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9" r:id="rId2"/>
    <p:sldId id="301" r:id="rId3"/>
    <p:sldId id="302" r:id="rId4"/>
    <p:sldId id="304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6" r:id="rId28"/>
    <p:sldId id="288" r:id="rId29"/>
    <p:sldId id="290" r:id="rId30"/>
    <p:sldId id="292" r:id="rId31"/>
    <p:sldId id="293" r:id="rId32"/>
    <p:sldId id="296" r:id="rId33"/>
    <p:sldId id="297" r:id="rId3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CCFF"/>
    <a:srgbClr val="00CCFF"/>
    <a:srgbClr val="B2B2B2"/>
    <a:srgbClr val="00CC00"/>
    <a:srgbClr val="00FFFF"/>
    <a:srgbClr val="0099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27" autoAdjust="0"/>
  </p:normalViewPr>
  <p:slideViewPr>
    <p:cSldViewPr>
      <p:cViewPr varScale="1">
        <p:scale>
          <a:sx n="75" d="100"/>
          <a:sy n="75" d="100"/>
        </p:scale>
        <p:origin x="12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7.xml"/><Relationship Id="rId18" Type="http://schemas.openxmlformats.org/officeDocument/2006/relationships/slide" Target="slides/slide32.xml"/><Relationship Id="rId3" Type="http://schemas.openxmlformats.org/officeDocument/2006/relationships/slide" Target="slides/slide3.xml"/><Relationship Id="rId7" Type="http://schemas.openxmlformats.org/officeDocument/2006/relationships/slide" Target="slides/slide13.xml"/><Relationship Id="rId12" Type="http://schemas.openxmlformats.org/officeDocument/2006/relationships/slide" Target="slides/slide26.xml"/><Relationship Id="rId17" Type="http://schemas.openxmlformats.org/officeDocument/2006/relationships/slide" Target="slides/slide31.xml"/><Relationship Id="rId2" Type="http://schemas.openxmlformats.org/officeDocument/2006/relationships/slide" Target="slides/slide2.xml"/><Relationship Id="rId16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9.xml"/><Relationship Id="rId5" Type="http://schemas.openxmlformats.org/officeDocument/2006/relationships/slide" Target="slides/slide6.xml"/><Relationship Id="rId15" Type="http://schemas.openxmlformats.org/officeDocument/2006/relationships/slide" Target="slides/slide29.xml"/><Relationship Id="rId10" Type="http://schemas.openxmlformats.org/officeDocument/2006/relationships/slide" Target="slides/slide18.xml"/><Relationship Id="rId19" Type="http://schemas.openxmlformats.org/officeDocument/2006/relationships/slide" Target="slides/slide33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r>
              <a:rPr lang="en-US"/>
              <a:t>ICS611-Foundations of A.I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r>
              <a:rPr lang="en-US"/>
              <a:t>Part7.3 Decision Tree Learning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Tahoma" panose="020B0604030504040204" pitchFamily="34" charset="0"/>
              </a:defRPr>
            </a:lvl1pPr>
          </a:lstStyle>
          <a:p>
            <a:fld id="{4EF20D16-F4DB-4743-A838-31975F89A281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68" tIns="46534" rIns="93068" bIns="46534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r>
              <a:rPr lang="en-US"/>
              <a:t>ICS611-Foundations of A.I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606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54088" y="773113"/>
            <a:ext cx="4948237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716463"/>
            <a:ext cx="4986337" cy="448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68" tIns="46534" rIns="93068" bIns="46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606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68" tIns="46534" rIns="93068" bIns="46534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r>
              <a:rPr lang="en-US"/>
              <a:t>Part7.3 Decision Tree Learning</a:t>
            </a:r>
          </a:p>
        </p:txBody>
      </p:sp>
      <p:sp>
        <p:nvSpPr>
          <p:cNvPr id="7066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432925"/>
            <a:ext cx="29606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Tahoma" panose="020B0604030504040204" pitchFamily="34" charset="0"/>
              </a:defRPr>
            </a:lvl1pPr>
          </a:lstStyle>
          <a:p>
            <a:fld id="{5ADA4A7C-0159-4397-8212-275FA21B1794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7E2D49-C2D0-4D86-B654-14E2B049DAA6}" type="slidenum">
              <a:rPr lang="he-IL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D03B9F-E1DF-4291-9E50-1E064DAFBA1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48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9D0CF-C676-4346-A745-F68CADB8437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3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131763"/>
            <a:ext cx="1947863" cy="6000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5225" y="131763"/>
            <a:ext cx="5692775" cy="6000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416FE-5F0F-4AE0-9D94-8550D5727433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07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25" y="131763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EEFEB-AE4E-41E7-9ECE-709835D24A12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827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25" y="131763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7F27A-B734-4FFE-9BC4-1E45AA054EF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5582B-E31C-450A-9A23-92DE834555E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38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25D01-7A30-4345-8B58-F3703270D26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6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E1A06-0A54-4F4F-8EE3-753C78C0B19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16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06C1B-AE1D-4AFA-834C-2ADE73660F03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28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AF6DB-237B-4DB1-A4CE-B41CAC91611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6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5649C-264B-4EA5-B293-3D4128CE8140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0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2E6FE-51C3-4484-9C30-63D9A3C9DA4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F337E-0C5B-4A28-B28B-AA5A8D1276F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95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31800" y="61277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14388" y="612775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55625" y="103505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25513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41288" y="9620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76288" y="50482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57200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5225" y="131763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Tahoma" panose="020B0604030504040204" pitchFamily="34" charset="0"/>
              </a:defRPr>
            </a:lvl1pPr>
          </a:lstStyle>
          <a:p>
            <a:fld id="{CEC30E38-AE61-4370-990D-1C176FFBCC0A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5908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altLang="en-US" smtClean="0"/>
              <a:t>Decision tree representation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altLang="en-US" smtClean="0"/>
              <a:t>ID3 learning algorithm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altLang="en-US" smtClean="0"/>
              <a:t>Entropy, information gain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altLang="en-US" smtClean="0"/>
              <a:t>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E2D0068-1D47-4B6A-BF28-B632883B84EE}" type="slidenum">
              <a:rPr lang="he-IL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 for Disjunction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Sunny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Overcast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Rain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828800" y="41148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590800" y="1447800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Outlook=Sunny </a:t>
            </a:r>
            <a:r>
              <a:rPr lang="en-US" altLang="en-US">
                <a:sym typeface="Symbol" panose="05050102010706020507" pitchFamily="18" charset="2"/>
              </a:rPr>
              <a:t> Wind=Weak</a:t>
            </a:r>
            <a:endParaRPr lang="en-US" alt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H="1">
            <a:off x="3743325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4962525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435292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Wind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59092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Strong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11492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Weak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3438525" y="6096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5724525" y="60960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 flipH="1">
            <a:off x="6781800" y="4648200"/>
            <a:ext cx="60007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7686675" y="4648200"/>
            <a:ext cx="92392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707707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Wind</a:t>
            </a:r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631507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Strong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83907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Weak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6553200" y="6096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8229600" y="60960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CE577D-3778-45A1-B897-DA1B69A7363C}" type="slidenum">
              <a:rPr lang="he-IL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H="1">
            <a:off x="838200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057400" y="4648200"/>
            <a:ext cx="8382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 for XOR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Sunny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Overcast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Rain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1447800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Wind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685800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Strong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2209800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Weak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533400" y="60960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2590800" y="6096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590800" y="1446213"/>
            <a:ext cx="479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Outlook=Sunny </a:t>
            </a:r>
            <a:r>
              <a:rPr lang="en-US" altLang="en-US">
                <a:sym typeface="Symbol" panose="05050102010706020507" pitchFamily="18" charset="2"/>
              </a:rPr>
              <a:t> XOR Wind=Weak</a:t>
            </a:r>
            <a:endParaRPr lang="en-US" alt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H="1">
            <a:off x="3743325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4962525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35292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Wind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359092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Strong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511492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Weak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3438525" y="6096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5724525" y="60960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13338" name="Line 25"/>
          <p:cNvSpPr>
            <a:spLocks noChangeShapeType="1"/>
          </p:cNvSpPr>
          <p:nvPr/>
        </p:nvSpPr>
        <p:spPr bwMode="auto">
          <a:xfrm flipH="1">
            <a:off x="6781800" y="4648200"/>
            <a:ext cx="60007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>
            <a:off x="7686675" y="4648200"/>
            <a:ext cx="92392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707707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Wind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631507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Strong</a:t>
            </a:r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783907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Weak</a:t>
            </a:r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6553200" y="6096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8229600" y="60960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0D23105-F8B9-4E87-9C70-FE4078C4A6CE}" type="slidenum">
              <a:rPr lang="he-IL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304800" y="1905000"/>
            <a:ext cx="8116888" cy="3224213"/>
            <a:chOff x="96" y="1104"/>
            <a:chExt cx="5197" cy="3006"/>
          </a:xfrm>
        </p:grpSpPr>
        <p:sp>
          <p:nvSpPr>
            <p:cNvPr id="14343" name="Line 4"/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4" name="Line 5"/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5" name="Line 6"/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7" name="Line 8"/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2400" y="1104"/>
              <a:ext cx="8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Outlook</a:t>
              </a:r>
            </a:p>
          </p:txBody>
        </p:sp>
        <p:sp>
          <p:nvSpPr>
            <p:cNvPr id="14351" name="Text Box 12"/>
            <p:cNvSpPr txBox="1">
              <a:spLocks noChangeArrowheads="1"/>
            </p:cNvSpPr>
            <p:nvPr/>
          </p:nvSpPr>
          <p:spPr bwMode="auto">
            <a:xfrm>
              <a:off x="1489" y="1729"/>
              <a:ext cx="674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Sunny</a:t>
              </a:r>
            </a:p>
          </p:txBody>
        </p:sp>
        <p:sp>
          <p:nvSpPr>
            <p:cNvPr id="14352" name="Text Box 13"/>
            <p:cNvSpPr txBox="1">
              <a:spLocks noChangeArrowheads="1"/>
            </p:cNvSpPr>
            <p:nvPr/>
          </p:nvSpPr>
          <p:spPr bwMode="auto">
            <a:xfrm>
              <a:off x="2352" y="1729"/>
              <a:ext cx="897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Overcast</a:t>
              </a:r>
            </a:p>
          </p:txBody>
        </p:sp>
        <p:sp>
          <p:nvSpPr>
            <p:cNvPr id="14353" name="Text Box 14"/>
            <p:cNvSpPr txBox="1">
              <a:spLocks noChangeArrowheads="1"/>
            </p:cNvSpPr>
            <p:nvPr/>
          </p:nvSpPr>
          <p:spPr bwMode="auto">
            <a:xfrm>
              <a:off x="3456" y="1729"/>
              <a:ext cx="52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Rain</a:t>
              </a:r>
            </a:p>
          </p:txBody>
        </p:sp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529" y="2448"/>
              <a:ext cx="907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Humidity</a:t>
              </a:r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2" y="3121"/>
              <a:ext cx="53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High</a:t>
              </a: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1151" y="3121"/>
              <a:ext cx="75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Normal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985" y="2448"/>
              <a:ext cx="57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Wind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3552" y="3121"/>
              <a:ext cx="7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Strong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4512" y="3121"/>
              <a:ext cx="621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Weak</a:t>
              </a:r>
            </a:p>
          </p:txBody>
        </p:sp>
        <p:sp>
          <p:nvSpPr>
            <p:cNvPr id="14360" name="Text Box 21"/>
            <p:cNvSpPr txBox="1">
              <a:spLocks noChangeArrowheads="1"/>
            </p:cNvSpPr>
            <p:nvPr/>
          </p:nvSpPr>
          <p:spPr bwMode="auto">
            <a:xfrm>
              <a:off x="96" y="3648"/>
              <a:ext cx="37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14361" name="Text Box 22"/>
            <p:cNvSpPr txBox="1">
              <a:spLocks noChangeArrowheads="1"/>
            </p:cNvSpPr>
            <p:nvPr/>
          </p:nvSpPr>
          <p:spPr bwMode="auto">
            <a:xfrm>
              <a:off x="1536" y="3648"/>
              <a:ext cx="44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14362" name="Text Box 23"/>
            <p:cNvSpPr txBox="1">
              <a:spLocks noChangeArrowheads="1"/>
            </p:cNvSpPr>
            <p:nvPr/>
          </p:nvSpPr>
          <p:spPr bwMode="auto">
            <a:xfrm>
              <a:off x="2593" y="2448"/>
              <a:ext cx="446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14363" name="Text Box 24"/>
            <p:cNvSpPr txBox="1">
              <a:spLocks noChangeArrowheads="1"/>
            </p:cNvSpPr>
            <p:nvPr/>
          </p:nvSpPr>
          <p:spPr bwMode="auto">
            <a:xfrm>
              <a:off x="4848" y="3649"/>
              <a:ext cx="445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14364" name="Text Box 25"/>
            <p:cNvSpPr txBox="1">
              <a:spLocks noChangeArrowheads="1"/>
            </p:cNvSpPr>
            <p:nvPr/>
          </p:nvSpPr>
          <p:spPr bwMode="auto">
            <a:xfrm>
              <a:off x="3504" y="3648"/>
              <a:ext cx="378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</p:grpSp>
      <p:sp>
        <p:nvSpPr>
          <p:cNvPr id="14341" name="Text Box 26"/>
          <p:cNvSpPr txBox="1">
            <a:spLocks noChangeArrowheads="1"/>
          </p:cNvSpPr>
          <p:nvPr/>
        </p:nvSpPr>
        <p:spPr bwMode="auto">
          <a:xfrm>
            <a:off x="1066800" y="1371600"/>
            <a:ext cx="745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decision trees represent disjunctions of conjunctions</a:t>
            </a:r>
          </a:p>
        </p:txBody>
      </p:sp>
      <p:sp>
        <p:nvSpPr>
          <p:cNvPr id="14342" name="Text Box 27"/>
          <p:cNvSpPr txBox="1">
            <a:spLocks noChangeArrowheads="1"/>
          </p:cNvSpPr>
          <p:nvPr/>
        </p:nvSpPr>
        <p:spPr bwMode="auto">
          <a:xfrm>
            <a:off x="1676400" y="5334000"/>
            <a:ext cx="5362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(Outlook=Sunny </a:t>
            </a:r>
            <a:r>
              <a:rPr lang="en-US" altLang="en-US">
                <a:sym typeface="Symbol" panose="05050102010706020507" pitchFamily="18" charset="2"/>
              </a:rPr>
              <a:t> Humidity=Normal) 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           (Outlook=Overcast)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     (Outlook=Rain  Wind=Weak)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0D8666-E468-4B98-BA07-ECBCCFD5C10D}" type="slidenum">
              <a:rPr lang="he-IL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When to consider Decision Trees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69288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Instances describable by attribute-value pairs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Target function is discrete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Disjunctive hypothesis may be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Possibly noisy training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Missing attribute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Medical diagnosis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Credit risk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Object classification for robot manipulator (Tan 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9CF08B-49A5-45CC-B578-2C868C6B1702}" type="slidenum">
              <a:rPr lang="he-IL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2286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Top-Down Induction of Decision Trees ID3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2835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800"/>
              <a:t>A </a:t>
            </a:r>
            <a:r>
              <a:rPr lang="en-US" altLang="en-US" sz="2800">
                <a:sym typeface="Symbol" panose="05050102010706020507" pitchFamily="18" charset="2"/>
              </a:rPr>
              <a:t> the “best” decision attribute for next </a:t>
            </a:r>
            <a:r>
              <a:rPr lang="en-US" altLang="en-US" sz="2800" i="1">
                <a:sym typeface="Symbol" panose="05050102010706020507" pitchFamily="18" charset="2"/>
              </a:rPr>
              <a:t>node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/>
              <a:t>Assign A as decision attribute for </a:t>
            </a:r>
            <a:r>
              <a:rPr lang="en-US" altLang="en-US" sz="2800" i="1"/>
              <a:t>node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/>
              <a:t>For each value of A create new descendant </a:t>
            </a:r>
            <a:endParaRPr lang="en-US" altLang="en-US" sz="2800" i="1"/>
          </a:p>
          <a:p>
            <a:pPr eaLnBrk="1" hangingPunct="1">
              <a:buFontTx/>
              <a:buAutoNum type="arabicPeriod" startAt="4"/>
            </a:pPr>
            <a:r>
              <a:rPr lang="en-US" altLang="en-US" sz="2800"/>
              <a:t>Sort training examples to leaf node according to</a:t>
            </a:r>
          </a:p>
          <a:p>
            <a:pPr eaLnBrk="1" hangingPunct="1"/>
            <a:r>
              <a:rPr lang="en-US" altLang="en-US" sz="2800"/>
              <a:t>     the attribute value of the branch</a:t>
            </a:r>
          </a:p>
          <a:p>
            <a:pPr eaLnBrk="1" hangingPunct="1">
              <a:buFontTx/>
              <a:buAutoNum type="arabicPeriod" startAt="5"/>
            </a:pPr>
            <a:r>
              <a:rPr lang="en-US" altLang="en-US" sz="2800"/>
              <a:t>If all training examples are perfectly classified (same value of target attribute) stop, else iterate over new</a:t>
            </a:r>
            <a:r>
              <a:rPr lang="sv-SE" altLang="en-US" sz="2800"/>
              <a:t> </a:t>
            </a:r>
            <a:r>
              <a:rPr lang="en-US" altLang="en-US" sz="2800"/>
              <a:t>leaf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7D9798-6E5F-4170-A7E6-620B8CC4220D}" type="slidenum">
              <a:rPr lang="he-IL" altLang="en-US" sz="1400"/>
              <a:pPr eaLnBrk="1" hangingPunct="1"/>
              <a:t>15</a:t>
            </a:fld>
            <a:endParaRPr lang="en-US" altLang="en-US" sz="1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2057400"/>
            <a:ext cx="4008438" cy="3138488"/>
            <a:chOff x="144" y="2880"/>
            <a:chExt cx="2525" cy="1043"/>
          </a:xfrm>
        </p:grpSpPr>
        <p:sp>
          <p:nvSpPr>
            <p:cNvPr id="17422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3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  <a:r>
                <a:rPr lang="en-US" altLang="en-US" baseline="-25000"/>
                <a:t>1</a:t>
              </a:r>
              <a:r>
                <a:rPr lang="en-US" altLang="en-US"/>
                <a:t>=?</a:t>
              </a:r>
            </a:p>
          </p:txBody>
        </p:sp>
        <p:sp>
          <p:nvSpPr>
            <p:cNvPr id="17425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268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G</a:t>
              </a:r>
            </a:p>
          </p:txBody>
        </p:sp>
        <p:sp>
          <p:nvSpPr>
            <p:cNvPr id="17426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270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17427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[21+, 5-]</a:t>
              </a:r>
            </a:p>
          </p:txBody>
        </p:sp>
        <p:sp>
          <p:nvSpPr>
            <p:cNvPr id="17428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[8+, 30-]</a:t>
              </a:r>
            </a:p>
          </p:txBody>
        </p:sp>
        <p:sp>
          <p:nvSpPr>
            <p:cNvPr id="17429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[29+,35-]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53000" y="2133600"/>
            <a:ext cx="3568700" cy="3076575"/>
            <a:chOff x="3408" y="2880"/>
            <a:chExt cx="2248" cy="1046"/>
          </a:xfrm>
        </p:grpSpPr>
        <p:sp>
          <p:nvSpPr>
            <p:cNvPr id="17414" name="Line 13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5" name="Line 14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6" name="Text Box 15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  <a:r>
                <a:rPr lang="en-US" altLang="en-US" baseline="-25000"/>
                <a:t>2</a:t>
              </a:r>
              <a:r>
                <a:rPr lang="en-US" altLang="en-US"/>
                <a:t>=?</a:t>
              </a:r>
            </a:p>
          </p:txBody>
        </p:sp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3727" y="3372"/>
              <a:ext cx="236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4518" y="3372"/>
              <a:ext cx="288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</a:t>
              </a:r>
            </a:p>
          </p:txBody>
        </p:sp>
        <p:sp>
          <p:nvSpPr>
            <p:cNvPr id="17419" name="Text Box 18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[18+, 33-]</a:t>
              </a:r>
            </a:p>
          </p:txBody>
        </p:sp>
        <p:sp>
          <p:nvSpPr>
            <p:cNvPr id="17420" name="Text Box 19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[11+, 2-]</a:t>
              </a:r>
            </a:p>
          </p:txBody>
        </p:sp>
        <p:sp>
          <p:nvSpPr>
            <p:cNvPr id="17421" name="Text Box 20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[29+,35-]</a:t>
              </a:r>
            </a:p>
          </p:txBody>
        </p:sp>
      </p:grpSp>
      <p:sp>
        <p:nvSpPr>
          <p:cNvPr id="174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Which attribute is best?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F53048-F622-401D-84E6-96C51A71A423}" type="slidenum">
              <a:rPr lang="he-IL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Entropy</a:t>
            </a:r>
            <a:endParaRPr lang="sv-SE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7772400" cy="4114800"/>
          </a:xfrm>
        </p:spPr>
        <p:txBody>
          <a:bodyPr/>
          <a:lstStyle/>
          <a:p>
            <a:pPr eaLnBrk="1" hangingPunct="1"/>
            <a:r>
              <a:rPr lang="sv-SE" altLang="en-US" sz="2400" smtClean="0"/>
              <a:t>S is a sample of training examples</a:t>
            </a:r>
          </a:p>
          <a:p>
            <a:pPr eaLnBrk="1" hangingPunct="1"/>
            <a:r>
              <a:rPr lang="sv-SE" altLang="en-US" sz="2400" smtClean="0"/>
              <a:t>p</a:t>
            </a:r>
            <a:r>
              <a:rPr lang="sv-SE" altLang="en-US" sz="2400" baseline="-25000" smtClean="0"/>
              <a:t>+</a:t>
            </a:r>
            <a:r>
              <a:rPr lang="sv-SE" altLang="en-US" sz="2400" smtClean="0"/>
              <a:t> is the proportion of positive examples</a:t>
            </a:r>
          </a:p>
          <a:p>
            <a:pPr eaLnBrk="1" hangingPunct="1"/>
            <a:r>
              <a:rPr lang="sv-SE" altLang="en-US" sz="2400" smtClean="0"/>
              <a:t>p</a:t>
            </a:r>
            <a:r>
              <a:rPr lang="sv-SE" altLang="en-US" sz="2400" baseline="-25000" smtClean="0"/>
              <a:t>-</a:t>
            </a:r>
            <a:r>
              <a:rPr lang="sv-SE" altLang="en-US" sz="2400" smtClean="0"/>
              <a:t> is the proportion of negative examples</a:t>
            </a:r>
          </a:p>
          <a:p>
            <a:pPr eaLnBrk="1" hangingPunct="1"/>
            <a:r>
              <a:rPr lang="sv-SE" altLang="en-US" sz="2400" smtClean="0"/>
              <a:t>Entropy measures the impurity of 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sv-SE" altLang="en-US" smtClean="0"/>
              <a:t>Entropy(S) = -p</a:t>
            </a:r>
            <a:r>
              <a:rPr lang="sv-SE" altLang="en-US" baseline="-25000" smtClean="0"/>
              <a:t>+</a:t>
            </a:r>
            <a:r>
              <a:rPr lang="sv-SE" altLang="en-US" smtClean="0"/>
              <a:t> log</a:t>
            </a:r>
            <a:r>
              <a:rPr lang="sv-SE" altLang="en-US" baseline="-25000" smtClean="0"/>
              <a:t>2</a:t>
            </a:r>
            <a:r>
              <a:rPr lang="sv-SE" altLang="en-US" smtClean="0"/>
              <a:t> p</a:t>
            </a:r>
            <a:r>
              <a:rPr lang="sv-SE" altLang="en-US" baseline="-25000" smtClean="0"/>
              <a:t>+</a:t>
            </a:r>
            <a:r>
              <a:rPr lang="sv-SE" altLang="en-US" smtClean="0"/>
              <a:t> - p</a:t>
            </a:r>
            <a:r>
              <a:rPr lang="sv-SE" altLang="en-US" baseline="-25000" smtClean="0"/>
              <a:t>-</a:t>
            </a:r>
            <a:r>
              <a:rPr lang="sv-SE" altLang="en-US" smtClean="0"/>
              <a:t> log</a:t>
            </a:r>
            <a:r>
              <a:rPr lang="sv-SE" altLang="en-US" baseline="-25000" smtClean="0"/>
              <a:t>2</a:t>
            </a:r>
            <a:r>
              <a:rPr lang="sv-SE" altLang="en-US" smtClean="0"/>
              <a:t> p</a:t>
            </a:r>
            <a:r>
              <a:rPr lang="sv-SE" altLang="en-US" baseline="-25000" smtClean="0"/>
              <a:t>-</a:t>
            </a:r>
          </a:p>
        </p:txBody>
      </p:sp>
      <p:pic>
        <p:nvPicPr>
          <p:cNvPr id="18437" name="Picture 4" descr="entro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396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D56A71-ED9C-4A39-8623-58A0C6C6D4B6}" type="slidenum">
              <a:rPr lang="he-IL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Entropy</a:t>
            </a:r>
            <a:endParaRPr lang="sv-SE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93088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sz="2400" smtClean="0"/>
              <a:t>Entropy(S)= expected number of bits needed to encode class (+ or -) of randomly drawn members of S (under the optimal, shortest length-code)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400" smtClean="0"/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400" smtClean="0"/>
              <a:t>Information theory optimal length code assign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400" smtClean="0"/>
              <a:t>     –log</a:t>
            </a:r>
            <a:r>
              <a:rPr lang="sv-SE" altLang="en-US" sz="2400" baseline="-25000" smtClean="0"/>
              <a:t>2</a:t>
            </a:r>
            <a:r>
              <a:rPr lang="sv-SE" altLang="en-US" sz="2400" smtClean="0"/>
              <a:t> p bits to messages having probability p.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400" smtClean="0"/>
              <a:t> So the expected number of bits to encode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400" smtClean="0"/>
              <a:t>    (+ or -) of random member of 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mtClean="0"/>
              <a:t>        -p</a:t>
            </a:r>
            <a:r>
              <a:rPr lang="sv-SE" altLang="en-US" baseline="-25000" smtClean="0"/>
              <a:t>+</a:t>
            </a:r>
            <a:r>
              <a:rPr lang="sv-SE" altLang="en-US" smtClean="0"/>
              <a:t> log</a:t>
            </a:r>
            <a:r>
              <a:rPr lang="sv-SE" altLang="en-US" baseline="-25000" smtClean="0"/>
              <a:t>2</a:t>
            </a:r>
            <a:r>
              <a:rPr lang="sv-SE" altLang="en-US" smtClean="0"/>
              <a:t> p</a:t>
            </a:r>
            <a:r>
              <a:rPr lang="sv-SE" altLang="en-US" baseline="-25000" smtClean="0"/>
              <a:t>+</a:t>
            </a:r>
            <a:r>
              <a:rPr lang="sv-SE" altLang="en-US" smtClean="0"/>
              <a:t> - p</a:t>
            </a:r>
            <a:r>
              <a:rPr lang="sv-SE" altLang="en-US" baseline="-25000" smtClean="0"/>
              <a:t>-</a:t>
            </a:r>
            <a:r>
              <a:rPr lang="sv-SE" altLang="en-US" smtClean="0"/>
              <a:t> log</a:t>
            </a:r>
            <a:r>
              <a:rPr lang="sv-SE" altLang="en-US" baseline="-25000" smtClean="0"/>
              <a:t>2</a:t>
            </a:r>
            <a:r>
              <a:rPr lang="sv-SE" altLang="en-US" smtClean="0"/>
              <a:t> p</a:t>
            </a:r>
            <a:r>
              <a:rPr lang="sv-SE" altLang="en-US" baseline="-25000" smtClean="0"/>
              <a:t>-</a:t>
            </a:r>
          </a:p>
          <a:p>
            <a:pPr eaLnBrk="1" hangingPunct="1">
              <a:lnSpc>
                <a:spcPct val="90000"/>
              </a:lnSpc>
            </a:pPr>
            <a:endParaRPr lang="sv-SE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7CAA68-800D-430F-A22F-5AE415F3715A}" type="slidenum">
              <a:rPr lang="he-IL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Information Gain (S=E)</a:t>
            </a:r>
            <a:endParaRPr lang="en-US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600200"/>
            <a:ext cx="7580312" cy="838200"/>
          </a:xfrm>
        </p:spPr>
        <p:txBody>
          <a:bodyPr/>
          <a:lstStyle/>
          <a:p>
            <a:pPr eaLnBrk="1" hangingPunct="1"/>
            <a:r>
              <a:rPr lang="sv-SE" altLang="en-US" sz="2200" smtClean="0"/>
              <a:t>Gain(S,A): expected reduction in entropy due to sorting S on attribute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8500" y="4191000"/>
            <a:ext cx="4008438" cy="2111375"/>
            <a:chOff x="144" y="2880"/>
            <a:chExt cx="2525" cy="1147"/>
          </a:xfrm>
        </p:grpSpPr>
        <p:sp>
          <p:nvSpPr>
            <p:cNvPr id="20497" name="Line 5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8" name="Line 6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9" name="Text Box 7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  <a:r>
                <a:rPr lang="en-US" altLang="en-US" baseline="-25000"/>
                <a:t>1</a:t>
              </a:r>
              <a:r>
                <a:rPr lang="en-US" altLang="en-US"/>
                <a:t>=?</a:t>
              </a:r>
            </a:p>
          </p:txBody>
        </p:sp>
        <p:sp>
          <p:nvSpPr>
            <p:cNvPr id="20500" name="Text Box 8"/>
            <p:cNvSpPr txBox="1">
              <a:spLocks noChangeArrowheads="1"/>
            </p:cNvSpPr>
            <p:nvPr/>
          </p:nvSpPr>
          <p:spPr bwMode="auto">
            <a:xfrm>
              <a:off x="751" y="3372"/>
              <a:ext cx="268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G</a:t>
              </a:r>
            </a:p>
          </p:txBody>
        </p:sp>
        <p:sp>
          <p:nvSpPr>
            <p:cNvPr id="20501" name="Text Box 9"/>
            <p:cNvSpPr txBox="1">
              <a:spLocks noChangeArrowheads="1"/>
            </p:cNvSpPr>
            <p:nvPr/>
          </p:nvSpPr>
          <p:spPr bwMode="auto">
            <a:xfrm>
              <a:off x="1542" y="3372"/>
              <a:ext cx="270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20502" name="Text Box 10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[21+, 5-]</a:t>
              </a:r>
            </a:p>
          </p:txBody>
        </p:sp>
        <p:sp>
          <p:nvSpPr>
            <p:cNvPr id="20503" name="Text Box 11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[8+, 30-]</a:t>
              </a:r>
            </a:p>
          </p:txBody>
        </p:sp>
        <p:sp>
          <p:nvSpPr>
            <p:cNvPr id="20504" name="Text Box 12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[29+,35-]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57800" y="4267200"/>
            <a:ext cx="3568700" cy="2074863"/>
            <a:chOff x="3408" y="2880"/>
            <a:chExt cx="2248" cy="1154"/>
          </a:xfrm>
        </p:grpSpPr>
        <p:sp>
          <p:nvSpPr>
            <p:cNvPr id="20489" name="Line 14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0" name="Line 15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1" name="Text Box 16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  <a:r>
                <a:rPr lang="en-US" altLang="en-US" baseline="-25000"/>
                <a:t>2</a:t>
              </a:r>
              <a:r>
                <a:rPr lang="en-US" altLang="en-US"/>
                <a:t>=?</a:t>
              </a: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True</a:t>
              </a:r>
            </a:p>
          </p:txBody>
        </p:sp>
        <p:sp>
          <p:nvSpPr>
            <p:cNvPr id="20493" name="Text Box 18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False</a:t>
              </a:r>
            </a:p>
          </p:txBody>
        </p:sp>
        <p:sp>
          <p:nvSpPr>
            <p:cNvPr id="20494" name="Text Box 19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[18+, 33-]</a:t>
              </a:r>
            </a:p>
          </p:txBody>
        </p:sp>
        <p:sp>
          <p:nvSpPr>
            <p:cNvPr id="20495" name="Text Box 20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[11+, 2-]</a:t>
              </a:r>
            </a:p>
          </p:txBody>
        </p:sp>
        <p:sp>
          <p:nvSpPr>
            <p:cNvPr id="20496" name="Text Box 21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[29+,35-]</a:t>
              </a:r>
            </a:p>
          </p:txBody>
        </p:sp>
      </p:grpSp>
      <p:sp>
        <p:nvSpPr>
          <p:cNvPr id="20487" name="Text Box 23"/>
          <p:cNvSpPr txBox="1">
            <a:spLocks noChangeArrowheads="1"/>
          </p:cNvSpPr>
          <p:nvPr/>
        </p:nvSpPr>
        <p:spPr bwMode="auto">
          <a:xfrm>
            <a:off x="365125" y="3233738"/>
            <a:ext cx="831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Entropy([29+,35-]) = -29/64 log2 29/64 – 35/64 log2 35/64</a:t>
            </a:r>
          </a:p>
          <a:p>
            <a:pPr eaLnBrk="1" hangingPunct="1"/>
            <a:r>
              <a:rPr lang="sv-SE" altLang="en-US"/>
              <a:t>                             = 0.99</a:t>
            </a:r>
            <a:endParaRPr lang="en-US" altLang="en-US"/>
          </a:p>
        </p:txBody>
      </p:sp>
      <p:pic>
        <p:nvPicPr>
          <p:cNvPr id="20488" name="Picture 2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86000"/>
            <a:ext cx="6172200" cy="99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E8453F-EC0B-4125-9AAF-476E7E4E26F3}" type="slidenum">
              <a:rPr lang="he-IL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Information Gain</a:t>
            </a:r>
            <a:endParaRPr lang="en-US" alt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4495800"/>
            <a:ext cx="4008438" cy="2111375"/>
            <a:chOff x="144" y="2880"/>
            <a:chExt cx="2525" cy="1147"/>
          </a:xfrm>
        </p:grpSpPr>
        <p:sp>
          <p:nvSpPr>
            <p:cNvPr id="21520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1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  <a:r>
                <a:rPr lang="en-US" altLang="en-US" baseline="-25000"/>
                <a:t>1</a:t>
              </a:r>
              <a:r>
                <a:rPr lang="en-US" altLang="en-US"/>
                <a:t>=?</a:t>
              </a:r>
            </a:p>
          </p:txBody>
        </p:sp>
        <p:sp>
          <p:nvSpPr>
            <p:cNvPr id="21523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True</a:t>
              </a:r>
            </a:p>
          </p:txBody>
        </p:sp>
        <p:sp>
          <p:nvSpPr>
            <p:cNvPr id="21524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False</a:t>
              </a:r>
            </a:p>
          </p:txBody>
        </p:sp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[21+, 5-]</a:t>
              </a:r>
            </a:p>
          </p:txBody>
        </p:sp>
        <p:sp>
          <p:nvSpPr>
            <p:cNvPr id="21526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[8+, 30-]</a:t>
              </a:r>
            </a:p>
          </p:txBody>
        </p:sp>
        <p:sp>
          <p:nvSpPr>
            <p:cNvPr id="21527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[29+,35-]</a:t>
              </a:r>
            </a:p>
          </p:txBody>
        </p:sp>
      </p:grpSp>
      <p:sp>
        <p:nvSpPr>
          <p:cNvPr id="21509" name="Rectangle 12"/>
          <p:cNvSpPr>
            <a:spLocks noChangeArrowheads="1"/>
          </p:cNvSpPr>
          <p:nvPr>
            <p:ph type="body" idx="1"/>
          </p:nvPr>
        </p:nvSpPr>
        <p:spPr>
          <a:xfrm>
            <a:off x="457200" y="16764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smtClean="0"/>
              <a:t>Entropy([21+,5-])   = 0.71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smtClean="0"/>
              <a:t>Entropy([8+,30-]) = 0.74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smtClean="0"/>
              <a:t>Gain(S,A</a:t>
            </a:r>
            <a:r>
              <a:rPr lang="sv-SE" altLang="en-US" sz="2400" baseline="-25000" smtClean="0"/>
              <a:t>1</a:t>
            </a:r>
            <a:r>
              <a:rPr lang="sv-SE" altLang="en-US" sz="2400" smtClean="0"/>
              <a:t>)=Entropy(S)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smtClean="0"/>
              <a:t>      -26/64*Entropy([21+,5-])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smtClean="0"/>
              <a:t>      -38/64*Entropy([8+,30-])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smtClean="0"/>
              <a:t>    =0.27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sv-SE" altLang="en-US" sz="24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sv-SE" altLang="en-US" sz="24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sv-SE" altLang="en-US" sz="2400" smtClean="0"/>
          </a:p>
        </p:txBody>
      </p:sp>
      <p:sp>
        <p:nvSpPr>
          <p:cNvPr id="21510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4511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Entropy([18+,33-]) = 0.94</a:t>
            </a:r>
          </a:p>
          <a:p>
            <a:pPr eaLnBrk="1" hangingPunct="1"/>
            <a:r>
              <a:rPr lang="sv-SE" altLang="en-US"/>
              <a:t>Entropy([11+,2-]) = 0.62</a:t>
            </a:r>
          </a:p>
          <a:p>
            <a:pPr eaLnBrk="1" hangingPunct="1"/>
            <a:r>
              <a:rPr lang="sv-SE" altLang="en-US"/>
              <a:t>Gain(S,A2)=Entropy(S)</a:t>
            </a:r>
          </a:p>
          <a:p>
            <a:pPr eaLnBrk="1" hangingPunct="1"/>
            <a:r>
              <a:rPr lang="sv-SE" altLang="en-US"/>
              <a:t>      -51/64*Entropy([18+,33-]) </a:t>
            </a:r>
          </a:p>
          <a:p>
            <a:pPr eaLnBrk="1" hangingPunct="1"/>
            <a:r>
              <a:rPr lang="sv-SE" altLang="en-US"/>
              <a:t>      -13/64*Entropy([11+,2-])</a:t>
            </a:r>
          </a:p>
          <a:p>
            <a:pPr eaLnBrk="1" hangingPunct="1"/>
            <a:r>
              <a:rPr lang="sv-SE" altLang="en-US"/>
              <a:t>    =0.12</a:t>
            </a:r>
          </a:p>
          <a:p>
            <a:pPr eaLnBrk="1" hangingPunct="1"/>
            <a:r>
              <a:rPr lang="sv-SE" altLang="en-US"/>
              <a:t> </a:t>
            </a:r>
            <a:endParaRPr lang="en-US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76800" y="4495800"/>
            <a:ext cx="3568700" cy="2074863"/>
            <a:chOff x="3408" y="2880"/>
            <a:chExt cx="2248" cy="1154"/>
          </a:xfrm>
        </p:grpSpPr>
        <p:sp>
          <p:nvSpPr>
            <p:cNvPr id="21512" name="Line 15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Line 16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4" name="Text Box 17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  <a:r>
                <a:rPr lang="en-US" altLang="en-US" baseline="-25000"/>
                <a:t>2</a:t>
              </a:r>
              <a:r>
                <a:rPr lang="en-US" altLang="en-US"/>
                <a:t>=?</a:t>
              </a:r>
            </a:p>
          </p:txBody>
        </p:sp>
        <p:sp>
          <p:nvSpPr>
            <p:cNvPr id="21515" name="Text Box 18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True</a:t>
              </a:r>
            </a:p>
          </p:txBody>
        </p:sp>
        <p:sp>
          <p:nvSpPr>
            <p:cNvPr id="21516" name="Text Box 19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False</a:t>
              </a:r>
            </a:p>
          </p:txBody>
        </p:sp>
        <p:sp>
          <p:nvSpPr>
            <p:cNvPr id="21517" name="Text Box 20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[18+, 33-]</a:t>
              </a:r>
            </a:p>
          </p:txBody>
        </p:sp>
        <p:sp>
          <p:nvSpPr>
            <p:cNvPr id="21518" name="Text Box 21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[11+, 2-]</a:t>
              </a:r>
            </a:p>
          </p:txBody>
        </p:sp>
        <p:sp>
          <p:nvSpPr>
            <p:cNvPr id="21519" name="Text Box 22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[29+,35-]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CB113E-E800-4E2A-9B76-A700D802F298}" type="slidenum">
              <a:rPr lang="he-IL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456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Goal: Categorization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Given an event, predict is category. 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Who won a given ball game?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How should we file a given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What word sense was intended for a given occurrence of a word?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Event = list of features. 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Ball game: Which players were on offense?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Email: Who sent the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Disambiguation: What was the preceding 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E9BB74-E9A0-46C1-913A-F50A5B5E428D}" type="slidenum">
              <a:rPr lang="he-IL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Training Examples</a:t>
            </a:r>
            <a:endParaRPr lang="en-US" altLang="en-US" smtClean="0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685800" y="1524000"/>
            <a:ext cx="8305800" cy="5045075"/>
            <a:chOff x="432" y="960"/>
            <a:chExt cx="5232" cy="3178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4560" y="3927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34" name="Rectangle 5"/>
            <p:cNvSpPr>
              <a:spLocks noChangeArrowheads="1"/>
            </p:cNvSpPr>
            <p:nvPr/>
          </p:nvSpPr>
          <p:spPr bwMode="auto">
            <a:xfrm>
              <a:off x="3840" y="3927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3072" y="3927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2336" y="3927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912" y="3927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38" name="Rectangle 9"/>
            <p:cNvSpPr>
              <a:spLocks noChangeArrowheads="1"/>
            </p:cNvSpPr>
            <p:nvPr/>
          </p:nvSpPr>
          <p:spPr bwMode="auto">
            <a:xfrm>
              <a:off x="432" y="3927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D14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4560" y="3716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3840" y="3716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3072" y="3716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2" name="Rectangle 13"/>
            <p:cNvSpPr>
              <a:spLocks noChangeArrowheads="1"/>
            </p:cNvSpPr>
            <p:nvPr/>
          </p:nvSpPr>
          <p:spPr bwMode="auto">
            <a:xfrm>
              <a:off x="2336" y="3716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912" y="3716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4" name="Rectangle 15"/>
            <p:cNvSpPr>
              <a:spLocks noChangeArrowheads="1"/>
            </p:cNvSpPr>
            <p:nvPr/>
          </p:nvSpPr>
          <p:spPr bwMode="auto">
            <a:xfrm>
              <a:off x="432" y="3716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D13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5" name="Rectangle 16"/>
            <p:cNvSpPr>
              <a:spLocks noChangeArrowheads="1"/>
            </p:cNvSpPr>
            <p:nvPr/>
          </p:nvSpPr>
          <p:spPr bwMode="auto">
            <a:xfrm>
              <a:off x="4560" y="3505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46" name="Rectangle 17"/>
            <p:cNvSpPr>
              <a:spLocks noChangeArrowheads="1"/>
            </p:cNvSpPr>
            <p:nvPr/>
          </p:nvSpPr>
          <p:spPr bwMode="auto">
            <a:xfrm>
              <a:off x="3840" y="3505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7" name="Rectangle 18"/>
            <p:cNvSpPr>
              <a:spLocks noChangeArrowheads="1"/>
            </p:cNvSpPr>
            <p:nvPr/>
          </p:nvSpPr>
          <p:spPr bwMode="auto">
            <a:xfrm>
              <a:off x="3072" y="3505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8" name="Rectangle 19"/>
            <p:cNvSpPr>
              <a:spLocks noChangeArrowheads="1"/>
            </p:cNvSpPr>
            <p:nvPr/>
          </p:nvSpPr>
          <p:spPr bwMode="auto">
            <a:xfrm>
              <a:off x="2336" y="3505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912" y="3505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0" name="Rectangle 21"/>
            <p:cNvSpPr>
              <a:spLocks noChangeArrowheads="1"/>
            </p:cNvSpPr>
            <p:nvPr/>
          </p:nvSpPr>
          <p:spPr bwMode="auto">
            <a:xfrm>
              <a:off x="432" y="3505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D12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1" name="Rectangle 22"/>
            <p:cNvSpPr>
              <a:spLocks noChangeArrowheads="1"/>
            </p:cNvSpPr>
            <p:nvPr/>
          </p:nvSpPr>
          <p:spPr bwMode="auto">
            <a:xfrm>
              <a:off x="4560" y="3294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52" name="Rectangle 23"/>
            <p:cNvSpPr>
              <a:spLocks noChangeArrowheads="1"/>
            </p:cNvSpPr>
            <p:nvPr/>
          </p:nvSpPr>
          <p:spPr bwMode="auto">
            <a:xfrm>
              <a:off x="3840" y="3294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3" name="Rectangle 24"/>
            <p:cNvSpPr>
              <a:spLocks noChangeArrowheads="1"/>
            </p:cNvSpPr>
            <p:nvPr/>
          </p:nvSpPr>
          <p:spPr bwMode="auto">
            <a:xfrm>
              <a:off x="3072" y="3294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4" name="Rectangle 25"/>
            <p:cNvSpPr>
              <a:spLocks noChangeArrowheads="1"/>
            </p:cNvSpPr>
            <p:nvPr/>
          </p:nvSpPr>
          <p:spPr bwMode="auto">
            <a:xfrm>
              <a:off x="2336" y="3294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5" name="Rectangle 26"/>
            <p:cNvSpPr>
              <a:spLocks noChangeArrowheads="1"/>
            </p:cNvSpPr>
            <p:nvPr/>
          </p:nvSpPr>
          <p:spPr bwMode="auto">
            <a:xfrm>
              <a:off x="912" y="3294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6" name="Rectangle 27"/>
            <p:cNvSpPr>
              <a:spLocks noChangeArrowheads="1"/>
            </p:cNvSpPr>
            <p:nvPr/>
          </p:nvSpPr>
          <p:spPr bwMode="auto">
            <a:xfrm>
              <a:off x="432" y="3294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D11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7" name="Rectangle 28"/>
            <p:cNvSpPr>
              <a:spLocks noChangeArrowheads="1"/>
            </p:cNvSpPr>
            <p:nvPr/>
          </p:nvSpPr>
          <p:spPr bwMode="auto">
            <a:xfrm>
              <a:off x="4560" y="3083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58" name="Rectangle 29"/>
            <p:cNvSpPr>
              <a:spLocks noChangeArrowheads="1"/>
            </p:cNvSpPr>
            <p:nvPr/>
          </p:nvSpPr>
          <p:spPr bwMode="auto">
            <a:xfrm>
              <a:off x="3840" y="3083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59" name="Rectangle 30"/>
            <p:cNvSpPr>
              <a:spLocks noChangeArrowheads="1"/>
            </p:cNvSpPr>
            <p:nvPr/>
          </p:nvSpPr>
          <p:spPr bwMode="auto">
            <a:xfrm>
              <a:off x="3072" y="3083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0" name="Rectangle 31"/>
            <p:cNvSpPr>
              <a:spLocks noChangeArrowheads="1"/>
            </p:cNvSpPr>
            <p:nvPr/>
          </p:nvSpPr>
          <p:spPr bwMode="auto">
            <a:xfrm>
              <a:off x="2336" y="3083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1" name="Rectangle 32"/>
            <p:cNvSpPr>
              <a:spLocks noChangeArrowheads="1"/>
            </p:cNvSpPr>
            <p:nvPr/>
          </p:nvSpPr>
          <p:spPr bwMode="auto">
            <a:xfrm>
              <a:off x="912" y="3083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2" name="Rectangle 33"/>
            <p:cNvSpPr>
              <a:spLocks noChangeArrowheads="1"/>
            </p:cNvSpPr>
            <p:nvPr/>
          </p:nvSpPr>
          <p:spPr bwMode="auto">
            <a:xfrm>
              <a:off x="432" y="3083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D10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3" name="Rectangle 34"/>
            <p:cNvSpPr>
              <a:spLocks noChangeArrowheads="1"/>
            </p:cNvSpPr>
            <p:nvPr/>
          </p:nvSpPr>
          <p:spPr bwMode="auto">
            <a:xfrm>
              <a:off x="4560" y="2872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64" name="Rectangle 35"/>
            <p:cNvSpPr>
              <a:spLocks noChangeArrowheads="1"/>
            </p:cNvSpPr>
            <p:nvPr/>
          </p:nvSpPr>
          <p:spPr bwMode="auto">
            <a:xfrm>
              <a:off x="3840" y="2872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5" name="Rectangle 36"/>
            <p:cNvSpPr>
              <a:spLocks noChangeArrowheads="1"/>
            </p:cNvSpPr>
            <p:nvPr/>
          </p:nvSpPr>
          <p:spPr bwMode="auto">
            <a:xfrm>
              <a:off x="3072" y="2872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6" name="Rectangle 37"/>
            <p:cNvSpPr>
              <a:spLocks noChangeArrowheads="1"/>
            </p:cNvSpPr>
            <p:nvPr/>
          </p:nvSpPr>
          <p:spPr bwMode="auto">
            <a:xfrm>
              <a:off x="2336" y="2872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7" name="Rectangle 38"/>
            <p:cNvSpPr>
              <a:spLocks noChangeArrowheads="1"/>
            </p:cNvSpPr>
            <p:nvPr/>
          </p:nvSpPr>
          <p:spPr bwMode="auto">
            <a:xfrm>
              <a:off x="912" y="2872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8" name="Rectangle 39"/>
            <p:cNvSpPr>
              <a:spLocks noChangeArrowheads="1"/>
            </p:cNvSpPr>
            <p:nvPr/>
          </p:nvSpPr>
          <p:spPr bwMode="auto">
            <a:xfrm>
              <a:off x="432" y="2872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D9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69" name="Rectangle 40"/>
            <p:cNvSpPr>
              <a:spLocks noChangeArrowheads="1"/>
            </p:cNvSpPr>
            <p:nvPr/>
          </p:nvSpPr>
          <p:spPr bwMode="auto">
            <a:xfrm>
              <a:off x="4560" y="2661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70" name="Rectangle 41"/>
            <p:cNvSpPr>
              <a:spLocks noChangeArrowheads="1"/>
            </p:cNvSpPr>
            <p:nvPr/>
          </p:nvSpPr>
          <p:spPr bwMode="auto">
            <a:xfrm>
              <a:off x="3840" y="2661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1" name="Rectangle 42"/>
            <p:cNvSpPr>
              <a:spLocks noChangeArrowheads="1"/>
            </p:cNvSpPr>
            <p:nvPr/>
          </p:nvSpPr>
          <p:spPr bwMode="auto">
            <a:xfrm>
              <a:off x="3072" y="2661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2" name="Rectangle 43"/>
            <p:cNvSpPr>
              <a:spLocks noChangeArrowheads="1"/>
            </p:cNvSpPr>
            <p:nvPr/>
          </p:nvSpPr>
          <p:spPr bwMode="auto">
            <a:xfrm>
              <a:off x="2336" y="2661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3" name="Rectangle 44"/>
            <p:cNvSpPr>
              <a:spLocks noChangeArrowheads="1"/>
            </p:cNvSpPr>
            <p:nvPr/>
          </p:nvSpPr>
          <p:spPr bwMode="auto">
            <a:xfrm>
              <a:off x="912" y="2661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4" name="Rectangle 45"/>
            <p:cNvSpPr>
              <a:spLocks noChangeArrowheads="1"/>
            </p:cNvSpPr>
            <p:nvPr/>
          </p:nvSpPr>
          <p:spPr bwMode="auto">
            <a:xfrm>
              <a:off x="432" y="2661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D8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5" name="Rectangle 46"/>
            <p:cNvSpPr>
              <a:spLocks noChangeArrowheads="1"/>
            </p:cNvSpPr>
            <p:nvPr/>
          </p:nvSpPr>
          <p:spPr bwMode="auto">
            <a:xfrm>
              <a:off x="4560" y="2450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76" name="Rectangle 47"/>
            <p:cNvSpPr>
              <a:spLocks noChangeArrowheads="1"/>
            </p:cNvSpPr>
            <p:nvPr/>
          </p:nvSpPr>
          <p:spPr bwMode="auto">
            <a:xfrm>
              <a:off x="3840" y="2450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7" name="Rectangle 48"/>
            <p:cNvSpPr>
              <a:spLocks noChangeArrowheads="1"/>
            </p:cNvSpPr>
            <p:nvPr/>
          </p:nvSpPr>
          <p:spPr bwMode="auto">
            <a:xfrm>
              <a:off x="3072" y="2450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8" name="Rectangle 49"/>
            <p:cNvSpPr>
              <a:spLocks noChangeArrowheads="1"/>
            </p:cNvSpPr>
            <p:nvPr/>
          </p:nvSpPr>
          <p:spPr bwMode="auto">
            <a:xfrm>
              <a:off x="2336" y="2450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79" name="Rectangle 50"/>
            <p:cNvSpPr>
              <a:spLocks noChangeArrowheads="1"/>
            </p:cNvSpPr>
            <p:nvPr/>
          </p:nvSpPr>
          <p:spPr bwMode="auto">
            <a:xfrm>
              <a:off x="912" y="2450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0" name="Rectangle 51"/>
            <p:cNvSpPr>
              <a:spLocks noChangeArrowheads="1"/>
            </p:cNvSpPr>
            <p:nvPr/>
          </p:nvSpPr>
          <p:spPr bwMode="auto">
            <a:xfrm>
              <a:off x="432" y="2450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D7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1" name="Rectangle 52"/>
            <p:cNvSpPr>
              <a:spLocks noChangeArrowheads="1"/>
            </p:cNvSpPr>
            <p:nvPr/>
          </p:nvSpPr>
          <p:spPr bwMode="auto">
            <a:xfrm>
              <a:off x="4560" y="2239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82" name="Rectangle 53"/>
            <p:cNvSpPr>
              <a:spLocks noChangeArrowheads="1"/>
            </p:cNvSpPr>
            <p:nvPr/>
          </p:nvSpPr>
          <p:spPr bwMode="auto">
            <a:xfrm>
              <a:off x="3840" y="2239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3" name="Rectangle 54"/>
            <p:cNvSpPr>
              <a:spLocks noChangeArrowheads="1"/>
            </p:cNvSpPr>
            <p:nvPr/>
          </p:nvSpPr>
          <p:spPr bwMode="auto">
            <a:xfrm>
              <a:off x="3072" y="2239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4" name="Rectangle 55"/>
            <p:cNvSpPr>
              <a:spLocks noChangeArrowheads="1"/>
            </p:cNvSpPr>
            <p:nvPr/>
          </p:nvSpPr>
          <p:spPr bwMode="auto">
            <a:xfrm>
              <a:off x="2336" y="2239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5" name="Rectangle 56"/>
            <p:cNvSpPr>
              <a:spLocks noChangeArrowheads="1"/>
            </p:cNvSpPr>
            <p:nvPr/>
          </p:nvSpPr>
          <p:spPr bwMode="auto">
            <a:xfrm>
              <a:off x="912" y="2239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6" name="Rectangle 57"/>
            <p:cNvSpPr>
              <a:spLocks noChangeArrowheads="1"/>
            </p:cNvSpPr>
            <p:nvPr/>
          </p:nvSpPr>
          <p:spPr bwMode="auto">
            <a:xfrm>
              <a:off x="432" y="2239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D6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7" name="Rectangle 58"/>
            <p:cNvSpPr>
              <a:spLocks noChangeArrowheads="1"/>
            </p:cNvSpPr>
            <p:nvPr/>
          </p:nvSpPr>
          <p:spPr bwMode="auto">
            <a:xfrm>
              <a:off x="4560" y="2028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88" name="Rectangle 59"/>
            <p:cNvSpPr>
              <a:spLocks noChangeArrowheads="1"/>
            </p:cNvSpPr>
            <p:nvPr/>
          </p:nvSpPr>
          <p:spPr bwMode="auto">
            <a:xfrm>
              <a:off x="3840" y="2028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89" name="Rectangle 60"/>
            <p:cNvSpPr>
              <a:spLocks noChangeArrowheads="1"/>
            </p:cNvSpPr>
            <p:nvPr/>
          </p:nvSpPr>
          <p:spPr bwMode="auto">
            <a:xfrm>
              <a:off x="3072" y="2028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0" name="Rectangle 61"/>
            <p:cNvSpPr>
              <a:spLocks noChangeArrowheads="1"/>
            </p:cNvSpPr>
            <p:nvPr/>
          </p:nvSpPr>
          <p:spPr bwMode="auto">
            <a:xfrm>
              <a:off x="2336" y="2028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1" name="Rectangle 62"/>
            <p:cNvSpPr>
              <a:spLocks noChangeArrowheads="1"/>
            </p:cNvSpPr>
            <p:nvPr/>
          </p:nvSpPr>
          <p:spPr bwMode="auto">
            <a:xfrm>
              <a:off x="912" y="2028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2" name="Rectangle 63"/>
            <p:cNvSpPr>
              <a:spLocks noChangeArrowheads="1"/>
            </p:cNvSpPr>
            <p:nvPr/>
          </p:nvSpPr>
          <p:spPr bwMode="auto">
            <a:xfrm>
              <a:off x="432" y="2028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D5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3" name="Rectangle 64"/>
            <p:cNvSpPr>
              <a:spLocks noChangeArrowheads="1"/>
            </p:cNvSpPr>
            <p:nvPr/>
          </p:nvSpPr>
          <p:spPr bwMode="auto">
            <a:xfrm>
              <a:off x="4560" y="1817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594" name="Rectangle 65"/>
            <p:cNvSpPr>
              <a:spLocks noChangeArrowheads="1"/>
            </p:cNvSpPr>
            <p:nvPr/>
          </p:nvSpPr>
          <p:spPr bwMode="auto">
            <a:xfrm>
              <a:off x="3840" y="1817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5" name="Rectangle 66"/>
            <p:cNvSpPr>
              <a:spLocks noChangeArrowheads="1"/>
            </p:cNvSpPr>
            <p:nvPr/>
          </p:nvSpPr>
          <p:spPr bwMode="auto">
            <a:xfrm>
              <a:off x="3072" y="1817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6" name="Rectangle 67"/>
            <p:cNvSpPr>
              <a:spLocks noChangeArrowheads="1"/>
            </p:cNvSpPr>
            <p:nvPr/>
          </p:nvSpPr>
          <p:spPr bwMode="auto">
            <a:xfrm>
              <a:off x="2336" y="1817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7" name="Rectangle 68"/>
            <p:cNvSpPr>
              <a:spLocks noChangeArrowheads="1"/>
            </p:cNvSpPr>
            <p:nvPr/>
          </p:nvSpPr>
          <p:spPr bwMode="auto">
            <a:xfrm>
              <a:off x="912" y="1817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 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8" name="Rectangle 69"/>
            <p:cNvSpPr>
              <a:spLocks noChangeArrowheads="1"/>
            </p:cNvSpPr>
            <p:nvPr/>
          </p:nvSpPr>
          <p:spPr bwMode="auto">
            <a:xfrm>
              <a:off x="432" y="1817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D4 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599" name="Rectangle 70"/>
            <p:cNvSpPr>
              <a:spLocks noChangeArrowheads="1"/>
            </p:cNvSpPr>
            <p:nvPr/>
          </p:nvSpPr>
          <p:spPr bwMode="auto">
            <a:xfrm>
              <a:off x="4560" y="1606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600" name="Rectangle 71"/>
            <p:cNvSpPr>
              <a:spLocks noChangeArrowheads="1"/>
            </p:cNvSpPr>
            <p:nvPr/>
          </p:nvSpPr>
          <p:spPr bwMode="auto">
            <a:xfrm>
              <a:off x="3840" y="1606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1" name="Rectangle 72"/>
            <p:cNvSpPr>
              <a:spLocks noChangeArrowheads="1"/>
            </p:cNvSpPr>
            <p:nvPr/>
          </p:nvSpPr>
          <p:spPr bwMode="auto">
            <a:xfrm>
              <a:off x="3072" y="1606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2" name="Rectangle 73"/>
            <p:cNvSpPr>
              <a:spLocks noChangeArrowheads="1"/>
            </p:cNvSpPr>
            <p:nvPr/>
          </p:nvSpPr>
          <p:spPr bwMode="auto">
            <a:xfrm>
              <a:off x="2336" y="1606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3" name="Rectangle 74"/>
            <p:cNvSpPr>
              <a:spLocks noChangeArrowheads="1"/>
            </p:cNvSpPr>
            <p:nvPr/>
          </p:nvSpPr>
          <p:spPr bwMode="auto">
            <a:xfrm>
              <a:off x="912" y="1606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4" name="Rectangle 75"/>
            <p:cNvSpPr>
              <a:spLocks noChangeArrowheads="1"/>
            </p:cNvSpPr>
            <p:nvPr/>
          </p:nvSpPr>
          <p:spPr bwMode="auto">
            <a:xfrm>
              <a:off x="432" y="1606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D3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5" name="Rectangle 76"/>
            <p:cNvSpPr>
              <a:spLocks noChangeArrowheads="1"/>
            </p:cNvSpPr>
            <p:nvPr/>
          </p:nvSpPr>
          <p:spPr bwMode="auto">
            <a:xfrm>
              <a:off x="4560" y="1395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606" name="Rectangle 77"/>
            <p:cNvSpPr>
              <a:spLocks noChangeArrowheads="1"/>
            </p:cNvSpPr>
            <p:nvPr/>
          </p:nvSpPr>
          <p:spPr bwMode="auto">
            <a:xfrm>
              <a:off x="3840" y="1395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7" name="Rectangle 78"/>
            <p:cNvSpPr>
              <a:spLocks noChangeArrowheads="1"/>
            </p:cNvSpPr>
            <p:nvPr/>
          </p:nvSpPr>
          <p:spPr bwMode="auto">
            <a:xfrm>
              <a:off x="3072" y="1395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8" name="Rectangle 79"/>
            <p:cNvSpPr>
              <a:spLocks noChangeArrowheads="1"/>
            </p:cNvSpPr>
            <p:nvPr/>
          </p:nvSpPr>
          <p:spPr bwMode="auto">
            <a:xfrm>
              <a:off x="2336" y="1395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09" name="Rectangle 80"/>
            <p:cNvSpPr>
              <a:spLocks noChangeArrowheads="1"/>
            </p:cNvSpPr>
            <p:nvPr/>
          </p:nvSpPr>
          <p:spPr bwMode="auto">
            <a:xfrm>
              <a:off x="912" y="1395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10" name="Rectangle 81"/>
            <p:cNvSpPr>
              <a:spLocks noChangeArrowheads="1"/>
            </p:cNvSpPr>
            <p:nvPr/>
          </p:nvSpPr>
          <p:spPr bwMode="auto">
            <a:xfrm>
              <a:off x="432" y="1395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D2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11" name="Rectangle 82"/>
            <p:cNvSpPr>
              <a:spLocks noChangeArrowheads="1"/>
            </p:cNvSpPr>
            <p:nvPr/>
          </p:nvSpPr>
          <p:spPr bwMode="auto">
            <a:xfrm>
              <a:off x="4560" y="1184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22612" name="Rectangle 83"/>
            <p:cNvSpPr>
              <a:spLocks noChangeArrowheads="1"/>
            </p:cNvSpPr>
            <p:nvPr/>
          </p:nvSpPr>
          <p:spPr bwMode="auto">
            <a:xfrm>
              <a:off x="3840" y="1184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13" name="Rectangle 84"/>
            <p:cNvSpPr>
              <a:spLocks noChangeArrowheads="1"/>
            </p:cNvSpPr>
            <p:nvPr/>
          </p:nvSpPr>
          <p:spPr bwMode="auto">
            <a:xfrm>
              <a:off x="3072" y="1184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14" name="Rectangle 85"/>
            <p:cNvSpPr>
              <a:spLocks noChangeArrowheads="1"/>
            </p:cNvSpPr>
            <p:nvPr/>
          </p:nvSpPr>
          <p:spPr bwMode="auto">
            <a:xfrm>
              <a:off x="2336" y="1184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15" name="Rectangle 86"/>
            <p:cNvSpPr>
              <a:spLocks noChangeArrowheads="1"/>
            </p:cNvSpPr>
            <p:nvPr/>
          </p:nvSpPr>
          <p:spPr bwMode="auto">
            <a:xfrm>
              <a:off x="912" y="1184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16" name="Rectangle 87"/>
            <p:cNvSpPr>
              <a:spLocks noChangeArrowheads="1"/>
            </p:cNvSpPr>
            <p:nvPr/>
          </p:nvSpPr>
          <p:spPr bwMode="auto">
            <a:xfrm>
              <a:off x="432" y="1184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22617" name="Rectangle 88"/>
            <p:cNvSpPr>
              <a:spLocks noChangeArrowheads="1"/>
            </p:cNvSpPr>
            <p:nvPr/>
          </p:nvSpPr>
          <p:spPr bwMode="auto">
            <a:xfrm>
              <a:off x="4560" y="960"/>
              <a:ext cx="1104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/>
                <a:t>Play Tennis</a:t>
              </a:r>
              <a:endParaRPr lang="en-US" altLang="en-US" sz="1800"/>
            </a:p>
          </p:txBody>
        </p:sp>
        <p:sp>
          <p:nvSpPr>
            <p:cNvPr id="22618" name="Rectangle 89"/>
            <p:cNvSpPr>
              <a:spLocks noChangeArrowheads="1"/>
            </p:cNvSpPr>
            <p:nvPr/>
          </p:nvSpPr>
          <p:spPr bwMode="auto">
            <a:xfrm>
              <a:off x="3840" y="960"/>
              <a:ext cx="720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/>
                <a:t>Wind</a:t>
              </a:r>
              <a:endParaRPr lang="en-US" altLang="en-US" sz="1800"/>
            </a:p>
          </p:txBody>
        </p:sp>
        <p:sp>
          <p:nvSpPr>
            <p:cNvPr id="22619" name="Rectangle 90"/>
            <p:cNvSpPr>
              <a:spLocks noChangeArrowheads="1"/>
            </p:cNvSpPr>
            <p:nvPr/>
          </p:nvSpPr>
          <p:spPr bwMode="auto">
            <a:xfrm>
              <a:off x="3072" y="960"/>
              <a:ext cx="768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/>
                <a:t>Humidity</a:t>
              </a:r>
              <a:endParaRPr lang="en-US" altLang="en-US" sz="1800"/>
            </a:p>
          </p:txBody>
        </p:sp>
        <p:sp>
          <p:nvSpPr>
            <p:cNvPr id="22620" name="Rectangle 91"/>
            <p:cNvSpPr>
              <a:spLocks noChangeArrowheads="1"/>
            </p:cNvSpPr>
            <p:nvPr/>
          </p:nvSpPr>
          <p:spPr bwMode="auto">
            <a:xfrm>
              <a:off x="2336" y="960"/>
              <a:ext cx="736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/>
                <a:t>Temp.</a:t>
              </a:r>
              <a:endParaRPr lang="en-US" altLang="en-US" sz="1800"/>
            </a:p>
          </p:txBody>
        </p:sp>
        <p:sp>
          <p:nvSpPr>
            <p:cNvPr id="22621" name="Rectangle 92"/>
            <p:cNvSpPr>
              <a:spLocks noChangeArrowheads="1"/>
            </p:cNvSpPr>
            <p:nvPr/>
          </p:nvSpPr>
          <p:spPr bwMode="auto">
            <a:xfrm>
              <a:off x="912" y="960"/>
              <a:ext cx="1424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/>
                <a:t>Outlook</a:t>
              </a:r>
              <a:endParaRPr lang="en-US" altLang="en-US" sz="1800"/>
            </a:p>
          </p:txBody>
        </p:sp>
        <p:sp>
          <p:nvSpPr>
            <p:cNvPr id="22622" name="Rectangle 93"/>
            <p:cNvSpPr>
              <a:spLocks noChangeArrowheads="1"/>
            </p:cNvSpPr>
            <p:nvPr/>
          </p:nvSpPr>
          <p:spPr bwMode="auto">
            <a:xfrm>
              <a:off x="432" y="960"/>
              <a:ext cx="480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1800"/>
                <a:t>Day</a:t>
              </a:r>
              <a:endParaRPr lang="en-US" altLang="en-US" sz="1800"/>
            </a:p>
          </p:txBody>
        </p:sp>
        <p:sp>
          <p:nvSpPr>
            <p:cNvPr id="22623" name="Line 94"/>
            <p:cNvSpPr>
              <a:spLocks noChangeShapeType="1"/>
            </p:cNvSpPr>
            <p:nvPr/>
          </p:nvSpPr>
          <p:spPr bwMode="auto">
            <a:xfrm>
              <a:off x="432" y="960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4" name="Line 95"/>
            <p:cNvSpPr>
              <a:spLocks noChangeShapeType="1"/>
            </p:cNvSpPr>
            <p:nvPr/>
          </p:nvSpPr>
          <p:spPr bwMode="auto">
            <a:xfrm>
              <a:off x="432" y="118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5" name="Line 96"/>
            <p:cNvSpPr>
              <a:spLocks noChangeShapeType="1"/>
            </p:cNvSpPr>
            <p:nvPr/>
          </p:nvSpPr>
          <p:spPr bwMode="auto">
            <a:xfrm>
              <a:off x="432" y="139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6" name="Line 97"/>
            <p:cNvSpPr>
              <a:spLocks noChangeShapeType="1"/>
            </p:cNvSpPr>
            <p:nvPr/>
          </p:nvSpPr>
          <p:spPr bwMode="auto">
            <a:xfrm>
              <a:off x="432" y="160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7" name="Line 98"/>
            <p:cNvSpPr>
              <a:spLocks noChangeShapeType="1"/>
            </p:cNvSpPr>
            <p:nvPr/>
          </p:nvSpPr>
          <p:spPr bwMode="auto">
            <a:xfrm>
              <a:off x="432" y="181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8" name="Line 99"/>
            <p:cNvSpPr>
              <a:spLocks noChangeShapeType="1"/>
            </p:cNvSpPr>
            <p:nvPr/>
          </p:nvSpPr>
          <p:spPr bwMode="auto">
            <a:xfrm>
              <a:off x="432" y="202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29" name="Line 100"/>
            <p:cNvSpPr>
              <a:spLocks noChangeShapeType="1"/>
            </p:cNvSpPr>
            <p:nvPr/>
          </p:nvSpPr>
          <p:spPr bwMode="auto">
            <a:xfrm>
              <a:off x="432" y="2239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0" name="Line 101"/>
            <p:cNvSpPr>
              <a:spLocks noChangeShapeType="1"/>
            </p:cNvSpPr>
            <p:nvPr/>
          </p:nvSpPr>
          <p:spPr bwMode="auto">
            <a:xfrm>
              <a:off x="432" y="245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1" name="Line 102"/>
            <p:cNvSpPr>
              <a:spLocks noChangeShapeType="1"/>
            </p:cNvSpPr>
            <p:nvPr/>
          </p:nvSpPr>
          <p:spPr bwMode="auto">
            <a:xfrm>
              <a:off x="432" y="2661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2" name="Line 103"/>
            <p:cNvSpPr>
              <a:spLocks noChangeShapeType="1"/>
            </p:cNvSpPr>
            <p:nvPr/>
          </p:nvSpPr>
          <p:spPr bwMode="auto">
            <a:xfrm>
              <a:off x="432" y="287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3" name="Line 104"/>
            <p:cNvSpPr>
              <a:spLocks noChangeShapeType="1"/>
            </p:cNvSpPr>
            <p:nvPr/>
          </p:nvSpPr>
          <p:spPr bwMode="auto">
            <a:xfrm>
              <a:off x="432" y="3083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4" name="Line 105"/>
            <p:cNvSpPr>
              <a:spLocks noChangeShapeType="1"/>
            </p:cNvSpPr>
            <p:nvPr/>
          </p:nvSpPr>
          <p:spPr bwMode="auto">
            <a:xfrm>
              <a:off x="432" y="329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5" name="Line 106"/>
            <p:cNvSpPr>
              <a:spLocks noChangeShapeType="1"/>
            </p:cNvSpPr>
            <p:nvPr/>
          </p:nvSpPr>
          <p:spPr bwMode="auto">
            <a:xfrm>
              <a:off x="432" y="350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6" name="Line 107"/>
            <p:cNvSpPr>
              <a:spLocks noChangeShapeType="1"/>
            </p:cNvSpPr>
            <p:nvPr/>
          </p:nvSpPr>
          <p:spPr bwMode="auto">
            <a:xfrm>
              <a:off x="432" y="371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7" name="Line 108"/>
            <p:cNvSpPr>
              <a:spLocks noChangeShapeType="1"/>
            </p:cNvSpPr>
            <p:nvPr/>
          </p:nvSpPr>
          <p:spPr bwMode="auto">
            <a:xfrm>
              <a:off x="432" y="392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8" name="Line 109"/>
            <p:cNvSpPr>
              <a:spLocks noChangeShapeType="1"/>
            </p:cNvSpPr>
            <p:nvPr/>
          </p:nvSpPr>
          <p:spPr bwMode="auto">
            <a:xfrm>
              <a:off x="432" y="4138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39" name="Line 110"/>
            <p:cNvSpPr>
              <a:spLocks noChangeShapeType="1"/>
            </p:cNvSpPr>
            <p:nvPr/>
          </p:nvSpPr>
          <p:spPr bwMode="auto">
            <a:xfrm>
              <a:off x="432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40" name="Line 111"/>
            <p:cNvSpPr>
              <a:spLocks noChangeShapeType="1"/>
            </p:cNvSpPr>
            <p:nvPr/>
          </p:nvSpPr>
          <p:spPr bwMode="auto">
            <a:xfrm>
              <a:off x="91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41" name="Line 112"/>
            <p:cNvSpPr>
              <a:spLocks noChangeShapeType="1"/>
            </p:cNvSpPr>
            <p:nvPr/>
          </p:nvSpPr>
          <p:spPr bwMode="auto">
            <a:xfrm>
              <a:off x="2336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42" name="Line 113"/>
            <p:cNvSpPr>
              <a:spLocks noChangeShapeType="1"/>
            </p:cNvSpPr>
            <p:nvPr/>
          </p:nvSpPr>
          <p:spPr bwMode="auto">
            <a:xfrm>
              <a:off x="307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43" name="Line 114"/>
            <p:cNvSpPr>
              <a:spLocks noChangeShapeType="1"/>
            </p:cNvSpPr>
            <p:nvPr/>
          </p:nvSpPr>
          <p:spPr bwMode="auto">
            <a:xfrm>
              <a:off x="384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44" name="Line 115"/>
            <p:cNvSpPr>
              <a:spLocks noChangeShapeType="1"/>
            </p:cNvSpPr>
            <p:nvPr/>
          </p:nvSpPr>
          <p:spPr bwMode="auto">
            <a:xfrm>
              <a:off x="456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45" name="Line 116"/>
            <p:cNvSpPr>
              <a:spLocks noChangeShapeType="1"/>
            </p:cNvSpPr>
            <p:nvPr/>
          </p:nvSpPr>
          <p:spPr bwMode="auto">
            <a:xfrm>
              <a:off x="5664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59125C-9BAD-4CCC-BD50-1CAFF0527CCC}" type="slidenum">
              <a:rPr lang="he-IL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Selecting the Next Attribute</a:t>
            </a:r>
            <a:endParaRPr lang="en-US" altLang="en-US" smtClean="0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 flipH="1">
            <a:off x="1606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2611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828800" y="22860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Humidity</a:t>
            </a:r>
            <a:endParaRPr lang="en-US" alt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481138" y="3251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High</a:t>
            </a:r>
            <a:endParaRPr lang="en-US" alt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2736850" y="32512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Normal</a:t>
            </a:r>
            <a:endParaRPr lang="en-US" alt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974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[</a:t>
            </a:r>
            <a:r>
              <a:rPr lang="sv-SE" altLang="en-US"/>
              <a:t>3</a:t>
            </a:r>
            <a:r>
              <a:rPr lang="en-US" altLang="en-US"/>
              <a:t>+, </a:t>
            </a:r>
            <a:r>
              <a:rPr lang="sv-SE" altLang="en-US"/>
              <a:t>4</a:t>
            </a:r>
            <a:r>
              <a:rPr lang="en-US" altLang="en-US"/>
              <a:t>-]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[</a:t>
            </a:r>
            <a:r>
              <a:rPr lang="sv-SE" altLang="en-US"/>
              <a:t>6</a:t>
            </a:r>
            <a:r>
              <a:rPr lang="en-US" altLang="en-US"/>
              <a:t>+, </a:t>
            </a:r>
            <a:r>
              <a:rPr lang="sv-SE" altLang="en-US"/>
              <a:t>1</a:t>
            </a:r>
            <a:r>
              <a:rPr lang="en-US" altLang="en-US"/>
              <a:t>-]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1905000" y="1447800"/>
            <a:ext cx="157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S=</a:t>
            </a:r>
            <a:r>
              <a:rPr lang="en-US" altLang="en-US"/>
              <a:t>[9+,5-]</a:t>
            </a:r>
            <a:endParaRPr lang="sv-SE" altLang="en-US"/>
          </a:p>
          <a:p>
            <a:pPr eaLnBrk="1" hangingPunct="1"/>
            <a:r>
              <a:rPr lang="sv-SE" altLang="en-US"/>
              <a:t>E=0.940</a:t>
            </a:r>
            <a:endParaRPr lang="en-US" altLang="en-US"/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609600" y="5029200"/>
            <a:ext cx="31480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Gain(S,Humidity)</a:t>
            </a:r>
          </a:p>
          <a:p>
            <a:pPr eaLnBrk="1" hangingPunct="1"/>
            <a:r>
              <a:rPr lang="sv-SE" altLang="en-US"/>
              <a:t>=0.940-(7/14)*0.985 </a:t>
            </a:r>
          </a:p>
          <a:p>
            <a:pPr eaLnBrk="1" hangingPunct="1"/>
            <a:r>
              <a:rPr lang="sv-SE" altLang="en-US"/>
              <a:t>  – (7/14)*0.592</a:t>
            </a:r>
          </a:p>
          <a:p>
            <a:pPr eaLnBrk="1" hangingPunct="1"/>
            <a:r>
              <a:rPr lang="sv-SE" altLang="en-US"/>
              <a:t>=0.151</a:t>
            </a:r>
            <a:endParaRPr lang="en-US" altLang="en-US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762000" y="4572000"/>
            <a:ext cx="4572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sv-SE" altLang="en-US"/>
              <a:t>E=0.985</a:t>
            </a:r>
            <a:endParaRPr lang="en-US" altLang="en-US"/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2971800" y="44958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E=0.592</a:t>
            </a:r>
            <a:endParaRPr lang="en-US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 flipH="1">
            <a:off x="6178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7183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6400800" y="2286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Wind</a:t>
            </a:r>
            <a:endParaRPr lang="en-US" altLang="en-US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6053138" y="3251200"/>
            <a:ext cx="9699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Weak</a:t>
            </a:r>
            <a:endParaRPr lang="en-US" altLang="en-US"/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7308850" y="3251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Strong</a:t>
            </a:r>
            <a:endParaRPr lang="en-US" altLang="en-US"/>
          </a:p>
        </p:txBody>
      </p: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5546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[</a:t>
            </a:r>
            <a:r>
              <a:rPr lang="sv-SE" altLang="en-US"/>
              <a:t>6</a:t>
            </a:r>
            <a:r>
              <a:rPr lang="en-US" altLang="en-US"/>
              <a:t>+, </a:t>
            </a:r>
            <a:r>
              <a:rPr lang="sv-SE" altLang="en-US"/>
              <a:t>2</a:t>
            </a:r>
            <a:r>
              <a:rPr lang="en-US" altLang="en-US"/>
              <a:t>-]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7620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[</a:t>
            </a:r>
            <a:r>
              <a:rPr lang="sv-SE" altLang="en-US"/>
              <a:t>3</a:t>
            </a:r>
            <a:r>
              <a:rPr lang="en-US" altLang="en-US"/>
              <a:t>+, </a:t>
            </a:r>
            <a:r>
              <a:rPr lang="sv-SE" altLang="en-US"/>
              <a:t>3</a:t>
            </a:r>
            <a:r>
              <a:rPr lang="en-US" altLang="en-US"/>
              <a:t>-]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6477000" y="1447800"/>
            <a:ext cx="157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S=</a:t>
            </a:r>
            <a:r>
              <a:rPr lang="en-US" altLang="en-US"/>
              <a:t>[9+,5-]</a:t>
            </a:r>
            <a:endParaRPr lang="sv-SE" altLang="en-US"/>
          </a:p>
          <a:p>
            <a:pPr eaLnBrk="1" hangingPunct="1"/>
            <a:r>
              <a:rPr lang="sv-SE" altLang="en-US"/>
              <a:t>E=0.940</a:t>
            </a:r>
            <a:endParaRPr lang="en-US" altLang="en-US"/>
          </a:p>
        </p:txBody>
      </p:sp>
      <p:sp>
        <p:nvSpPr>
          <p:cNvPr id="23575" name="Rectangle 22"/>
          <p:cNvSpPr>
            <a:spLocks noChangeArrowheads="1"/>
          </p:cNvSpPr>
          <p:nvPr/>
        </p:nvSpPr>
        <p:spPr bwMode="auto">
          <a:xfrm>
            <a:off x="5562600" y="44958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E=0.811</a:t>
            </a:r>
            <a:endParaRPr lang="en-US" altLang="en-US"/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7467600" y="44958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E=1.0</a:t>
            </a:r>
            <a:endParaRPr lang="en-US" altLang="en-US"/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5638800" y="4953000"/>
            <a:ext cx="31480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Gain(S,Wind)</a:t>
            </a:r>
          </a:p>
          <a:p>
            <a:pPr eaLnBrk="1" hangingPunct="1"/>
            <a:r>
              <a:rPr lang="sv-SE" altLang="en-US"/>
              <a:t>=0.940-(8/14)*0.811 </a:t>
            </a:r>
          </a:p>
          <a:p>
            <a:pPr eaLnBrk="1" hangingPunct="1"/>
            <a:r>
              <a:rPr lang="sv-SE" altLang="en-US"/>
              <a:t>  – (6/14)*1.0</a:t>
            </a:r>
          </a:p>
          <a:p>
            <a:pPr eaLnBrk="1" hangingPunct="1"/>
            <a:r>
              <a:rPr lang="sv-SE" altLang="en-US"/>
              <a:t>=0.048</a:t>
            </a:r>
            <a:endParaRPr lang="en-US" altLang="en-US"/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838200" y="6477000"/>
            <a:ext cx="761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Humidity provides greater info. gain than Wind, w.r.t target classification.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691113-7B92-4595-8BF1-D5C9E51DF81C}" type="slidenum">
              <a:rPr lang="he-IL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Selecting the Next Attribute</a:t>
            </a:r>
            <a:endParaRPr lang="en-US" altLang="en-US" smtClean="0"/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 flipH="1">
            <a:off x="2384425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4592638" y="26590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971800" y="2209800"/>
            <a:ext cx="1828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   Outlook</a:t>
            </a:r>
            <a:endParaRPr lang="en-US" alt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259013" y="3251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Sunny</a:t>
            </a:r>
            <a:endParaRPr lang="en-US" alt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4718050" y="3175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Rain</a:t>
            </a:r>
            <a:endParaRPr lang="en-US" altLang="en-US"/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7526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[</a:t>
            </a:r>
            <a:r>
              <a:rPr lang="sv-SE" altLang="en-US"/>
              <a:t>2</a:t>
            </a:r>
            <a:r>
              <a:rPr lang="en-US" altLang="en-US"/>
              <a:t>+, </a:t>
            </a:r>
            <a:r>
              <a:rPr lang="sv-SE" altLang="en-US"/>
              <a:t>3</a:t>
            </a:r>
            <a:r>
              <a:rPr lang="en-US" altLang="en-US"/>
              <a:t>-]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029200" y="38862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[</a:t>
            </a:r>
            <a:r>
              <a:rPr lang="sv-SE" altLang="en-US"/>
              <a:t>3</a:t>
            </a:r>
            <a:r>
              <a:rPr lang="en-US" altLang="en-US"/>
              <a:t>+, </a:t>
            </a:r>
            <a:r>
              <a:rPr lang="sv-SE" altLang="en-US"/>
              <a:t>2</a:t>
            </a:r>
            <a:r>
              <a:rPr lang="en-US" altLang="en-US"/>
              <a:t>-]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3200400" y="1371600"/>
            <a:ext cx="157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S=</a:t>
            </a:r>
            <a:r>
              <a:rPr lang="en-US" altLang="en-US"/>
              <a:t>[9+,5-]</a:t>
            </a:r>
            <a:endParaRPr lang="sv-SE" altLang="en-US"/>
          </a:p>
          <a:p>
            <a:pPr eaLnBrk="1" hangingPunct="1"/>
            <a:r>
              <a:rPr lang="sv-SE" altLang="en-US"/>
              <a:t>E=0.940</a:t>
            </a:r>
            <a:endParaRPr lang="en-US" altLang="en-US"/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1905000" y="4953000"/>
            <a:ext cx="4229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Gain(S,Outlook)</a:t>
            </a:r>
          </a:p>
          <a:p>
            <a:pPr eaLnBrk="1" hangingPunct="1"/>
            <a:r>
              <a:rPr lang="sv-SE" altLang="en-US"/>
              <a:t>=0.940-(5/14)*0.971 </a:t>
            </a:r>
          </a:p>
          <a:p>
            <a:pPr eaLnBrk="1" hangingPunct="1"/>
            <a:r>
              <a:rPr lang="sv-SE" altLang="en-US"/>
              <a:t>  -(4/14)*0.0 – (5/14)*0.0971</a:t>
            </a:r>
          </a:p>
          <a:p>
            <a:pPr eaLnBrk="1" hangingPunct="1"/>
            <a:r>
              <a:rPr lang="sv-SE" altLang="en-US"/>
              <a:t>=0.247</a:t>
            </a:r>
            <a:endParaRPr lang="en-US" altLang="en-US"/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1828800" y="4572000"/>
            <a:ext cx="13716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sv-SE" altLang="en-US"/>
              <a:t>E=0.971</a:t>
            </a:r>
            <a:endParaRPr lang="en-US" altLang="en-US"/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105400" y="44624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E=0.971</a:t>
            </a:r>
            <a:endParaRPr lang="en-US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>
            <a:off x="3962400" y="2735263"/>
            <a:ext cx="14288" cy="1303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3581400" y="2971800"/>
            <a:ext cx="86042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Over</a:t>
            </a:r>
          </a:p>
          <a:p>
            <a:pPr eaLnBrk="1" hangingPunct="1"/>
            <a:r>
              <a:rPr lang="sv-SE" altLang="en-US"/>
              <a:t>cast</a:t>
            </a:r>
            <a:endParaRPr lang="en-US" altLang="en-US"/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3429000" y="3962400"/>
            <a:ext cx="12001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[</a:t>
            </a:r>
            <a:r>
              <a:rPr lang="sv-SE" altLang="en-US"/>
              <a:t>4</a:t>
            </a:r>
            <a:r>
              <a:rPr lang="en-US" altLang="en-US"/>
              <a:t>+, </a:t>
            </a:r>
            <a:r>
              <a:rPr lang="sv-SE" altLang="en-US"/>
              <a:t>0</a:t>
            </a:r>
            <a:r>
              <a:rPr lang="en-US" altLang="en-US"/>
              <a:t>]</a:t>
            </a: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3429000" y="4572000"/>
            <a:ext cx="13716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sv-SE" altLang="en-US"/>
              <a:t>E=0.0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35EF03-BC47-44AB-9925-08BD12E353D5}" type="slidenum">
              <a:rPr lang="he-IL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Selecting the Next Attribute</a:t>
            </a:r>
            <a:endParaRPr lang="en-US" altLang="en-US" smtClean="0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6962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/>
              <a:t>The information gain values for the 4 attributes are:</a:t>
            </a:r>
          </a:p>
          <a:p>
            <a:pPr eaLnBrk="1" hangingPunct="1">
              <a:buFontTx/>
              <a:buChar char="•"/>
            </a:pPr>
            <a:r>
              <a:rPr lang="sv-SE" altLang="en-US" sz="2800"/>
              <a:t> Gain(S,Outlook) =0.247</a:t>
            </a:r>
          </a:p>
          <a:p>
            <a:pPr eaLnBrk="1" hangingPunct="1">
              <a:buFontTx/>
              <a:buChar char="•"/>
            </a:pPr>
            <a:r>
              <a:rPr lang="sv-SE" altLang="en-US" sz="2800"/>
              <a:t> Gain(S,Humidity) =0.151</a:t>
            </a:r>
            <a:endParaRPr lang="en-US" altLang="en-US" sz="2800"/>
          </a:p>
          <a:p>
            <a:pPr eaLnBrk="1" hangingPunct="1">
              <a:buFontTx/>
              <a:buChar char="•"/>
            </a:pPr>
            <a:r>
              <a:rPr lang="sv-SE" altLang="en-US" sz="2800"/>
              <a:t> Gain(S,Wind) =0.048</a:t>
            </a:r>
            <a:endParaRPr lang="en-US" altLang="en-US" sz="2800"/>
          </a:p>
          <a:p>
            <a:pPr eaLnBrk="1" hangingPunct="1">
              <a:buFontTx/>
              <a:buChar char="•"/>
            </a:pPr>
            <a:r>
              <a:rPr lang="sv-SE" altLang="en-US" sz="2800"/>
              <a:t> Gain(S,Temperature) =0.029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where S denotes the collection of training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224FAAA-A36F-42C3-8AFB-76DADC0DC234}" type="slidenum">
              <a:rPr lang="he-IL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ID3 Algorithm</a:t>
            </a:r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 flipH="1">
            <a:off x="2043113" y="1795463"/>
            <a:ext cx="289560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5243513" y="2100263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4786313" y="2176463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4176713" y="1643063"/>
            <a:ext cx="12620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728913" y="2633663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Sunny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4100513" y="2633663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Overcast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5853113" y="2633663"/>
            <a:ext cx="8112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Rain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4419600" y="4462463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600200" y="1600200"/>
            <a:ext cx="2230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[D1,D2,…,D14]</a:t>
            </a:r>
          </a:p>
          <a:p>
            <a:pPr eaLnBrk="1" hangingPunct="1"/>
            <a:r>
              <a:rPr lang="sv-SE" altLang="en-US"/>
              <a:t>    [9+,5-]</a:t>
            </a:r>
            <a:endParaRPr lang="en-US" altLang="en-US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0" y="3624263"/>
            <a:ext cx="3836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S</a:t>
            </a:r>
            <a:r>
              <a:rPr lang="sv-SE" altLang="en-US" baseline="-25000"/>
              <a:t>sunny</a:t>
            </a:r>
            <a:r>
              <a:rPr lang="sv-SE" altLang="en-US"/>
              <a:t> =[D1,D2,D8,D9,D11]</a:t>
            </a:r>
          </a:p>
          <a:p>
            <a:pPr eaLnBrk="1" hangingPunct="1"/>
            <a:r>
              <a:rPr lang="sv-SE" altLang="en-US"/>
              <a:t>            [2+,3-]</a:t>
            </a:r>
            <a:endParaRPr lang="en-US" altLang="en-US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15097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   ?    </a:t>
            </a:r>
            <a:endParaRPr lang="en-US" altLang="en-US"/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69199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   ?    </a:t>
            </a:r>
            <a:endParaRPr lang="en-US" altLang="en-US"/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3733800" y="3624263"/>
            <a:ext cx="252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[D3,D7,D12,D13]</a:t>
            </a:r>
          </a:p>
          <a:p>
            <a:pPr eaLnBrk="1" hangingPunct="1"/>
            <a:r>
              <a:rPr lang="sv-SE" altLang="en-US"/>
              <a:t>    [4+,0-]</a:t>
            </a:r>
            <a:endParaRPr lang="en-US" altLang="en-US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6157913" y="3624263"/>
            <a:ext cx="2986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[D4,D5,D6,D10,D14]</a:t>
            </a:r>
          </a:p>
          <a:p>
            <a:pPr eaLnBrk="1" hangingPunct="1"/>
            <a:r>
              <a:rPr lang="sv-SE" altLang="en-US"/>
              <a:t>    [3+,2-]</a:t>
            </a:r>
            <a:endParaRPr lang="en-US" altLang="en-US"/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0" y="5105400"/>
            <a:ext cx="891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/>
              <a:t>Gain(S</a:t>
            </a:r>
            <a:r>
              <a:rPr lang="sv-SE" altLang="en-US" baseline="-25000"/>
              <a:t>sunny</a:t>
            </a:r>
            <a:r>
              <a:rPr lang="sv-SE" altLang="en-US"/>
              <a:t>, Humidity)=0.970-(3/5)0.0 – 2/5(0.0) = 0.970</a:t>
            </a:r>
          </a:p>
          <a:p>
            <a:pPr eaLnBrk="1" hangingPunct="1"/>
            <a:r>
              <a:rPr lang="sv-SE" altLang="en-US"/>
              <a:t>Gain(S</a:t>
            </a:r>
            <a:r>
              <a:rPr lang="sv-SE" altLang="en-US" baseline="-25000"/>
              <a:t>sunny</a:t>
            </a:r>
            <a:r>
              <a:rPr lang="sv-SE" altLang="en-US"/>
              <a:t>, Temp.)=0.970-(2/5)0.0 –2/5(1.0)-(1/5)0.0 = 0.570</a:t>
            </a:r>
          </a:p>
          <a:p>
            <a:pPr eaLnBrk="1" hangingPunct="1"/>
            <a:r>
              <a:rPr lang="sv-SE" altLang="en-US"/>
              <a:t>Gain(S</a:t>
            </a:r>
            <a:r>
              <a:rPr lang="sv-SE" altLang="en-US" baseline="-25000"/>
              <a:t>sunny</a:t>
            </a:r>
            <a:r>
              <a:rPr lang="sv-SE" altLang="en-US"/>
              <a:t>, Wind)=0.970= -(2/5)1.0 – 3/5(0.918) = 0.019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40195F3-BDC1-4F96-ACE8-A12440523460}" type="slidenum">
              <a:rPr lang="he-IL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ID3 Algorithm</a:t>
            </a:r>
            <a:endParaRPr lang="en-US" altLang="en-US" smtClean="0"/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Sunny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Overcast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Rain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Humidity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High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Normal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Wind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Strong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Weak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27674" name="Rectangle 25"/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[D3,D7,D12,D13]</a:t>
            </a:r>
            <a:endParaRPr lang="en-US" altLang="en-US"/>
          </a:p>
        </p:txBody>
      </p:sp>
      <p:sp>
        <p:nvSpPr>
          <p:cNvPr id="27675" name="Rectangle 26"/>
          <p:cNvSpPr>
            <a:spLocks noChangeArrowheads="1"/>
          </p:cNvSpPr>
          <p:nvPr/>
        </p:nvSpPr>
        <p:spPr bwMode="auto">
          <a:xfrm>
            <a:off x="2209800" y="6035675"/>
            <a:ext cx="2233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[D8,D9,D11] [mistake]</a:t>
            </a:r>
            <a:endParaRPr lang="en-US" altLang="en-US"/>
          </a:p>
        </p:txBody>
      </p:sp>
      <p:sp>
        <p:nvSpPr>
          <p:cNvPr id="27676" name="Rectangle 27"/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[D6,D14]</a:t>
            </a:r>
            <a:endParaRPr lang="en-US" altLang="en-US"/>
          </a:p>
        </p:txBody>
      </p:sp>
      <p:sp>
        <p:nvSpPr>
          <p:cNvPr id="27677" name="Rectangle 28"/>
          <p:cNvSpPr>
            <a:spLocks noChangeArrowheads="1"/>
          </p:cNvSpPr>
          <p:nvPr/>
        </p:nvSpPr>
        <p:spPr bwMode="auto">
          <a:xfrm>
            <a:off x="0" y="6172200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[D1,D2]</a:t>
            </a:r>
            <a:endParaRPr lang="en-US" altLang="en-US"/>
          </a:p>
        </p:txBody>
      </p:sp>
      <p:sp>
        <p:nvSpPr>
          <p:cNvPr id="27678" name="Rectangle 29"/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altLang="en-US"/>
              <a:t>[D4,D5,D10]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5AF97A-C050-4666-AC57-6FD0362984BB}" type="slidenum">
              <a:rPr lang="he-IL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Occam’s Razor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153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300" smtClean="0"/>
              <a:t>”If two theories explain the facts equally weel, then the simpler theory is to be preferred”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sv-SE" altLang="en-US" sz="1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300" smtClean="0"/>
              <a:t>Arguments in favor: 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300" smtClean="0"/>
              <a:t>Fewer short hypotheses than long hypotheses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300" smtClean="0"/>
              <a:t>A short hypothesis that fits the data is unlikely to be a coincidence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300" smtClean="0"/>
              <a:t>A long hypothesis that fits the data might be a coincidence</a:t>
            </a:r>
          </a:p>
          <a:p>
            <a:pPr lvl="1" eaLnBrk="1" hangingPunct="1">
              <a:lnSpc>
                <a:spcPct val="80000"/>
              </a:lnSpc>
            </a:pPr>
            <a:endParaRPr lang="sv-SE" altLang="en-US" sz="1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v-SE" altLang="en-US" sz="2300" smtClean="0"/>
              <a:t>Arguments opposed:</a:t>
            </a:r>
          </a:p>
          <a:p>
            <a:pPr lvl="1" eaLnBrk="1" hangingPunct="1">
              <a:lnSpc>
                <a:spcPct val="80000"/>
              </a:lnSpc>
            </a:pPr>
            <a:r>
              <a:rPr lang="sv-SE" altLang="en-US" sz="2300" smtClean="0"/>
              <a:t>There are many ways to define small sets of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C8DA285-CBC7-4961-8A47-0D5C0CAE0006}" type="slidenum">
              <a:rPr lang="he-IL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Overfitting</a:t>
            </a:r>
            <a:endParaRPr lang="en-US" alt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6970713" cy="103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sz="2200" smtClean="0"/>
              <a:t>One of the biggest problems with decision trees is </a:t>
            </a:r>
            <a:r>
              <a:rPr lang="sv-SE" altLang="en-US" sz="2200" b="1" smtClean="0"/>
              <a:t>Overfitting</a:t>
            </a:r>
            <a:endParaRPr lang="sv-SE" altLang="en-US" sz="22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200" smtClean="0"/>
          </a:p>
        </p:txBody>
      </p:sp>
      <p:pic>
        <p:nvPicPr>
          <p:cNvPr id="29701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438400"/>
            <a:ext cx="6172200" cy="3505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8F3AE6-502E-4CAD-93CC-489BEE932430}" type="slidenum">
              <a:rPr lang="he-IL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Avoid Overfitting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sv-SE" altLang="en-US" smtClean="0"/>
              <a:t>stop growing when split not statistically significant</a:t>
            </a:r>
          </a:p>
          <a:p>
            <a:pPr eaLnBrk="1" hangingPunct="1"/>
            <a:r>
              <a:rPr lang="sv-SE" altLang="en-US" smtClean="0"/>
              <a:t>grow full tree, then post-prune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mtClean="0"/>
              <a:t>Select “best” tree:</a:t>
            </a:r>
          </a:p>
          <a:p>
            <a:pPr eaLnBrk="1" hangingPunct="1"/>
            <a:r>
              <a:rPr lang="sv-SE" altLang="en-US" smtClean="0"/>
              <a:t>measure performance over training data</a:t>
            </a:r>
          </a:p>
          <a:p>
            <a:pPr eaLnBrk="1" hangingPunct="1"/>
            <a:r>
              <a:rPr lang="sv-SE" altLang="en-US" smtClean="0"/>
              <a:t>measure performance over separate validation data set</a:t>
            </a:r>
          </a:p>
          <a:p>
            <a:pPr eaLnBrk="1" hangingPunct="1"/>
            <a:r>
              <a:rPr lang="sv-SE" altLang="en-US" smtClean="0"/>
              <a:t>min( |tree|+|misclassifications(tree)|)</a:t>
            </a:r>
            <a:endParaRPr lang="sv-SE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039B38-F09D-4586-AFE5-93D4966532E1}" type="slidenum">
              <a:rPr lang="he-IL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z="4000" smtClean="0"/>
              <a:t>Effect of Reduced Error Pruning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5" t="21335" r="12924" b="39777"/>
          <a:stretch>
            <a:fillRect/>
          </a:stretch>
        </p:blipFill>
        <p:spPr>
          <a:xfrm>
            <a:off x="1295400" y="1296988"/>
            <a:ext cx="6400800" cy="47990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D6A245-F8F3-4F53-92D4-141A028FF88C}" type="slidenum">
              <a:rPr lang="he-IL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7351713" cy="1487488"/>
          </a:xfrm>
        </p:spPr>
        <p:txBody>
          <a:bodyPr/>
          <a:lstStyle/>
          <a:p>
            <a:pPr eaLnBrk="1" hangingPunct="1"/>
            <a:r>
              <a:rPr lang="en-US" altLang="en-US" smtClean="0"/>
              <a:t>Use a decision tree to predict categories for new events.</a:t>
            </a:r>
          </a:p>
          <a:p>
            <a:pPr eaLnBrk="1" hangingPunct="1"/>
            <a:r>
              <a:rPr lang="en-US" altLang="en-US" smtClean="0"/>
              <a:t>Use training data to build the decision tree.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5125" name="Group 14"/>
          <p:cNvGrpSpPr>
            <a:grpSpLocks/>
          </p:cNvGrpSpPr>
          <p:nvPr/>
        </p:nvGrpSpPr>
        <p:grpSpPr bwMode="auto">
          <a:xfrm>
            <a:off x="3048000" y="3733800"/>
            <a:ext cx="3352800" cy="2286000"/>
            <a:chOff x="2112" y="2352"/>
            <a:chExt cx="2112" cy="1440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3408" y="2352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New</a:t>
              </a:r>
            </a:p>
            <a:p>
              <a:pPr algn="ctr" eaLnBrk="1" hangingPunct="1"/>
              <a:r>
                <a:rPr lang="en-US" altLang="en-US" sz="1800"/>
                <a:t>Events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3408" y="2976"/>
              <a:ext cx="816" cy="384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Decision</a:t>
              </a:r>
            </a:p>
            <a:p>
              <a:pPr algn="ctr" eaLnBrk="1" hangingPunct="1"/>
              <a:r>
                <a:rPr lang="en-US" altLang="en-US" sz="1800"/>
                <a:t>Tree</a:t>
              </a: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3408" y="3600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Category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2112" y="2856"/>
              <a:ext cx="816" cy="624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Training</a:t>
              </a:r>
            </a:p>
            <a:p>
              <a:pPr algn="ctr" eaLnBrk="1" hangingPunct="1"/>
              <a:r>
                <a:rPr lang="en-US" altLang="en-US" sz="1800"/>
                <a:t>Events and</a:t>
              </a:r>
            </a:p>
            <a:p>
              <a:pPr algn="ctr" eaLnBrk="1" hangingPunct="1"/>
              <a:r>
                <a:rPr lang="en-US" altLang="en-US" sz="1800"/>
                <a:t>Categories </a:t>
              </a: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2928" y="3168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3792" y="2736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3792" y="3360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4F9A02-8CDB-44BB-A02E-A13E3A536173}" type="slidenum">
              <a:rPr lang="he-IL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Converting a Tree to Rules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609600" y="1460500"/>
            <a:ext cx="7727950" cy="3209925"/>
            <a:chOff x="96" y="1104"/>
            <a:chExt cx="5222" cy="3008"/>
          </a:xfrm>
        </p:grpSpPr>
        <p:sp>
          <p:nvSpPr>
            <p:cNvPr id="32774" name="Line 4"/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0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2400" y="1104"/>
              <a:ext cx="85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Outlook</a:t>
              </a:r>
            </a:p>
          </p:txBody>
        </p:sp>
        <p:sp>
          <p:nvSpPr>
            <p:cNvPr id="32782" name="Text Box 12"/>
            <p:cNvSpPr txBox="1">
              <a:spLocks noChangeArrowheads="1"/>
            </p:cNvSpPr>
            <p:nvPr/>
          </p:nvSpPr>
          <p:spPr bwMode="auto">
            <a:xfrm>
              <a:off x="1488" y="1727"/>
              <a:ext cx="71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Sunny</a:t>
              </a:r>
            </a:p>
          </p:txBody>
        </p:sp>
        <p:sp>
          <p:nvSpPr>
            <p:cNvPr id="32783" name="Text Box 13"/>
            <p:cNvSpPr txBox="1">
              <a:spLocks noChangeArrowheads="1"/>
            </p:cNvSpPr>
            <p:nvPr/>
          </p:nvSpPr>
          <p:spPr bwMode="auto">
            <a:xfrm>
              <a:off x="2352" y="1727"/>
              <a:ext cx="94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Overcast</a:t>
              </a:r>
            </a:p>
          </p:txBody>
        </p:sp>
        <p:sp>
          <p:nvSpPr>
            <p:cNvPr id="32784" name="Text Box 14"/>
            <p:cNvSpPr txBox="1">
              <a:spLocks noChangeArrowheads="1"/>
            </p:cNvSpPr>
            <p:nvPr/>
          </p:nvSpPr>
          <p:spPr bwMode="auto">
            <a:xfrm>
              <a:off x="3456" y="1727"/>
              <a:ext cx="5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Rain</a:t>
              </a:r>
            </a:p>
          </p:txBody>
        </p:sp>
        <p:sp>
          <p:nvSpPr>
            <p:cNvPr id="32785" name="Text Box 15"/>
            <p:cNvSpPr txBox="1">
              <a:spLocks noChangeArrowheads="1"/>
            </p:cNvSpPr>
            <p:nvPr/>
          </p:nvSpPr>
          <p:spPr bwMode="auto">
            <a:xfrm>
              <a:off x="528" y="2447"/>
              <a:ext cx="957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Humidity</a:t>
              </a:r>
            </a:p>
          </p:txBody>
        </p:sp>
        <p:sp>
          <p:nvSpPr>
            <p:cNvPr id="32786" name="Text Box 16"/>
            <p:cNvSpPr txBox="1">
              <a:spLocks noChangeArrowheads="1"/>
            </p:cNvSpPr>
            <p:nvPr/>
          </p:nvSpPr>
          <p:spPr bwMode="auto">
            <a:xfrm>
              <a:off x="191" y="3120"/>
              <a:ext cx="56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High</a:t>
              </a:r>
            </a:p>
          </p:txBody>
        </p:sp>
        <p:sp>
          <p:nvSpPr>
            <p:cNvPr id="32787" name="Text Box 17"/>
            <p:cNvSpPr txBox="1">
              <a:spLocks noChangeArrowheads="1"/>
            </p:cNvSpPr>
            <p:nvPr/>
          </p:nvSpPr>
          <p:spPr bwMode="auto">
            <a:xfrm>
              <a:off x="1152" y="3120"/>
              <a:ext cx="80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Normal</a:t>
              </a:r>
            </a:p>
          </p:txBody>
        </p:sp>
        <p:sp>
          <p:nvSpPr>
            <p:cNvPr id="32788" name="Text Box 18"/>
            <p:cNvSpPr txBox="1">
              <a:spLocks noChangeArrowheads="1"/>
            </p:cNvSpPr>
            <p:nvPr/>
          </p:nvSpPr>
          <p:spPr bwMode="auto">
            <a:xfrm>
              <a:off x="3984" y="2447"/>
              <a:ext cx="61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Wind</a:t>
              </a:r>
            </a:p>
          </p:txBody>
        </p:sp>
        <p:sp>
          <p:nvSpPr>
            <p:cNvPr id="32789" name="Text Box 19"/>
            <p:cNvSpPr txBox="1">
              <a:spLocks noChangeArrowheads="1"/>
            </p:cNvSpPr>
            <p:nvPr/>
          </p:nvSpPr>
          <p:spPr bwMode="auto">
            <a:xfrm>
              <a:off x="3552" y="3120"/>
              <a:ext cx="7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Strong</a:t>
              </a:r>
            </a:p>
          </p:txBody>
        </p:sp>
        <p:sp>
          <p:nvSpPr>
            <p:cNvPr id="32790" name="Text Box 20"/>
            <p:cNvSpPr txBox="1">
              <a:spLocks noChangeArrowheads="1"/>
            </p:cNvSpPr>
            <p:nvPr/>
          </p:nvSpPr>
          <p:spPr bwMode="auto">
            <a:xfrm>
              <a:off x="4512" y="3120"/>
              <a:ext cx="65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Weak</a:t>
              </a:r>
            </a:p>
          </p:txBody>
        </p:sp>
        <p:sp>
          <p:nvSpPr>
            <p:cNvPr id="32791" name="Text Box 21"/>
            <p:cNvSpPr txBox="1">
              <a:spLocks noChangeArrowheads="1"/>
            </p:cNvSpPr>
            <p:nvPr/>
          </p:nvSpPr>
          <p:spPr bwMode="auto">
            <a:xfrm>
              <a:off x="96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32792" name="Text Box 22"/>
            <p:cNvSpPr txBox="1">
              <a:spLocks noChangeArrowheads="1"/>
            </p:cNvSpPr>
            <p:nvPr/>
          </p:nvSpPr>
          <p:spPr bwMode="auto">
            <a:xfrm>
              <a:off x="1536" y="3648"/>
              <a:ext cx="46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32793" name="Text Box 23"/>
            <p:cNvSpPr txBox="1">
              <a:spLocks noChangeArrowheads="1"/>
            </p:cNvSpPr>
            <p:nvPr/>
          </p:nvSpPr>
          <p:spPr bwMode="auto">
            <a:xfrm>
              <a:off x="2592" y="2447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32794" name="Text Box 24"/>
            <p:cNvSpPr txBox="1">
              <a:spLocks noChangeArrowheads="1"/>
            </p:cNvSpPr>
            <p:nvPr/>
          </p:nvSpPr>
          <p:spPr bwMode="auto">
            <a:xfrm>
              <a:off x="4848" y="3648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32795" name="Text Box 25"/>
            <p:cNvSpPr txBox="1">
              <a:spLocks noChangeArrowheads="1"/>
            </p:cNvSpPr>
            <p:nvPr/>
          </p:nvSpPr>
          <p:spPr bwMode="auto">
            <a:xfrm>
              <a:off x="3505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</p:grpSp>
      <p:sp>
        <p:nvSpPr>
          <p:cNvPr id="32773" name="Text Box 26"/>
          <p:cNvSpPr txBox="1">
            <a:spLocks noChangeArrowheads="1"/>
          </p:cNvSpPr>
          <p:nvPr/>
        </p:nvSpPr>
        <p:spPr bwMode="auto">
          <a:xfrm>
            <a:off x="369888" y="4845050"/>
            <a:ext cx="8545512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200"/>
              <a:t>R</a:t>
            </a:r>
            <a:r>
              <a:rPr lang="sv-SE" altLang="en-US" sz="2200" baseline="-25000"/>
              <a:t>1</a:t>
            </a:r>
            <a:r>
              <a:rPr lang="sv-SE" altLang="en-US" sz="2200"/>
              <a:t>: If (Outlook=Sunny) </a:t>
            </a:r>
            <a:r>
              <a:rPr lang="sv-SE" altLang="en-US" sz="2200">
                <a:sym typeface="Symbol" panose="05050102010706020507" pitchFamily="18" charset="2"/>
              </a:rPr>
              <a:t> (Humidity=High) Then PlayTennis=No </a:t>
            </a:r>
          </a:p>
          <a:p>
            <a:pPr eaLnBrk="1" hangingPunct="1"/>
            <a:r>
              <a:rPr lang="sv-SE" altLang="en-US" sz="2200"/>
              <a:t>R</a:t>
            </a:r>
            <a:r>
              <a:rPr lang="sv-SE" altLang="en-US" sz="2200" baseline="-25000"/>
              <a:t>2</a:t>
            </a:r>
            <a:r>
              <a:rPr lang="sv-SE" altLang="en-US" sz="2200"/>
              <a:t>: If (Outlook=Sunny) </a:t>
            </a:r>
            <a:r>
              <a:rPr lang="sv-SE" altLang="en-US" sz="2200">
                <a:sym typeface="Symbol" panose="05050102010706020507" pitchFamily="18" charset="2"/>
              </a:rPr>
              <a:t> (Humidity=Normal) Then PlayTennis=Yes</a:t>
            </a:r>
          </a:p>
          <a:p>
            <a:pPr eaLnBrk="1" hangingPunct="1"/>
            <a:r>
              <a:rPr lang="sv-SE" altLang="en-US" sz="2200"/>
              <a:t>R</a:t>
            </a:r>
            <a:r>
              <a:rPr lang="sv-SE" altLang="en-US" sz="2200" baseline="-25000"/>
              <a:t>3</a:t>
            </a:r>
            <a:r>
              <a:rPr lang="sv-SE" altLang="en-US" sz="2200"/>
              <a:t>: If (Outlook=Overcast</a:t>
            </a:r>
            <a:r>
              <a:rPr lang="sv-SE" altLang="en-US" sz="2200">
                <a:sym typeface="Symbol" panose="05050102010706020507" pitchFamily="18" charset="2"/>
              </a:rPr>
              <a:t>) Then PlayTennis=Yes</a:t>
            </a:r>
            <a:r>
              <a:rPr lang="sv-SE" altLang="en-US" sz="2200"/>
              <a:t> </a:t>
            </a:r>
          </a:p>
          <a:p>
            <a:pPr eaLnBrk="1" hangingPunct="1"/>
            <a:r>
              <a:rPr lang="sv-SE" altLang="en-US" sz="2200"/>
              <a:t>R</a:t>
            </a:r>
            <a:r>
              <a:rPr lang="sv-SE" altLang="en-US" sz="2200" baseline="-25000"/>
              <a:t>4</a:t>
            </a:r>
            <a:r>
              <a:rPr lang="sv-SE" altLang="en-US" sz="2200"/>
              <a:t>: If (Outlook=Rain) </a:t>
            </a:r>
            <a:r>
              <a:rPr lang="sv-SE" altLang="en-US" sz="2200">
                <a:sym typeface="Symbol" panose="05050102010706020507" pitchFamily="18" charset="2"/>
              </a:rPr>
              <a:t></a:t>
            </a:r>
            <a:r>
              <a:rPr lang="sv-SE" altLang="en-US" sz="2200"/>
              <a:t>  (Wind=Strong) </a:t>
            </a:r>
            <a:r>
              <a:rPr lang="sv-SE" altLang="en-US" sz="2200">
                <a:sym typeface="Symbol" panose="05050102010706020507" pitchFamily="18" charset="2"/>
              </a:rPr>
              <a:t>Then PlayTennis=No</a:t>
            </a:r>
          </a:p>
          <a:p>
            <a:pPr eaLnBrk="1" hangingPunct="1"/>
            <a:r>
              <a:rPr lang="sv-SE" altLang="en-US" sz="2200"/>
              <a:t>R</a:t>
            </a:r>
            <a:r>
              <a:rPr lang="sv-SE" altLang="en-US" sz="2200" baseline="-25000"/>
              <a:t>5</a:t>
            </a:r>
            <a:r>
              <a:rPr lang="sv-SE" altLang="en-US" sz="2200"/>
              <a:t>: If (Outlook=Rain) </a:t>
            </a:r>
            <a:r>
              <a:rPr lang="sv-SE" altLang="en-US" sz="2200">
                <a:sym typeface="Symbol" panose="05050102010706020507" pitchFamily="18" charset="2"/>
              </a:rPr>
              <a:t></a:t>
            </a:r>
            <a:r>
              <a:rPr lang="sv-SE" altLang="en-US" sz="2200"/>
              <a:t>  (Wind=Weak) </a:t>
            </a:r>
            <a:r>
              <a:rPr lang="sv-SE" altLang="en-US" sz="2200">
                <a:sym typeface="Symbol" panose="05050102010706020507" pitchFamily="18" charset="2"/>
              </a:rPr>
              <a:t>Then PlayTennis=Yes</a:t>
            </a:r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79ECEB-7355-4150-89BE-2E9B66A3975C}" type="slidenum">
              <a:rPr lang="he-IL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Continuous Valued Attributes</a:t>
            </a:r>
            <a:endParaRPr lang="en-US" altLang="en-US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93088" cy="1905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2400" smtClean="0"/>
              <a:t>Create a</a:t>
            </a:r>
            <a:r>
              <a:rPr lang="sv-SE" altLang="en-US" smtClean="0"/>
              <a:t> discrete attribute to test continuous </a:t>
            </a:r>
          </a:p>
          <a:p>
            <a:pPr eaLnBrk="1" hangingPunct="1"/>
            <a:r>
              <a:rPr lang="sv-SE" altLang="en-US" sz="2400" smtClean="0"/>
              <a:t>Temperature = 24.5</a:t>
            </a:r>
            <a:r>
              <a:rPr lang="sv-SE" altLang="en-US" sz="2400" baseline="30000" smtClean="0"/>
              <a:t>0</a:t>
            </a:r>
            <a:r>
              <a:rPr lang="sv-SE" altLang="en-US" sz="2400" smtClean="0"/>
              <a:t>C</a:t>
            </a:r>
          </a:p>
          <a:p>
            <a:pPr eaLnBrk="1" hangingPunct="1"/>
            <a:r>
              <a:rPr lang="sv-SE" altLang="en-US" sz="2400" smtClean="0"/>
              <a:t>(Temperature &gt; 20.0</a:t>
            </a:r>
            <a:r>
              <a:rPr lang="sv-SE" altLang="en-US" sz="2400" baseline="30000" smtClean="0"/>
              <a:t>0</a:t>
            </a:r>
            <a:r>
              <a:rPr lang="sv-SE" altLang="en-US" sz="2400" smtClean="0"/>
              <a:t>C) = {true, false}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2400" smtClean="0"/>
              <a:t>Where to set the threshold?</a:t>
            </a:r>
            <a:endParaRPr lang="en-US" altLang="en-US" sz="2400" smtClean="0"/>
          </a:p>
        </p:txBody>
      </p:sp>
      <p:grpSp>
        <p:nvGrpSpPr>
          <p:cNvPr id="33797" name="Group 35"/>
          <p:cNvGrpSpPr>
            <a:grpSpLocks/>
          </p:cNvGrpSpPr>
          <p:nvPr/>
        </p:nvGrpSpPr>
        <p:grpSpPr bwMode="auto">
          <a:xfrm>
            <a:off x="457200" y="4038600"/>
            <a:ext cx="7696200" cy="1371600"/>
            <a:chOff x="288" y="2544"/>
            <a:chExt cx="4848" cy="864"/>
          </a:xfrm>
        </p:grpSpPr>
        <p:sp>
          <p:nvSpPr>
            <p:cNvPr id="33798" name="Rectangle 16"/>
            <p:cNvSpPr>
              <a:spLocks noChangeArrowheads="1"/>
            </p:cNvSpPr>
            <p:nvPr/>
          </p:nvSpPr>
          <p:spPr bwMode="auto">
            <a:xfrm>
              <a:off x="2198" y="2544"/>
              <a:ext cx="636" cy="4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18</a:t>
              </a:r>
              <a:r>
                <a:rPr lang="sv-SE" altLang="en-US" sz="2000" baseline="30000"/>
                <a:t>0</a:t>
              </a:r>
              <a:r>
                <a:rPr lang="sv-SE" altLang="en-US" sz="2000"/>
                <a:t>C</a:t>
              </a:r>
              <a:endParaRPr lang="en-US" altLang="en-US" sz="2000"/>
            </a:p>
          </p:txBody>
        </p:sp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4562" y="2958"/>
              <a:ext cx="57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No</a:t>
              </a:r>
              <a:endParaRPr lang="en-US" alt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3989" y="2958"/>
              <a:ext cx="573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Yes</a:t>
              </a:r>
              <a:endParaRPr lang="en-US" altLang="en-US"/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3415" y="2958"/>
              <a:ext cx="574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Yes</a:t>
              </a:r>
              <a:endParaRPr lang="en-US" altLang="en-US"/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2834" y="2958"/>
              <a:ext cx="58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Yes</a:t>
              </a:r>
              <a:endParaRPr lang="en-US" alt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2198" y="2958"/>
              <a:ext cx="63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No</a:t>
              </a:r>
              <a:endParaRPr lang="en-US" altLang="en-US"/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1610" y="2958"/>
              <a:ext cx="58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No</a:t>
              </a:r>
              <a:endParaRPr lang="en-US" altLang="en-US"/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288" y="2958"/>
              <a:ext cx="132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2200"/>
                <a:t>PlayTennis</a:t>
              </a:r>
              <a:endParaRPr lang="en-US" altLang="en-US"/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4562" y="2544"/>
              <a:ext cx="57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27</a:t>
              </a:r>
              <a:r>
                <a:rPr lang="sv-SE" altLang="en-US" sz="2000" baseline="30000"/>
                <a:t>0</a:t>
              </a:r>
              <a:r>
                <a:rPr lang="sv-SE" altLang="en-US" sz="2000"/>
                <a:t>C</a:t>
              </a:r>
              <a:endParaRPr lang="en-US" altLang="en-US" sz="2000"/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3989" y="2544"/>
              <a:ext cx="57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24</a:t>
              </a:r>
              <a:r>
                <a:rPr lang="sv-SE" altLang="en-US" sz="2000" baseline="30000"/>
                <a:t>0</a:t>
              </a:r>
              <a:r>
                <a:rPr lang="sv-SE" altLang="en-US" sz="2000"/>
                <a:t>C</a:t>
              </a:r>
              <a:endParaRPr lang="en-US" altLang="en-US" sz="2000"/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3415" y="2544"/>
              <a:ext cx="57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22</a:t>
              </a:r>
              <a:r>
                <a:rPr lang="sv-SE" altLang="en-US" sz="2000" baseline="30000"/>
                <a:t>0</a:t>
              </a:r>
              <a:r>
                <a:rPr lang="sv-SE" altLang="en-US" sz="2000"/>
                <a:t>C</a:t>
              </a:r>
              <a:endParaRPr lang="en-US" altLang="en-US" sz="2000"/>
            </a:p>
          </p:txBody>
        </p:sp>
        <p:sp>
          <p:nvSpPr>
            <p:cNvPr id="33809" name="Rectangle 15"/>
            <p:cNvSpPr>
              <a:spLocks noChangeArrowheads="1"/>
            </p:cNvSpPr>
            <p:nvPr/>
          </p:nvSpPr>
          <p:spPr bwMode="auto">
            <a:xfrm>
              <a:off x="2834" y="2544"/>
              <a:ext cx="58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19</a:t>
              </a:r>
              <a:r>
                <a:rPr lang="sv-SE" altLang="en-US" sz="2000" baseline="30000"/>
                <a:t>0</a:t>
              </a:r>
              <a:r>
                <a:rPr lang="sv-SE" altLang="en-US" sz="2000"/>
                <a:t>C</a:t>
              </a:r>
              <a:endParaRPr lang="en-US" altLang="en-US" sz="2000"/>
            </a:p>
          </p:txBody>
        </p:sp>
        <p:sp>
          <p:nvSpPr>
            <p:cNvPr id="33810" name="Rectangle 17"/>
            <p:cNvSpPr>
              <a:spLocks noChangeArrowheads="1"/>
            </p:cNvSpPr>
            <p:nvPr/>
          </p:nvSpPr>
          <p:spPr bwMode="auto">
            <a:xfrm>
              <a:off x="1610" y="2544"/>
              <a:ext cx="58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/>
                <a:t>15</a:t>
              </a:r>
              <a:r>
                <a:rPr lang="sv-SE" altLang="en-US" sz="2000" baseline="30000"/>
                <a:t>0</a:t>
              </a:r>
              <a:r>
                <a:rPr lang="sv-SE" altLang="en-US" sz="2000"/>
                <a:t>C</a:t>
              </a:r>
              <a:endParaRPr lang="en-US" altLang="en-US" sz="2000"/>
            </a:p>
          </p:txBody>
        </p:sp>
        <p:sp>
          <p:nvSpPr>
            <p:cNvPr id="33811" name="Rectangle 18"/>
            <p:cNvSpPr>
              <a:spLocks noChangeArrowheads="1"/>
            </p:cNvSpPr>
            <p:nvPr/>
          </p:nvSpPr>
          <p:spPr bwMode="auto">
            <a:xfrm>
              <a:off x="288" y="2544"/>
              <a:ext cx="132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sv-SE" altLang="en-US" sz="2200"/>
                <a:t>Temperature</a:t>
              </a:r>
              <a:endParaRPr lang="en-US" altLang="en-US" sz="2200"/>
            </a:p>
          </p:txBody>
        </p:sp>
        <p:sp>
          <p:nvSpPr>
            <p:cNvPr id="33812" name="Line 19"/>
            <p:cNvSpPr>
              <a:spLocks noChangeShapeType="1"/>
            </p:cNvSpPr>
            <p:nvPr/>
          </p:nvSpPr>
          <p:spPr bwMode="auto">
            <a:xfrm>
              <a:off x="288" y="2958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Line 20"/>
            <p:cNvSpPr>
              <a:spLocks noChangeShapeType="1"/>
            </p:cNvSpPr>
            <p:nvPr/>
          </p:nvSpPr>
          <p:spPr bwMode="auto">
            <a:xfrm>
              <a:off x="288" y="2544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1610" y="25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5" name="Line 22"/>
            <p:cNvSpPr>
              <a:spLocks noChangeShapeType="1"/>
            </p:cNvSpPr>
            <p:nvPr/>
          </p:nvSpPr>
          <p:spPr bwMode="auto">
            <a:xfrm>
              <a:off x="2198" y="25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6" name="Line 23"/>
            <p:cNvSpPr>
              <a:spLocks noChangeShapeType="1"/>
            </p:cNvSpPr>
            <p:nvPr/>
          </p:nvSpPr>
          <p:spPr bwMode="auto">
            <a:xfrm>
              <a:off x="2834" y="25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7" name="Line 24"/>
            <p:cNvSpPr>
              <a:spLocks noChangeShapeType="1"/>
            </p:cNvSpPr>
            <p:nvPr/>
          </p:nvSpPr>
          <p:spPr bwMode="auto">
            <a:xfrm>
              <a:off x="3415" y="25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3989" y="25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9" name="Line 26"/>
            <p:cNvSpPr>
              <a:spLocks noChangeShapeType="1"/>
            </p:cNvSpPr>
            <p:nvPr/>
          </p:nvSpPr>
          <p:spPr bwMode="auto">
            <a:xfrm>
              <a:off x="4562" y="254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5136" y="2544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>
              <a:off x="2198" y="2544"/>
              <a:ext cx="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288" y="2544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3" name="Line 30"/>
            <p:cNvSpPr>
              <a:spLocks noChangeShapeType="1"/>
            </p:cNvSpPr>
            <p:nvPr/>
          </p:nvSpPr>
          <p:spPr bwMode="auto">
            <a:xfrm>
              <a:off x="2834" y="2544"/>
              <a:ext cx="230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4" name="Line 31"/>
            <p:cNvSpPr>
              <a:spLocks noChangeShapeType="1"/>
            </p:cNvSpPr>
            <p:nvPr/>
          </p:nvSpPr>
          <p:spPr bwMode="auto">
            <a:xfrm>
              <a:off x="1610" y="3408"/>
              <a:ext cx="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5" name="Line 32"/>
            <p:cNvSpPr>
              <a:spLocks noChangeShapeType="1"/>
            </p:cNvSpPr>
            <p:nvPr/>
          </p:nvSpPr>
          <p:spPr bwMode="auto">
            <a:xfrm>
              <a:off x="288" y="340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26" name="Line 33"/>
            <p:cNvSpPr>
              <a:spLocks noChangeShapeType="1"/>
            </p:cNvSpPr>
            <p:nvPr/>
          </p:nvSpPr>
          <p:spPr bwMode="auto">
            <a:xfrm>
              <a:off x="2198" y="3408"/>
              <a:ext cx="29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60ECB3-9057-49B0-8601-145EE668BAD2}" type="slidenum">
              <a:rPr lang="he-IL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Unknown Attribute Values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36713"/>
            <a:ext cx="8574088" cy="4535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2600" smtClean="0"/>
              <a:t>What if some examples have missing values of A?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2600" smtClean="0"/>
              <a:t>Use training example anyway sort through tree</a:t>
            </a:r>
          </a:p>
          <a:p>
            <a:pPr eaLnBrk="1" hangingPunct="1"/>
            <a:r>
              <a:rPr lang="sv-SE" altLang="en-US" sz="2600" smtClean="0"/>
              <a:t>If node </a:t>
            </a:r>
            <a:r>
              <a:rPr lang="sv-SE" altLang="en-US" sz="2600" i="1" smtClean="0"/>
              <a:t>n</a:t>
            </a:r>
            <a:r>
              <a:rPr lang="sv-SE" altLang="en-US" sz="2600" smtClean="0"/>
              <a:t> tests A, assign most common value of A among other examples sorted to node </a:t>
            </a:r>
            <a:r>
              <a:rPr lang="sv-SE" altLang="en-US" sz="2600" i="1" smtClean="0"/>
              <a:t>n</a:t>
            </a:r>
            <a:r>
              <a:rPr lang="sv-SE" altLang="en-US" sz="2600" smtClean="0"/>
              <a:t>.</a:t>
            </a:r>
          </a:p>
          <a:p>
            <a:pPr eaLnBrk="1" hangingPunct="1"/>
            <a:r>
              <a:rPr lang="sv-SE" altLang="en-US" sz="2600" smtClean="0"/>
              <a:t>Assign most common value of A among other examples with same target value</a:t>
            </a:r>
          </a:p>
          <a:p>
            <a:pPr eaLnBrk="1" hangingPunct="1"/>
            <a:r>
              <a:rPr lang="sv-SE" altLang="en-US" sz="2600" smtClean="0"/>
              <a:t>Assign probability p</a:t>
            </a:r>
            <a:r>
              <a:rPr lang="sv-SE" altLang="en-US" sz="2600" baseline="-25000" smtClean="0"/>
              <a:t>i </a:t>
            </a:r>
            <a:r>
              <a:rPr lang="sv-SE" altLang="en-US" sz="2600" smtClean="0"/>
              <a:t>to each possible value v</a:t>
            </a:r>
            <a:r>
              <a:rPr lang="sv-SE" altLang="en-US" sz="2600" baseline="-25000" smtClean="0"/>
              <a:t>i</a:t>
            </a:r>
            <a:r>
              <a:rPr lang="sv-SE" altLang="en-US" sz="2600" smtClean="0"/>
              <a:t> of A</a:t>
            </a:r>
          </a:p>
          <a:p>
            <a:pPr lvl="1" eaLnBrk="1" hangingPunct="1"/>
            <a:r>
              <a:rPr lang="sv-SE" altLang="en-US" sz="2600" smtClean="0"/>
              <a:t>Assign fraction p</a:t>
            </a:r>
            <a:r>
              <a:rPr lang="sv-SE" altLang="en-US" sz="2600" baseline="-25000" smtClean="0"/>
              <a:t>i</a:t>
            </a:r>
            <a:r>
              <a:rPr lang="sv-SE" altLang="en-US" sz="2600" smtClean="0"/>
              <a:t> of example to each descendant in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v-SE" altLang="en-US" sz="1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 sz="2600" smtClean="0"/>
              <a:t>Classify new examples in the same fashion </a:t>
            </a: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7DB3EE-C40A-4E30-A5D0-F54C84FBA7B6}" type="slidenum">
              <a:rPr lang="he-IL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Cross-Validation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smtClean="0"/>
              <a:t>Estimate the accuracy of an hypothesis induced by a supervised learning algorithm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mtClean="0"/>
              <a:t>Predict the accuracy of an hypothesis over future unseen instances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mtClean="0"/>
              <a:t>Select the optimal hypothesis from a given set of alternative hypotheses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en-US" smtClean="0"/>
              <a:t>Pruning decision trees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en-US" smtClean="0"/>
              <a:t>Model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en-US" smtClean="0"/>
              <a:t>Feature selection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mtClean="0"/>
              <a:t>Combining multiple classifiers (boosting)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704F66-61F6-42B0-9EDF-204CAE6B4C9C}" type="slidenum">
              <a:rPr lang="he-IL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 for PlayTennis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Sunny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Overcast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Rain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Humidity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High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Normal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2400" y="57912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2438400" y="57912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0" y="3886200"/>
            <a:ext cx="6078538" cy="457200"/>
            <a:chOff x="1440" y="2448"/>
            <a:chExt cx="3829" cy="288"/>
          </a:xfrm>
        </p:grpSpPr>
        <p:sp>
          <p:nvSpPr>
            <p:cNvPr id="6169" name="Text Box 18"/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Each internal node tests an attribute</a:t>
              </a:r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65463" y="4953000"/>
            <a:ext cx="5345112" cy="822325"/>
            <a:chOff x="1931" y="3120"/>
            <a:chExt cx="3367" cy="518"/>
          </a:xfrm>
        </p:grpSpPr>
        <p:sp>
          <p:nvSpPr>
            <p:cNvPr id="6167" name="Text Box 21"/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Each branch corresponds to an</a:t>
              </a:r>
            </a:p>
            <a:p>
              <a:pPr eaLnBrk="1" hangingPunct="1"/>
              <a:r>
                <a:rPr lang="en-US" altLang="en-US"/>
                <a:t>attribute value node</a:t>
              </a: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200400" y="5791200"/>
            <a:ext cx="5943600" cy="457200"/>
            <a:chOff x="2016" y="3648"/>
            <a:chExt cx="3744" cy="288"/>
          </a:xfrm>
        </p:grpSpPr>
        <p:sp>
          <p:nvSpPr>
            <p:cNvPr id="6165" name="Text Box 24"/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Each leaf node assigns a classification</a:t>
              </a:r>
            </a:p>
          </p:txBody>
        </p:sp>
        <p:sp>
          <p:nvSpPr>
            <p:cNvPr id="6166" name="Line 25"/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FE3EA5-BFA3-48FF-BAC0-865BB97886F8}" type="slidenum">
              <a:rPr lang="he-IL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 Sense Disambiguation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Given an occurrence of a word, decide which sense, or meaning, was intended.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"run"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run1: move swiftly (I ran to the store.)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run2: operate (I run a store.)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run3: flow (Water runs from the spring.)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run4: length of torn stitches (Her stockings had a run.)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7B5883-81EF-4C3E-873B-A26E9BF8336E}" type="slidenum">
              <a:rPr lang="he-IL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 Sense Disambiguation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69288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 </a:t>
            </a:r>
            <a:r>
              <a:rPr lang="en-US" altLang="en-US" sz="2400" smtClean="0">
                <a:solidFill>
                  <a:srgbClr val="009900"/>
                </a:solidFill>
              </a:rPr>
              <a:t>word sense labels</a:t>
            </a:r>
            <a:r>
              <a:rPr lang="en-US" altLang="en-US" sz="2400" smtClean="0"/>
              <a:t> (run1, run2, etc.) to name the possible categories.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Features describe the </a:t>
            </a:r>
            <a:r>
              <a:rPr lang="en-US" altLang="en-US" sz="2400" i="1" smtClean="0"/>
              <a:t>context </a:t>
            </a:r>
            <a:r>
              <a:rPr lang="en-US" altLang="en-US" sz="2400" smtClean="0"/>
              <a:t>of the word we want to disambiguate.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Possible features include: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9900"/>
                </a:solidFill>
              </a:rPr>
              <a:t>near(w)</a:t>
            </a:r>
            <a:r>
              <a:rPr lang="en-US" altLang="en-US" sz="2000" smtClean="0"/>
              <a:t>: is the given word near an occurrence of word 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9900"/>
                </a:solidFill>
              </a:rPr>
              <a:t>pos</a:t>
            </a:r>
            <a:r>
              <a:rPr lang="en-US" altLang="en-US" sz="2000" smtClean="0"/>
              <a:t>: the word’s part of speech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009900"/>
                </a:solidFill>
              </a:rPr>
              <a:t>left(w)</a:t>
            </a:r>
            <a:r>
              <a:rPr lang="en-US" altLang="en-US" sz="2000" smtClean="0"/>
              <a:t>: is the word immediately preceded by the word 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B3E596-3C3A-4C55-8B1F-BF954086A08A}" type="slidenum">
              <a:rPr lang="he-IL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7275513" cy="41148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Example decision tree:</a:t>
            </a:r>
          </a:p>
          <a:p>
            <a:pPr eaLnBrk="1" hangingPunct="1"/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00" smtClean="0"/>
              <a:t>(Note: Decision trees for WSD tend to be quite large)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 Sense Disambiguation</a:t>
            </a:r>
          </a:p>
        </p:txBody>
      </p:sp>
      <p:grpSp>
        <p:nvGrpSpPr>
          <p:cNvPr id="9221" name="Group 37"/>
          <p:cNvGrpSpPr>
            <a:grpSpLocks/>
          </p:cNvGrpSpPr>
          <p:nvPr/>
        </p:nvGrpSpPr>
        <p:grpSpPr bwMode="auto">
          <a:xfrm>
            <a:off x="2133600" y="2286000"/>
            <a:ext cx="4876800" cy="3048000"/>
            <a:chOff x="1824" y="1632"/>
            <a:chExt cx="3072" cy="1920"/>
          </a:xfrm>
        </p:grpSpPr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2976" y="1632"/>
              <a:ext cx="384" cy="144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pos</a:t>
              </a: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3456" y="2208"/>
              <a:ext cx="912" cy="19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near(race)</a:t>
              </a:r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3936" y="2736"/>
              <a:ext cx="912" cy="19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near(river)</a:t>
              </a:r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1920" y="2216"/>
              <a:ext cx="1104" cy="19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near(stocking)</a:t>
              </a:r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1824" y="2736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run4</a:t>
              </a:r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3312" y="2736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run1</a:t>
              </a:r>
            </a:p>
          </p:txBody>
        </p:sp>
        <p:sp>
          <p:nvSpPr>
            <p:cNvPr id="9228" name="Line 13"/>
            <p:cNvSpPr>
              <a:spLocks noChangeShapeType="1"/>
            </p:cNvSpPr>
            <p:nvPr/>
          </p:nvSpPr>
          <p:spPr bwMode="auto">
            <a:xfrm flipH="1">
              <a:off x="2736" y="1776"/>
              <a:ext cx="432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9" name="Line 14"/>
            <p:cNvSpPr>
              <a:spLocks noChangeShapeType="1"/>
            </p:cNvSpPr>
            <p:nvPr/>
          </p:nvSpPr>
          <p:spPr bwMode="auto">
            <a:xfrm>
              <a:off x="3168" y="1776"/>
              <a:ext cx="48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0" name="Line 15"/>
            <p:cNvSpPr>
              <a:spLocks noChangeShapeType="1"/>
            </p:cNvSpPr>
            <p:nvPr/>
          </p:nvSpPr>
          <p:spPr bwMode="auto">
            <a:xfrm flipH="1">
              <a:off x="2112" y="2400"/>
              <a:ext cx="336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Line 16"/>
            <p:cNvSpPr>
              <a:spLocks noChangeShapeType="1"/>
            </p:cNvSpPr>
            <p:nvPr/>
          </p:nvSpPr>
          <p:spPr bwMode="auto">
            <a:xfrm>
              <a:off x="2448" y="2400"/>
              <a:ext cx="24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2" name="Oval 17"/>
            <p:cNvSpPr>
              <a:spLocks noChangeArrowheads="1"/>
            </p:cNvSpPr>
            <p:nvPr/>
          </p:nvSpPr>
          <p:spPr bwMode="auto">
            <a:xfrm>
              <a:off x="2688" y="27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3" name="Oval 18"/>
            <p:cNvSpPr>
              <a:spLocks noChangeArrowheads="1"/>
            </p:cNvSpPr>
            <p:nvPr/>
          </p:nvSpPr>
          <p:spPr bwMode="auto">
            <a:xfrm>
              <a:off x="2688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4" name="Oval 19"/>
            <p:cNvSpPr>
              <a:spLocks noChangeArrowheads="1"/>
            </p:cNvSpPr>
            <p:nvPr/>
          </p:nvSpPr>
          <p:spPr bwMode="auto">
            <a:xfrm>
              <a:off x="2688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Text Box 20"/>
            <p:cNvSpPr txBox="1">
              <a:spLocks noChangeArrowheads="1"/>
            </p:cNvSpPr>
            <p:nvPr/>
          </p:nvSpPr>
          <p:spPr bwMode="auto">
            <a:xfrm>
              <a:off x="2016" y="2448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yes</a:t>
              </a:r>
            </a:p>
          </p:txBody>
        </p:sp>
        <p:sp>
          <p:nvSpPr>
            <p:cNvPr id="9236" name="Text Box 21"/>
            <p:cNvSpPr txBox="1">
              <a:spLocks noChangeArrowheads="1"/>
            </p:cNvSpPr>
            <p:nvPr/>
          </p:nvSpPr>
          <p:spPr bwMode="auto">
            <a:xfrm>
              <a:off x="2640" y="2448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no</a:t>
              </a:r>
            </a:p>
          </p:txBody>
        </p:sp>
        <p:sp>
          <p:nvSpPr>
            <p:cNvPr id="9237" name="Text Box 22"/>
            <p:cNvSpPr txBox="1">
              <a:spLocks noChangeArrowheads="1"/>
            </p:cNvSpPr>
            <p:nvPr/>
          </p:nvSpPr>
          <p:spPr bwMode="auto">
            <a:xfrm>
              <a:off x="2640" y="1824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noun</a:t>
              </a:r>
            </a:p>
          </p:txBody>
        </p:sp>
        <p:sp>
          <p:nvSpPr>
            <p:cNvPr id="9238" name="Text Box 23"/>
            <p:cNvSpPr txBox="1">
              <a:spLocks noChangeArrowheads="1"/>
            </p:cNvSpPr>
            <p:nvPr/>
          </p:nvSpPr>
          <p:spPr bwMode="auto">
            <a:xfrm>
              <a:off x="3456" y="1824"/>
              <a:ext cx="3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verb</a:t>
              </a:r>
            </a:p>
          </p:txBody>
        </p:sp>
        <p:sp>
          <p:nvSpPr>
            <p:cNvPr id="9239" name="Line 24"/>
            <p:cNvSpPr>
              <a:spLocks noChangeShapeType="1"/>
            </p:cNvSpPr>
            <p:nvPr/>
          </p:nvSpPr>
          <p:spPr bwMode="auto">
            <a:xfrm flipH="1">
              <a:off x="3552" y="2400"/>
              <a:ext cx="336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0" name="Text Box 25"/>
            <p:cNvSpPr txBox="1">
              <a:spLocks noChangeArrowheads="1"/>
            </p:cNvSpPr>
            <p:nvPr/>
          </p:nvSpPr>
          <p:spPr bwMode="auto">
            <a:xfrm>
              <a:off x="3456" y="2448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yes</a:t>
              </a:r>
            </a:p>
          </p:txBody>
        </p:sp>
        <p:sp>
          <p:nvSpPr>
            <p:cNvPr id="9241" name="Text Box 26"/>
            <p:cNvSpPr txBox="1">
              <a:spLocks noChangeArrowheads="1"/>
            </p:cNvSpPr>
            <p:nvPr/>
          </p:nvSpPr>
          <p:spPr bwMode="auto">
            <a:xfrm>
              <a:off x="4080" y="2448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no</a:t>
              </a:r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>
              <a:off x="3888" y="2400"/>
              <a:ext cx="24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3" name="AutoShape 28"/>
            <p:cNvSpPr>
              <a:spLocks noChangeArrowheads="1"/>
            </p:cNvSpPr>
            <p:nvPr/>
          </p:nvSpPr>
          <p:spPr bwMode="auto">
            <a:xfrm>
              <a:off x="3792" y="3264"/>
              <a:ext cx="384" cy="192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run3</a:t>
              </a:r>
            </a:p>
          </p:txBody>
        </p:sp>
        <p:sp>
          <p:nvSpPr>
            <p:cNvPr id="9244" name="Line 29"/>
            <p:cNvSpPr>
              <a:spLocks noChangeShapeType="1"/>
            </p:cNvSpPr>
            <p:nvPr/>
          </p:nvSpPr>
          <p:spPr bwMode="auto">
            <a:xfrm flipH="1">
              <a:off x="4080" y="2928"/>
              <a:ext cx="336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5" name="Line 30"/>
            <p:cNvSpPr>
              <a:spLocks noChangeShapeType="1"/>
            </p:cNvSpPr>
            <p:nvPr/>
          </p:nvSpPr>
          <p:spPr bwMode="auto">
            <a:xfrm>
              <a:off x="4416" y="2928"/>
              <a:ext cx="24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6" name="Oval 31"/>
            <p:cNvSpPr>
              <a:spLocks noChangeArrowheads="1"/>
            </p:cNvSpPr>
            <p:nvPr/>
          </p:nvSpPr>
          <p:spPr bwMode="auto">
            <a:xfrm>
              <a:off x="4656" y="33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7" name="Oval 32"/>
            <p:cNvSpPr>
              <a:spLocks noChangeArrowheads="1"/>
            </p:cNvSpPr>
            <p:nvPr/>
          </p:nvSpPr>
          <p:spPr bwMode="auto">
            <a:xfrm>
              <a:off x="4656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8" name="Oval 33"/>
            <p:cNvSpPr>
              <a:spLocks noChangeArrowheads="1"/>
            </p:cNvSpPr>
            <p:nvPr/>
          </p:nvSpPr>
          <p:spPr bwMode="auto">
            <a:xfrm>
              <a:off x="4656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9" name="Text Box 34"/>
            <p:cNvSpPr txBox="1">
              <a:spLocks noChangeArrowheads="1"/>
            </p:cNvSpPr>
            <p:nvPr/>
          </p:nvSpPr>
          <p:spPr bwMode="auto">
            <a:xfrm>
              <a:off x="3984" y="2976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yes</a:t>
              </a:r>
            </a:p>
          </p:txBody>
        </p:sp>
        <p:sp>
          <p:nvSpPr>
            <p:cNvPr id="9250" name="Text Box 35"/>
            <p:cNvSpPr txBox="1">
              <a:spLocks noChangeArrowheads="1"/>
            </p:cNvSpPr>
            <p:nvPr/>
          </p:nvSpPr>
          <p:spPr bwMode="auto">
            <a:xfrm>
              <a:off x="4608" y="2976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27FBCE9-06CD-48CB-A37D-27C5FC8A7EFB}" type="slidenum">
              <a:rPr lang="he-IL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WSD: Sample Training Data</a:t>
            </a:r>
          </a:p>
        </p:txBody>
      </p:sp>
      <p:graphicFrame>
        <p:nvGraphicFramePr>
          <p:cNvPr id="139351" name="Group 87"/>
          <p:cNvGraphicFramePr>
            <a:graphicFrameLocks noGrp="1"/>
          </p:cNvGraphicFramePr>
          <p:nvPr>
            <p:ph type="tbl" idx="1"/>
          </p:nvPr>
        </p:nvGraphicFramePr>
        <p:xfrm>
          <a:off x="685800" y="2209800"/>
          <a:ext cx="7848600" cy="3921125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Features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Word Sense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near(race)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near(river)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near(stockings)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noun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run4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verb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run1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verb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run3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noun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run4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verb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run1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verb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run2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verb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run3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027FDF-069E-48DD-A78B-9275680CFD09}" type="slidenum">
              <a:rPr lang="he-IL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990600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209800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 for Conjunction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Sunny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Overcast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Rain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1371600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Wind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838200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Strong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2362200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Weak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685800" y="6096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2971800" y="60960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4648200" y="4191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  <p:sp>
        <p:nvSpPr>
          <p:cNvPr id="11283" name="Text Box 18"/>
          <p:cNvSpPr txBox="1">
            <a:spLocks noChangeArrowheads="1"/>
          </p:cNvSpPr>
          <p:nvPr/>
        </p:nvSpPr>
        <p:spPr bwMode="auto">
          <a:xfrm>
            <a:off x="1965325" y="1406525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Outlook=Sunny </a:t>
            </a:r>
            <a:r>
              <a:rPr lang="en-US" altLang="en-US">
                <a:sym typeface="Symbol" panose="05050102010706020507" pitchFamily="18" charset="2"/>
              </a:rPr>
              <a:t> Wind=Weak</a:t>
            </a:r>
            <a:endParaRPr lang="en-US" alt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7010400" y="41910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4267</TotalTime>
  <Words>1773</Words>
  <Application>Microsoft Office PowerPoint</Application>
  <PresentationFormat>On-screen Show (4:3)</PresentationFormat>
  <Paragraphs>579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Tahoma</vt:lpstr>
      <vt:lpstr>Arial</vt:lpstr>
      <vt:lpstr>Wingdings</vt:lpstr>
      <vt:lpstr>Times New Roman</vt:lpstr>
      <vt:lpstr>Symbol</vt:lpstr>
      <vt:lpstr>Blends</vt:lpstr>
      <vt:lpstr>Decision Trees</vt:lpstr>
      <vt:lpstr>Introduction</vt:lpstr>
      <vt:lpstr>Introduction</vt:lpstr>
      <vt:lpstr>Decision Tree for PlayTennis</vt:lpstr>
      <vt:lpstr>Word Sense Disambiguation</vt:lpstr>
      <vt:lpstr>Word Sense Disambiguation</vt:lpstr>
      <vt:lpstr>Word Sense Disambiguation</vt:lpstr>
      <vt:lpstr>WSD: Sample Training Data</vt:lpstr>
      <vt:lpstr>Decision Tree for Conjunction</vt:lpstr>
      <vt:lpstr>Decision Tree for Disjunction</vt:lpstr>
      <vt:lpstr>Decision Tree for XOR</vt:lpstr>
      <vt:lpstr>Decision Tree </vt:lpstr>
      <vt:lpstr>When to consider Decision Trees</vt:lpstr>
      <vt:lpstr>Top-Down Induction of Decision Trees ID3</vt:lpstr>
      <vt:lpstr>Which attribute is best?</vt:lpstr>
      <vt:lpstr>Entropy</vt:lpstr>
      <vt:lpstr>Entropy</vt:lpstr>
      <vt:lpstr>Information Gain (S=E)</vt:lpstr>
      <vt:lpstr>Information Gain</vt:lpstr>
      <vt:lpstr>Training Examples</vt:lpstr>
      <vt:lpstr>Selecting the Next Attribute</vt:lpstr>
      <vt:lpstr>Selecting the Next Attribute</vt:lpstr>
      <vt:lpstr>Selecting the Next Attribute</vt:lpstr>
      <vt:lpstr>ID3 Algorithm</vt:lpstr>
      <vt:lpstr>ID3 Algorithm</vt:lpstr>
      <vt:lpstr>Occam’s Razor</vt:lpstr>
      <vt:lpstr>Overfitting</vt:lpstr>
      <vt:lpstr>Avoid Overfitting</vt:lpstr>
      <vt:lpstr>Effect of Reduced Error Pruning</vt:lpstr>
      <vt:lpstr>Converting a Tree to Rules</vt:lpstr>
      <vt:lpstr>Continuous Valued Attributes</vt:lpstr>
      <vt:lpstr>Unknown Attribute Values</vt:lpstr>
      <vt:lpstr>Cross-Validation</vt:lpstr>
    </vt:vector>
  </TitlesOfParts>
  <Company>ICS,UoN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subject>A.I</dc:subject>
  <dc:creator>Peter Waiganjo Wagacha</dc:creator>
  <cp:lastModifiedBy>User</cp:lastModifiedBy>
  <cp:revision>94</cp:revision>
  <cp:lastPrinted>2003-03-12T12:15:54Z</cp:lastPrinted>
  <dcterms:created xsi:type="dcterms:W3CDTF">1601-01-01T00:00:00Z</dcterms:created>
  <dcterms:modified xsi:type="dcterms:W3CDTF">2022-08-11T08:14:20Z</dcterms:modified>
</cp:coreProperties>
</file>