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E6222-4243-4D81-8C3E-C390D19D5210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9E57A-17C2-4CD4-8BDE-2A6CF852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 </a:t>
            </a:r>
          </a:p>
          <a:p>
            <a:r>
              <a:rPr lang="en-US" altLang="en-US" smtClean="0"/>
              <a:t>C B</a:t>
            </a:r>
          </a:p>
          <a:p>
            <a:endParaRPr lang="en-US" altLang="en-US" smtClean="0"/>
          </a:p>
          <a:p>
            <a:r>
              <a:rPr lang="en-US" altLang="en-US" smtClean="0"/>
              <a:t>C</a:t>
            </a:r>
          </a:p>
          <a:p>
            <a:r>
              <a:rPr lang="en-US" altLang="en-US" smtClean="0"/>
              <a:t>B A</a:t>
            </a:r>
          </a:p>
          <a:p>
            <a:r>
              <a:rPr lang="en-US" altLang="en-US" smtClean="0"/>
              <a:t>A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48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14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Finally the given an input data the decision is made as follows given an input data,</a:t>
            </a:r>
          </a:p>
        </p:txBody>
      </p:sp>
    </p:spTree>
    <p:extLst>
      <p:ext uri="{BB962C8B-B14F-4D97-AF65-F5344CB8AC3E}">
        <p14:creationId xmlns:p14="http://schemas.microsoft.com/office/powerpoint/2010/main" val="57230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As the classifier of choice we adopt Random Forest Classifier, due to its robustness to heterogenous and noisy feature.</a:t>
            </a:r>
          </a:p>
          <a:p>
            <a:r>
              <a:rPr lang="en-US" altLang="en-US" smtClean="0"/>
              <a:t>Random Forest is an ensembe classifier. Briefly, given N data and M features, bootsrap samples are created from the traning data</a:t>
            </a:r>
          </a:p>
        </p:txBody>
      </p:sp>
    </p:spTree>
    <p:extLst>
      <p:ext uri="{BB962C8B-B14F-4D97-AF65-F5344CB8AC3E}">
        <p14:creationId xmlns:p14="http://schemas.microsoft.com/office/powerpoint/2010/main" val="8687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From eachd descision tree .. In spliting the nodes, the Gini Gain is employed</a:t>
            </a:r>
          </a:p>
        </p:txBody>
      </p:sp>
    </p:spTree>
    <p:extLst>
      <p:ext uri="{BB962C8B-B14F-4D97-AF65-F5344CB8AC3E}">
        <p14:creationId xmlns:p14="http://schemas.microsoft.com/office/powerpoint/2010/main" val="203218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Different from the regular decision trees in random forest, when the splitting feature is chosen from only a subset of allf eatures.</a:t>
            </a:r>
          </a:p>
          <a:p>
            <a:r>
              <a:rPr lang="en-US" altLang="en-US" smtClean="0"/>
              <a:t>The robostness of the classifier arises from</a:t>
            </a:r>
          </a:p>
          <a:p>
            <a:r>
              <a:rPr lang="en-US" altLang="en-US" smtClean="0"/>
              <a:t>bootsraping of the training data and the random selection of features, the the random choose of features.</a:t>
            </a:r>
          </a:p>
        </p:txBody>
      </p:sp>
    </p:spTree>
    <p:extLst>
      <p:ext uri="{BB962C8B-B14F-4D97-AF65-F5344CB8AC3E}">
        <p14:creationId xmlns:p14="http://schemas.microsoft.com/office/powerpoint/2010/main" val="375344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Finally the given an input data the decision is made as follows given an input data,</a:t>
            </a:r>
          </a:p>
        </p:txBody>
      </p:sp>
    </p:spTree>
    <p:extLst>
      <p:ext uri="{BB962C8B-B14F-4D97-AF65-F5344CB8AC3E}">
        <p14:creationId xmlns:p14="http://schemas.microsoft.com/office/powerpoint/2010/main" val="314454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2A52-67DF-40A4-9718-F8FEA056F56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02C4-3532-402D-8966-76695A20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hastie/Papers/ESLII.pdf" TargetMode="External"/><Relationship Id="rId2" Type="http://schemas.openxmlformats.org/officeDocument/2006/relationships/hyperlink" Target="http://www.stat.berkeley.edu/~breiman/RandomForests/cc_hom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9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2062164" y="3213101"/>
            <a:ext cx="8137525" cy="28797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Decision trees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341438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Decision trees represent a disjunction of</a:t>
            </a:r>
          </a:p>
          <a:p>
            <a:r>
              <a:rPr lang="en-US" altLang="en-US"/>
              <a:t>conjunctions of constraints on the attribute values of</a:t>
            </a:r>
          </a:p>
          <a:p>
            <a:r>
              <a:rPr lang="en-US" altLang="en-US"/>
              <a:t>instances.</a:t>
            </a:r>
          </a:p>
          <a:p>
            <a:endParaRPr lang="en-US" altLang="en-US"/>
          </a:p>
          <a:p>
            <a:r>
              <a:rPr lang="en-US" altLang="en-US" sz="2200">
                <a:latin typeface="Courier New" panose="02070309020205020404" pitchFamily="49" charset="0"/>
              </a:rPr>
              <a:t>(Outlook ==overcast)  </a:t>
            </a:r>
          </a:p>
          <a:p>
            <a:r>
              <a:rPr lang="en-US" altLang="en-US" sz="2200">
                <a:solidFill>
                  <a:srgbClr val="FF0000"/>
                </a:solidFill>
                <a:latin typeface="Courier New" panose="02070309020205020404" pitchFamily="49" charset="0"/>
              </a:rPr>
              <a:t> OR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((Outlook==rain) and (not Windy==false))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solidFill>
                  <a:srgbClr val="FF0000"/>
                </a:solidFill>
                <a:latin typeface="Courier New" panose="02070309020205020404" pitchFamily="49" charset="0"/>
              </a:rPr>
              <a:t>OR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((Outlook==sunny) and (Humidity=normal))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 =&gt; yes play tennis</a:t>
            </a:r>
          </a:p>
        </p:txBody>
      </p:sp>
    </p:spTree>
    <p:extLst>
      <p:ext uri="{BB962C8B-B14F-4D97-AF65-F5344CB8AC3E}">
        <p14:creationId xmlns:p14="http://schemas.microsoft.com/office/powerpoint/2010/main" val="25643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Representation</a:t>
            </a:r>
          </a:p>
        </p:txBody>
      </p:sp>
      <p:sp>
        <p:nvSpPr>
          <p:cNvPr id="17411" name="Line 9"/>
          <p:cNvSpPr>
            <a:spLocks noChangeShapeType="1"/>
          </p:cNvSpPr>
          <p:nvPr/>
        </p:nvSpPr>
        <p:spPr bwMode="auto">
          <a:xfrm flipH="1">
            <a:off x="2894014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3000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13" name="Text Box 29"/>
          <p:cNvSpPr txBox="1">
            <a:spLocks noChangeArrowheads="1"/>
          </p:cNvSpPr>
          <p:nvPr/>
        </p:nvSpPr>
        <p:spPr bwMode="auto">
          <a:xfrm>
            <a:off x="3863975" y="1700214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414" name="Rectangle 36"/>
          <p:cNvSpPr>
            <a:spLocks noChangeArrowheads="1"/>
          </p:cNvSpPr>
          <p:nvPr/>
        </p:nvSpPr>
        <p:spPr bwMode="auto">
          <a:xfrm>
            <a:off x="4511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15" name="Text Box 37"/>
          <p:cNvSpPr txBox="1">
            <a:spLocks noChangeArrowheads="1"/>
          </p:cNvSpPr>
          <p:nvPr/>
        </p:nvSpPr>
        <p:spPr bwMode="auto">
          <a:xfrm>
            <a:off x="2711451" y="2492376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416" name="Text Box 38"/>
          <p:cNvSpPr txBox="1">
            <a:spLocks noChangeArrowheads="1"/>
          </p:cNvSpPr>
          <p:nvPr/>
        </p:nvSpPr>
        <p:spPr bwMode="auto">
          <a:xfrm>
            <a:off x="5159376" y="2492376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417" name="Line 43"/>
          <p:cNvSpPr>
            <a:spLocks noChangeShapeType="1"/>
          </p:cNvSpPr>
          <p:nvPr/>
        </p:nvSpPr>
        <p:spPr bwMode="auto">
          <a:xfrm>
            <a:off x="4295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44"/>
          <p:cNvSpPr>
            <a:spLocks noChangeArrowheads="1"/>
          </p:cNvSpPr>
          <p:nvPr/>
        </p:nvSpPr>
        <p:spPr bwMode="auto">
          <a:xfrm>
            <a:off x="1992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19" name="Rectangle 45"/>
          <p:cNvSpPr>
            <a:spLocks noChangeArrowheads="1"/>
          </p:cNvSpPr>
          <p:nvPr/>
        </p:nvSpPr>
        <p:spPr bwMode="auto">
          <a:xfrm>
            <a:off x="3432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20" name="Rectangle 46"/>
          <p:cNvSpPr>
            <a:spLocks noChangeArrowheads="1"/>
          </p:cNvSpPr>
          <p:nvPr/>
        </p:nvSpPr>
        <p:spPr bwMode="auto">
          <a:xfrm>
            <a:off x="5808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21" name="Rectangle 47"/>
          <p:cNvSpPr>
            <a:spLocks noChangeArrowheads="1"/>
          </p:cNvSpPr>
          <p:nvPr/>
        </p:nvSpPr>
        <p:spPr bwMode="auto">
          <a:xfrm>
            <a:off x="4511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22" name="Text Box 48"/>
          <p:cNvSpPr txBox="1">
            <a:spLocks noChangeArrowheads="1"/>
          </p:cNvSpPr>
          <p:nvPr/>
        </p:nvSpPr>
        <p:spPr bwMode="auto">
          <a:xfrm>
            <a:off x="1757363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7423" name="Text Box 49"/>
          <p:cNvSpPr txBox="1">
            <a:spLocks noChangeArrowheads="1"/>
          </p:cNvSpPr>
          <p:nvPr/>
        </p:nvSpPr>
        <p:spPr bwMode="auto">
          <a:xfrm>
            <a:off x="3287713" y="3429001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7424" name="Text Box 50"/>
          <p:cNvSpPr txBox="1">
            <a:spLocks noChangeArrowheads="1"/>
          </p:cNvSpPr>
          <p:nvPr/>
        </p:nvSpPr>
        <p:spPr bwMode="auto">
          <a:xfrm>
            <a:off x="4440238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7425" name="AutoShape 52"/>
          <p:cNvCxnSpPr>
            <a:cxnSpLocks noChangeShapeType="1"/>
            <a:stCxn id="17416" idx="1"/>
          </p:cNvCxnSpPr>
          <p:nvPr/>
        </p:nvCxnSpPr>
        <p:spPr bwMode="auto">
          <a:xfrm flipH="1">
            <a:off x="4800601" y="2725738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6" name="AutoShape 57"/>
          <p:cNvCxnSpPr>
            <a:cxnSpLocks noChangeShapeType="1"/>
            <a:stCxn id="17415" idx="1"/>
            <a:endCxn id="17422" idx="0"/>
          </p:cNvCxnSpPr>
          <p:nvPr/>
        </p:nvCxnSpPr>
        <p:spPr bwMode="auto">
          <a:xfrm flipH="1">
            <a:off x="2141538" y="2725738"/>
            <a:ext cx="56991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7" name="AutoShape 58"/>
          <p:cNvCxnSpPr>
            <a:cxnSpLocks noChangeShapeType="1"/>
            <a:stCxn id="17415" idx="3"/>
            <a:endCxn id="17423" idx="0"/>
          </p:cNvCxnSpPr>
          <p:nvPr/>
        </p:nvCxnSpPr>
        <p:spPr bwMode="auto">
          <a:xfrm>
            <a:off x="3108326" y="2725738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8" name="Text Box 59"/>
          <p:cNvSpPr txBox="1">
            <a:spLocks noChangeArrowheads="1"/>
          </p:cNvSpPr>
          <p:nvPr/>
        </p:nvSpPr>
        <p:spPr bwMode="auto">
          <a:xfrm>
            <a:off x="6167439" y="1468439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sz="2000" b="1">
                <a:latin typeface="Calibri" panose="020F0502020204030204" pitchFamily="34" charset="0"/>
              </a:rPr>
              <a:t>=((A and B) or ((not A) and C))</a:t>
            </a:r>
          </a:p>
        </p:txBody>
      </p:sp>
      <p:sp>
        <p:nvSpPr>
          <p:cNvPr id="17429" name="Text Box 60"/>
          <p:cNvSpPr txBox="1">
            <a:spLocks noChangeArrowheads="1"/>
          </p:cNvSpPr>
          <p:nvPr/>
        </p:nvSpPr>
        <p:spPr bwMode="auto">
          <a:xfrm>
            <a:off x="5735638" y="3429001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7430" name="AutoShape 61"/>
          <p:cNvCxnSpPr>
            <a:cxnSpLocks noChangeShapeType="1"/>
          </p:cNvCxnSpPr>
          <p:nvPr/>
        </p:nvCxnSpPr>
        <p:spPr bwMode="auto">
          <a:xfrm>
            <a:off x="5583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0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Same concept different representation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H="1">
            <a:off x="2894014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0003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63975" y="1700214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511675" y="1773238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711451" y="2492376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159376" y="2492376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295775" y="1989138"/>
            <a:ext cx="935038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992313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432175" y="27082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808663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511675" y="27813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757363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87713" y="3429001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440238" y="3429001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8449" name="AutoShape 17"/>
          <p:cNvCxnSpPr>
            <a:cxnSpLocks noChangeShapeType="1"/>
            <a:stCxn id="18440" idx="1"/>
          </p:cNvCxnSpPr>
          <p:nvPr/>
        </p:nvCxnSpPr>
        <p:spPr bwMode="auto">
          <a:xfrm flipH="1">
            <a:off x="4800601" y="2725738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0" name="AutoShape 18"/>
          <p:cNvCxnSpPr>
            <a:cxnSpLocks noChangeShapeType="1"/>
            <a:stCxn id="18439" idx="1"/>
            <a:endCxn id="18446" idx="0"/>
          </p:cNvCxnSpPr>
          <p:nvPr/>
        </p:nvCxnSpPr>
        <p:spPr bwMode="auto">
          <a:xfrm flipH="1">
            <a:off x="2141538" y="2725738"/>
            <a:ext cx="56991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1" name="AutoShape 19"/>
          <p:cNvCxnSpPr>
            <a:cxnSpLocks noChangeShapeType="1"/>
            <a:stCxn id="18439" idx="3"/>
            <a:endCxn id="18447" idx="0"/>
          </p:cNvCxnSpPr>
          <p:nvPr/>
        </p:nvCxnSpPr>
        <p:spPr bwMode="auto">
          <a:xfrm>
            <a:off x="3108326" y="2725738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167439" y="1468439"/>
            <a:ext cx="346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  <a:r>
              <a:rPr lang="en-US" altLang="en-US" sz="2000" b="1">
                <a:latin typeface="Calibri" panose="020F0502020204030204" pitchFamily="34" charset="0"/>
              </a:rPr>
              <a:t>=((A and B) or ((not A) and C))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735638" y="3429001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8454" name="AutoShape 22"/>
          <p:cNvCxnSpPr>
            <a:cxnSpLocks noChangeShapeType="1"/>
          </p:cNvCxnSpPr>
          <p:nvPr/>
        </p:nvCxnSpPr>
        <p:spPr bwMode="auto">
          <a:xfrm>
            <a:off x="5583238" y="2725738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6565901" y="4030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66722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535864" y="3716339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8183563" y="3789363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6311901" y="4475164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8831264" y="4508501"/>
            <a:ext cx="414337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7967664" y="4005263"/>
            <a:ext cx="93503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664200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7104063" y="4724400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9480550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8183563" y="47974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66" name="Text Box 36"/>
          <p:cNvSpPr txBox="1">
            <a:spLocks noChangeArrowheads="1"/>
          </p:cNvSpPr>
          <p:nvPr/>
        </p:nvSpPr>
        <p:spPr bwMode="auto">
          <a:xfrm>
            <a:off x="8112125" y="544512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8467" name="AutoShape 37"/>
          <p:cNvCxnSpPr>
            <a:cxnSpLocks noChangeShapeType="1"/>
            <a:stCxn id="18460" idx="1"/>
          </p:cNvCxnSpPr>
          <p:nvPr/>
        </p:nvCxnSpPr>
        <p:spPr bwMode="auto">
          <a:xfrm flipH="1">
            <a:off x="8472489" y="4741863"/>
            <a:ext cx="3587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8" name="AutoShape 38"/>
          <p:cNvCxnSpPr>
            <a:cxnSpLocks noChangeShapeType="1"/>
            <a:stCxn id="18459" idx="1"/>
          </p:cNvCxnSpPr>
          <p:nvPr/>
        </p:nvCxnSpPr>
        <p:spPr bwMode="auto">
          <a:xfrm flipH="1">
            <a:off x="5637214" y="4708525"/>
            <a:ext cx="674687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9" name="AutoShape 39"/>
          <p:cNvCxnSpPr>
            <a:cxnSpLocks noChangeShapeType="1"/>
            <a:stCxn id="18459" idx="3"/>
          </p:cNvCxnSpPr>
          <p:nvPr/>
        </p:nvCxnSpPr>
        <p:spPr bwMode="auto">
          <a:xfrm>
            <a:off x="6708775" y="4708525"/>
            <a:ext cx="584200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9407525" y="5445126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8471" name="AutoShape 41"/>
          <p:cNvCxnSpPr>
            <a:cxnSpLocks noChangeShapeType="1"/>
          </p:cNvCxnSpPr>
          <p:nvPr/>
        </p:nvCxnSpPr>
        <p:spPr bwMode="auto">
          <a:xfrm>
            <a:off x="9255126" y="4741863"/>
            <a:ext cx="512763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2" name="Text Box 47"/>
          <p:cNvSpPr txBox="1">
            <a:spLocks noChangeArrowheads="1"/>
          </p:cNvSpPr>
          <p:nvPr/>
        </p:nvSpPr>
        <p:spPr bwMode="auto">
          <a:xfrm>
            <a:off x="5087938" y="544512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8473" name="Text Box 58"/>
          <p:cNvSpPr txBox="1">
            <a:spLocks noChangeArrowheads="1"/>
          </p:cNvSpPr>
          <p:nvPr/>
        </p:nvSpPr>
        <p:spPr bwMode="auto">
          <a:xfrm>
            <a:off x="7102475" y="5454651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74" name="Rectangle 59"/>
          <p:cNvSpPr>
            <a:spLocks noChangeArrowheads="1"/>
          </p:cNvSpPr>
          <p:nvPr/>
        </p:nvSpPr>
        <p:spPr bwMode="auto">
          <a:xfrm>
            <a:off x="7751763" y="574357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75" name="Rectangle 60"/>
          <p:cNvSpPr>
            <a:spLocks noChangeArrowheads="1"/>
          </p:cNvSpPr>
          <p:nvPr/>
        </p:nvSpPr>
        <p:spPr bwMode="auto">
          <a:xfrm>
            <a:off x="6754813" y="5661025"/>
            <a:ext cx="349250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76" name="Text Box 61"/>
          <p:cNvSpPr txBox="1">
            <a:spLocks noChangeArrowheads="1"/>
          </p:cNvSpPr>
          <p:nvPr/>
        </p:nvSpPr>
        <p:spPr bwMode="auto">
          <a:xfrm>
            <a:off x="6672263" y="6391276"/>
            <a:ext cx="666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true</a:t>
            </a:r>
          </a:p>
        </p:txBody>
      </p:sp>
      <p:cxnSp>
        <p:nvCxnSpPr>
          <p:cNvPr id="18477" name="AutoShape 62"/>
          <p:cNvCxnSpPr>
            <a:cxnSpLocks noChangeShapeType="1"/>
            <a:stCxn id="18473" idx="1"/>
          </p:cNvCxnSpPr>
          <p:nvPr/>
        </p:nvCxnSpPr>
        <p:spPr bwMode="auto">
          <a:xfrm flipH="1">
            <a:off x="6888163" y="5688014"/>
            <a:ext cx="214312" cy="693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8" name="Text Box 63"/>
          <p:cNvSpPr txBox="1">
            <a:spLocks noChangeArrowheads="1"/>
          </p:cNvSpPr>
          <p:nvPr/>
        </p:nvSpPr>
        <p:spPr bwMode="auto">
          <a:xfrm>
            <a:off x="7678738" y="6391276"/>
            <a:ext cx="768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false</a:t>
            </a:r>
          </a:p>
        </p:txBody>
      </p:sp>
      <p:cxnSp>
        <p:nvCxnSpPr>
          <p:cNvPr id="18479" name="AutoShape 64"/>
          <p:cNvCxnSpPr>
            <a:cxnSpLocks noChangeShapeType="1"/>
          </p:cNvCxnSpPr>
          <p:nvPr/>
        </p:nvCxnSpPr>
        <p:spPr bwMode="auto">
          <a:xfrm>
            <a:off x="7526338" y="5688013"/>
            <a:ext cx="512762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79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b="1"/>
              <a:t>Which attribute to select for splitting?</a:t>
            </a: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>
            <a:off x="4752976" y="1700213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16 +</a:t>
            </a:r>
          </a:p>
          <a:p>
            <a:pPr algn="ctr" eaLnBrk="1" hangingPunct="1"/>
            <a:r>
              <a:rPr lang="en-US" altLang="en-US"/>
              <a:t>16 -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0" name="Oval 10"/>
          <p:cNvSpPr>
            <a:spLocks noChangeArrowheads="1"/>
          </p:cNvSpPr>
          <p:nvPr/>
        </p:nvSpPr>
        <p:spPr bwMode="auto">
          <a:xfrm>
            <a:off x="3600451" y="2492376"/>
            <a:ext cx="1008063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8 +</a:t>
            </a:r>
          </a:p>
          <a:p>
            <a:pPr algn="ctr" eaLnBrk="1" hangingPunct="1"/>
            <a:r>
              <a:rPr lang="en-US" altLang="en-US"/>
              <a:t>8 -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1" name="Oval 11"/>
          <p:cNvSpPr>
            <a:spLocks noChangeArrowheads="1"/>
          </p:cNvSpPr>
          <p:nvPr/>
        </p:nvSpPr>
        <p:spPr bwMode="auto">
          <a:xfrm>
            <a:off x="6049963" y="2492376"/>
            <a:ext cx="10080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8 +</a:t>
            </a:r>
          </a:p>
          <a:p>
            <a:pPr algn="ctr" eaLnBrk="1" hangingPunct="1"/>
            <a:r>
              <a:rPr lang="en-US" altLang="en-US"/>
              <a:t>8 -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2" name="Oval 12"/>
          <p:cNvSpPr>
            <a:spLocks noChangeArrowheads="1"/>
          </p:cNvSpPr>
          <p:nvPr/>
        </p:nvSpPr>
        <p:spPr bwMode="auto">
          <a:xfrm>
            <a:off x="2952751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3" name="Oval 13"/>
          <p:cNvSpPr>
            <a:spLocks noChangeArrowheads="1"/>
          </p:cNvSpPr>
          <p:nvPr/>
        </p:nvSpPr>
        <p:spPr bwMode="auto">
          <a:xfrm>
            <a:off x="4321176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4" name="Oval 14"/>
          <p:cNvSpPr>
            <a:spLocks noChangeArrowheads="1"/>
          </p:cNvSpPr>
          <p:nvPr/>
        </p:nvSpPr>
        <p:spPr bwMode="auto">
          <a:xfrm>
            <a:off x="5473701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65" name="Oval 15"/>
          <p:cNvSpPr>
            <a:spLocks noChangeArrowheads="1"/>
          </p:cNvSpPr>
          <p:nvPr/>
        </p:nvSpPr>
        <p:spPr bwMode="auto">
          <a:xfrm>
            <a:off x="6842126" y="3716338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cxnSp>
        <p:nvCxnSpPr>
          <p:cNvPr id="19466" name="AutoShape 17"/>
          <p:cNvCxnSpPr>
            <a:cxnSpLocks noChangeShapeType="1"/>
            <a:stCxn id="19459" idx="2"/>
            <a:endCxn id="19460" idx="0"/>
          </p:cNvCxnSpPr>
          <p:nvPr/>
        </p:nvCxnSpPr>
        <p:spPr bwMode="auto">
          <a:xfrm flipH="1">
            <a:off x="4105275" y="1989139"/>
            <a:ext cx="64770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7" name="AutoShape 18"/>
          <p:cNvCxnSpPr>
            <a:cxnSpLocks noChangeShapeType="1"/>
            <a:stCxn id="19459" idx="6"/>
            <a:endCxn id="19461" idx="0"/>
          </p:cNvCxnSpPr>
          <p:nvPr/>
        </p:nvCxnSpPr>
        <p:spPr bwMode="auto">
          <a:xfrm>
            <a:off x="5761038" y="1989139"/>
            <a:ext cx="79375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8" name="AutoShape 19"/>
          <p:cNvCxnSpPr>
            <a:cxnSpLocks noChangeShapeType="1"/>
            <a:stCxn id="19460" idx="3"/>
            <a:endCxn id="19462" idx="0"/>
          </p:cNvCxnSpPr>
          <p:nvPr/>
        </p:nvCxnSpPr>
        <p:spPr bwMode="auto">
          <a:xfrm flipH="1">
            <a:off x="3457576" y="2984500"/>
            <a:ext cx="290513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20"/>
          <p:cNvCxnSpPr>
            <a:cxnSpLocks noChangeShapeType="1"/>
            <a:stCxn id="19460" idx="5"/>
            <a:endCxn id="19463" idx="0"/>
          </p:cNvCxnSpPr>
          <p:nvPr/>
        </p:nvCxnSpPr>
        <p:spPr bwMode="auto">
          <a:xfrm>
            <a:off x="4460876" y="2984500"/>
            <a:ext cx="36512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21"/>
          <p:cNvCxnSpPr>
            <a:cxnSpLocks noChangeShapeType="1"/>
            <a:stCxn id="19461" idx="3"/>
            <a:endCxn id="19464" idx="0"/>
          </p:cNvCxnSpPr>
          <p:nvPr/>
        </p:nvCxnSpPr>
        <p:spPr bwMode="auto">
          <a:xfrm flipH="1">
            <a:off x="5978526" y="2984500"/>
            <a:ext cx="219075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AutoShape 22"/>
          <p:cNvCxnSpPr>
            <a:cxnSpLocks noChangeShapeType="1"/>
            <a:stCxn id="19461" idx="5"/>
            <a:endCxn id="19465" idx="0"/>
          </p:cNvCxnSpPr>
          <p:nvPr/>
        </p:nvCxnSpPr>
        <p:spPr bwMode="auto">
          <a:xfrm>
            <a:off x="6910388" y="2984500"/>
            <a:ext cx="436562" cy="731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Oval 36"/>
          <p:cNvSpPr>
            <a:spLocks noChangeArrowheads="1"/>
          </p:cNvSpPr>
          <p:nvPr/>
        </p:nvSpPr>
        <p:spPr bwMode="auto">
          <a:xfrm>
            <a:off x="2701926" y="4868863"/>
            <a:ext cx="10080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2 +</a:t>
            </a:r>
          </a:p>
          <a:p>
            <a:pPr algn="ctr" eaLnBrk="1" hangingPunct="1"/>
            <a:r>
              <a:rPr lang="en-US" altLang="en-US"/>
              <a:t>2 -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19473" name="Oval 37"/>
          <p:cNvSpPr>
            <a:spLocks noChangeArrowheads="1"/>
          </p:cNvSpPr>
          <p:nvPr/>
        </p:nvSpPr>
        <p:spPr bwMode="auto">
          <a:xfrm>
            <a:off x="3744913" y="4868863"/>
            <a:ext cx="10080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2 +</a:t>
            </a:r>
          </a:p>
          <a:p>
            <a:pPr algn="ctr" eaLnBrk="1" hangingPunct="1"/>
            <a:r>
              <a:rPr lang="en-US" altLang="en-US"/>
              <a:t>2 -</a:t>
            </a:r>
          </a:p>
          <a:p>
            <a:pPr algn="ctr" eaLnBrk="1" hangingPunct="1"/>
            <a:endParaRPr lang="en-US" altLang="en-US"/>
          </a:p>
        </p:txBody>
      </p:sp>
      <p:cxnSp>
        <p:nvCxnSpPr>
          <p:cNvPr id="19474" name="AutoShape 40"/>
          <p:cNvCxnSpPr>
            <a:cxnSpLocks noChangeShapeType="1"/>
            <a:stCxn id="19462" idx="4"/>
            <a:endCxn id="19472" idx="1"/>
          </p:cNvCxnSpPr>
          <p:nvPr/>
        </p:nvCxnSpPr>
        <p:spPr bwMode="auto">
          <a:xfrm flipH="1">
            <a:off x="2849563" y="4292600"/>
            <a:ext cx="608012" cy="660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5" name="AutoShape 41"/>
          <p:cNvCxnSpPr>
            <a:cxnSpLocks noChangeShapeType="1"/>
            <a:stCxn id="19462" idx="4"/>
            <a:endCxn id="19473" idx="0"/>
          </p:cNvCxnSpPr>
          <p:nvPr/>
        </p:nvCxnSpPr>
        <p:spPr bwMode="auto">
          <a:xfrm>
            <a:off x="3457576" y="4292601"/>
            <a:ext cx="792163" cy="576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6" name="Text Box 42"/>
          <p:cNvSpPr txBox="1">
            <a:spLocks noChangeArrowheads="1"/>
          </p:cNvSpPr>
          <p:nvPr/>
        </p:nvSpPr>
        <p:spPr bwMode="auto">
          <a:xfrm>
            <a:off x="5381625" y="5105401"/>
            <a:ext cx="235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bad splitting…</a:t>
            </a:r>
          </a:p>
        </p:txBody>
      </p:sp>
      <p:sp>
        <p:nvSpPr>
          <p:cNvPr id="19477" name="Line 43"/>
          <p:cNvSpPr>
            <a:spLocks noChangeShapeType="1"/>
          </p:cNvSpPr>
          <p:nvPr/>
        </p:nvSpPr>
        <p:spPr bwMode="auto">
          <a:xfrm flipH="1">
            <a:off x="5545138" y="1773238"/>
            <a:ext cx="163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Text Box 45"/>
          <p:cNvSpPr txBox="1">
            <a:spLocks noChangeArrowheads="1"/>
          </p:cNvSpPr>
          <p:nvPr/>
        </p:nvSpPr>
        <p:spPr bwMode="auto">
          <a:xfrm>
            <a:off x="7104064" y="1412876"/>
            <a:ext cx="2763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the distribution of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each class (not attribute)</a:t>
            </a:r>
          </a:p>
          <a:p>
            <a:pPr eaLnBrk="1" hangingPunct="1"/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How do we choose the test ?</a:t>
            </a:r>
          </a:p>
        </p:txBody>
      </p:sp>
      <p:sp>
        <p:nvSpPr>
          <p:cNvPr id="20483" name="Text Box 12"/>
          <p:cNvSpPr txBox="1">
            <a:spLocks noChangeArrowheads="1"/>
          </p:cNvSpPr>
          <p:nvPr/>
        </p:nvSpPr>
        <p:spPr bwMode="auto">
          <a:xfrm>
            <a:off x="1992314" y="1341438"/>
            <a:ext cx="79406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Which attribute should be used as the test?</a:t>
            </a:r>
          </a:p>
          <a:p>
            <a:pPr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Intuitively, you would prefer the 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one that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separates</a:t>
            </a:r>
            <a:r>
              <a:rPr lang="en-US" altLang="en-US" sz="2400">
                <a:latin typeface="Calibri" panose="020F0502020204030204" pitchFamily="34" charset="0"/>
              </a:rPr>
              <a:t>  the training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examples as much as possible.</a:t>
            </a:r>
          </a:p>
          <a:p>
            <a:pPr eaLnBrk="1" hangingPunct="1"/>
            <a:endParaRPr lang="en-US" altLang="en-US" sz="2400">
              <a:latin typeface="Calibri" panose="020F0502020204030204" pitchFamily="34" charset="0"/>
            </a:endParaRPr>
          </a:p>
        </p:txBody>
      </p:sp>
      <p:pic>
        <p:nvPicPr>
          <p:cNvPr id="20484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3357563"/>
            <a:ext cx="1657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1341438"/>
            <a:ext cx="17764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3779839"/>
            <a:ext cx="24384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16338"/>
            <a:ext cx="28194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Information Gain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 smtClean="0"/>
              <a:t>Information gain is one criteria to decide on the</a:t>
            </a:r>
          </a:p>
          <a:p>
            <a:r>
              <a:rPr lang="en-US" altLang="en-US" b="0" smtClean="0"/>
              <a:t>attribute.</a:t>
            </a:r>
          </a:p>
        </p:txBody>
      </p:sp>
    </p:spTree>
    <p:extLst>
      <p:ext uri="{BB962C8B-B14F-4D97-AF65-F5344CB8AC3E}">
        <p14:creationId xmlns:p14="http://schemas.microsoft.com/office/powerpoint/2010/main" val="28256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Information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Imagine:</a:t>
            </a:r>
          </a:p>
          <a:p>
            <a:r>
              <a:rPr lang="en-US" altLang="en-US" sz="2400"/>
              <a:t>1. Someone is about to tell you your own name</a:t>
            </a:r>
          </a:p>
          <a:p>
            <a:r>
              <a:rPr lang="en-US" altLang="en-US" sz="2400"/>
              <a:t>2. You are about to observe the outcome of a dice roll</a:t>
            </a:r>
          </a:p>
          <a:p>
            <a:r>
              <a:rPr lang="en-US" altLang="en-US" sz="2400"/>
              <a:t>2. You are about to observe the outcome of a coin flip</a:t>
            </a:r>
          </a:p>
          <a:p>
            <a:r>
              <a:rPr lang="en-US" altLang="en-US" sz="2400"/>
              <a:t>3. You are about to observe the outcome of a biased coin flip</a:t>
            </a:r>
          </a:p>
          <a:p>
            <a:endParaRPr lang="en-US" altLang="en-US"/>
          </a:p>
          <a:p>
            <a:r>
              <a:rPr lang="en-US" altLang="en-US"/>
              <a:t>Each situation have a different </a:t>
            </a:r>
            <a:r>
              <a:rPr lang="en-US" altLang="en-US" i="1">
                <a:solidFill>
                  <a:srgbClr val="FF0000"/>
                </a:solidFill>
              </a:rPr>
              <a:t>amount of uncertainty</a:t>
            </a:r>
          </a:p>
          <a:p>
            <a:r>
              <a:rPr lang="en-US" altLang="en-US"/>
              <a:t>as to what outcome you will observe.</a:t>
            </a:r>
          </a:p>
        </p:txBody>
      </p:sp>
    </p:spTree>
    <p:extLst>
      <p:ext uri="{BB962C8B-B14F-4D97-AF65-F5344CB8AC3E}">
        <p14:creationId xmlns:p14="http://schemas.microsoft.com/office/powerpoint/2010/main" val="23450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Information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/>
              <a:t>Information: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reduction in uncertainty (amount of surprise in the outcome)</a:t>
            </a:r>
          </a:p>
          <a:p>
            <a:endParaRPr lang="en-US" altLang="en-US" sz="240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01951" y="2636839"/>
          <a:ext cx="34956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905000" imgH="419100" progId="Equation.DSMT4">
                  <p:embed/>
                </p:oleObj>
              </mc:Choice>
              <mc:Fallback>
                <p:oleObj name="Equation" r:id="rId4" imgW="1905000" imgH="41910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1" y="2636839"/>
                        <a:ext cx="34956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774825" y="4156076"/>
            <a:ext cx="4572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b="0"/>
              <a:t>Observing the outcome of a coin flip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     is head</a:t>
            </a:r>
          </a:p>
          <a:p>
            <a:pPr eaLnBrk="1" hangingPunct="1">
              <a:spcBef>
                <a:spcPct val="0"/>
              </a:spcBef>
              <a:buFontTx/>
              <a:buAutoNum type="arabicPeriod" startAt="2"/>
            </a:pPr>
            <a:r>
              <a:rPr lang="en-US" altLang="en-US" sz="2000" b="0"/>
              <a:t>Observe the outcome of a dice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/>
              <a:t>   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6167438" y="46847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59" name="Object 11"/>
          <p:cNvGraphicFramePr>
            <a:graphicFrameLocks noChangeAspect="1"/>
          </p:cNvGraphicFramePr>
          <p:nvPr/>
        </p:nvGraphicFramePr>
        <p:xfrm>
          <a:off x="6959600" y="4445000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066800" imgH="228600" progId="Equation.DSMT4">
                  <p:embed/>
                </p:oleObj>
              </mc:Choice>
              <mc:Fallback>
                <p:oleObj name="Equation" r:id="rId6" imgW="1066800" imgH="228600" progId="Equation.DSMT4">
                  <p:embed/>
                  <p:pic>
                    <p:nvPicPr>
                      <p:cNvPr id="235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445000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Line 12"/>
          <p:cNvSpPr>
            <a:spLocks noChangeShapeType="1"/>
          </p:cNvSpPr>
          <p:nvPr/>
        </p:nvSpPr>
        <p:spPr bwMode="auto">
          <a:xfrm>
            <a:off x="5951538" y="53086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561" name="Object 13"/>
          <p:cNvGraphicFramePr>
            <a:graphicFrameLocks noChangeAspect="1"/>
          </p:cNvGraphicFramePr>
          <p:nvPr/>
        </p:nvGraphicFramePr>
        <p:xfrm>
          <a:off x="6959601" y="5103814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282700" imgH="228600" progId="Equation.DSMT4">
                  <p:embed/>
                </p:oleObj>
              </mc:Choice>
              <mc:Fallback>
                <p:oleObj name="Equation" r:id="rId8" imgW="1282700" imgH="228600" progId="Equation.DSMT4">
                  <p:embed/>
                  <p:pic>
                    <p:nvPicPr>
                      <p:cNvPr id="235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5103814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5"/>
          <p:cNvSpPr txBox="1">
            <a:spLocks noChangeArrowheads="1"/>
          </p:cNvSpPr>
          <p:nvPr/>
        </p:nvSpPr>
        <p:spPr bwMode="auto">
          <a:xfrm>
            <a:off x="1919289" y="3357564"/>
            <a:ext cx="6865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If the probability of this event happening is small and it happens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the information is large.</a:t>
            </a:r>
          </a:p>
        </p:txBody>
      </p:sp>
    </p:spTree>
    <p:extLst>
      <p:ext uri="{BB962C8B-B14F-4D97-AF65-F5344CB8AC3E}">
        <p14:creationId xmlns:p14="http://schemas.microsoft.com/office/powerpoint/2010/main" val="10777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Entropy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/>
              <a:t>     The </a:t>
            </a:r>
            <a:r>
              <a:rPr lang="en-US" altLang="en-US" sz="2400" i="1">
                <a:solidFill>
                  <a:srgbClr val="CC0000"/>
                </a:solidFill>
              </a:rPr>
              <a:t>expected amount of information</a:t>
            </a:r>
            <a:r>
              <a:rPr lang="en-US" altLang="en-US" sz="2400"/>
              <a:t> when observing the output of a random variable X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855914" y="2852739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416300" imgH="342900" progId="Equation.DSMT4">
                  <p:embed/>
                </p:oleObj>
              </mc:Choice>
              <mc:Fallback>
                <p:oleObj name="Equation" r:id="rId3" imgW="3416300" imgH="34290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852739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403475" y="3794125"/>
            <a:ext cx="761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latin typeface="Calibri" panose="020F0502020204030204" pitchFamily="34" charset="0"/>
              </a:rPr>
              <a:t>If there X can have 8 outcomes and all are equally likely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719513" y="4652964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854200" imgH="342900" progId="Equation.DSMT4">
                  <p:embed/>
                </p:oleObj>
              </mc:Choice>
              <mc:Fallback>
                <p:oleObj name="Equation" r:id="rId5" imgW="1854200" imgH="3429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652964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212013" y="46529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32483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Entropy</a:t>
            </a:r>
          </a:p>
        </p:txBody>
      </p:sp>
      <p:sp>
        <p:nvSpPr>
          <p:cNvPr id="26627" name="Rectangle 4"/>
          <p:cNvSpPr>
            <a:spLocks noGrp="1"/>
          </p:cNvSpPr>
          <p:nvPr>
            <p:ph type="body" idx="4294967295"/>
          </p:nvPr>
        </p:nvSpPr>
        <p:spPr>
          <a:xfrm>
            <a:off x="1981200" y="1412876"/>
            <a:ext cx="8229600" cy="4525963"/>
          </a:xfrm>
        </p:spPr>
        <p:txBody>
          <a:bodyPr/>
          <a:lstStyle/>
          <a:p>
            <a:r>
              <a:rPr lang="en-US" altLang="en-US" sz="2400"/>
              <a:t>If  there are </a:t>
            </a:r>
            <a:r>
              <a:rPr lang="en-US" altLang="en-US" sz="2400" i="1"/>
              <a:t>k</a:t>
            </a:r>
            <a:r>
              <a:rPr lang="en-US" altLang="en-US" sz="2400"/>
              <a:t> possible outcomes</a:t>
            </a:r>
          </a:p>
          <a:p>
            <a:endParaRPr lang="en-US" altLang="en-US" b="0" smtClean="0"/>
          </a:p>
          <a:p>
            <a:endParaRPr lang="en-US" altLang="en-US" sz="2400"/>
          </a:p>
          <a:p>
            <a:r>
              <a:rPr lang="en-US" altLang="en-US" sz="2400"/>
              <a:t>Equality holds when all outcomes are equally likely </a:t>
            </a:r>
          </a:p>
          <a:p>
            <a:endParaRPr lang="en-US" altLang="en-US" sz="2400"/>
          </a:p>
          <a:p>
            <a:r>
              <a:rPr lang="en-US" altLang="en-US" sz="2400"/>
              <a:t>The more the probability distribution</a:t>
            </a:r>
          </a:p>
          <a:p>
            <a:r>
              <a:rPr lang="en-US" altLang="en-US" sz="2400"/>
              <a:t>the deviates from </a:t>
            </a:r>
          </a:p>
          <a:p>
            <a:r>
              <a:rPr lang="en-US" altLang="en-US" sz="2400"/>
              <a:t>uniformity</a:t>
            </a:r>
          </a:p>
          <a:p>
            <a:r>
              <a:rPr lang="en-US" altLang="en-US" sz="2400"/>
              <a:t>the lower the entropy</a:t>
            </a: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4008439" y="1989138"/>
          <a:ext cx="25923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27100" imgH="228600" progId="Equation.DSMT4">
                  <p:embed/>
                </p:oleObj>
              </mc:Choice>
              <mc:Fallback>
                <p:oleObj name="Equation" r:id="rId3" imgW="927100" imgH="228600" progId="Equation.DSMT4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1989138"/>
                        <a:ext cx="25923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36855" r="36797" b="20042"/>
          <a:stretch>
            <a:fillRect/>
          </a:stretch>
        </p:blipFill>
        <p:spPr bwMode="auto">
          <a:xfrm>
            <a:off x="6024564" y="3429000"/>
            <a:ext cx="3671887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7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Machine Learning 10601</a:t>
            </a:r>
            <a:br>
              <a:rPr lang="en-US" altLang="en-US" smtClean="0"/>
            </a:br>
            <a:r>
              <a:rPr lang="en-US" altLang="en-US" smtClean="0"/>
              <a:t>Recitation 8</a:t>
            </a:r>
            <a:br>
              <a:rPr lang="en-US" altLang="en-US" smtClean="0"/>
            </a:br>
            <a:r>
              <a:rPr lang="en-US" altLang="en-US" smtClean="0"/>
              <a:t>Oct 21, 2009</a:t>
            </a:r>
            <a:r>
              <a:rPr lang="en-US" altLang="en-US" b="1" smtClean="0"/>
              <a:t/>
            </a:r>
            <a:br>
              <a:rPr lang="en-US" altLang="en-US" b="1" smtClean="0"/>
            </a:b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9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Entropy, purity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 smtClean="0"/>
              <a:t>Entropy measures the purity </a:t>
            </a:r>
          </a:p>
          <a:p>
            <a:endParaRPr lang="en-US" altLang="en-US" b="0" smtClean="0"/>
          </a:p>
          <a:p>
            <a:endParaRPr lang="en-US" altLang="en-US" b="0" smtClean="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214688" y="2708275"/>
            <a:ext cx="1822450" cy="1423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4 +</a:t>
            </a:r>
          </a:p>
          <a:p>
            <a:pPr algn="ctr" eaLnBrk="1" hangingPunct="1"/>
            <a:r>
              <a:rPr lang="en-US" altLang="en-US"/>
              <a:t>4 -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022975" y="2636839"/>
            <a:ext cx="1822450" cy="1423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8 +</a:t>
            </a:r>
          </a:p>
          <a:p>
            <a:pPr algn="ctr" eaLnBrk="1" hangingPunct="1"/>
            <a:r>
              <a:rPr lang="en-US" altLang="en-US"/>
              <a:t>0 -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94414" y="4381501"/>
            <a:ext cx="40299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The distribution is less uniform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Entropy  is lower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The node is purer </a:t>
            </a:r>
          </a:p>
        </p:txBody>
      </p:sp>
    </p:spTree>
    <p:extLst>
      <p:ext uri="{BB962C8B-B14F-4D97-AF65-F5344CB8AC3E}">
        <p14:creationId xmlns:p14="http://schemas.microsoft.com/office/powerpoint/2010/main" val="15329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Conditional entropy</a:t>
            </a:r>
          </a:p>
        </p:txBody>
      </p:sp>
      <p:graphicFrame>
        <p:nvGraphicFramePr>
          <p:cNvPr id="28675" name="Object 7"/>
          <p:cNvGraphicFramePr>
            <a:graphicFrameLocks noChangeAspect="1"/>
          </p:cNvGraphicFramePr>
          <p:nvPr/>
        </p:nvGraphicFramePr>
        <p:xfrm>
          <a:off x="2351089" y="1700214"/>
          <a:ext cx="5113337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790700" imgH="533400" progId="Equation.DSMT4">
                  <p:embed/>
                </p:oleObj>
              </mc:Choice>
              <mc:Fallback>
                <p:oleObj name="Equation" r:id="rId3" imgW="1790700" imgH="533400" progId="Equation.DSMT4">
                  <p:embed/>
                  <p:pic>
                    <p:nvPicPr>
                      <p:cNvPr id="286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1700214"/>
                        <a:ext cx="5113337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8"/>
          <p:cNvGraphicFramePr>
            <a:graphicFrameLocks noChangeAspect="1"/>
          </p:cNvGraphicFramePr>
          <p:nvPr/>
        </p:nvGraphicFramePr>
        <p:xfrm>
          <a:off x="1703389" y="2997201"/>
          <a:ext cx="64087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209800" imgH="355600" progId="Equation.DSMT4">
                  <p:embed/>
                </p:oleObj>
              </mc:Choice>
              <mc:Fallback>
                <p:oleObj name="Equation" r:id="rId5" imgW="2209800" imgH="355600" progId="Equation.DSMT4">
                  <p:embed/>
                  <p:pic>
                    <p:nvPicPr>
                      <p:cNvPr id="286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997201"/>
                        <a:ext cx="64087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9"/>
          <p:cNvGraphicFramePr>
            <a:graphicFrameLocks noChangeAspect="1"/>
          </p:cNvGraphicFramePr>
          <p:nvPr/>
        </p:nvGraphicFramePr>
        <p:xfrm>
          <a:off x="3382964" y="4292600"/>
          <a:ext cx="6745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373870" imgH="355446" progId="Equation.DSMT4">
                  <p:embed/>
                </p:oleObj>
              </mc:Choice>
              <mc:Fallback>
                <p:oleObj name="Equation" r:id="rId7" imgW="2373870" imgH="355446" progId="Equation.DSMT4">
                  <p:embed/>
                  <p:pic>
                    <p:nvPicPr>
                      <p:cNvPr id="286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4" y="4292600"/>
                        <a:ext cx="67452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7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Information gain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 smtClean="0"/>
              <a:t>IG(X,Y)=H(X)-H(X|Y)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2313" y="2519364"/>
            <a:ext cx="7632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>
                <a:latin typeface="Calibri" panose="020F0502020204030204" pitchFamily="34" charset="0"/>
              </a:rPr>
              <a:t>Reduction in uncertainty by knowing Y</a:t>
            </a:r>
          </a:p>
        </p:txBody>
      </p:sp>
      <p:sp>
        <p:nvSpPr>
          <p:cNvPr id="29701" name="Rectangle 134"/>
          <p:cNvSpPr>
            <a:spLocks noChangeArrowheads="1"/>
          </p:cNvSpPr>
          <p:nvPr/>
        </p:nvSpPr>
        <p:spPr bwMode="auto">
          <a:xfrm>
            <a:off x="2063750" y="3573464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600">
                <a:latin typeface="Calibri" panose="020F0502020204030204" pitchFamily="34" charset="0"/>
              </a:rPr>
              <a:t>Information gain: </a:t>
            </a:r>
          </a:p>
          <a:p>
            <a:pPr eaLnBrk="1" hangingPunct="1"/>
            <a:r>
              <a:rPr lang="en-US" altLang="zh-TW" sz="2600">
                <a:solidFill>
                  <a:srgbClr val="CC0000"/>
                </a:solidFill>
                <a:latin typeface="Calibri" panose="020F0502020204030204" pitchFamily="34" charset="0"/>
              </a:rPr>
              <a:t>(information before split) – (information after split)</a:t>
            </a:r>
            <a:endParaRPr lang="en-US" altLang="en-US" sz="26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Information Gain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b="0" smtClean="0"/>
              <a:t>Information gain: </a:t>
            </a:r>
          </a:p>
          <a:p>
            <a:r>
              <a:rPr lang="en-US" altLang="zh-TW">
                <a:solidFill>
                  <a:srgbClr val="CC0000"/>
                </a:solidFill>
              </a:rPr>
              <a:t>(information before split) </a:t>
            </a:r>
            <a:r>
              <a:rPr lang="en-US" altLang="zh-TW">
                <a:solidFill>
                  <a:srgbClr val="CC0000"/>
                </a:solidFill>
                <a:latin typeface="Tahoma" panose="020B0604030504040204" pitchFamily="34" charset="0"/>
              </a:rPr>
              <a:t>–</a:t>
            </a:r>
            <a:r>
              <a:rPr lang="en-US" altLang="zh-TW">
                <a:solidFill>
                  <a:srgbClr val="CC0000"/>
                </a:solidFill>
              </a:rPr>
              <a:t> (information after split)</a:t>
            </a:r>
            <a:endParaRPr lang="en-US" altLang="en-US">
              <a:solidFill>
                <a:srgbClr val="CC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3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Example</a:t>
            </a:r>
          </a:p>
        </p:txBody>
      </p:sp>
      <p:graphicFrame>
        <p:nvGraphicFramePr>
          <p:cNvPr id="95503" name="Group 271"/>
          <p:cNvGraphicFramePr>
            <a:graphicFrameLocks noGrp="1"/>
          </p:cNvGraphicFramePr>
          <p:nvPr/>
        </p:nvGraphicFramePr>
        <p:xfrm>
          <a:off x="2084389" y="1700213"/>
          <a:ext cx="2732087" cy="168116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215170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107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15654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915704568"/>
                    </a:ext>
                  </a:extLst>
                </a:gridCol>
              </a:tblGrid>
              <a:tr h="3352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9480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14489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220113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481"/>
                  </a:ext>
                </a:extLst>
              </a:tr>
              <a:tr h="336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6938"/>
                  </a:ext>
                </a:extLst>
              </a:tr>
            </a:tbl>
          </a:graphicData>
        </a:graphic>
      </p:graphicFrame>
      <p:sp>
        <p:nvSpPr>
          <p:cNvPr id="31779" name="Text Box 265"/>
          <p:cNvSpPr txBox="1">
            <a:spLocks noChangeArrowheads="1"/>
          </p:cNvSpPr>
          <p:nvPr/>
        </p:nvSpPr>
        <p:spPr bwMode="auto">
          <a:xfrm>
            <a:off x="1992313" y="1289051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31780" name="Text Box 266"/>
          <p:cNvSpPr txBox="1">
            <a:spLocks noChangeArrowheads="1"/>
          </p:cNvSpPr>
          <p:nvPr/>
        </p:nvSpPr>
        <p:spPr bwMode="auto">
          <a:xfrm>
            <a:off x="3106738" y="12684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Labels</a:t>
            </a:r>
          </a:p>
        </p:txBody>
      </p:sp>
      <p:sp>
        <p:nvSpPr>
          <p:cNvPr id="31781" name="Rectangle 267"/>
          <p:cNvSpPr>
            <a:spLocks noChangeArrowheads="1"/>
          </p:cNvSpPr>
          <p:nvPr/>
        </p:nvSpPr>
        <p:spPr bwMode="auto">
          <a:xfrm>
            <a:off x="1992314" y="3716339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IG(X1,Y) =  H(Y) – H(Y|X1)</a:t>
            </a:r>
          </a:p>
          <a:p>
            <a:pPr eaLnBrk="1" hangingPunct="1"/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H(Y)       = - (5/10) log(5/10) -5/10log(5/10) = 1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H(Y|X1) =  P(X1=T)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H(Y|X1=T</a:t>
            </a:r>
            <a:r>
              <a:rPr lang="en-US" altLang="en-US" sz="2000">
                <a:latin typeface="Times New Roman" panose="02020603050405020304" pitchFamily="18" charset="0"/>
              </a:rPr>
              <a:t>) + P(X1=F) 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H(Y|X1=F)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               =  4/10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(1log 1 + 0 log 0) +6/10 (5/6log 5/6 +1/6log1/6)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>
                <a:latin typeface="Times New Roman" panose="02020603050405020304" pitchFamily="18" charset="0"/>
              </a:rPr>
              <a:t>= 0.39</a:t>
            </a:r>
          </a:p>
        </p:txBody>
      </p:sp>
      <p:sp>
        <p:nvSpPr>
          <p:cNvPr id="31782" name="Text Box 269"/>
          <p:cNvSpPr txBox="1">
            <a:spLocks noChangeArrowheads="1"/>
          </p:cNvSpPr>
          <p:nvPr/>
        </p:nvSpPr>
        <p:spPr bwMode="auto">
          <a:xfrm>
            <a:off x="1919289" y="5718176"/>
            <a:ext cx="398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Information gain (X1,Y)= 1-0.39=0.61</a:t>
            </a:r>
          </a:p>
        </p:txBody>
      </p:sp>
      <p:sp>
        <p:nvSpPr>
          <p:cNvPr id="31783" name="Text Box 272"/>
          <p:cNvSpPr txBox="1">
            <a:spLocks noChangeArrowheads="1"/>
          </p:cNvSpPr>
          <p:nvPr/>
        </p:nvSpPr>
        <p:spPr bwMode="auto">
          <a:xfrm>
            <a:off x="5519739" y="1711325"/>
            <a:ext cx="453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Which one do we choose X1 or X2?</a:t>
            </a:r>
          </a:p>
        </p:txBody>
      </p:sp>
    </p:spTree>
    <p:extLst>
      <p:ext uri="{BB962C8B-B14F-4D97-AF65-F5344CB8AC3E}">
        <p14:creationId xmlns:p14="http://schemas.microsoft.com/office/powerpoint/2010/main" val="41692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Which one do we choose?</a:t>
            </a:r>
          </a:p>
        </p:txBody>
      </p:sp>
      <p:graphicFrame>
        <p:nvGraphicFramePr>
          <p:cNvPr id="60434" name="Group 18"/>
          <p:cNvGraphicFramePr>
            <a:graphicFrameLocks noGrp="1"/>
          </p:cNvGraphicFramePr>
          <p:nvPr/>
        </p:nvGraphicFramePr>
        <p:xfrm>
          <a:off x="3000375" y="1916113"/>
          <a:ext cx="2732088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819899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566598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8063804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3933440008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49286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39175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049566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7794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242392"/>
                  </a:ext>
                </a:extLst>
              </a:tr>
            </a:tbl>
          </a:graphicData>
        </a:graphic>
      </p:graphicFrame>
      <p:sp>
        <p:nvSpPr>
          <p:cNvPr id="32803" name="Text Box 50"/>
          <p:cNvSpPr txBox="1">
            <a:spLocks noChangeArrowheads="1"/>
          </p:cNvSpPr>
          <p:nvPr/>
        </p:nvSpPr>
        <p:spPr bwMode="auto">
          <a:xfrm>
            <a:off x="2279650" y="3935413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Information gain (X1,Y)= 0.61</a:t>
            </a:r>
          </a:p>
        </p:txBody>
      </p:sp>
      <p:sp>
        <p:nvSpPr>
          <p:cNvPr id="32804" name="Text Box 51"/>
          <p:cNvSpPr txBox="1">
            <a:spLocks noChangeArrowheads="1"/>
          </p:cNvSpPr>
          <p:nvPr/>
        </p:nvSpPr>
        <p:spPr bwMode="auto">
          <a:xfrm>
            <a:off x="2279650" y="4294188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Information gain (X2,Y)= 0.12</a:t>
            </a:r>
          </a:p>
        </p:txBody>
      </p:sp>
      <p:sp>
        <p:nvSpPr>
          <p:cNvPr id="32805" name="Text Box 53"/>
          <p:cNvSpPr txBox="1">
            <a:spLocks noChangeArrowheads="1"/>
          </p:cNvSpPr>
          <p:nvPr/>
        </p:nvSpPr>
        <p:spPr bwMode="auto">
          <a:xfrm>
            <a:off x="6600825" y="5337176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Pick X1</a:t>
            </a:r>
          </a:p>
        </p:txBody>
      </p:sp>
      <p:sp>
        <p:nvSpPr>
          <p:cNvPr id="32806" name="Rectangle 55"/>
          <p:cNvSpPr>
            <a:spLocks noChangeArrowheads="1"/>
          </p:cNvSpPr>
          <p:nvPr/>
        </p:nvSpPr>
        <p:spPr bwMode="auto">
          <a:xfrm>
            <a:off x="2279650" y="5019676"/>
            <a:ext cx="7056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Pick  the  variable which provides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the most  information gain about Y</a:t>
            </a:r>
          </a:p>
        </p:txBody>
      </p:sp>
    </p:spTree>
    <p:extLst>
      <p:ext uri="{BB962C8B-B14F-4D97-AF65-F5344CB8AC3E}">
        <p14:creationId xmlns:p14="http://schemas.microsoft.com/office/powerpoint/2010/main" val="26656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Recurse on branches</a:t>
            </a:r>
          </a:p>
        </p:txBody>
      </p:sp>
      <p:graphicFrame>
        <p:nvGraphicFramePr>
          <p:cNvPr id="96295" name="Group 39"/>
          <p:cNvGraphicFramePr>
            <a:graphicFrameLocks noGrp="1"/>
          </p:cNvGraphicFramePr>
          <p:nvPr/>
        </p:nvGraphicFramePr>
        <p:xfrm>
          <a:off x="2424114" y="1989138"/>
          <a:ext cx="2732087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902404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3909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4039081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668720934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X2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626130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514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C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2957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82428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27983"/>
                  </a:ext>
                </a:extLst>
              </a:tr>
            </a:tbl>
          </a:graphicData>
        </a:graphic>
      </p:graphicFrame>
      <p:sp>
        <p:nvSpPr>
          <p:cNvPr id="33827" name="Text Box 40"/>
          <p:cNvSpPr txBox="1">
            <a:spLocks noChangeArrowheads="1"/>
          </p:cNvSpPr>
          <p:nvPr/>
        </p:nvSpPr>
        <p:spPr bwMode="auto">
          <a:xfrm>
            <a:off x="5448300" y="2368551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One branch</a:t>
            </a:r>
          </a:p>
        </p:txBody>
      </p:sp>
      <p:sp>
        <p:nvSpPr>
          <p:cNvPr id="33828" name="Text Box 41"/>
          <p:cNvSpPr txBox="1">
            <a:spLocks noChangeArrowheads="1"/>
          </p:cNvSpPr>
          <p:nvPr/>
        </p:nvSpPr>
        <p:spPr bwMode="auto">
          <a:xfrm>
            <a:off x="5448300" y="3133726"/>
            <a:ext cx="192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 other branch</a:t>
            </a:r>
          </a:p>
        </p:txBody>
      </p:sp>
    </p:spTree>
    <p:extLst>
      <p:ext uri="{BB962C8B-B14F-4D97-AF65-F5344CB8AC3E}">
        <p14:creationId xmlns:p14="http://schemas.microsoft.com/office/powerpoint/2010/main" val="8173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Caveats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/>
              <a:t>The number of possible values influences the information gain.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/>
          </a:p>
          <a:p>
            <a:endParaRPr lang="en-US" alt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/>
              <a:t>The more possible values, the higher the gain (the more likely it is to form small, but pure partitions)</a:t>
            </a:r>
          </a:p>
        </p:txBody>
      </p:sp>
    </p:spTree>
    <p:extLst>
      <p:ext uri="{BB962C8B-B14F-4D97-AF65-F5344CB8AC3E}">
        <p14:creationId xmlns:p14="http://schemas.microsoft.com/office/powerpoint/2010/main" val="5793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Purity (diversity) measures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Purity (Diversity) Measures:</a:t>
            </a:r>
          </a:p>
          <a:p>
            <a:r>
              <a:rPr lang="en-US" altLang="en-US"/>
              <a:t>– Gini (population diversity)</a:t>
            </a:r>
          </a:p>
          <a:p>
            <a:r>
              <a:rPr lang="en-US" altLang="en-US"/>
              <a:t>– Information Gain</a:t>
            </a:r>
          </a:p>
          <a:p>
            <a:r>
              <a:rPr lang="en-US" altLang="en-US"/>
              <a:t>– Chi-square Test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1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Overfitting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 smtClean="0"/>
              <a:t>You can perfectly fit to any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smtClean="0"/>
              <a:t>Zero bias, high variance</a:t>
            </a:r>
          </a:p>
          <a:p>
            <a:endParaRPr lang="en-US" altLang="en-US" b="0" smtClean="0"/>
          </a:p>
          <a:p>
            <a:r>
              <a:rPr lang="en-US" altLang="en-US" b="0" smtClean="0"/>
              <a:t>Two approaches:</a:t>
            </a:r>
          </a:p>
          <a:p>
            <a:r>
              <a:rPr lang="en-US" altLang="en-US" sz="2600"/>
              <a:t>1. Stop growing the tree when further splitting the data does not yield an improvement</a:t>
            </a:r>
          </a:p>
          <a:p>
            <a:r>
              <a:rPr lang="en-US" altLang="en-US" sz="2600"/>
              <a:t>2. Grow a full tree, then prune the tree, by eliminating nodes.</a:t>
            </a:r>
            <a:r>
              <a:rPr lang="en-US" altLang="en-US" b="0" smtClean="0"/>
              <a:t> </a:t>
            </a:r>
          </a:p>
          <a:p>
            <a:endParaRPr lang="en-US" altLang="en-US" b="0" smtClean="0"/>
          </a:p>
          <a:p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426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Tree representation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Brief information theory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Learning decision trees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Bagging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Random forests</a:t>
            </a:r>
          </a:p>
          <a:p>
            <a:pPr lvl="1" eaLnBrk="1" hangingPunct="1"/>
            <a:endParaRPr lang="en-US" altLang="en-US" b="1" smtClean="0"/>
          </a:p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0871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Bagging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000"/>
              <a:t>Bagging or </a:t>
            </a:r>
            <a:r>
              <a:rPr lang="en-US" altLang="en-US" sz="3000" i="1"/>
              <a:t>bootstrap aggregation </a:t>
            </a:r>
            <a:r>
              <a:rPr lang="en-US" altLang="en-US" sz="3000"/>
              <a:t>a technique for reducing the variance of an estimated prediction function.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/>
              <a:t>For classification, a </a:t>
            </a:r>
            <a:r>
              <a:rPr lang="en-US" altLang="en-US" sz="3000" i="1"/>
              <a:t>committee </a:t>
            </a:r>
            <a:r>
              <a:rPr lang="en-US" altLang="en-US" sz="3000"/>
              <a:t>of trees each</a:t>
            </a:r>
          </a:p>
          <a:p>
            <a:r>
              <a:rPr lang="en-US" altLang="en-US" sz="3000"/>
              <a:t>    cast a vote for the predicted class.</a:t>
            </a:r>
          </a:p>
        </p:txBody>
      </p:sp>
    </p:spTree>
    <p:extLst>
      <p:ext uri="{BB962C8B-B14F-4D97-AF65-F5344CB8AC3E}">
        <p14:creationId xmlns:p14="http://schemas.microsoft.com/office/powerpoint/2010/main" val="10392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Bootstrap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919288" y="1268413"/>
            <a:ext cx="85525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The basic idea:</a:t>
            </a:r>
          </a:p>
          <a:p>
            <a:pPr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randomly draw datasets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with replacement</a:t>
            </a:r>
            <a:r>
              <a:rPr lang="en-US" altLang="en-US" sz="2400">
                <a:latin typeface="Calibri" panose="020F0502020204030204" pitchFamily="34" charset="0"/>
              </a:rPr>
              <a:t> from the 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training data, each sample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the same size as the original training set</a:t>
            </a:r>
          </a:p>
          <a:p>
            <a:pPr eaLnBrk="1" hangingPunct="1"/>
            <a:endParaRPr lang="en-US" altLang="en-US" sz="2400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8896" r="22240" b="26103"/>
          <a:stretch>
            <a:fillRect/>
          </a:stretch>
        </p:blipFill>
        <p:spPr bwMode="auto">
          <a:xfrm>
            <a:off x="2208214" y="2997201"/>
            <a:ext cx="5183187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8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Bagging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19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Create bootstrap samples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from the training data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9943" name="AutoShape 7"/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39946" name="AutoShape 10"/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9948" name="AutoShape 12"/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34130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280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0968" name="AutoShape 8"/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40971" name="AutoShape 11"/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0974" name="AutoShape 14"/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743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Random Forest Classifier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3014" name="AutoShape 6"/>
          <p:cNvCxnSpPr>
            <a:cxnSpLocks noChangeShapeType="1"/>
            <a:endCxn id="43012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5" name="AutoShape 7"/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43018" name="AutoShape 10"/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3019" name="Picture 11" descr="Dec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2" descr="Decisio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 descr="Decisio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alibri" panose="020F0502020204030204" pitchFamily="34" charset="0"/>
              </a:rPr>
              <a:t>Take the majority vote</a:t>
            </a:r>
          </a:p>
        </p:txBody>
      </p:sp>
      <p:sp>
        <p:nvSpPr>
          <p:cNvPr id="43027" name="AutoShape 19"/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41881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Bagging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3" t="66147" r="11406" b="15895"/>
          <a:stretch>
            <a:fillRect/>
          </a:stretch>
        </p:blipFill>
        <p:spPr bwMode="auto">
          <a:xfrm>
            <a:off x="1524001" y="2997201"/>
            <a:ext cx="6011863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2208213" y="1557338"/>
            <a:ext cx="504031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500" b="1">
                <a:latin typeface="Calibri" panose="020F0502020204030204" pitchFamily="34" charset="0"/>
              </a:rPr>
              <a:t>Z </a:t>
            </a:r>
            <a:r>
              <a:rPr lang="en-US" altLang="en-US" sz="2500">
                <a:latin typeface="Calibri" panose="020F0502020204030204" pitchFamily="34" charset="0"/>
              </a:rPr>
              <a:t>= {(x</a:t>
            </a:r>
            <a:r>
              <a:rPr lang="en-US" altLang="en-US" sz="2500" baseline="-25000">
                <a:latin typeface="Calibri" panose="020F0502020204030204" pitchFamily="34" charset="0"/>
              </a:rPr>
              <a:t>1</a:t>
            </a:r>
            <a:r>
              <a:rPr lang="en-US" altLang="en-US" sz="2500">
                <a:latin typeface="Calibri" panose="020F0502020204030204" pitchFamily="34" charset="0"/>
              </a:rPr>
              <a:t>, y</a:t>
            </a:r>
            <a:r>
              <a:rPr lang="en-US" altLang="en-US" sz="2500" baseline="-25000">
                <a:latin typeface="Calibri" panose="020F0502020204030204" pitchFamily="34" charset="0"/>
              </a:rPr>
              <a:t>1</a:t>
            </a:r>
            <a:r>
              <a:rPr lang="en-US" altLang="en-US" sz="2500">
                <a:latin typeface="Calibri" panose="020F0502020204030204" pitchFamily="34" charset="0"/>
              </a:rPr>
              <a:t>), (x</a:t>
            </a:r>
            <a:r>
              <a:rPr lang="en-US" altLang="en-US" sz="2500" baseline="-25000">
                <a:latin typeface="Calibri" panose="020F0502020204030204" pitchFamily="34" charset="0"/>
              </a:rPr>
              <a:t>2</a:t>
            </a:r>
            <a:r>
              <a:rPr lang="en-US" altLang="en-US" sz="2500">
                <a:latin typeface="Calibri" panose="020F0502020204030204" pitchFamily="34" charset="0"/>
              </a:rPr>
              <a:t>, y</a:t>
            </a:r>
            <a:r>
              <a:rPr lang="en-US" altLang="en-US" sz="2500" baseline="-25000">
                <a:latin typeface="Calibri" panose="020F0502020204030204" pitchFamily="34" charset="0"/>
              </a:rPr>
              <a:t>2</a:t>
            </a:r>
            <a:r>
              <a:rPr lang="en-US" altLang="en-US" sz="2500">
                <a:latin typeface="Calibri" panose="020F0502020204030204" pitchFamily="34" charset="0"/>
              </a:rPr>
              <a:t>), . . . , (x</a:t>
            </a:r>
            <a:r>
              <a:rPr lang="en-US" altLang="en-US" sz="2500" baseline="-25000">
                <a:latin typeface="Calibri" panose="020F0502020204030204" pitchFamily="34" charset="0"/>
              </a:rPr>
              <a:t>N</a:t>
            </a:r>
            <a:r>
              <a:rPr lang="en-US" altLang="en-US" sz="2500">
                <a:latin typeface="Calibri" panose="020F0502020204030204" pitchFamily="34" charset="0"/>
              </a:rPr>
              <a:t>, y</a:t>
            </a:r>
            <a:r>
              <a:rPr lang="en-US" altLang="en-US" sz="2500" baseline="-25000">
                <a:latin typeface="Calibri" panose="020F0502020204030204" pitchFamily="34" charset="0"/>
              </a:rPr>
              <a:t>N</a:t>
            </a:r>
            <a:r>
              <a:rPr lang="en-US" altLang="en-US" sz="2500">
                <a:latin typeface="Calibri" panose="020F0502020204030204" pitchFamily="34" charset="0"/>
              </a:rPr>
              <a:t>)}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Z</a:t>
            </a:r>
            <a:r>
              <a:rPr lang="en-US" altLang="en-US" sz="2000" baseline="30000">
                <a:latin typeface="Calibri" panose="020F0502020204030204" pitchFamily="34" charset="0"/>
              </a:rPr>
              <a:t>*b   </a:t>
            </a:r>
            <a:r>
              <a:rPr lang="en-US" altLang="en-US" sz="2000">
                <a:latin typeface="Calibri" panose="020F0502020204030204" pitchFamily="34" charset="0"/>
              </a:rPr>
              <a:t>where</a:t>
            </a:r>
            <a:r>
              <a:rPr lang="en-US" altLang="en-US" sz="2000" baseline="30000">
                <a:latin typeface="Calibri" panose="020F050202020403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</a:rPr>
              <a:t>= 1,.., B..  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V="1">
            <a:off x="6096001" y="2852739"/>
            <a:ext cx="9366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7319964" y="2420939"/>
            <a:ext cx="2719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The prediction at input x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 when bootstrap sample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 </a:t>
            </a:r>
            <a:r>
              <a:rPr lang="en-US" altLang="en-US" sz="2000" i="1">
                <a:latin typeface="Calibri" panose="020F0502020204030204" pitchFamily="34" charset="0"/>
              </a:rPr>
              <a:t>b</a:t>
            </a:r>
            <a:r>
              <a:rPr lang="en-US" altLang="en-US" sz="2000">
                <a:latin typeface="Calibri" panose="020F0502020204030204" pitchFamily="34" charset="0"/>
              </a:rPr>
              <a:t> is used for training</a:t>
            </a:r>
          </a:p>
        </p:txBody>
      </p:sp>
      <p:sp>
        <p:nvSpPr>
          <p:cNvPr id="45063" name="Text Box 8"/>
          <p:cNvSpPr txBox="1">
            <a:spLocks noChangeArrowheads="1"/>
          </p:cNvSpPr>
          <p:nvPr/>
        </p:nvSpPr>
        <p:spPr bwMode="auto">
          <a:xfrm>
            <a:off x="2043113" y="5753101"/>
            <a:ext cx="709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(Chapter 8.7)</a:t>
            </a:r>
          </a:p>
        </p:txBody>
      </p:sp>
    </p:spTree>
    <p:extLst>
      <p:ext uri="{BB962C8B-B14F-4D97-AF65-F5344CB8AC3E}">
        <p14:creationId xmlns:p14="http://schemas.microsoft.com/office/powerpoint/2010/main" val="1565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Bagging : an simulated example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000"/>
              <a:t>Generated a sample of size </a:t>
            </a:r>
            <a:r>
              <a:rPr lang="en-US" altLang="en-US" sz="3000" i="1"/>
              <a:t>N </a:t>
            </a:r>
            <a:r>
              <a:rPr lang="en-US" altLang="en-US" sz="3000"/>
              <a:t>= 30, with two</a:t>
            </a:r>
          </a:p>
          <a:p>
            <a:r>
              <a:rPr lang="en-US" altLang="en-US" sz="3000"/>
              <a:t>classes and </a:t>
            </a:r>
            <a:r>
              <a:rPr lang="en-US" altLang="en-US" sz="3000" i="1"/>
              <a:t>p </a:t>
            </a:r>
            <a:r>
              <a:rPr lang="en-US" altLang="en-US" sz="3000"/>
              <a:t>= 5 features, each having a</a:t>
            </a:r>
          </a:p>
          <a:p>
            <a:r>
              <a:rPr lang="en-US" altLang="en-US" sz="3000"/>
              <a:t>standard Gaussian distribution with pairwise</a:t>
            </a:r>
          </a:p>
          <a:p>
            <a:r>
              <a:rPr lang="en-US" altLang="en-US" sz="3000"/>
              <a:t>Correlation 0</a:t>
            </a:r>
            <a:r>
              <a:rPr lang="en-US" altLang="en-US" sz="3000" i="1"/>
              <a:t>.</a:t>
            </a:r>
            <a:r>
              <a:rPr lang="en-US" altLang="en-US" sz="3000"/>
              <a:t>95. </a:t>
            </a:r>
          </a:p>
          <a:p>
            <a:endParaRPr lang="en-US" altLang="en-US" sz="3000"/>
          </a:p>
          <a:p>
            <a:r>
              <a:rPr lang="en-US" altLang="en-US" sz="3000"/>
              <a:t>The response </a:t>
            </a:r>
            <a:r>
              <a:rPr lang="en-US" altLang="en-US" sz="3000" i="1"/>
              <a:t>Y </a:t>
            </a:r>
            <a:r>
              <a:rPr lang="en-US" altLang="en-US" sz="3000"/>
              <a:t>was generated according to </a:t>
            </a:r>
          </a:p>
          <a:p>
            <a:r>
              <a:rPr lang="en-US" altLang="en-US" sz="3000"/>
              <a:t>Pr(</a:t>
            </a:r>
            <a:r>
              <a:rPr lang="en-US" altLang="en-US" sz="3000" i="1"/>
              <a:t>Y </a:t>
            </a:r>
            <a:r>
              <a:rPr lang="en-US" altLang="en-US" sz="3000"/>
              <a:t>= 1</a:t>
            </a:r>
            <a:r>
              <a:rPr lang="en-US" altLang="en-US" sz="3000" i="1"/>
              <a:t>|x</a:t>
            </a:r>
            <a:r>
              <a:rPr lang="en-US" altLang="en-US" sz="3000"/>
              <a:t>1 </a:t>
            </a:r>
            <a:r>
              <a:rPr lang="en-US" altLang="en-US" sz="3000" i="1"/>
              <a:t>≤ </a:t>
            </a:r>
            <a:r>
              <a:rPr lang="en-US" altLang="en-US" sz="3000"/>
              <a:t>0</a:t>
            </a:r>
            <a:r>
              <a:rPr lang="en-US" altLang="en-US" sz="3000" i="1"/>
              <a:t>.</a:t>
            </a:r>
            <a:r>
              <a:rPr lang="en-US" altLang="en-US" sz="3000"/>
              <a:t>5) = 0</a:t>
            </a:r>
            <a:r>
              <a:rPr lang="en-US" altLang="en-US" sz="3000" i="1"/>
              <a:t>.</a:t>
            </a:r>
            <a:r>
              <a:rPr lang="en-US" altLang="en-US" sz="3000"/>
              <a:t>2,</a:t>
            </a:r>
          </a:p>
          <a:p>
            <a:r>
              <a:rPr lang="en-US" altLang="en-US" sz="3000"/>
              <a:t>Pr(</a:t>
            </a:r>
            <a:r>
              <a:rPr lang="en-US" altLang="en-US" sz="3000" i="1"/>
              <a:t>Y </a:t>
            </a:r>
            <a:r>
              <a:rPr lang="en-US" altLang="en-US" sz="3000"/>
              <a:t>= 0</a:t>
            </a:r>
            <a:r>
              <a:rPr lang="en-US" altLang="en-US" sz="3000" i="1"/>
              <a:t>|x</a:t>
            </a:r>
            <a:r>
              <a:rPr lang="en-US" altLang="en-US" sz="3000"/>
              <a:t>1 </a:t>
            </a:r>
            <a:r>
              <a:rPr lang="en-US" altLang="en-US" sz="3000" i="1"/>
              <a:t>&gt; </a:t>
            </a:r>
            <a:r>
              <a:rPr lang="en-US" altLang="en-US" sz="3000"/>
              <a:t>0</a:t>
            </a:r>
            <a:r>
              <a:rPr lang="en-US" altLang="en-US" sz="3000" i="1"/>
              <a:t>.</a:t>
            </a:r>
            <a:r>
              <a:rPr lang="en-US" altLang="en-US" sz="3000"/>
              <a:t>5) = 0</a:t>
            </a:r>
            <a:r>
              <a:rPr lang="en-US" altLang="en-US" sz="3000" i="1"/>
              <a:t>.</a:t>
            </a:r>
            <a:r>
              <a:rPr lang="en-US" altLang="en-US" sz="300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8620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6834" r="22240" b="11166"/>
          <a:stretch>
            <a:fillRect/>
          </a:stretch>
        </p:blipFill>
        <p:spPr bwMode="auto">
          <a:xfrm>
            <a:off x="2495551" y="1196975"/>
            <a:ext cx="7032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Rectangle 8"/>
          <p:cNvSpPr>
            <a:spLocks noGrp="1"/>
          </p:cNvSpPr>
          <p:nvPr>
            <p:ph type="title" idx="4294967295"/>
          </p:nvPr>
        </p:nvSpPr>
        <p:spPr>
          <a:xfrm>
            <a:off x="1847850" y="-26988"/>
            <a:ext cx="8229600" cy="1143001"/>
          </a:xfrm>
        </p:spPr>
        <p:txBody>
          <a:bodyPr/>
          <a:lstStyle/>
          <a:p>
            <a:r>
              <a:rPr lang="en-US" altLang="en-US" b="1" smtClean="0"/>
              <a:t>Bagging </a:t>
            </a:r>
          </a:p>
        </p:txBody>
      </p:sp>
      <p:sp>
        <p:nvSpPr>
          <p:cNvPr id="47108" name="Text Box 11"/>
          <p:cNvSpPr txBox="1">
            <a:spLocks noChangeArrowheads="1"/>
          </p:cNvSpPr>
          <p:nvPr/>
        </p:nvSpPr>
        <p:spPr bwMode="auto">
          <a:xfrm>
            <a:off x="3071814" y="1303339"/>
            <a:ext cx="6535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Notice the bootstrap trees are different than the original tree</a:t>
            </a:r>
          </a:p>
        </p:txBody>
      </p:sp>
    </p:spTree>
    <p:extLst>
      <p:ext uri="{BB962C8B-B14F-4D97-AF65-F5344CB8AC3E}">
        <p14:creationId xmlns:p14="http://schemas.microsoft.com/office/powerpoint/2010/main" val="21966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Bagging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7" t="25520" r="13176" b="13063"/>
          <a:stretch>
            <a:fillRect/>
          </a:stretch>
        </p:blipFill>
        <p:spPr bwMode="auto">
          <a:xfrm>
            <a:off x="2208214" y="1412875"/>
            <a:ext cx="79914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9048750" y="5661026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Hastie</a:t>
            </a:r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7175501" y="1916114"/>
            <a:ext cx="11525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8380414" y="2208214"/>
            <a:ext cx="183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Treat the voting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Proportions as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probabilities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1755775" y="6329363"/>
            <a:ext cx="7277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3"/>
              </a:rPr>
              <a:t>http://www-stat.stanford.edu/~hastie/Papers/ESLII.pdf</a:t>
            </a:r>
            <a:r>
              <a:rPr lang="en-US" altLang="en-US"/>
              <a:t>   Example 8.7.1</a:t>
            </a:r>
          </a:p>
        </p:txBody>
      </p:sp>
    </p:spTree>
    <p:extLst>
      <p:ext uri="{BB962C8B-B14F-4D97-AF65-F5344CB8AC3E}">
        <p14:creationId xmlns:p14="http://schemas.microsoft.com/office/powerpoint/2010/main" val="30050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Random forest classifier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 smtClean="0"/>
              <a:t>Random forest classifier, an extension to</a:t>
            </a:r>
          </a:p>
          <a:p>
            <a:r>
              <a:rPr lang="en-US" altLang="en-US" b="0" smtClean="0"/>
              <a:t>bagging which uses </a:t>
            </a:r>
            <a:r>
              <a:rPr lang="en-US" altLang="en-US" b="0" i="1" smtClean="0"/>
              <a:t>de-correlated </a:t>
            </a:r>
            <a:r>
              <a:rPr lang="en-US" altLang="en-US" b="0" smtClean="0"/>
              <a:t>trees.</a:t>
            </a:r>
          </a:p>
          <a:p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4237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Decision trees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b="0" smtClean="0"/>
              <a:t>Non-linear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smtClean="0"/>
              <a:t>Easy to use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smtClean="0"/>
              <a:t>Easy to interpret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0" smtClean="0"/>
              <a:t>Succeptible to overfitting but can be avoided. </a:t>
            </a:r>
          </a:p>
          <a:p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6967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31939" y="1398588"/>
            <a:ext cx="216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alibri" panose="020F0502020204030204" pitchFamily="34" charset="0"/>
              </a:rPr>
              <a:t>Training Data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14801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19288" y="1268413"/>
            <a:ext cx="5638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Create bootstrap samples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from the training data 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2231" name="AutoShape 7"/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52234" name="AutoShape 10"/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2236" name="AutoShape 12"/>
          <p:cNvCxnSpPr>
            <a:cxnSpLocks noChangeShapeType="1"/>
          </p:cNvCxnSpPr>
          <p:nvPr/>
        </p:nvCxnSpPr>
        <p:spPr bwMode="auto">
          <a:xfrm flipV="1">
            <a:off x="3109914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42078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280150" y="1287463"/>
            <a:ext cx="30114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200">
                <a:latin typeface="Calibri" panose="020F0502020204030204" pitchFamily="34" charset="0"/>
              </a:rPr>
              <a:t>Construct a decision tree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200">
              <a:latin typeface="Calibri" panose="020F0502020204030204" pitchFamily="34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3256" name="AutoShape 8"/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53259" name="AutoShape 11"/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3262" name="AutoShape 14"/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38728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/>
              <a:t>Random Forest Classifier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 rot="16200000">
            <a:off x="878682" y="3226594"/>
            <a:ext cx="1624012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810000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5302" name="AutoShape 6"/>
          <p:cNvCxnSpPr>
            <a:cxnSpLocks noChangeShapeType="1"/>
          </p:cNvCxnSpPr>
          <p:nvPr/>
        </p:nvCxnSpPr>
        <p:spPr bwMode="auto">
          <a:xfrm>
            <a:off x="3124201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8100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 rot="16200000">
            <a:off x="3895725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55305" name="AutoShape 9"/>
          <p:cNvCxnSpPr>
            <a:cxnSpLocks noChangeShapeType="1"/>
          </p:cNvCxnSpPr>
          <p:nvPr/>
        </p:nvCxnSpPr>
        <p:spPr bwMode="auto">
          <a:xfrm>
            <a:off x="3124201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5306" name="Picture 10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105400" y="1981201"/>
            <a:ext cx="5562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029200" y="2286000"/>
            <a:ext cx="990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981200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5309" name="AutoShape 13"/>
          <p:cNvCxnSpPr>
            <a:cxnSpLocks noChangeShapeType="1"/>
          </p:cNvCxnSpPr>
          <p:nvPr/>
        </p:nvCxnSpPr>
        <p:spPr bwMode="auto">
          <a:xfrm flipV="1">
            <a:off x="3124201" y="2514600"/>
            <a:ext cx="657225" cy="609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778000" y="2286000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5072064" y="1273176"/>
            <a:ext cx="4491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At each node in choosing the split feature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>
                <a:latin typeface="Calibri" panose="020F0502020204030204" pitchFamily="34" charset="0"/>
              </a:rPr>
              <a:t>choose only among </a:t>
            </a:r>
            <a:r>
              <a:rPr lang="en-US" altLang="en-US" sz="2000" i="1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&lt;</a:t>
            </a:r>
            <a:r>
              <a:rPr lang="en-US" altLang="en-US" sz="2000" i="1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414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Random Forest Classifier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03839" y="1125539"/>
            <a:ext cx="3165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Create decision tree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000" b="1">
                <a:latin typeface="Calibri" panose="020F0502020204030204" pitchFamily="34" charset="0"/>
              </a:rPr>
              <a:t>from each bootstrap sample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733800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7349" name="Picture 5" descr="Decision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943600" y="48799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1447801" y="1676400"/>
            <a:ext cx="6615113" cy="3962400"/>
            <a:chOff x="249" y="1056"/>
            <a:chExt cx="4167" cy="2496"/>
          </a:xfrm>
        </p:grpSpPr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 rot="-54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anose="020F0502020204030204" pitchFamily="34" charset="0"/>
                </a:rPr>
                <a:t>N examples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7354" name="AutoShape 10"/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 rot="-54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57356" name="AutoShape 12"/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357" name="Picture 13" descr="Decis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8" name="Picture 14" descr="Decision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18"/>
            <p:cNvSpPr txBox="1">
              <a:spLocks noChangeArrowheads="1"/>
            </p:cNvSpPr>
            <p:nvPr/>
          </p:nvSpPr>
          <p:spPr bwMode="auto">
            <a:xfrm rot="-54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57364" name="AutoShape 20"/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65" name="Text Box 21"/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Calibri" panose="020F0502020204030204" pitchFamily="34" charset="0"/>
                </a:rPr>
                <a:t>M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1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Random Forest Classifier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 rot="16200000">
            <a:off x="864394" y="3226594"/>
            <a:ext cx="162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N examples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795713" y="19050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795713" y="32004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8374" name="AutoShape 6"/>
          <p:cNvCxnSpPr>
            <a:cxnSpLocks noChangeShapeType="1"/>
            <a:endCxn id="58372" idx="1"/>
          </p:cNvCxnSpPr>
          <p:nvPr/>
        </p:nvCxnSpPr>
        <p:spPr bwMode="auto">
          <a:xfrm flipV="1">
            <a:off x="3124201" y="2362200"/>
            <a:ext cx="657225" cy="914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5" name="AutoShape 7"/>
          <p:cNvCxnSpPr>
            <a:cxnSpLocks noChangeShapeType="1"/>
          </p:cNvCxnSpPr>
          <p:nvPr/>
        </p:nvCxnSpPr>
        <p:spPr bwMode="auto">
          <a:xfrm>
            <a:off x="3109914" y="3429000"/>
            <a:ext cx="657225" cy="381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795713" y="5181600"/>
            <a:ext cx="1143000" cy="914400"/>
          </a:xfrm>
          <a:prstGeom prst="rect">
            <a:avLst/>
          </a:prstGeom>
          <a:solidFill>
            <a:srgbClr val="4D9F3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 rot="16200000">
            <a:off x="3881438" y="43338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cxnSp>
        <p:nvCxnSpPr>
          <p:cNvPr id="58378" name="AutoShape 10"/>
          <p:cNvCxnSpPr>
            <a:cxnSpLocks noChangeShapeType="1"/>
          </p:cNvCxnSpPr>
          <p:nvPr/>
        </p:nvCxnSpPr>
        <p:spPr bwMode="auto">
          <a:xfrm>
            <a:off x="3109914" y="3276600"/>
            <a:ext cx="657225" cy="23622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379" name="Picture 11" descr="Deci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2"/>
          <a:stretch>
            <a:fillRect/>
          </a:stretch>
        </p:blipFill>
        <p:spPr bwMode="auto">
          <a:xfrm>
            <a:off x="5889625" y="1676400"/>
            <a:ext cx="20208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icture 12" descr="Decisio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2895601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icture 13" descr="Decision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1"/>
          <a:stretch>
            <a:fillRect/>
          </a:stretch>
        </p:blipFill>
        <p:spPr bwMode="auto">
          <a:xfrm>
            <a:off x="5853113" y="4956176"/>
            <a:ext cx="2209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9530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4938713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014913" y="5562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 rot="16200000">
            <a:off x="6319838" y="4321175"/>
            <a:ext cx="774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b="1">
                <a:latin typeface="Calibri" panose="020F0502020204030204" pitchFamily="34" charset="0"/>
              </a:rPr>
              <a:t>....…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8596313" y="3124201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alibri" panose="020F0502020204030204" pitchFamily="34" charset="0"/>
              </a:rPr>
              <a:t>Take he majority vote</a:t>
            </a:r>
          </a:p>
        </p:txBody>
      </p:sp>
      <p:sp>
        <p:nvSpPr>
          <p:cNvPr id="58387" name="AutoShape 19"/>
          <p:cNvSpPr>
            <a:spLocks/>
          </p:cNvSpPr>
          <p:nvPr/>
        </p:nvSpPr>
        <p:spPr bwMode="auto">
          <a:xfrm>
            <a:off x="7924800" y="1600200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1966913" y="2895600"/>
            <a:ext cx="1143000" cy="914400"/>
          </a:xfrm>
          <a:prstGeom prst="rect">
            <a:avLst/>
          </a:prstGeom>
          <a:solidFill>
            <a:srgbClr val="ECAB2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1763714" y="2286000"/>
            <a:ext cx="15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M features</a:t>
            </a:r>
          </a:p>
        </p:txBody>
      </p:sp>
    </p:spTree>
    <p:extLst>
      <p:ext uri="{BB962C8B-B14F-4D97-AF65-F5344CB8AC3E}">
        <p14:creationId xmlns:p14="http://schemas.microsoft.com/office/powerpoint/2010/main" val="3752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31187" r="20470" b="9291"/>
          <a:stretch>
            <a:fillRect/>
          </a:stretch>
        </p:blipFill>
        <p:spPr bwMode="auto">
          <a:xfrm>
            <a:off x="2135188" y="908051"/>
            <a:ext cx="7561262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Random forest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/>
              <a:t>Available package:</a:t>
            </a:r>
          </a:p>
          <a:p>
            <a:r>
              <a:rPr lang="en-US" altLang="en-US" sz="2000">
                <a:solidFill>
                  <a:srgbClr val="000000"/>
                </a:solidFill>
                <a:hlinkClick r:id="rId2"/>
              </a:rPr>
              <a:t>http://www.stat.berkeley.edu/~breiman/RandomForests/cc_home.htm</a:t>
            </a:r>
            <a:endParaRPr lang="en-US" altLang="en-US" sz="2000">
              <a:solidFill>
                <a:srgbClr val="000000"/>
              </a:solidFill>
            </a:endParaRPr>
          </a:p>
          <a:p>
            <a:endParaRPr lang="en-US" altLang="en-US" sz="2000">
              <a:solidFill>
                <a:srgbClr val="000000"/>
              </a:solidFill>
            </a:endParaRPr>
          </a:p>
          <a:p>
            <a:r>
              <a:rPr lang="en-US" altLang="en-US" sz="2000">
                <a:solidFill>
                  <a:srgbClr val="000000"/>
                </a:solidFill>
              </a:rPr>
              <a:t>To read more:</a:t>
            </a:r>
          </a:p>
          <a:p>
            <a:r>
              <a:rPr lang="en-US" altLang="en-US" sz="2000">
                <a:hlinkClick r:id="rId3"/>
              </a:rPr>
              <a:t>http://www-stat.stanford.edu/~hastie/Papers/ESLII.pdf</a:t>
            </a:r>
            <a:r>
              <a:rPr lang="en-US" altLang="en-US" b="0" smtClean="0"/>
              <a:t>  </a:t>
            </a:r>
          </a:p>
          <a:p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39366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Anatomy of a decision tree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848994" y="2876550"/>
            <a:ext cx="11541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overcast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617716" y="4757738"/>
            <a:ext cx="67165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high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84712" y="4757738"/>
            <a:ext cx="96981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normal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975257" y="4772025"/>
            <a:ext cx="7277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false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727970" y="4786313"/>
            <a:ext cx="6267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true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3962401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5486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867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632201" y="2590801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sunny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142370" y="2743200"/>
            <a:ext cx="6139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rain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3003551" y="4344989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132264" y="4391026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6934200" y="4495801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8077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954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8339138" y="51831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7040563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568825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5426075" y="3294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684464" y="5634039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6769101" y="5634039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4241800" y="5634039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8013700" y="5634039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5100639" y="3794126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/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4587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876801" y="1874839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Outlook</a:t>
            </a:r>
          </a:p>
        </p:txBody>
      </p:sp>
      <p:sp>
        <p:nvSpPr>
          <p:cNvPr id="11294" name="AutoShape 30"/>
          <p:cNvSpPr>
            <a:spLocks noChangeArrowheads="1"/>
          </p:cNvSpPr>
          <p:nvPr/>
        </p:nvSpPr>
        <p:spPr bwMode="auto">
          <a:xfrm>
            <a:off x="2971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200401" y="3856039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Humidity</a:t>
            </a:r>
          </a:p>
        </p:txBody>
      </p:sp>
      <p:sp>
        <p:nvSpPr>
          <p:cNvPr id="11296" name="AutoShape 32"/>
          <p:cNvSpPr>
            <a:spLocks noChangeArrowheads="1"/>
          </p:cNvSpPr>
          <p:nvPr/>
        </p:nvSpPr>
        <p:spPr bwMode="auto">
          <a:xfrm>
            <a:off x="6705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7010400" y="4084639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Windy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3886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7543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7"/>
          <p:cNvSpPr>
            <a:spLocks noChangeShapeType="1"/>
          </p:cNvSpPr>
          <p:nvPr/>
        </p:nvSpPr>
        <p:spPr bwMode="auto">
          <a:xfrm flipV="1">
            <a:off x="6024564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Text Box 38"/>
          <p:cNvSpPr txBox="1">
            <a:spLocks noChangeArrowheads="1"/>
          </p:cNvSpPr>
          <p:nvPr/>
        </p:nvSpPr>
        <p:spPr bwMode="auto">
          <a:xfrm>
            <a:off x="6672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11302" name="Text Box 39"/>
          <p:cNvSpPr txBox="1">
            <a:spLocks noChangeArrowheads="1"/>
          </p:cNvSpPr>
          <p:nvPr/>
        </p:nvSpPr>
        <p:spPr bwMode="auto">
          <a:xfrm>
            <a:off x="7751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Possible attribute values </a:t>
            </a:r>
          </a:p>
          <a:p>
            <a:pPr eaLnBrk="1" hangingPunct="1"/>
            <a:r>
              <a:rPr lang="en-US" altLang="en-US"/>
              <a:t>of the node</a:t>
            </a:r>
          </a:p>
        </p:txBody>
      </p:sp>
      <p:sp>
        <p:nvSpPr>
          <p:cNvPr id="11303" name="Text Box 40"/>
          <p:cNvSpPr txBox="1">
            <a:spLocks noChangeArrowheads="1"/>
          </p:cNvSpPr>
          <p:nvPr/>
        </p:nvSpPr>
        <p:spPr bwMode="auto">
          <a:xfrm>
            <a:off x="8759826" y="5451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Leafs are the decisions</a:t>
            </a:r>
          </a:p>
        </p:txBody>
      </p:sp>
    </p:spTree>
    <p:extLst>
      <p:ext uri="{BB962C8B-B14F-4D97-AF65-F5344CB8AC3E}">
        <p14:creationId xmlns:p14="http://schemas.microsoft.com/office/powerpoint/2010/main" val="3478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Anatomy of a decision tree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848994" y="2876550"/>
            <a:ext cx="11541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overcast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617716" y="4757738"/>
            <a:ext cx="67165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high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84712" y="4757738"/>
            <a:ext cx="96981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normal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975257" y="4772025"/>
            <a:ext cx="7277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false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727970" y="4786313"/>
            <a:ext cx="6267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true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3962401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5486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867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632201" y="2590801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sunny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7142370" y="2743200"/>
            <a:ext cx="6139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rain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3003551" y="4344989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132264" y="4391026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6934200" y="4495801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8077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2954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8339138" y="51831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7040563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4568825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5426075" y="3294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684464" y="5634039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769101" y="5634039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241800" y="5634039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8013700" y="5634039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00639" y="3794126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/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4587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4876801" y="1874839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Outlook</a:t>
            </a:r>
          </a:p>
        </p:txBody>
      </p:sp>
      <p:sp>
        <p:nvSpPr>
          <p:cNvPr id="12318" name="AutoShape 30"/>
          <p:cNvSpPr>
            <a:spLocks noChangeArrowheads="1"/>
          </p:cNvSpPr>
          <p:nvPr/>
        </p:nvSpPr>
        <p:spPr bwMode="auto">
          <a:xfrm>
            <a:off x="2971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3200401" y="3856039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Humidity</a:t>
            </a:r>
          </a:p>
        </p:txBody>
      </p: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6705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7010400" y="4084639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Windy</a:t>
            </a: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3886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7543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V="1">
            <a:off x="6024564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672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7751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Possible attribute values </a:t>
            </a:r>
          </a:p>
          <a:p>
            <a:pPr eaLnBrk="1" hangingPunct="1"/>
            <a:r>
              <a:rPr lang="en-US" altLang="en-US"/>
              <a:t>of the node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8759826" y="5451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Leafs are the decisions</a:t>
            </a:r>
          </a:p>
        </p:txBody>
      </p:sp>
    </p:spTree>
    <p:extLst>
      <p:ext uri="{BB962C8B-B14F-4D97-AF65-F5344CB8AC3E}">
        <p14:creationId xmlns:p14="http://schemas.microsoft.com/office/powerpoint/2010/main" val="23646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Anatomy of a decision tree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848994" y="2876550"/>
            <a:ext cx="115416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overcast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617716" y="4757738"/>
            <a:ext cx="67165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high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84712" y="4757738"/>
            <a:ext cx="96981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normal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975257" y="4772025"/>
            <a:ext cx="7277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false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727970" y="4786313"/>
            <a:ext cx="6267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true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962401" y="2286000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5486400" y="2438400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867400" y="2286000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632201" y="2590801"/>
            <a:ext cx="874713" cy="4095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sunny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142370" y="2743200"/>
            <a:ext cx="6139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/>
              <a:t>rain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3003551" y="4344989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132264" y="4391026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6934200" y="4495801"/>
            <a:ext cx="304800" cy="379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8077200" y="4495800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954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8339138" y="51831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7040563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568825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426075" y="3294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684464" y="5634039"/>
            <a:ext cx="542925" cy="4159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769101" y="5634039"/>
            <a:ext cx="542925" cy="41592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No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241800" y="5634039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8013700" y="5634039"/>
            <a:ext cx="649288" cy="409575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100639" y="3794126"/>
            <a:ext cx="649287" cy="409575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b="1"/>
              <a:t>Yes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/>
          </a:p>
        </p:txBody>
      </p:sp>
      <p:sp>
        <p:nvSpPr>
          <p:cNvPr id="13340" name="AutoShape 28"/>
          <p:cNvSpPr>
            <a:spLocks noChangeArrowheads="1"/>
          </p:cNvSpPr>
          <p:nvPr/>
        </p:nvSpPr>
        <p:spPr bwMode="auto">
          <a:xfrm>
            <a:off x="4587875" y="1635125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4876801" y="1874839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Outlook</a:t>
            </a:r>
          </a:p>
        </p:txBody>
      </p:sp>
      <p:sp>
        <p:nvSpPr>
          <p:cNvPr id="13342" name="AutoShape 30"/>
          <p:cNvSpPr>
            <a:spLocks noChangeArrowheads="1"/>
          </p:cNvSpPr>
          <p:nvPr/>
        </p:nvSpPr>
        <p:spPr bwMode="auto">
          <a:xfrm>
            <a:off x="2971800" y="36576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200401" y="3856039"/>
            <a:ext cx="1173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Humidity</a:t>
            </a:r>
          </a:p>
        </p:txBody>
      </p:sp>
      <p:sp>
        <p:nvSpPr>
          <p:cNvPr id="13344" name="AutoShape 32"/>
          <p:cNvSpPr>
            <a:spLocks noChangeArrowheads="1"/>
          </p:cNvSpPr>
          <p:nvPr/>
        </p:nvSpPr>
        <p:spPr bwMode="auto">
          <a:xfrm>
            <a:off x="6705600" y="3810000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7010400" y="4084639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Windy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3886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7543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 flipV="1">
            <a:off x="6024564" y="162877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672263" y="1412875"/>
            <a:ext cx="266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Each node is a test on </a:t>
            </a:r>
          </a:p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one attribute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7751763" y="2774950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Possible attribute values </a:t>
            </a:r>
          </a:p>
          <a:p>
            <a:pPr eaLnBrk="1" hangingPunct="1"/>
            <a:r>
              <a:rPr lang="en-US" altLang="en-US"/>
              <a:t>of the node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759826" y="5451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Leafs are the decisions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2208213" y="1484314"/>
            <a:ext cx="1655762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Sample size 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774825" y="3787776"/>
            <a:ext cx="1079500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8688389" y="4003676"/>
            <a:ext cx="503237" cy="50482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1847850" y="3213100"/>
            <a:ext cx="714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1524000" y="2565400"/>
            <a:ext cx="141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Your data </a:t>
            </a:r>
          </a:p>
          <a:p>
            <a:pPr eaLnBrk="1" hangingPunct="1"/>
            <a:r>
              <a:rPr lang="en-US" altLang="en-US"/>
              <a:t>gets smaller</a:t>
            </a:r>
          </a:p>
        </p:txBody>
      </p:sp>
    </p:spTree>
    <p:extLst>
      <p:ext uri="{BB962C8B-B14F-4D97-AF65-F5344CB8AC3E}">
        <p14:creationId xmlns:p14="http://schemas.microsoft.com/office/powerpoint/2010/main" val="39264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To ‘play tennis’ or not.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751760" y="2605089"/>
            <a:ext cx="121026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0459" y="4486276"/>
            <a:ext cx="7325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high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73043" y="4486276"/>
            <a:ext cx="10563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normal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87634" y="4500564"/>
            <a:ext cx="766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640355" y="4514851"/>
            <a:ext cx="66364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2894014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4418014" y="21669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799013" y="2014538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538413" y="2319338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048342" y="2471739"/>
            <a:ext cx="66364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1935163" y="4073525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3063875" y="4119563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5865813" y="4224338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7008813" y="4224338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885950" y="49577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7270750" y="4911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5972175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3500438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4357688" y="3022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598613" y="5362575"/>
            <a:ext cx="576262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683251" y="5362575"/>
            <a:ext cx="576263" cy="47625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184077" y="5362576"/>
            <a:ext cx="631134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6955977" y="5362576"/>
            <a:ext cx="631134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042915" y="3522664"/>
            <a:ext cx="631135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/>
          </a:p>
        </p:txBody>
      </p:sp>
      <p:sp>
        <p:nvSpPr>
          <p:cNvPr id="14364" name="AutoShape 28"/>
          <p:cNvSpPr>
            <a:spLocks noChangeArrowheads="1"/>
          </p:cNvSpPr>
          <p:nvPr/>
        </p:nvSpPr>
        <p:spPr bwMode="auto">
          <a:xfrm>
            <a:off x="3519488" y="13636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808414" y="1557338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1903413" y="33861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132013" y="3538538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14368" name="AutoShape 32"/>
          <p:cNvSpPr>
            <a:spLocks noChangeArrowheads="1"/>
          </p:cNvSpPr>
          <p:nvPr/>
        </p:nvSpPr>
        <p:spPr bwMode="auto">
          <a:xfrm>
            <a:off x="5637213" y="35385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942014" y="37671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2817813" y="2700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6475413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7010401" y="1341438"/>
            <a:ext cx="34782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A new test example:</a:t>
            </a:r>
          </a:p>
          <a:p>
            <a:pPr eaLnBrk="1" hangingPunct="1"/>
            <a:r>
              <a:rPr lang="en-US" altLang="en-US" b="1"/>
              <a:t>(Outlook==rain) and (not Windy==false)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Pass it on the tree</a:t>
            </a:r>
          </a:p>
          <a:p>
            <a:pPr eaLnBrk="1" hangingPunct="1"/>
            <a:r>
              <a:rPr lang="en-US" altLang="en-US" b="1"/>
              <a:t>-&gt; Decision is yes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2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smtClean="0"/>
              <a:t>To ‘play tennis’ or not.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751760" y="2605089"/>
            <a:ext cx="121026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520459" y="4486276"/>
            <a:ext cx="7325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high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973043" y="4486276"/>
            <a:ext cx="10563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normal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887634" y="4500564"/>
            <a:ext cx="76623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640355" y="4514851"/>
            <a:ext cx="66364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H="1">
            <a:off x="2894014" y="2014538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H="1">
            <a:off x="4418014" y="21669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4799013" y="2014538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2538413" y="2319338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sunny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6048342" y="2471739"/>
            <a:ext cx="66364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rain</a:t>
            </a:r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 flipH="1">
            <a:off x="1935163" y="4073525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>
            <a:off x="3063875" y="4119563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H="1">
            <a:off x="5865813" y="4224338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7008813" y="4224338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>
            <a:off x="1885950" y="49577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7270750" y="4911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5972175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3500438" y="4927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4357688" y="3022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1598613" y="5362575"/>
            <a:ext cx="576262" cy="476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5683251" y="5362575"/>
            <a:ext cx="576263" cy="47625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3184077" y="5362576"/>
            <a:ext cx="631134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auto">
          <a:xfrm>
            <a:off x="6955977" y="5362576"/>
            <a:ext cx="631134" cy="46230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auto">
          <a:xfrm>
            <a:off x="4042915" y="3522664"/>
            <a:ext cx="631135" cy="462307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TW" sz="24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5387" name="Rectangle 28"/>
          <p:cNvSpPr>
            <a:spLocks noChangeArrowheads="1"/>
          </p:cNvSpPr>
          <p:nvPr/>
        </p:nvSpPr>
        <p:spPr bwMode="auto">
          <a:xfrm>
            <a:off x="1981200" y="228600"/>
            <a:ext cx="8305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4400"/>
          </a:p>
        </p:txBody>
      </p:sp>
      <p:sp>
        <p:nvSpPr>
          <p:cNvPr id="15388" name="AutoShape 29"/>
          <p:cNvSpPr>
            <a:spLocks noChangeArrowheads="1"/>
          </p:cNvSpPr>
          <p:nvPr/>
        </p:nvSpPr>
        <p:spPr bwMode="auto">
          <a:xfrm>
            <a:off x="3519488" y="1363663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9" name="Text Box 30"/>
          <p:cNvSpPr txBox="1">
            <a:spLocks noChangeArrowheads="1"/>
          </p:cNvSpPr>
          <p:nvPr/>
        </p:nvSpPr>
        <p:spPr bwMode="auto">
          <a:xfrm>
            <a:off x="3808414" y="1557338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Outlook</a:t>
            </a:r>
          </a:p>
        </p:txBody>
      </p:sp>
      <p:sp>
        <p:nvSpPr>
          <p:cNvPr id="15390" name="AutoShape 31"/>
          <p:cNvSpPr>
            <a:spLocks noChangeArrowheads="1"/>
          </p:cNvSpPr>
          <p:nvPr/>
        </p:nvSpPr>
        <p:spPr bwMode="auto">
          <a:xfrm>
            <a:off x="1903413" y="33861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>
            <a:off x="2132013" y="3538538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Humidity</a:t>
            </a:r>
          </a:p>
        </p:txBody>
      </p:sp>
      <p:sp>
        <p:nvSpPr>
          <p:cNvPr id="15392" name="AutoShape 33"/>
          <p:cNvSpPr>
            <a:spLocks noChangeArrowheads="1"/>
          </p:cNvSpPr>
          <p:nvPr/>
        </p:nvSpPr>
        <p:spPr bwMode="auto">
          <a:xfrm>
            <a:off x="5637213" y="3538538"/>
            <a:ext cx="1752600" cy="838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3" name="Text Box 34"/>
          <p:cNvSpPr txBox="1">
            <a:spLocks noChangeArrowheads="1"/>
          </p:cNvSpPr>
          <p:nvPr/>
        </p:nvSpPr>
        <p:spPr bwMode="auto">
          <a:xfrm>
            <a:off x="5942014" y="37671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Windy</a:t>
            </a:r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>
            <a:off x="2817813" y="2700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>
            <a:off x="6475413" y="28527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Text Box 38"/>
          <p:cNvSpPr txBox="1">
            <a:spLocks noChangeArrowheads="1"/>
          </p:cNvSpPr>
          <p:nvPr/>
        </p:nvSpPr>
        <p:spPr bwMode="auto">
          <a:xfrm>
            <a:off x="5375275" y="1341439"/>
            <a:ext cx="5353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(Outlook ==overcast)  -&gt; yes</a:t>
            </a:r>
          </a:p>
          <a:p>
            <a:pPr eaLnBrk="1" hangingPunct="1"/>
            <a:r>
              <a:rPr lang="en-US" altLang="en-US" b="1"/>
              <a:t>(Outlook==rain) and (not Windy==false) -&gt;yes</a:t>
            </a:r>
          </a:p>
          <a:p>
            <a:pPr eaLnBrk="1" hangingPunct="1"/>
            <a:r>
              <a:rPr lang="en-US" altLang="en-US" b="1"/>
              <a:t>(Outlook==sunny) and (Humidity=normal) -&gt;yes</a:t>
            </a:r>
          </a:p>
        </p:txBody>
      </p:sp>
    </p:spTree>
    <p:extLst>
      <p:ext uri="{BB962C8B-B14F-4D97-AF65-F5344CB8AC3E}">
        <p14:creationId xmlns:p14="http://schemas.microsoft.com/office/powerpoint/2010/main" val="26450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Widescreen</PresentationFormat>
  <Paragraphs>475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MathType 5.0 Equation</vt:lpstr>
      <vt:lpstr>PowerPoint Presentation</vt:lpstr>
      <vt:lpstr>Machine Learning 10601 Recitation 8 Oct 21, 2009 </vt:lpstr>
      <vt:lpstr>Outline</vt:lpstr>
      <vt:lpstr>Decision trees</vt:lpstr>
      <vt:lpstr>Anatomy of a decision tree</vt:lpstr>
      <vt:lpstr>Anatomy of a decision tree</vt:lpstr>
      <vt:lpstr>Anatomy of a decision tree</vt:lpstr>
      <vt:lpstr>To ‘play tennis’ or not.</vt:lpstr>
      <vt:lpstr>To ‘play tennis’ or not.</vt:lpstr>
      <vt:lpstr>Decision trees</vt:lpstr>
      <vt:lpstr>Representation</vt:lpstr>
      <vt:lpstr>Same concept different representation</vt:lpstr>
      <vt:lpstr>Which attribute to select for splitting?</vt:lpstr>
      <vt:lpstr>How do we choose the test ?</vt:lpstr>
      <vt:lpstr>Information Gain</vt:lpstr>
      <vt:lpstr>Information</vt:lpstr>
      <vt:lpstr>Information</vt:lpstr>
      <vt:lpstr>Entropy</vt:lpstr>
      <vt:lpstr>Entropy</vt:lpstr>
      <vt:lpstr>Entropy, purity</vt:lpstr>
      <vt:lpstr>Conditional entropy</vt:lpstr>
      <vt:lpstr>Information gain</vt:lpstr>
      <vt:lpstr>Information Gain</vt:lpstr>
      <vt:lpstr>Example</vt:lpstr>
      <vt:lpstr>Which one do we choose?</vt:lpstr>
      <vt:lpstr>Recurse on branches</vt:lpstr>
      <vt:lpstr>Caveats</vt:lpstr>
      <vt:lpstr>Purity (diversity) measures</vt:lpstr>
      <vt:lpstr>Overfitting</vt:lpstr>
      <vt:lpstr>Bagging</vt:lpstr>
      <vt:lpstr>Bootstrap</vt:lpstr>
      <vt:lpstr>Bagging</vt:lpstr>
      <vt:lpstr>Random Forest Classifier</vt:lpstr>
      <vt:lpstr>Random Forest Classifier</vt:lpstr>
      <vt:lpstr>Bagging</vt:lpstr>
      <vt:lpstr>Bagging : an simulated example</vt:lpstr>
      <vt:lpstr>Bagging </vt:lpstr>
      <vt:lpstr>Bagging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Random Forest Classifier</vt:lpstr>
      <vt:lpstr>PowerPoint Presentation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2022-08-11T08:13:25Z</dcterms:created>
  <dcterms:modified xsi:type="dcterms:W3CDTF">2022-08-11T08:13:54Z</dcterms:modified>
</cp:coreProperties>
</file>