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1" r:id="rId5"/>
    <p:sldId id="257" r:id="rId6"/>
    <p:sldId id="260" r:id="rId7"/>
    <p:sldId id="264" r:id="rId8"/>
    <p:sldId id="258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7481-735C-40C8-B0F7-C6B2E00C9EF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B0AE-5D7E-43D0-B81C-E066BE06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579" y="1269242"/>
            <a:ext cx="9144000" cy="151739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Introduction to Interpreter 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40119" cy="1655762"/>
          </a:xfrm>
        </p:spPr>
        <p:txBody>
          <a:bodyPr/>
          <a:lstStyle/>
          <a:p>
            <a:pPr algn="l"/>
            <a:r>
              <a:rPr lang="en-US" b="1" dirty="0"/>
              <a:t>Course Code: CSE 309</a:t>
            </a:r>
            <a:br>
              <a:rPr lang="en-US" b="1" dirty="0"/>
            </a:br>
            <a:r>
              <a:rPr lang="en-US" b="1" dirty="0"/>
              <a:t>Course Title: Object Oriented Programming </a:t>
            </a:r>
            <a:r>
              <a:rPr lang="en-US" b="1" dirty="0" smtClean="0"/>
              <a:t>II : Visual </a:t>
            </a:r>
            <a:r>
              <a:rPr lang="en-US" b="1" dirty="0"/>
              <a:t>and </a:t>
            </a:r>
            <a:r>
              <a:rPr lang="en-US" b="1" dirty="0" smtClean="0"/>
              <a:t>Web Programming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1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Compiler VS Interpreter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12496"/>
              </p:ext>
            </p:extLst>
          </p:nvPr>
        </p:nvGraphicFramePr>
        <p:xfrm>
          <a:off x="319585" y="1825625"/>
          <a:ext cx="11518709" cy="1167754"/>
        </p:xfrm>
        <a:graphic>
          <a:graphicData uri="http://schemas.openxmlformats.org/drawingml/2006/table">
            <a:tbl>
              <a:tblPr/>
              <a:tblGrid>
                <a:gridCol w="464022"/>
                <a:gridCol w="5213445"/>
                <a:gridCol w="5841242"/>
              </a:tblGrid>
              <a:tr h="11677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5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Errors</a:t>
                      </a:r>
                      <a:r>
                        <a:rPr lang="en-US" sz="2000" dirty="0">
                          <a:effectLst/>
                        </a:rPr>
                        <a:t> are displayed after </a:t>
                      </a:r>
                      <a:r>
                        <a:rPr lang="en-US" sz="2000" b="1" dirty="0">
                          <a:effectLst/>
                        </a:rPr>
                        <a:t>entire program</a:t>
                      </a:r>
                      <a:r>
                        <a:rPr lang="en-US" sz="2000" dirty="0">
                          <a:effectLst/>
                        </a:rPr>
                        <a:t> is checked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Errors</a:t>
                      </a:r>
                      <a:r>
                        <a:rPr lang="en-US" sz="2000" dirty="0">
                          <a:effectLst/>
                        </a:rPr>
                        <a:t> are displayed for </a:t>
                      </a:r>
                      <a:r>
                        <a:rPr lang="en-US" sz="2000" b="1" dirty="0">
                          <a:effectLst/>
                        </a:rPr>
                        <a:t>every instruction</a:t>
                      </a:r>
                      <a:r>
                        <a:rPr lang="en-US" sz="2000" dirty="0">
                          <a:effectLst/>
                        </a:rPr>
                        <a:t> interpreted (if any)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6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34419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Scroll 5"/>
          <p:cNvSpPr/>
          <p:nvPr/>
        </p:nvSpPr>
        <p:spPr>
          <a:xfrm>
            <a:off x="1214649" y="1201001"/>
            <a:ext cx="4326341" cy="547275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code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6744267" y="1201001"/>
            <a:ext cx="4788089" cy="547275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interpreter vs compiler err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22" y="651728"/>
            <a:ext cx="1033215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1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Interpreter VS Compiler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91427"/>
              </p:ext>
            </p:extLst>
          </p:nvPr>
        </p:nvGraphicFramePr>
        <p:xfrm>
          <a:off x="423082" y="1229773"/>
          <a:ext cx="11518709" cy="5383666"/>
        </p:xfrm>
        <a:graphic>
          <a:graphicData uri="http://schemas.openxmlformats.org/drawingml/2006/table">
            <a:tbl>
              <a:tblPr/>
              <a:tblGrid>
                <a:gridCol w="464022"/>
                <a:gridCol w="5213445"/>
                <a:gridCol w="5841242"/>
              </a:tblGrid>
              <a:tr h="33681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No</a:t>
                      </a:r>
                    </a:p>
                  </a:txBody>
                  <a:tcPr marL="40440" marR="40440" marT="40440" marB="40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Compiler</a:t>
                      </a:r>
                    </a:p>
                  </a:txBody>
                  <a:tcPr marL="40440" marR="40440" marT="40440" marB="40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Interpreter</a:t>
                      </a:r>
                    </a:p>
                  </a:txBody>
                  <a:tcPr marL="40440" marR="40440" marT="40440" marB="40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736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Compiler Takes </a:t>
                      </a:r>
                      <a:r>
                        <a:rPr lang="en-US" sz="2000" b="1">
                          <a:effectLst/>
                        </a:rPr>
                        <a:t>Entire</a:t>
                      </a:r>
                      <a:r>
                        <a:rPr lang="en-US" sz="2000">
                          <a:effectLst/>
                        </a:rPr>
                        <a:t> program as input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Interpreter Takes </a:t>
                      </a:r>
                      <a:r>
                        <a:rPr lang="en-US" sz="2000" b="1">
                          <a:effectLst/>
                        </a:rPr>
                        <a:t>Single</a:t>
                      </a:r>
                      <a:r>
                        <a:rPr lang="en-US" sz="2000">
                          <a:effectLst/>
                        </a:rPr>
                        <a:t> instruction as input .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736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Intermediate Object Code is </a:t>
                      </a:r>
                      <a:r>
                        <a:rPr lang="en-US" sz="2000" b="1">
                          <a:effectLst/>
                        </a:rPr>
                        <a:t>Generated</a:t>
                      </a:r>
                      <a:endParaRPr lang="en-US" sz="200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No</a:t>
                      </a:r>
                      <a:r>
                        <a:rPr lang="en-US" sz="2000">
                          <a:effectLst/>
                        </a:rPr>
                        <a:t> Intermediate Object Code is </a:t>
                      </a:r>
                      <a:r>
                        <a:rPr lang="en-US" sz="2000" b="1">
                          <a:effectLst/>
                        </a:rPr>
                        <a:t>Generated</a:t>
                      </a:r>
                      <a:endParaRPr lang="en-US" sz="200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7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3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Memory Requirement</a:t>
                      </a:r>
                      <a:r>
                        <a:rPr lang="en-US" sz="2000" dirty="0">
                          <a:effectLst/>
                        </a:rPr>
                        <a:t> : </a:t>
                      </a:r>
                      <a:r>
                        <a:rPr lang="en-US" sz="2000" b="1" dirty="0">
                          <a:effectLst/>
                        </a:rPr>
                        <a:t>More</a:t>
                      </a:r>
                      <a:r>
                        <a:rPr lang="en-US" sz="2000" dirty="0">
                          <a:effectLst/>
                        </a:rPr>
                        <a:t>(Since Object Code is Generated)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Memory Requirement</a:t>
                      </a:r>
                      <a:r>
                        <a:rPr lang="en-US" sz="2000" dirty="0">
                          <a:effectLst/>
                        </a:rPr>
                        <a:t> is </a:t>
                      </a:r>
                      <a:r>
                        <a:rPr lang="en-US" sz="2000" b="1" dirty="0">
                          <a:effectLst/>
                        </a:rPr>
                        <a:t>Less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7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Program need not be </a:t>
                      </a:r>
                      <a:r>
                        <a:rPr lang="en-US" sz="2000" b="1" dirty="0" smtClean="0">
                          <a:effectLst/>
                        </a:rPr>
                        <a:t>compiled </a:t>
                      </a:r>
                      <a:r>
                        <a:rPr lang="en-US" sz="2000" dirty="0" smtClean="0">
                          <a:effectLst/>
                        </a:rPr>
                        <a:t>every </a:t>
                      </a:r>
                      <a:r>
                        <a:rPr lang="en-US" sz="2000" dirty="0">
                          <a:effectLst/>
                        </a:rPr>
                        <a:t>time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Every time higher level program is converted into lower level program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7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5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Errors</a:t>
                      </a:r>
                      <a:r>
                        <a:rPr lang="en-US" sz="2000" dirty="0">
                          <a:effectLst/>
                        </a:rPr>
                        <a:t> are displayed after </a:t>
                      </a:r>
                      <a:r>
                        <a:rPr lang="en-US" sz="2000" b="1" dirty="0">
                          <a:effectLst/>
                        </a:rPr>
                        <a:t>entire program</a:t>
                      </a:r>
                      <a:r>
                        <a:rPr lang="en-US" sz="2000" dirty="0">
                          <a:effectLst/>
                        </a:rPr>
                        <a:t> is checked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Errors</a:t>
                      </a:r>
                      <a:r>
                        <a:rPr lang="en-US" sz="2000" dirty="0">
                          <a:effectLst/>
                        </a:rPr>
                        <a:t> are displayed for </a:t>
                      </a:r>
                      <a:r>
                        <a:rPr lang="en-US" sz="2000" b="1" dirty="0">
                          <a:effectLst/>
                        </a:rPr>
                        <a:t>every instruction</a:t>
                      </a:r>
                      <a:r>
                        <a:rPr lang="en-US" sz="2000" dirty="0">
                          <a:effectLst/>
                        </a:rPr>
                        <a:t> interpreted (if any)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Compiler VS Interpreter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255953"/>
              </p:ext>
            </p:extLst>
          </p:nvPr>
        </p:nvGraphicFramePr>
        <p:xfrm>
          <a:off x="491320" y="1475094"/>
          <a:ext cx="10581564" cy="2946780"/>
        </p:xfrm>
        <a:graphic>
          <a:graphicData uri="http://schemas.openxmlformats.org/drawingml/2006/table">
            <a:tbl>
              <a:tblPr/>
              <a:tblGrid>
                <a:gridCol w="1501253"/>
                <a:gridCol w="4217158"/>
                <a:gridCol w="4863153"/>
              </a:tblGrid>
              <a:tr h="68758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Compiler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Interpreter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9599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Compiler Takes </a:t>
                      </a:r>
                      <a:r>
                        <a:rPr lang="en-US" b="1">
                          <a:effectLst/>
                        </a:rPr>
                        <a:t>Entire</a:t>
                      </a:r>
                      <a:r>
                        <a:rPr lang="en-US">
                          <a:effectLst/>
                        </a:rPr>
                        <a:t> program as input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Interpreter Takes </a:t>
                      </a:r>
                      <a:r>
                        <a:rPr lang="en-US" b="1">
                          <a:effectLst/>
                        </a:rPr>
                        <a:t>Single</a:t>
                      </a:r>
                      <a:r>
                        <a:rPr lang="en-US">
                          <a:effectLst/>
                        </a:rPr>
                        <a:t> instruction as input 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959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Intermediate Object Code is </a:t>
                      </a:r>
                      <a:r>
                        <a:rPr lang="en-US" b="1" dirty="0">
                          <a:effectLst/>
                        </a:rPr>
                        <a:t>Generated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No</a:t>
                      </a:r>
                      <a:r>
                        <a:rPr lang="en-US" dirty="0">
                          <a:effectLst/>
                        </a:rPr>
                        <a:t> Intermediate Object Code is </a:t>
                      </a:r>
                      <a:r>
                        <a:rPr lang="en-US" b="1" dirty="0">
                          <a:effectLst/>
                        </a:rPr>
                        <a:t>Generated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nterpreter vs compil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70" y="1192568"/>
            <a:ext cx="7439948" cy="56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20370" y="43087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Compiler VS Interpreter</a:t>
            </a:r>
            <a:br>
              <a:rPr lang="en-US" sz="4000" b="1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863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Compiler VS Interpreter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170" name="Picture 2" descr="Image result for interpreter vs compil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0" y="1146412"/>
            <a:ext cx="10891615" cy="47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7"/>
            <a:ext cx="10515600" cy="97785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Compiler VS Interpreter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38"/>
          <a:stretch/>
        </p:blipFill>
        <p:spPr>
          <a:xfrm>
            <a:off x="325366" y="2879678"/>
            <a:ext cx="11773123" cy="1665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6" y="4790365"/>
            <a:ext cx="1878822" cy="1865402"/>
          </a:xfrm>
          <a:prstGeom prst="rect">
            <a:avLst/>
          </a:prstGeom>
        </p:spPr>
      </p:pic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904514"/>
              </p:ext>
            </p:extLst>
          </p:nvPr>
        </p:nvGraphicFramePr>
        <p:xfrm>
          <a:off x="325366" y="1320659"/>
          <a:ext cx="11518709" cy="1167754"/>
        </p:xfrm>
        <a:graphic>
          <a:graphicData uri="http://schemas.openxmlformats.org/drawingml/2006/table">
            <a:tbl>
              <a:tblPr/>
              <a:tblGrid>
                <a:gridCol w="464022"/>
                <a:gridCol w="5213445"/>
                <a:gridCol w="5841242"/>
              </a:tblGrid>
              <a:tr h="11677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3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Memory Requirement</a:t>
                      </a:r>
                      <a:r>
                        <a:rPr lang="en-US" sz="2000" dirty="0">
                          <a:effectLst/>
                        </a:rPr>
                        <a:t> : </a:t>
                      </a:r>
                      <a:r>
                        <a:rPr lang="en-US" sz="2000" b="1" dirty="0">
                          <a:effectLst/>
                        </a:rPr>
                        <a:t>More</a:t>
                      </a:r>
                      <a:r>
                        <a:rPr lang="en-US" sz="2000" dirty="0">
                          <a:effectLst/>
                        </a:rPr>
                        <a:t>(Since Object Code is Generated)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Memory Requirement</a:t>
                      </a:r>
                      <a:r>
                        <a:rPr lang="en-US" sz="2000" dirty="0">
                          <a:effectLst/>
                        </a:rPr>
                        <a:t> is </a:t>
                      </a:r>
                      <a:r>
                        <a:rPr lang="en-US" sz="2000" b="1" dirty="0">
                          <a:effectLst/>
                        </a:rPr>
                        <a:t>Less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0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Compiler VS Interpreter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04982"/>
              </p:ext>
            </p:extLst>
          </p:nvPr>
        </p:nvGraphicFramePr>
        <p:xfrm>
          <a:off x="333232" y="2276001"/>
          <a:ext cx="11518709" cy="1167754"/>
        </p:xfrm>
        <a:graphic>
          <a:graphicData uri="http://schemas.openxmlformats.org/drawingml/2006/table">
            <a:tbl>
              <a:tblPr/>
              <a:tblGrid>
                <a:gridCol w="464022"/>
                <a:gridCol w="5213445"/>
                <a:gridCol w="5841242"/>
              </a:tblGrid>
              <a:tr h="11677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Program need not be </a:t>
                      </a:r>
                      <a:r>
                        <a:rPr lang="en-US" sz="2000" b="1" dirty="0" smtClean="0">
                          <a:effectLst/>
                        </a:rPr>
                        <a:t>compiled </a:t>
                      </a:r>
                      <a:r>
                        <a:rPr lang="en-US" sz="2000" dirty="0" smtClean="0">
                          <a:effectLst/>
                        </a:rPr>
                        <a:t>every </a:t>
                      </a:r>
                      <a:r>
                        <a:rPr lang="en-US" sz="2000" dirty="0">
                          <a:effectLst/>
                        </a:rPr>
                        <a:t>time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Every time higher level program is converted into lower level program</a:t>
                      </a:r>
                    </a:p>
                  </a:txBody>
                  <a:tcPr marL="40440" marR="40440" marT="40440" marB="4044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34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Interpreter </vt:lpstr>
      <vt:lpstr>PowerPoint Presentation</vt:lpstr>
      <vt:lpstr>PowerPoint Presentation</vt:lpstr>
      <vt:lpstr>Interpreter VS Compiler</vt:lpstr>
      <vt:lpstr>Compiler VS Interpreter </vt:lpstr>
      <vt:lpstr>PowerPoint Presentation</vt:lpstr>
      <vt:lpstr>Compiler VS Interpreter </vt:lpstr>
      <vt:lpstr>Compiler VS Interpreter</vt:lpstr>
      <vt:lpstr>Compiler VS Interpreter </vt:lpstr>
      <vt:lpstr>Compiler VS Interpreter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Tanmoy</dc:creator>
  <cp:lastModifiedBy>Pias Tanmoy</cp:lastModifiedBy>
  <cp:revision>42</cp:revision>
  <dcterms:created xsi:type="dcterms:W3CDTF">2019-04-02T01:39:51Z</dcterms:created>
  <dcterms:modified xsi:type="dcterms:W3CDTF">2019-04-02T04:09:43Z</dcterms:modified>
</cp:coreProperties>
</file>