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256" r:id="rId2"/>
    <p:sldId id="359" r:id="rId3"/>
    <p:sldId id="360" r:id="rId4"/>
    <p:sldId id="362" r:id="rId5"/>
    <p:sldId id="363" r:id="rId6"/>
    <p:sldId id="361" r:id="rId7"/>
    <p:sldId id="364" r:id="rId8"/>
    <p:sldId id="365" r:id="rId9"/>
    <p:sldId id="366" r:id="rId10"/>
    <p:sldId id="367" r:id="rId11"/>
    <p:sldId id="368" r:id="rId12"/>
    <p:sldId id="369" r:id="rId13"/>
    <p:sldId id="371" r:id="rId14"/>
    <p:sldId id="408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1" r:id="rId24"/>
    <p:sldId id="382" r:id="rId25"/>
    <p:sldId id="384" r:id="rId26"/>
    <p:sldId id="385" r:id="rId27"/>
    <p:sldId id="386" r:id="rId28"/>
    <p:sldId id="388" r:id="rId29"/>
    <p:sldId id="389" r:id="rId30"/>
    <p:sldId id="403" r:id="rId31"/>
    <p:sldId id="404" r:id="rId32"/>
    <p:sldId id="393" r:id="rId33"/>
    <p:sldId id="406" r:id="rId34"/>
    <p:sldId id="396" r:id="rId35"/>
    <p:sldId id="398" r:id="rId36"/>
    <p:sldId id="410" r:id="rId3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DDDD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7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5.xml"/><Relationship Id="rId3" Type="http://schemas.openxmlformats.org/officeDocument/2006/relationships/slide" Target="slides/slide5.xml"/><Relationship Id="rId7" Type="http://schemas.openxmlformats.org/officeDocument/2006/relationships/slide" Target="slides/slide28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24.xml"/><Relationship Id="rId5" Type="http://schemas.openxmlformats.org/officeDocument/2006/relationships/slide" Target="slides/slide10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186C47F-7614-4803-A224-E94408288E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E8B62FB-3FC3-4975-A09A-68CBCEF85B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533417DE-F74B-4792-B9CD-9329B782C4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95A9FE92-2602-4157-9148-D1B8E3B920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D24171FF-7EA1-4C3D-9845-534C120F80E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1C72B29C-30A4-4CD9-B39A-525061E547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C96601C3-BCB9-4444-A2D2-9E49BAAD06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A2042C9-90F9-4D92-BFE1-D0A8B81C7C2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7749" name="Rectangle 5">
            <a:extLst>
              <a:ext uri="{FF2B5EF4-FFF2-40B4-BE49-F238E27FC236}">
                <a16:creationId xmlns:a16="http://schemas.microsoft.com/office/drawing/2014/main" id="{990EE10B-3600-4AE2-9618-5C03424B756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7750" name="Rectangle 6">
            <a:extLst>
              <a:ext uri="{FF2B5EF4-FFF2-40B4-BE49-F238E27FC236}">
                <a16:creationId xmlns:a16="http://schemas.microsoft.com/office/drawing/2014/main" id="{5133648F-B7A8-4E09-B530-ECC59134CD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7751" name="Rectangle 7">
            <a:extLst>
              <a:ext uri="{FF2B5EF4-FFF2-40B4-BE49-F238E27FC236}">
                <a16:creationId xmlns:a16="http://schemas.microsoft.com/office/drawing/2014/main" id="{81418AA3-200B-4B08-BD8C-0535B9448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1AA85280-CFFC-4A65-80B8-C3A672E4794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F2FB5F00-0497-4318-AA0B-03B6EFBE5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/>
          </a:p>
        </p:txBody>
      </p:sp>
      <p:sp>
        <p:nvSpPr>
          <p:cNvPr id="5" name="AutoShape 1027">
            <a:extLst>
              <a:ext uri="{FF2B5EF4-FFF2-40B4-BE49-F238E27FC236}">
                <a16:creationId xmlns:a16="http://schemas.microsoft.com/office/drawing/2014/main" id="{CC6E69E9-064C-46A1-89EF-CE91904F0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/>
          </a:p>
        </p:txBody>
      </p:sp>
      <p:grpSp>
        <p:nvGrpSpPr>
          <p:cNvPr id="6" name="Group 1029">
            <a:extLst>
              <a:ext uri="{FF2B5EF4-FFF2-40B4-BE49-F238E27FC236}">
                <a16:creationId xmlns:a16="http://schemas.microsoft.com/office/drawing/2014/main" id="{ED0B39BB-A38B-4B98-854C-6DBC588EAE10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>
              <a:extLst>
                <a:ext uri="{FF2B5EF4-FFF2-40B4-BE49-F238E27FC236}">
                  <a16:creationId xmlns:a16="http://schemas.microsoft.com/office/drawing/2014/main" id="{94DE28FC-5CBE-4201-BE17-D466B06810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8" name="AutoShape 1031">
              <a:extLst>
                <a:ext uri="{FF2B5EF4-FFF2-40B4-BE49-F238E27FC236}">
                  <a16:creationId xmlns:a16="http://schemas.microsoft.com/office/drawing/2014/main" id="{1243BB29-9D7E-4DB8-B09E-8D670A43D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</p:grpSp>
      <p:sp>
        <p:nvSpPr>
          <p:cNvPr id="28672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86731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Rectangle 1032">
            <a:extLst>
              <a:ext uri="{FF2B5EF4-FFF2-40B4-BE49-F238E27FC236}">
                <a16:creationId xmlns:a16="http://schemas.microsoft.com/office/drawing/2014/main" id="{9D1D2A06-C6A1-4D53-979F-F22D172622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1033">
            <a:extLst>
              <a:ext uri="{FF2B5EF4-FFF2-40B4-BE49-F238E27FC236}">
                <a16:creationId xmlns:a16="http://schemas.microsoft.com/office/drawing/2014/main" id="{4790C945-BC13-4E32-B975-7593A34684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7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F255FFA-3DD7-404B-8725-8C4F73716E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257ADF7-FB17-4DF8-A836-C0882F46A3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1B238C8-C14F-4C6F-9EEF-39E219240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A8027-F393-4DB4-BB00-734482443E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440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33375"/>
            <a:ext cx="2133600" cy="62198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33375"/>
            <a:ext cx="6248400" cy="62198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38B9D92-83BA-4C66-81F8-69C8ADD03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453C753-DBD8-4CEE-AD34-403ECD2BE5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9196C45-24D6-4ADF-83A9-1DFCA291B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15528-AD52-44CD-9FB9-007D6146DA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8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BA229D0-4A86-4317-B965-1E6DEC7F1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5BF620A-819B-4496-BCC6-6C1AB03CC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61B9AB2-0215-4ECB-8066-2D6204DA0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E1C6FD-E2F4-44CB-9CB3-92279DB00A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31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3DFF43B-E82A-47EC-AE7A-305C5EAB03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391EF5D-D093-4C1D-AB46-0ADF9DBDA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CC5282-7169-4D3B-81BA-9D4FB8688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D68E2-CA09-42F8-A960-9DD0C415F5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73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125538"/>
            <a:ext cx="4191000" cy="5427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125538"/>
            <a:ext cx="4191000" cy="5427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AA1605D-183A-4431-82B2-1C5409C2A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9A0D70F-2BC7-4528-B9C2-DEA89703A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B8988E4-9255-44B4-81FF-445A6E4D3F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310D25-4121-41A1-83B4-7D00278E54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8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B5C98DB-77FD-431E-998E-08C9FB2E11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59D26B1C-B6B4-457A-A52B-6B3C8F4AE4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5FF85EE-62AA-40F0-B8EC-888F0EFAEB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104B8-AE85-47B4-9D24-F4352D7DF8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260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73B7A51-FBB2-4429-B34F-39091F058F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8FCE609-A0B1-4A30-8C56-5BA62DB37F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CDE7780-F509-4A70-A3E7-1216F7BA8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10C8E-98E9-4536-B6B0-FC9B3EEA8B2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810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5AD25B97-252D-457B-AEF3-37E0C0EDD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E95BF54-BA84-4087-9E09-FF2E93732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D314C13-AA52-4ABC-9566-0E5732A8C3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4353B-7133-46B8-813A-DF6463F4F13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D1BA4B4-5B55-4D5A-93CD-1F1F762EE6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1C07606-D431-43B8-A1C1-D58FCBB9E5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B171CED-BC05-44E3-8D64-0ACDBC1232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FD824-5A5F-4D0F-BEF5-3BC37D2A48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751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D64D643-9716-4C41-BE9C-B50276A9B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CBFC477-2F6B-40A2-96F3-EA819FD161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C675B6A-99D1-4322-990E-471054926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9B5BD-623A-4B45-8CC5-9DE1535745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94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1D1A48F-6945-4894-AEFE-10F7BCF1525B}"/>
              </a:ext>
            </a:extLst>
          </p:cNvPr>
          <p:cNvGrpSpPr>
            <a:grpSpLocks/>
          </p:cNvGrpSpPr>
          <p:nvPr/>
        </p:nvGrpSpPr>
        <p:grpSpPr bwMode="auto">
          <a:xfrm>
            <a:off x="-533400" y="0"/>
            <a:ext cx="5715000" cy="6858000"/>
            <a:chOff x="-336" y="0"/>
            <a:chExt cx="3600" cy="4320"/>
          </a:xfrm>
        </p:grpSpPr>
        <p:sp>
          <p:nvSpPr>
            <p:cNvPr id="1036" name="Rectangle 3">
              <a:extLst>
                <a:ext uri="{FF2B5EF4-FFF2-40B4-BE49-F238E27FC236}">
                  <a16:creationId xmlns:a16="http://schemas.microsoft.com/office/drawing/2014/main" id="{C623AAE4-666E-48A2-AB60-BDFB800AB3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336" y="0"/>
              <a:ext cx="384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037" name="Rectangle 4">
              <a:extLst>
                <a:ext uri="{FF2B5EF4-FFF2-40B4-BE49-F238E27FC236}">
                  <a16:creationId xmlns:a16="http://schemas.microsoft.com/office/drawing/2014/main" id="{79AFB8B8-4153-4356-90C0-E867E7F6D2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96" y="0"/>
              <a:ext cx="1776" cy="3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038" name="AutoShape 5">
              <a:extLst>
                <a:ext uri="{FF2B5EF4-FFF2-40B4-BE49-F238E27FC236}">
                  <a16:creationId xmlns:a16="http://schemas.microsoft.com/office/drawing/2014/main" id="{EB1742E1-D9A1-4F2F-9DA0-37C95F725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92"/>
              <a:ext cx="3216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latinLnBrk="0" hangingPunct="1">
                <a:defRPr/>
              </a:pPr>
              <a:endParaRPr lang="ko-KR" altLang="ko-KR"/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F4B1AF0A-63C0-49AA-B0A4-803E897B4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33375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8D691FE4-6B96-49DC-AD8E-CDFE0551D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25538"/>
            <a:ext cx="853440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5704" name="Rectangle 8">
            <a:extLst>
              <a:ext uri="{FF2B5EF4-FFF2-40B4-BE49-F238E27FC236}">
                <a16:creationId xmlns:a16="http://schemas.microsoft.com/office/drawing/2014/main" id="{50907852-9F05-460B-B600-9E183E0799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5705" name="Rectangle 9">
            <a:extLst>
              <a:ext uri="{FF2B5EF4-FFF2-40B4-BE49-F238E27FC236}">
                <a16:creationId xmlns:a16="http://schemas.microsoft.com/office/drawing/2014/main" id="{C34F1D54-2650-48A5-BF7B-F1EAC4927E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5706" name="Rectangle 10">
            <a:extLst>
              <a:ext uri="{FF2B5EF4-FFF2-40B4-BE49-F238E27FC236}">
                <a16:creationId xmlns:a16="http://schemas.microsoft.com/office/drawing/2014/main" id="{814F7DD2-5E0A-4F23-8C29-9390E2F878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5946775"/>
            <a:ext cx="587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1" latinLnBrk="1" hangingPunct="1">
              <a:defRPr kumimoji="0" sz="2600" b="1">
                <a:solidFill>
                  <a:schemeClr val="bg1"/>
                </a:solidFill>
                <a:latin typeface="굴림" panose="020B0600000101010101" pitchFamily="34" charset="-127"/>
              </a:defRPr>
            </a:lvl1pPr>
          </a:lstStyle>
          <a:p>
            <a:fld id="{18B54826-FB95-4E54-B01B-85D9FFB365D8}" type="slidenum">
              <a:rPr lang="en-US" altLang="ko-KR"/>
              <a:pPr/>
              <a:t>‹#›</a:t>
            </a:fld>
            <a:endParaRPr lang="en-US" altLang="ko-KR"/>
          </a:p>
        </p:txBody>
      </p:sp>
      <p:grpSp>
        <p:nvGrpSpPr>
          <p:cNvPr id="1032" name="Group 11">
            <a:extLst>
              <a:ext uri="{FF2B5EF4-FFF2-40B4-BE49-F238E27FC236}">
                <a16:creationId xmlns:a16="http://schemas.microsoft.com/office/drawing/2014/main" id="{0711F587-0EB7-450C-815B-405CF7ADC0BB}"/>
              </a:ext>
            </a:extLst>
          </p:cNvPr>
          <p:cNvGrpSpPr>
            <a:grpSpLocks/>
          </p:cNvGrpSpPr>
          <p:nvPr/>
        </p:nvGrpSpPr>
        <p:grpSpPr bwMode="auto">
          <a:xfrm>
            <a:off x="-228600" y="908050"/>
            <a:ext cx="9067800" cy="152400"/>
            <a:chOff x="144" y="1248"/>
            <a:chExt cx="4656" cy="201"/>
          </a:xfrm>
        </p:grpSpPr>
        <p:sp>
          <p:nvSpPr>
            <p:cNvPr id="1034" name="AutoShape 12">
              <a:extLst>
                <a:ext uri="{FF2B5EF4-FFF2-40B4-BE49-F238E27FC236}">
                  <a16:creationId xmlns:a16="http://schemas.microsoft.com/office/drawing/2014/main" id="{A9934FE1-D6BA-42EF-9F2B-3848DAC9A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416" cy="20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035" name="AutoShape 13">
              <a:extLst>
                <a:ext uri="{FF2B5EF4-FFF2-40B4-BE49-F238E27FC236}">
                  <a16:creationId xmlns:a16="http://schemas.microsoft.com/office/drawing/2014/main" id="{92B2E40F-59A0-4C31-908D-4D2F6731710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</p:grpSp>
      <p:sp>
        <p:nvSpPr>
          <p:cNvPr id="285710" name="Rectangle 14">
            <a:extLst>
              <a:ext uri="{FF2B5EF4-FFF2-40B4-BE49-F238E27FC236}">
                <a16:creationId xmlns:a16="http://schemas.microsoft.com/office/drawing/2014/main" id="{2E838E50-D849-49E2-9015-1DFAE024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7200" y="648176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 eaLnBrk="1" latinLnBrk="1" hangingPunct="1"/>
            <a:fld id="{431BCAB3-52AF-4630-A096-E950C6547079}" type="slidenum">
              <a:rPr kumimoji="0" lang="en-US" altLang="ko-KR" sz="1800" b="1">
                <a:solidFill>
                  <a:schemeClr val="bg1"/>
                </a:solidFill>
                <a:latin typeface="굴림" panose="020B0600000101010101" pitchFamily="34" charset="-127"/>
              </a:rPr>
              <a:pPr algn="ctr" eaLnBrk="1" latinLnBrk="1" hangingPunct="1"/>
              <a:t>‹#›</a:t>
            </a:fld>
            <a:endParaRPr kumimoji="0" lang="en-US" altLang="ko-KR" sz="1800" b="1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B3BBCD8-14E1-4224-A61B-AD1AA0D083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Binary and Other Trees</a:t>
            </a: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>
            <a:extLst>
              <a:ext uri="{FF2B5EF4-FFF2-40B4-BE49-F238E27FC236}">
                <a16:creationId xmlns:a16="http://schemas.microsoft.com/office/drawing/2014/main" id="{9DE4712F-02E7-4ADC-98A3-C1F078EE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48EC44-1D83-41E4-A721-4F096BC90555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1AFEB4D-1683-4A45-B1CC-A81E989AC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Tree Degree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A252F67A-F348-4A1F-BAD2-DAA25D69B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534400" cy="719137"/>
          </a:xfrm>
          <a:noFill/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FF3300"/>
                </a:solidFill>
              </a:rPr>
              <a:t>Tree degree</a:t>
            </a:r>
            <a:r>
              <a:rPr lang="en-US" altLang="ko-KR"/>
              <a:t> is </a:t>
            </a:r>
            <a:r>
              <a:rPr lang="en-US" altLang="ko-KR">
                <a:solidFill>
                  <a:srgbClr val="0000FF"/>
                </a:solidFill>
              </a:rPr>
              <a:t>the maximum of node degrees</a:t>
            </a:r>
            <a:endParaRPr lang="en-US" altLang="ko-KR"/>
          </a:p>
        </p:txBody>
      </p:sp>
      <p:pic>
        <p:nvPicPr>
          <p:cNvPr id="337924" name="Picture 4">
            <a:extLst>
              <a:ext uri="{FF2B5EF4-FFF2-40B4-BE49-F238E27FC236}">
                <a16:creationId xmlns:a16="http://schemas.microsoft.com/office/drawing/2014/main" id="{DD859F22-139D-43C1-93D8-682103CA4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28775"/>
            <a:ext cx="57150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5" name="Text Box 5">
            <a:extLst>
              <a:ext uri="{FF2B5EF4-FFF2-40B4-BE49-F238E27FC236}">
                <a16:creationId xmlns:a16="http://schemas.microsoft.com/office/drawing/2014/main" id="{DB6FA060-D869-4F1B-839E-3D5DA5DA6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141663"/>
            <a:ext cx="2611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solidFill>
                  <a:srgbClr val="FF3300"/>
                </a:solidFill>
                <a:ea typeface="휴먼매직체" pitchFamily="18" charset="-127"/>
              </a:rPr>
              <a:t>tree degree = 3</a:t>
            </a:r>
          </a:p>
        </p:txBody>
      </p:sp>
      <p:sp>
        <p:nvSpPr>
          <p:cNvPr id="337927" name="Rectangle 7">
            <a:extLst>
              <a:ext uri="{FF2B5EF4-FFF2-40B4-BE49-F238E27FC236}">
                <a16:creationId xmlns:a16="http://schemas.microsoft.com/office/drawing/2014/main" id="{1C546320-1046-400F-900E-AE69BC82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16563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None/>
            </a:pPr>
            <a:endParaRPr lang="en-US" altLang="ko-KR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 autoUpdateAnimBg="0"/>
      <p:bldP spid="337925" grpId="0" autoUpdateAnimBg="0"/>
      <p:bldP spid="3379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>
            <a:extLst>
              <a:ext uri="{FF2B5EF4-FFF2-40B4-BE49-F238E27FC236}">
                <a16:creationId xmlns:a16="http://schemas.microsoft.com/office/drawing/2014/main" id="{D6B12B9B-7DC6-4459-A31B-8AF8C5BD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F340CA-6099-4222-9951-6B8E5B7A1681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3E1D13E-F9D8-4CAE-BF7E-568A5F231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Binary Tree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3E0D0CE7-E485-49B3-8654-0E05F60E9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A finite (possibly empty) collection of elements</a:t>
            </a:r>
          </a:p>
          <a:p>
            <a:pPr eaLnBrk="1" hangingPunct="1"/>
            <a:r>
              <a:rPr lang="en-US" altLang="ko-KR"/>
              <a:t>A </a:t>
            </a:r>
            <a:r>
              <a:rPr lang="en-US" altLang="ko-KR">
                <a:solidFill>
                  <a:srgbClr val="0000FF"/>
                </a:solidFill>
              </a:rPr>
              <a:t>nonempty binary tree</a:t>
            </a:r>
            <a:r>
              <a:rPr lang="en-US" altLang="ko-KR"/>
              <a:t> has a </a:t>
            </a:r>
            <a:r>
              <a:rPr lang="en-US" altLang="ko-KR">
                <a:solidFill>
                  <a:srgbClr val="FF3300"/>
                </a:solidFill>
              </a:rPr>
              <a:t>root</a:t>
            </a:r>
            <a:r>
              <a:rPr lang="en-US" altLang="ko-KR"/>
              <a:t> element and the remaining elements (if any) are partitioned into </a:t>
            </a:r>
            <a:r>
              <a:rPr lang="en-US" altLang="ko-KR">
                <a:solidFill>
                  <a:srgbClr val="FF3300"/>
                </a:solidFill>
              </a:rPr>
              <a:t>two binary trees</a:t>
            </a:r>
          </a:p>
          <a:p>
            <a:pPr eaLnBrk="1" hangingPunct="1"/>
            <a:r>
              <a:rPr lang="en-US" altLang="ko-KR"/>
              <a:t>They are called the </a:t>
            </a:r>
            <a:r>
              <a:rPr lang="en-US" altLang="ko-KR">
                <a:solidFill>
                  <a:srgbClr val="0000FF"/>
                </a:solidFill>
              </a:rPr>
              <a:t>left</a:t>
            </a:r>
            <a:r>
              <a:rPr lang="en-US" altLang="ko-KR"/>
              <a:t> and </a:t>
            </a:r>
            <a:r>
              <a:rPr lang="en-US" altLang="ko-KR">
                <a:solidFill>
                  <a:srgbClr val="0000FF"/>
                </a:solidFill>
              </a:rPr>
              <a:t>right subtrees</a:t>
            </a:r>
            <a:r>
              <a:rPr lang="en-US" altLang="ko-KR"/>
              <a:t> of the binary tree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>
            <a:extLst>
              <a:ext uri="{FF2B5EF4-FFF2-40B4-BE49-F238E27FC236}">
                <a16:creationId xmlns:a16="http://schemas.microsoft.com/office/drawing/2014/main" id="{15D07AC5-04AA-47F5-9726-75315246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F9CDB7-823C-4384-8737-F052E233291B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1D24463-3698-4BE3-A693-722AC2248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33375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ko-KR"/>
              <a:t>Difference Between a Tree &amp; a Binary Tree</a:t>
            </a:r>
          </a:p>
        </p:txBody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000FB2B8-355B-4E6C-9C4E-F81A45A44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2400">
                <a:solidFill>
                  <a:srgbClr val="0000FF"/>
                </a:solidFill>
              </a:rPr>
              <a:t>A binary tree may be empty</a:t>
            </a:r>
            <a:r>
              <a:rPr lang="en-US" altLang="ko-KR" sz="2400"/>
              <a:t>; </a:t>
            </a:r>
            <a:r>
              <a:rPr lang="en-US" altLang="ko-KR" sz="2400">
                <a:solidFill>
                  <a:srgbClr val="0000FF"/>
                </a:solidFill>
              </a:rPr>
              <a:t>a tree cannot be empty</a:t>
            </a:r>
            <a:r>
              <a:rPr lang="en-US" altLang="ko-KR" sz="2400"/>
              <a:t>.</a:t>
            </a:r>
          </a:p>
          <a:p>
            <a:pPr eaLnBrk="1" hangingPunct="1"/>
            <a:r>
              <a:rPr lang="en-US" altLang="ko-KR" sz="2400">
                <a:solidFill>
                  <a:srgbClr val="0000FF"/>
                </a:solidFill>
              </a:rPr>
              <a:t>No node in a binary tree may have a degree more than 2, whereas there is no limit on the degree of a node in a tree.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>
            <a:extLst>
              <a:ext uri="{FF2B5EF4-FFF2-40B4-BE49-F238E27FC236}">
                <a16:creationId xmlns:a16="http://schemas.microsoft.com/office/drawing/2014/main" id="{D7EF8D8A-B2F3-4351-9CFC-B47EE8C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86EF6D-44D4-47AF-8BCE-6383B810387F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110AFA5-8567-4CF8-B679-591598C6B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Binary Tree Properties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FE236B84-85F3-4275-8E47-5FD6737CD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ko-KR"/>
              <a:t>The drawing of every </a:t>
            </a:r>
            <a:r>
              <a:rPr lang="en-US" altLang="ko-KR">
                <a:solidFill>
                  <a:srgbClr val="0000FF"/>
                </a:solidFill>
              </a:rPr>
              <a:t>binary tree with </a:t>
            </a:r>
            <a:r>
              <a:rPr lang="en-US" altLang="ko-KR">
                <a:solidFill>
                  <a:srgbClr val="0000FF"/>
                </a:solidFill>
                <a:ea typeface="휴먼매직체" pitchFamily="18" charset="-127"/>
              </a:rPr>
              <a:t>n</a:t>
            </a:r>
            <a:r>
              <a:rPr lang="en-US" altLang="ko-KR">
                <a:solidFill>
                  <a:srgbClr val="0000FF"/>
                </a:solidFill>
              </a:rPr>
              <a:t> elements</a:t>
            </a:r>
            <a:r>
              <a:rPr lang="en-US" altLang="ko-KR"/>
              <a:t>, </a:t>
            </a:r>
            <a:r>
              <a:rPr lang="en-US" altLang="ko-KR" i="1">
                <a:ea typeface="휴먼매직체" pitchFamily="18" charset="-127"/>
              </a:rPr>
              <a:t>n</a:t>
            </a:r>
            <a:r>
              <a:rPr lang="en-US" altLang="ko-KR">
                <a:ea typeface="휴먼매직체" pitchFamily="18" charset="-127"/>
              </a:rPr>
              <a:t> &gt; 0</a:t>
            </a:r>
            <a:r>
              <a:rPr lang="en-US" altLang="ko-KR"/>
              <a:t>, </a:t>
            </a:r>
            <a:r>
              <a:rPr lang="en-US" altLang="ko-KR">
                <a:solidFill>
                  <a:srgbClr val="0000FF"/>
                </a:solidFill>
              </a:rPr>
              <a:t>has exactly </a:t>
            </a:r>
            <a:r>
              <a:rPr lang="en-US" altLang="ko-KR" i="1">
                <a:solidFill>
                  <a:srgbClr val="0000FF"/>
                </a:solidFill>
                <a:ea typeface="휴먼매직체" pitchFamily="18" charset="-127"/>
              </a:rPr>
              <a:t>n</a:t>
            </a:r>
            <a:r>
              <a:rPr lang="en-US" altLang="ko-KR">
                <a:solidFill>
                  <a:srgbClr val="0000FF"/>
                </a:solidFill>
                <a:ea typeface="휴먼매직체" pitchFamily="18" charset="-127"/>
              </a:rPr>
              <a:t>-1</a:t>
            </a:r>
            <a:r>
              <a:rPr lang="en-US" altLang="ko-KR">
                <a:solidFill>
                  <a:srgbClr val="0000FF"/>
                </a:solidFill>
              </a:rPr>
              <a:t> edges</a:t>
            </a:r>
            <a:r>
              <a:rPr lang="en-US" altLang="ko-KR"/>
              <a:t>.</a:t>
            </a:r>
          </a:p>
          <a:p>
            <a:pPr marL="533400" indent="-53340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ko-KR"/>
          </a:p>
          <a:p>
            <a:pPr marL="533400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ko-KR"/>
              <a:t>A binary tree of </a:t>
            </a:r>
            <a:r>
              <a:rPr lang="en-US" altLang="ko-KR">
                <a:solidFill>
                  <a:srgbClr val="0000FF"/>
                </a:solidFill>
              </a:rPr>
              <a:t>height </a:t>
            </a:r>
            <a:r>
              <a:rPr lang="en-US" altLang="ko-KR" i="1">
                <a:solidFill>
                  <a:srgbClr val="0000FF"/>
                </a:solidFill>
                <a:ea typeface="휴먼매직체" pitchFamily="18" charset="-127"/>
              </a:rPr>
              <a:t>h</a:t>
            </a:r>
            <a:r>
              <a:rPr lang="en-US" altLang="ko-KR"/>
              <a:t>, </a:t>
            </a:r>
            <a:r>
              <a:rPr lang="en-US" altLang="ko-KR" i="1">
                <a:ea typeface="휴먼매직체" pitchFamily="18" charset="-127"/>
              </a:rPr>
              <a:t>h</a:t>
            </a:r>
            <a:r>
              <a:rPr lang="en-US" altLang="ko-KR">
                <a:ea typeface="휴먼매직체" pitchFamily="18" charset="-127"/>
              </a:rPr>
              <a:t> &gt;= 0</a:t>
            </a:r>
            <a:r>
              <a:rPr lang="en-US" altLang="ko-KR"/>
              <a:t>, has </a:t>
            </a:r>
            <a:r>
              <a:rPr lang="en-US" altLang="ko-KR" u="sng">
                <a:solidFill>
                  <a:srgbClr val="0000FF"/>
                </a:solidFill>
              </a:rPr>
              <a:t>at least</a:t>
            </a:r>
            <a:r>
              <a:rPr lang="en-US" altLang="ko-KR">
                <a:solidFill>
                  <a:srgbClr val="0000FF"/>
                </a:solidFill>
              </a:rPr>
              <a:t> </a:t>
            </a:r>
            <a:r>
              <a:rPr lang="en-US" altLang="ko-KR" i="1">
                <a:solidFill>
                  <a:srgbClr val="0000FF"/>
                </a:solidFill>
                <a:ea typeface="휴먼매직체" pitchFamily="18" charset="-127"/>
              </a:rPr>
              <a:t>h</a:t>
            </a:r>
            <a:r>
              <a:rPr lang="en-US" altLang="ko-KR">
                <a:solidFill>
                  <a:srgbClr val="0000FF"/>
                </a:solidFill>
              </a:rPr>
              <a:t> and </a:t>
            </a:r>
            <a:r>
              <a:rPr lang="en-US" altLang="ko-KR" u="sng">
                <a:solidFill>
                  <a:srgbClr val="0000FF"/>
                </a:solidFill>
              </a:rPr>
              <a:t>at most</a:t>
            </a:r>
            <a:r>
              <a:rPr lang="en-US" altLang="ko-KR">
                <a:solidFill>
                  <a:srgbClr val="0000FF"/>
                </a:solidFill>
              </a:rPr>
              <a:t> </a:t>
            </a:r>
            <a:r>
              <a:rPr lang="en-US" altLang="ko-KR" i="1">
                <a:solidFill>
                  <a:srgbClr val="0000FF"/>
                </a:solidFill>
                <a:ea typeface="휴먼매직체" pitchFamily="18" charset="-127"/>
              </a:rPr>
              <a:t>2</a:t>
            </a:r>
            <a:r>
              <a:rPr lang="en-US" altLang="ko-KR" i="1" baseline="30000">
                <a:solidFill>
                  <a:srgbClr val="0000FF"/>
                </a:solidFill>
                <a:ea typeface="휴먼매직체" pitchFamily="18" charset="-127"/>
              </a:rPr>
              <a:t>h+1</a:t>
            </a:r>
            <a:r>
              <a:rPr lang="en-US" altLang="ko-KR">
                <a:solidFill>
                  <a:srgbClr val="0000FF"/>
                </a:solidFill>
                <a:ea typeface="휴먼매직체" pitchFamily="18" charset="-127"/>
              </a:rPr>
              <a:t>-1</a:t>
            </a:r>
            <a:r>
              <a:rPr lang="en-US" altLang="ko-KR">
                <a:solidFill>
                  <a:srgbClr val="0000FF"/>
                </a:solidFill>
              </a:rPr>
              <a:t> elements</a:t>
            </a:r>
            <a:r>
              <a:rPr lang="en-US" altLang="ko-KR"/>
              <a:t> in it.</a:t>
            </a:r>
          </a:p>
          <a:p>
            <a:pPr marL="533400" indent="-53340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ko-KR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>
            <a:extLst>
              <a:ext uri="{FF2B5EF4-FFF2-40B4-BE49-F238E27FC236}">
                <a16:creationId xmlns:a16="http://schemas.microsoft.com/office/drawing/2014/main" id="{82E6EE61-2F7B-43E7-9B7B-07FA909E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DA9F92-D8FB-4917-946F-2B1BE7E3E69D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662EA5B-94ED-4AE7-AA92-D14CBE391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Binary Tree Properties</a:t>
            </a:r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A4285103-46EA-4BD0-8266-C56976A9E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SzTx/>
              <a:buFont typeface="Wingdings" panose="05000000000000000000" pitchFamily="2" charset="2"/>
              <a:buAutoNum type="arabicPeriod" startAt="3"/>
            </a:pPr>
            <a:r>
              <a:rPr lang="en-US" altLang="ko-KR"/>
              <a:t>The </a:t>
            </a:r>
            <a:r>
              <a:rPr lang="en-US" altLang="ko-KR">
                <a:solidFill>
                  <a:srgbClr val="0000FF"/>
                </a:solidFill>
              </a:rPr>
              <a:t>height</a:t>
            </a:r>
            <a:r>
              <a:rPr lang="en-US" altLang="ko-KR"/>
              <a:t> of a binary tree that contains </a:t>
            </a:r>
            <a:r>
              <a:rPr lang="en-US" altLang="ko-KR" i="1">
                <a:solidFill>
                  <a:srgbClr val="0000FF"/>
                </a:solidFill>
                <a:ea typeface="휴먼매직체" pitchFamily="18" charset="-127"/>
              </a:rPr>
              <a:t>n</a:t>
            </a:r>
            <a:r>
              <a:rPr lang="en-US" altLang="ko-KR">
                <a:solidFill>
                  <a:srgbClr val="0000FF"/>
                </a:solidFill>
              </a:rPr>
              <a:t> elements</a:t>
            </a:r>
            <a:r>
              <a:rPr lang="en-US" altLang="ko-KR"/>
              <a:t>, </a:t>
            </a:r>
            <a:r>
              <a:rPr lang="en-US" altLang="ko-KR" i="1">
                <a:ea typeface="휴먼매직체" pitchFamily="18" charset="-127"/>
              </a:rPr>
              <a:t>n</a:t>
            </a:r>
            <a:r>
              <a:rPr lang="en-US" altLang="ko-KR">
                <a:ea typeface="휴먼매직체" pitchFamily="18" charset="-127"/>
              </a:rPr>
              <a:t> &gt;= 0</a:t>
            </a:r>
            <a:r>
              <a:rPr lang="en-US" altLang="ko-KR"/>
              <a:t>, is </a:t>
            </a:r>
            <a:r>
              <a:rPr lang="en-US" altLang="ko-KR" u="sng">
                <a:solidFill>
                  <a:srgbClr val="0000FF"/>
                </a:solidFill>
              </a:rPr>
              <a:t>at least</a:t>
            </a:r>
            <a:r>
              <a:rPr lang="en-US" altLang="ko-KR">
                <a:solidFill>
                  <a:srgbClr val="0000FF"/>
                </a:solidFill>
              </a:rPr>
              <a:t> </a:t>
            </a:r>
            <a:r>
              <a:rPr lang="en-US" altLang="ko-KR">
                <a:solidFill>
                  <a:srgbClr val="0000FF"/>
                </a:solidFill>
                <a:ea typeface="휴먼매직체" pitchFamily="18" charset="-127"/>
                <a:sym typeface="Symbol" panose="05050102010706020507" pitchFamily="18" charset="2"/>
              </a:rPr>
              <a:t></a:t>
            </a:r>
            <a:r>
              <a:rPr lang="en-US" altLang="ko-KR">
                <a:solidFill>
                  <a:srgbClr val="0000FF"/>
                </a:solidFill>
                <a:ea typeface="휴먼매직체" pitchFamily="18" charset="-127"/>
              </a:rPr>
              <a:t>(</a:t>
            </a:r>
            <a:r>
              <a:rPr lang="en-US" altLang="ko-KR" i="1">
                <a:solidFill>
                  <a:srgbClr val="0000FF"/>
                </a:solidFill>
                <a:ea typeface="휴먼매직체" pitchFamily="18" charset="-127"/>
              </a:rPr>
              <a:t>log</a:t>
            </a:r>
            <a:r>
              <a:rPr lang="en-US" altLang="ko-KR" i="1" baseline="-25000">
                <a:solidFill>
                  <a:srgbClr val="0000FF"/>
                </a:solidFill>
                <a:ea typeface="휴먼매직체" pitchFamily="18" charset="-127"/>
              </a:rPr>
              <a:t>2</a:t>
            </a:r>
            <a:r>
              <a:rPr lang="en-US" altLang="ko-KR">
                <a:solidFill>
                  <a:srgbClr val="0000FF"/>
                </a:solidFill>
                <a:ea typeface="휴먼매직체" pitchFamily="18" charset="-127"/>
              </a:rPr>
              <a:t>(</a:t>
            </a:r>
            <a:r>
              <a:rPr lang="en-US" altLang="ko-KR" i="1">
                <a:solidFill>
                  <a:srgbClr val="0000FF"/>
                </a:solidFill>
                <a:ea typeface="휴먼매직체" pitchFamily="18" charset="-127"/>
              </a:rPr>
              <a:t>n-1</a:t>
            </a:r>
            <a:r>
              <a:rPr lang="en-US" altLang="ko-KR">
                <a:solidFill>
                  <a:srgbClr val="0000FF"/>
                </a:solidFill>
                <a:ea typeface="휴먼매직체" pitchFamily="18" charset="-127"/>
              </a:rPr>
              <a:t>))</a:t>
            </a:r>
            <a:r>
              <a:rPr lang="en-US" altLang="ko-KR">
                <a:solidFill>
                  <a:srgbClr val="0000FF"/>
                </a:solidFill>
                <a:ea typeface="휴먼매직체" pitchFamily="18" charset="-127"/>
                <a:sym typeface="Symbol" panose="05050102010706020507" pitchFamily="18" charset="2"/>
              </a:rPr>
              <a:t></a:t>
            </a:r>
            <a:r>
              <a:rPr lang="en-US" altLang="ko-KR"/>
              <a:t> and </a:t>
            </a:r>
            <a:r>
              <a:rPr lang="en-US" altLang="ko-KR" u="sng">
                <a:solidFill>
                  <a:srgbClr val="0000FF"/>
                </a:solidFill>
              </a:rPr>
              <a:t>at most</a:t>
            </a:r>
            <a:r>
              <a:rPr lang="en-US" altLang="ko-KR">
                <a:solidFill>
                  <a:srgbClr val="0000FF"/>
                </a:solidFill>
              </a:rPr>
              <a:t> </a:t>
            </a:r>
            <a:r>
              <a:rPr lang="en-US" altLang="ko-KR" i="1">
                <a:solidFill>
                  <a:srgbClr val="0000FF"/>
                </a:solidFill>
                <a:ea typeface="휴먼매직체" pitchFamily="18" charset="-127"/>
              </a:rPr>
              <a:t>n-1</a:t>
            </a: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6DCD536-C5F8-4D70-926C-AF7D0814F46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781300"/>
            <a:ext cx="3792538" cy="2216150"/>
            <a:chOff x="776" y="2544"/>
            <a:chExt cx="2565" cy="1644"/>
          </a:xfrm>
        </p:grpSpPr>
        <p:pic>
          <p:nvPicPr>
            <p:cNvPr id="18441" name="Picture 5">
              <a:extLst>
                <a:ext uri="{FF2B5EF4-FFF2-40B4-BE49-F238E27FC236}">
                  <a16:creationId xmlns:a16="http://schemas.microsoft.com/office/drawing/2014/main" id="{2745317F-6780-4DC6-A8C9-6C08316CC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544"/>
              <a:ext cx="1770" cy="1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" name="Text Box 6">
              <a:extLst>
                <a:ext uri="{FF2B5EF4-FFF2-40B4-BE49-F238E27FC236}">
                  <a16:creationId xmlns:a16="http://schemas.microsoft.com/office/drawing/2014/main" id="{66F275DB-4804-4A4E-A506-F4E9CC163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3893"/>
              <a:ext cx="256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 b="1">
                  <a:ea typeface="휴먼매직체" pitchFamily="18" charset="-127"/>
                </a:rPr>
                <a:t>minimum number of elements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8977D199-89D4-4471-85C6-032E855F752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009900"/>
            <a:ext cx="3849688" cy="1978025"/>
            <a:chOff x="2976" y="2784"/>
            <a:chExt cx="2425" cy="1246"/>
          </a:xfrm>
        </p:grpSpPr>
        <p:pic>
          <p:nvPicPr>
            <p:cNvPr id="18439" name="Picture 8">
              <a:extLst>
                <a:ext uri="{FF2B5EF4-FFF2-40B4-BE49-F238E27FC236}">
                  <a16:creationId xmlns:a16="http://schemas.microsoft.com/office/drawing/2014/main" id="{454433C5-4D4A-448F-B083-47185B4D98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2784"/>
              <a:ext cx="2316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0" name="Text Box 9">
              <a:extLst>
                <a:ext uri="{FF2B5EF4-FFF2-40B4-BE49-F238E27FC236}">
                  <a16:creationId xmlns:a16="http://schemas.microsoft.com/office/drawing/2014/main" id="{AE887322-6BF2-4F52-8BD1-A443744BB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780"/>
              <a:ext cx="24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 b="1">
                  <a:ea typeface="휴먼매직체" pitchFamily="18" charset="-127"/>
                </a:rPr>
                <a:t>maximum number of elements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>
            <a:extLst>
              <a:ext uri="{FF2B5EF4-FFF2-40B4-BE49-F238E27FC236}">
                <a16:creationId xmlns:a16="http://schemas.microsoft.com/office/drawing/2014/main" id="{D3F562D9-33F2-4EAB-8C80-7E43A938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189239-6F41-4849-B30D-8F81B17CB9B8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F768D7A-BB42-4919-A6DA-3AE2A6234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Full Binary Tree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6C8E52FF-4183-4D44-85BD-A60E5AEA9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856662" cy="5427662"/>
          </a:xfrm>
        </p:spPr>
        <p:txBody>
          <a:bodyPr/>
          <a:lstStyle/>
          <a:p>
            <a:pPr marL="533400" indent="-533400" eaLnBrk="1" hangingPunct="1">
              <a:buSzTx/>
            </a:pPr>
            <a:r>
              <a:rPr lang="en-US" altLang="ko-KR"/>
              <a:t>A </a:t>
            </a:r>
            <a:r>
              <a:rPr lang="en-US" altLang="ko-KR">
                <a:solidFill>
                  <a:srgbClr val="0000FF"/>
                </a:solidFill>
              </a:rPr>
              <a:t>full binary tree</a:t>
            </a:r>
            <a:r>
              <a:rPr lang="en-US" altLang="ko-KR"/>
              <a:t> of height </a:t>
            </a:r>
            <a:r>
              <a:rPr lang="en-US" altLang="ko-KR" i="1">
                <a:ea typeface="휴먼매직체" pitchFamily="18" charset="-127"/>
              </a:rPr>
              <a:t>h</a:t>
            </a:r>
            <a:r>
              <a:rPr lang="en-US" altLang="ko-KR"/>
              <a:t> has exactly </a:t>
            </a:r>
            <a:r>
              <a:rPr lang="en-US" altLang="ko-KR" i="1">
                <a:solidFill>
                  <a:srgbClr val="0000FF"/>
                </a:solidFill>
                <a:ea typeface="휴먼매직체" pitchFamily="18" charset="-127"/>
              </a:rPr>
              <a:t>2</a:t>
            </a:r>
            <a:r>
              <a:rPr lang="en-US" altLang="ko-KR" i="1" baseline="30000">
                <a:solidFill>
                  <a:srgbClr val="0000FF"/>
                </a:solidFill>
                <a:ea typeface="휴먼매직체" pitchFamily="18" charset="-127"/>
              </a:rPr>
              <a:t>h+1</a:t>
            </a:r>
            <a:r>
              <a:rPr lang="en-US" altLang="ko-KR">
                <a:solidFill>
                  <a:srgbClr val="0000FF"/>
                </a:solidFill>
                <a:ea typeface="휴먼매직체" pitchFamily="18" charset="-127"/>
              </a:rPr>
              <a:t>-1</a:t>
            </a:r>
            <a:r>
              <a:rPr lang="en-US" altLang="ko-KR">
                <a:solidFill>
                  <a:srgbClr val="0000FF"/>
                </a:solidFill>
              </a:rPr>
              <a:t> nodes</a:t>
            </a:r>
            <a:r>
              <a:rPr lang="en-US" altLang="ko-KR"/>
              <a:t>.</a:t>
            </a:r>
          </a:p>
          <a:p>
            <a:pPr marL="533400" indent="-533400" eaLnBrk="1" hangingPunct="1">
              <a:buSzTx/>
            </a:pPr>
            <a:r>
              <a:rPr lang="en-US" altLang="ko-KR"/>
              <a:t>Numbering the nodes in a full binary tree</a:t>
            </a:r>
          </a:p>
          <a:p>
            <a:pPr marL="914400" lvl="1" indent="-457200" eaLnBrk="1" hangingPunct="1">
              <a:buSzTx/>
            </a:pPr>
            <a:r>
              <a:rPr lang="en-US" altLang="ko-KR"/>
              <a:t>Number the nodes </a:t>
            </a:r>
            <a:r>
              <a:rPr lang="en-US" altLang="ko-KR">
                <a:ea typeface="휴먼매직체" pitchFamily="18" charset="-127"/>
              </a:rPr>
              <a:t>1</a:t>
            </a:r>
            <a:r>
              <a:rPr lang="en-US" altLang="ko-KR"/>
              <a:t> through </a:t>
            </a:r>
            <a:r>
              <a:rPr lang="en-US" altLang="ko-KR" i="1">
                <a:ea typeface="휴먼매직체" pitchFamily="18" charset="-127"/>
              </a:rPr>
              <a:t>2</a:t>
            </a:r>
            <a:r>
              <a:rPr lang="en-US" altLang="ko-KR" i="1" baseline="30000">
                <a:ea typeface="휴먼매직체" pitchFamily="18" charset="-127"/>
              </a:rPr>
              <a:t>h+1</a:t>
            </a:r>
            <a:r>
              <a:rPr lang="en-US" altLang="ko-KR">
                <a:ea typeface="휴먼매직체" pitchFamily="18" charset="-127"/>
              </a:rPr>
              <a:t>-1</a:t>
            </a:r>
          </a:p>
          <a:p>
            <a:pPr marL="914400" lvl="1" indent="-457200" eaLnBrk="1" hangingPunct="1">
              <a:buSzTx/>
            </a:pPr>
            <a:r>
              <a:rPr lang="en-US" altLang="ko-KR"/>
              <a:t>Number </a:t>
            </a:r>
            <a:r>
              <a:rPr lang="en-US" altLang="ko-KR">
                <a:solidFill>
                  <a:srgbClr val="FF3300"/>
                </a:solidFill>
              </a:rPr>
              <a:t>by levels from top to bottom</a:t>
            </a:r>
          </a:p>
          <a:p>
            <a:pPr marL="914400" lvl="1" indent="-457200" eaLnBrk="1" hangingPunct="1">
              <a:buSzTx/>
            </a:pPr>
            <a:r>
              <a:rPr lang="en-US" altLang="ko-KR"/>
              <a:t>Within a level, </a:t>
            </a:r>
            <a:r>
              <a:rPr lang="en-US" altLang="ko-KR">
                <a:solidFill>
                  <a:srgbClr val="FF3300"/>
                </a:solidFill>
              </a:rPr>
              <a:t>number from left to right</a:t>
            </a:r>
            <a:endParaRPr lang="en-US" altLang="ko-KR"/>
          </a:p>
        </p:txBody>
      </p:sp>
      <p:pic>
        <p:nvPicPr>
          <p:cNvPr id="343044" name="Picture 4">
            <a:extLst>
              <a:ext uri="{FF2B5EF4-FFF2-40B4-BE49-F238E27FC236}">
                <a16:creationId xmlns:a16="http://schemas.microsoft.com/office/drawing/2014/main" id="{1FC74EB3-A95E-4E1E-B561-3CA76ADD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143375"/>
            <a:ext cx="5081588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>
            <a:extLst>
              <a:ext uri="{FF2B5EF4-FFF2-40B4-BE49-F238E27FC236}">
                <a16:creationId xmlns:a16="http://schemas.microsoft.com/office/drawing/2014/main" id="{092A1037-2E16-48BC-85AD-E596B0D5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E5AE3-8609-4283-90AA-7FD4F95A8162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57BA942-17C6-4787-A5D6-4926F4350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33375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ko-KR"/>
              <a:t>Node Number Property of Full Binary Tree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3AFA770D-517E-4FFA-9A0C-2FADF4774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r>
              <a:rPr lang="en-US" altLang="ko-KR"/>
              <a:t>Parent of node </a:t>
            </a:r>
            <a:r>
              <a:rPr lang="en-US" altLang="ko-KR" i="1">
                <a:ea typeface="휴먼매직체" pitchFamily="18" charset="-127"/>
              </a:rPr>
              <a:t>i</a:t>
            </a:r>
            <a:r>
              <a:rPr lang="en-US" altLang="ko-KR"/>
              <a:t> is node </a:t>
            </a:r>
            <a:r>
              <a:rPr lang="en-US" altLang="ko-KR">
                <a:ea typeface="휴먼매직체" pitchFamily="18" charset="-127"/>
                <a:sym typeface="Symbol" panose="05050102010706020507" pitchFamily="18" charset="2"/>
              </a:rPr>
              <a:t></a:t>
            </a:r>
            <a:r>
              <a:rPr lang="en-US" altLang="ko-KR">
                <a:ea typeface="휴먼매직체" pitchFamily="18" charset="-127"/>
              </a:rPr>
              <a:t>(i/2)</a:t>
            </a:r>
            <a:r>
              <a:rPr lang="en-US" altLang="ko-KR">
                <a:ea typeface="휴먼매직체" pitchFamily="18" charset="-127"/>
                <a:sym typeface="Symbol" panose="05050102010706020507" pitchFamily="18" charset="2"/>
              </a:rPr>
              <a:t></a:t>
            </a:r>
            <a:r>
              <a:rPr lang="en-US" altLang="ko-KR"/>
              <a:t>, unless </a:t>
            </a:r>
            <a:r>
              <a:rPr lang="en-US" altLang="ko-KR">
                <a:ea typeface="휴먼매직체" pitchFamily="18" charset="-127"/>
              </a:rPr>
              <a:t>i</a:t>
            </a:r>
            <a:r>
              <a:rPr lang="en-US" altLang="ko-KR"/>
              <a:t> = 1</a:t>
            </a:r>
          </a:p>
          <a:p>
            <a:pPr marL="533400" indent="-533400" eaLnBrk="1" hangingPunct="1">
              <a:buSzTx/>
            </a:pPr>
            <a:r>
              <a:rPr lang="en-US" altLang="ko-KR"/>
              <a:t>Node 1 is the root and has no parent</a:t>
            </a:r>
          </a:p>
        </p:txBody>
      </p:sp>
      <p:pic>
        <p:nvPicPr>
          <p:cNvPr id="20485" name="Picture 7">
            <a:extLst>
              <a:ext uri="{FF2B5EF4-FFF2-40B4-BE49-F238E27FC236}">
                <a16:creationId xmlns:a16="http://schemas.microsoft.com/office/drawing/2014/main" id="{9F420F4D-88B6-4014-8DA0-55A68679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52513"/>
            <a:ext cx="478631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>
            <a:extLst>
              <a:ext uri="{FF2B5EF4-FFF2-40B4-BE49-F238E27FC236}">
                <a16:creationId xmlns:a16="http://schemas.microsoft.com/office/drawing/2014/main" id="{D3E96FF4-A2C4-4466-99E0-148B9CD7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C37CC1-149C-4419-B6D3-C16714C67739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A3DC385F-89EC-4F06-B434-0A7DA742E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r>
              <a:rPr lang="en-US" altLang="ko-KR"/>
              <a:t>Left child of node </a:t>
            </a:r>
            <a:r>
              <a:rPr lang="en-US" altLang="ko-KR" i="1">
                <a:ea typeface="휴먼매직체" pitchFamily="18" charset="-127"/>
              </a:rPr>
              <a:t>i</a:t>
            </a:r>
            <a:r>
              <a:rPr lang="en-US" altLang="ko-KR"/>
              <a:t> is node </a:t>
            </a:r>
            <a:r>
              <a:rPr lang="en-US" altLang="ko-KR" i="1">
                <a:ea typeface="휴먼매직체" pitchFamily="18" charset="-127"/>
              </a:rPr>
              <a:t>2i</a:t>
            </a:r>
            <a:r>
              <a:rPr lang="en-US" altLang="ko-KR"/>
              <a:t>, unless </a:t>
            </a:r>
            <a:r>
              <a:rPr lang="en-US" altLang="ko-KR" i="1">
                <a:ea typeface="휴먼매직체" pitchFamily="18" charset="-127"/>
              </a:rPr>
              <a:t>2i &gt; n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where </a:t>
            </a:r>
            <a:r>
              <a:rPr lang="en-US" altLang="ko-KR" i="1">
                <a:ea typeface="휴먼매직체" pitchFamily="18" charset="-127"/>
              </a:rPr>
              <a:t>n</a:t>
            </a:r>
            <a:r>
              <a:rPr lang="en-US" altLang="ko-KR"/>
              <a:t> is the total number of nodes.</a:t>
            </a:r>
          </a:p>
          <a:p>
            <a:pPr marL="533400" indent="-533400" eaLnBrk="1" hangingPunct="1">
              <a:buSzTx/>
            </a:pPr>
            <a:r>
              <a:rPr lang="en-US" altLang="ko-KR"/>
              <a:t>If </a:t>
            </a:r>
            <a:r>
              <a:rPr lang="en-US" altLang="ko-KR" i="1">
                <a:ea typeface="휴먼매직체" pitchFamily="18" charset="-127"/>
              </a:rPr>
              <a:t>2i &gt; n</a:t>
            </a:r>
            <a:r>
              <a:rPr lang="en-US" altLang="ko-KR"/>
              <a:t>, node</a:t>
            </a:r>
            <a:r>
              <a:rPr lang="en-US" altLang="ko-KR" i="1"/>
              <a:t> i</a:t>
            </a:r>
            <a:r>
              <a:rPr lang="en-US" altLang="ko-KR"/>
              <a:t> has no left child.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64786C08-1BA0-410F-AF50-E064FD73C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52513"/>
            <a:ext cx="478631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6">
            <a:extLst>
              <a:ext uri="{FF2B5EF4-FFF2-40B4-BE49-F238E27FC236}">
                <a16:creationId xmlns:a16="http://schemas.microsoft.com/office/drawing/2014/main" id="{DE3D8B81-82AE-44BA-B008-9F09D9161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33375"/>
            <a:ext cx="8534400" cy="609600"/>
          </a:xfrm>
          <a:noFill/>
        </p:spPr>
        <p:txBody>
          <a:bodyPr/>
          <a:lstStyle/>
          <a:p>
            <a:pPr eaLnBrk="1" hangingPunct="1"/>
            <a:r>
              <a:rPr lang="en-US" altLang="ko-KR"/>
              <a:t>Node Number Property of Full Binary Tree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>
            <a:extLst>
              <a:ext uri="{FF2B5EF4-FFF2-40B4-BE49-F238E27FC236}">
                <a16:creationId xmlns:a16="http://schemas.microsoft.com/office/drawing/2014/main" id="{36E1CAC0-AFA8-4D4E-A1F2-81AAE7BF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3293EE-CB71-4F89-8F36-05154EF3AC82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1D79239E-A9C0-4364-AC77-D641552D8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r>
              <a:rPr lang="en-US" altLang="ko-KR"/>
              <a:t>Right child of node </a:t>
            </a:r>
            <a:r>
              <a:rPr lang="en-US" altLang="ko-KR" i="1">
                <a:ea typeface="휴먼매직체" pitchFamily="18" charset="-127"/>
              </a:rPr>
              <a:t>i</a:t>
            </a:r>
            <a:r>
              <a:rPr lang="en-US" altLang="ko-KR"/>
              <a:t> is node </a:t>
            </a:r>
            <a:r>
              <a:rPr lang="en-US" altLang="ko-KR" i="1">
                <a:ea typeface="휴먼매직체" pitchFamily="18" charset="-127"/>
              </a:rPr>
              <a:t>2i</a:t>
            </a:r>
            <a:r>
              <a:rPr lang="en-US" altLang="ko-KR">
                <a:ea typeface="휴먼매직체" pitchFamily="18" charset="-127"/>
              </a:rPr>
              <a:t>+1</a:t>
            </a:r>
            <a:r>
              <a:rPr lang="en-US" altLang="ko-KR"/>
              <a:t>, unless </a:t>
            </a:r>
            <a:r>
              <a:rPr lang="en-US" altLang="ko-KR" i="1">
                <a:ea typeface="휴먼매직체" pitchFamily="18" charset="-127"/>
              </a:rPr>
              <a:t>2i</a:t>
            </a:r>
            <a:r>
              <a:rPr lang="en-US" altLang="ko-KR">
                <a:ea typeface="휴먼매직체" pitchFamily="18" charset="-127"/>
              </a:rPr>
              <a:t>+1 &gt; </a:t>
            </a:r>
            <a:r>
              <a:rPr lang="en-US" altLang="ko-KR" i="1">
                <a:ea typeface="휴먼매직체" pitchFamily="18" charset="-127"/>
              </a:rPr>
              <a:t>n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where </a:t>
            </a:r>
            <a:r>
              <a:rPr lang="en-US" altLang="ko-KR">
                <a:ea typeface="휴먼매직체" pitchFamily="18" charset="-127"/>
              </a:rPr>
              <a:t>n</a:t>
            </a:r>
            <a:r>
              <a:rPr lang="en-US" altLang="ko-KR"/>
              <a:t> is the total number of nodes.</a:t>
            </a:r>
          </a:p>
          <a:p>
            <a:pPr marL="533400" indent="-533400" eaLnBrk="1" hangingPunct="1">
              <a:buSzTx/>
            </a:pPr>
            <a:r>
              <a:rPr lang="en-US" altLang="ko-KR"/>
              <a:t>If </a:t>
            </a:r>
            <a:r>
              <a:rPr lang="en-US" altLang="ko-KR" i="1">
                <a:ea typeface="휴먼매직체" pitchFamily="18" charset="-127"/>
              </a:rPr>
              <a:t>2i+1 &gt; n</a:t>
            </a:r>
            <a:r>
              <a:rPr lang="en-US" altLang="ko-KR"/>
              <a:t>, node</a:t>
            </a:r>
            <a:r>
              <a:rPr lang="en-US" altLang="ko-KR" i="1"/>
              <a:t> </a:t>
            </a:r>
            <a:r>
              <a:rPr lang="en-US" altLang="ko-KR" i="1">
                <a:ea typeface="휴먼매직체" pitchFamily="18" charset="-127"/>
              </a:rPr>
              <a:t>i</a:t>
            </a:r>
            <a:r>
              <a:rPr lang="en-US" altLang="ko-KR"/>
              <a:t> has no right child.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0772F470-F76B-487C-BC4A-02415CB5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52513"/>
            <a:ext cx="4484688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6">
            <a:extLst>
              <a:ext uri="{FF2B5EF4-FFF2-40B4-BE49-F238E27FC236}">
                <a16:creationId xmlns:a16="http://schemas.microsoft.com/office/drawing/2014/main" id="{FA3C1DFA-E672-4C39-8A71-BB3561526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33375"/>
            <a:ext cx="8534400" cy="609600"/>
          </a:xfrm>
          <a:noFill/>
        </p:spPr>
        <p:txBody>
          <a:bodyPr/>
          <a:lstStyle/>
          <a:p>
            <a:pPr eaLnBrk="1" hangingPunct="1"/>
            <a:r>
              <a:rPr lang="en-US" altLang="ko-KR"/>
              <a:t>Node Number Property of Full Binary Tree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>
            <a:extLst>
              <a:ext uri="{FF2B5EF4-FFF2-40B4-BE49-F238E27FC236}">
                <a16:creationId xmlns:a16="http://schemas.microsoft.com/office/drawing/2014/main" id="{675E7C4E-9D74-4909-8A3C-DBABDCA8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6BE57A-5769-4C04-9D8D-366C5A17FEB1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CC4D760-5788-4C95-A7B3-750469EF0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05800" cy="609600"/>
          </a:xfrm>
        </p:spPr>
        <p:txBody>
          <a:bodyPr/>
          <a:lstStyle/>
          <a:p>
            <a:pPr eaLnBrk="1" hangingPunct="1"/>
            <a:r>
              <a:rPr lang="en-US" altLang="ko-KR"/>
              <a:t>Complete Binary Tree with N Nodes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FF4828A0-9A67-4158-858F-C4FC085DC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125538"/>
            <a:ext cx="8928100" cy="5427662"/>
          </a:xfrm>
        </p:spPr>
        <p:txBody>
          <a:bodyPr/>
          <a:lstStyle/>
          <a:p>
            <a:pPr marL="533400" indent="-533400" eaLnBrk="1" hangingPunct="1">
              <a:buSzTx/>
            </a:pPr>
            <a:r>
              <a:rPr lang="en-US" altLang="ko-KR"/>
              <a:t>Start with a full binary tree that has at least </a:t>
            </a:r>
            <a:r>
              <a:rPr lang="en-US" altLang="ko-KR" i="1">
                <a:ea typeface="휴먼매직체" pitchFamily="18" charset="-127"/>
              </a:rPr>
              <a:t>n</a:t>
            </a:r>
            <a:r>
              <a:rPr lang="en-US" altLang="ko-KR" i="1"/>
              <a:t> </a:t>
            </a:r>
            <a:r>
              <a:rPr lang="en-US" altLang="ko-KR"/>
              <a:t>nodes</a:t>
            </a:r>
          </a:p>
          <a:p>
            <a:pPr marL="533400" indent="-533400" eaLnBrk="1" hangingPunct="1">
              <a:buSzTx/>
            </a:pPr>
            <a:r>
              <a:rPr lang="en-US" altLang="ko-KR"/>
              <a:t>Number the nodes as described earlier.</a:t>
            </a:r>
          </a:p>
          <a:p>
            <a:pPr marL="533400" indent="-533400" eaLnBrk="1" hangingPunct="1">
              <a:buSzTx/>
            </a:pPr>
            <a:r>
              <a:rPr lang="en-US" altLang="ko-KR"/>
              <a:t>The binary tree defined by the nodes numbered 1 through </a:t>
            </a:r>
            <a:r>
              <a:rPr lang="en-US" altLang="ko-KR" i="1">
                <a:ea typeface="휴먼매직체" pitchFamily="18" charset="-127"/>
              </a:rPr>
              <a:t>n</a:t>
            </a:r>
            <a:r>
              <a:rPr lang="en-US" altLang="ko-KR"/>
              <a:t> is the </a:t>
            </a:r>
            <a:r>
              <a:rPr lang="en-US" altLang="ko-KR" i="1">
                <a:solidFill>
                  <a:srgbClr val="0000FF"/>
                </a:solidFill>
                <a:ea typeface="휴먼매직체" pitchFamily="18" charset="-127"/>
              </a:rPr>
              <a:t>n</a:t>
            </a:r>
            <a:r>
              <a:rPr lang="en-US" altLang="ko-KR">
                <a:solidFill>
                  <a:srgbClr val="0000FF"/>
                </a:solidFill>
              </a:rPr>
              <a:t>-node complete binary tree</a:t>
            </a:r>
            <a:r>
              <a:rPr lang="en-US" altLang="ko-KR"/>
              <a:t>.</a:t>
            </a:r>
          </a:p>
          <a:p>
            <a:pPr marL="533400" indent="-533400" eaLnBrk="1" hangingPunct="1">
              <a:buSzTx/>
            </a:pPr>
            <a:r>
              <a:rPr lang="en-US" altLang="ko-KR"/>
              <a:t>A full binary tree is a special case of a complete binary tree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>
            <a:extLst>
              <a:ext uri="{FF2B5EF4-FFF2-40B4-BE49-F238E27FC236}">
                <a16:creationId xmlns:a16="http://schemas.microsoft.com/office/drawing/2014/main" id="{6B7485D6-363A-4728-B940-7AB92EA2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149623-CF70-4681-8F5F-4D169F361419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A9C7CBA-B9FD-4588-BB05-01520D223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Linear Lists and Trees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BBD75239-A977-4751-87A9-FD52EA390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0000FF"/>
                </a:solidFill>
              </a:rPr>
              <a:t>Linear lists are useful for </a:t>
            </a:r>
            <a:r>
              <a:rPr lang="en-US" altLang="ko-KR" u="sng">
                <a:solidFill>
                  <a:srgbClr val="0000FF"/>
                </a:solidFill>
              </a:rPr>
              <a:t>serially ordered</a:t>
            </a:r>
            <a:r>
              <a:rPr lang="en-US" altLang="ko-KR">
                <a:solidFill>
                  <a:srgbClr val="0000FF"/>
                </a:solidFill>
              </a:rPr>
              <a:t> data</a:t>
            </a:r>
            <a:endParaRPr lang="en-US" altLang="ko-KR"/>
          </a:p>
          <a:p>
            <a:pPr lvl="1" eaLnBrk="1" hangingPunct="1"/>
            <a:r>
              <a:rPr lang="en-US" altLang="ko-KR">
                <a:latin typeface="휴먼매직체" pitchFamily="18" charset="-127"/>
                <a:ea typeface="휴먼매직체" pitchFamily="18" charset="-127"/>
              </a:rPr>
              <a:t>(e</a:t>
            </a:r>
            <a:r>
              <a:rPr lang="en-US" altLang="ko-KR" baseline="-25000"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en-US" altLang="ko-KR">
                <a:latin typeface="휴먼매직체" pitchFamily="18" charset="-127"/>
                <a:ea typeface="휴먼매직체" pitchFamily="18" charset="-127"/>
              </a:rPr>
              <a:t>,e</a:t>
            </a:r>
            <a:r>
              <a:rPr lang="en-US" altLang="ko-KR" baseline="-25000"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en-US" altLang="ko-KR">
                <a:latin typeface="휴먼매직체" pitchFamily="18" charset="-127"/>
                <a:ea typeface="휴먼매직체" pitchFamily="18" charset="-127"/>
              </a:rPr>
              <a:t>,e</a:t>
            </a:r>
            <a:r>
              <a:rPr lang="en-US" altLang="ko-KR" baseline="-25000"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en-US" altLang="ko-KR">
                <a:latin typeface="휴먼매직체" pitchFamily="18" charset="-127"/>
                <a:ea typeface="휴먼매직체" pitchFamily="18" charset="-127"/>
              </a:rPr>
              <a:t>,</a:t>
            </a:r>
            <a:r>
              <a:rPr lang="en-US" altLang="ko-KR">
                <a:ea typeface="휴먼매직체" pitchFamily="18" charset="-127"/>
              </a:rPr>
              <a:t>…</a:t>
            </a:r>
            <a:r>
              <a:rPr lang="en-US" altLang="ko-KR">
                <a:latin typeface="휴먼매직체" pitchFamily="18" charset="-127"/>
                <a:ea typeface="휴먼매직체" pitchFamily="18" charset="-127"/>
              </a:rPr>
              <a:t>,e</a:t>
            </a:r>
            <a:r>
              <a:rPr lang="en-US" altLang="ko-KR" baseline="-25000">
                <a:latin typeface="휴먼매직체" pitchFamily="18" charset="-127"/>
                <a:ea typeface="휴먼매직체" pitchFamily="18" charset="-127"/>
              </a:rPr>
              <a:t>n</a:t>
            </a:r>
            <a:r>
              <a:rPr lang="en-US" altLang="ko-KR"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lvl="1" eaLnBrk="1" hangingPunct="1"/>
            <a:r>
              <a:rPr lang="en-US" altLang="ko-KR"/>
              <a:t>Days of week</a:t>
            </a:r>
          </a:p>
          <a:p>
            <a:pPr lvl="1" eaLnBrk="1" hangingPunct="1"/>
            <a:r>
              <a:rPr lang="en-US" altLang="ko-KR"/>
              <a:t>Months in a year</a:t>
            </a:r>
          </a:p>
          <a:p>
            <a:pPr lvl="1" eaLnBrk="1" hangingPunct="1"/>
            <a:r>
              <a:rPr lang="en-US" altLang="ko-KR"/>
              <a:t>Students in a class</a:t>
            </a:r>
          </a:p>
          <a:p>
            <a:pPr eaLnBrk="1" hangingPunct="1"/>
            <a:r>
              <a:rPr lang="en-US" altLang="ko-KR">
                <a:solidFill>
                  <a:srgbClr val="0000FF"/>
                </a:solidFill>
              </a:rPr>
              <a:t>Trees are useful for </a:t>
            </a:r>
            <a:r>
              <a:rPr lang="en-US" altLang="ko-KR" u="sng">
                <a:solidFill>
                  <a:srgbClr val="0000FF"/>
                </a:solidFill>
              </a:rPr>
              <a:t>hierarchically ordered</a:t>
            </a:r>
            <a:r>
              <a:rPr lang="en-US" altLang="ko-KR">
                <a:solidFill>
                  <a:srgbClr val="0000FF"/>
                </a:solidFill>
              </a:rPr>
              <a:t> data</a:t>
            </a:r>
          </a:p>
          <a:p>
            <a:pPr lvl="1" eaLnBrk="1" hangingPunct="1"/>
            <a:r>
              <a:rPr lang="en-US" altLang="ko-KR"/>
              <a:t>Joe’s descendants</a:t>
            </a:r>
          </a:p>
          <a:p>
            <a:pPr lvl="1" eaLnBrk="1" hangingPunct="1"/>
            <a:r>
              <a:rPr lang="en-US" altLang="ko-KR"/>
              <a:t>Corporate structure</a:t>
            </a:r>
          </a:p>
          <a:p>
            <a:pPr lvl="1" eaLnBrk="1" hangingPunct="1"/>
            <a:r>
              <a:rPr lang="en-US" altLang="ko-KR"/>
              <a:t>Government Subdivisions</a:t>
            </a:r>
          </a:p>
          <a:p>
            <a:pPr lvl="1" eaLnBrk="1" hangingPunct="1"/>
            <a:r>
              <a:rPr lang="en-US" altLang="ko-KR"/>
              <a:t>Software structure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>
            <a:extLst>
              <a:ext uri="{FF2B5EF4-FFF2-40B4-BE49-F238E27FC236}">
                <a16:creationId xmlns:a16="http://schemas.microsoft.com/office/drawing/2014/main" id="{F5E8258E-E478-40B2-8000-EA1CD28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D39EEF-7C5D-4D73-8EBD-32E6AF0AABEA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4059220-8BC1-4D43-8AC1-C83FA8B52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of Complete Binary Tree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6479E276-6497-4F77-92A8-F3EBC3892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endParaRPr lang="en-US" altLang="ko-KR"/>
          </a:p>
          <a:p>
            <a:pPr marL="533400" indent="-533400" eaLnBrk="1" hangingPunct="1">
              <a:buSzTx/>
            </a:pPr>
            <a:r>
              <a:rPr lang="en-US" altLang="ko-KR"/>
              <a:t>Complete binary tree with 10 nodes.</a:t>
            </a:r>
          </a:p>
          <a:p>
            <a:pPr marL="533400" indent="-533400" eaLnBrk="1" hangingPunct="1">
              <a:buSzTx/>
            </a:pPr>
            <a:r>
              <a:rPr lang="en-US" altLang="ko-KR"/>
              <a:t>Same node number properties (as in full binary tree) also hold here.</a:t>
            </a:r>
          </a:p>
        </p:txBody>
      </p:sp>
      <p:pic>
        <p:nvPicPr>
          <p:cNvPr id="348164" name="Picture 4">
            <a:extLst>
              <a:ext uri="{FF2B5EF4-FFF2-40B4-BE49-F238E27FC236}">
                <a16:creationId xmlns:a16="http://schemas.microsoft.com/office/drawing/2014/main" id="{56FCF080-6905-4415-905B-4256013F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196975"/>
            <a:ext cx="42386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>
            <a:extLst>
              <a:ext uri="{FF2B5EF4-FFF2-40B4-BE49-F238E27FC236}">
                <a16:creationId xmlns:a16="http://schemas.microsoft.com/office/drawing/2014/main" id="{01D8778B-8B32-4FD7-B922-EC802D34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75F8A9-B8CA-495D-B8E4-66459D125288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E29FDF7-866D-40EB-A987-1517DA1AD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Binary Tree Representation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D5B4AD52-D0DA-4CD8-B94E-A4D5CA729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SzTx/>
            </a:pPr>
            <a:r>
              <a:rPr lang="en-US" altLang="ko-KR"/>
              <a:t>Array representation</a:t>
            </a:r>
          </a:p>
          <a:p>
            <a:pPr marL="533400" indent="-533400" eaLnBrk="1" hangingPunct="1">
              <a:buSzTx/>
            </a:pPr>
            <a:r>
              <a:rPr lang="en-US" altLang="ko-KR"/>
              <a:t>Linked representation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>
            <a:extLst>
              <a:ext uri="{FF2B5EF4-FFF2-40B4-BE49-F238E27FC236}">
                <a16:creationId xmlns:a16="http://schemas.microsoft.com/office/drawing/2014/main" id="{B65CE7DC-EED6-4662-B018-09968195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A47502-B9E5-4013-AEEF-2BE2238FD22A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8D4C464-6AE6-43DC-90FA-6BB256433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05800" cy="609600"/>
          </a:xfrm>
        </p:spPr>
        <p:txBody>
          <a:bodyPr/>
          <a:lstStyle/>
          <a:p>
            <a:pPr eaLnBrk="1" hangingPunct="1"/>
            <a:r>
              <a:rPr lang="en-US" altLang="ko-KR"/>
              <a:t>Array Representation of Binary Tree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9B5B0379-9F92-488C-A3C9-46AB098C7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SzTx/>
            </a:pPr>
            <a:r>
              <a:rPr lang="en-US" altLang="ko-KR"/>
              <a:t>The binary tree is represented in an array by storing each element at the array position corresponding to the number assigned to it.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29D4884-9042-4740-95F6-BDE0AF2DF95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420938"/>
            <a:ext cx="6781800" cy="3248025"/>
            <a:chOff x="1626" y="2352"/>
            <a:chExt cx="2358" cy="1632"/>
          </a:xfrm>
        </p:grpSpPr>
        <p:pic>
          <p:nvPicPr>
            <p:cNvPr id="26630" name="Picture 5">
              <a:extLst>
                <a:ext uri="{FF2B5EF4-FFF2-40B4-BE49-F238E27FC236}">
                  <a16:creationId xmlns:a16="http://schemas.microsoft.com/office/drawing/2014/main" id="{DD6FECAE-9D34-429F-A287-8B783492A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2451"/>
              <a:ext cx="2358" cy="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Rectangle 6">
              <a:extLst>
                <a:ext uri="{FF2B5EF4-FFF2-40B4-BE49-F238E27FC236}">
                  <a16:creationId xmlns:a16="http://schemas.microsoft.com/office/drawing/2014/main" id="{EAE6536E-1017-4462-96BB-A8BFCFC8F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52"/>
              <a:ext cx="33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>
            <a:extLst>
              <a:ext uri="{FF2B5EF4-FFF2-40B4-BE49-F238E27FC236}">
                <a16:creationId xmlns:a16="http://schemas.microsoft.com/office/drawing/2014/main" id="{82189F0B-98C3-40AC-B5F3-82572BE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0CEEC0-D0DA-4A3F-86F2-D1DC9BE56E52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881C91D-7882-47BE-9E0F-1FC2C372B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458200" cy="609600"/>
          </a:xfrm>
        </p:spPr>
        <p:txBody>
          <a:bodyPr/>
          <a:lstStyle/>
          <a:p>
            <a:pPr eaLnBrk="1" hangingPunct="1"/>
            <a:r>
              <a:rPr lang="en-US" altLang="ko-KR"/>
              <a:t>Linked Representation of Binary Tree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DC4A9CBE-4559-4D93-B1F3-B1B59F72D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SzTx/>
            </a:pPr>
            <a:r>
              <a:rPr lang="en-US" altLang="ko-KR"/>
              <a:t>The most popular way to present a binary tree</a:t>
            </a:r>
          </a:p>
          <a:p>
            <a:pPr marL="533400" indent="-533400" eaLnBrk="1" hangingPunct="1">
              <a:buSzTx/>
            </a:pPr>
            <a:r>
              <a:rPr lang="en-US" altLang="ko-KR"/>
              <a:t>Each element is represented by a node that has two link fields (</a:t>
            </a:r>
            <a:r>
              <a:rPr lang="en-US" altLang="ko-KR">
                <a:solidFill>
                  <a:srgbClr val="0000FF"/>
                </a:solidFill>
              </a:rPr>
              <a:t>leftChild</a:t>
            </a:r>
            <a:r>
              <a:rPr lang="en-US" altLang="ko-KR"/>
              <a:t> and </a:t>
            </a:r>
            <a:r>
              <a:rPr lang="en-US" altLang="ko-KR">
                <a:solidFill>
                  <a:srgbClr val="0000FF"/>
                </a:solidFill>
              </a:rPr>
              <a:t>rightChild</a:t>
            </a:r>
            <a:r>
              <a:rPr lang="en-US" altLang="ko-KR"/>
              <a:t>) plus an </a:t>
            </a:r>
            <a:r>
              <a:rPr lang="en-US" altLang="ko-KR">
                <a:solidFill>
                  <a:srgbClr val="0000FF"/>
                </a:solidFill>
              </a:rPr>
              <a:t>element</a:t>
            </a:r>
            <a:r>
              <a:rPr lang="en-US" altLang="ko-KR"/>
              <a:t> field.</a:t>
            </a:r>
          </a:p>
          <a:p>
            <a:pPr marL="533400" indent="-533400" eaLnBrk="1" hangingPunct="1">
              <a:buSzTx/>
            </a:pPr>
            <a:r>
              <a:rPr lang="en-US" altLang="ko-KR"/>
              <a:t>Each binary tree node is represented as an object whose data type is </a:t>
            </a:r>
            <a:r>
              <a:rPr lang="en-US" altLang="ko-KR">
                <a:ea typeface="휴먼매직체" pitchFamily="18" charset="-127"/>
              </a:rPr>
              <a:t>binaryTreeNode</a:t>
            </a:r>
            <a:r>
              <a:rPr lang="en-US" altLang="ko-KR"/>
              <a:t>.</a:t>
            </a:r>
          </a:p>
          <a:p>
            <a:pPr marL="533400" indent="-533400" eaLnBrk="1" hangingPunct="1">
              <a:buSzTx/>
            </a:pPr>
            <a:r>
              <a:rPr lang="en-US" altLang="ko-KR"/>
              <a:t>The space required by an </a:t>
            </a:r>
            <a:r>
              <a:rPr lang="en-US" altLang="ko-KR" i="1">
                <a:ea typeface="휴먼매직체" pitchFamily="18" charset="-127"/>
              </a:rPr>
              <a:t>n</a:t>
            </a:r>
            <a:r>
              <a:rPr lang="en-US" altLang="ko-KR"/>
              <a:t> node binary tree is</a:t>
            </a:r>
            <a:br>
              <a:rPr lang="en-US" altLang="ko-KR"/>
            </a:br>
            <a:r>
              <a:rPr lang="en-US" altLang="ko-KR" i="1">
                <a:ea typeface="휴먼매직체" pitchFamily="18" charset="-127"/>
              </a:rPr>
              <a:t>n *</a:t>
            </a:r>
            <a:r>
              <a:rPr lang="en-US" altLang="ko-KR">
                <a:ea typeface="휴먼매직체" pitchFamily="18" charset="-127"/>
              </a:rPr>
              <a:t> sizeof(binaryTreeNode)</a:t>
            </a:r>
            <a:endParaRPr lang="en-US" altLang="ko-KR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>
            <a:extLst>
              <a:ext uri="{FF2B5EF4-FFF2-40B4-BE49-F238E27FC236}">
                <a16:creationId xmlns:a16="http://schemas.microsoft.com/office/drawing/2014/main" id="{71A3EC97-D03F-4EDF-936B-F8160D90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C42B1C-9097-4ADF-BDA6-A617B721ABE6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B0C6B97-41EA-4CEA-AA4F-6909817B1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ko-KR"/>
              <a:t>Linked Representation of Binary Tree</a:t>
            </a:r>
          </a:p>
        </p:txBody>
      </p:sp>
      <p:pic>
        <p:nvPicPr>
          <p:cNvPr id="353283" name="Picture 3">
            <a:extLst>
              <a:ext uri="{FF2B5EF4-FFF2-40B4-BE49-F238E27FC236}">
                <a16:creationId xmlns:a16="http://schemas.microsoft.com/office/drawing/2014/main" id="{478E5703-EA4E-422A-8FDD-E82159757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92250"/>
            <a:ext cx="6858000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>
            <a:extLst>
              <a:ext uri="{FF2B5EF4-FFF2-40B4-BE49-F238E27FC236}">
                <a16:creationId xmlns:a16="http://schemas.microsoft.com/office/drawing/2014/main" id="{9D952136-938B-48E1-90AE-B9AACEA2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75260-BF16-411C-A4B8-9B4E5DF7AA14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B91EB99-AC96-4E0B-B67C-00142B852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Common Binary Tree Operations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9F4D9C4E-8C6E-4F79-81AE-2089DDE10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75650" cy="5503862"/>
          </a:xfrm>
        </p:spPr>
        <p:txBody>
          <a:bodyPr/>
          <a:lstStyle/>
          <a:p>
            <a:pPr eaLnBrk="1" hangingPunct="1"/>
            <a:r>
              <a:rPr lang="en-US" altLang="ko-KR"/>
              <a:t>Determine the height</a:t>
            </a:r>
          </a:p>
          <a:p>
            <a:pPr eaLnBrk="1" hangingPunct="1"/>
            <a:r>
              <a:rPr lang="en-US" altLang="ko-KR"/>
              <a:t>Determine the number of nodes</a:t>
            </a:r>
          </a:p>
          <a:p>
            <a:pPr eaLnBrk="1" hangingPunct="1"/>
            <a:r>
              <a:rPr lang="en-US" altLang="ko-KR"/>
              <a:t>Make a copy</a:t>
            </a:r>
          </a:p>
          <a:p>
            <a:pPr eaLnBrk="1" hangingPunct="1"/>
            <a:r>
              <a:rPr lang="en-US" altLang="ko-KR"/>
              <a:t>Determine if two binary trees are identical</a:t>
            </a:r>
          </a:p>
          <a:p>
            <a:pPr eaLnBrk="1" hangingPunct="1"/>
            <a:r>
              <a:rPr lang="en-US" altLang="ko-KR"/>
              <a:t>Display the binary tree</a:t>
            </a:r>
          </a:p>
          <a:p>
            <a:pPr eaLnBrk="1" hangingPunct="1"/>
            <a:r>
              <a:rPr lang="en-US" altLang="ko-KR"/>
              <a:t>Delete a tree</a:t>
            </a:r>
          </a:p>
          <a:p>
            <a:pPr eaLnBrk="1" hangingPunct="1"/>
            <a:r>
              <a:rPr lang="en-US" altLang="ko-KR"/>
              <a:t>If it is an expression tree, evaluate the expression</a:t>
            </a:r>
          </a:p>
          <a:p>
            <a:pPr eaLnBrk="1" hangingPunct="1"/>
            <a:r>
              <a:rPr lang="en-US" altLang="ko-KR"/>
              <a:t>If it is an expression tree, obtain the parenthesized form of the expression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>
            <a:extLst>
              <a:ext uri="{FF2B5EF4-FFF2-40B4-BE49-F238E27FC236}">
                <a16:creationId xmlns:a16="http://schemas.microsoft.com/office/drawing/2014/main" id="{C400070B-13DB-4C65-941F-8C02A1D8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F3B0DC-F8FF-4CE3-B055-53FB6969C5DF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848B6D9-672F-4CF5-B982-1518835E2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Binary Tree Traversal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5D7885B6-6467-4473-866A-70C3D7221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25538"/>
            <a:ext cx="8240713" cy="4381500"/>
          </a:xfrm>
        </p:spPr>
        <p:txBody>
          <a:bodyPr/>
          <a:lstStyle/>
          <a:p>
            <a:pPr eaLnBrk="1" hangingPunct="1"/>
            <a:r>
              <a:rPr lang="en-US" altLang="ko-KR"/>
              <a:t>Many binary tree operations are done by performing a </a:t>
            </a:r>
            <a:r>
              <a:rPr lang="en-US" altLang="ko-KR" b="1" u="sng">
                <a:solidFill>
                  <a:srgbClr val="FF3300"/>
                </a:solidFill>
              </a:rPr>
              <a:t>traversal</a:t>
            </a:r>
            <a:r>
              <a:rPr lang="en-US" altLang="ko-KR"/>
              <a:t> of the binary tree</a:t>
            </a:r>
          </a:p>
          <a:p>
            <a:pPr eaLnBrk="1" hangingPunct="1"/>
            <a:r>
              <a:rPr lang="en-US" altLang="ko-KR"/>
              <a:t>In a traversal, each element of the binary tree is </a:t>
            </a:r>
            <a:r>
              <a:rPr lang="en-US" altLang="ko-KR" b="1">
                <a:solidFill>
                  <a:srgbClr val="0000FF"/>
                </a:solidFill>
              </a:rPr>
              <a:t>visited</a:t>
            </a:r>
            <a:r>
              <a:rPr lang="en-US" altLang="ko-KR">
                <a:solidFill>
                  <a:srgbClr val="0000FF"/>
                </a:solidFill>
              </a:rPr>
              <a:t> exactly once</a:t>
            </a:r>
            <a:endParaRPr lang="en-US" altLang="ko-KR"/>
          </a:p>
          <a:p>
            <a:pPr eaLnBrk="1" hangingPunct="1"/>
            <a:r>
              <a:rPr lang="en-US" altLang="ko-KR"/>
              <a:t>During the visit of an element, all actions (make a copy, display, evaluate the operator, etc.) with respect to this element are taken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>
            <a:extLst>
              <a:ext uri="{FF2B5EF4-FFF2-40B4-BE49-F238E27FC236}">
                <a16:creationId xmlns:a16="http://schemas.microsoft.com/office/drawing/2014/main" id="{58DB0357-CCAE-4BCA-8854-5C9EFAC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E44DFD-95D8-434A-BEF6-B62FF65D1145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A5E2C38-05D7-400D-B8A4-31549E5F2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Binary Tree Traversal Methods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9F383D36-77DD-4439-8E29-093D4C708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25538"/>
            <a:ext cx="8599488" cy="5503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solidFill>
                  <a:srgbClr val="0000FF"/>
                </a:solidFill>
              </a:rPr>
              <a:t>Preorder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/>
              <a:t>The root of the subtree is processed first before going into the left then right subtree (</a:t>
            </a:r>
            <a:r>
              <a:rPr lang="en-US" altLang="ko-KR">
                <a:solidFill>
                  <a:srgbClr val="FF3300"/>
                </a:solidFill>
              </a:rPr>
              <a:t>root, left, right</a:t>
            </a:r>
            <a:r>
              <a:rPr lang="en-US" altLang="ko-KR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solidFill>
                  <a:srgbClr val="0000FF"/>
                </a:solidFill>
              </a:rPr>
              <a:t>Inorder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/>
              <a:t>After the complete processing of the left subtree the root is processed followed by the processing of the complete right subtree (</a:t>
            </a:r>
            <a:r>
              <a:rPr lang="en-US" altLang="ko-KR">
                <a:solidFill>
                  <a:srgbClr val="FF3300"/>
                </a:solidFill>
              </a:rPr>
              <a:t>left, root, right</a:t>
            </a:r>
            <a:r>
              <a:rPr lang="en-US" altLang="ko-KR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solidFill>
                  <a:srgbClr val="0000FF"/>
                </a:solidFill>
              </a:rPr>
              <a:t>Postorder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/>
              <a:t>The root is processed only after the complete processing of the left and right subtree (</a:t>
            </a:r>
            <a:r>
              <a:rPr lang="en-US" altLang="ko-KR">
                <a:solidFill>
                  <a:srgbClr val="FF3300"/>
                </a:solidFill>
              </a:rPr>
              <a:t>left, right, root</a:t>
            </a:r>
            <a:r>
              <a:rPr lang="en-US" altLang="ko-KR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solidFill>
                  <a:srgbClr val="0000FF"/>
                </a:solidFill>
              </a:rPr>
              <a:t>Level order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/>
              <a:t>The tree is processed by levels. So first all nodes on level i are processed from left to right before the first node of level i+1 is visited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>
            <a:extLst>
              <a:ext uri="{FF2B5EF4-FFF2-40B4-BE49-F238E27FC236}">
                <a16:creationId xmlns:a16="http://schemas.microsoft.com/office/drawing/2014/main" id="{20729B1E-CC39-4461-8BA2-18D46514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2DC8BC-013E-4212-BA3D-78332580FCF2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B010400-3669-436D-9696-15A822002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Preorder Example (visit = print)</a:t>
            </a:r>
          </a:p>
        </p:txBody>
      </p:sp>
      <p:pic>
        <p:nvPicPr>
          <p:cNvPr id="32772" name="Picture 4" descr="tree-example1">
            <a:extLst>
              <a:ext uri="{FF2B5EF4-FFF2-40B4-BE49-F238E27FC236}">
                <a16:creationId xmlns:a16="http://schemas.microsoft.com/office/drawing/2014/main" id="{58F90E77-8EEF-41BD-A7D4-802122EB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6742113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9429" name="Rectangle 5">
            <a:extLst>
              <a:ext uri="{FF2B5EF4-FFF2-40B4-BE49-F238E27FC236}">
                <a16:creationId xmlns:a16="http://schemas.microsoft.com/office/drawing/2014/main" id="{4CD3B704-7B6E-4ED0-B8AA-145BA1096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876800"/>
            <a:ext cx="8534400" cy="719138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200">
                <a:solidFill>
                  <a:srgbClr val="FF3300"/>
                </a:solidFill>
              </a:rPr>
              <a:t>		a   b   d   g   h   e   i   c   f   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>
            <a:extLst>
              <a:ext uri="{FF2B5EF4-FFF2-40B4-BE49-F238E27FC236}">
                <a16:creationId xmlns:a16="http://schemas.microsoft.com/office/drawing/2014/main" id="{0BA83396-A18E-48A6-AC70-3FF57B59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A97A67-95C1-4C26-AD9C-14F99ECB1563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EE04D38-10C8-472D-B5D3-8FDA13A63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Preorder of Expression Tree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D4EF9ED5-DCD0-4977-B18B-91CF3EE00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325938"/>
            <a:ext cx="8534400" cy="1357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200"/>
              <a:t>		</a:t>
            </a:r>
            <a:r>
              <a:rPr lang="en-US" altLang="ko-KR" sz="3200">
                <a:solidFill>
                  <a:srgbClr val="FF0000"/>
                </a:solidFill>
              </a:rPr>
              <a:t>/   *   +   a   b   -   c   d   +   e   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200"/>
              <a:t>		Gives </a:t>
            </a:r>
            <a:r>
              <a:rPr lang="en-US" altLang="ko-KR" sz="3200">
                <a:solidFill>
                  <a:srgbClr val="0000FF"/>
                </a:solidFill>
              </a:rPr>
              <a:t>prefix</a:t>
            </a:r>
            <a:r>
              <a:rPr lang="en-US" altLang="ko-KR" sz="3200"/>
              <a:t> form of expression.</a:t>
            </a:r>
          </a:p>
        </p:txBody>
      </p:sp>
      <p:pic>
        <p:nvPicPr>
          <p:cNvPr id="360452" name="Picture 4">
            <a:extLst>
              <a:ext uri="{FF2B5EF4-FFF2-40B4-BE49-F238E27FC236}">
                <a16:creationId xmlns:a16="http://schemas.microsoft.com/office/drawing/2014/main" id="{0C5366F7-698A-47C4-A4E8-CAC982096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52513"/>
            <a:ext cx="6553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>
            <a:extLst>
              <a:ext uri="{FF2B5EF4-FFF2-40B4-BE49-F238E27FC236}">
                <a16:creationId xmlns:a16="http://schemas.microsoft.com/office/drawing/2014/main" id="{CD815A8B-86FD-41A4-AAA4-EA867360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DF3346-EE57-42AB-8A71-0B2551BC7A75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4D44B30-6588-412D-8633-D4D228B9C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Joe’s Descendants</a:t>
            </a:r>
          </a:p>
        </p:txBody>
      </p:sp>
      <p:pic>
        <p:nvPicPr>
          <p:cNvPr id="330755" name="Picture 3">
            <a:extLst>
              <a:ext uri="{FF2B5EF4-FFF2-40B4-BE49-F238E27FC236}">
                <a16:creationId xmlns:a16="http://schemas.microsoft.com/office/drawing/2014/main" id="{FBA0A915-5491-4052-9A03-DBC406FB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125538"/>
            <a:ext cx="642937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756" name="Rectangle 4">
            <a:extLst>
              <a:ext uri="{FF2B5EF4-FFF2-40B4-BE49-F238E27FC236}">
                <a16:creationId xmlns:a16="http://schemas.microsoft.com/office/drawing/2014/main" id="{2BF94269-374E-4B30-A262-10CC5A097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45125"/>
            <a:ext cx="87137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rgbClr val="FF3300"/>
                </a:solidFill>
              </a:rPr>
              <a:t>What are other examples of hierarchically ordered data?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5">
            <a:extLst>
              <a:ext uri="{FF2B5EF4-FFF2-40B4-BE49-F238E27FC236}">
                <a16:creationId xmlns:a16="http://schemas.microsoft.com/office/drawing/2014/main" id="{C48A9D43-005A-43E4-9142-D7A65DE5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DEACBD-952D-4C9F-9E42-058B673CA0CB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A20A75C-3387-4F3C-9758-A93D1EC2E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Inorder Example (visit = print)</a:t>
            </a:r>
          </a:p>
        </p:txBody>
      </p:sp>
      <p:sp>
        <p:nvSpPr>
          <p:cNvPr id="375814" name="Rectangle 6">
            <a:extLst>
              <a:ext uri="{FF2B5EF4-FFF2-40B4-BE49-F238E27FC236}">
                <a16:creationId xmlns:a16="http://schemas.microsoft.com/office/drawing/2014/main" id="{27B46D4B-E76F-4B29-B25E-DC65EF233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029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200">
                <a:solidFill>
                  <a:srgbClr val="FF3300"/>
                </a:solidFill>
              </a:rPr>
              <a:t>		g   d   h   b   e   i   a   f   j   c</a:t>
            </a:r>
          </a:p>
        </p:txBody>
      </p:sp>
      <p:pic>
        <p:nvPicPr>
          <p:cNvPr id="34821" name="Picture 8" descr="tree-example1">
            <a:extLst>
              <a:ext uri="{FF2B5EF4-FFF2-40B4-BE49-F238E27FC236}">
                <a16:creationId xmlns:a16="http://schemas.microsoft.com/office/drawing/2014/main" id="{AAF3DCE8-FD71-4C9D-8700-3CABAC010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6742113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5">
            <a:extLst>
              <a:ext uri="{FF2B5EF4-FFF2-40B4-BE49-F238E27FC236}">
                <a16:creationId xmlns:a16="http://schemas.microsoft.com/office/drawing/2014/main" id="{C4E62C2A-E2C1-4922-93F9-95EC13FA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7D335C-A781-4655-8358-5E2258E24574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60A5651-0727-405B-862F-E14A01073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Inorder by Projection (Squishing)</a:t>
            </a:r>
          </a:p>
        </p:txBody>
      </p:sp>
      <p:pic>
        <p:nvPicPr>
          <p:cNvPr id="377861" name="Picture 5">
            <a:extLst>
              <a:ext uri="{FF2B5EF4-FFF2-40B4-BE49-F238E27FC236}">
                <a16:creationId xmlns:a16="http://schemas.microsoft.com/office/drawing/2014/main" id="{1AA7CD58-9BE9-4B44-9B10-03097EAD30A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470025"/>
            <a:ext cx="7086600" cy="42100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5">
            <a:extLst>
              <a:ext uri="{FF2B5EF4-FFF2-40B4-BE49-F238E27FC236}">
                <a16:creationId xmlns:a16="http://schemas.microsoft.com/office/drawing/2014/main" id="{54A6935A-B572-40C1-AAFF-1B560AA2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C5A21B-729A-4489-810D-FC84D8F94367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E660617-671D-4054-9049-2E0CC3274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Inorder of Expression Tree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C054CD47-1128-4041-93BB-3AA0A811C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716338"/>
            <a:ext cx="8534400" cy="2592387"/>
          </a:xfrm>
        </p:spPr>
        <p:txBody>
          <a:bodyPr/>
          <a:lstStyle/>
          <a:p>
            <a:pPr eaLnBrk="1" hangingPunct="1"/>
            <a:r>
              <a:rPr lang="en-US" altLang="ko-KR"/>
              <a:t>Gives </a:t>
            </a:r>
            <a:r>
              <a:rPr lang="en-US" altLang="ko-KR">
                <a:solidFill>
                  <a:srgbClr val="0000FF"/>
                </a:solidFill>
              </a:rPr>
              <a:t>infix</a:t>
            </a:r>
            <a:r>
              <a:rPr lang="en-US" altLang="ko-KR"/>
              <a:t> form of expression, which is how we normally write math expressions. </a:t>
            </a:r>
            <a:endParaRPr lang="en-US" altLang="ko-KR">
              <a:solidFill>
                <a:srgbClr val="FF3300"/>
              </a:solidFill>
            </a:endParaRPr>
          </a:p>
        </p:txBody>
      </p:sp>
      <p:pic>
        <p:nvPicPr>
          <p:cNvPr id="364548" name="Picture 4">
            <a:extLst>
              <a:ext uri="{FF2B5EF4-FFF2-40B4-BE49-F238E27FC236}">
                <a16:creationId xmlns:a16="http://schemas.microsoft.com/office/drawing/2014/main" id="{6BF3A5B7-C1A6-4594-AC74-711096847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5538"/>
            <a:ext cx="67056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6">
            <a:extLst>
              <a:ext uri="{FF2B5EF4-FFF2-40B4-BE49-F238E27FC236}">
                <a16:creationId xmlns:a16="http://schemas.microsoft.com/office/drawing/2014/main" id="{87ACC807-F0C9-49BE-B6F2-B8132710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31E0AA-2469-4A31-9C32-A8475B29F0D3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B91AC56-1522-4D13-B741-369DDAFDF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Postorder Example (visit = print)</a:t>
            </a:r>
          </a:p>
        </p:txBody>
      </p:sp>
      <p:sp>
        <p:nvSpPr>
          <p:cNvPr id="379911" name="Rectangle 7">
            <a:extLst>
              <a:ext uri="{FF2B5EF4-FFF2-40B4-BE49-F238E27FC236}">
                <a16:creationId xmlns:a16="http://schemas.microsoft.com/office/drawing/2014/main" id="{F0816788-565D-4988-8468-CEEFA4C11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83138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200">
                <a:solidFill>
                  <a:srgbClr val="FF3300"/>
                </a:solidFill>
              </a:rPr>
              <a:t>		g   h   d   i   e   b   j   f   c   a</a:t>
            </a:r>
          </a:p>
        </p:txBody>
      </p:sp>
      <p:pic>
        <p:nvPicPr>
          <p:cNvPr id="37893" name="Picture 9" descr="tree-example1">
            <a:extLst>
              <a:ext uri="{FF2B5EF4-FFF2-40B4-BE49-F238E27FC236}">
                <a16:creationId xmlns:a16="http://schemas.microsoft.com/office/drawing/2014/main" id="{37BF56F6-EA36-4FA0-8C57-4A94197F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5538"/>
            <a:ext cx="6742113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5">
            <a:extLst>
              <a:ext uri="{FF2B5EF4-FFF2-40B4-BE49-F238E27FC236}">
                <a16:creationId xmlns:a16="http://schemas.microsoft.com/office/drawing/2014/main" id="{6F93F022-8F18-49E8-9E82-B498DBED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2456D2-20B8-496E-82F1-D5D78A6C9E50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E93A5A1-B810-495C-8B0C-25064A9A1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Postorder of Expression Tree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D4F590E8-0583-421C-A182-CE01CE9B9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ko-KR" sz="32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32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32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32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32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3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200"/>
              <a:t>		</a:t>
            </a:r>
            <a:r>
              <a:rPr lang="en-US" altLang="ko-KR" sz="3200">
                <a:solidFill>
                  <a:srgbClr val="FF0000"/>
                </a:solidFill>
              </a:rPr>
              <a:t>a   b   +   c   d   -   *   e   f   +   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200"/>
              <a:t>		Gives </a:t>
            </a:r>
            <a:r>
              <a:rPr lang="en-US" altLang="ko-KR" sz="3200">
                <a:solidFill>
                  <a:srgbClr val="0000FF"/>
                </a:solidFill>
              </a:rPr>
              <a:t>postfix</a:t>
            </a:r>
            <a:r>
              <a:rPr lang="en-US" altLang="ko-KR" sz="3200"/>
              <a:t> form of expression.</a:t>
            </a:r>
          </a:p>
        </p:txBody>
      </p:sp>
      <p:pic>
        <p:nvPicPr>
          <p:cNvPr id="367620" name="Picture 4">
            <a:extLst>
              <a:ext uri="{FF2B5EF4-FFF2-40B4-BE49-F238E27FC236}">
                <a16:creationId xmlns:a16="http://schemas.microsoft.com/office/drawing/2014/main" id="{8FD4090A-0E28-41E4-92AD-296A6CA4D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5538"/>
            <a:ext cx="7010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>
            <a:extLst>
              <a:ext uri="{FF2B5EF4-FFF2-40B4-BE49-F238E27FC236}">
                <a16:creationId xmlns:a16="http://schemas.microsoft.com/office/drawing/2014/main" id="{4D5B3579-4952-4DF5-83C0-845E1C54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854247-CA71-4C79-8F10-E7DEC92D0409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A41F363-A7E2-4185-A47E-0A353F7CA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Level Order Example (visit = print)</a:t>
            </a:r>
          </a:p>
        </p:txBody>
      </p:sp>
      <p:sp>
        <p:nvSpPr>
          <p:cNvPr id="369668" name="Rectangle 4">
            <a:extLst>
              <a:ext uri="{FF2B5EF4-FFF2-40B4-BE49-F238E27FC236}">
                <a16:creationId xmlns:a16="http://schemas.microsoft.com/office/drawing/2014/main" id="{1AC9E834-3484-4117-B0E3-69143683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08500"/>
            <a:ext cx="8534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3200"/>
              <a:t>Add and delete nodes from a queue</a:t>
            </a:r>
          </a:p>
          <a:p>
            <a:pPr eaLnBrk="1" hangingPunct="1"/>
            <a:r>
              <a:rPr lang="en-US" altLang="ko-KR" sz="3200"/>
              <a:t>Output: </a:t>
            </a:r>
            <a:r>
              <a:rPr lang="en-US" altLang="ko-KR" sz="3200">
                <a:solidFill>
                  <a:srgbClr val="FF3300"/>
                </a:solidFill>
              </a:rPr>
              <a:t>	a   b   c   d   e   f   g   h   i   j</a:t>
            </a:r>
          </a:p>
        </p:txBody>
      </p:sp>
      <p:pic>
        <p:nvPicPr>
          <p:cNvPr id="39941" name="Picture 5" descr="tree-example1">
            <a:extLst>
              <a:ext uri="{FF2B5EF4-FFF2-40B4-BE49-F238E27FC236}">
                <a16:creationId xmlns:a16="http://schemas.microsoft.com/office/drawing/2014/main" id="{41FC61D1-364E-4237-95BA-84C3920C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5538"/>
            <a:ext cx="6742113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>
            <a:extLst>
              <a:ext uri="{FF2B5EF4-FFF2-40B4-BE49-F238E27FC236}">
                <a16:creationId xmlns:a16="http://schemas.microsoft.com/office/drawing/2014/main" id="{7E9C0958-47A0-4433-829D-17F41AD3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2185A4-004B-418C-A91B-574A3E9B7B4B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687F7EB-E264-4828-A47B-C7342DAF4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Space and Time Complexity</a:t>
            </a:r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72FA6499-7410-46DF-9767-A03EDCCC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75650" cy="5257800"/>
          </a:xfrm>
        </p:spPr>
        <p:txBody>
          <a:bodyPr/>
          <a:lstStyle/>
          <a:p>
            <a:pPr eaLnBrk="1" hangingPunct="1"/>
            <a:r>
              <a:rPr lang="en-US" altLang="ko-KR"/>
              <a:t>The </a:t>
            </a:r>
            <a:r>
              <a:rPr lang="en-US" altLang="ko-KR">
                <a:solidFill>
                  <a:srgbClr val="0000FF"/>
                </a:solidFill>
              </a:rPr>
              <a:t>space complexity</a:t>
            </a:r>
            <a:r>
              <a:rPr lang="en-US" altLang="ko-KR"/>
              <a:t> of each of the four traversal algorithm is </a:t>
            </a:r>
            <a:r>
              <a:rPr lang="en-US" altLang="ko-KR" b="1">
                <a:solidFill>
                  <a:srgbClr val="FF3300"/>
                </a:solidFill>
              </a:rPr>
              <a:t>O(n)</a:t>
            </a:r>
          </a:p>
          <a:p>
            <a:pPr eaLnBrk="1" hangingPunct="1"/>
            <a:r>
              <a:rPr lang="en-US" altLang="ko-KR"/>
              <a:t>The </a:t>
            </a:r>
            <a:r>
              <a:rPr lang="en-US" altLang="ko-KR">
                <a:solidFill>
                  <a:srgbClr val="0000FF"/>
                </a:solidFill>
              </a:rPr>
              <a:t>time complexity</a:t>
            </a:r>
            <a:r>
              <a:rPr lang="en-US" altLang="ko-KR"/>
              <a:t> of each of the four traversal algorithm is </a:t>
            </a:r>
            <a:r>
              <a:rPr lang="en-US" altLang="ko-KR" b="1">
                <a:solidFill>
                  <a:srgbClr val="FF3300"/>
                </a:solidFill>
                <a:sym typeface="Symbol" panose="05050102010706020507" pitchFamily="18" charset="2"/>
              </a:rPr>
              <a:t>(n)</a:t>
            </a:r>
            <a:endParaRPr lang="en-US" altLang="ko-KR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>
            <a:extLst>
              <a:ext uri="{FF2B5EF4-FFF2-40B4-BE49-F238E27FC236}">
                <a16:creationId xmlns:a16="http://schemas.microsoft.com/office/drawing/2014/main" id="{F5FBB3AA-7499-4837-A883-591D49E0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EFF15D-B721-4386-8E88-7813A44B18F7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8195" name="Rectangle 1026">
            <a:extLst>
              <a:ext uri="{FF2B5EF4-FFF2-40B4-BE49-F238E27FC236}">
                <a16:creationId xmlns:a16="http://schemas.microsoft.com/office/drawing/2014/main" id="{D475E3E7-0191-4108-AC41-84869F487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Definition of Tree</a:t>
            </a:r>
          </a:p>
        </p:txBody>
      </p:sp>
      <p:sp>
        <p:nvSpPr>
          <p:cNvPr id="332803" name="Rectangle 1027">
            <a:extLst>
              <a:ext uri="{FF2B5EF4-FFF2-40B4-BE49-F238E27FC236}">
                <a16:creationId xmlns:a16="http://schemas.microsoft.com/office/drawing/2014/main" id="{F3DC045D-84C7-4B31-A297-4F0CD8184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 </a:t>
            </a:r>
            <a:r>
              <a:rPr lang="en-US" altLang="ko-KR">
                <a:solidFill>
                  <a:srgbClr val="0000FF"/>
                </a:solidFill>
              </a:rPr>
              <a:t>tree</a:t>
            </a:r>
            <a:r>
              <a:rPr lang="en-US" altLang="ko-KR"/>
              <a:t> </a:t>
            </a:r>
            <a:r>
              <a:rPr lang="en-US" altLang="ko-KR" i="1">
                <a:ea typeface="휴먼매직체" pitchFamily="18" charset="-127"/>
              </a:rPr>
              <a:t>t</a:t>
            </a:r>
            <a:r>
              <a:rPr lang="en-US" altLang="ko-KR"/>
              <a:t> is a finite nonempty set of elements</a:t>
            </a:r>
          </a:p>
          <a:p>
            <a:pPr eaLnBrk="1" hangingPunct="1"/>
            <a:r>
              <a:rPr lang="en-US" altLang="ko-KR"/>
              <a:t>One of these elements is called the </a:t>
            </a:r>
            <a:r>
              <a:rPr lang="en-US" altLang="ko-KR">
                <a:solidFill>
                  <a:srgbClr val="0000FF"/>
                </a:solidFill>
              </a:rPr>
              <a:t>root</a:t>
            </a:r>
          </a:p>
          <a:p>
            <a:pPr eaLnBrk="1" hangingPunct="1"/>
            <a:r>
              <a:rPr lang="en-US" altLang="ko-KR"/>
              <a:t>The remaining elements, if any, are partitioned into trees, which are called the </a:t>
            </a:r>
            <a:r>
              <a:rPr lang="en-US" altLang="ko-KR">
                <a:solidFill>
                  <a:srgbClr val="0000FF"/>
                </a:solidFill>
              </a:rPr>
              <a:t>subtrees</a:t>
            </a:r>
            <a:r>
              <a:rPr lang="en-US" altLang="ko-KR"/>
              <a:t> of </a:t>
            </a:r>
            <a:r>
              <a:rPr lang="en-US" altLang="ko-KR" i="1">
                <a:ea typeface="휴먼매직체" pitchFamily="18" charset="-127"/>
              </a:rPr>
              <a:t>t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>
            <a:extLst>
              <a:ext uri="{FF2B5EF4-FFF2-40B4-BE49-F238E27FC236}">
                <a16:creationId xmlns:a16="http://schemas.microsoft.com/office/drawing/2014/main" id="{1FD35CE7-9124-4090-A994-0A531C84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EC8EDE-6880-4A7D-A4F8-7A5DDEC79FD8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F24D069-7E82-4808-BB39-7963D243C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Subtrees</a:t>
            </a:r>
          </a:p>
        </p:txBody>
      </p:sp>
      <p:pic>
        <p:nvPicPr>
          <p:cNvPr id="333827" name="Picture 3">
            <a:extLst>
              <a:ext uri="{FF2B5EF4-FFF2-40B4-BE49-F238E27FC236}">
                <a16:creationId xmlns:a16="http://schemas.microsoft.com/office/drawing/2014/main" id="{0740856F-F00B-4A38-AD8A-D37650DF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68413"/>
            <a:ext cx="6429375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>
            <a:extLst>
              <a:ext uri="{FF2B5EF4-FFF2-40B4-BE49-F238E27FC236}">
                <a16:creationId xmlns:a16="http://schemas.microsoft.com/office/drawing/2014/main" id="{C82DACBB-BB29-4957-8DDB-25053BD3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0AAD8F-CEEF-465E-9F63-51559DA6BE2A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DB5E240-B858-49BF-B7D8-87296B9E7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Tree Terminology</a:t>
            </a:r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33B410B7-0134-448F-B306-BD276DAAA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4800600" cy="5427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The element at the top of the hierarchy is the </a:t>
            </a:r>
            <a:r>
              <a:rPr lang="en-US" altLang="ko-KR" b="1">
                <a:solidFill>
                  <a:srgbClr val="0000FF"/>
                </a:solidFill>
              </a:rPr>
              <a:t>root</a:t>
            </a:r>
            <a:r>
              <a:rPr lang="en-US" altLang="ko-KR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Elements next in the hierarchy are the </a:t>
            </a:r>
            <a:r>
              <a:rPr lang="en-US" altLang="ko-KR" b="1">
                <a:solidFill>
                  <a:srgbClr val="0000FF"/>
                </a:solidFill>
              </a:rPr>
              <a:t>children</a:t>
            </a:r>
            <a:r>
              <a:rPr lang="en-US" altLang="ko-KR"/>
              <a:t> of the root.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Elements next in the hierarchy are the </a:t>
            </a:r>
            <a:r>
              <a:rPr lang="en-US" altLang="ko-KR" b="1">
                <a:solidFill>
                  <a:srgbClr val="0000FF"/>
                </a:solidFill>
              </a:rPr>
              <a:t>grandchildren</a:t>
            </a:r>
            <a:r>
              <a:rPr lang="en-US" altLang="ko-KR"/>
              <a:t> of the root, and so 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Elements at the lowest level of the hierarchy are the </a:t>
            </a:r>
            <a:r>
              <a:rPr lang="en-US" altLang="ko-KR" b="1">
                <a:solidFill>
                  <a:srgbClr val="0000FF"/>
                </a:solidFill>
              </a:rPr>
              <a:t>leaves</a:t>
            </a:r>
            <a:r>
              <a:rPr lang="en-US" altLang="ko-KR"/>
              <a:t>.</a:t>
            </a:r>
          </a:p>
        </p:txBody>
      </p:sp>
      <p:pic>
        <p:nvPicPr>
          <p:cNvPr id="331780" name="Picture 4">
            <a:extLst>
              <a:ext uri="{FF2B5EF4-FFF2-40B4-BE49-F238E27FC236}">
                <a16:creationId xmlns:a16="http://schemas.microsoft.com/office/drawing/2014/main" id="{894A74A3-D5BA-4D13-964A-CFA3A5D1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96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>
            <a:extLst>
              <a:ext uri="{FF2B5EF4-FFF2-40B4-BE49-F238E27FC236}">
                <a16:creationId xmlns:a16="http://schemas.microsoft.com/office/drawing/2014/main" id="{BC27BA54-5848-45DE-85A2-1897D032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45D252-F596-4EE5-9404-36FEDE0BCBAE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FCB706E-C3B1-4686-9469-BC4ABBD4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Other Definitions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1B705323-614D-430C-A2BA-693D9BFF3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Leaves, Parent, Grandparent, Siblings,</a:t>
            </a:r>
            <a:br>
              <a:rPr lang="en-US" altLang="ko-KR"/>
            </a:br>
            <a:r>
              <a:rPr lang="en-US" altLang="ko-KR"/>
              <a:t>Ancestors, Descendents</a:t>
            </a:r>
          </a:p>
        </p:txBody>
      </p:sp>
      <p:pic>
        <p:nvPicPr>
          <p:cNvPr id="334852" name="Picture 4">
            <a:extLst>
              <a:ext uri="{FF2B5EF4-FFF2-40B4-BE49-F238E27FC236}">
                <a16:creationId xmlns:a16="http://schemas.microsoft.com/office/drawing/2014/main" id="{3CAD09B4-8B0D-4F4A-861D-5A56B8E3A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09825"/>
            <a:ext cx="4706938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3" name="Text Box 5">
            <a:extLst>
              <a:ext uri="{FF2B5EF4-FFF2-40B4-BE49-F238E27FC236}">
                <a16:creationId xmlns:a16="http://schemas.microsoft.com/office/drawing/2014/main" id="{38F5EEC3-F8AA-4E2E-8A9B-3693E500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2349500"/>
            <a:ext cx="332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0000FF"/>
                </a:solidFill>
                <a:ea typeface="휴먼매직체" pitchFamily="18" charset="-127"/>
              </a:rPr>
              <a:t>Leaves = {Mike,AI,Sue,Chris}</a:t>
            </a:r>
          </a:p>
        </p:txBody>
      </p:sp>
      <p:sp>
        <p:nvSpPr>
          <p:cNvPr id="334854" name="Text Box 6">
            <a:extLst>
              <a:ext uri="{FF2B5EF4-FFF2-40B4-BE49-F238E27FC236}">
                <a16:creationId xmlns:a16="http://schemas.microsoft.com/office/drawing/2014/main" id="{4FFA3DC7-200A-44F2-B775-F1D10A76D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2797175"/>
            <a:ext cx="223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0000FF"/>
                </a:solidFill>
                <a:ea typeface="휴먼매직체" pitchFamily="18" charset="-127"/>
              </a:rPr>
              <a:t>Parent(Mary) = Joe</a:t>
            </a:r>
          </a:p>
        </p:txBody>
      </p:sp>
      <p:sp>
        <p:nvSpPr>
          <p:cNvPr id="334855" name="Text Box 7">
            <a:extLst>
              <a:ext uri="{FF2B5EF4-FFF2-40B4-BE49-F238E27FC236}">
                <a16:creationId xmlns:a16="http://schemas.microsoft.com/office/drawing/2014/main" id="{042274C2-B28B-4780-94E4-77A3F4193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254375"/>
            <a:ext cx="292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0000FF"/>
                </a:solidFill>
                <a:ea typeface="휴먼매직체" pitchFamily="18" charset="-127"/>
              </a:rPr>
              <a:t>Grandparent(Sue) = Mary</a:t>
            </a:r>
          </a:p>
        </p:txBody>
      </p:sp>
      <p:sp>
        <p:nvSpPr>
          <p:cNvPr id="334856" name="Text Box 8">
            <a:extLst>
              <a:ext uri="{FF2B5EF4-FFF2-40B4-BE49-F238E27FC236}">
                <a16:creationId xmlns:a16="http://schemas.microsoft.com/office/drawing/2014/main" id="{E15CDDA0-0F20-4628-A570-E62C4956B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3711575"/>
            <a:ext cx="325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0000FF"/>
                </a:solidFill>
                <a:ea typeface="휴먼매직체" pitchFamily="18" charset="-127"/>
              </a:rPr>
              <a:t>Siblings(Mary) = {Ann,John}</a:t>
            </a:r>
          </a:p>
        </p:txBody>
      </p:sp>
      <p:sp>
        <p:nvSpPr>
          <p:cNvPr id="334857" name="Text Box 9">
            <a:extLst>
              <a:ext uri="{FF2B5EF4-FFF2-40B4-BE49-F238E27FC236}">
                <a16:creationId xmlns:a16="http://schemas.microsoft.com/office/drawing/2014/main" id="{188C07A6-A0EF-4FF8-AF51-020F0408A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4168775"/>
            <a:ext cx="330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0000FF"/>
                </a:solidFill>
                <a:ea typeface="휴먼매직체" pitchFamily="18" charset="-127"/>
              </a:rPr>
              <a:t>Ancestors(Mike) = {Ann,Joe}</a:t>
            </a:r>
          </a:p>
        </p:txBody>
      </p:sp>
      <p:sp>
        <p:nvSpPr>
          <p:cNvPr id="334858" name="Text Box 10">
            <a:extLst>
              <a:ext uri="{FF2B5EF4-FFF2-40B4-BE49-F238E27FC236}">
                <a16:creationId xmlns:a16="http://schemas.microsoft.com/office/drawing/2014/main" id="{8832F132-CB6D-4633-BF35-2DA1D9D5E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4625975"/>
            <a:ext cx="361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0000FF"/>
                </a:solidFill>
                <a:ea typeface="휴먼매직체" pitchFamily="18" charset="-127"/>
              </a:rPr>
              <a:t>Descendents(Mary)={Mark,Sue}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 autoUpdateAnimBg="0"/>
      <p:bldP spid="334853" grpId="0" autoUpdateAnimBg="0"/>
      <p:bldP spid="334854" grpId="0" autoUpdateAnimBg="0"/>
      <p:bldP spid="334855" grpId="0" autoUpdateAnimBg="0"/>
      <p:bldP spid="334856" grpId="0" autoUpdateAnimBg="0"/>
      <p:bldP spid="334857" grpId="0" autoUpdateAnimBg="0"/>
      <p:bldP spid="3348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>
            <a:extLst>
              <a:ext uri="{FF2B5EF4-FFF2-40B4-BE49-F238E27FC236}">
                <a16:creationId xmlns:a16="http://schemas.microsoft.com/office/drawing/2014/main" id="{4BF35132-0479-4116-A905-2546289A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E4AAA0-221A-4A08-9281-58563C259BDF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7E9D5EB-9CE3-4595-86C3-71150D8D8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Levels and Height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0563281D-EC95-43F6-A020-B6F92DD3B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2400"/>
              <a:t>Root is at level 0 and its children are at level 1.</a:t>
            </a:r>
          </a:p>
          <a:p>
            <a:pPr eaLnBrk="1" hangingPunct="1"/>
            <a:r>
              <a:rPr lang="en-US" altLang="ko-KR" sz="2400">
                <a:solidFill>
                  <a:srgbClr val="0000FF"/>
                </a:solidFill>
              </a:rPr>
              <a:t>depth = number of levels</a:t>
            </a:r>
          </a:p>
          <a:p>
            <a:pPr eaLnBrk="1" hangingPunct="1"/>
            <a:r>
              <a:rPr lang="en-US" altLang="ko-KR" sz="2400">
                <a:solidFill>
                  <a:srgbClr val="0000FF"/>
                </a:solidFill>
              </a:rPr>
              <a:t>Height=</a:t>
            </a:r>
            <a:r>
              <a:rPr lang="en-US" altLang="en-US" sz="2400"/>
              <a:t>number of edges on the </a:t>
            </a:r>
            <a:r>
              <a:rPr lang="en-US" altLang="en-US" sz="2400" i="1"/>
              <a:t>longest path</a:t>
            </a:r>
            <a:r>
              <a:rPr lang="en-US" altLang="en-US" sz="2400"/>
              <a:t> from the node to a leaf.</a:t>
            </a:r>
            <a:endParaRPr lang="en-US" altLang="ko-KR" sz="2400">
              <a:solidFill>
                <a:srgbClr val="0000FF"/>
              </a:solidFill>
            </a:endParaRPr>
          </a:p>
          <a:p>
            <a:pPr eaLnBrk="1" hangingPunct="1"/>
            <a:endParaRPr lang="en-US" altLang="ko-KR">
              <a:solidFill>
                <a:srgbClr val="0000FF"/>
              </a:solidFill>
            </a:endParaRPr>
          </a:p>
        </p:txBody>
      </p:sp>
      <p:pic>
        <p:nvPicPr>
          <p:cNvPr id="335876" name="Picture 4">
            <a:extLst>
              <a:ext uri="{FF2B5EF4-FFF2-40B4-BE49-F238E27FC236}">
                <a16:creationId xmlns:a16="http://schemas.microsoft.com/office/drawing/2014/main" id="{EFBBD1E8-1768-470A-A6B1-0D6E1009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743200"/>
            <a:ext cx="50863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1B9248DB-D2BD-45E8-87B6-4950C9236D1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743200"/>
            <a:ext cx="6665913" cy="609600"/>
            <a:chOff x="1104" y="2112"/>
            <a:chExt cx="4199" cy="384"/>
          </a:xfrm>
        </p:grpSpPr>
        <p:sp>
          <p:nvSpPr>
            <p:cNvPr id="12304" name="Rectangle 6">
              <a:extLst>
                <a:ext uri="{FF2B5EF4-FFF2-40B4-BE49-F238E27FC236}">
                  <a16:creationId xmlns:a16="http://schemas.microsoft.com/office/drawing/2014/main" id="{7B3D727B-2A36-4110-A3E0-360AF005C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12"/>
              <a:ext cx="3504" cy="38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5" name="Text Box 7">
              <a:extLst>
                <a:ext uri="{FF2B5EF4-FFF2-40B4-BE49-F238E27FC236}">
                  <a16:creationId xmlns:a16="http://schemas.microsoft.com/office/drawing/2014/main" id="{A2BBD611-B51D-47BC-874E-0C139DB98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159"/>
              <a:ext cx="6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 b="1">
                  <a:solidFill>
                    <a:srgbClr val="FF3300"/>
                  </a:solidFill>
                  <a:ea typeface="휴먼매직체" pitchFamily="18" charset="-127"/>
                </a:rPr>
                <a:t>level 0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FC6BAC45-A32A-4A08-BB8F-A95B369DB94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505200"/>
            <a:ext cx="6665913" cy="609600"/>
            <a:chOff x="1104" y="2592"/>
            <a:chExt cx="4199" cy="384"/>
          </a:xfrm>
        </p:grpSpPr>
        <p:sp>
          <p:nvSpPr>
            <p:cNvPr id="12302" name="Rectangle 9">
              <a:extLst>
                <a:ext uri="{FF2B5EF4-FFF2-40B4-BE49-F238E27FC236}">
                  <a16:creationId xmlns:a16="http://schemas.microsoft.com/office/drawing/2014/main" id="{C1896CB3-DEA8-4214-89D1-2D28136C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92"/>
              <a:ext cx="3504" cy="38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10">
              <a:extLst>
                <a:ext uri="{FF2B5EF4-FFF2-40B4-BE49-F238E27FC236}">
                  <a16:creationId xmlns:a16="http://schemas.microsoft.com/office/drawing/2014/main" id="{FE9806DB-6560-465B-B7A9-7CBBE9AB7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639"/>
              <a:ext cx="6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 b="1">
                  <a:solidFill>
                    <a:srgbClr val="FF3300"/>
                  </a:solidFill>
                  <a:ea typeface="휴먼매직체" pitchFamily="18" charset="-127"/>
                </a:rPr>
                <a:t>level 1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7C09041E-370A-4077-8D59-74D4401C4B4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572000"/>
            <a:ext cx="6665913" cy="609600"/>
            <a:chOff x="1104" y="3264"/>
            <a:chExt cx="4199" cy="384"/>
          </a:xfrm>
        </p:grpSpPr>
        <p:sp>
          <p:nvSpPr>
            <p:cNvPr id="12300" name="Rectangle 12">
              <a:extLst>
                <a:ext uri="{FF2B5EF4-FFF2-40B4-BE49-F238E27FC236}">
                  <a16:creationId xmlns:a16="http://schemas.microsoft.com/office/drawing/2014/main" id="{C863C0EB-2F05-42F9-A235-E2377443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264"/>
              <a:ext cx="3504" cy="38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1" name="Text Box 13">
              <a:extLst>
                <a:ext uri="{FF2B5EF4-FFF2-40B4-BE49-F238E27FC236}">
                  <a16:creationId xmlns:a16="http://schemas.microsoft.com/office/drawing/2014/main" id="{56BC6E24-AD9C-454A-ACD9-631F58B8E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311"/>
              <a:ext cx="6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 b="1">
                  <a:solidFill>
                    <a:srgbClr val="FF3300"/>
                  </a:solidFill>
                  <a:ea typeface="휴먼매직체" pitchFamily="18" charset="-127"/>
                </a:rPr>
                <a:t>level 2</a:t>
              </a: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02A545E-2FDB-43DD-8D1A-79F0789D105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410200"/>
            <a:ext cx="6665913" cy="609600"/>
            <a:chOff x="1104" y="3792"/>
            <a:chExt cx="4199" cy="384"/>
          </a:xfrm>
        </p:grpSpPr>
        <p:sp>
          <p:nvSpPr>
            <p:cNvPr id="12298" name="Rectangle 15">
              <a:extLst>
                <a:ext uri="{FF2B5EF4-FFF2-40B4-BE49-F238E27FC236}">
                  <a16:creationId xmlns:a16="http://schemas.microsoft.com/office/drawing/2014/main" id="{1AFD4C6C-B3BB-49F0-89CE-DDACAA93A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792"/>
              <a:ext cx="3504" cy="38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9" name="Text Box 16">
              <a:extLst>
                <a:ext uri="{FF2B5EF4-FFF2-40B4-BE49-F238E27FC236}">
                  <a16:creationId xmlns:a16="http://schemas.microsoft.com/office/drawing/2014/main" id="{9DAA9A9B-A022-41CB-A67F-0C2A1254C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839"/>
              <a:ext cx="6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 b="1">
                  <a:solidFill>
                    <a:srgbClr val="FF3300"/>
                  </a:solidFill>
                  <a:ea typeface="휴먼매직체" pitchFamily="18" charset="-127"/>
                </a:rPr>
                <a:t>level 3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>
            <a:extLst>
              <a:ext uri="{FF2B5EF4-FFF2-40B4-BE49-F238E27FC236}">
                <a16:creationId xmlns:a16="http://schemas.microsoft.com/office/drawing/2014/main" id="{13AFA984-0A16-44C2-A027-E4EF2895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33C90-9688-457F-AB07-CAF965821D71}" type="slidenum">
              <a:rPr kumimoji="0" lang="en-US" altLang="ko-KR" sz="2600">
                <a:solidFill>
                  <a:schemeClr val="bg1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2600">
              <a:solidFill>
                <a:schemeClr val="bg1"/>
              </a:solidFill>
              <a:latin typeface="굴림" panose="020B0600000101010101" pitchFamily="34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F4B7E18-0FCC-40CC-A156-7557B8599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Node Degree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A5FB8CC-21BC-4FE7-B234-83A4425C0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FF3300"/>
                </a:solidFill>
              </a:rPr>
              <a:t>Node degree</a:t>
            </a:r>
            <a:r>
              <a:rPr lang="en-US" altLang="ko-KR"/>
              <a:t> is </a:t>
            </a:r>
            <a:r>
              <a:rPr lang="en-US" altLang="ko-KR">
                <a:solidFill>
                  <a:srgbClr val="0000FF"/>
                </a:solidFill>
              </a:rPr>
              <a:t>the number of children it has</a:t>
            </a:r>
          </a:p>
        </p:txBody>
      </p:sp>
      <p:pic>
        <p:nvPicPr>
          <p:cNvPr id="336900" name="Picture 4">
            <a:extLst>
              <a:ext uri="{FF2B5EF4-FFF2-40B4-BE49-F238E27FC236}">
                <a16:creationId xmlns:a16="http://schemas.microsoft.com/office/drawing/2014/main" id="{144C6A7E-EDCB-4950-8EED-2418ECF9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73238"/>
            <a:ext cx="5867400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233lecture-template">
  <a:themeElements>
    <a:clrScheme name="cs233lecture-template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s233lecture-templat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cs233lecture-template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33lecture-template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33lecture-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33lecture-template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Settings\della\바탕 화면\cs233lecture-template.pot</Template>
  <TotalTime>9737</TotalTime>
  <Words>1297</Words>
  <Application>Microsoft Office PowerPoint</Application>
  <PresentationFormat>On-screen Show (4:3)</PresentationFormat>
  <Paragraphs>198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Times New Roman</vt:lpstr>
      <vt:lpstr>굴림</vt:lpstr>
      <vt:lpstr>Arial</vt:lpstr>
      <vt:lpstr>Wingdings</vt:lpstr>
      <vt:lpstr>휴먼매직체</vt:lpstr>
      <vt:lpstr>Symbol</vt:lpstr>
      <vt:lpstr>cs233lecture-template</vt:lpstr>
      <vt:lpstr>Binary and Other Trees</vt:lpstr>
      <vt:lpstr>Linear Lists and Trees</vt:lpstr>
      <vt:lpstr>Joe’s Descendants</vt:lpstr>
      <vt:lpstr>Definition of Tree</vt:lpstr>
      <vt:lpstr>Subtrees</vt:lpstr>
      <vt:lpstr>Tree Terminology</vt:lpstr>
      <vt:lpstr>Other Definitions</vt:lpstr>
      <vt:lpstr>Levels and Height</vt:lpstr>
      <vt:lpstr>Node Degree</vt:lpstr>
      <vt:lpstr>Tree Degree</vt:lpstr>
      <vt:lpstr>Binary Tree</vt:lpstr>
      <vt:lpstr>Difference Between a Tree &amp; a Binary Tree</vt:lpstr>
      <vt:lpstr>Binary Tree Properties</vt:lpstr>
      <vt:lpstr>Binary Tree Properties</vt:lpstr>
      <vt:lpstr>Full Binary Tree</vt:lpstr>
      <vt:lpstr>Node Number Property of Full Binary Tree</vt:lpstr>
      <vt:lpstr>Node Number Property of Full Binary Tree</vt:lpstr>
      <vt:lpstr>Node Number Property of Full Binary Tree</vt:lpstr>
      <vt:lpstr>Complete Binary Tree with N Nodes</vt:lpstr>
      <vt:lpstr>Example of Complete Binary Tree</vt:lpstr>
      <vt:lpstr>Binary Tree Representation</vt:lpstr>
      <vt:lpstr>Array Representation of Binary Tree</vt:lpstr>
      <vt:lpstr>Linked Representation of Binary Tree</vt:lpstr>
      <vt:lpstr>Linked Representation of Binary Tree</vt:lpstr>
      <vt:lpstr>Common Binary Tree Operations</vt:lpstr>
      <vt:lpstr>Binary Tree Traversal</vt:lpstr>
      <vt:lpstr>Binary Tree Traversal Methods</vt:lpstr>
      <vt:lpstr>Preorder Example (visit = print)</vt:lpstr>
      <vt:lpstr>Preorder of Expression Tree</vt:lpstr>
      <vt:lpstr>Inorder Example (visit = print)</vt:lpstr>
      <vt:lpstr>Inorder by Projection (Squishing)</vt:lpstr>
      <vt:lpstr>Inorder of Expression Tree</vt:lpstr>
      <vt:lpstr>Postorder Example (visit = print)</vt:lpstr>
      <vt:lpstr>Postorder of Expression Tree</vt:lpstr>
      <vt:lpstr>Level Order Example (visit = print)</vt:lpstr>
      <vt:lpstr>Space and Time Complexity</vt:lpstr>
    </vt:vector>
  </TitlesOfParts>
  <Company>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박상현/김종</dc:creator>
  <cp:lastModifiedBy>User</cp:lastModifiedBy>
  <cp:revision>242</cp:revision>
  <dcterms:created xsi:type="dcterms:W3CDTF">2002-08-09T06:51:20Z</dcterms:created>
  <dcterms:modified xsi:type="dcterms:W3CDTF">2022-06-27T19:07:09Z</dcterms:modified>
</cp:coreProperties>
</file>