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sldIdLst>
    <p:sldId id="354" r:id="rId2"/>
    <p:sldId id="263" r:id="rId3"/>
    <p:sldId id="264" r:id="rId4"/>
    <p:sldId id="352" r:id="rId5"/>
    <p:sldId id="265" r:id="rId6"/>
    <p:sldId id="353" r:id="rId7"/>
    <p:sldId id="350" r:id="rId8"/>
    <p:sldId id="334" r:id="rId9"/>
    <p:sldId id="275" r:id="rId10"/>
    <p:sldId id="276" r:id="rId11"/>
    <p:sldId id="280" r:id="rId12"/>
    <p:sldId id="349" r:id="rId13"/>
    <p:sldId id="279" r:id="rId14"/>
    <p:sldId id="351" r:id="rId15"/>
    <p:sldId id="282" r:id="rId16"/>
    <p:sldId id="283" r:id="rId17"/>
    <p:sldId id="284" r:id="rId18"/>
    <p:sldId id="316" r:id="rId19"/>
    <p:sldId id="287" r:id="rId20"/>
    <p:sldId id="344" r:id="rId21"/>
    <p:sldId id="342" r:id="rId22"/>
    <p:sldId id="343" r:id="rId23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3300"/>
    <a:srgbClr val="66FF66"/>
    <a:srgbClr val="00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9" autoAdjust="0"/>
    <p:restoredTop sz="94687" autoAdjust="0"/>
  </p:normalViewPr>
  <p:slideViewPr>
    <p:cSldViewPr>
      <p:cViewPr varScale="1">
        <p:scale>
          <a:sx n="70" d="100"/>
          <a:sy n="70" d="100"/>
        </p:scale>
        <p:origin x="17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>
            <a:extLst>
              <a:ext uri="{FF2B5EF4-FFF2-40B4-BE49-F238E27FC236}">
                <a16:creationId xmlns:a16="http://schemas.microsoft.com/office/drawing/2014/main" id="{30AEA13B-939C-482F-B80C-230CBE03D1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1027">
            <a:extLst>
              <a:ext uri="{FF2B5EF4-FFF2-40B4-BE49-F238E27FC236}">
                <a16:creationId xmlns:a16="http://schemas.microsoft.com/office/drawing/2014/main" id="{988ACD54-F411-4047-8DAA-35D8B93D81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1028">
            <a:extLst>
              <a:ext uri="{FF2B5EF4-FFF2-40B4-BE49-F238E27FC236}">
                <a16:creationId xmlns:a16="http://schemas.microsoft.com/office/drawing/2014/main" id="{51891FA0-082E-4C63-8F7E-45BE9A346F4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1029">
            <a:extLst>
              <a:ext uri="{FF2B5EF4-FFF2-40B4-BE49-F238E27FC236}">
                <a16:creationId xmlns:a16="http://schemas.microsoft.com/office/drawing/2014/main" id="{B0C6FE86-0245-4F19-A84A-4C3BF05794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2710" name="Rectangle 1030">
            <a:extLst>
              <a:ext uri="{FF2B5EF4-FFF2-40B4-BE49-F238E27FC236}">
                <a16:creationId xmlns:a16="http://schemas.microsoft.com/office/drawing/2014/main" id="{17F68002-989C-4FDB-AF58-46BFBF69C2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1031">
            <a:extLst>
              <a:ext uri="{FF2B5EF4-FFF2-40B4-BE49-F238E27FC236}">
                <a16:creationId xmlns:a16="http://schemas.microsoft.com/office/drawing/2014/main" id="{D777BD15-8454-42B1-A6E1-BC6430707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6D7AEE7-D735-4202-B5AD-6D85EB6802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31">
            <a:extLst>
              <a:ext uri="{FF2B5EF4-FFF2-40B4-BE49-F238E27FC236}">
                <a16:creationId xmlns:a16="http://schemas.microsoft.com/office/drawing/2014/main" id="{B5DAA9EC-54E6-4C41-A835-63291A7F2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B5F243-4DF5-4B44-A85B-9F9B129442BF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FF7D7EF-91FD-45C6-BF02-979656DE58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09C0786-D48E-42F7-8BCF-238515F36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>
            <a:extLst>
              <a:ext uri="{FF2B5EF4-FFF2-40B4-BE49-F238E27FC236}">
                <a16:creationId xmlns:a16="http://schemas.microsoft.com/office/drawing/2014/main" id="{851DC73F-D697-4EB9-92B9-B73D8A2ABA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9C5819-E686-429F-9C03-CE474ED20D6B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4947A7B-7A43-4F12-9515-25D981C6D3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E0FE2E5-6636-4326-8315-B63A72752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>
            <a:extLst>
              <a:ext uri="{FF2B5EF4-FFF2-40B4-BE49-F238E27FC236}">
                <a16:creationId xmlns:a16="http://schemas.microsoft.com/office/drawing/2014/main" id="{96D56429-DBEF-48AF-BA5A-64B544B17C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ED4223-18DC-4FBF-839D-202E53E84180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1548105-914B-4A84-B519-D4A5B8E03F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9D997AD-410F-4A65-B200-210F394E4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>
            <a:extLst>
              <a:ext uri="{FF2B5EF4-FFF2-40B4-BE49-F238E27FC236}">
                <a16:creationId xmlns:a16="http://schemas.microsoft.com/office/drawing/2014/main" id="{3C8892CE-32BB-44B6-A274-DF27DE9124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C4191C5-A8A4-4410-8BA4-B64ACAD09FB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5CE9CC6-4DF5-4AEF-AFF2-C062615989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50837FDC-4DDE-443B-8213-C433393C8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>
            <a:extLst>
              <a:ext uri="{FF2B5EF4-FFF2-40B4-BE49-F238E27FC236}">
                <a16:creationId xmlns:a16="http://schemas.microsoft.com/office/drawing/2014/main" id="{D3F7F6C6-26ED-4BD7-8CAC-4531A3F8E7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329EDB-A16E-4BA9-8ED3-CF9ADB691F7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C9DB664-727D-477C-9A8F-0101A8DBDE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68ECE93-EC11-4CB2-BCC4-EB2355C40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>
            <a:extLst>
              <a:ext uri="{FF2B5EF4-FFF2-40B4-BE49-F238E27FC236}">
                <a16:creationId xmlns:a16="http://schemas.microsoft.com/office/drawing/2014/main" id="{3D51E34D-AD09-4B73-88EC-BB4DED8F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DB8D66-C87E-48EA-B19E-086DBCE3DAA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D763E24-EA6A-4698-8EC2-4EF08AEC9E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BC22549-5B52-4769-992F-470309F6B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>
            <a:extLst>
              <a:ext uri="{FF2B5EF4-FFF2-40B4-BE49-F238E27FC236}">
                <a16:creationId xmlns:a16="http://schemas.microsoft.com/office/drawing/2014/main" id="{AC9F967A-B360-4EB2-BC29-9805A154BC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2264A2-C49D-4688-B067-19C2B9400802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AADD4FD-E2EC-4320-ADF7-D0F5274ECF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9359EF1-FA62-4341-8A3D-4A85D6F9E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>
            <a:extLst>
              <a:ext uri="{FF2B5EF4-FFF2-40B4-BE49-F238E27FC236}">
                <a16:creationId xmlns:a16="http://schemas.microsoft.com/office/drawing/2014/main" id="{6A247471-FBC4-47EE-A6B8-B6CD35ADE8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A6D7D7-734B-449D-9A8D-08FF5342873D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BBDE406-B061-4676-B755-D1098AD8F1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E8F6F52-2595-45A0-9831-D71CBC38C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>
            <a:extLst>
              <a:ext uri="{FF2B5EF4-FFF2-40B4-BE49-F238E27FC236}">
                <a16:creationId xmlns:a16="http://schemas.microsoft.com/office/drawing/2014/main" id="{37C28E93-FD2A-41E4-BF8B-E1FB2A7A11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B4EAA7-A6AC-40F6-AFCE-CA3262A2C65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7C55991-DAA2-4ED4-A62C-FBC49299A7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09D9794-C8D0-4C31-96D8-68658FE0C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>
            <a:extLst>
              <a:ext uri="{FF2B5EF4-FFF2-40B4-BE49-F238E27FC236}">
                <a16:creationId xmlns:a16="http://schemas.microsoft.com/office/drawing/2014/main" id="{79A4E7EA-6F71-4BB8-85D4-E641F9F71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5021870-4DB9-4C6B-A12F-FE1EA01036D8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6E73EA5-1237-44E7-9602-ECC868DBEF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0F92E650-01A0-4FB9-8B67-F6AE3F607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>
            <a:extLst>
              <a:ext uri="{FF2B5EF4-FFF2-40B4-BE49-F238E27FC236}">
                <a16:creationId xmlns:a16="http://schemas.microsoft.com/office/drawing/2014/main" id="{240F9D5E-C8CE-4072-AEA5-DC99B3DC53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62B028-2E06-4585-B4AC-03063A6466FD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07953E9-39F5-417D-A457-D55F8D29ED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D7E4635-47F7-4D98-BF26-AC75297ED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>
            <a:extLst>
              <a:ext uri="{FF2B5EF4-FFF2-40B4-BE49-F238E27FC236}">
                <a16:creationId xmlns:a16="http://schemas.microsoft.com/office/drawing/2014/main" id="{FDF4B3E4-E328-430F-9B50-2D43FFBFA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610431-15BB-4F63-AD69-DFD679DE3B7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431FEE1-0CEA-41AE-9CA9-A78DDD93E6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E8C9CF3-B637-4B1C-9CD6-0F4917355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>
            <a:extLst>
              <a:ext uri="{FF2B5EF4-FFF2-40B4-BE49-F238E27FC236}">
                <a16:creationId xmlns:a16="http://schemas.microsoft.com/office/drawing/2014/main" id="{F8DA1696-3648-4052-BF80-6C76C9E0C4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B241D9-31EE-46F7-8614-A73E76C863CB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D46B95B-8003-4AE8-A3FE-7FEE0870FE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97E566B-FC1A-4F95-A5CC-405B78A98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>
            <a:extLst>
              <a:ext uri="{FF2B5EF4-FFF2-40B4-BE49-F238E27FC236}">
                <a16:creationId xmlns:a16="http://schemas.microsoft.com/office/drawing/2014/main" id="{38EABA67-6BC0-4D7C-81F3-BBAB872AA5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4A9A6A-F5F5-4C93-9BC6-A5F6BFDE55A6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2C40D79-236B-41F3-956F-B01478FFB3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10C6E64-9051-48E5-AEC6-D4ECA6569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>
            <a:extLst>
              <a:ext uri="{FF2B5EF4-FFF2-40B4-BE49-F238E27FC236}">
                <a16:creationId xmlns:a16="http://schemas.microsoft.com/office/drawing/2014/main" id="{1E35C4E9-994A-4FB6-BD02-A398FAD65B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E5C111-EC0A-4058-8B03-668F83C0B7D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EDBA3D2-AFD3-4A0F-8343-1F0BB042F7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A1099C2-FBA7-4D55-A778-8C0FECE7A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>
            <a:extLst>
              <a:ext uri="{FF2B5EF4-FFF2-40B4-BE49-F238E27FC236}">
                <a16:creationId xmlns:a16="http://schemas.microsoft.com/office/drawing/2014/main" id="{C1BE7BD6-8600-454B-BFCF-6212A04BF9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3AB7070-9EC7-4BF8-92C7-EEA49838BE8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70F9FAB-7D99-46D7-980F-F0911CFEA5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E254532-AA59-437E-8CCB-470099A5F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>
            <a:extLst>
              <a:ext uri="{FF2B5EF4-FFF2-40B4-BE49-F238E27FC236}">
                <a16:creationId xmlns:a16="http://schemas.microsoft.com/office/drawing/2014/main" id="{22BF5A5C-0DEE-4F1A-B6AF-023FAF4D65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EBDBD03-62BD-440B-9D2C-87657BAA849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15497B1-ED2F-403F-8834-86F2E33FEC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DD5B904-22B0-43D1-8BE2-8F0E0D0AF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>
            <a:extLst>
              <a:ext uri="{FF2B5EF4-FFF2-40B4-BE49-F238E27FC236}">
                <a16:creationId xmlns:a16="http://schemas.microsoft.com/office/drawing/2014/main" id="{B5517455-43D5-4648-89B2-04445C1E70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93ED03-E9A0-4B26-85A3-7C9A8EF8CA50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9528F73-8636-48CA-ADC8-BC705ED9C7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B1A01672-098A-43A0-873C-3A49D18AD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>
            <a:extLst>
              <a:ext uri="{FF2B5EF4-FFF2-40B4-BE49-F238E27FC236}">
                <a16:creationId xmlns:a16="http://schemas.microsoft.com/office/drawing/2014/main" id="{19C94A4D-6CCD-4D08-93AD-DB3A8C82DC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01203DF-CC52-4970-926B-E0292221C17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F07020E-A667-4632-A6BD-CAC39E2255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F5A4B0D-A76A-443E-9038-E3463B2DA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>
            <a:extLst>
              <a:ext uri="{FF2B5EF4-FFF2-40B4-BE49-F238E27FC236}">
                <a16:creationId xmlns:a16="http://schemas.microsoft.com/office/drawing/2014/main" id="{F3E95973-3BF1-4790-BC29-7E3C5A4417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837B2F-113F-4102-B5DA-6C7598AA8289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32FE327-9D63-4348-9C4D-400E34560D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AD0233E-525A-4449-99A2-567AB4349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>
            <a:extLst>
              <a:ext uri="{FF2B5EF4-FFF2-40B4-BE49-F238E27FC236}">
                <a16:creationId xmlns:a16="http://schemas.microsoft.com/office/drawing/2014/main" id="{FB1C830E-D29A-4D18-BD22-12E6133BC6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5A867C-AEC0-4CF1-8972-EAF962D1908E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DEB94D0-F639-41E9-B3D0-D550D590C4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D215239-FECC-4CAD-9261-5DBCC33A3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7">
            <a:extLst>
              <a:ext uri="{FF2B5EF4-FFF2-40B4-BE49-F238E27FC236}">
                <a16:creationId xmlns:a16="http://schemas.microsoft.com/office/drawing/2014/main" id="{982C9AB3-E33A-4A18-A1A3-95F98C14275B}"/>
              </a:ext>
            </a:extLst>
          </p:cNvPr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/>
          <a:lstStyle>
            <a:lvl1pPr marL="0" algn="r">
              <a:defRPr sz="480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46607B32-92CC-4AF6-B440-6C2DAA0A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">
            <a:extLst>
              <a:ext uri="{FF2B5EF4-FFF2-40B4-BE49-F238E27FC236}">
                <a16:creationId xmlns:a16="http://schemas.microsoft.com/office/drawing/2014/main" id="{60D98401-271C-4795-BA44-DDFE333E48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/>
          <a:lstStyle>
            <a:lvl1pPr>
              <a:defRPr/>
            </a:lvl1pPr>
          </a:lstStyle>
          <a:p>
            <a:fld id="{5228A963-D05B-4742-AD0F-E8139AB1A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D8F5FB25-D15F-4C80-9983-DB10278B31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8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E3AB99F-3E9F-497A-AC0F-8A662E5F41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642B6E63-1025-4C33-B9FE-26D0CB6529B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E4FBBBEC-64BA-4286-B6E3-13FF75BA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6B878-360B-4911-82DA-D163543D93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84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DC97A6B-EFE8-482D-A01E-04377DE20D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F3E6A1F4-69BF-41E6-B00E-63A5EEECF96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0F3CA3F1-D8F3-46F6-9267-03F847CD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9747C-D840-4694-A606-4DDD44C8F5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66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3838F7-DD0C-48A0-94B9-3A487494C536}"/>
              </a:ext>
            </a:extLst>
          </p:cNvPr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3767F6-5497-4272-8C50-132C593E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02EFE8-7BC6-4524-9AC3-E8BE51D8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30F819-FE2E-460F-8755-9AFE8C03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28D96-A7E5-429D-AB9F-9110860210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49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FFC1A7-5D98-42A1-9620-52168F268630}"/>
              </a:ext>
            </a:extLst>
          </p:cNvPr>
          <p:cNvSpPr/>
          <p:nvPr/>
        </p:nvSpPr>
        <p:spPr>
          <a:xfrm>
            <a:off x="1000125" y="3267075"/>
            <a:ext cx="74072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8C0668CF-7C09-4EEE-9F69-A84482B6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18A848C5-4B6B-4560-A9F5-D945E5AFB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/>
          <a:lstStyle>
            <a:lvl1pPr>
              <a:defRPr/>
            </a:lvl1pPr>
          </a:lstStyle>
          <a:p>
            <a:fld id="{8B2DF061-CD6F-411B-A425-95E3F5CA3D1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83CED9F9-7C31-4C5A-9CE1-8F829F52AF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6F5451-B1D8-48F1-94D8-3DD531CCAD73}"/>
              </a:ext>
            </a:extLst>
          </p:cNvPr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5EC1F60-045F-4803-AA86-F2B5E1DC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B4A7584-374D-45E4-B1BF-6D93F9DF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236B776-CD92-4E14-AA77-683CDB9D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</a:lstStyle>
          <a:p>
            <a:fld id="{69048FC8-55A2-411F-B640-B1EA4840FD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22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B2F6B7-E0F0-4157-9B34-063406E5CBEB}"/>
              </a:ext>
            </a:extLst>
          </p:cNvPr>
          <p:cNvSpPr/>
          <p:nvPr/>
        </p:nvSpPr>
        <p:spPr>
          <a:xfrm>
            <a:off x="617538" y="2165350"/>
            <a:ext cx="3748087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13CE76-8B29-4FCF-B24C-3AC1D1D0C837}"/>
              </a:ext>
            </a:extLst>
          </p:cNvPr>
          <p:cNvSpPr/>
          <p:nvPr/>
        </p:nvSpPr>
        <p:spPr>
          <a:xfrm>
            <a:off x="4800600" y="2165350"/>
            <a:ext cx="37496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99E55A14-0336-4412-9549-2488A846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61FADFF-5873-4099-86DD-B4FC04B5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6905E0A-B53B-4265-9457-83B83CDE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</a:lstStyle>
          <a:p>
            <a:fld id="{4570EA87-1929-4373-84C5-0B11984846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35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F23D1C-B385-4E5D-AB9A-E70D5369354E}"/>
              </a:ext>
            </a:extLst>
          </p:cNvPr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0768BBEA-6235-41B3-8A48-0AAD88B8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E5F93F5-B488-4CB4-AE09-4655252E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CBF27DB-BEC2-4D0E-899C-6D063975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67F3D-5EEA-463D-85EB-C20977F763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49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0BA42AE5-C608-42CF-8B5E-3BA32B9E4B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6D5B8EE7-A2CB-4242-9981-C8D0BC3FDD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29A79F68-D1B4-44AB-9299-FEBE0DF9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7A385D-210B-4AFB-B84F-0EDA0E64D5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54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0D63DA-3C27-41EA-B585-1DF6206DC40C}"/>
              </a:ext>
            </a:extLst>
          </p:cNvPr>
          <p:cNvSpPr/>
          <p:nvPr/>
        </p:nvSpPr>
        <p:spPr>
          <a:xfrm>
            <a:off x="5057775" y="1057275"/>
            <a:ext cx="3748088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37234C14-481A-4523-B92D-D93D2277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4D9F5584-C7A5-481B-98E8-F63F003CD7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/>
          <a:lstStyle>
            <a:lvl1pPr>
              <a:defRPr/>
            </a:lvl1pPr>
          </a:lstStyle>
          <a:p>
            <a:fld id="{5BBA0B3E-9B63-4D69-92B8-9646626844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CF8CA567-517D-43E6-916D-26D0E228D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68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0906191C-766A-4CB1-AAF5-113F3D9C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EBB403D-249F-462F-8783-1DAAAE91B6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/>
          <a:lstStyle>
            <a:lvl1pPr>
              <a:defRPr/>
            </a:lvl1pPr>
          </a:lstStyle>
          <a:p>
            <a:fld id="{BED12F57-F85D-48AB-90B8-2F2B02E159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CF3F6260-B432-4398-A022-2E69FE32B0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1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7851725B-E798-45B0-A9FC-BE6E46703E3A}"/>
              </a:ext>
            </a:extLst>
          </p:cNvPr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BDBE4-1FD7-4FCD-A055-CC707A39E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1638" cy="274638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2A9BC00E-43E3-461D-AFE3-1935BC777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1963" cy="274638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DF1D921-9A1D-42C9-A6CE-2EBBF2C7B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DFE0D4"/>
                </a:solidFill>
              </a:defRPr>
            </a:lvl1pPr>
          </a:lstStyle>
          <a:p>
            <a:fld id="{A59472C4-29CD-4A72-A8BD-F884049D612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B7D530C8-560B-4C50-AC30-57FCFEDD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12">
            <a:extLst>
              <a:ext uri="{FF2B5EF4-FFF2-40B4-BE49-F238E27FC236}">
                <a16:creationId xmlns:a16="http://schemas.microsoft.com/office/drawing/2014/main" id="{429194B7-5E5F-4DFE-85D8-E97166D81D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462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31" r:id="rId7"/>
    <p:sldLayoutId id="2147483740" r:id="rId8"/>
    <p:sldLayoutId id="2147483741" r:id="rId9"/>
    <p:sldLayoutId id="2147483732" r:id="rId10"/>
    <p:sldLayoutId id="2147483733" r:id="rId11"/>
  </p:sldLayoutIdLst>
  <p:txStyles>
    <p:titleStyle>
      <a:lvl1pPr marL="53975" indent="-53975" algn="r" rtl="0" eaLnBrk="0" fontAlgn="base" hangingPunct="0">
        <a:spcBef>
          <a:spcPct val="0"/>
        </a:spcBef>
        <a:spcAft>
          <a:spcPct val="0"/>
        </a:spcAft>
        <a:defRPr sz="4600" kern="1200">
          <a:solidFill>
            <a:srgbClr val="E7EACB"/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lvl2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2pPr>
      <a:lvl3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3pPr>
      <a:lvl4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4pPr>
      <a:lvl5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5pPr>
      <a:lvl6pPr marL="5111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6pPr>
      <a:lvl7pPr marL="9683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7pPr>
      <a:lvl8pPr marL="14255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8pPr>
      <a:lvl9pPr marL="18827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anose="02060603020205020403" pitchFamily="18" charset="0"/>
        </a:defRPr>
      </a:lvl9pPr>
      <a:extLst/>
    </p:titleStyle>
    <p:bodyStyle>
      <a:lvl1pPr marL="292100" indent="-292100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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ts val="400"/>
        </a:spcBef>
        <a:spcAft>
          <a:spcPct val="0"/>
        </a:spcAft>
        <a:buClr>
          <a:schemeClr val="accent2"/>
        </a:buClr>
        <a:buSzPct val="9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190500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anose="05020102010507070707" pitchFamily="18" charset="2"/>
        <a:buChar char="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82563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7957-4A9E-4AB3-9C39-81CFD1B0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Binary Search Tree(BST)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B68C65B-D9F2-4F97-825B-3DA704194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3048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FFFF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Function InsertItem</a:t>
            </a:r>
          </a:p>
          <a:p>
            <a:pPr algn="ctr" eaLnBrk="1" hangingPunct="1"/>
            <a:r>
              <a:rPr lang="en-US" altLang="en-US" sz="4400">
                <a:solidFill>
                  <a:srgbClr val="FFFF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(cont.)</a:t>
            </a:r>
            <a:r>
              <a:rPr lang="en-US" altLang="en-US" sz="44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A946321-B074-455E-9A4A-A3E54BCDA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95600"/>
            <a:ext cx="2667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SzPct val="150000"/>
              <a:buFontTx/>
              <a:buChar char="•"/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Implementing insertion resursively</a:t>
            </a:r>
          </a:p>
        </p:txBody>
      </p:sp>
      <p:pic>
        <p:nvPicPr>
          <p:cNvPr id="28676" name="Picture 5" descr="P469">
            <a:extLst>
              <a:ext uri="{FF2B5EF4-FFF2-40B4-BE49-F238E27FC236}">
                <a16:creationId xmlns:a16="http://schemas.microsoft.com/office/drawing/2014/main" id="{9D6EEB99-09F3-4E80-9A51-324E8264C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33400"/>
            <a:ext cx="4254500" cy="59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6">
            <a:extLst>
              <a:ext uri="{FF2B5EF4-FFF2-40B4-BE49-F238E27FC236}">
                <a16:creationId xmlns:a16="http://schemas.microsoft.com/office/drawing/2014/main" id="{E4D71F24-10E7-4EA8-A14C-C624E0F53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4495800"/>
            <a:ext cx="2030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FFCC00"/>
                </a:solidFill>
              </a:rPr>
              <a:t>e.g., insert 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7651495E-A005-4302-B434-3A723E1D8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6781800" cy="13716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a typeface="MS Mincho" pitchFamily="49" charset="-128"/>
              </a:rPr>
              <a:t>Function InsertItem (cont.)</a:t>
            </a: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</a:p>
        </p:txBody>
      </p:sp>
      <p:pic>
        <p:nvPicPr>
          <p:cNvPr id="30723" name="Picture 4" descr="P470">
            <a:extLst>
              <a:ext uri="{FF2B5EF4-FFF2-40B4-BE49-F238E27FC236}">
                <a16:creationId xmlns:a16="http://schemas.microsoft.com/office/drawing/2014/main" id="{49CD54F3-F534-4C4E-861A-94586BFA9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400"/>
            <a:ext cx="369093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5" descr="P469">
            <a:extLst>
              <a:ext uri="{FF2B5EF4-FFF2-40B4-BE49-F238E27FC236}">
                <a16:creationId xmlns:a16="http://schemas.microsoft.com/office/drawing/2014/main" id="{19A04DB0-06C0-4374-86CE-9AB2ADE1B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330993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Line 6">
            <a:extLst>
              <a:ext uri="{FF2B5EF4-FFF2-40B4-BE49-F238E27FC236}">
                <a16:creationId xmlns:a16="http://schemas.microsoft.com/office/drawing/2014/main" id="{FA3E3010-2F9B-4ABE-BE97-6AC19FC78A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971800"/>
            <a:ext cx="1905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7">
            <a:extLst>
              <a:ext uri="{FF2B5EF4-FFF2-40B4-BE49-F238E27FC236}">
                <a16:creationId xmlns:a16="http://schemas.microsoft.com/office/drawing/2014/main" id="{E1B9BDA0-74E2-4D06-9AD7-1EB577647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088" y="14112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sp>
        <p:nvSpPr>
          <p:cNvPr id="30727" name="Rectangle 8">
            <a:extLst>
              <a:ext uri="{FF2B5EF4-FFF2-40B4-BE49-F238E27FC236}">
                <a16:creationId xmlns:a16="http://schemas.microsoft.com/office/drawing/2014/main" id="{7A1E0B89-E3A9-4E99-8BE6-B134DD2E8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1463675"/>
            <a:ext cx="1370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bg1"/>
                </a:solidFill>
              </a:rPr>
              <a:t>Insert 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708E4D06-D6B0-436A-871C-9F5AC6458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a typeface="MS Mincho" pitchFamily="49" charset="-128"/>
              </a:rPr>
              <a:t>Does the order of inserting elements into a tree matter? </a:t>
            </a:r>
          </a:p>
        </p:txBody>
      </p:sp>
      <p:sp>
        <p:nvSpPr>
          <p:cNvPr id="238594" name="Rectangle 2">
            <a:extLst>
              <a:ext uri="{FF2B5EF4-FFF2-40B4-BE49-F238E27FC236}">
                <a16:creationId xmlns:a16="http://schemas.microsoft.com/office/drawing/2014/main" id="{C4F641F9-F4DE-4905-8EF6-CAA722B412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Yes, certain orders might produce very unbalanced trees!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>
            <a:extLst>
              <a:ext uri="{FF2B5EF4-FFF2-40B4-BE49-F238E27FC236}">
                <a16:creationId xmlns:a16="http://schemas.microsoft.com/office/drawing/2014/main" id="{3D1B5C19-95D0-4B40-B1F4-9C229B526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0"/>
            <a:ext cx="2362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FFFF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Does the order of inserting elements into a tree matter? </a:t>
            </a:r>
          </a:p>
          <a:p>
            <a:pPr eaLnBrk="1" hangingPunct="1"/>
            <a:r>
              <a:rPr lang="en-US" altLang="en-US" sz="4000">
                <a:solidFill>
                  <a:srgbClr val="FFFF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(cont.)</a:t>
            </a:r>
          </a:p>
        </p:txBody>
      </p:sp>
      <p:pic>
        <p:nvPicPr>
          <p:cNvPr id="34819" name="Picture 7" descr="P472">
            <a:extLst>
              <a:ext uri="{FF2B5EF4-FFF2-40B4-BE49-F238E27FC236}">
                <a16:creationId xmlns:a16="http://schemas.microsoft.com/office/drawing/2014/main" id="{B3CA0BCD-3CFD-42C2-9D5A-1A37A06B8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"/>
            <a:ext cx="5075238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6F9DF0FA-D3C4-46B2-8881-8A290102A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3058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a typeface="MS Mincho" pitchFamily="49" charset="-128"/>
              </a:rPr>
              <a:t>Does the order of inserting elements into a tree matter? (cont’d) 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523F9A8-4383-40EC-BC49-8B77F46B2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Unbalanced trees are not desirable because search time increases!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Advanced tree structures, such as </a:t>
            </a:r>
            <a:r>
              <a:rPr lang="en-US" altLang="en-US">
                <a:solidFill>
                  <a:srgbClr val="FF3300"/>
                </a:solidFill>
                <a:ea typeface="MS Mincho" panose="02020609040205080304" pitchFamily="49" charset="-128"/>
              </a:rPr>
              <a:t>red-black trees</a:t>
            </a:r>
            <a:r>
              <a:rPr lang="en-US" altLang="en-US">
                <a:ea typeface="MS Mincho" panose="02020609040205080304" pitchFamily="49" charset="-128"/>
              </a:rPr>
              <a:t>, guarantee balanced trees.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4B8F801-DCE7-4C51-8DA0-1334A39A0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a typeface="MS Mincho" pitchFamily="49" charset="-128"/>
              </a:rPr>
              <a:t>Function DeleteItem</a:t>
            </a: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1E2CE22-8280-4E4A-BE6A-DCA86A78FA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26720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>
                <a:cs typeface="Times New Roman" pitchFamily="18" charset="0"/>
              </a:rPr>
              <a:t>First, find the item; then, delete it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>
                <a:cs typeface="Times New Roman" pitchFamily="18" charset="0"/>
              </a:rPr>
              <a:t>Binary search tree property must be preserved!!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>
                <a:cs typeface="Times New Roman" pitchFamily="18" charset="0"/>
              </a:rPr>
              <a:t>We need to consider three different cases: 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rgbClr val="FF9900"/>
                </a:solidFill>
                <a:ea typeface="MS Mincho" pitchFamily="49" charset="-128"/>
              </a:rPr>
              <a:t>	   </a:t>
            </a:r>
            <a:r>
              <a:rPr lang="en-US" b="1">
                <a:solidFill>
                  <a:srgbClr val="FF9900"/>
                </a:solidFill>
                <a:ea typeface="MS Mincho" pitchFamily="49" charset="-128"/>
              </a:rPr>
              <a:t>(1)</a:t>
            </a:r>
            <a:r>
              <a:rPr lang="en-US">
                <a:ea typeface="MS Mincho" pitchFamily="49" charset="-128"/>
              </a:rPr>
              <a:t> Deleting a leaf</a:t>
            </a:r>
            <a:r>
              <a:rPr lang="en-US"/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rgbClr val="FF9900"/>
                </a:solidFill>
              </a:rPr>
              <a:t>	   </a:t>
            </a:r>
            <a:r>
              <a:rPr lang="en-US" b="1">
                <a:solidFill>
                  <a:srgbClr val="FF9900"/>
                </a:solidFill>
                <a:cs typeface="Times New Roman" pitchFamily="18" charset="0"/>
              </a:rPr>
              <a:t>(2)</a:t>
            </a:r>
            <a:r>
              <a:rPr lang="en-US">
                <a:cs typeface="Times New Roman" pitchFamily="18" charset="0"/>
              </a:rPr>
              <a:t> Deleting a node with only one child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rgbClr val="FF9900"/>
                </a:solidFill>
              </a:rPr>
              <a:t>	   </a:t>
            </a:r>
            <a:r>
              <a:rPr lang="en-US" b="1">
                <a:solidFill>
                  <a:srgbClr val="FF9900"/>
                </a:solidFill>
                <a:cs typeface="Times New Roman" pitchFamily="18" charset="0"/>
              </a:rPr>
              <a:t>(3)</a:t>
            </a:r>
            <a:r>
              <a:rPr lang="en-US">
                <a:cs typeface="Times New Roman" pitchFamily="18" charset="0"/>
              </a:rPr>
              <a:t> Deleting a node with two children 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328EF79-9741-4B89-9DEC-2925387DF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a typeface="MS Mincho" pitchFamily="49" charset="-128"/>
              </a:rPr>
              <a:t>(1) Deleting a leaf</a:t>
            </a: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</a:p>
        </p:txBody>
      </p:sp>
      <p:pic>
        <p:nvPicPr>
          <p:cNvPr id="40963" name="Picture 3" descr="P473">
            <a:extLst>
              <a:ext uri="{FF2B5EF4-FFF2-40B4-BE49-F238E27FC236}">
                <a16:creationId xmlns:a16="http://schemas.microsoft.com/office/drawing/2014/main" id="{A697A6D7-EF2E-4344-9528-A5C02B92C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178675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AC3DED0-28E5-4F7A-9E34-942B91FE4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6934200" cy="1143000"/>
          </a:xfrm>
        </p:spPr>
        <p:txBody>
          <a:bodyPr>
            <a:normAutofit fontScale="90000"/>
          </a:bodyPr>
          <a:lstStyle/>
          <a:p>
            <a:pPr marL="54864" indent="0" algn="l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cs typeface="Times New Roman" pitchFamily="18" charset="0"/>
              </a:rPr>
              <a:t>(2)  Deleting a node with</a:t>
            </a:r>
            <a:b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cs typeface="Times New Roman" pitchFamily="18" charset="0"/>
              </a:rPr>
            </a:b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cs typeface="Times New Roman" pitchFamily="18" charset="0"/>
              </a:rPr>
              <a:t>	only one child</a:t>
            </a:r>
            <a:endParaRPr lang="en-US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3011" name="Picture 3" descr="P474">
            <a:extLst>
              <a:ext uri="{FF2B5EF4-FFF2-40B4-BE49-F238E27FC236}">
                <a16:creationId xmlns:a16="http://schemas.microsoft.com/office/drawing/2014/main" id="{9EC4706D-A810-4368-B324-7E5759E28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73152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>
            <a:extLst>
              <a:ext uri="{FF2B5EF4-FFF2-40B4-BE49-F238E27FC236}">
                <a16:creationId xmlns:a16="http://schemas.microsoft.com/office/drawing/2014/main" id="{DE11FD49-47A6-42DA-9026-CA770A495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indent="0" algn="l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a typeface="MS Mincho" pitchFamily="49" charset="-128"/>
              </a:rPr>
              <a:t>(3)  Deleting a node with two</a:t>
            </a:r>
            <a:b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a typeface="MS Mincho" pitchFamily="49" charset="-128"/>
              </a:rPr>
            </a:b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a typeface="MS Mincho" pitchFamily="49" charset="-128"/>
              </a:rPr>
              <a:t>	children</a:t>
            </a:r>
          </a:p>
        </p:txBody>
      </p:sp>
      <p:pic>
        <p:nvPicPr>
          <p:cNvPr id="45059" name="Picture 1027" descr="P475">
            <a:extLst>
              <a:ext uri="{FF2B5EF4-FFF2-40B4-BE49-F238E27FC236}">
                <a16:creationId xmlns:a16="http://schemas.microsoft.com/office/drawing/2014/main" id="{CC76EFDC-89B6-4DC4-A4D0-FB51815CB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245350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">
            <a:extLst>
              <a:ext uri="{FF2B5EF4-FFF2-40B4-BE49-F238E27FC236}">
                <a16:creationId xmlns:a16="http://schemas.microsoft.com/office/drawing/2014/main" id="{39A8073A-C198-4028-875A-CD0864FCF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066800"/>
            <a:ext cx="7543800" cy="1143000"/>
          </a:xfrm>
        </p:spPr>
        <p:txBody>
          <a:bodyPr>
            <a:normAutofit fontScale="90000"/>
          </a:bodyPr>
          <a:lstStyle/>
          <a:p>
            <a:pPr marL="54864" indent="0" algn="l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a typeface="MS Mincho" pitchFamily="49" charset="-128"/>
              </a:rPr>
              <a:t>(3)  Deleting a node with two</a:t>
            </a:r>
            <a:b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a typeface="MS Mincho" pitchFamily="49" charset="-128"/>
              </a:rPr>
            </a:b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a typeface="MS Mincho" pitchFamily="49" charset="-128"/>
              </a:rPr>
              <a:t>	children (cont.)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9865D1C-AF56-4D55-B026-C754060693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Find </a:t>
            </a:r>
            <a:r>
              <a:rPr lang="en-US" altLang="en-US">
                <a:solidFill>
                  <a:srgbClr val="FF9900"/>
                </a:solidFill>
                <a:cs typeface="Times New Roman" panose="02020603050405020304" pitchFamily="18" charset="0"/>
              </a:rPr>
              <a:t>predecessor </a:t>
            </a:r>
            <a:r>
              <a:rPr lang="en-US" altLang="en-US">
                <a:cs typeface="Times New Roman" panose="02020603050405020304" pitchFamily="18" charset="0"/>
              </a:rPr>
              <a:t>(i.e., rightmost node in the left subtree)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Replace the data of the node to be deleted with predecessor's data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Delete predecessor node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2474373-11EE-4F66-9E63-FAAC29E83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a typeface="MS Mincho" pitchFamily="49" charset="-128"/>
              </a:rPr>
              <a:t>Binary </a:t>
            </a:r>
            <a:r>
              <a:rPr lang="en-US" b="1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a typeface="MS Mincho" pitchFamily="49" charset="-128"/>
              </a:rPr>
              <a:t> Trees</a:t>
            </a:r>
            <a:r>
              <a:rPr lang="en-US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(BSTs)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8DDFA8B-5A74-450D-B70B-39785431E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b="1">
                <a:cs typeface="Times New Roman" panose="02020603050405020304" pitchFamily="18" charset="0"/>
              </a:rPr>
              <a:t>Binary Search  Tree Property</a:t>
            </a:r>
            <a:r>
              <a:rPr lang="en-US" altLang="en-US">
                <a:cs typeface="Times New Roman" panose="02020603050405020304" pitchFamily="18" charset="0"/>
              </a:rPr>
              <a:t>:</a:t>
            </a:r>
            <a:r>
              <a:rPr lang="es-ES_tradnl" altLang="en-US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The value stored at 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a node is </a:t>
            </a:r>
            <a:r>
              <a:rPr lang="en-US" altLang="en-US" i="1">
                <a:solidFill>
                  <a:srgbClr val="FFCC00"/>
                </a:solidFill>
                <a:cs typeface="Times New Roman" panose="02020603050405020304" pitchFamily="18" charset="0"/>
              </a:rPr>
              <a:t>greater</a:t>
            </a:r>
            <a:r>
              <a:rPr lang="en-US" altLang="en-US">
                <a:cs typeface="Times New Roman" panose="02020603050405020304" pitchFamily="18" charset="0"/>
              </a:rPr>
              <a:t> than 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the value stored at its 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left child and </a:t>
            </a:r>
            <a:r>
              <a:rPr lang="en-US" altLang="en-US" i="1">
                <a:solidFill>
                  <a:srgbClr val="FFCC00"/>
                </a:solidFill>
                <a:cs typeface="Times New Roman" panose="02020603050405020304" pitchFamily="18" charset="0"/>
              </a:rPr>
              <a:t>less</a:t>
            </a:r>
            <a:r>
              <a:rPr lang="en-US" altLang="en-US">
                <a:cs typeface="Times New Roman" panose="02020603050405020304" pitchFamily="18" charset="0"/>
              </a:rPr>
              <a:t> than 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the value stored at its 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right child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292" name="Picture 2" descr="P456">
            <a:extLst>
              <a:ext uri="{FF2B5EF4-FFF2-40B4-BE49-F238E27FC236}">
                <a16:creationId xmlns:a16="http://schemas.microsoft.com/office/drawing/2014/main" id="{C46F5914-1230-4F56-BF27-005295F5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38400"/>
            <a:ext cx="31321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C41A70E-C7B5-44AA-9FEF-331395829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Exercises 37-41 (p. 539)</a:t>
            </a:r>
          </a:p>
        </p:txBody>
      </p:sp>
      <p:pic>
        <p:nvPicPr>
          <p:cNvPr id="49155" name="Picture 4">
            <a:extLst>
              <a:ext uri="{FF2B5EF4-FFF2-40B4-BE49-F238E27FC236}">
                <a16:creationId xmlns:a16="http://schemas.microsoft.com/office/drawing/2014/main" id="{D1D3D2E7-FB38-41F3-A230-742D33DD11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0063" y="1646238"/>
            <a:ext cx="5603875" cy="4525962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EDBB2027-510C-4108-AA2B-8CB9F5931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Exercise 17 (p. 537)</a:t>
            </a:r>
          </a:p>
        </p:txBody>
      </p:sp>
      <p:pic>
        <p:nvPicPr>
          <p:cNvPr id="51203" name="Picture 4">
            <a:extLst>
              <a:ext uri="{FF2B5EF4-FFF2-40B4-BE49-F238E27FC236}">
                <a16:creationId xmlns:a16="http://schemas.microsoft.com/office/drawing/2014/main" id="{8D98C9F4-684D-49EB-BEF3-6671063E9F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09800"/>
            <a:ext cx="8145463" cy="2917825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3720F2F-655F-47A2-8E78-69376BCF6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Exercise 18 (p. 537) </a:t>
            </a:r>
          </a:p>
        </p:txBody>
      </p:sp>
      <p:pic>
        <p:nvPicPr>
          <p:cNvPr id="53251" name="Picture 6">
            <a:extLst>
              <a:ext uri="{FF2B5EF4-FFF2-40B4-BE49-F238E27FC236}">
                <a16:creationId xmlns:a16="http://schemas.microsoft.com/office/drawing/2014/main" id="{8F082EE0-F36F-4153-ABAA-3C2F0D632B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819400"/>
            <a:ext cx="8223250" cy="1755775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456">
            <a:extLst>
              <a:ext uri="{FF2B5EF4-FFF2-40B4-BE49-F238E27FC236}">
                <a16:creationId xmlns:a16="http://schemas.microsoft.com/office/drawing/2014/main" id="{0C48B0BF-B194-44CB-BFD6-165782A2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8175"/>
            <a:ext cx="337343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>
            <a:extLst>
              <a:ext uri="{FF2B5EF4-FFF2-40B4-BE49-F238E27FC236}">
                <a16:creationId xmlns:a16="http://schemas.microsoft.com/office/drawing/2014/main" id="{F0A3BFFE-0058-44AF-92CF-62D6A44F6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3581400" cy="35401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In a BST, the value stored at the root of a </a:t>
            </a:r>
            <a:r>
              <a:rPr lang="en-US" sz="3200" dirty="0" err="1">
                <a:solidFill>
                  <a:schemeClr val="bg1"/>
                </a:solidFill>
                <a:latin typeface="+mn-lt"/>
              </a:rPr>
              <a:t>subtree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  is </a:t>
            </a:r>
            <a:r>
              <a:rPr lang="en-US" sz="3200" i="1" dirty="0">
                <a:solidFill>
                  <a:srgbClr val="FFCC00"/>
                </a:solidFill>
                <a:latin typeface="+mn-lt"/>
              </a:rPr>
              <a:t>greater 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than any value in its left </a:t>
            </a:r>
            <a:r>
              <a:rPr lang="en-US" sz="3200" dirty="0" err="1">
                <a:solidFill>
                  <a:schemeClr val="bg1"/>
                </a:solidFill>
                <a:latin typeface="+mn-lt"/>
              </a:rPr>
              <a:t>subtree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3200" i="1" dirty="0">
                <a:solidFill>
                  <a:srgbClr val="FFCC00"/>
                </a:solidFill>
                <a:latin typeface="+mn-lt"/>
              </a:rPr>
              <a:t>less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  than any value in its right </a:t>
            </a:r>
            <a:r>
              <a:rPr lang="en-US" sz="3200" dirty="0" err="1">
                <a:solidFill>
                  <a:schemeClr val="bg1"/>
                </a:solidFill>
                <a:latin typeface="+mn-lt"/>
              </a:rPr>
              <a:t>subtree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!</a:t>
            </a:r>
            <a:r>
              <a:rPr lang="en-US" sz="3200" dirty="0">
                <a:latin typeface="+mn-lt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1F7144-0755-4989-B798-E7DBCEC71A6B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>
                <a:ea typeface="MS Mincho" pitchFamily="49" charset="-128"/>
              </a:rPr>
              <a:t>Binary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>
                <a:ea typeface="MS Mincho" pitchFamily="49" charset="-128"/>
              </a:rPr>
              <a:t> Trees</a:t>
            </a:r>
            <a:r>
              <a:rPr lang="en-US"/>
              <a:t> (BSTs)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P456">
            <a:extLst>
              <a:ext uri="{FF2B5EF4-FFF2-40B4-BE49-F238E27FC236}">
                <a16:creationId xmlns:a16="http://schemas.microsoft.com/office/drawing/2014/main" id="{BEAA683D-0D9D-4158-B498-B7BDF8458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8175"/>
            <a:ext cx="337343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>
            <a:extLst>
              <a:ext uri="{FF2B5EF4-FFF2-40B4-BE49-F238E27FC236}">
                <a16:creationId xmlns:a16="http://schemas.microsoft.com/office/drawing/2014/main" id="{49A99B5E-1F28-4245-9540-1F9A2AA36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3581400" cy="43767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Where is the smallest element?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2800" dirty="0" err="1">
                <a:solidFill>
                  <a:srgbClr val="FF9900"/>
                </a:solidFill>
                <a:latin typeface="+mn-lt"/>
              </a:rPr>
              <a:t>Ans</a:t>
            </a:r>
            <a:r>
              <a:rPr lang="en-US" sz="2800" dirty="0">
                <a:solidFill>
                  <a:srgbClr val="FF9900"/>
                </a:solidFill>
                <a:latin typeface="+mn-lt"/>
              </a:rPr>
              <a:t>: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leftmost element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endParaRPr lang="en-US" sz="3200" dirty="0">
              <a:solidFill>
                <a:schemeClr val="bg1"/>
              </a:solidFill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Where is the largest element?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2800" dirty="0" err="1">
                <a:solidFill>
                  <a:srgbClr val="FF9900"/>
                </a:solidFill>
                <a:latin typeface="Times New Roman"/>
              </a:rPr>
              <a:t>Ans</a:t>
            </a:r>
            <a:r>
              <a:rPr lang="en-US" sz="2800" dirty="0">
                <a:solidFill>
                  <a:srgbClr val="FF9900"/>
                </a:solidFill>
                <a:latin typeface="Times New Roman"/>
              </a:rPr>
              <a:t>: </a:t>
            </a:r>
            <a:r>
              <a:rPr lang="en-US" sz="2800" dirty="0">
                <a:solidFill>
                  <a:srgbClr val="FFFFFF"/>
                </a:solidFill>
                <a:latin typeface="Times New Roman"/>
              </a:rPr>
              <a:t>rightmost element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endParaRPr lang="en-US" sz="3200" dirty="0"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C6A5A5-9CF6-4748-B906-D6024A4404AD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>
                <a:ea typeface="MS Mincho" pitchFamily="49" charset="-128"/>
              </a:rPr>
              <a:t>Binary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>
                <a:ea typeface="MS Mincho" pitchFamily="49" charset="-128"/>
              </a:rPr>
              <a:t> Trees</a:t>
            </a:r>
            <a:r>
              <a:rPr lang="en-US"/>
              <a:t> (BSTs)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74BC261-880A-4434-A490-048ED5BED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a typeface="MS Mincho" pitchFamily="49" charset="-128"/>
              </a:rPr>
              <a:t>How to search a binary search tree?</a:t>
            </a: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</a:p>
        </p:txBody>
      </p:sp>
      <p:pic>
        <p:nvPicPr>
          <p:cNvPr id="18435" name="Picture 4" descr="P456">
            <a:extLst>
              <a:ext uri="{FF2B5EF4-FFF2-40B4-BE49-F238E27FC236}">
                <a16:creationId xmlns:a16="http://schemas.microsoft.com/office/drawing/2014/main" id="{6BB0DB68-9F5A-4BD6-9DC9-5A90600EE3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828800"/>
            <a:ext cx="3551238" cy="4495800"/>
          </a:xfrm>
          <a:noFill/>
        </p:spPr>
      </p:pic>
      <p:sp>
        <p:nvSpPr>
          <p:cNvPr id="18436" name="Rectangle 3">
            <a:extLst>
              <a:ext uri="{FF2B5EF4-FFF2-40B4-BE49-F238E27FC236}">
                <a16:creationId xmlns:a16="http://schemas.microsoft.com/office/drawing/2014/main" id="{D729A621-3EA1-4690-AAA4-1E04D69B2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676400"/>
            <a:ext cx="388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Start at the root</a:t>
            </a:r>
          </a:p>
          <a:p>
            <a:pPr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Compare the value of the item you are searching for with the value stored at the root</a:t>
            </a:r>
          </a:p>
          <a:p>
            <a:pPr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If the values are equal, then </a:t>
            </a:r>
            <a:r>
              <a:rPr lang="en-US" altLang="en-US" sz="2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found</a:t>
            </a: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otherwise, if it is a leaf node, then </a:t>
            </a:r>
            <a:r>
              <a:rPr lang="en-US" altLang="en-US" sz="2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DB08C76-7B8C-44AA-8449-869B1A423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a typeface="MS Mincho" pitchFamily="49" charset="-128"/>
              </a:rPr>
              <a:t>How to search a binary search tree?</a:t>
            </a: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</a:p>
        </p:txBody>
      </p:sp>
      <p:pic>
        <p:nvPicPr>
          <p:cNvPr id="20483" name="Picture 4" descr="P456">
            <a:extLst>
              <a:ext uri="{FF2B5EF4-FFF2-40B4-BE49-F238E27FC236}">
                <a16:creationId xmlns:a16="http://schemas.microsoft.com/office/drawing/2014/main" id="{F986E50B-4F60-4513-9350-9DC23BFA5C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728788"/>
            <a:ext cx="3551238" cy="4495800"/>
          </a:xfrm>
          <a:noFill/>
        </p:spPr>
      </p:pic>
      <p:sp>
        <p:nvSpPr>
          <p:cNvPr id="20484" name="Rectangle 3">
            <a:extLst>
              <a:ext uri="{FF2B5EF4-FFF2-40B4-BE49-F238E27FC236}">
                <a16:creationId xmlns:a16="http://schemas.microsoft.com/office/drawing/2014/main" id="{923879FD-B179-4150-AEC5-E357D5081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760538"/>
            <a:ext cx="441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If it is less than the value stored at the root, then search the </a:t>
            </a:r>
            <a:r>
              <a:rPr lang="en-US" altLang="en-US" sz="280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subtree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If it is greater than the value stored at the root, then search the </a:t>
            </a:r>
            <a:r>
              <a:rPr lang="en-US" altLang="en-US" sz="280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 Repeat steps 2-6 for the root of the subtree chosen in the previous step 4 or 5</a:t>
            </a:r>
            <a:endParaRPr lang="en-US" altLang="en-US" sz="2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endParaRPr lang="en-US" altLang="en-US" sz="2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5BC943A-4B37-4536-9EAE-9E7B3DF76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a typeface="MS Mincho" pitchFamily="49" charset="-128"/>
              </a:rPr>
              <a:t>How to search a binary search tree?</a:t>
            </a: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</a:p>
        </p:txBody>
      </p:sp>
      <p:pic>
        <p:nvPicPr>
          <p:cNvPr id="22531" name="Picture 4" descr="P456">
            <a:extLst>
              <a:ext uri="{FF2B5EF4-FFF2-40B4-BE49-F238E27FC236}">
                <a16:creationId xmlns:a16="http://schemas.microsoft.com/office/drawing/2014/main" id="{8BF182DA-66A7-4409-A632-2A06286C6F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52600"/>
            <a:ext cx="3551238" cy="4495800"/>
          </a:xfrm>
          <a:noFill/>
        </p:spPr>
      </p:pic>
      <p:sp>
        <p:nvSpPr>
          <p:cNvPr id="17412" name="Rectangle 6">
            <a:extLst>
              <a:ext uri="{FF2B5EF4-FFF2-40B4-BE49-F238E27FC236}">
                <a16:creationId xmlns:a16="http://schemas.microsoft.com/office/drawing/2014/main" id="{B7159498-0CB7-4EBD-B4CF-0118820EE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863" y="2667000"/>
            <a:ext cx="4308475" cy="9540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Char char=" 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Is this better than searching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Char char=" 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a linked list? </a:t>
            </a: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E9F5807C-3207-42AA-9FD1-C39D2FF7F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191000"/>
            <a:ext cx="2774950" cy="46672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FFCC00"/>
                </a:solidFill>
              </a:rPr>
              <a:t>Yes !!  ---&gt; O(logN)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026" descr="BinarySearchTrees_fig1">
            <a:extLst>
              <a:ext uri="{FF2B5EF4-FFF2-40B4-BE49-F238E27FC236}">
                <a16:creationId xmlns:a16="http://schemas.microsoft.com/office/drawing/2014/main" id="{E6416FB2-9413-4CE0-B42D-AF41A9E74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305800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1027">
            <a:extLst>
              <a:ext uri="{FF2B5EF4-FFF2-40B4-BE49-F238E27FC236}">
                <a16:creationId xmlns:a16="http://schemas.microsoft.com/office/drawing/2014/main" id="{1E221D06-E7FA-4C84-9308-681527E65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Function RetrieveItem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28A62493-BAB4-403D-8173-618281D2E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2438400" cy="18288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a typeface="MS Mincho" pitchFamily="49" charset="-128"/>
              </a:rPr>
              <a:t>Function InsertItem</a:t>
            </a: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04319871-2386-43CE-97A0-12D1DE1260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2590800"/>
            <a:ext cx="2438400" cy="335280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>
                <a:ea typeface="MS Mincho" pitchFamily="49" charset="-128"/>
              </a:rPr>
              <a:t>Use the binary search tree property to insert the new item at the correct place</a:t>
            </a:r>
            <a:r>
              <a:rPr lang="en-US" sz="2800"/>
              <a:t> </a:t>
            </a:r>
          </a:p>
        </p:txBody>
      </p:sp>
      <p:pic>
        <p:nvPicPr>
          <p:cNvPr id="26628" name="Picture 1028" descr="P468">
            <a:extLst>
              <a:ext uri="{FF2B5EF4-FFF2-40B4-BE49-F238E27FC236}">
                <a16:creationId xmlns:a16="http://schemas.microsoft.com/office/drawing/2014/main" id="{41A92FB5-45A7-4EB6-A35D-100344C3F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09600"/>
            <a:ext cx="6019800" cy="581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1426</TotalTime>
  <Words>550</Words>
  <Application>Microsoft Office PowerPoint</Application>
  <PresentationFormat>On-screen Show (4:3)</PresentationFormat>
  <Paragraphs>83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Rockwell</vt:lpstr>
      <vt:lpstr>Wingdings 2</vt:lpstr>
      <vt:lpstr>Times New Roman</vt:lpstr>
      <vt:lpstr>Courier New</vt:lpstr>
      <vt:lpstr>MS Mincho</vt:lpstr>
      <vt:lpstr>Foundry</vt:lpstr>
      <vt:lpstr>Binary Search Tree(BST)</vt:lpstr>
      <vt:lpstr>Binary Search Trees (BSTs)</vt:lpstr>
      <vt:lpstr>PowerPoint Presentation</vt:lpstr>
      <vt:lpstr>PowerPoint Presentation</vt:lpstr>
      <vt:lpstr>How to search a binary search tree? </vt:lpstr>
      <vt:lpstr>How to search a binary search tree? </vt:lpstr>
      <vt:lpstr>How to search a binary search tree? </vt:lpstr>
      <vt:lpstr>Function RetrieveItem</vt:lpstr>
      <vt:lpstr>Function InsertItem </vt:lpstr>
      <vt:lpstr>PowerPoint Presentation</vt:lpstr>
      <vt:lpstr>Function InsertItem (cont.) </vt:lpstr>
      <vt:lpstr>Does the order of inserting elements into a tree matter? </vt:lpstr>
      <vt:lpstr>PowerPoint Presentation</vt:lpstr>
      <vt:lpstr>Does the order of inserting elements into a tree matter? (cont’d) </vt:lpstr>
      <vt:lpstr>Function DeleteItem </vt:lpstr>
      <vt:lpstr>(1) Deleting a leaf </vt:lpstr>
      <vt:lpstr>(2)  Deleting a node with  only one child</vt:lpstr>
      <vt:lpstr>(3)  Deleting a node with two  children</vt:lpstr>
      <vt:lpstr>(3)  Deleting a node with two  children (cont.)</vt:lpstr>
      <vt:lpstr>Exercises 37-41 (p. 539)</vt:lpstr>
      <vt:lpstr>Exercise 17 (p. 537)</vt:lpstr>
      <vt:lpstr>Exercise 18 (p. 537)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Penelope Hofsdal</dc:creator>
  <cp:lastModifiedBy>User</cp:lastModifiedBy>
  <cp:revision>135</cp:revision>
  <cp:lastPrinted>2012-03-08T22:06:36Z</cp:lastPrinted>
  <dcterms:created xsi:type="dcterms:W3CDTF">2001-02-28T23:59:30Z</dcterms:created>
  <dcterms:modified xsi:type="dcterms:W3CDTF">2022-06-27T19:10:15Z</dcterms:modified>
</cp:coreProperties>
</file>