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1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0" d="100"/>
          <a:sy n="60" d="100"/>
        </p:scale>
        <p:origin x="10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4AEA98E-0D93-44BE-B418-D7D1707061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1A72833-DBD1-4771-8C8F-621F8B80CA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C5794ED7-0ACC-4C5F-A89E-F1D999A541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D92001A-42E8-4889-9AAB-7EB69D6C33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6C10F6E-216D-45AC-882B-44D0C91BFD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D329786-3C58-4126-94EF-7DE6368BC6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39B155-4F2E-4C3E-B173-2B8088A2CD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48CA9FD-B70B-490B-B56E-22C6083A8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8A669-B72A-43DD-877B-74753580814F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8174B44-86EC-4F03-A71E-DAFA0B60C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0478545-FB0E-49CD-9BD2-D52AC334F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A6DBFA8-CBF2-4585-BF4B-50F89DC6C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4159BF-40F9-4477-B98B-CF2403D9414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E26A7E0-0EE4-424A-BC82-36D2497F6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6A19975-CB9F-4C07-BB27-5ADD841EE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6F38092-3FDD-4F1F-95B4-BB568A214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1576AD-C4C5-42E4-9764-0C33F839D47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3D8EBE5-7D8E-4508-AC9E-2AF9D2757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2CAAC17-AA9D-460C-8D80-2AA8E71DE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4B05C50-7434-4ABD-82D8-AB1C4932B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4F3A75-3468-47AD-A0C3-4987C9A4FB1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A6DFD18-018D-44D5-BA6A-08F9B894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13675C9-9B1E-4838-9247-A6270104F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59C6FBF-90BB-4DE1-8B84-16B72E59F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E9234E-C271-4524-8F06-F9676C275B3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2459303-4304-4DD8-8991-0BE573D5D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13FEF7C-3C86-43E7-BF4B-E0F798E84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5180C5B-903F-4F07-825C-5A0263123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2C6BCA-082A-4373-9ECC-EBFE5CC71B2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ACB0AEE-941C-422C-A1E3-5D63CE1932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F81CCE6-FB84-44C3-8EFF-33105F9CC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C39EC3C-E526-4B89-AB47-8B69108BD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717CE-8B7E-4F38-890C-68E2F3BA2ED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4B1B40D-12DE-4007-8541-0DACCF539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DE5AEBA-0109-4BBA-BED9-3E3A0E7FB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C9DE216-2901-4C82-94E7-79A7F55B2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33D5F7-19CE-42F8-A87A-A791DB3592D6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2074934-90C6-4ADA-A31D-B42B23E4B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95E56BB-35BE-4E23-90E3-47D24E21C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A6333D5-4D60-410D-A40C-2F3EDA1885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505A72-F84A-4683-9880-3371F2523F3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ECC50B3-2102-4FE0-88FC-C97960A84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89B419B-02FB-451A-98C1-D749B92C5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F14073D-7292-4883-80EF-FAD27EFB3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6B32D6-E863-4421-83EB-F07362D263E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2467" name="Rectangle 1026">
            <a:extLst>
              <a:ext uri="{FF2B5EF4-FFF2-40B4-BE49-F238E27FC236}">
                <a16:creationId xmlns:a16="http://schemas.microsoft.com/office/drawing/2014/main" id="{740FBCDC-0FDA-4A79-A68D-1D150CB71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>
            <a:extLst>
              <a:ext uri="{FF2B5EF4-FFF2-40B4-BE49-F238E27FC236}">
                <a16:creationId xmlns:a16="http://schemas.microsoft.com/office/drawing/2014/main" id="{29B7C124-C592-4AD4-B22E-C5E99A73A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8BC3248-FA38-4492-8B23-AE262D1BD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B6792F-9FB1-4131-84A9-7BEC42E5724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9C64DA4-5948-4151-87EA-F8BD8E544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972710C-06B8-44C0-9C5E-A189F4BB8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0514EE1-941C-4CEA-B8BA-F6117F4BD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EF5066-1480-4100-B1A4-C84F5BBE13E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E0AC5DA-0404-4695-8CCD-441598136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4C0C54C-B68A-4BBF-9E75-B6D7D1E01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61ACE28-1042-4F85-BE9D-0C9590935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3EE2C1-C1DF-4E78-94B2-B04C48A8AD68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0688543-D5F8-49CE-BA52-696454417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57DC6C7-F4BC-4A20-A7F5-B179D0AD6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8E49988-4E95-4A9A-BFFE-8CCE7DDFE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BDE0D-D363-4885-9E82-F9D21999235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86D40DE-DDD4-4E6D-9788-F3785CAD8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0E539C4-1086-47BB-B90F-FE15C3F1D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D469F50-C7E8-428D-9434-B76CD37FA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EC01CC-1CB1-4CA4-B3F2-46D7E44EA9D0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4F49897-7DD7-430B-8A65-103D23A1C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0B503E2-A1C2-4FE9-B6BB-52111DA3B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F17C2AEC-0546-47CC-9C39-EB5A9F6D9F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4D6BF5-E0D1-40D3-901E-6C8B4D12B3B0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19195B7-BF41-492D-9AD9-6AB7D5E869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09251DB-BD28-4972-AEB7-92639BA25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0E4E417-F5A2-4CA8-8003-25E6619A2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A1788A-9933-4FB4-99AC-88DA6E2DBD51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265350B-8EC6-42EE-BFC4-D50490D8A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70B58AF-FFEA-4E0F-AA49-7CC1F9AB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921A4B1-2AF5-4BA7-85CF-D69E8F7EF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11843-1D39-49EB-8067-0322BD7F5D1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61533AC-02DE-40F9-B7FC-46FA248A8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3FE4F30-52B7-4D87-BBE4-C83CF4306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BB91697-A2CF-4038-8D3D-943380E87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F970DC-2EA0-4131-8B86-3DE086AD1443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7A8CEC0-6154-4F1C-977B-74828E8C6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0B3E4A9-BBBE-4BFC-8111-30EDA6291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7F2EAC7-9B6E-4ADD-A5F9-B73BBBCA5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C6DBCBB-7067-474D-8FA2-B711C59403B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E83E68B-0066-4028-971B-420AC598D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3B2C107-3BEE-4EF3-B5B8-A2C978231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30784D7-D0F6-4C37-881B-F240FD721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493C59-AD70-4719-BB3F-84AD6DB293C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7FC7226-1383-4FF7-AECD-598DCA8EA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D3708B1-E72A-4C88-955B-17BDA9713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F954DD4-74AD-4F6A-A156-7E76E266C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6C3BF-2412-45A7-835B-B0F7A268D5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970B0FD-86CA-410D-A364-4B7819F89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AE56382-3D4F-4CBA-85C6-EB7ECEB4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68205B3-B3F6-4790-A02B-54529B83D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005EB5-676B-4EB8-878D-1F1DC9FB9AF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7107" name="Rectangle 1026">
            <a:extLst>
              <a:ext uri="{FF2B5EF4-FFF2-40B4-BE49-F238E27FC236}">
                <a16:creationId xmlns:a16="http://schemas.microsoft.com/office/drawing/2014/main" id="{9333595C-3571-4E7E-89D2-E3A4BD049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F4341A30-5449-400A-B2CC-99840E040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86A4BA9-6946-489A-92B8-BB32693E6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2B185A-F98B-4062-8424-38B13A63D528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8F7F330-6894-49E3-905C-AC3923893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754BD64-6AE1-4D6A-8244-FE9BA88FA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B04B94C3-04C5-44EF-8555-9F59FDD78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DB4C02-B5F7-46B4-AAD0-E006A063976C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133FFCF-FB48-4FA7-B56D-D8494C41D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93BA443-90B1-4E24-9B09-D445FE5E0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9A3D60E-EF53-4A44-A612-F5F54DDBF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22A19F-2CAE-4BC2-B38F-A651BE9B800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4793E7E-2B51-47DF-BA78-E33A546C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59CD99B-D7C9-4FD8-B08D-733DFB7CC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4ABBD43-6ACD-4369-8EA9-C1A3920A3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241497-07EA-4197-AC88-1AFB22268AA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C7E7824-FA7D-4817-B0CE-843DFFDF4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958056C9-1C4D-4816-8959-681A4AA5F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045267A-B450-498D-9B49-56C3CDCB2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55D88E-6BBE-42B9-88DE-B5C85F98E3E8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AD20263-36AA-4DCE-97D1-F7560FC6F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D9B324A-7F73-48E5-86BB-EAB4E1C33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CC70441-743D-4B9A-A4A7-2CC2B5BD8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16F6E0-3BAB-4D34-908D-DC0111E95DC8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48AD4D6-93EA-46C4-90BF-9A8ED608E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C1B1A3C-6462-4BD9-BEBC-CD0C0E2BE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B234274-97E1-4556-A13F-2AA6AA712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66A601-2812-49A5-8285-A108FD059760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8C86D53-2FC4-4003-BD67-FB30841A94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A350B0D-69AB-4B3D-B533-942B5102A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4B2CEFC-C75D-406B-9BD3-816FCAD30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6745865-25C6-48D6-AB5F-0C174C578C37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E166DE4-1005-40E8-847F-9FCDA8CE09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AC1FB92-87C6-47E7-B6CC-C5A227C9B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5F1FDF1-C933-43BF-9743-E0A1303F2D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D5B44F-79FF-4BF5-B8FB-2936AC78205A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CBBC59-3725-4562-B2F0-F8AF6386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26DD43E-F7DA-403C-BEF0-2C36802F3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2F26871-37F4-4377-BC17-54505F7FE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E770C5-85CB-4C0B-9279-A9C9351F6577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847A426-0908-4FC9-9AEB-29452861E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315C423-08C6-4CE7-AF5F-577DB688D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51C6768-FE0E-4E41-B6AB-500DCAA3D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FEE08A-BC18-4AA5-9813-B16D1EA54A8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8131" name="Rectangle 1026">
            <a:extLst>
              <a:ext uri="{FF2B5EF4-FFF2-40B4-BE49-F238E27FC236}">
                <a16:creationId xmlns:a16="http://schemas.microsoft.com/office/drawing/2014/main" id="{63EA5E9D-4535-45E3-BF35-EBD6ADAA6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>
            <a:extLst>
              <a:ext uri="{FF2B5EF4-FFF2-40B4-BE49-F238E27FC236}">
                <a16:creationId xmlns:a16="http://schemas.microsoft.com/office/drawing/2014/main" id="{327F75F0-CE6E-4D1B-BE6D-447F8D453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F7A8FDA-7D91-47DD-8940-8CF0C6DFE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3E8BCD-306C-4612-A9F0-7D497BBAAC8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272E311-2639-44CA-B636-6AA8871D64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D088D99-0234-4466-A47D-3008D0FE9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561CD1C-5CEF-4E35-B0A3-755031F13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8CE64F-AC14-4142-9679-6E985068CE1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0179" name="Rectangle 1026">
            <a:extLst>
              <a:ext uri="{FF2B5EF4-FFF2-40B4-BE49-F238E27FC236}">
                <a16:creationId xmlns:a16="http://schemas.microsoft.com/office/drawing/2014/main" id="{B9FC869D-9491-42DD-8C77-A8DA24DCE1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9E07FB7B-D5A3-48BE-9696-E2BC12E7F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297E132-17C1-4CDB-B314-1612D6D1D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84EB0-D8AA-46A9-9DE0-E9B6BFD536BF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4C3584F-232D-4743-88D8-190FE4132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8C68765-302D-4C62-B094-D0FFB2FF9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B33D79B-EB56-4AD1-B2FC-D09724DE5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1E2269-CBB5-4B26-B12A-1C51E7FF46C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DDBBF57-F7A6-49E1-A721-080E7F1E2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DD1ACE6-5467-4CAC-AAFB-75DF61EA0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D510076-4F0B-43B1-881B-80A959C5C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AC631F-F48D-4CAD-9536-7CE74FFC6B3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DCCFF14-EECB-4142-BF96-AD1EDE5BE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433E1C4-5FDF-41C3-BE7A-52B1B239A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6813" y="3886200"/>
            <a:ext cx="4267200" cy="2057400"/>
          </a:xfrm>
        </p:spPr>
        <p:txBody>
          <a:bodyPr/>
          <a:lstStyle>
            <a:lvl1pPr marL="0" indent="0" algn="ctr">
              <a:buFont typeface="Monotype Sorts" pitchFamily="3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33E90B-B434-49EF-9875-32DFAEAC55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E52EBE-0C30-4650-A1DA-60EDAC19B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4AC31D-06D0-47EF-B6E1-D617C213E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F6E8E-E2EF-4C89-8D40-B9727FDE8D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05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028D40-BC23-447D-828D-4E55E6841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1C66D9-8311-4D84-AC68-8BB1A1AB6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3845DA-AC02-4C7C-ABBB-4F0D6629B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9D53B-74CE-434A-8A4C-717952E63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1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371600"/>
            <a:ext cx="1943100" cy="472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371600"/>
            <a:ext cx="5676900" cy="472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38E206-0588-4470-8062-A4BCE365A8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02C387-153D-49C5-AB7A-BE9204FDB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9051D6-D20C-4E87-8BF1-F84B8DCA0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8AA41-06C3-481A-93A7-F6BD88DB48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E9BB9E-B53D-4636-9EFC-13A03B287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C5C931-B32A-4665-BF3F-03D9EE200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31F615-6533-4BDB-ABC7-12C8E2951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D3D46-45BD-49F2-900E-BADC8FC4C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7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64E605-AC01-4834-A56C-6C2C0D7C2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D39EA9-8B37-4D82-B8C0-0445AD85B8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ABDFE4-C7E0-4423-B1D0-6E397BB612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9AFE2-7FDF-4DC4-8F5E-2FB196372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4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908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908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ED348-C56F-4FB4-A2A4-0C33755F29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DFCC0-F318-4588-8CEE-98DF4821B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B4230-F5B1-4854-9595-C38C6C2506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048AC-03E8-4F4B-BE4E-CD30003DF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89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140BCF-3119-44FC-B9D6-93CE2F31E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28E3790-7BC0-4AB4-BEB8-DE5C74C61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56C128-ED9F-47E3-AB74-4BFD7B122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3F987-9529-4F97-9EDE-4B8F2D5632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2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D2F175-9B36-4D90-B495-80936CA33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ACA8D7-6445-4705-8B85-00AF19A1D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68ABA5-6545-4953-80BE-7A3B9AD49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BF1EB-774A-42F4-BE94-E9DC08674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50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6F406E6-6F6F-4FA6-BBF7-DA9A1FB50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FE18A8-85B6-42AF-BBBB-B3280FEED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04CCD6-96DB-4984-9C9F-36C77CF91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8FFE1-3109-44BD-B376-1531D7751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68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18A9D-2741-4015-B049-2A048A38AB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8A2E0-59E6-4B6C-BDE4-4E7AEF0A8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4FE3C-F5CC-4DFE-B4E0-CDA9F43EED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C7D03-0F25-4517-95FB-797D21A236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3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D1C34-184C-4797-A284-5B156CF88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C1D25F-2330-450C-9A35-A039488F4D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A0EF4-F6C1-4287-97DB-8DDC0438D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25709-7055-47B9-AAA4-7F25AD276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2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DC81364-FC90-4F51-87B1-49D6959FF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99962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B4F3B3-6DB5-4E0B-8585-C99D6C620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90800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99962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367FC64-9A59-4427-A22F-65D7F62C75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D36D15-8494-408A-8C2E-79A3513601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B91B9F0-E18F-4FFA-AA13-599ED2A198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</a:lstStyle>
          <a:p>
            <a:fld id="{97FC5087-89FB-4A24-9E91-724EAC7743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2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2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2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2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2" charset="0"/>
          <a:ea typeface="ＭＳ Ｐゴシック" pitchFamily="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2" charset="0"/>
          <a:ea typeface="ＭＳ Ｐゴシック" pitchFamily="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2" charset="0"/>
          <a:ea typeface="ＭＳ Ｐゴシック" pitchFamily="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2" charset="0"/>
          <a:ea typeface="ＭＳ Ｐゴシック" pitchFamily="32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SzPct val="75000"/>
        <a:buFont typeface="Monotype Sorts" pitchFamily="32" charset="2"/>
        <a:buChar char="/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FF6666"/>
        </a:buClr>
        <a:buSzPct val="75000"/>
        <a:buFont typeface="Monotype Sorts" pitchFamily="32" charset="2"/>
        <a:buChar char="/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66CCFF"/>
        </a:buClr>
        <a:buSzPct val="75000"/>
        <a:buFont typeface="Monotype Sorts" pitchFamily="32" charset="2"/>
        <a:buChar char="/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80FF00"/>
        </a:buClr>
        <a:buSzPct val="75000"/>
        <a:buFont typeface="Monotype Sorts" pitchFamily="32" charset="2"/>
        <a:buChar char="/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75000"/>
        <a:buFont typeface="Monotype Sorts" pitchFamily="32" charset="2"/>
        <a:buChar char="/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FFCC66"/>
        </a:buClr>
        <a:buSzPct val="75000"/>
        <a:buFont typeface="Monotype Sorts" pitchFamily="32" charset="2"/>
        <a:buChar char="/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FFCC66"/>
        </a:buClr>
        <a:buSzPct val="75000"/>
        <a:buFont typeface="Monotype Sorts" pitchFamily="32" charset="2"/>
        <a:buChar char="/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FFCC66"/>
        </a:buClr>
        <a:buSzPct val="75000"/>
        <a:buFont typeface="Monotype Sorts" pitchFamily="32" charset="2"/>
        <a:buChar char="/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FFCC66"/>
        </a:buClr>
        <a:buSzPct val="75000"/>
        <a:buFont typeface="Monotype Sorts" pitchFamily="32" charset="2"/>
        <a:buChar char="/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9375838-9606-41C4-9291-64278AEEB1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Prefix, Postfix, Infix Notation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72DBE6B-767C-4C08-9177-84FFB8ED02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E75EC3B-48B6-443E-B0AD-49A5A9675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Fully Parenthesized Expression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7D97FE2-A34E-4719-AD73-887A4B398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 FPE has exactly one set of Parentheses enclosing each operator and its operands.</a:t>
            </a:r>
          </a:p>
          <a:p>
            <a:pPr eaLnBrk="1" hangingPunct="1">
              <a:defRPr/>
            </a:pPr>
            <a:r>
              <a:rPr lang="en-US" altLang="en-US"/>
              <a:t>Which is fully parenthesized?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	( A + B ) * C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  ( ( A + B) * C )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  ( ( A + B) * ( C ) )</a:t>
            </a: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A684FC55-A44F-4D07-971A-2E61D1B4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457200" cy="43497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pitchFamily="3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724C87D-2D77-4AB0-AE05-CF8354BDD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Infix to Prefix Conversion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F29ECE9-D16C-4D20-BCC2-123D9F0C2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 dirty="0"/>
              <a:t>Move each operator to the left of its operands &amp; remove the parentheses: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 dirty="0"/>
              <a:t>			( ( A + B) * ( C + D ) )</a:t>
            </a:r>
            <a:endParaRPr lang="en-US" altLang="en-US" u="sng" dirty="0"/>
          </a:p>
          <a:p>
            <a:pPr algn="ctr" eaLnBrk="1" hangingPunct="1">
              <a:buFont typeface="Monotype Sorts" pitchFamily="32" charset="2"/>
              <a:buNone/>
              <a:defRPr/>
            </a:pPr>
            <a:endParaRPr lang="en-US" altLang="en-US" dirty="0"/>
          </a:p>
        </p:txBody>
      </p:sp>
      <p:sp>
        <p:nvSpPr>
          <p:cNvPr id="13316" name="Text Box 18">
            <a:extLst>
              <a:ext uri="{FF2B5EF4-FFF2-40B4-BE49-F238E27FC236}">
                <a16:creationId xmlns:a16="http://schemas.microsoft.com/office/drawing/2014/main" id="{43A5AB98-AF17-4D05-82B0-FD337D69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657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3317" name="Text Box 19">
            <a:extLst>
              <a:ext uri="{FF2B5EF4-FFF2-40B4-BE49-F238E27FC236}">
                <a16:creationId xmlns:a16="http://schemas.microsoft.com/office/drawing/2014/main" id="{B4164C78-8DC7-4391-85C9-FF21480A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2308" name="AutoShape 20">
            <a:extLst>
              <a:ext uri="{FF2B5EF4-FFF2-40B4-BE49-F238E27FC236}">
                <a16:creationId xmlns:a16="http://schemas.microsoft.com/office/drawing/2014/main" id="{77D52C65-062C-4300-AFD1-27201BB75DE7}"/>
              </a:ext>
            </a:extLst>
          </p:cNvPr>
          <p:cNvCxnSpPr>
            <a:cxnSpLocks noChangeShapeType="1"/>
            <a:stCxn id="13316" idx="2"/>
            <a:endCxn id="13317" idx="3"/>
          </p:cNvCxnSpPr>
          <p:nvPr/>
        </p:nvCxnSpPr>
        <p:spPr bwMode="auto">
          <a:xfrm rot="16200000" flipV="1">
            <a:off x="3207544" y="3682206"/>
            <a:ext cx="76200" cy="788988"/>
          </a:xfrm>
          <a:prstGeom prst="curvedConnector4">
            <a:avLst>
              <a:gd name="adj1" fmla="val -1010421"/>
              <a:gd name="adj2" fmla="val 111264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Rectangle 6">
            <a:extLst>
              <a:ext uri="{FF2B5EF4-FFF2-40B4-BE49-F238E27FC236}">
                <a16:creationId xmlns:a16="http://schemas.microsoft.com/office/drawing/2014/main" id="{40D71B74-0112-4F8B-AED1-238E5181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704B7A3-1D03-4050-8D97-B248E5698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Infix to Prefix Conversion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4F3CB2C-2895-4E44-B14F-8C2D5330B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Move each operator to the left of its operands &amp; remove the parentheses: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( + A  B  * ( C + D ) )</a:t>
            </a:r>
            <a:endParaRPr lang="en-US" altLang="en-US" u="sng"/>
          </a:p>
          <a:p>
            <a:pPr algn="ctr" eaLnBrk="1" hangingPunct="1">
              <a:buFont typeface="Monotype Sorts" pitchFamily="32" charset="2"/>
              <a:buNone/>
              <a:defRPr/>
            </a:pPr>
            <a:endParaRPr lang="en-US" altLang="en-US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4931B7B1-49D9-4C7D-ADC8-092A281A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1716565-97DB-427B-9013-F9D661F7A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388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cxnSp>
        <p:nvCxnSpPr>
          <p:cNvPr id="26630" name="AutoShape 6">
            <a:extLst>
              <a:ext uri="{FF2B5EF4-FFF2-40B4-BE49-F238E27FC236}">
                <a16:creationId xmlns:a16="http://schemas.microsoft.com/office/drawing/2014/main" id="{F39F513A-D450-4056-9CAF-2909B2BAE9C3}"/>
              </a:ext>
            </a:extLst>
          </p:cNvPr>
          <p:cNvCxnSpPr>
            <a:cxnSpLocks noChangeShapeType="1"/>
            <a:stCxn id="14340" idx="2"/>
            <a:endCxn id="14341" idx="3"/>
          </p:cNvCxnSpPr>
          <p:nvPr/>
        </p:nvCxnSpPr>
        <p:spPr bwMode="auto">
          <a:xfrm rot="5400000">
            <a:off x="3626644" y="3307556"/>
            <a:ext cx="1588" cy="1616075"/>
          </a:xfrm>
          <a:prstGeom prst="curvedConnector4">
            <a:avLst>
              <a:gd name="adj1" fmla="val 66799986"/>
              <a:gd name="adj2" fmla="val 10441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E787FB9-BA9F-4233-B457-F93D780F3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Infix to Prefix Conversion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81DB68-94B1-4ACB-9706-545566D44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Move each operator to the left of its operands &amp; remove the parentheses: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       * + A  B  ( C + D ) </a:t>
            </a:r>
            <a:endParaRPr lang="en-US" altLang="en-US" u="sng"/>
          </a:p>
          <a:p>
            <a:pPr algn="ctr" eaLnBrk="1" hangingPunct="1">
              <a:buFont typeface="Monotype Sorts" pitchFamily="32" charset="2"/>
              <a:buNone/>
              <a:defRPr/>
            </a:pPr>
            <a:endParaRPr lang="en-US" altLang="en-US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9E6FF66F-C6E0-4F60-A749-67A3624E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1736E95-C4A4-44A3-83B5-BEE3F0B71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388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cxnSp>
        <p:nvCxnSpPr>
          <p:cNvPr id="28678" name="AutoShape 6">
            <a:extLst>
              <a:ext uri="{FF2B5EF4-FFF2-40B4-BE49-F238E27FC236}">
                <a16:creationId xmlns:a16="http://schemas.microsoft.com/office/drawing/2014/main" id="{8068972F-C82E-4ABD-8286-7006C199B0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753769" y="3780631"/>
            <a:ext cx="1588" cy="669925"/>
          </a:xfrm>
          <a:prstGeom prst="curvedConnector4">
            <a:avLst>
              <a:gd name="adj1" fmla="val 52599986"/>
              <a:gd name="adj2" fmla="val 118954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8AFE97E-27AC-41D7-9F60-097D62975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Infix to Prefix Conversion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EDC152B-0FAB-4C90-87C4-070E3FF44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Move each operator to the left of its operands &amp; remove the parentheses: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       * + A  B  + C   D</a:t>
            </a:r>
          </a:p>
          <a:p>
            <a:pPr eaLnBrk="1" hangingPunct="1">
              <a:buFont typeface="Monotype Sorts" pitchFamily="32" charset="2"/>
              <a:buNone/>
              <a:defRPr/>
            </a:pPr>
            <a:endParaRPr lang="en-US" altLang="en-US"/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Order of operands does not change!</a:t>
            </a:r>
            <a:endParaRPr lang="en-US" altLang="en-US" u="sng"/>
          </a:p>
          <a:p>
            <a:pPr algn="ctr" eaLnBrk="1" hangingPunct="1">
              <a:buFont typeface="Monotype Sorts" pitchFamily="32" charset="2"/>
              <a:buNone/>
              <a:defRPr/>
            </a:pPr>
            <a:endParaRPr lang="en-US" altLang="en-US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C8873A7-D408-4563-96EB-64D89AC81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182E6614-2389-4FA4-81B3-36AC77BC7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388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8B4D18-5B9C-4E05-9E2E-920C8D5C2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Infix to Postfix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5C5C545-BFB1-4807-8CA2-3AAB54FD2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( ( ( A + B ) * C ) - ( ( D + E ) / F ) )</a:t>
            </a:r>
          </a:p>
          <a:p>
            <a:pPr eaLnBrk="1" hangingPunct="1">
              <a:buFont typeface="Monotype Sorts" pitchFamily="32" charset="2"/>
              <a:buNone/>
              <a:defRPr/>
            </a:pPr>
            <a:endParaRPr lang="en-US" altLang="en-US"/>
          </a:p>
          <a:p>
            <a:pPr eaLnBrk="1" hangingPunct="1">
              <a:buFont typeface="Monotype Sorts" pitchFamily="32" charset="2"/>
              <a:buNone/>
              <a:defRPr/>
            </a:pPr>
            <a:endParaRPr lang="en-US" altLang="en-US"/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          A  B + C *  D  E + F / -</a:t>
            </a:r>
          </a:p>
          <a:p>
            <a:pPr eaLnBrk="1" hangingPunct="1">
              <a:defRPr/>
            </a:pPr>
            <a:r>
              <a:rPr lang="en-US" altLang="en-US"/>
              <a:t>Operand order does not change!</a:t>
            </a:r>
          </a:p>
          <a:p>
            <a:pPr eaLnBrk="1" hangingPunct="1">
              <a:defRPr/>
            </a:pPr>
            <a:r>
              <a:rPr lang="en-US" altLang="en-US"/>
              <a:t>Operators are in order of evaluation!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59D4017B-6072-4E38-B421-8D593BD5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5ECC6EAD-F542-4F85-860A-B05AB285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1D495AAA-F1C5-4C46-A293-A5236A55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7415" name="Text Box 8">
            <a:extLst>
              <a:ext uri="{FF2B5EF4-FFF2-40B4-BE49-F238E27FC236}">
                <a16:creationId xmlns:a16="http://schemas.microsoft.com/office/drawing/2014/main" id="{16BCAC28-70B5-4123-A016-070E499B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DCDBF915-7B6B-471F-B4DD-BE66A33CD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667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 </a:t>
            </a:r>
          </a:p>
        </p:txBody>
      </p:sp>
      <p:sp>
        <p:nvSpPr>
          <p:cNvPr id="17417" name="Text Box 10">
            <a:extLst>
              <a:ext uri="{FF2B5EF4-FFF2-40B4-BE49-F238E27FC236}">
                <a16:creationId xmlns:a16="http://schemas.microsoft.com/office/drawing/2014/main" id="{DD95266C-8746-403D-B9AE-14C8A7DC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7418" name="Text Box 11">
            <a:extLst>
              <a:ext uri="{FF2B5EF4-FFF2-40B4-BE49-F238E27FC236}">
                <a16:creationId xmlns:a16="http://schemas.microsoft.com/office/drawing/2014/main" id="{5B63101D-B7F0-481F-B54C-76BC3988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7419" name="Text Box 12">
            <a:extLst>
              <a:ext uri="{FF2B5EF4-FFF2-40B4-BE49-F238E27FC236}">
                <a16:creationId xmlns:a16="http://schemas.microsoft.com/office/drawing/2014/main" id="{61CA2C3D-5C9E-48E1-8DF9-700F6A4F0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cxnSp>
        <p:nvCxnSpPr>
          <p:cNvPr id="36877" name="AutoShape 13">
            <a:extLst>
              <a:ext uri="{FF2B5EF4-FFF2-40B4-BE49-F238E27FC236}">
                <a16:creationId xmlns:a16="http://schemas.microsoft.com/office/drawing/2014/main" id="{5900400F-AF03-431F-AEE9-BD2370C60E2A}"/>
              </a:ext>
            </a:extLst>
          </p:cNvPr>
          <p:cNvCxnSpPr>
            <a:cxnSpLocks noChangeShapeType="1"/>
            <a:stCxn id="17412" idx="2"/>
          </p:cNvCxnSpPr>
          <p:nvPr/>
        </p:nvCxnSpPr>
        <p:spPr bwMode="auto">
          <a:xfrm rot="16200000" flipH="1">
            <a:off x="2779713" y="2765425"/>
            <a:ext cx="1588" cy="719137"/>
          </a:xfrm>
          <a:prstGeom prst="curvedConnector3">
            <a:avLst>
              <a:gd name="adj1" fmla="val 14400005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AutoShape 14">
            <a:extLst>
              <a:ext uri="{FF2B5EF4-FFF2-40B4-BE49-F238E27FC236}">
                <a16:creationId xmlns:a16="http://schemas.microsoft.com/office/drawing/2014/main" id="{FF60D442-E798-4ABF-BA47-E1C4C209D31D}"/>
              </a:ext>
            </a:extLst>
          </p:cNvPr>
          <p:cNvCxnSpPr>
            <a:cxnSpLocks noChangeShapeType="1"/>
            <a:stCxn id="17413" idx="2"/>
            <a:endCxn id="17414" idx="2"/>
          </p:cNvCxnSpPr>
          <p:nvPr/>
        </p:nvCxnSpPr>
        <p:spPr bwMode="auto">
          <a:xfrm rot="16200000" flipH="1">
            <a:off x="3753644" y="2782094"/>
            <a:ext cx="1588" cy="685800"/>
          </a:xfrm>
          <a:prstGeom prst="curvedConnector3">
            <a:avLst>
              <a:gd name="adj1" fmla="val 14400005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AutoShape 15">
            <a:extLst>
              <a:ext uri="{FF2B5EF4-FFF2-40B4-BE49-F238E27FC236}">
                <a16:creationId xmlns:a16="http://schemas.microsoft.com/office/drawing/2014/main" id="{C5BB6486-5867-4F9F-90DA-7AD0163AD775}"/>
              </a:ext>
            </a:extLst>
          </p:cNvPr>
          <p:cNvCxnSpPr>
            <a:cxnSpLocks noChangeShapeType="1"/>
            <a:stCxn id="17416" idx="2"/>
            <a:endCxn id="17417" idx="2"/>
          </p:cNvCxnSpPr>
          <p:nvPr/>
        </p:nvCxnSpPr>
        <p:spPr bwMode="auto">
          <a:xfrm rot="16200000" flipH="1">
            <a:off x="5984875" y="2803525"/>
            <a:ext cx="1588" cy="642938"/>
          </a:xfrm>
          <a:prstGeom prst="curvedConnector3">
            <a:avLst>
              <a:gd name="adj1" fmla="val 14400005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Text Box 16">
            <a:extLst>
              <a:ext uri="{FF2B5EF4-FFF2-40B4-BE49-F238E27FC236}">
                <a16:creationId xmlns:a16="http://schemas.microsoft.com/office/drawing/2014/main" id="{AAC24694-029E-44E1-98EA-E80E89BCD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2667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cxnSp>
        <p:nvCxnSpPr>
          <p:cNvPr id="36881" name="AutoShape 17">
            <a:extLst>
              <a:ext uri="{FF2B5EF4-FFF2-40B4-BE49-F238E27FC236}">
                <a16:creationId xmlns:a16="http://schemas.microsoft.com/office/drawing/2014/main" id="{85375F41-170B-430B-89C5-7A0D1981B029}"/>
              </a:ext>
            </a:extLst>
          </p:cNvPr>
          <p:cNvCxnSpPr>
            <a:cxnSpLocks noChangeShapeType="1"/>
            <a:stCxn id="36880" idx="2"/>
            <a:endCxn id="17418" idx="2"/>
          </p:cNvCxnSpPr>
          <p:nvPr/>
        </p:nvCxnSpPr>
        <p:spPr bwMode="auto">
          <a:xfrm rot="16200000" flipH="1">
            <a:off x="6934200" y="2762250"/>
            <a:ext cx="1588" cy="725488"/>
          </a:xfrm>
          <a:prstGeom prst="curvedConnector3">
            <a:avLst>
              <a:gd name="adj1" fmla="val 14400005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8">
            <a:extLst>
              <a:ext uri="{FF2B5EF4-FFF2-40B4-BE49-F238E27FC236}">
                <a16:creationId xmlns:a16="http://schemas.microsoft.com/office/drawing/2014/main" id="{F6EE8392-4CCE-47EC-AE88-F64D66AD615D}"/>
              </a:ext>
            </a:extLst>
          </p:cNvPr>
          <p:cNvCxnSpPr>
            <a:cxnSpLocks noChangeShapeType="1"/>
            <a:stCxn id="17415" idx="2"/>
            <a:endCxn id="17419" idx="2"/>
          </p:cNvCxnSpPr>
          <p:nvPr/>
        </p:nvCxnSpPr>
        <p:spPr bwMode="auto">
          <a:xfrm rot="16200000" flipH="1">
            <a:off x="5963444" y="1562894"/>
            <a:ext cx="1588" cy="3124200"/>
          </a:xfrm>
          <a:prstGeom prst="curvedConnector3">
            <a:avLst>
              <a:gd name="adj1" fmla="val 38399986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0152C4A-2F5B-4663-A24B-5D951BBC5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Computer Algorithm </a:t>
            </a:r>
            <a:br>
              <a:rPr lang="en-US" altLang="en-US"/>
            </a:br>
            <a:r>
              <a:rPr lang="en-US" altLang="en-US"/>
              <a:t>FPE Infix To Postfix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015AA02-81C6-4D63-B35F-844ED956A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en-US"/>
              <a:t>Assumptions:  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altLang="en-US"/>
              <a:t>Space delimited list of tokens represents a FPE infix expression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altLang="en-US"/>
              <a:t>Operands are single characters.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altLang="en-US"/>
              <a:t> Operators +,-,*,/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E795DF4-D671-48A6-B069-972DEC689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F3BF497-7915-4274-9E95-507311AF5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Initialize  a Stack for operators, output list</a:t>
            </a:r>
          </a:p>
          <a:p>
            <a:pPr eaLnBrk="1" hangingPunct="1">
              <a:defRPr/>
            </a:pPr>
            <a:r>
              <a:rPr lang="en-US" altLang="en-US"/>
              <a:t>Split the input into a list of tokens.</a:t>
            </a:r>
          </a:p>
          <a:p>
            <a:pPr eaLnBrk="1" hangingPunct="1">
              <a:defRPr/>
            </a:pPr>
            <a:r>
              <a:rPr lang="en-US" altLang="en-US"/>
              <a:t>for each token (left to right):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   if it is operand:  append to output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   if it is '(': push onto Stack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   if it is ')': pop &amp; append till '('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0015ECD-1A21-4F10-90ED-0EBC8AE35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F07CD5A-48C0-410E-B7E7-104998837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( ( ( A + B ) * ( 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&lt;empty&gt;</a:t>
            </a:r>
          </a:p>
          <a:p>
            <a:pPr eaLnBrk="1" hangingPunct="1">
              <a:defRPr/>
            </a:pPr>
            <a:r>
              <a:rPr lang="en-US" altLang="en-US"/>
              <a:t>output: []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BE427483-7187-41B4-B3AE-0B81370E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3D419A-3099-4BF3-86FA-686F419C3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80FFEB0-63C8-47FD-8424-E40653858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( ( A + B ) * ( 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</a:t>
            </a:r>
          </a:p>
          <a:p>
            <a:pPr eaLnBrk="1" hangingPunct="1">
              <a:defRPr/>
            </a:pPr>
            <a:r>
              <a:rPr lang="en-US" altLang="en-US"/>
              <a:t>output: []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C0CEAB72-29F0-40F9-84E8-85AB8DD9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CC315F7-F5F1-46E5-ACCD-7ED634BB2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Infix  Notation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8FB951-0EF2-4330-985C-11A84A067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To add A, B, we write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	A+B</a:t>
            </a:r>
          </a:p>
          <a:p>
            <a:pPr eaLnBrk="1" hangingPunct="1">
              <a:defRPr/>
            </a:pPr>
            <a:r>
              <a:rPr lang="en-US" altLang="en-US"/>
              <a:t>To multiply A, B, we write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	A*B</a:t>
            </a:r>
          </a:p>
          <a:p>
            <a:pPr eaLnBrk="1" hangingPunct="1">
              <a:defRPr/>
            </a:pPr>
            <a:r>
              <a:rPr lang="en-US" altLang="en-US"/>
              <a:t>The operators ('+' and '*') go in between the operands ('A' and 'B')</a:t>
            </a:r>
          </a:p>
          <a:p>
            <a:pPr eaLnBrk="1" hangingPunct="1">
              <a:defRPr/>
            </a:pPr>
            <a:r>
              <a:rPr lang="en-US" altLang="en-US"/>
              <a:t>This is </a:t>
            </a:r>
            <a:r>
              <a:rPr lang="en-US" altLang="en-US" i="1"/>
              <a:t>"Infix"</a:t>
            </a:r>
            <a:r>
              <a:rPr lang="en-US" altLang="en-US"/>
              <a:t> notation.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F71F6D4-8F05-4AD6-BE47-D3D69FA78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1A72DCF-4F58-4FE4-A289-8E6DC6D84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( A + B ) * ( 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</a:t>
            </a:r>
          </a:p>
          <a:p>
            <a:pPr eaLnBrk="1" hangingPunct="1">
              <a:defRPr/>
            </a:pPr>
            <a:r>
              <a:rPr lang="en-US" altLang="en-US"/>
              <a:t>output: []</a:t>
            </a:r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CCBD648E-F20B-4A0F-9497-C69C7E0C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DC4116-9BE6-4DEA-80E5-D80CC719F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2F13284-61FE-4953-BC91-0081040657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A + B ) * ( 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(</a:t>
            </a:r>
          </a:p>
          <a:p>
            <a:pPr eaLnBrk="1" hangingPunct="1">
              <a:defRPr/>
            </a:pPr>
            <a:r>
              <a:rPr lang="en-US" altLang="en-US"/>
              <a:t>output: []</a:t>
            </a:r>
          </a:p>
        </p:txBody>
      </p:sp>
      <p:sp>
        <p:nvSpPr>
          <p:cNvPr id="23556" name="AutoShape 4">
            <a:extLst>
              <a:ext uri="{FF2B5EF4-FFF2-40B4-BE49-F238E27FC236}">
                <a16:creationId xmlns:a16="http://schemas.microsoft.com/office/drawing/2014/main" id="{AD396D98-0274-4445-9662-1C017C8E0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61144E5-2719-4A2C-B731-7E3737C93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30E2D1B-A896-4E82-88F0-8FC53C300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+ B ) * ( 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(</a:t>
            </a:r>
          </a:p>
          <a:p>
            <a:pPr eaLnBrk="1" hangingPunct="1">
              <a:defRPr/>
            </a:pPr>
            <a:r>
              <a:rPr lang="en-US" altLang="en-US"/>
              <a:t>output: [A]</a:t>
            </a:r>
          </a:p>
        </p:txBody>
      </p:sp>
      <p:sp>
        <p:nvSpPr>
          <p:cNvPr id="24580" name="AutoShape 4">
            <a:extLst>
              <a:ext uri="{FF2B5EF4-FFF2-40B4-BE49-F238E27FC236}">
                <a16:creationId xmlns:a16="http://schemas.microsoft.com/office/drawing/2014/main" id="{B02CC8ED-263E-43AA-9B06-F74D8B1A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A3F7182-26C7-494D-91BE-B29E7012E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9651862-42F6-4DB7-985D-707A28E48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B ) * ( 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( +</a:t>
            </a:r>
          </a:p>
          <a:p>
            <a:pPr eaLnBrk="1" hangingPunct="1">
              <a:defRPr/>
            </a:pPr>
            <a:r>
              <a:rPr lang="en-US" altLang="en-US"/>
              <a:t>output: [A]</a:t>
            </a:r>
          </a:p>
        </p:txBody>
      </p:sp>
      <p:sp>
        <p:nvSpPr>
          <p:cNvPr id="25604" name="AutoShape 4">
            <a:extLst>
              <a:ext uri="{FF2B5EF4-FFF2-40B4-BE49-F238E27FC236}">
                <a16:creationId xmlns:a16="http://schemas.microsoft.com/office/drawing/2014/main" id="{6EBD076E-6816-42FF-8321-69850610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8DA52D7-CD33-4378-8806-3C9C0DC85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FD6F707-7F96-4D53-A2DA-130DC8CA5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) * ( 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( +</a:t>
            </a:r>
          </a:p>
          <a:p>
            <a:pPr eaLnBrk="1" hangingPunct="1">
              <a:defRPr/>
            </a:pPr>
            <a:r>
              <a:rPr lang="en-US" altLang="en-US"/>
              <a:t>output: [A B]</a:t>
            </a:r>
          </a:p>
        </p:txBody>
      </p:sp>
      <p:sp>
        <p:nvSpPr>
          <p:cNvPr id="26628" name="AutoShape 4">
            <a:extLst>
              <a:ext uri="{FF2B5EF4-FFF2-40B4-BE49-F238E27FC236}">
                <a16:creationId xmlns:a16="http://schemas.microsoft.com/office/drawing/2014/main" id="{F570E3D4-5A95-4E34-A876-AA12B00D4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A27B41D-CCDF-444D-AD8A-72AF112F5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C6B905C-DEA5-4748-B16D-154E0730C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* ( 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 </a:t>
            </a:r>
          </a:p>
          <a:p>
            <a:pPr eaLnBrk="1" hangingPunct="1">
              <a:defRPr/>
            </a:pPr>
            <a:r>
              <a:rPr lang="en-US" altLang="en-US"/>
              <a:t>output: [A B + ]</a:t>
            </a:r>
          </a:p>
        </p:txBody>
      </p:sp>
      <p:sp>
        <p:nvSpPr>
          <p:cNvPr id="27652" name="AutoShape 4">
            <a:extLst>
              <a:ext uri="{FF2B5EF4-FFF2-40B4-BE49-F238E27FC236}">
                <a16:creationId xmlns:a16="http://schemas.microsoft.com/office/drawing/2014/main" id="{B57F2E9C-B2FC-463B-BBC5-FA666F41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BD96EBD-3250-4E44-988A-BD293037F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BD8689C-59B1-4AD5-9B77-6C0B06538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( 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* </a:t>
            </a:r>
          </a:p>
          <a:p>
            <a:pPr eaLnBrk="1" hangingPunct="1">
              <a:defRPr/>
            </a:pPr>
            <a:r>
              <a:rPr lang="en-US" altLang="en-US"/>
              <a:t>output: [A B + ]</a:t>
            </a:r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535D72B3-7DEF-4A7D-99B2-8DAA3E0F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B689760-AC7B-4614-B919-6BE253F41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484D934-3D83-42CA-81E8-AC3010239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C 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* (</a:t>
            </a:r>
          </a:p>
          <a:p>
            <a:pPr eaLnBrk="1" hangingPunct="1">
              <a:defRPr/>
            </a:pPr>
            <a:r>
              <a:rPr lang="en-US" altLang="en-US"/>
              <a:t>output: [A B + ]</a:t>
            </a:r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B5064824-FBFB-4DB0-8835-C33DF784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60B6B28-954E-448B-BFDD-A43C0673D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DCBE18C-0B3C-4AAE-A99C-BDB0C6453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- 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* (</a:t>
            </a:r>
          </a:p>
          <a:p>
            <a:pPr eaLnBrk="1" hangingPunct="1">
              <a:defRPr/>
            </a:pPr>
            <a:r>
              <a:rPr lang="en-US" altLang="en-US"/>
              <a:t>output: [A B + C ]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96383C49-C3DB-4B3F-A839-4888B79F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7A69680-4698-490A-A4F2-F0673E984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A7644D1-BB0D-4AEE-8C7C-0BEB8D44E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E 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* ( -</a:t>
            </a:r>
          </a:p>
          <a:p>
            <a:pPr eaLnBrk="1" hangingPunct="1">
              <a:defRPr/>
            </a:pPr>
            <a:r>
              <a:rPr lang="en-US" altLang="en-US"/>
              <a:t>output: [A B + C ]</a:t>
            </a:r>
          </a:p>
        </p:txBody>
      </p:sp>
      <p:sp>
        <p:nvSpPr>
          <p:cNvPr id="31748" name="AutoShape 4">
            <a:extLst>
              <a:ext uri="{FF2B5EF4-FFF2-40B4-BE49-F238E27FC236}">
                <a16:creationId xmlns:a16="http://schemas.microsoft.com/office/drawing/2014/main" id="{D30608C1-D2F3-4262-9D33-483895FC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0F36E5C-5597-4946-90B5-F0BF8C193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Prefix Notation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69B795-CE8B-445C-AF28-24C87CE87A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Instead of saying "A plus B", we could say "add A,B " and write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	+ A B</a:t>
            </a:r>
          </a:p>
          <a:p>
            <a:pPr eaLnBrk="1" hangingPunct="1">
              <a:defRPr/>
            </a:pPr>
            <a:r>
              <a:rPr lang="en-US" altLang="en-US"/>
              <a:t>"Multiply A,B" would be written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	* A B</a:t>
            </a:r>
          </a:p>
          <a:p>
            <a:pPr eaLnBrk="1" hangingPunct="1">
              <a:defRPr/>
            </a:pPr>
            <a:r>
              <a:rPr lang="en-US" altLang="en-US"/>
              <a:t>This is </a:t>
            </a:r>
            <a:r>
              <a:rPr lang="en-US" altLang="en-US" i="1"/>
              <a:t>Prefix</a:t>
            </a:r>
            <a:r>
              <a:rPr lang="en-US" altLang="en-US"/>
              <a:t> notation.</a:t>
            </a:r>
          </a:p>
          <a:p>
            <a:pPr eaLnBrk="1" hangingPunct="1">
              <a:buFont typeface="Monotype Sorts" pitchFamily="32" charset="2"/>
              <a:buNone/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2EF5F46-F1F1-4888-98A9-4DD5012D9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AFDF60-2BAD-49D6-BAF6-727785036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) 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* ( -</a:t>
            </a:r>
          </a:p>
          <a:p>
            <a:pPr eaLnBrk="1" hangingPunct="1">
              <a:defRPr/>
            </a:pPr>
            <a:r>
              <a:rPr lang="en-US" altLang="en-US"/>
              <a:t>output: [A B + C E ]</a:t>
            </a:r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A9760800-3483-4715-9B83-E8A953DD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FCED334-7568-406E-9DA1-0BAC0D249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7F137FC-5598-4DAA-94AB-F7E686B22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) 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( *</a:t>
            </a:r>
          </a:p>
          <a:p>
            <a:pPr eaLnBrk="1" hangingPunct="1">
              <a:defRPr/>
            </a:pPr>
            <a:r>
              <a:rPr lang="en-US" altLang="en-US"/>
              <a:t>output: [A B + C E - ]</a:t>
            </a:r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93A5A57E-3C2D-457E-AE2F-143F7B33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DF95DB9-C76C-49A7-BB10-C6F04029B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1CD86FF-A556-4C6A-96D0-760AA4BF8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/ 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</a:t>
            </a:r>
          </a:p>
          <a:p>
            <a:pPr eaLnBrk="1" hangingPunct="1">
              <a:defRPr/>
            </a:pPr>
            <a:r>
              <a:rPr lang="en-US" altLang="en-US"/>
              <a:t>output: [A B + C E - * ]</a:t>
            </a:r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4F527EEB-4618-4E1A-AB15-BF0F2677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D788D16-1942-4F12-984B-C52684F72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BD6BFEF-299B-4A79-9D9C-72CB0CC0E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( 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/</a:t>
            </a:r>
          </a:p>
          <a:p>
            <a:pPr eaLnBrk="1" hangingPunct="1">
              <a:defRPr/>
            </a:pPr>
            <a:r>
              <a:rPr lang="en-US" altLang="en-US"/>
              <a:t>output: [A B + C E - * ]</a:t>
            </a:r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AF193CD2-2A53-4C3D-8EE9-9583ADB6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871E5B5-D62D-4835-BE49-773FC56D6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2863AAC-425D-4567-A940-2CC61ACBE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F 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/ (</a:t>
            </a:r>
          </a:p>
          <a:p>
            <a:pPr eaLnBrk="1" hangingPunct="1">
              <a:defRPr/>
            </a:pPr>
            <a:r>
              <a:rPr lang="en-US" altLang="en-US"/>
              <a:t>output: [A B + C E - * ]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537A6EF6-0DCB-46EE-9C62-DB3AC0C6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A838BF9-329A-46D1-B02B-E912DEC50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5427806-DE28-4EA4-B949-28EFC5D58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+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/ (</a:t>
            </a:r>
          </a:p>
          <a:p>
            <a:pPr eaLnBrk="1" hangingPunct="1">
              <a:defRPr/>
            </a:pPr>
            <a:r>
              <a:rPr lang="en-US" altLang="en-US"/>
              <a:t>output: [A B + C E - * F ]</a:t>
            </a:r>
          </a:p>
        </p:txBody>
      </p:sp>
      <p:sp>
        <p:nvSpPr>
          <p:cNvPr id="37892" name="AutoShape 4">
            <a:extLst>
              <a:ext uri="{FF2B5EF4-FFF2-40B4-BE49-F238E27FC236}">
                <a16:creationId xmlns:a16="http://schemas.microsoft.com/office/drawing/2014/main" id="{54A0EE79-C993-4373-9071-4C206591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4EE868A-8759-445C-93FA-E0C64A1A7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BC8CDFC-F01D-4DDC-9E76-F2C0345E4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 G 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/ ( +</a:t>
            </a:r>
          </a:p>
          <a:p>
            <a:pPr eaLnBrk="1" hangingPunct="1">
              <a:defRPr/>
            </a:pPr>
            <a:r>
              <a:rPr lang="en-US" altLang="en-US"/>
              <a:t>output: [A B + C E - * F ]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9958DC26-0C37-41A1-A3A4-4249F19B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5A55C70-82B1-418D-BA49-8A4DFE320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DAA7D94-298E-41CC-97D3-B1EC33F91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) 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/ ( +</a:t>
            </a:r>
          </a:p>
          <a:p>
            <a:pPr eaLnBrk="1" hangingPunct="1">
              <a:defRPr/>
            </a:pPr>
            <a:r>
              <a:rPr lang="en-US" altLang="en-US"/>
              <a:t>output: [A B + C E - * F G ]</a:t>
            </a:r>
          </a:p>
        </p:txBody>
      </p:sp>
      <p:sp>
        <p:nvSpPr>
          <p:cNvPr id="39940" name="AutoShape 4">
            <a:extLst>
              <a:ext uri="{FF2B5EF4-FFF2-40B4-BE49-F238E27FC236}">
                <a16:creationId xmlns:a16="http://schemas.microsoft.com/office/drawing/2014/main" id="{CA49F908-1CBD-4743-AD9C-7D0479BD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AC0CDC2-535A-445D-B00E-0B1103B0C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6C26B07-E35B-40EF-A78D-1BEC186C7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( /</a:t>
            </a:r>
          </a:p>
          <a:p>
            <a:pPr eaLnBrk="1" hangingPunct="1">
              <a:defRPr/>
            </a:pPr>
            <a:r>
              <a:rPr lang="en-US" altLang="en-US"/>
              <a:t>output: [A B + C E - * F G + ]</a:t>
            </a:r>
          </a:p>
        </p:txBody>
      </p:sp>
      <p:sp>
        <p:nvSpPr>
          <p:cNvPr id="40964" name="AutoShape 4">
            <a:extLst>
              <a:ext uri="{FF2B5EF4-FFF2-40B4-BE49-F238E27FC236}">
                <a16:creationId xmlns:a16="http://schemas.microsoft.com/office/drawing/2014/main" id="{FB8F0E8A-3340-4FF0-AC97-728313F7F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8403565-2678-4BB4-8E1F-8074E5291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FPE Infix to Postfix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4E4CCFC-8738-4D83-954A-DB8EF1D2B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  <a:defRPr/>
            </a:pPr>
            <a:endParaRPr lang="en-US" altLang="en-US"/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stack: &lt;empty&gt;</a:t>
            </a:r>
          </a:p>
          <a:p>
            <a:pPr eaLnBrk="1" hangingPunct="1">
              <a:defRPr/>
            </a:pPr>
            <a:r>
              <a:rPr lang="en-US" altLang="en-US"/>
              <a:t>output: [A B + C E - * F G + / ]</a:t>
            </a:r>
          </a:p>
        </p:txBody>
      </p:sp>
      <p:sp>
        <p:nvSpPr>
          <p:cNvPr id="41988" name="AutoShape 4">
            <a:extLst>
              <a:ext uri="{FF2B5EF4-FFF2-40B4-BE49-F238E27FC236}">
                <a16:creationId xmlns:a16="http://schemas.microsoft.com/office/drawing/2014/main" id="{78EB123D-B60A-43D4-989F-0166E2F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F8ECEF0-EBA6-45C9-8330-9B4E06986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Postfix Notation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721CFE2-5F5F-4CF0-9242-003D46749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724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Another alternative is to put the operators after the operands as in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 dirty="0"/>
              <a:t>				A B +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 dirty="0"/>
              <a:t>and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 dirty="0"/>
              <a:t>				A B *</a:t>
            </a:r>
          </a:p>
          <a:p>
            <a:pPr eaLnBrk="1" hangingPunct="1">
              <a:defRPr/>
            </a:pPr>
            <a:r>
              <a:rPr lang="en-US" altLang="en-US" dirty="0"/>
              <a:t>This is </a:t>
            </a:r>
            <a:r>
              <a:rPr lang="en-US" altLang="en-US" i="1" dirty="0"/>
              <a:t>Postfix</a:t>
            </a:r>
            <a:r>
              <a:rPr lang="en-US" altLang="en-US" dirty="0"/>
              <a:t> notation.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27A29A7-461A-40CF-86A1-4ABFF9E1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816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"A,B are multiplied"</a:t>
            </a:r>
          </a:p>
          <a:p>
            <a:pPr eaLnBrk="1" hangingPunct="1"/>
            <a:r>
              <a:rPr lang="en-US" altLang="en-US"/>
              <a:t>"A,B are added"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801126FB-061A-4AB6-A93D-F15D02F7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Assignment 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A80C474A-34B8-4BD6-A277-B1A7F47E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What about unary operators?</a:t>
            </a:r>
          </a:p>
          <a:p>
            <a:pPr eaLnBrk="1" hangingPunct="1">
              <a:defRPr/>
            </a:pPr>
            <a:r>
              <a:rPr lang="en-US" altLang="en-US"/>
              <a:t>What if not FPE?</a:t>
            </a:r>
          </a:p>
          <a:p>
            <a:pPr eaLnBrk="1" hangingPunct="1">
              <a:defRPr/>
            </a:pPr>
            <a:r>
              <a:rPr lang="en-US" altLang="en-US"/>
              <a:t>Evaluate </a:t>
            </a:r>
          </a:p>
          <a:p>
            <a:pPr lvl="1" eaLnBrk="1" hangingPunct="1">
              <a:defRPr/>
            </a:pPr>
            <a:r>
              <a:rPr lang="en-US" altLang="en-US"/>
              <a:t>1 - 2 - 4 ^ 5 * 3 * 6 / 7 ^ 2 ^ 3</a:t>
            </a:r>
          </a:p>
          <a:p>
            <a:pPr lvl="1" eaLnBrk="1" hangingPunct="1">
              <a:defRPr/>
            </a:pPr>
            <a:r>
              <a:rPr lang="en-US" altLang="zh-TW"/>
              <a:t>( a + b - c ) * d – ( e + f )</a:t>
            </a:r>
          </a:p>
          <a:p>
            <a:pPr lvl="1"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What about numbers with more than 1 digit?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46CCB747-E130-40E6-A080-B4136775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Assignment</a:t>
            </a:r>
          </a:p>
        </p:txBody>
      </p:sp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D35A8660-C4D2-473F-8C8B-6E7CF17C403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00263" y="2379663"/>
          <a:ext cx="4818062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85343" imgH="4872736" progId="Word.Document.8">
                  <p:embed/>
                </p:oleObj>
              </mc:Choice>
              <mc:Fallback>
                <p:oleObj name="Document" r:id="rId2" imgW="6685343" imgH="48727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379663"/>
                        <a:ext cx="4818062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99962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9E3B11D-5C41-42A0-824A-CDBA4A064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D89DE99-6B40-4B46-8EAB-1969902F2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terms infix, prefix, and postfix tell us whether the operators go between, before, or after the operands.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C50550-11D9-485C-9D7D-3FF7EC67E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Parentheses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90F3C56-2D3C-42CD-84E7-C5BD69E872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Evaluate 2+3*5.</a:t>
            </a:r>
          </a:p>
          <a:p>
            <a:pPr eaLnBrk="1" hangingPunct="1">
              <a:defRPr/>
            </a:pPr>
            <a:r>
              <a:rPr lang="en-US" altLang="en-US"/>
              <a:t>+ First: 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(2+3)*5 = 5*5 = 25</a:t>
            </a:r>
          </a:p>
          <a:p>
            <a:pPr eaLnBrk="1" hangingPunct="1">
              <a:defRPr/>
            </a:pPr>
            <a:r>
              <a:rPr lang="en-US" altLang="en-US"/>
              <a:t>* First: 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2+(3*5) = 2+15 = 17</a:t>
            </a:r>
          </a:p>
          <a:p>
            <a:pPr eaLnBrk="1" hangingPunct="1">
              <a:defRPr/>
            </a:pPr>
            <a:r>
              <a:rPr lang="en-US" altLang="en-US"/>
              <a:t>Infix notation requires Parentheses.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97B767D-86E4-4CE4-B883-E7EB8D464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What about Prefix Notation?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D0F537E-53E5-4601-8D2A-1ED3AEE2E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 + 2 * 3 5 =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= + 2 </a:t>
            </a:r>
            <a:r>
              <a:rPr lang="en-US" altLang="en-US" u="sng"/>
              <a:t>* 3 5</a:t>
            </a:r>
            <a:r>
              <a:rPr lang="en-US" altLang="en-US"/>
              <a:t> 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= </a:t>
            </a:r>
            <a:r>
              <a:rPr lang="en-US" altLang="en-US" u="sng"/>
              <a:t>+ 2 15</a:t>
            </a:r>
            <a:r>
              <a:rPr lang="en-US" altLang="en-US"/>
              <a:t> = 17</a:t>
            </a:r>
          </a:p>
          <a:p>
            <a:pPr eaLnBrk="1" hangingPunct="1">
              <a:defRPr/>
            </a:pPr>
            <a:r>
              <a:rPr lang="en-US" altLang="en-US"/>
              <a:t> * + 2 3 5 =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= * </a:t>
            </a:r>
            <a:r>
              <a:rPr lang="en-US" altLang="en-US" u="sng"/>
              <a:t>+ 2 3</a:t>
            </a:r>
            <a:r>
              <a:rPr lang="en-US" altLang="en-US"/>
              <a:t> 5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= </a:t>
            </a:r>
            <a:r>
              <a:rPr lang="en-US" altLang="en-US" u="sng"/>
              <a:t>* 5 5</a:t>
            </a:r>
            <a:r>
              <a:rPr lang="en-US" altLang="en-US"/>
              <a:t>  = 25</a:t>
            </a:r>
          </a:p>
          <a:p>
            <a:pPr eaLnBrk="1" hangingPunct="1">
              <a:defRPr/>
            </a:pPr>
            <a:r>
              <a:rPr lang="en-US" altLang="en-US"/>
              <a:t>No parentheses needed!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F549F70-064B-4436-BD74-72E2CBA1E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Postfix Notation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0000231-4A3D-4F76-B9C1-B0717FC22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 2 3 5 * + =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= 2 </a:t>
            </a:r>
            <a:r>
              <a:rPr lang="en-US" altLang="en-US" u="sng"/>
              <a:t>3 5 *</a:t>
            </a:r>
            <a:r>
              <a:rPr lang="en-US" altLang="en-US"/>
              <a:t> + 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= </a:t>
            </a:r>
            <a:r>
              <a:rPr lang="en-US" altLang="en-US" u="sng"/>
              <a:t>2 15 +</a:t>
            </a:r>
            <a:r>
              <a:rPr lang="en-US" altLang="en-US"/>
              <a:t> = 17</a:t>
            </a:r>
          </a:p>
          <a:p>
            <a:pPr eaLnBrk="1" hangingPunct="1">
              <a:defRPr/>
            </a:pPr>
            <a:r>
              <a:rPr lang="en-US" altLang="en-US"/>
              <a:t> 2 3 + 5 * =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= </a:t>
            </a:r>
            <a:r>
              <a:rPr lang="en-US" altLang="en-US" u="sng"/>
              <a:t>2 3 +</a:t>
            </a:r>
            <a:r>
              <a:rPr lang="en-US" altLang="en-US"/>
              <a:t> 5 *</a:t>
            </a:r>
          </a:p>
          <a:p>
            <a:pPr eaLnBrk="1" hangingPunct="1">
              <a:buFont typeface="Monotype Sorts" pitchFamily="32" charset="2"/>
              <a:buNone/>
              <a:defRPr/>
            </a:pPr>
            <a:r>
              <a:rPr lang="en-US" altLang="en-US"/>
              <a:t>			   = </a:t>
            </a:r>
            <a:r>
              <a:rPr lang="en-US" altLang="en-US" u="sng"/>
              <a:t>5 5 *</a:t>
            </a:r>
            <a:r>
              <a:rPr lang="en-US" altLang="en-US"/>
              <a:t> = 25</a:t>
            </a:r>
          </a:p>
          <a:p>
            <a:pPr eaLnBrk="1" hangingPunct="1">
              <a:defRPr/>
            </a:pPr>
            <a:r>
              <a:rPr lang="en-US" altLang="en-US"/>
              <a:t>No parentheses needed here either!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A9891CE-EFF9-49CA-9FE8-4DB44DDDA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Conclusion: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BD69817-3092-4E82-8019-1FDEEAA05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Infix is the only notation that requires parentheses in order to change the order in which the operations are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Chalkboard">
  <a:themeElements>
    <a:clrScheme name="Chalkboard 1">
      <a:dk1>
        <a:srgbClr val="808080"/>
      </a:dk1>
      <a:lt1>
        <a:srgbClr val="FFFFFF"/>
      </a:lt1>
      <a:dk2>
        <a:srgbClr val="5C8564"/>
      </a:dk2>
      <a:lt2>
        <a:srgbClr val="FFFFFF"/>
      </a:lt2>
      <a:accent1>
        <a:srgbClr val="86A1BF"/>
      </a:accent1>
      <a:accent2>
        <a:srgbClr val="FF6666"/>
      </a:accent2>
      <a:accent3>
        <a:srgbClr val="B5C2B8"/>
      </a:accent3>
      <a:accent4>
        <a:srgbClr val="DADADA"/>
      </a:accent4>
      <a:accent5>
        <a:srgbClr val="C3CDDC"/>
      </a:accent5>
      <a:accent6>
        <a:srgbClr val="E75C5C"/>
      </a:accent6>
      <a:hlink>
        <a:srgbClr val="80FF00"/>
      </a:hlink>
      <a:folHlink>
        <a:srgbClr val="FFFF66"/>
      </a:folHlink>
    </a:clrScheme>
    <a:fontScheme name="Chalkboard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Chalkboard 1">
        <a:dk1>
          <a:srgbClr val="808080"/>
        </a:dk1>
        <a:lt1>
          <a:srgbClr val="FFFFFF"/>
        </a:lt1>
        <a:dk2>
          <a:srgbClr val="5C8564"/>
        </a:dk2>
        <a:lt2>
          <a:srgbClr val="FFFFFF"/>
        </a:lt2>
        <a:accent1>
          <a:srgbClr val="86A1BF"/>
        </a:accent1>
        <a:accent2>
          <a:srgbClr val="FF6666"/>
        </a:accent2>
        <a:accent3>
          <a:srgbClr val="B5C2B8"/>
        </a:accent3>
        <a:accent4>
          <a:srgbClr val="DADADA"/>
        </a:accent4>
        <a:accent5>
          <a:srgbClr val="C3CDDC"/>
        </a:accent5>
        <a:accent6>
          <a:srgbClr val="E75C5C"/>
        </a:accent6>
        <a:hlink>
          <a:srgbClr val="80FF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873</TotalTime>
  <Words>1529</Words>
  <Application>Microsoft Office PowerPoint</Application>
  <PresentationFormat>On-screen Show (4:3)</PresentationFormat>
  <Paragraphs>265</Paragraphs>
  <Slides>41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Comic Sans MS</vt:lpstr>
      <vt:lpstr>Monotype Sorts</vt:lpstr>
      <vt:lpstr>Chalkboard</vt:lpstr>
      <vt:lpstr>Document</vt:lpstr>
      <vt:lpstr>Prefix, Postfix, Infix Notation</vt:lpstr>
      <vt:lpstr>Infix  Notation</vt:lpstr>
      <vt:lpstr>Prefix Notation</vt:lpstr>
      <vt:lpstr>Postfix Notation</vt:lpstr>
      <vt:lpstr>PowerPoint Presentation</vt:lpstr>
      <vt:lpstr>Parentheses</vt:lpstr>
      <vt:lpstr>What about Prefix Notation?</vt:lpstr>
      <vt:lpstr>Postfix Notation</vt:lpstr>
      <vt:lpstr>Conclusion:</vt:lpstr>
      <vt:lpstr>Fully Parenthesized Expression</vt:lpstr>
      <vt:lpstr>Infix to Prefix Conversion </vt:lpstr>
      <vt:lpstr>Infix to Prefix Conversion </vt:lpstr>
      <vt:lpstr>Infix to Prefix Conversion </vt:lpstr>
      <vt:lpstr>Infix to Prefix Conversion </vt:lpstr>
      <vt:lpstr>Infix to Postfix</vt:lpstr>
      <vt:lpstr>Computer Algorithm  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Assignment </vt:lpstr>
      <vt:lpstr>Assignment</vt:lpstr>
    </vt:vector>
  </TitlesOfParts>
  <Company>Graceland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Prefix, Postfix, Infix Notation</dc:title>
  <dc:creator>Ron Smith</dc:creator>
  <cp:lastModifiedBy>User</cp:lastModifiedBy>
  <cp:revision>42</cp:revision>
  <dcterms:created xsi:type="dcterms:W3CDTF">2010-02-23T21:36:49Z</dcterms:created>
  <dcterms:modified xsi:type="dcterms:W3CDTF">2022-06-27T19:10:51Z</dcterms:modified>
</cp:coreProperties>
</file>