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sldIdLst>
    <p:sldId id="290" r:id="rId2"/>
    <p:sldId id="256" r:id="rId3"/>
    <p:sldId id="289" r:id="rId4"/>
    <p:sldId id="257" r:id="rId5"/>
    <p:sldId id="260" r:id="rId6"/>
    <p:sldId id="258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0D095-6FCF-48E8-9953-4B3B7B673675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3EBA3-C89D-4DFA-8D85-3D3CADEF4445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AE2E4-90ED-45B4-94C8-AB06148EF4AE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5BFD98FB-DA78-416F-BB12-B6962E29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BC655DA2-5579-4B8B-81C6-31BDF45F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6A7D8DDA-317C-4A14-9EC4-03F2F89D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19EFC-E1C9-4336-820F-16498CA7F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37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FD38501-400B-42AD-A569-76F100C2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2D41F1C-2FB0-4D2D-8C5E-3EC804BE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45CA6C2-2716-44E3-B9C5-DB90ECB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4E609-4316-4DCD-8FFA-05E4CCFAEA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D0DC0-FE14-4D79-B631-5018A6C2B3DC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95C5B-9459-4497-89AE-9B718ECF37C3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06F68-BF36-4716-80D1-8DDE97746ADF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7ED45E-6169-4391-A247-F06C0BB7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0497DF-01F1-409C-984A-63995522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44959A-AB32-462D-A49B-AD0D2580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29ACCCCA-DBFA-44B8-A8B3-FAC1020BE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42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567EEF3-41B6-49C3-A9A8-AA5D281B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D279678-71A8-4296-898B-98E4491C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B4D1B768-62F1-4623-B5A8-8E99E6C0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7F3D9-A6AD-4902-A0C5-52D047341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31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DDF26D63-2576-42CC-A89C-D10B8C2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CDBB6B9-1DA1-4397-8BE3-1C44D7D7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89D768C-D247-4505-9AC4-E824B362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6C934-E5B6-4E25-913A-EF969263A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4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6E974424-75E6-4739-B9AC-2220A302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B013AB2-DFB4-485E-964B-16D630E4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B823488-5126-4184-A3DC-33D40544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A62B8-E240-4A4B-B4D2-1E2D25730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89F28-BF57-410C-B4F0-407E0F27BDCB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6C3F8-F28F-4489-BE91-F0F114616E39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B1AB5-7933-4C97-AADF-AED8E6A98FBB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22F20C74-DA90-453D-AB15-C3554C38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6C6D3A7-F095-462B-83BE-2926CED35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7F1E272A-82AD-4A54-BAC4-2229CFC7BB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A9FCC7DC-F73C-4AE3-AD9A-CA60ECA2ED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363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3CADF37-052F-4346-94F0-6D01F454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E9BACC69-484E-4449-8140-38E6BA15A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4D8E0E-9972-484F-8E46-63FDA2D18A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3B245247-8FEC-4381-B196-5D48B03D9B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0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D587C316-D6B1-4AD7-8F50-4DA8BF0C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C9AE9091-4812-4C21-973F-88DA50A80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6D7AF4-B3D3-4371-ABF3-EA6214BC98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E7E5E49-C73B-4D0C-9004-B6AD9DE1FF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7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C4A78094-CCDF-46E6-B9E0-24E0C880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9349107-B626-4524-9C41-F214E9BE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34CA300-C73B-4FB6-A61A-F581E65D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59416-8B96-4FD6-85D3-3F52039C8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34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99BB8-ADA4-41EA-A1F5-5F33AD60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B7DC2-FA07-427A-BC74-A10A351B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0DCB-6515-45CF-9D92-5D6E3FC6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A262B-E6E8-40AA-8A95-967F68EE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66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A95CE3C-DD8B-46BB-9BBC-47C0574F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A4014F9-89BB-4B81-BD6C-0650F143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B38994C7-FDEC-44CF-89C4-EA05BDDB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289EA-940D-4707-A623-0A1348294E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47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AD0DBE-A044-4B54-8A43-5E479CCF28EF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BA989-EEF8-47D3-A2CB-EADDC7C81868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C29E-3092-4212-9CE9-BEB49225EFE6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00DCC-0A25-412E-8E7D-DBEEDEACB183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F4BC8443-F723-4A66-A868-139B7F9D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17264CAD-E052-40F4-B846-6B47B7B70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58AF7C2A-CC57-44F7-8799-0C484C1EB4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05E9E229-9BBB-482F-832F-04D2B5844A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786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>
            <a:extLst>
              <a:ext uri="{FF2B5EF4-FFF2-40B4-BE49-F238E27FC236}">
                <a16:creationId xmlns:a16="http://schemas.microsoft.com/office/drawing/2014/main" id="{944908BA-7B4B-431C-90EE-9781169215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12">
            <a:extLst>
              <a:ext uri="{FF2B5EF4-FFF2-40B4-BE49-F238E27FC236}">
                <a16:creationId xmlns:a16="http://schemas.microsoft.com/office/drawing/2014/main" id="{1B21FC22-069D-45C5-AFE2-A96201108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9376AF7-8495-4B89-8216-AD868FF54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B0D0C-AA1E-486D-9F54-B29EE52BD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A8826-C3D5-42A8-B7D3-6A33A58FBD6C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C2828-3579-49C4-9254-F1213570689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0188C-D7A3-4613-9A81-2E690ED46687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AF06530-29A4-446F-9EC3-414083AD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B6C2D5FB-B3FB-4752-8A68-F53FB8E9E5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9" r:id="rId2"/>
    <p:sldLayoutId id="2147483726" r:id="rId3"/>
    <p:sldLayoutId id="2147483727" r:id="rId4"/>
    <p:sldLayoutId id="2147483728" r:id="rId5"/>
    <p:sldLayoutId id="2147483720" r:id="rId6"/>
    <p:sldLayoutId id="2147483729" r:id="rId7"/>
    <p:sldLayoutId id="2147483721" r:id="rId8"/>
    <p:sldLayoutId id="2147483730" r:id="rId9"/>
    <p:sldLayoutId id="2147483722" r:id="rId10"/>
    <p:sldLayoutId id="2147483731" r:id="rId11"/>
    <p:sldLayoutId id="2147483723" r:id="rId12"/>
    <p:sldLayoutId id="214748372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4ABB-5938-4BE7-A93D-1CFE77042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Pointers &amp; 2-d arrays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61036220-BF5A-45AB-815C-20BF845E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E7DBAA6-19B6-4462-AF4F-FD2C78323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Reference Parameters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4A28A00-C6D0-42B6-B868-3876EA5B83E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-To make changes to a variable that exist after a function ends, we pass the address of (a pointer to) the variable to the function (a reference parameter)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-Then we use indirection operator inside the function to change the value the parameter points to: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void changeVar(float *cvar) {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*cvar = *cvar + 10.0;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700">
              <a:latin typeface="Courier New" pitchFamily="49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float X = 5.0;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700">
              <a:latin typeface="Courier New" pitchFamily="49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changeVar(&amp;X);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printf(“%.1f\n”,X);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D4DD9C7-581F-4EE3-B13F-2BE0EDA6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Pointer Return Values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46FEF1-3036-46F0-938C-8064E0B173B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305800" cy="44958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- A function can also return a pointer value: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800" dirty="0"/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float *</a:t>
            </a:r>
            <a:r>
              <a:rPr lang="en-US" altLang="en-US" sz="1800" dirty="0" err="1">
                <a:latin typeface="Courier New" pitchFamily="49" charset="0"/>
              </a:rPr>
              <a:t>findMax</a:t>
            </a:r>
            <a:r>
              <a:rPr lang="en-US" altLang="en-US" sz="1800" dirty="0">
                <a:latin typeface="Courier New" pitchFamily="49" charset="0"/>
              </a:rPr>
              <a:t>(float A[],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N) {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I;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float *</a:t>
            </a:r>
            <a:r>
              <a:rPr lang="en-US" altLang="en-US" sz="1800" dirty="0" err="1">
                <a:latin typeface="Courier New" pitchFamily="49" charset="0"/>
              </a:rPr>
              <a:t>theMax</a:t>
            </a:r>
            <a:r>
              <a:rPr lang="en-US" altLang="en-US" sz="1800" dirty="0">
                <a:latin typeface="Courier New" pitchFamily="49" charset="0"/>
              </a:rPr>
              <a:t> = &amp;(A[0]);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for (I = 1; I &lt; N; I++)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  if (A[I] &gt; *</a:t>
            </a:r>
            <a:r>
              <a:rPr lang="en-US" altLang="en-US" sz="1800" dirty="0" err="1">
                <a:latin typeface="Courier New" pitchFamily="49" charset="0"/>
              </a:rPr>
              <a:t>theMax</a:t>
            </a:r>
            <a:r>
              <a:rPr lang="en-US" altLang="en-US" sz="1800" dirty="0">
                <a:latin typeface="Courier New" pitchFamily="49" charset="0"/>
              </a:rPr>
              <a:t>) </a:t>
            </a:r>
            <a:r>
              <a:rPr lang="en-US" altLang="en-US" sz="1800" dirty="0" err="1">
                <a:latin typeface="Courier New" pitchFamily="49" charset="0"/>
              </a:rPr>
              <a:t>theMax</a:t>
            </a:r>
            <a:r>
              <a:rPr lang="en-US" altLang="en-US" sz="1800" dirty="0">
                <a:latin typeface="Courier New" pitchFamily="49" charset="0"/>
              </a:rPr>
              <a:t> = &amp;(A[I]);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return </a:t>
            </a:r>
            <a:r>
              <a:rPr lang="en-US" altLang="en-US" sz="1800" dirty="0" err="1">
                <a:latin typeface="Courier New" pitchFamily="49" charset="0"/>
              </a:rPr>
              <a:t>theMax</a:t>
            </a:r>
            <a:r>
              <a:rPr lang="en-US" altLang="en-US" sz="1800" dirty="0">
                <a:latin typeface="Courier New" pitchFamily="49" charset="0"/>
              </a:rPr>
              <a:t>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void main() {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float A[5] = {0.0, 3.0, 1.5, 2.0, 4.1};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float *</a:t>
            </a:r>
            <a:r>
              <a:rPr lang="en-US" altLang="en-US" sz="1800" dirty="0" err="1">
                <a:latin typeface="Courier New" pitchFamily="49" charset="0"/>
              </a:rPr>
              <a:t>maxA</a:t>
            </a:r>
            <a:r>
              <a:rPr lang="en-US" altLang="en-US" sz="1800" dirty="0">
                <a:latin typeface="Courier New" pitchFamily="49" charset="0"/>
              </a:rPr>
              <a:t>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maxA</a:t>
            </a:r>
            <a:r>
              <a:rPr lang="en-US" altLang="en-US" sz="1800" dirty="0">
                <a:latin typeface="Courier New" pitchFamily="49" charset="0"/>
              </a:rPr>
              <a:t> = </a:t>
            </a:r>
            <a:r>
              <a:rPr lang="en-US" altLang="en-US" sz="1800" dirty="0" err="1">
                <a:latin typeface="Courier New" pitchFamily="49" charset="0"/>
              </a:rPr>
              <a:t>findMax</a:t>
            </a:r>
            <a:r>
              <a:rPr lang="en-US" altLang="en-US" sz="1800" dirty="0">
                <a:latin typeface="Courier New" pitchFamily="49" charset="0"/>
              </a:rPr>
              <a:t>(A,5);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*</a:t>
            </a:r>
            <a:r>
              <a:rPr lang="en-US" altLang="en-US" sz="1800" dirty="0" err="1">
                <a:latin typeface="Courier New" pitchFamily="49" charset="0"/>
              </a:rPr>
              <a:t>maxA</a:t>
            </a:r>
            <a:r>
              <a:rPr lang="en-US" altLang="en-US" sz="1800" dirty="0">
                <a:latin typeface="Courier New" pitchFamily="49" charset="0"/>
              </a:rPr>
              <a:t> = *</a:t>
            </a:r>
            <a:r>
              <a:rPr lang="en-US" altLang="en-US" sz="1800" dirty="0" err="1">
                <a:latin typeface="Courier New" pitchFamily="49" charset="0"/>
              </a:rPr>
              <a:t>maxA</a:t>
            </a:r>
            <a:r>
              <a:rPr lang="en-US" altLang="en-US" sz="1800" dirty="0">
                <a:latin typeface="Courier New" pitchFamily="49" charset="0"/>
              </a:rPr>
              <a:t> + 1.0;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("%.1f %.1f\n",*</a:t>
            </a:r>
            <a:r>
              <a:rPr lang="en-US" altLang="en-US" sz="1800" dirty="0" err="1">
                <a:latin typeface="Courier New" pitchFamily="49" charset="0"/>
              </a:rPr>
              <a:t>maxA,A</a:t>
            </a:r>
            <a:r>
              <a:rPr lang="en-US" altLang="en-US" sz="1800" dirty="0">
                <a:latin typeface="Courier New" pitchFamily="49" charset="0"/>
              </a:rPr>
              <a:t>[4]);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}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436F0BB-2A99-4308-9654-7BE1C4591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Pointers to Pointers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B8C6F21-B894-4487-B090-384A0274E39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461375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- A pointer can also be made to point to a pointer variable (but the pointer must be of a type that allows it to point to a pointer)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 Example: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int V = 101;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int *P = &amp;V;	/* P points to int V */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int **Q = &amp;P;	/* Q points to int pointer P */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400"/>
              <a:t>printf(“%d %d %d\n”,V,*P,**Q); /* prints 101 3 times */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64D604-DC02-43B7-B3C3-006427793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Pointer Types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B05EBF6-5AAF-482A-84F4-DC7502B92F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Pointers are generally of the same size (enough bytes to represent all possible memory addresses), but it is inappropriate to assign an address of one type of variable to a different type of pointer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Example: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V = 101;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float *P = &amp;V; /* Generally results in a Warning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Warning rather than error because C will allow you to do this (it is appropriate in certain situations)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C7433E8-74A0-4A68-A77F-445ACC002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Casting Pointers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AB2D4C2-1BF2-4DC7-A834-3E5C9F0BA36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When assigning a memory address of a variable of one type to a pointer that points to another type it is best to use the cast operator to indicate the cast is intentional (this will remove the warning)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Example: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V = 101;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float *P = (float *) &amp;V; /* Casts int address to float *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Removes warning, but is still a somewhat unsafe thing to do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FDDD30A-589E-432E-81A1-F5C2D9DD2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The General (void) Pointer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ADC3A65-7236-4D13-AEF4-D3AAD8F1222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- A void * is considered to be a general pointer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 No cast is needed to assign an address to a void * or from a void * to another pointer type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 Example: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int V = 101;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void *G = &amp;V;	/* No warning */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float *P = G;	/* No warning, still not safe */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 Certain library functions return void * results (more later)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FEA227C-E4AA-4ACF-88E5-ADAAECEFC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1D Arrays and Pointers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DF88C4-07CB-4468-9688-55D202157E2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int A[5] - A is the address where the array starts (first element), it is equivalent to &amp;(A[0])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A is in some sense a pointer to an integer variable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To determine the address of A[x] use formula: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solidFill>
                  <a:srgbClr val="0070C0"/>
                </a:solidFill>
              </a:rPr>
              <a:t>(address of A + x * bytes to represent int)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solidFill>
                  <a:srgbClr val="0070C0"/>
                </a:solidFill>
              </a:rPr>
              <a:t>(address of array + element num * bytes for element size)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The + operator when applied to a pointer value uses the formula above: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solidFill>
                  <a:srgbClr val="0070C0"/>
                </a:solidFill>
              </a:rPr>
              <a:t>A + x is equivalent to &amp;(A[x])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solidFill>
                  <a:srgbClr val="0070C0"/>
                </a:solidFill>
              </a:rPr>
              <a:t>*(A + x) is equivalent to A[x]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743A128-53A2-447B-8BB9-A44693779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1D Array and Pointers 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90F1585-C623-4890-8AC3-8DDAD4BA2EE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float A[6] = {1.0,2.0,1.0,0.5,3.0,2.0};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float *theMin = &amp;(A[0]);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float *walker = &amp;(A[1]);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while (walker &lt; &amp;(A[6])) {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  if (*walker &lt; *theMin)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    theMin = walker;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  walker = walker + 1;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}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latin typeface="Courier New" pitchFamily="49" charset="0"/>
              </a:rPr>
              <a:t>printf("%.1f\n",*theMin);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1F2D0ED-C11D-4577-BD75-690A79ED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1D Array as Parameter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C3B4854-B3F4-4D97-A601-D4F586D8764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- When passing whole array as parameter use syntax </a:t>
            </a:r>
            <a:r>
              <a:rPr lang="en-US" altLang="en-US" sz="2800" i="1"/>
              <a:t>ParamName</a:t>
            </a:r>
            <a:r>
              <a:rPr lang="en-US" altLang="en-US" sz="2800"/>
              <a:t>[], but can also use *</a:t>
            </a:r>
            <a:r>
              <a:rPr lang="en-US" altLang="en-US" sz="2800" i="1"/>
              <a:t>ParamName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- Still treat the parameter as representing array: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totalArray(int </a:t>
            </a:r>
            <a:r>
              <a:rPr lang="en-US" altLang="en-US" sz="2000" u="sng">
                <a:latin typeface="Courier New" panose="02070309020205020404" pitchFamily="49" charset="0"/>
              </a:rPr>
              <a:t>*A</a:t>
            </a:r>
            <a:r>
              <a:rPr lang="en-US" altLang="en-US" sz="2000">
                <a:latin typeface="Courier New" panose="02070309020205020404" pitchFamily="49" charset="0"/>
              </a:rPr>
              <a:t>, int N)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int total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for (I = 0; I &lt; N;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total += A[I];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return total;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- For multi-dimensional arrays we still have to use the </a:t>
            </a:r>
            <a:r>
              <a:rPr lang="en-US" altLang="en-US" sz="2800" i="1"/>
              <a:t>ArrayName</a:t>
            </a:r>
            <a:r>
              <a:rPr lang="en-US" altLang="en-US" sz="2800"/>
              <a:t>[][</a:t>
            </a:r>
            <a:r>
              <a:rPr lang="en-US" altLang="en-US" sz="2800" i="1"/>
              <a:t>Dim2</a:t>
            </a:r>
            <a:r>
              <a:rPr lang="en-US" altLang="en-US" sz="2800"/>
              <a:t>][</a:t>
            </a:r>
            <a:r>
              <a:rPr lang="en-US" altLang="en-US" sz="2800" i="1"/>
              <a:t>Dim3</a:t>
            </a:r>
            <a:r>
              <a:rPr lang="en-US" altLang="en-US" sz="2800"/>
              <a:t>]etc. form</a:t>
            </a: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5197C29-7B75-4E54-BA16-106308AD0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Declarations Examples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C06BFD2-A744-4653-9710-256474F6BD3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4800" y="1981200"/>
            <a:ext cx="8458200" cy="4114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</a:rPr>
              <a:t>			</a:t>
            </a:r>
            <a:r>
              <a:rPr lang="en-US" altLang="en-US" sz="2000" u="sng">
                <a:latin typeface="Courier New" pitchFamily="49" charset="0"/>
              </a:rPr>
              <a:t>A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int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float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B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[5]		B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1D array of size 5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of floats</a:t>
            </a:r>
            <a:endParaRPr lang="en-US" altLang="en-US" sz="20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*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C</a:t>
            </a:r>
            <a:r>
              <a:rPr lang="en-US" altLang="en-US" sz="2000">
                <a:latin typeface="Courier New" pitchFamily="49" charset="0"/>
              </a:rPr>
              <a:t>		</a:t>
            </a:r>
            <a:r>
              <a:rPr lang="en-US" altLang="en-US" sz="2000" u="sng">
                <a:latin typeface="Courier New" pitchFamily="49" charset="0"/>
              </a:rPr>
              <a:t>C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pointer to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an int</a:t>
            </a:r>
            <a:endParaRPr lang="en-US" altLang="en-US" sz="20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char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D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[6][3]</a:t>
            </a:r>
            <a:r>
              <a:rPr lang="en-US" altLang="en-US" sz="2000">
                <a:latin typeface="Courier New" pitchFamily="49" charset="0"/>
              </a:rPr>
              <a:t>	</a:t>
            </a:r>
            <a:r>
              <a:rPr lang="en-US" altLang="en-US" sz="2000" u="sng">
                <a:latin typeface="Courier New" pitchFamily="49" charset="0"/>
              </a:rPr>
              <a:t>D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2D array of size 6,3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of chars</a:t>
            </a:r>
            <a:r>
              <a:rPr lang="en-US" altLang="en-US" sz="2000">
                <a:latin typeface="Courier New" pitchFamily="49" charset="0"/>
              </a:rPr>
              <a:t> 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*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E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[5]</a:t>
            </a:r>
            <a:r>
              <a:rPr lang="en-US" altLang="en-US" sz="2000">
                <a:latin typeface="Courier New" pitchFamily="49" charset="0"/>
              </a:rPr>
              <a:t>		</a:t>
            </a:r>
            <a:r>
              <a:rPr lang="en-US" altLang="en-US" sz="2000" u="sng">
                <a:latin typeface="Courier New" pitchFamily="49" charset="0"/>
              </a:rPr>
              <a:t>E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1D array of size 5 of</a:t>
            </a:r>
            <a:r>
              <a:rPr lang="en-US" altLang="en-US" sz="2000">
                <a:latin typeface="Courier New" pitchFamily="49" charset="0"/>
              </a:rPr>
              <a:t> 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				</a:t>
            </a:r>
            <a:r>
              <a:rPr lang="en-US" altLang="en-US" sz="2000" u="sng">
                <a:latin typeface="Courier New" pitchFamily="49" charset="0"/>
              </a:rPr>
              <a:t>pointers to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ints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</a:rPr>
              <a:t> (</a:t>
            </a:r>
            <a:r>
              <a:rPr lang="en-US" altLang="en-US" sz="2000" u="sng">
                <a:latin typeface="Courier New" pitchFamily="49" charset="0"/>
              </a:rPr>
              <a:t>*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F</a:t>
            </a:r>
            <a:r>
              <a:rPr lang="en-US" altLang="en-US" sz="2000">
                <a:latin typeface="Courier New" pitchFamily="49" charset="0"/>
              </a:rPr>
              <a:t>) </a:t>
            </a:r>
            <a:r>
              <a:rPr lang="en-US" altLang="en-US" sz="2000" u="sng">
                <a:latin typeface="Courier New" pitchFamily="49" charset="0"/>
              </a:rPr>
              <a:t>[5]	F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pointer to a</a:t>
            </a:r>
            <a:r>
              <a:rPr lang="en-US" altLang="en-US" sz="2000">
                <a:latin typeface="Courier New" pitchFamily="49" charset="0"/>
              </a:rPr>
              <a:t> 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				</a:t>
            </a:r>
            <a:r>
              <a:rPr lang="en-US" altLang="en-US" sz="2000" u="sng">
                <a:latin typeface="Courier New" pitchFamily="49" charset="0"/>
              </a:rPr>
              <a:t>1D array of size 5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of ints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G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(…)		G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function returning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an int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>
                <a:latin typeface="Courier New" pitchFamily="49" charset="0"/>
              </a:rPr>
              <a:t>char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*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H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(…)	H is a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function returning</a:t>
            </a:r>
            <a:r>
              <a:rPr lang="en-US" altLang="en-US" sz="2000">
                <a:latin typeface="Courier New" pitchFamily="49" charset="0"/>
              </a:rPr>
              <a:t> 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				</a:t>
            </a:r>
            <a:r>
              <a:rPr lang="en-US" altLang="en-US" sz="2000" u="sng">
                <a:latin typeface="Courier New" pitchFamily="49" charset="0"/>
              </a:rPr>
              <a:t>a pointer to</a:t>
            </a:r>
            <a:r>
              <a:rPr lang="en-US" altLang="en-US" sz="2000">
                <a:latin typeface="Courier New" pitchFamily="49" charset="0"/>
              </a:rPr>
              <a:t> </a:t>
            </a:r>
            <a:r>
              <a:rPr lang="en-US" altLang="en-US" sz="2000" u="sng">
                <a:latin typeface="Courier New" pitchFamily="49" charset="0"/>
              </a:rPr>
              <a:t>a char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E2948B-6883-4571-99BF-0C0613E98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Pointers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C49FECB-E8BD-4350-8A88-D7D58D4E9DA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A </a:t>
            </a:r>
            <a:r>
              <a:rPr lang="en-US" altLang="en-US" sz="2800" i="1"/>
              <a:t>pointer</a:t>
            </a:r>
            <a:r>
              <a:rPr lang="en-US" altLang="en-US" sz="2800"/>
              <a:t> is a reference to another variable (memory location) in a program</a:t>
            </a:r>
          </a:p>
          <a:p>
            <a:pPr lvl="1" eaLnBrk="1" hangingPunct="1"/>
            <a:r>
              <a:rPr lang="en-US" altLang="en-US" sz="2400"/>
              <a:t>Used to change variables inside a function (reference parameters)</a:t>
            </a:r>
          </a:p>
          <a:p>
            <a:pPr lvl="1" eaLnBrk="1" hangingPunct="1"/>
            <a:r>
              <a:rPr lang="en-US" altLang="en-US" sz="2400"/>
              <a:t>Used to remember a particular member of a group (such as an array)</a:t>
            </a:r>
          </a:p>
          <a:p>
            <a:pPr lvl="1" eaLnBrk="1" hangingPunct="1"/>
            <a:r>
              <a:rPr lang="en-US" altLang="en-US" sz="2400"/>
              <a:t>Used in dynamic (on-the-fly) memory allocation (especially of arrays)</a:t>
            </a:r>
          </a:p>
          <a:p>
            <a:pPr lvl="1" eaLnBrk="1" hangingPunct="1"/>
            <a:r>
              <a:rPr lang="en-US" altLang="en-US" sz="2400"/>
              <a:t>Used in building complex data structures (linked lists, stacks, queues, trees, etc.)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57B560D2-A6BE-4C93-B9F8-50CC62D26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Program Parts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0FD7C28-4B44-4DF6-83CE-7010F611F7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943600" cy="41148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-Space for program code includes space for machine language code and data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-Data broken into: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space for global variables and constants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data stack - expands/shrinks while program runs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data heap - expands/shrinks while program runs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-Local variables in functions allocated when function starts: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space put aside on the data stack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when function ends, space is freed up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must know size of data item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, array, etc.) when allocated (</a:t>
            </a:r>
            <a:r>
              <a:rPr lang="en-US" altLang="en-US" sz="2000" i="1" dirty="0"/>
              <a:t>static allocation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476637DA-8234-4FCE-A279-EB15EC99CDE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934200" y="1527175"/>
          <a:ext cx="1277938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5548" imgH="3698748" progId="Visio.Drawing.4">
                  <p:embed/>
                </p:oleObj>
              </mc:Choice>
              <mc:Fallback>
                <p:oleObj name="VISIO" r:id="rId2" imgW="955548" imgH="3698748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27175"/>
                        <a:ext cx="1277938" cy="494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B974997-8DAC-4E9F-A050-5E34FA39F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Limits of Static Allocation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35817B9-2DAD-4EB3-A1F2-4E81F043F31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-What if we don’t know how much space we will need ahead of time?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-Example: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ask user how many numbers to read 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read set of numbers in to array (of appropriate size)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calculate the average (look at all numbers)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calculate the variance (based on the average)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-Problem: how big do we make the array??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using static allocation, have to make the array as big as the user might specify (might not be big enough)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763A7D7-3C96-407F-A431-8ABA018B9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Dynamic Memory Allocation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8335604-B0C6-4DBC-AFD3-74A7A4A2B98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610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-Allow the program to allocate some variables (notably arrays), during the program, based on variables in program (dynamically)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-Previous example: ask the user how many numbers to read, then allocate array of appropriate size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-Idea: user has routines to request some amount of memory, the user then uses this memory, and returns it when they are done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memory allocated in the </a:t>
            </a:r>
            <a:r>
              <a:rPr lang="en-US" altLang="en-US" sz="2400" i="1"/>
              <a:t>Data Heap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7ECF56-72CD-42FD-AF50-68507E2A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Memory Management Functions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113649E-6F76-4AD0-BC4F-8FDCC24DA4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pPr eaLnBrk="1" hangingPunct="1"/>
            <a:r>
              <a:rPr lang="en-US" altLang="en-US" sz="2800"/>
              <a:t>calloc - routine used to allocate arrays of memory</a:t>
            </a:r>
          </a:p>
          <a:p>
            <a:pPr eaLnBrk="1" hangingPunct="1"/>
            <a:r>
              <a:rPr lang="en-US" altLang="en-US" sz="2800"/>
              <a:t>malloc - routine used to allocate a single block of memory</a:t>
            </a:r>
          </a:p>
          <a:p>
            <a:pPr eaLnBrk="1" hangingPunct="1"/>
            <a:r>
              <a:rPr lang="en-US" altLang="en-US" sz="2800"/>
              <a:t>realloc - routine used to extend the amount of space allocated previously</a:t>
            </a:r>
          </a:p>
          <a:p>
            <a:pPr eaLnBrk="1" hangingPunct="1"/>
            <a:r>
              <a:rPr lang="en-US" altLang="en-US" sz="2800"/>
              <a:t>free - routine used to tell program a piece of memory no longer needed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note: memory allocated dynamically does not go away at the end of functions, you MUST explicitly free it up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D9E8F7E-CD89-4730-9DEE-A4920B211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Array Allocation with calloc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CCA2DDD-2404-40D4-B501-679A8708DBB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077200" cy="4114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-prototype: void * calloc(size_t num, size_t esize)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size_t is a special type used to indicate sizes, generally an unsigned int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‘num’ is the number of elements to be allocated in the array ‘esize’ is the size of the elements to be allocated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solidFill>
                  <a:srgbClr val="0070C0"/>
                </a:solidFill>
              </a:rPr>
              <a:t>(generally use sizeof and type to get correct value)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an amount of memory of size num*esize allocated on heap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 returns the address of the first byte of this memory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if not enough memory is available, calloc returns NULL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16554D5-4252-44E8-8334-9275F0664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calloc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185AE5F-8C5E-4498-B10F-88EF9A21CD3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458200" cy="41148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float *nums;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int N;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int I;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printf(“Read how many numbers:”);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scanf(“%d”,&amp;N);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nums = (float *) calloc(N, sizeof(float));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nums is now an array of floats of size N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for (I = 0; I &lt; N; I++) {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printf(“Please enter number %d: “,I+1);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scanf(“%f”,&amp;(nums[I]));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Calculate average, etc. */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84AD367-E474-4C94-A7B2-5499EA6F3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Releasing Memory (free)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284ECB9-AA2E-4996-A4A6-2746EDA607C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-prototype: void free(void *ptr)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memory at location pointed to by ptr is released (so we could use it again in the future)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program keeps track of each piece of memory allocated by where that memory starts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if we free a piece of memory allocated with calloc, the entire array is freed (released)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results are problematic if we pass as address to free an address of something that was not allocated dynamically (or has already been freed)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0748ACF-E611-4471-9A5D-A9DD9D1FA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free 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254C4D0-CA9C-445A-BCBA-3F1D7C0ED68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458200" cy="41148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float *nums;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int N;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printf(“Read how many numbers:”);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scanf(“%d”,&amp;N);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nums = (float *) calloc(N, sizeof(float));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use array nums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when done with nums: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free(nums);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would be an error to say it again - free(nums) */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5BF02D4-DDB2-40B4-9E2C-82E75D661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The Importance of free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BD626C2-A43F-48EE-9B86-12B7D4842E1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458200" cy="41148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void problem() {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float *nums;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int N = 5;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nums = (float *) calloc(N, sizeof(float));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/* But no call to free with nums */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} /* problem ends */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00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- When function problem called, space for array of size N allocated, when function ends, variable nums goes away, but the space nums points at (the array of size N) does not (allocated on the heap) - furthermore, we have no way to figure out where it is)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- Problem called </a:t>
            </a:r>
            <a:r>
              <a:rPr lang="en-US" altLang="en-US" sz="2400" i="1"/>
              <a:t>memory leakage</a:t>
            </a:r>
            <a:endParaRPr lang="en-US" alt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F8EDA91-6DDD-4468-B19A-A7B4EC5D4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Array Allocation with malloc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A72A68E-091D-47D1-B617-2509E8BB1FF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077200" cy="4114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prototype: void * malloc(size_t esize)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similar to calloc, except we use it to allocate a single block of the given size esize, memory is allocated from heap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NULL returned if not enough memory available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memory must be released using free once the user is done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400"/>
              <a:t>can perform the same function as calloc as -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solidFill>
                  <a:srgbClr val="0070C0"/>
                </a:solidFill>
              </a:rPr>
              <a:t>malloc(N * sizeof(float)) </a:t>
            </a:r>
            <a:r>
              <a:rPr lang="en-US" altLang="en-US" sz="2000"/>
              <a:t>is equivalent to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solidFill>
                  <a:srgbClr val="0070C0"/>
                </a:solidFill>
              </a:rPr>
              <a:t>calloc(N,sizeof(float))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26A141E-45C3-4AD8-AD56-7C7A3174F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719C005-5044-46F4-9B2D-16C2F6ACDBF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Pointers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Basics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Variable declaration, initialization, NULL pointer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&amp; (address) operator, * (indirection) operator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Pointer parameters, return values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Casting points, void 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Arrays and pointers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1D array and simple pointer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Passing as parameter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Dynamic memory allocation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calloc, free, malloc, realloc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Dynamic 2D array allocation (and non-square arrays)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7A5530B-FDD2-4E26-BD43-F24B2387F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/>
              <a:t>Increasing Memory Size with realloc</a:t>
            </a:r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A55201A-19AF-4396-92CD-22E2EEA1CC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- prototype: void * realloc(void * ptr, size_t esize)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ptr is a pointer to a piece of memory previously dynamically allocated esize is new size to allocate (no effect if esize is smaller than the size of the memory block ptr points to already)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program allocates memory of size esize,then it copies the contents of the memory at ptr to the first part of the new piece of memory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The old piece of memory is freed up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CF7C97A-BD87-43EA-AAE1-4832D2F7C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realloc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DAF9A2-599E-4F11-8059-9F57D9D2DE0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458200" cy="41148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float *nums;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int I;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nums = (float *) calloc(5, sizeof(float));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nums is an array of 5 floating point values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for (I = 0; I &lt; 5; I++)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nums[I] = 2.0 * I;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nums[0]=0.0, nums[1]=2.0, nums[2]=4.0, etc.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nums = (float *) realloc(nums,10 * sizeof(float));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An array of 10 floating point values is allocated, the first 5 floats from the old nums are copied as the first 5 floats of the new nums, then the old nums is released */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A9DEDA7B-0EA7-49F2-94A7-4E008BCB5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Dynamically Allocating 2D Arrays</a:t>
            </a: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D8D10B7-076B-4556-A809-75A9791C92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/>
              <a:t>Can not simply dynamically allocate 2D (or higher) array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/>
              <a:t>Idea - allocate an array of pointers (first dimension), make each pointer point to a 1D array of the appropriate size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/>
              <a:t>Can treat result as 2D array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9B73CA26-8DF1-4A77-9A0D-D8E445FC065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434013" y="3097213"/>
          <a:ext cx="223678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37232" imgH="1882140" progId="Visio.Drawing.4">
                  <p:embed/>
                </p:oleObj>
              </mc:Choice>
              <mc:Fallback>
                <p:oleObj name="VISIO" r:id="rId2" imgW="2237232" imgH="188214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3097213"/>
                        <a:ext cx="2236787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C6AB7EB-3CB0-4A0D-938B-9A59CEC38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4000"/>
              <a:t>Dynamically Allocating 2D Array</a:t>
            </a: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B97F1B-AC35-4266-B8CA-4781383B587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float **A;  /* A is an array (pointer) of float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             pointers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int I;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A = (float **) calloc(5,sizeof(float *));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A is a 1D array (size 5) of float pointers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for (I = 0; I &lt; 5; I++)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  A[I] = (float *) calloc(4,sizeof(float));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Each element of array points to an array of 4 float variables */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itchFamily="49" charset="0"/>
              </a:rPr>
              <a:t>/* A[I][J] is the Jth entry in the array that the Ith member of A points to */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B9EB794-61A8-4F11-ADA3-3E5C5DBF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Non-Square 2D Arrays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73A1247-68EB-4EC3-A979-0FDF229C42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/>
              <a:t>No need to allocate square 2D arrays:</a:t>
            </a: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float **A;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I;</a:t>
            </a:r>
          </a:p>
          <a:p>
            <a:pPr eaLnBrk="1" hangingPunct="1"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= (float **) calloc(5,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sizeof(float *));</a:t>
            </a:r>
          </a:p>
          <a:p>
            <a:pPr eaLnBrk="1" hangingPunct="1"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 = 0; I &lt; 5; I++)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A[I] = (float **)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calloc(</a:t>
            </a:r>
            <a:r>
              <a:rPr lang="en-US" altLang="en-US" sz="1800" b="1" u="sng">
                <a:latin typeface="Courier New" panose="02070309020205020404" pitchFamily="49" charset="0"/>
              </a:rPr>
              <a:t>I+1</a:t>
            </a:r>
            <a:r>
              <a:rPr lang="en-US" altLang="en-US" sz="180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sizeof(float));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AD851194-1D6E-4466-8D55-EFFFF437A1C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319713" y="3097213"/>
          <a:ext cx="246538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65832" imgH="1882140" progId="Visio.Drawing.4">
                  <p:embed/>
                </p:oleObj>
              </mc:Choice>
              <mc:Fallback>
                <p:oleObj name="VISIO" r:id="rId2" imgW="2465832" imgH="188214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3097213"/>
                        <a:ext cx="2465387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B7046C92-33C5-4372-891F-4B912156D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Pointer Basics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BDE1882-EA10-4D21-8239-FD9BDEAF96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-Variables are allocated at </a:t>
            </a:r>
            <a:r>
              <a:rPr lang="en-US" altLang="en-US" sz="2400" i="1" dirty="0">
                <a:solidFill>
                  <a:srgbClr val="0070C0"/>
                </a:solidFill>
              </a:rPr>
              <a:t>addresses</a:t>
            </a:r>
            <a:r>
              <a:rPr lang="en-US" altLang="en-US" sz="2400" dirty="0"/>
              <a:t> in computer memory (address depends on computer/operating system)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-Name of the variable is a reference to that memory address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-A pointer variable contains a representation of an address of another variable (P is a pointer variable in the following):</a:t>
            </a:r>
            <a:endParaRPr lang="en-US" altLang="en-US" sz="2800" dirty="0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9E78EB69-FFB0-4ACD-B30E-172223B1796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41513" y="4386263"/>
          <a:ext cx="526097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59324" imgH="1437132" progId="Visio.Drawing.4">
                  <p:embed/>
                </p:oleObj>
              </mc:Choice>
              <mc:Fallback>
                <p:oleObj name="VISIO" r:id="rId2" imgW="5259324" imgH="1437132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4386263"/>
                        <a:ext cx="5260975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F7AFAD4-4718-42F4-ACA4-A44A9DF50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Pointer Variable Definition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AC0E1FE-4486-4D06-90DE-3E60374CB19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-Basic syntax: </a:t>
            </a:r>
            <a:r>
              <a:rPr lang="en-US" altLang="en-US" sz="2800" i="1"/>
              <a:t>Type</a:t>
            </a:r>
            <a:r>
              <a:rPr lang="en-US" altLang="en-US" sz="2800"/>
              <a:t> *</a:t>
            </a:r>
            <a:r>
              <a:rPr lang="en-US" altLang="en-US" sz="2800" i="1"/>
              <a:t>Name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-Examples: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int *P;	/* P is var that can point to an int var */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float *Q;	/* Q is a float pointer */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char *R;	/* R is a char pointer */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-Complex example: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int *AP[5];	/* AP is an array of 5 pointers to ints */</a:t>
            </a:r>
          </a:p>
          <a:p>
            <a:pPr lvl="1" eaLnBrk="1" hangingPunct="1"/>
            <a:r>
              <a:rPr lang="en-US" altLang="en-US" sz="2400"/>
              <a:t>more on how to read complex declarations later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6A5CC3-9D17-4C2E-AAA5-D958799F9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Address </a:t>
            </a:r>
            <a:r>
              <a:rPr lang="en-US" altLang="en-US">
                <a:solidFill>
                  <a:srgbClr val="0070C0"/>
                </a:solidFill>
              </a:rPr>
              <a:t>(&amp;)</a:t>
            </a:r>
            <a:r>
              <a:rPr lang="en-US" altLang="en-US"/>
              <a:t> Operator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17F47DF-481B-44B0-9FDD-D73A8F4D6A7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-The address (&amp;) operator can be used in front of any variable object in C -- the result of the operation is the location in memory of the variable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-Syntax: &amp;</a:t>
            </a:r>
            <a:r>
              <a:rPr lang="en-US" altLang="en-US" sz="2800" i="1"/>
              <a:t>VariableReference</a:t>
            </a:r>
            <a:endParaRPr lang="en-US" altLang="en-US" sz="2800"/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-Examples: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V;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*P;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A[5];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&amp;V - memory location of integer variable V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&amp;(A[2]) - memory location of array element 2 in array A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&amp;P - memory location of pointer variable 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FA5E12C-A2DB-4135-BB83-23A5232E3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Pointer Variable Initialization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80F536-2E48-4665-87B3-6893B33AFF1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876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NULL : pointer lit constant to non-existent address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en-US" sz="2400"/>
              <a:t>used to indicate pointer points to nothing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Can initialize/assign pointer vars to NULL or use the address (&amp;) op to get address of a variable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en-US" sz="2400"/>
              <a:t>variable in the address operator must be of the right type for the pointer (an integer pointer points only at integer variables)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-Examples: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V;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*P = &amp;V;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A[5];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P = &amp;(A[2]);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771E7A-C382-4759-9E71-8BBC1FC61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Indirection (*) Operator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ACC7CC-E5F5-4EAA-8E19-B5145D035A0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A pointer variable contains a memory address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To refer to the </a:t>
            </a:r>
            <a:r>
              <a:rPr lang="en-US" altLang="en-US" sz="2800" i="1"/>
              <a:t>contents</a:t>
            </a:r>
            <a:r>
              <a:rPr lang="en-US" altLang="en-US" sz="2800"/>
              <a:t> of the variable that the pointer points to, we use indirection operator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Syntax: *</a:t>
            </a:r>
            <a:r>
              <a:rPr lang="en-US" altLang="en-US" sz="2800" i="1"/>
              <a:t>PointerVariable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/>
              <a:t>- Example: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V = 101;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int *P = &amp;V;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/* Then *P would refer to the contents of the variable V (in this case, the integer 101) */</a:t>
            </a:r>
          </a:p>
          <a:p>
            <a:pPr marL="64008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/>
              <a:t>printf(“%d”,*P);  /* Prints 101 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8629538-6AFD-45E5-97D6-2AFF78A3C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Sample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35A1E87-D9B8-45C6-9074-87E16843EDA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4800" y="1589088"/>
            <a:ext cx="48768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A = 3;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B;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*P = &amp;A;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*Q = P;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*R = &amp;B;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printf(“Enter value:“);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scanf(“%d”,R);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printf(“%d %d\n”,A,B);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printf(“%d %d %d\n”,*P,*Q,*R);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54377D0-8C60-42E2-9D36-A41D7756EB14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5257800" y="1589088"/>
            <a:ext cx="3657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Q = &amp;B;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(P == Q)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printf(“1\n”);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(Q == R)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printf(“2\n”);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(*P == *Q)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printf(“3\n”);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(*Q == *R)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printf(“4\n”);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(*P == *R)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printf(“5\n”);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342</TotalTime>
  <Words>3005</Words>
  <Application>Microsoft Office PowerPoint</Application>
  <PresentationFormat>On-screen Show (4:3)</PresentationFormat>
  <Paragraphs>327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Times New Roman</vt:lpstr>
      <vt:lpstr>Arial</vt:lpstr>
      <vt:lpstr>Tw Cen MT</vt:lpstr>
      <vt:lpstr>Wingdings</vt:lpstr>
      <vt:lpstr>Wingdings 2</vt:lpstr>
      <vt:lpstr>Calibri</vt:lpstr>
      <vt:lpstr>Courier New</vt:lpstr>
      <vt:lpstr>Median</vt:lpstr>
      <vt:lpstr>VISIO 4 Drawing</vt:lpstr>
      <vt:lpstr>Pointers &amp; 2-d arrays</vt:lpstr>
      <vt:lpstr>Pointers</vt:lpstr>
      <vt:lpstr>Outline</vt:lpstr>
      <vt:lpstr>Pointer Basics</vt:lpstr>
      <vt:lpstr>Pointer Variable Definition</vt:lpstr>
      <vt:lpstr>Address (&amp;) Operator</vt:lpstr>
      <vt:lpstr>Pointer Variable Initialization</vt:lpstr>
      <vt:lpstr>Indirection (*) Operator</vt:lpstr>
      <vt:lpstr>Pointer Sample</vt:lpstr>
      <vt:lpstr>Reference Parameters</vt:lpstr>
      <vt:lpstr>Pointer Return Values</vt:lpstr>
      <vt:lpstr>Pointers to Pointers</vt:lpstr>
      <vt:lpstr>Pointer Types</vt:lpstr>
      <vt:lpstr>Casting Pointers</vt:lpstr>
      <vt:lpstr>The General (void) Pointer</vt:lpstr>
      <vt:lpstr>1D Arrays and Pointers</vt:lpstr>
      <vt:lpstr>1D Array and Pointers Example</vt:lpstr>
      <vt:lpstr>1D Array as Parameter</vt:lpstr>
      <vt:lpstr>Declarations Examples</vt:lpstr>
      <vt:lpstr>Program Parts</vt:lpstr>
      <vt:lpstr>Limits of Static Allocation</vt:lpstr>
      <vt:lpstr>Dynamic Memory Allocation</vt:lpstr>
      <vt:lpstr>Memory Management Functions</vt:lpstr>
      <vt:lpstr>Array Allocation with calloc</vt:lpstr>
      <vt:lpstr>calloc Example</vt:lpstr>
      <vt:lpstr>Releasing Memory (free)</vt:lpstr>
      <vt:lpstr>free Example</vt:lpstr>
      <vt:lpstr>The Importance of free</vt:lpstr>
      <vt:lpstr>Array Allocation with malloc</vt:lpstr>
      <vt:lpstr>Increasing Memory Size with realloc</vt:lpstr>
      <vt:lpstr>realloc Example</vt:lpstr>
      <vt:lpstr>Dynamically Allocating 2D Arrays</vt:lpstr>
      <vt:lpstr>Dynamically Allocating 2D Array</vt:lpstr>
      <vt:lpstr>Non-Square 2D Arrays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UMD</dc:creator>
  <cp:lastModifiedBy>User</cp:lastModifiedBy>
  <cp:revision>20</cp:revision>
  <dcterms:created xsi:type="dcterms:W3CDTF">1998-11-29T21:48:49Z</dcterms:created>
  <dcterms:modified xsi:type="dcterms:W3CDTF">2022-06-27T19:11:48Z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rmaclin@d.umn.edu</vt:lpwstr>
  </property>
  <property fmtid="{D5CDD505-2E9C-101B-9397-08002B2CF9AE}" pid="8" name="HomePage">
    <vt:lpwstr>http://www.d.umn.edu/~rmaclin/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C:\CS 1622</vt:lpwstr>
  </property>
</Properties>
</file>