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6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91" r:id="rId26"/>
    <p:sldId id="292" r:id="rId27"/>
    <p:sldId id="288" r:id="rId28"/>
    <p:sldId id="29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9AA7-9CC4-4EA3-A54C-F4A1964D8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892A-54B9-4AFD-801D-DF39D377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8F37-1C98-464D-BF2E-C1DB9482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D9006-030A-4386-AE9B-0076562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8980-7364-4B61-B41B-141D7CBA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3D4B5-9E77-4889-9F1D-AAE31CC73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55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BFD1-08DB-4388-8F24-EDD23D18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5BA03-2888-451F-87A1-7BE8737B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D7BF-D3C3-431A-A113-1E7B5E7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F885-8ED9-49F7-B8F4-F206C712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F50E-C830-49B0-A993-718D937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5F5FF-C8C5-47EE-8EC4-2326BC1B3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069F3-D379-4807-8D27-497B0935C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467C9-8721-422F-9F4D-67F6F34A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EF24-A984-4B5A-AB6C-94A9BC37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B75C-36F2-49C4-B79F-DF7F015C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09FB-47AC-42C9-B512-DBD6095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CE641-CAC1-44C6-8A1E-732D98D66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666-7FB0-46F4-BCAA-CA0B11C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3D4B-97B8-40DF-B276-53EBF0F7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896D-3C06-44A3-8764-01D128B7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627-93FF-4789-96DE-AFCFEB8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A541-1C21-4E6F-8CC7-B6D17B3D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B7812-AA9C-4337-959C-0F01B94FDB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1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205A-7D23-4DE7-9A28-66CE5818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2847-0F5D-47F5-B7A9-D832ABC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FA13-648C-4122-BABE-DA3879D8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76D6-5AAB-4DB4-878A-6381470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08D3-E085-48B4-84C0-FA3BC8A0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E496D-D038-4BD0-AFAD-C5F5FA6DE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03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BB3C-C05B-4E56-B9A4-19CD8A2D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F1-A528-4677-8056-7E8C4C947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1566-9FF6-4BE4-9FF1-0A5E82263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EFF0-D4E3-4013-8111-61934FE9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9D73-5984-4681-80A5-7A942C64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997FE-C1D0-4E6D-ABC7-2D0ED4CA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94DB6-3A06-44D8-B98D-956673AD2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0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D825-7533-4D95-A195-93DF4B33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C389-DA4C-4047-A220-8C23E31A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610BA-F275-44A2-9A55-713C4ED5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09360-9652-4DB2-BFF1-D692E197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2BD4-4D6F-4F36-90E8-B20A75E42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55D94-CF7D-464B-8EF9-EA99B4E7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3A699-6452-49DE-81AE-4996F9E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416BB-79E4-4645-9CF2-B6A29DC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13478-EF38-4B15-A4C7-F192AA986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7E1-8E69-4029-A656-70E739F3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2029-FD42-4B9A-BE43-D81CCC8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9028-3B83-425D-AE3D-5AFD6DA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EFB5-38AF-455B-81C4-A4AE403D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8B2B8-27A5-4690-A823-0667A0B631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7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81231-A5D2-400E-AF35-9DFDF1FB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AA5C4-DBD8-4041-B512-D5B36823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BCB60-BAB6-4A14-A526-E4B2A90B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86202-A36D-486E-A327-B395048D3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1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D2A1-02E5-465B-A8E1-4D2F163A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6F24-84AD-44A2-96E9-9BDA1AF5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E063D-58B4-4B1F-8D70-8420E8BF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9B6C-BDBB-460F-B939-C0F635B0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2CF2-0769-4CAE-BBCB-9B8B978A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79A0D-ABFC-4B60-B5D1-74E51C55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1C895-4F65-42AB-888C-A163BA98A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0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331A-547E-4DE1-A394-BBF4FAE8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DBE56-BAE6-40CC-8F8E-D36319AE0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A042C-D5FE-46F8-A31C-7705163CE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DA27-EC0A-4978-BB90-244C8BC9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A836-43CF-4571-BEF5-77260B3B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7BA3-81D2-444A-8532-D3E95FFC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5C935-F5EF-4684-B6C5-5CA80D6F58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1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CC">
                <a:gamma/>
                <a:shade val="46275"/>
                <a:invGamma/>
              </a:srgbClr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D80AEC-84B2-4BF8-96C2-644896A9E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171D4D8-2F02-4A57-B346-4CC99A44E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212C3C4-969A-4FD2-A303-6A859737F6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F5306-1C6E-4335-9306-C7FA077ABE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F24006E-DD22-4B2F-863F-957C113D5C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0ACBE3-FC5C-4D69-90D8-96C695FBEA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7E0ACE-A6FA-4C25-868F-993347E979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b="1"/>
              <a:t>Queues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DDA44E2-D59F-480E-A428-31C8441CE3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5105400"/>
            <a:ext cx="6400800" cy="838200"/>
          </a:xfrm>
        </p:spPr>
        <p:txBody>
          <a:bodyPr/>
          <a:lstStyle/>
          <a:p>
            <a:r>
              <a:rPr lang="en-US" altLang="en-US" sz="3200"/>
              <a:t>CS 308 –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B5D8934-837E-4565-8308-FB4B20EA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>
            <a:extLst>
              <a:ext uri="{FF2B5EF4-FFF2-40B4-BE49-F238E27FC236}">
                <a16:creationId xmlns:a16="http://schemas.microsoft.com/office/drawing/2014/main" id="{82FED217-5FFA-4463-87ED-0D6C1E22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Initialize </a:t>
            </a:r>
            <a:r>
              <a:rPr lang="en-US" altLang="en-US" sz="3600" i="1">
                <a:solidFill>
                  <a:schemeClr val="bg1"/>
                </a:solidFill>
              </a:rPr>
              <a:t>front</a:t>
            </a:r>
            <a:r>
              <a:rPr lang="en-US" altLang="en-US" sz="3600">
                <a:solidFill>
                  <a:schemeClr val="bg1"/>
                </a:solidFill>
              </a:rPr>
              <a:t> and </a:t>
            </a:r>
            <a:r>
              <a:rPr lang="en-US" altLang="en-US" sz="3600" i="1">
                <a:solidFill>
                  <a:schemeClr val="bg1"/>
                </a:solidFill>
              </a:rPr>
              <a:t>rear</a:t>
            </a:r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D55CE21-CE2C-46B7-BE5A-1C201CCA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609600" y="1752600"/>
            <a:ext cx="77724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06068EF3-9C91-4C7A-A90F-007E13EE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3810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bg1"/>
                </a:solidFill>
              </a:rPr>
              <a:t>Queue is empty now!!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bg1"/>
                </a:solidFill>
              </a:rPr>
              <a:t>     </a:t>
            </a:r>
            <a:r>
              <a:rPr lang="en-US" altLang="en-US" sz="3200">
                <a:solidFill>
                  <a:schemeClr val="bg1"/>
                </a:solidFill>
                <a:latin typeface="Arial" panose="020B0604020202020204" pitchFamily="34" charset="0"/>
              </a:rPr>
              <a:t>rear == front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ADB6B58-2939-4347-A40D-BE4A6619D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82BC4C1-F1EF-4A40-99A6-A7EA0A941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class QueueType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public: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QueueType(int);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QueueType();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~QueueType();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MakeEmpty();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IsEmpty()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bool IsFull() const;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Enqueue(ItemType);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void Dequeue(ItemType&amp;);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236626FB-91B1-4E8F-BCF2-ED4B3A87A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00200"/>
            <a:ext cx="2819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private: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front;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rear;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ItemType* items;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maxQue;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BF8D0713-3E5A-43CA-BD0D-BB27DD79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764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014BAD2-90F2-4FC2-80D8-0BC7553EC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D98335-1F99-42E0-889C-E33462FA8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QueueType&lt;ItemType&gt;::QueueType(int max)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maxQue = max + 1;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 = new ItemType[maxQue];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FF7D4F5-205D-4F98-ADEE-0A2E0923B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EE8F6AD-DC54-4E9A-8E53-708013CA9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QueueType&lt;ItemType&gt;::~QueueType()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567964-3813-464A-9280-466B9D6FC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45F1196-FE5E-418F-B5B4-A07BDB155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 MakeEmpty()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6C92A62-AD22-47C1-90EB-772789AE9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41146A9-2BD7-4CE6-BB46-CD0BAD8F3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QueueType&lt;ItemType&gt;::IsEmpty()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(rear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QueueType&lt;ItemType&gt;::IsFull() const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return ( (rear + 1) % maxQue == front);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368B9F-E63F-402D-AD93-AFD3B6FFD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DCDB00D-8D7E-47F4-A2FE-63006F9EB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QueueType&lt;ItemType&gt;::Enqueue (ItemType newItem)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rear = (rear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items[rear] = newItem;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17F6D9-25D5-473D-939B-4AE4A7B09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1D348CD-905B-4974-BCAC-C8D9C60DB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QueueType&lt;ItemType&gt;::Dequeue (ItemType&amp; item)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front = (front + 1) % maxQue;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item = items[front];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09AC0AB-D47A-48D7-AB44-4356F2642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overflow</a:t>
            </a:r>
            <a:r>
              <a:rPr lang="en-US" altLang="en-US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FF07CF-CF7F-4071-AC77-4C97C58CC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if(!q.IsFull())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		  q.Enqueue(item);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8C4E41-B905-4CFE-BBAA-2AAE81EFF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What is a queue?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3BEB923-0C8D-4BA1-BFC7-37767AE70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4114800"/>
          </a:xfrm>
        </p:spPr>
        <p:txBody>
          <a:bodyPr/>
          <a:lstStyle/>
          <a:p>
            <a:r>
              <a:rPr lang="en-US" altLang="en-US" sz="2800">
                <a:ea typeface="MS Mincho" panose="02020609040205080304" pitchFamily="49" charset="-128"/>
              </a:rPr>
              <a:t>It is an ordered group of homogeneous items of elements.</a:t>
            </a:r>
            <a:endParaRPr lang="en-US" altLang="en-US" sz="2800"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panose="02020609040205080304" pitchFamily="49" charset="-128"/>
              </a:rPr>
              <a:t>Queues have two ends: </a:t>
            </a:r>
            <a:endParaRPr lang="en-US" altLang="en-US" sz="28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added at one end. </a:t>
            </a:r>
            <a:endParaRPr lang="en-US" altLang="en-US" sz="2400">
              <a:cs typeface="Courier New" panose="02070309020205020404" pitchFamily="49" charset="0"/>
            </a:endParaRPr>
          </a:p>
          <a:p>
            <a:pPr lvl="1"/>
            <a:r>
              <a:rPr lang="en-US" altLang="en-US" sz="2400">
                <a:ea typeface="MS Mincho" panose="02020609040205080304" pitchFamily="49" charset="-128"/>
              </a:rPr>
              <a:t>Elements are removed from the other end.</a:t>
            </a:r>
          </a:p>
          <a:p>
            <a:r>
              <a:rPr lang="en-US" altLang="en-US" sz="2800">
                <a:ea typeface="MS Mincho" panose="02020609040205080304" pitchFamily="49" charset="-128"/>
              </a:rPr>
              <a:t>The element added first is also removed first (</a:t>
            </a:r>
            <a:r>
              <a:rPr lang="en-US" altLang="en-US" sz="2800" b="1">
                <a:ea typeface="MS Mincho" panose="02020609040205080304" pitchFamily="49" charset="-128"/>
              </a:rPr>
              <a:t>FIFO</a:t>
            </a:r>
            <a:r>
              <a:rPr lang="en-US" altLang="en-US" sz="2800">
                <a:ea typeface="MS Mincho" panose="02020609040205080304" pitchFamily="49" charset="-128"/>
              </a:rPr>
              <a:t>: First In, First Out).</a:t>
            </a:r>
            <a:r>
              <a:rPr lang="en-US" altLang="en-US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E818F7-482B-4CC6-A0B3-71C02735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32288"/>
            <a:ext cx="4191000" cy="25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61F611D-A64B-4B7F-AF69-805A768BC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Queue underflow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5ACA892-9C44-4600-A386-E29A49A3E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condition resulting from trying to remove an element from an empty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if(!q.IsEmpty())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			  q.Dequeue(item);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9F8914C-CDEF-476A-AE12-61FF83AA8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0EC34B8-231C-4B21-A1E3-264676239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</a:t>
            </a:r>
            <a:r>
              <a:rPr lang="en-US" altLang="en-US" i="1">
                <a:cs typeface="Times New Roman" panose="02020603050405020304" pitchFamily="18" charset="0"/>
              </a:rPr>
              <a:t>palindrome</a:t>
            </a:r>
            <a:r>
              <a:rPr lang="en-US" altLang="en-US">
                <a:cs typeface="Times New Roman" panose="02020603050405020304" pitchFamily="18" charset="0"/>
              </a:rPr>
              <a:t> is a string that reads the same forward and backward.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	</a:t>
            </a:r>
            <a:r>
              <a:rPr lang="en-US" altLang="en-US" i="1">
                <a:cs typeface="Times New Roman" panose="02020603050405020304" pitchFamily="18" charset="0"/>
              </a:rPr>
              <a:t>Able was I ere I saw Elba 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We will read the line of text into both a stack and a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Compare the contents of the stack and the queue character-by-character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ea typeface="MS Mincho" panose="02020609040205080304" pitchFamily="49" charset="-128"/>
              </a:rPr>
              <a:t>to see if they would produce the same string of characters.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81A894-DE7D-4C64-8193-D6E4C4281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ABCB0F71-EFCF-4399-AC3E-10AA2743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2113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8DFAE5-98FA-4750-84B7-9E36276E9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6096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ECC732A-DED6-41AC-9435-79E4444ED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5052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&lt;iostream.h&gt;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&lt;ctype.h&gt;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"stack.h"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#include "queue.h“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int main()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StackType&lt;char&gt; 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QueType&lt;char&gt; q;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ch;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char sItem, qItem;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int mismatches = 0;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C6EC2C9D-D2D5-4E33-9B8B-0174EE5A9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46482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cout &lt;&lt; "Enter string: " &lt;&lt; endl;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8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while(cin.peek() != '\\n')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cin &gt;&gt; ch;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if(isalpha(ch)) {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if(!s.IsFull())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s.Push(toupper(ch));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0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if(!q.IsFull())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q.Enqueue(toupper(ch));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}</a:t>
            </a: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0D08DEB2-1634-462C-ADEA-37730D328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002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782E4132-0CAD-4C71-B148-06C01F8F9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while( (!q.IsEmpty()) &amp;&amp; (!s.IsEmpty()) ) 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altLang="en-US" sz="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s.Pop(sItem);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q.Dequeue(qItem);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if(sItem != qItem)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++mismatches;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 (mismatches == 0)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cout &lt;&lt; "That is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cout &lt;&lt; That is not a palindrome" &lt;&lt; endl;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return 0;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B3E5808A-9E1D-40D5-991A-72EBE8CB2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609600"/>
          </a:xfrm>
          <a:noFill/>
          <a:ln/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Example: recognizing palindromes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FCE7066-D038-4CC0-9E0C-3842709E7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Simulation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4356A38-BD26-4FBB-95B5-540F5CF47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Queuing System</a:t>
            </a:r>
            <a:r>
              <a:rPr lang="en-US" altLang="en-US">
                <a:cs typeface="Times New Roman" panose="02020603050405020304" pitchFamily="18" charset="0"/>
              </a:rPr>
              <a:t>: consists of </a:t>
            </a:r>
            <a:r>
              <a:rPr lang="en-US" altLang="en-US" i="1">
                <a:cs typeface="Times New Roman" panose="02020603050405020304" pitchFamily="18" charset="0"/>
              </a:rPr>
              <a:t>servers</a:t>
            </a:r>
            <a:r>
              <a:rPr lang="en-US" altLang="en-US">
                <a:cs typeface="Times New Roman" panose="02020603050405020304" pitchFamily="18" charset="0"/>
              </a:rPr>
              <a:t> and </a:t>
            </a:r>
            <a:r>
              <a:rPr lang="en-US" altLang="en-US" i="1">
                <a:cs typeface="Times New Roman" panose="02020603050405020304" pitchFamily="18" charset="0"/>
              </a:rPr>
              <a:t>queues</a:t>
            </a:r>
            <a:r>
              <a:rPr lang="en-US" altLang="en-US">
                <a:cs typeface="Times New Roman" panose="02020603050405020304" pitchFamily="18" charset="0"/>
              </a:rPr>
              <a:t> of objects to be served.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Simulation</a:t>
            </a:r>
            <a:r>
              <a:rPr lang="en-US" altLang="en-US">
                <a:cs typeface="Times New Roman" panose="02020603050405020304" pitchFamily="18" charset="0"/>
              </a:rPr>
              <a:t>: a program that determines how long items must wait in line before being served.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BF91DA2-BA6D-4211-8A5D-1104DA394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Simulation (cont.)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378448C-AB7F-41FF-95C2-DD1885DB3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Inputs to the simulation</a:t>
            </a:r>
            <a:r>
              <a:rPr lang="en-US" altLang="en-US">
                <a:cs typeface="Times New Roman" panose="02020603050405020304" pitchFamily="18" charset="0"/>
              </a:rPr>
              <a:t>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(1) the length of the simulation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(2) the average transaction time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(3) the number of servers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(4) the average time between job arrivals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1A4EAB9-EFB3-4F4A-9171-7C32D6A4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Simulation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48E6D6A-EDD3-4697-83B8-51B164B3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Parameters the simulation must vary</a:t>
            </a:r>
            <a:r>
              <a:rPr lang="en-US" altLang="en-US">
                <a:cs typeface="Times New Roman" panose="02020603050405020304" pitchFamily="18" charset="0"/>
              </a:rPr>
              <a:t>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(1) number of servers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(2) time between arrivals of items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Output of simulation</a:t>
            </a:r>
            <a:r>
              <a:rPr lang="en-US" altLang="en-US">
                <a:cs typeface="Times New Roman" panose="02020603050405020304" pitchFamily="18" charset="0"/>
              </a:rPr>
              <a:t>: average wait time.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C5AEBEC-029F-4CFB-BA67-2AE00E83D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752600"/>
            <a:ext cx="7772400" cy="1143000"/>
          </a:xfrm>
        </p:spPr>
        <p:txBody>
          <a:bodyPr/>
          <a:lstStyle/>
          <a:p>
            <a:r>
              <a:rPr lang="en-US" altLang="en-US"/>
              <a:t>Exercises (Chapt 4)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D728D30-6C4C-4EAB-86D3-ED8017D57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2895600"/>
            <a:ext cx="7010400" cy="32004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26, 29-34, 39-41, 46, 47.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087F14-6BE7-4E6B-8786-717730AB2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Queue Specification</a:t>
            </a:r>
            <a:r>
              <a:rPr lang="en-US" altLang="en-US"/>
              <a:t> 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89F1D6-07E8-4C71-A416-3B4793244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28194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Definitions</a:t>
            </a:r>
            <a:r>
              <a:rPr lang="en-US" altLang="en-US">
                <a:cs typeface="Times New Roman" panose="02020603050405020304" pitchFamily="18" charset="0"/>
              </a:rPr>
              <a:t>:  (provided by the user)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i="1">
                <a:cs typeface="Times New Roman" panose="02020603050405020304" pitchFamily="18" charset="0"/>
              </a:rPr>
              <a:t>MAX_ITEMS</a:t>
            </a:r>
            <a:r>
              <a:rPr lang="en-US" altLang="en-US" sz="2400">
                <a:cs typeface="Times New Roman" panose="02020603050405020304" pitchFamily="18" charset="0"/>
              </a:rPr>
              <a:t>: Max number of items that might be on the queue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i="1">
                <a:cs typeface="Times New Roman" panose="02020603050405020304" pitchFamily="18" charset="0"/>
              </a:rPr>
              <a:t>ItemType</a:t>
            </a:r>
            <a:r>
              <a:rPr lang="en-US" altLang="en-US" sz="2400">
                <a:cs typeface="Times New Roman" panose="02020603050405020304" pitchFamily="18" charset="0"/>
              </a:rPr>
              <a:t>: Data type of the items on the queue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37C8F8-8B72-4FC4-AEC3-36A9F0E4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/>
              <a:t>Operations</a:t>
            </a:r>
          </a:p>
          <a:p>
            <a:pPr lvl="1"/>
            <a:r>
              <a:rPr lang="en-US" altLang="en-US" sz="2400"/>
              <a:t>MakeEmpty</a:t>
            </a:r>
          </a:p>
          <a:p>
            <a:pPr lvl="1"/>
            <a:r>
              <a:rPr lang="en-US" altLang="en-US" sz="2400"/>
              <a:t>Boolean IsEmpty</a:t>
            </a:r>
          </a:p>
          <a:p>
            <a:pPr lvl="1"/>
            <a:r>
              <a:rPr lang="en-US" altLang="en-US" sz="2400"/>
              <a:t>Boolean IsFull</a:t>
            </a:r>
          </a:p>
          <a:p>
            <a:pPr lvl="1"/>
            <a:r>
              <a:rPr lang="en-US" altLang="en-US" sz="2400"/>
              <a:t>Enqueue (ItemType newItem)</a:t>
            </a:r>
          </a:p>
          <a:p>
            <a:pPr lvl="1"/>
            <a:r>
              <a:rPr lang="en-US" altLang="en-US" sz="2400"/>
              <a:t>Dequeue (ItemType&amp; item)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AC00F5-F857-4089-ABE3-2D7D38C86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Enqueue (ItemType newItem)</a:t>
            </a:r>
            <a:r>
              <a:rPr lang="en-US" altLang="en-US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0F8146A-FFF4-44FA-94E4-76C01BA03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altLang="en-US" i="1">
                <a:cs typeface="Times New Roman" panose="02020603050405020304" pitchFamily="18" charset="0"/>
              </a:rPr>
              <a:t>Function</a:t>
            </a:r>
            <a:r>
              <a:rPr lang="en-US" altLang="en-US">
                <a:cs typeface="Times New Roman" panose="02020603050405020304" pitchFamily="18" charset="0"/>
              </a:rPr>
              <a:t>: Adds newItem to the rear of the queue.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Preconditions</a:t>
            </a:r>
            <a:r>
              <a:rPr lang="en-US" altLang="en-US">
                <a:cs typeface="Times New Roman" panose="02020603050405020304" pitchFamily="18" charset="0"/>
              </a:rPr>
              <a:t>: Queue has been initialized and is not full.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ea typeface="MS Mincho" panose="02020609040205080304" pitchFamily="49" charset="-128"/>
              </a:rPr>
              <a:t>Postconditions</a:t>
            </a:r>
            <a:r>
              <a:rPr lang="en-US" altLang="en-US">
                <a:ea typeface="MS Mincho" panose="02020609040205080304" pitchFamily="49" charset="-128"/>
              </a:rPr>
              <a:t>: newItem is at rear of queue.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701150-A4F9-4DB8-8C3D-1E08B26F9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Dequeue (ItemType&amp; item)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A599892-C131-4FB2-BB77-DEB46EAF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cs typeface="Times New Roman" panose="02020603050405020304" pitchFamily="18" charset="0"/>
              </a:rPr>
              <a:t>Function</a:t>
            </a:r>
            <a:r>
              <a:rPr lang="en-US" altLang="en-US">
                <a:cs typeface="Times New Roman" panose="02020603050405020304" pitchFamily="18" charset="0"/>
              </a:rPr>
              <a:t>: Removes front item from queue and returns it in item.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Preconditions</a:t>
            </a:r>
            <a:r>
              <a:rPr lang="en-US" altLang="en-US">
                <a:cs typeface="Times New Roman" panose="02020603050405020304" pitchFamily="18" charset="0"/>
              </a:rPr>
              <a:t>: Queue has been initialized and is not empty.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>
                <a:cs typeface="Times New Roman" panose="02020603050405020304" pitchFamily="18" charset="0"/>
              </a:rPr>
              <a:t>Postconditions</a:t>
            </a:r>
            <a:r>
              <a:rPr lang="en-US" altLang="en-US">
                <a:cs typeface="Times New Roman" panose="02020603050405020304" pitchFamily="18" charset="0"/>
              </a:rPr>
              <a:t>: Front element has been removed from queue and item </a:t>
            </a:r>
            <a:r>
              <a:rPr lang="en-US" altLang="en-US">
                <a:ea typeface="MS Mincho" panose="02020609040205080304" pitchFamily="49" charset="-128"/>
              </a:rPr>
              <a:t>is a copy of removed element.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2C03DB3-4954-424C-89C0-76E7E1F5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Implementation issues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C598DA-FF5E-4986-9D3E-FD4628911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Implement the queue as a </a:t>
            </a:r>
            <a:r>
              <a:rPr lang="en-US" altLang="en-US" i="1">
                <a:cs typeface="Times New Roman" panose="02020603050405020304" pitchFamily="18" charset="0"/>
              </a:rPr>
              <a:t>circular structure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How do we know if a queue is full or empty?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Initialization of </a:t>
            </a:r>
            <a:r>
              <a:rPr lang="en-US" altLang="en-US" i="1">
                <a:cs typeface="Times New Roman" panose="02020603050405020304" pitchFamily="18" charset="0"/>
              </a:rPr>
              <a:t>front</a:t>
            </a:r>
            <a:r>
              <a:rPr lang="en-US" altLang="en-US">
                <a:cs typeface="Times New Roman" panose="02020603050405020304" pitchFamily="18" charset="0"/>
              </a:rPr>
              <a:t> and </a:t>
            </a:r>
            <a:r>
              <a:rPr lang="en-US" altLang="en-US" i="1">
                <a:cs typeface="Times New Roman" panose="02020603050405020304" pitchFamily="18" charset="0"/>
              </a:rPr>
              <a:t>rear</a:t>
            </a:r>
            <a:r>
              <a:rPr lang="en-US" altLang="en-US">
                <a:cs typeface="Times New Roman" panose="02020603050405020304" pitchFamily="18" charset="0"/>
              </a:rPr>
              <a:t>.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Testing for a </a:t>
            </a:r>
            <a:r>
              <a:rPr lang="en-US" altLang="en-US" i="1">
                <a:cs typeface="Times New Roman" panose="02020603050405020304" pitchFamily="18" charset="0"/>
              </a:rPr>
              <a:t>full</a:t>
            </a:r>
            <a:r>
              <a:rPr lang="en-US" altLang="en-US">
                <a:cs typeface="Times New Roman" panose="02020603050405020304" pitchFamily="18" charset="0"/>
              </a:rPr>
              <a:t> or </a:t>
            </a:r>
            <a:r>
              <a:rPr lang="en-US" altLang="en-US" i="1">
                <a:cs typeface="Times New Roman" panose="02020603050405020304" pitchFamily="18" charset="0"/>
              </a:rPr>
              <a:t>empty</a:t>
            </a:r>
            <a:r>
              <a:rPr lang="en-US" altLang="en-US">
                <a:cs typeface="Times New Roman" panose="02020603050405020304" pitchFamily="18" charset="0"/>
              </a:rPr>
              <a:t> queue.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2AFD6E9-95AA-4976-90BC-AE3906E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34388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>
            <a:extLst>
              <a:ext uri="{FF2B5EF4-FFF2-40B4-BE49-F238E27FC236}">
                <a16:creationId xmlns:a16="http://schemas.microsoft.com/office/drawing/2014/main" id="{2DCC213B-497C-4D7C-9F67-928BE6B3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915400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>
            <a:extLst>
              <a:ext uri="{FF2B5EF4-FFF2-40B4-BE49-F238E27FC236}">
                <a16:creationId xmlns:a16="http://schemas.microsoft.com/office/drawing/2014/main" id="{056B2739-DDFF-411E-AEF9-E513FEFC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6250"/>
            <a:ext cx="88392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EA8CCF9B-725F-4384-AD0D-C693297E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1000"/>
            <a:ext cx="7924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bg1"/>
                </a:solidFill>
                <a:cs typeface="Times New Roman" panose="02020603050405020304" pitchFamily="18" charset="0"/>
              </a:rPr>
              <a:t>Make </a:t>
            </a:r>
            <a:r>
              <a:rPr lang="en-US" altLang="en-US" sz="2600" i="1">
                <a:solidFill>
                  <a:schemeClr val="bg1"/>
                </a:solidFill>
                <a:cs typeface="Times New Roman" panose="02020603050405020304" pitchFamily="18" charset="0"/>
              </a:rPr>
              <a:t>front</a:t>
            </a:r>
            <a:r>
              <a:rPr lang="en-US" altLang="en-US" sz="2600">
                <a:solidFill>
                  <a:schemeClr val="bg1"/>
                </a:solidFill>
                <a:cs typeface="Times New Roman" panose="02020603050405020304" pitchFamily="18" charset="0"/>
              </a:rPr>
              <a:t> point to the element </a:t>
            </a:r>
            <a:r>
              <a:rPr lang="en-US" altLang="en-US" sz="2600" b="1">
                <a:solidFill>
                  <a:schemeClr val="bg1"/>
                </a:solidFill>
                <a:cs typeface="Times New Roman" panose="02020603050405020304" pitchFamily="18" charset="0"/>
              </a:rPr>
              <a:t>preceding</a:t>
            </a:r>
            <a:r>
              <a:rPr lang="en-US" altLang="en-US" sz="2600">
                <a:solidFill>
                  <a:schemeClr val="bg1"/>
                </a:solidFill>
                <a:cs typeface="Times New Roman" panose="02020603050405020304" pitchFamily="18" charset="0"/>
              </a:rPr>
              <a:t> the front element in the queue (one memory location will be wasted).</a:t>
            </a:r>
            <a:endParaRPr lang="en-US" altLang="en-US" sz="2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s.blue">
  <a:themeElements>
    <a:clrScheme name="Stacks.bl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cks.bl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cks.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s.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s.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s.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s.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s.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s.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Documents\308 PowerPoint\Stacks.blue.ppt</Template>
  <TotalTime>175</TotalTime>
  <Words>1090</Words>
  <Application>Microsoft Office PowerPoint</Application>
  <PresentationFormat>On-screen Show (4:3)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Times New Roman</vt:lpstr>
      <vt:lpstr>MS Mincho</vt:lpstr>
      <vt:lpstr>Courier New</vt:lpstr>
      <vt:lpstr>Arial</vt:lpstr>
      <vt:lpstr>Stacks.blue</vt:lpstr>
      <vt:lpstr>Queues</vt:lpstr>
      <vt:lpstr>What is a queue?</vt:lpstr>
      <vt:lpstr>Queue Specification </vt:lpstr>
      <vt:lpstr>Enqueue (ItemType newItem) </vt:lpstr>
      <vt:lpstr>Dequeue (ItemType&amp; item)</vt:lpstr>
      <vt:lpstr>Implementation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overflow </vt:lpstr>
      <vt:lpstr>Queue underflow</vt:lpstr>
      <vt:lpstr>Example: recognizing palindromes</vt:lpstr>
      <vt:lpstr>Example: recognizing palindromes</vt:lpstr>
      <vt:lpstr>Example: recognizing palindromes</vt:lpstr>
      <vt:lpstr>Example: recognizing palindromes</vt:lpstr>
      <vt:lpstr>Case Study: Simulation</vt:lpstr>
      <vt:lpstr>Case Study: Simulation (cont.)</vt:lpstr>
      <vt:lpstr>Case Study: Simulation (cont.)</vt:lpstr>
      <vt:lpstr>Exercises (Chapt 4)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Penelope Hofsdal</dc:creator>
  <cp:lastModifiedBy>User</cp:lastModifiedBy>
  <cp:revision>46</cp:revision>
  <dcterms:created xsi:type="dcterms:W3CDTF">2001-02-06T00:43:16Z</dcterms:created>
  <dcterms:modified xsi:type="dcterms:W3CDTF">2022-06-27T19:12:29Z</dcterms:modified>
</cp:coreProperties>
</file>