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467" r:id="rId3"/>
    <p:sldId id="468" r:id="rId4"/>
    <p:sldId id="469" r:id="rId5"/>
    <p:sldId id="472" r:id="rId6"/>
    <p:sldId id="470" r:id="rId7"/>
    <p:sldId id="474" r:id="rId8"/>
    <p:sldId id="465" r:id="rId9"/>
    <p:sldId id="475" r:id="rId10"/>
    <p:sldId id="476" r:id="rId11"/>
    <p:sldId id="478" r:id="rId12"/>
    <p:sldId id="480" r:id="rId13"/>
    <p:sldId id="482" r:id="rId14"/>
    <p:sldId id="483" r:id="rId15"/>
    <p:sldId id="484" r:id="rId16"/>
    <p:sldId id="487" r:id="rId17"/>
    <p:sldId id="488" r:id="rId18"/>
    <p:sldId id="489" r:id="rId19"/>
    <p:sldId id="491" r:id="rId20"/>
    <p:sldId id="492" r:id="rId21"/>
    <p:sldId id="495" r:id="rId22"/>
    <p:sldId id="496" r:id="rId23"/>
    <p:sldId id="497" r:id="rId24"/>
    <p:sldId id="510" r:id="rId25"/>
    <p:sldId id="511" r:id="rId26"/>
    <p:sldId id="512" r:id="rId27"/>
    <p:sldId id="501" r:id="rId28"/>
    <p:sldId id="502" r:id="rId29"/>
    <p:sldId id="503" r:id="rId30"/>
    <p:sldId id="508" r:id="rId31"/>
    <p:sldId id="509" r:id="rId32"/>
    <p:sldId id="506" r:id="rId33"/>
    <p:sldId id="51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D8375B-FF8E-4815-9D89-BD650A3102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902CD-EFDC-48FA-A1EC-6CFB996E1D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818AC5-9CB7-4ECD-938F-7526B85F9DEA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0C4C56-7EF2-4866-993B-6699459A65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6440BC5-EF45-43D1-9592-13A2C92DC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48F8-AB1C-4802-8934-B36A61047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5ECD6-9455-4185-925C-132D65E71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6A79209-8CAB-408F-B3FD-CE87915FCE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F7854F68-9670-4BE0-9B6A-CEEE3B165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CE0D8E-DD80-4B82-8F5F-E2C984623B77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141EE1C-1EB1-44FB-9FE6-733D1DB021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0B166E5-344C-40FC-AF72-04ECB5B6C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241F56DF-BA54-41E1-82A9-5A244A2C9F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6E1E1EF-34AB-4ACF-8BF5-96C6599BBF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95953E69-A45D-43CC-934F-AA07C447C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50A196-E4EC-4165-8770-6A8DD87F75FD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2DAE4E9-D348-48C1-BA37-1434AC409C2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3344627-8906-4803-8CF7-5187F4DB2E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FA09085F-F81D-4781-8CD6-31F54B390F5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2E699183-D090-48F3-8C20-2FF666EBAE2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3C561-992D-467A-BFB0-E837EF53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62E5720-D266-41F8-BB45-68B33839E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F50BFB-A0D1-4BBA-A808-46E0D228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58C96D-1462-4B1D-9396-3261D72672E6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B53403-231D-4788-9DF8-0296F3038328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>
            <a:extLst>
              <a:ext uri="{FF2B5EF4-FFF2-40B4-BE49-F238E27FC236}">
                <a16:creationId xmlns:a16="http://schemas.microsoft.com/office/drawing/2014/main" id="{B6FF82F8-C9A6-40F0-9E8D-E33A7279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6C749-EDD8-453C-81A0-20B853C2B75E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6" name="Footer Placeholder 16">
            <a:extLst>
              <a:ext uri="{FF2B5EF4-FFF2-40B4-BE49-F238E27FC236}">
                <a16:creationId xmlns:a16="http://schemas.microsoft.com/office/drawing/2014/main" id="{B9AFD2A3-9489-4E56-9676-A6022FBD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>
            <a:extLst>
              <a:ext uri="{FF2B5EF4-FFF2-40B4-BE49-F238E27FC236}">
                <a16:creationId xmlns:a16="http://schemas.microsoft.com/office/drawing/2014/main" id="{CDAC68BF-5B6B-4B17-A267-8BCF2BE2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6CF46B58-AC24-4473-9758-4DA8671B12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0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A311B6D-2502-4197-9258-7ADFD109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26C2A-B114-4B62-8962-EC9E2EE14771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F5ED979-F4E0-4586-A5E6-86EE5700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4A2B7A5-24DF-4F37-A6CE-B94840DD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67F03-FB0A-4EAD-857E-B9FD85DBCE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0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767DBF6-26FE-4E16-B937-A52B8D2D6DA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86E4F669-7550-4D71-93C2-6787149029B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5F837EF4-4346-4E23-938E-D0C5641EC9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6296F7DC-07F2-4176-9B62-3EDA616BCAC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6CE65-0231-4E36-AD5F-CA544746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F9AF6E-5366-428C-A7CB-B1EB550E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7EBE206-0497-467F-AD6B-1F78C5C2428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341353-6CFE-40ED-ADB9-1991EEEE8EE9}"/>
              </a:ext>
            </a:extLst>
          </p:cNvPr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87D597-3132-4B33-BD27-7B438A8AAFC5}"/>
              </a:ext>
            </a:extLst>
          </p:cNvPr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AABF5FC-EA6C-40FC-82AC-74A2AB812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4636FDC-E75F-45FE-B152-81B264834FA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95ABA9B-7015-4D42-86E1-4226CBD5AF0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41461-5FEA-4D22-8E02-1CA099D1F06A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3C18899-A85A-4730-9025-AE0773AD41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050"/>
            <a:ext cx="76962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148138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57738" y="1524000"/>
            <a:ext cx="4148137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57738" y="3886200"/>
            <a:ext cx="4148137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01EE6-A4AB-49E4-84BD-32D7EA64C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00800"/>
            <a:ext cx="756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Pearson Education, Inc.</a:t>
            </a:r>
            <a:endParaRPr lang="en-CA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1EE36-1CB0-4E58-8B8D-8220082F8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50088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F771255A-5983-498C-8B84-978975D06B3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006258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7D67-CBBE-41E2-A483-43918704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9EDA5-E78C-41D8-B13F-AF938EA133CB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A7C1-9624-4342-B718-1C5A5ABE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72AA-B418-44F7-9B94-DA0D0CF5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CB1E06C-CA1C-40B7-859F-EDB2B5740B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03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7D541C46-71B2-4E91-B33C-1AF291FB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1EADABE1-6A09-47D4-9C04-25FCE7CF05B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D680C82F-76A6-4235-9EAD-30D8A90ABF1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5D45FD5C-7FCC-4686-83F9-FC3F5C918B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8FCFAC30-7422-4E49-A2CF-D466FEB1143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EFBDA1BD-3A2E-4C20-BEA2-C1DB12A61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A40452-76DF-4845-A704-905003D7A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29029-3730-4052-8E05-2DB03FE31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4CF80C66-B25C-4986-B93E-733AA135F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800744-0B21-4279-8E7A-4E84D158200A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D187CE-5B92-4DCD-A98E-552FF246FE35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375845-A42C-4C6A-827D-D99B442B18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C53A36A-7BC7-4165-B26E-5AF88D5FE0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BD744-1722-422C-9BB6-7F8E07859878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7B4F3E-AE10-4692-8E93-E9EF6DF5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DA9E4D98-A29B-44DD-9497-E3F26A2A2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61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>
            <a:extLst>
              <a:ext uri="{FF2B5EF4-FFF2-40B4-BE49-F238E27FC236}">
                <a16:creationId xmlns:a16="http://schemas.microsoft.com/office/drawing/2014/main" id="{D977214C-2E4F-4066-B367-5D361BACA1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4F4D903-E2A8-4C61-9EFF-ADE7363F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FDE51-BB83-464C-B9CA-4347402A63AB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7330269-29BA-4161-8F92-384D1545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A04A2A8-1EE4-4432-AAE6-B44E6468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81D52-4665-4331-B121-3FFC95C61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26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>
            <a:extLst>
              <a:ext uri="{FF2B5EF4-FFF2-40B4-BE49-F238E27FC236}">
                <a16:creationId xmlns:a16="http://schemas.microsoft.com/office/drawing/2014/main" id="{CFFFD42B-E102-43E6-AB48-3AC021A000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CF7B4FA-56B8-4F38-AD4B-942FC99E44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7132A620-E550-4BDF-B330-6872D5A6DC3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C2D11E3B-DAA8-433F-AEC1-604FFD40BB9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D9C12916-9D8A-46CE-A17C-ACCE28F8624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B9B547-3268-47E8-A70F-85D67D392CEE}"/>
              </a:ext>
            </a:extLst>
          </p:cNvPr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0F805-09D0-4725-AB74-C15C1ECCF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21D3152E-589D-42A8-A1EF-02A63F6E0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8AA14C-ADAA-4D63-9601-60C80712E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F89E8B-5A74-4CA1-A4AC-8307958653B7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2DCD0-A1B6-4A4A-90AA-758226AE4E94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>
            <a:extLst>
              <a:ext uri="{FF2B5EF4-FFF2-40B4-BE49-F238E27FC236}">
                <a16:creationId xmlns:a16="http://schemas.microsoft.com/office/drawing/2014/main" id="{0781F530-D8A0-440C-B620-08EA5B28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B041B-8D73-4EF2-A056-0055273AE950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B7C6B6B7-01DA-4F3B-854B-3E30DB84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E7691B16-1D2C-44DC-81FD-A543AB90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1F736F19-DE60-43C8-9ACD-6F69438881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5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7F295-4BEE-404F-A915-E588D5B4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5B7FD-08AC-450D-8809-7667C933D272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AA595-94B9-4715-B522-15EC5357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CC625-201D-485A-8AB8-E6C39A9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3EB18D0A-9D8A-405E-A723-E6A7AC219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95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94EB50D-18CA-41A6-A0A2-285F666D4E3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785F68D8-5C6B-4AA1-B9FE-63CD13AAB3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65E41C64-1178-4440-BEE0-FE1CD3089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B5007A94-667C-4C90-B644-10757F5CBD9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ED086-FC0E-4BEA-8EF0-7A28478D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CF982F-3D70-45AA-ABF2-EDDBD1A56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D317802-EE0D-42EC-9AC5-A245973F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F053-372D-4A9D-B58F-44E07A7F9CEC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875E5C4-23BC-4846-95D2-9F4540FF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2C9598F-1095-4D7E-ABD4-25430ED9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DC277D-F46F-4FFE-9AC3-33E0FA2FED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EF673B-E529-4507-B8E2-B45C9D408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9A468482-6FED-4C58-8C6E-9219A055422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A73517D0-9608-451B-A274-BF634459EB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C45F30D7-04D4-4107-B82C-D736C04F622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1ADE4C07-CD7D-4DCB-8F2A-2B083800C8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76CD8-4AED-499F-B707-307A8ABE9AEF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09542-8305-475C-9F47-9BD751397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FFC0D4AE-FFC4-462C-8CA7-38F317FB9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69F4E7-BCA3-41A9-AE55-D8BCC702EBCC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87FCA3-FD6B-48C8-A1E6-5C469F863F38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2E844-958A-4854-8A72-46DE5AF0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76703A5D-6FA5-4A92-A498-A363CD479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D9B5142-C1AB-45D8-81DF-BD225494BD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9F75D86F-D368-4F74-A751-DE78FB4BA1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66CF3-3EB4-4646-A252-4B0510214240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EA15631-7303-4768-A0DF-B29E314C82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40E43343-60E9-4A07-80EE-C1F31B840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4FD444A2-74D3-4614-AE13-42C30CCF285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D6E3B080-77B9-4465-ABE2-AE2445FC673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749FA128-91F2-4FA9-87F8-C44C42FF5E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9E4C8CEB-E470-48FA-A58F-91AE970DDB8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A2299-9941-4159-98FC-9B9FAFAF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0D755-25B3-4242-9832-DA307A1C2401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D848B-D7BF-42F1-A694-0D0FFE59C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22BE5F-9088-432F-9AD7-CEFFBE8438BF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BF87FF-F510-4CCA-AB80-24BB61BAFD1F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7C5C39-101E-4CB7-AB04-8BD8BE507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6D1858E-91A6-4913-B500-1EFDDEE9B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DA1669EF-8F5D-40CD-B8A5-49C065B7F1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5C183D1D-3F44-4088-B72D-55504B850B7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747B2-0764-4B1E-9554-145B67F48831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5CD6EED3-A62D-4137-8F60-DC88975659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id="{068BF9DB-314C-4161-81F3-489779B685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65C20988-93C2-4F54-8789-051B899E2F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8FF38C82-6C8A-43A6-BD84-54109A23087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E5689412-4FC6-43FE-9700-C1C35D333D7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E3A53-56A8-483F-A828-70112C20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651B9D0-F368-44FA-8C48-A9664B04E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ED75E97-7CE5-47E4-B8A2-D19044363EDD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6015D-D51B-4E8C-A79E-7DD87CAA8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06550C-A602-4AAE-9DCD-B3B2F5D5D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926F04D9-6A8D-417E-A28D-3AC40F836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FE4CA3-FEF8-4772-87D9-F34FF3EF4A09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3DEA56-AFEB-4E52-B773-363CDF3B8124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1F5C9BF-37A7-471C-9B9F-14E3560D2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>
                <a:solidFill>
                  <a:srgbClr val="AB2627"/>
                </a:solidFill>
                <a:latin typeface="Georgia" panose="02040502050405020303" pitchFamily="18" charset="0"/>
              </a:defRPr>
            </a:lvl1pPr>
          </a:lstStyle>
          <a:p>
            <a:fld id="{C8AA1653-CE54-4616-BFBA-86CEE4EE6F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8" name="Title Placeholder 21">
            <a:extLst>
              <a:ext uri="{FF2B5EF4-FFF2-40B4-BE49-F238E27FC236}">
                <a16:creationId xmlns:a16="http://schemas.microsoft.com/office/drawing/2014/main" id="{4A44C3B4-F24F-42E5-92B8-10800CD936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9" name="Text Placeholder 12">
            <a:extLst>
              <a:ext uri="{FF2B5EF4-FFF2-40B4-BE49-F238E27FC236}">
                <a16:creationId xmlns:a16="http://schemas.microsoft.com/office/drawing/2014/main" id="{8C344972-A3D9-404B-A846-35C6FE7F7F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3994" r:id="rId10"/>
    <p:sldLayoutId id="2147484004" r:id="rId11"/>
    <p:sldLayoutId id="214748400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8E7C5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956251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918485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2C7C80-2C95-42E9-BFB0-82B5F967E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cap="none"/>
              <a:t>Linked List</a:t>
            </a:r>
          </a:p>
        </p:txBody>
      </p:sp>
      <p:sp>
        <p:nvSpPr>
          <p:cNvPr id="14339" name="Title 1">
            <a:extLst>
              <a:ext uri="{FF2B5EF4-FFF2-40B4-BE49-F238E27FC236}">
                <a16:creationId xmlns:a16="http://schemas.microsoft.com/office/drawing/2014/main" id="{539D8E21-702A-4965-9363-6A1CE98D9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/>
              <a:t>CSE134 – 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>
            <a:extLst>
              <a:ext uri="{FF2B5EF4-FFF2-40B4-BE49-F238E27FC236}">
                <a16:creationId xmlns:a16="http://schemas.microsoft.com/office/drawing/2014/main" id="{28CD34C0-072A-4E7D-B2D3-2999ADC35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Accessing Items in a Node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4A32D08-2B49-4282-8D99-29094AD0814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One way to change the number in the first node from </a:t>
            </a:r>
            <a:br>
              <a:rPr lang="en-US" altLang="en-US"/>
            </a:br>
            <a:r>
              <a:rPr lang="en-US" altLang="en-US"/>
              <a:t>10 to 12:</a:t>
            </a:r>
            <a:br>
              <a:rPr lang="en-US" altLang="en-US"/>
            </a:br>
            <a:r>
              <a:rPr lang="en-US" altLang="en-US"/>
              <a:t>                     </a:t>
            </a:r>
            <a:r>
              <a:rPr lang="en-US" altLang="en-US" b="1">
                <a:solidFill>
                  <a:srgbClr val="FF0000"/>
                </a:solidFill>
              </a:rPr>
              <a:t>head-&gt;item = 12;</a:t>
            </a:r>
          </a:p>
        </p:txBody>
      </p:sp>
      <p:sp>
        <p:nvSpPr>
          <p:cNvPr id="24580" name="Rectangle 15">
            <a:extLst>
              <a:ext uri="{FF2B5EF4-FFF2-40B4-BE49-F238E27FC236}">
                <a16:creationId xmlns:a16="http://schemas.microsoft.com/office/drawing/2014/main" id="{F3AB9234-CFA9-48F3-91D7-794F2D4A2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1" name="Line 16">
            <a:extLst>
              <a:ext uri="{FF2B5EF4-FFF2-40B4-BE49-F238E27FC236}">
                <a16:creationId xmlns:a16="http://schemas.microsoft.com/office/drawing/2014/main" id="{9A4B039B-4924-4CF6-8F89-A204177D4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Rectangle 18">
            <a:extLst>
              <a:ext uri="{FF2B5EF4-FFF2-40B4-BE49-F238E27FC236}">
                <a16:creationId xmlns:a16="http://schemas.microsoft.com/office/drawing/2014/main" id="{23ED3FE3-CC43-4271-93DC-6567E4C2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3" name="Line 19">
            <a:extLst>
              <a:ext uri="{FF2B5EF4-FFF2-40B4-BE49-F238E27FC236}">
                <a16:creationId xmlns:a16="http://schemas.microsoft.com/office/drawing/2014/main" id="{727C5C3D-45DB-499E-9D2A-37EAD7927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" name="Rectangle 21">
            <a:extLst>
              <a:ext uri="{FF2B5EF4-FFF2-40B4-BE49-F238E27FC236}">
                <a16:creationId xmlns:a16="http://schemas.microsoft.com/office/drawing/2014/main" id="{232CFC01-783A-48DB-861F-0A992BB5C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24585" name="Group 36">
            <a:extLst>
              <a:ext uri="{FF2B5EF4-FFF2-40B4-BE49-F238E27FC236}">
                <a16:creationId xmlns:a16="http://schemas.microsoft.com/office/drawing/2014/main" id="{4CAB5F3F-BFB3-4F99-A3F4-9B2B8091741B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4197350"/>
            <a:ext cx="609600" cy="609600"/>
            <a:chOff x="1728" y="2880"/>
            <a:chExt cx="384" cy="384"/>
          </a:xfrm>
        </p:grpSpPr>
        <p:sp>
          <p:nvSpPr>
            <p:cNvPr id="24596" name="Rectangle 14">
              <a:extLst>
                <a:ext uri="{FF2B5EF4-FFF2-40B4-BE49-F238E27FC236}">
                  <a16:creationId xmlns:a16="http://schemas.microsoft.com/office/drawing/2014/main" id="{C3391D1A-3105-4474-9235-2948E5D8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597" name="Text Box 23">
              <a:extLst>
                <a:ext uri="{FF2B5EF4-FFF2-40B4-BE49-F238E27FC236}">
                  <a16:creationId xmlns:a16="http://schemas.microsoft.com/office/drawing/2014/main" id="{1EF1DA3D-4D1B-4F11-AE11-FF4AA5ECD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</p:grpSp>
      <p:sp>
        <p:nvSpPr>
          <p:cNvPr id="24586" name="Text Box 29">
            <a:extLst>
              <a:ext uri="{FF2B5EF4-FFF2-40B4-BE49-F238E27FC236}">
                <a16:creationId xmlns:a16="http://schemas.microsoft.com/office/drawing/2014/main" id="{17B8B540-4719-4640-A513-85EF0C98F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43053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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4587" name="Rectangle 31">
            <a:extLst>
              <a:ext uri="{FF2B5EF4-FFF2-40B4-BE49-F238E27FC236}">
                <a16:creationId xmlns:a16="http://schemas.microsoft.com/office/drawing/2014/main" id="{8AD6548B-0F70-4192-BE7C-7F788557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4191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52E379C6-FDE2-40EB-A9E9-8B4B9016BE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30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9" name="Text Box 34">
            <a:extLst>
              <a:ext uri="{FF2B5EF4-FFF2-40B4-BE49-F238E27FC236}">
                <a16:creationId xmlns:a16="http://schemas.microsoft.com/office/drawing/2014/main" id="{8B741655-B47C-470D-9C21-36B1B4E48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8315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Tahoma" panose="020B0604030504040204" pitchFamily="34" charset="0"/>
              </a:rPr>
              <a:t>head</a:t>
            </a:r>
          </a:p>
        </p:txBody>
      </p:sp>
      <p:grpSp>
        <p:nvGrpSpPr>
          <p:cNvPr id="24590" name="Group 37">
            <a:extLst>
              <a:ext uri="{FF2B5EF4-FFF2-40B4-BE49-F238E27FC236}">
                <a16:creationId xmlns:a16="http://schemas.microsoft.com/office/drawing/2014/main" id="{84E119C4-FC4F-4267-B9F9-AC925B9B59E5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4197350"/>
            <a:ext cx="609600" cy="609600"/>
            <a:chOff x="1728" y="2880"/>
            <a:chExt cx="384" cy="384"/>
          </a:xfrm>
        </p:grpSpPr>
        <p:sp>
          <p:nvSpPr>
            <p:cNvPr id="24594" name="Rectangle 38">
              <a:extLst>
                <a:ext uri="{FF2B5EF4-FFF2-40B4-BE49-F238E27FC236}">
                  <a16:creationId xmlns:a16="http://schemas.microsoft.com/office/drawing/2014/main" id="{89CA22B3-A202-4901-9A16-C87003764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595" name="Text Box 39">
              <a:extLst>
                <a:ext uri="{FF2B5EF4-FFF2-40B4-BE49-F238E27FC236}">
                  <a16:creationId xmlns:a16="http://schemas.microsoft.com/office/drawing/2014/main" id="{4E2E2F5B-A8CA-4DD1-BE41-AF353D463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</p:grpSp>
      <p:grpSp>
        <p:nvGrpSpPr>
          <p:cNvPr id="24591" name="Group 40">
            <a:extLst>
              <a:ext uri="{FF2B5EF4-FFF2-40B4-BE49-F238E27FC236}">
                <a16:creationId xmlns:a16="http://schemas.microsoft.com/office/drawing/2014/main" id="{5405F2EA-0299-4E94-9EF6-FA97180E55B2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4197350"/>
            <a:ext cx="609600" cy="609600"/>
            <a:chOff x="1728" y="2880"/>
            <a:chExt cx="384" cy="384"/>
          </a:xfrm>
        </p:grpSpPr>
        <p:sp>
          <p:nvSpPr>
            <p:cNvPr id="24592" name="Rectangle 41">
              <a:extLst>
                <a:ext uri="{FF2B5EF4-FFF2-40B4-BE49-F238E27FC236}">
                  <a16:creationId xmlns:a16="http://schemas.microsoft.com/office/drawing/2014/main" id="{9572A94C-05D0-4DB5-A7CD-BE8077D2B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593" name="Text Box 42">
              <a:extLst>
                <a:ext uri="{FF2B5EF4-FFF2-40B4-BE49-F238E27FC236}">
                  <a16:creationId xmlns:a16="http://schemas.microsoft.com/office/drawing/2014/main" id="{46B742EC-B30C-491D-92A1-A74E71CE1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>
            <a:extLst>
              <a:ext uri="{FF2B5EF4-FFF2-40B4-BE49-F238E27FC236}">
                <a16:creationId xmlns:a16="http://schemas.microsoft.com/office/drawing/2014/main" id="{5038045C-F341-4C99-956C-7CE019DF3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NULL</a:t>
            </a: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EA6F0B29-965D-45F9-A010-91C5135B840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The defined constant NULL is used as…</a:t>
            </a:r>
          </a:p>
          <a:p>
            <a:pPr lvl="1"/>
            <a:r>
              <a:rPr lang="en-US" altLang="en-US"/>
              <a:t>An end marker for a linked list</a:t>
            </a:r>
          </a:p>
          <a:p>
            <a:pPr lvl="2"/>
            <a:r>
              <a:rPr lang="en-US" altLang="en-US"/>
              <a:t>A program can step through a list of nodes by following</a:t>
            </a:r>
            <a:br>
              <a:rPr lang="en-US" altLang="en-US"/>
            </a:br>
            <a:r>
              <a:rPr lang="en-US" altLang="en-US"/>
              <a:t>the pointers, but when it finds a node containing NULL, </a:t>
            </a:r>
            <a:br>
              <a:rPr lang="en-US" altLang="en-US"/>
            </a:br>
            <a:r>
              <a:rPr lang="en-US" altLang="en-US"/>
              <a:t>it knows it has come to the end of the list</a:t>
            </a:r>
          </a:p>
          <a:p>
            <a:pPr lvl="1"/>
            <a:r>
              <a:rPr lang="en-US" altLang="en-US"/>
              <a:t>The value of a pointer that has nothing to point to</a:t>
            </a:r>
          </a:p>
          <a:p>
            <a:r>
              <a:rPr lang="en-US" altLang="en-US"/>
              <a:t>The value of NULL is 0</a:t>
            </a:r>
          </a:p>
          <a:p>
            <a:r>
              <a:rPr lang="en-US" altLang="en-US"/>
              <a:t>Any pointer can be assigned the value NULL:</a:t>
            </a:r>
            <a:br>
              <a:rPr lang="en-US" altLang="en-US"/>
            </a:br>
            <a:r>
              <a:rPr lang="en-US" altLang="en-US"/>
              <a:t>                      double* there = NULL;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>
            <a:extLst>
              <a:ext uri="{FF2B5EF4-FFF2-40B4-BE49-F238E27FC236}">
                <a16:creationId xmlns:a16="http://schemas.microsoft.com/office/drawing/2014/main" id="{6E4E3922-1B5A-4C94-8BA3-664BD0A30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1882339D-17AD-4FE8-B3DC-76E94145682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A linked list is a list of nodes in which each node </a:t>
            </a:r>
            <a:br>
              <a:rPr lang="en-US" altLang="en-US"/>
            </a:br>
            <a:r>
              <a:rPr lang="en-US" altLang="en-US"/>
              <a:t>has a member variable that is a pointer that </a:t>
            </a:r>
            <a:br>
              <a:rPr lang="en-US" altLang="en-US"/>
            </a:br>
            <a:r>
              <a:rPr lang="en-US" altLang="en-US"/>
              <a:t>points to the next node in the list</a:t>
            </a:r>
          </a:p>
          <a:p>
            <a:pPr lvl="1"/>
            <a:r>
              <a:rPr lang="en-US" altLang="en-US"/>
              <a:t>The first </a:t>
            </a:r>
            <a:r>
              <a:rPr lang="en-US" altLang="en-US" u="sng"/>
              <a:t>node</a:t>
            </a:r>
            <a:r>
              <a:rPr lang="en-US" altLang="en-US"/>
              <a:t> is called the</a:t>
            </a:r>
            <a:r>
              <a:rPr lang="en-US" altLang="en-US" b="1"/>
              <a:t> head</a:t>
            </a:r>
          </a:p>
          <a:p>
            <a:pPr lvl="1"/>
            <a:r>
              <a:rPr lang="en-US" altLang="en-US"/>
              <a:t>The </a:t>
            </a:r>
            <a:r>
              <a:rPr lang="en-US" altLang="en-US" u="sng"/>
              <a:t>pointer variable</a:t>
            </a:r>
            <a:r>
              <a:rPr lang="en-US" altLang="en-US"/>
              <a:t> </a:t>
            </a:r>
            <a:r>
              <a:rPr lang="en-US" altLang="en-US" b="1"/>
              <a:t>head</a:t>
            </a:r>
            <a:r>
              <a:rPr lang="en-US" altLang="en-US"/>
              <a:t>, points to the first node</a:t>
            </a:r>
          </a:p>
          <a:p>
            <a:pPr lvl="2"/>
            <a:r>
              <a:rPr lang="en-US" altLang="en-US"/>
              <a:t>The pointer named head is not the head of the list…it </a:t>
            </a:r>
            <a:br>
              <a:rPr lang="en-US" altLang="en-US"/>
            </a:br>
            <a:r>
              <a:rPr lang="en-US" altLang="en-US"/>
              <a:t>points to the head of the list</a:t>
            </a:r>
          </a:p>
          <a:p>
            <a:pPr lvl="1"/>
            <a:r>
              <a:rPr lang="en-US" altLang="en-US"/>
              <a:t>The last node contains a pointer set to NULL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>
            <a:extLst>
              <a:ext uri="{FF2B5EF4-FFF2-40B4-BE49-F238E27FC236}">
                <a16:creationId xmlns:a16="http://schemas.microsoft.com/office/drawing/2014/main" id="{0FE4B117-8145-4B76-9922-EC897908D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75882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Building a Linked List:</a:t>
            </a:r>
            <a:br>
              <a:rPr lang="en-US" sz="3200" dirty="0"/>
            </a:br>
            <a:r>
              <a:rPr lang="en-US" sz="3200" dirty="0"/>
              <a:t>Declaring Pointer Variable </a:t>
            </a:r>
            <a:r>
              <a:rPr lang="en-US" sz="3200" b="1" dirty="0"/>
              <a:t>head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375C10A-AA04-4FCD-A5CE-F3DFCD6DC18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With the node defined and a type definition to </a:t>
            </a:r>
            <a:br>
              <a:rPr lang="en-US" altLang="en-US"/>
            </a:br>
            <a:r>
              <a:rPr lang="en-US" altLang="en-US"/>
              <a:t>make or code easier to understand, we can </a:t>
            </a:r>
            <a:br>
              <a:rPr lang="en-US" altLang="en-US"/>
            </a:br>
            <a:r>
              <a:rPr lang="en-US" altLang="en-US"/>
              <a:t>declare the pointer variable </a:t>
            </a:r>
            <a:r>
              <a:rPr lang="en-US" altLang="en-US" b="1"/>
              <a:t>head</a:t>
            </a:r>
            <a:r>
              <a:rPr lang="en-US" altLang="en-US"/>
              <a:t>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			</a:t>
            </a:r>
            <a:r>
              <a:rPr lang="en-US" altLang="en-US" b="1"/>
              <a:t>struct Node *head;</a:t>
            </a:r>
          </a:p>
          <a:p>
            <a:pPr lvl="1"/>
            <a:r>
              <a:rPr lang="en-US" altLang="en-US"/>
              <a:t>head is a </a:t>
            </a:r>
            <a:r>
              <a:rPr lang="en-US" altLang="en-US" u="sng"/>
              <a:t>pointer</a:t>
            </a:r>
            <a:r>
              <a:rPr lang="en-US" altLang="en-US"/>
              <a:t> variable that will point to the  head </a:t>
            </a:r>
            <a:r>
              <a:rPr lang="en-US" altLang="en-US" u="sng"/>
              <a:t>node</a:t>
            </a:r>
            <a:r>
              <a:rPr lang="en-US" altLang="en-US"/>
              <a:t> when the node is created </a:t>
            </a:r>
            <a:endParaRPr lang="en-US" altLang="en-US" u="sng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>
            <a:extLst>
              <a:ext uri="{FF2B5EF4-FFF2-40B4-BE49-F238E27FC236}">
                <a16:creationId xmlns:a16="http://schemas.microsoft.com/office/drawing/2014/main" id="{BB4AAE5D-0325-49B1-B077-F517E120C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82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Building a Linked List:</a:t>
            </a:r>
            <a:br>
              <a:rPr lang="en-US" sz="3200" dirty="0"/>
            </a:br>
            <a:r>
              <a:rPr lang="en-US" sz="3200" dirty="0"/>
              <a:t>Creating the First Node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EE1123E-A58E-4747-9F9C-DF31067EA86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To create the first node, the operator new is used</a:t>
            </a:r>
            <a:br>
              <a:rPr lang="en-US" altLang="en-US"/>
            </a:br>
            <a:r>
              <a:rPr lang="en-US" altLang="en-US"/>
              <a:t>to create a new dynamic variable: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400" b="1"/>
              <a:t>head = (struct Node *)malloc(sizeof(struct Node));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/>
          </a:p>
          <a:p>
            <a:pPr lvl="1"/>
            <a:r>
              <a:rPr lang="en-US" altLang="en-US"/>
              <a:t>Now head points to the first, and only, node in the </a:t>
            </a:r>
            <a:br>
              <a:rPr lang="en-US" altLang="en-US"/>
            </a:br>
            <a:r>
              <a:rPr lang="en-US" altLang="en-US"/>
              <a:t>list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>
            <a:extLst>
              <a:ext uri="{FF2B5EF4-FFF2-40B4-BE49-F238E27FC236}">
                <a16:creationId xmlns:a16="http://schemas.microsoft.com/office/drawing/2014/main" id="{825548AC-A1EA-4B1C-9279-F9A5C80B2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Building a Linked List:</a:t>
            </a:r>
            <a:br>
              <a:rPr lang="en-US" sz="2400" dirty="0"/>
            </a:br>
            <a:r>
              <a:rPr lang="en-US" sz="2400" dirty="0"/>
              <a:t>Initializing the Node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D626A1A-D980-483A-8AC0-2A20232274E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Now that head points to a node, we need to </a:t>
            </a:r>
            <a:br>
              <a:rPr lang="en-US" altLang="en-US"/>
            </a:br>
            <a:r>
              <a:rPr lang="en-US" altLang="en-US"/>
              <a:t>give values to the member variables of the node: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	head-&gt;item = 10;</a:t>
            </a:r>
            <a:br>
              <a:rPr lang="en-US" altLang="en-US"/>
            </a:br>
            <a:r>
              <a:rPr lang="en-US" altLang="en-US"/>
              <a:t>                        head-&gt;next = NULL;</a:t>
            </a:r>
          </a:p>
          <a:p>
            <a:pPr lvl="1"/>
            <a:r>
              <a:rPr lang="en-US" altLang="en-US"/>
              <a:t>Since this node is the last node, the link is set to NULL</a:t>
            </a:r>
          </a:p>
        </p:txBody>
      </p:sp>
      <p:sp>
        <p:nvSpPr>
          <p:cNvPr id="29700" name="Rectangle 21">
            <a:extLst>
              <a:ext uri="{FF2B5EF4-FFF2-40B4-BE49-F238E27FC236}">
                <a16:creationId xmlns:a16="http://schemas.microsoft.com/office/drawing/2014/main" id="{F172A1F2-A07A-48D0-A914-A01BF50E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29701" name="Group 36">
            <a:extLst>
              <a:ext uri="{FF2B5EF4-FFF2-40B4-BE49-F238E27FC236}">
                <a16:creationId xmlns:a16="http://schemas.microsoft.com/office/drawing/2014/main" id="{4F7A4CA6-241A-484B-A9B8-11B11AEBD32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648200"/>
            <a:ext cx="609600" cy="609600"/>
            <a:chOff x="1728" y="2880"/>
            <a:chExt cx="384" cy="384"/>
          </a:xfrm>
        </p:grpSpPr>
        <p:sp>
          <p:nvSpPr>
            <p:cNvPr id="29706" name="Rectangle 14">
              <a:extLst>
                <a:ext uri="{FF2B5EF4-FFF2-40B4-BE49-F238E27FC236}">
                  <a16:creationId xmlns:a16="http://schemas.microsoft.com/office/drawing/2014/main" id="{9C27E218-50EF-4992-A958-69642CF64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07" name="Text Box 23">
              <a:extLst>
                <a:ext uri="{FF2B5EF4-FFF2-40B4-BE49-F238E27FC236}">
                  <a16:creationId xmlns:a16="http://schemas.microsoft.com/office/drawing/2014/main" id="{29BB885E-A037-4B56-8A58-200C47C64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10</a:t>
              </a:r>
            </a:p>
          </p:txBody>
        </p:sp>
      </p:grpSp>
      <p:sp>
        <p:nvSpPr>
          <p:cNvPr id="29702" name="Text Box 29">
            <a:extLst>
              <a:ext uri="{FF2B5EF4-FFF2-40B4-BE49-F238E27FC236}">
                <a16:creationId xmlns:a16="http://schemas.microsoft.com/office/drawing/2014/main" id="{0E0E07B9-818D-4445-B24C-B11194570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770438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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9703" name="Rectangle 31">
            <a:extLst>
              <a:ext uri="{FF2B5EF4-FFF2-40B4-BE49-F238E27FC236}">
                <a16:creationId xmlns:a16="http://schemas.microsoft.com/office/drawing/2014/main" id="{1E04366E-AB20-4ACE-B3B7-A376D578F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418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4" name="Line 13">
            <a:extLst>
              <a:ext uri="{FF2B5EF4-FFF2-40B4-BE49-F238E27FC236}">
                <a16:creationId xmlns:a16="http://schemas.microsoft.com/office/drawing/2014/main" id="{4129649C-2454-4D95-AD65-E17CFBFA96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95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5" name="Text Box 34">
            <a:extLst>
              <a:ext uri="{FF2B5EF4-FFF2-40B4-BE49-F238E27FC236}">
                <a16:creationId xmlns:a16="http://schemas.microsoft.com/office/drawing/2014/main" id="{E20A249B-4589-4997-8E1F-6DA47E864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53340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head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735902E-8904-49B9-A7AF-125AB6974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Traversing Singly Linked List</a:t>
            </a: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219C90E-DEAD-45A0-B203-5C3FC1E69F9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void Traverse(struct Node *head)</a:t>
            </a:r>
            <a:endParaRPr lang="en-US" altLang="zh-CN">
              <a:cs typeface="方正舒体"/>
            </a:endParaRPr>
          </a:p>
          <a:p>
            <a:pPr lvl="1"/>
            <a:r>
              <a:rPr lang="en-US" altLang="zh-CN">
                <a:cs typeface="方正舒体"/>
              </a:rPr>
              <a:t>Print the data of all the elements </a:t>
            </a:r>
          </a:p>
          <a:p>
            <a:pPr lvl="1"/>
            <a:r>
              <a:rPr lang="en-US" altLang="zh-CN">
                <a:cs typeface="方正舒体"/>
              </a:rPr>
              <a:t>Print the number of the nodes in the list</a:t>
            </a:r>
          </a:p>
          <a:p>
            <a:pPr lvl="1"/>
            <a:r>
              <a:rPr lang="en-US" altLang="en-US"/>
              <a:t>From “main()” function call “Traverse(head)”.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2CFCE34E-1B46-483D-83C9-6EBDEA7F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72151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Traverse(struct Node *head)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int num = 0;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struct Node *currNode;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currNode = head;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while (currNode != NULL){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printf(“%d “,currNode-&gt;item);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currNode = currNode-&gt;next;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num++;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}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printf("Number of nodes in the list: %d\n”,num);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0D51-68F5-45D2-9A66-BB6B3F86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Traversing Singly Linked List (2)</a:t>
            </a:r>
            <a:endParaRPr lang="en-US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77A1A0C-D728-4034-BA59-A930AEBEEE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Output: 12			currnode = head</a:t>
            </a:r>
          </a:p>
          <a:p>
            <a:r>
              <a:rPr lang="en-US" altLang="en-US"/>
              <a:t>Num: 1</a:t>
            </a:r>
          </a:p>
        </p:txBody>
      </p:sp>
      <p:sp>
        <p:nvSpPr>
          <p:cNvPr id="31748" name="Rectangle 15">
            <a:extLst>
              <a:ext uri="{FF2B5EF4-FFF2-40B4-BE49-F238E27FC236}">
                <a16:creationId xmlns:a16="http://schemas.microsoft.com/office/drawing/2014/main" id="{61FF716B-A8FA-4F78-A5D4-31983EF2D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749" name="Line 16">
            <a:extLst>
              <a:ext uri="{FF2B5EF4-FFF2-40B4-BE49-F238E27FC236}">
                <a16:creationId xmlns:a16="http://schemas.microsoft.com/office/drawing/2014/main" id="{D4B20DD9-86C6-4187-AC23-11C624A47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0" name="Rectangle 18">
            <a:extLst>
              <a:ext uri="{FF2B5EF4-FFF2-40B4-BE49-F238E27FC236}">
                <a16:creationId xmlns:a16="http://schemas.microsoft.com/office/drawing/2014/main" id="{919C210A-7558-4353-8E7C-85AB8127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751" name="Line 19">
            <a:extLst>
              <a:ext uri="{FF2B5EF4-FFF2-40B4-BE49-F238E27FC236}">
                <a16:creationId xmlns:a16="http://schemas.microsoft.com/office/drawing/2014/main" id="{351AFF3B-1094-4461-B1B1-1A1A3A7A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2" name="Rectangle 21">
            <a:extLst>
              <a:ext uri="{FF2B5EF4-FFF2-40B4-BE49-F238E27FC236}">
                <a16:creationId xmlns:a16="http://schemas.microsoft.com/office/drawing/2014/main" id="{EEABD4DB-C9E5-4AC7-9E2C-1D9E115FA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31753" name="Group 36">
            <a:extLst>
              <a:ext uri="{FF2B5EF4-FFF2-40B4-BE49-F238E27FC236}">
                <a16:creationId xmlns:a16="http://schemas.microsoft.com/office/drawing/2014/main" id="{DDD59434-DE3B-4248-8F9D-2982B9CE47EC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4197350"/>
            <a:ext cx="609600" cy="609600"/>
            <a:chOff x="1728" y="2880"/>
            <a:chExt cx="384" cy="384"/>
          </a:xfrm>
        </p:grpSpPr>
        <p:sp>
          <p:nvSpPr>
            <p:cNvPr id="31766" name="Rectangle 14">
              <a:extLst>
                <a:ext uri="{FF2B5EF4-FFF2-40B4-BE49-F238E27FC236}">
                  <a16:creationId xmlns:a16="http://schemas.microsoft.com/office/drawing/2014/main" id="{638CB923-DA73-49CA-A034-597161FBA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7" name="Text Box 23">
              <a:extLst>
                <a:ext uri="{FF2B5EF4-FFF2-40B4-BE49-F238E27FC236}">
                  <a16:creationId xmlns:a16="http://schemas.microsoft.com/office/drawing/2014/main" id="{39897665-1859-4F95-BAFC-81C5C5B32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</p:grpSp>
      <p:sp>
        <p:nvSpPr>
          <p:cNvPr id="31754" name="Text Box 29">
            <a:extLst>
              <a:ext uri="{FF2B5EF4-FFF2-40B4-BE49-F238E27FC236}">
                <a16:creationId xmlns:a16="http://schemas.microsoft.com/office/drawing/2014/main" id="{4D9A4E6D-BA1A-4BA5-942B-4DEED3310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43053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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1755" name="Rectangle 31">
            <a:extLst>
              <a:ext uri="{FF2B5EF4-FFF2-40B4-BE49-F238E27FC236}">
                <a16:creationId xmlns:a16="http://schemas.microsoft.com/office/drawing/2014/main" id="{9279BD8E-227A-46C2-94B4-48BB51C1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4191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756" name="Line 13">
            <a:extLst>
              <a:ext uri="{FF2B5EF4-FFF2-40B4-BE49-F238E27FC236}">
                <a16:creationId xmlns:a16="http://schemas.microsoft.com/office/drawing/2014/main" id="{3F34926A-5C24-418B-93AC-A16E1942C5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30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7" name="Text Box 34">
            <a:extLst>
              <a:ext uri="{FF2B5EF4-FFF2-40B4-BE49-F238E27FC236}">
                <a16:creationId xmlns:a16="http://schemas.microsoft.com/office/drawing/2014/main" id="{B89015D4-EC6E-48B6-9ADA-709FC5C43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8315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Tahoma" panose="020B0604030504040204" pitchFamily="34" charset="0"/>
              </a:rPr>
              <a:t>head</a:t>
            </a:r>
          </a:p>
        </p:txBody>
      </p:sp>
      <p:grpSp>
        <p:nvGrpSpPr>
          <p:cNvPr id="31758" name="Group 37">
            <a:extLst>
              <a:ext uri="{FF2B5EF4-FFF2-40B4-BE49-F238E27FC236}">
                <a16:creationId xmlns:a16="http://schemas.microsoft.com/office/drawing/2014/main" id="{4C4236D9-787F-4FFF-B706-A13914D5E231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4197350"/>
            <a:ext cx="609600" cy="609600"/>
            <a:chOff x="1728" y="2880"/>
            <a:chExt cx="384" cy="384"/>
          </a:xfrm>
        </p:grpSpPr>
        <p:sp>
          <p:nvSpPr>
            <p:cNvPr id="31764" name="Rectangle 38">
              <a:extLst>
                <a:ext uri="{FF2B5EF4-FFF2-40B4-BE49-F238E27FC236}">
                  <a16:creationId xmlns:a16="http://schemas.microsoft.com/office/drawing/2014/main" id="{AD5D2A65-2894-49B8-A8C3-F78BD635E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5" name="Text Box 39">
              <a:extLst>
                <a:ext uri="{FF2B5EF4-FFF2-40B4-BE49-F238E27FC236}">
                  <a16:creationId xmlns:a16="http://schemas.microsoft.com/office/drawing/2014/main" id="{C183ED56-1D83-473A-ABE4-C101B3C58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</p:grpSp>
      <p:grpSp>
        <p:nvGrpSpPr>
          <p:cNvPr id="31759" name="Group 40">
            <a:extLst>
              <a:ext uri="{FF2B5EF4-FFF2-40B4-BE49-F238E27FC236}">
                <a16:creationId xmlns:a16="http://schemas.microsoft.com/office/drawing/2014/main" id="{9D42B29E-E59D-49D8-8667-2D73BD25DE42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4197350"/>
            <a:ext cx="609600" cy="609600"/>
            <a:chOff x="1728" y="2880"/>
            <a:chExt cx="384" cy="384"/>
          </a:xfrm>
        </p:grpSpPr>
        <p:sp>
          <p:nvSpPr>
            <p:cNvPr id="31762" name="Rectangle 41">
              <a:extLst>
                <a:ext uri="{FF2B5EF4-FFF2-40B4-BE49-F238E27FC236}">
                  <a16:creationId xmlns:a16="http://schemas.microsoft.com/office/drawing/2014/main" id="{5B6587E0-91F8-4411-A86E-3D2809248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3" name="Text Box 42">
              <a:extLst>
                <a:ext uri="{FF2B5EF4-FFF2-40B4-BE49-F238E27FC236}">
                  <a16:creationId xmlns:a16="http://schemas.microsoft.com/office/drawing/2014/main" id="{FACB2C9E-6DAB-466D-8F6E-A1969AD62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0A950F-3D9B-488D-8B0C-1A12FC503402}"/>
              </a:ext>
            </a:extLst>
          </p:cNvPr>
          <p:cNvCxnSpPr/>
          <p:nvPr/>
        </p:nvCxnSpPr>
        <p:spPr>
          <a:xfrm rot="5400000">
            <a:off x="2438401" y="3733800"/>
            <a:ext cx="91440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1" name="Text Box 34">
            <a:extLst>
              <a:ext uri="{FF2B5EF4-FFF2-40B4-BE49-F238E27FC236}">
                <a16:creationId xmlns:a16="http://schemas.microsoft.com/office/drawing/2014/main" id="{BCFA006B-1257-44D8-B8AF-B52ED732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895600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currnode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B3A7-7711-43C5-8A6E-11901237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Traversing Singly Linked List (2)</a:t>
            </a:r>
            <a:endParaRPr 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F28924A-60CA-445C-BC29-430B73C699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Output: 12 20		</a:t>
            </a:r>
          </a:p>
          <a:p>
            <a:r>
              <a:rPr lang="en-US" altLang="en-US"/>
              <a:t>Num: 2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currnode = currnode-&gt;next</a:t>
            </a:r>
          </a:p>
        </p:txBody>
      </p:sp>
      <p:sp>
        <p:nvSpPr>
          <p:cNvPr id="32772" name="Rectangle 15">
            <a:extLst>
              <a:ext uri="{FF2B5EF4-FFF2-40B4-BE49-F238E27FC236}">
                <a16:creationId xmlns:a16="http://schemas.microsoft.com/office/drawing/2014/main" id="{C0E19216-D4D2-44D2-A6A7-4B27F1745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3" name="Line 16">
            <a:extLst>
              <a:ext uri="{FF2B5EF4-FFF2-40B4-BE49-F238E27FC236}">
                <a16:creationId xmlns:a16="http://schemas.microsoft.com/office/drawing/2014/main" id="{6BCF3137-7F63-42F7-9EC5-F846763D7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Rectangle 18">
            <a:extLst>
              <a:ext uri="{FF2B5EF4-FFF2-40B4-BE49-F238E27FC236}">
                <a16:creationId xmlns:a16="http://schemas.microsoft.com/office/drawing/2014/main" id="{1997B685-D3DE-41B2-9C4F-9FB35D41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5" name="Line 19">
            <a:extLst>
              <a:ext uri="{FF2B5EF4-FFF2-40B4-BE49-F238E27FC236}">
                <a16:creationId xmlns:a16="http://schemas.microsoft.com/office/drawing/2014/main" id="{B179E1F1-F7B8-47C8-AA75-3B8D17B0C3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6" name="Rectangle 21">
            <a:extLst>
              <a:ext uri="{FF2B5EF4-FFF2-40B4-BE49-F238E27FC236}">
                <a16:creationId xmlns:a16="http://schemas.microsoft.com/office/drawing/2014/main" id="{2BEFB73E-3696-4A87-8A05-92351CBE4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32777" name="Group 36">
            <a:extLst>
              <a:ext uri="{FF2B5EF4-FFF2-40B4-BE49-F238E27FC236}">
                <a16:creationId xmlns:a16="http://schemas.microsoft.com/office/drawing/2014/main" id="{10BE300E-E638-4CC0-AE60-C8B75BF4348B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4197350"/>
            <a:ext cx="609600" cy="609600"/>
            <a:chOff x="1728" y="2880"/>
            <a:chExt cx="384" cy="384"/>
          </a:xfrm>
        </p:grpSpPr>
        <p:sp>
          <p:nvSpPr>
            <p:cNvPr id="32790" name="Rectangle 14">
              <a:extLst>
                <a:ext uri="{FF2B5EF4-FFF2-40B4-BE49-F238E27FC236}">
                  <a16:creationId xmlns:a16="http://schemas.microsoft.com/office/drawing/2014/main" id="{FE7B17EA-8200-4450-AC7D-6175EEF0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91" name="Text Box 23">
              <a:extLst>
                <a:ext uri="{FF2B5EF4-FFF2-40B4-BE49-F238E27FC236}">
                  <a16:creationId xmlns:a16="http://schemas.microsoft.com/office/drawing/2014/main" id="{D6B49DE7-8D84-42C8-9294-92683DB3D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</p:grpSp>
      <p:sp>
        <p:nvSpPr>
          <p:cNvPr id="32778" name="Text Box 29">
            <a:extLst>
              <a:ext uri="{FF2B5EF4-FFF2-40B4-BE49-F238E27FC236}">
                <a16:creationId xmlns:a16="http://schemas.microsoft.com/office/drawing/2014/main" id="{15A48E08-6827-4AB6-B7F5-6F6674B76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43053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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2779" name="Rectangle 31">
            <a:extLst>
              <a:ext uri="{FF2B5EF4-FFF2-40B4-BE49-F238E27FC236}">
                <a16:creationId xmlns:a16="http://schemas.microsoft.com/office/drawing/2014/main" id="{A1EC494C-244F-4C0E-B7ED-506340C51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4191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80" name="Line 13">
            <a:extLst>
              <a:ext uri="{FF2B5EF4-FFF2-40B4-BE49-F238E27FC236}">
                <a16:creationId xmlns:a16="http://schemas.microsoft.com/office/drawing/2014/main" id="{E2D9D46F-0BFA-4312-AACD-A3E61C462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30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1" name="Text Box 34">
            <a:extLst>
              <a:ext uri="{FF2B5EF4-FFF2-40B4-BE49-F238E27FC236}">
                <a16:creationId xmlns:a16="http://schemas.microsoft.com/office/drawing/2014/main" id="{EAC3BDC7-BDF6-4CA3-A8EF-FD02C6E71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8315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Tahoma" panose="020B0604030504040204" pitchFamily="34" charset="0"/>
              </a:rPr>
              <a:t>head</a:t>
            </a:r>
          </a:p>
        </p:txBody>
      </p:sp>
      <p:grpSp>
        <p:nvGrpSpPr>
          <p:cNvPr id="32782" name="Group 37">
            <a:extLst>
              <a:ext uri="{FF2B5EF4-FFF2-40B4-BE49-F238E27FC236}">
                <a16:creationId xmlns:a16="http://schemas.microsoft.com/office/drawing/2014/main" id="{E8C0E633-4289-42C0-B904-284C18BE0E3B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4197350"/>
            <a:ext cx="609600" cy="609600"/>
            <a:chOff x="1728" y="2880"/>
            <a:chExt cx="384" cy="384"/>
          </a:xfrm>
        </p:grpSpPr>
        <p:sp>
          <p:nvSpPr>
            <p:cNvPr id="32788" name="Rectangle 38">
              <a:extLst>
                <a:ext uri="{FF2B5EF4-FFF2-40B4-BE49-F238E27FC236}">
                  <a16:creationId xmlns:a16="http://schemas.microsoft.com/office/drawing/2014/main" id="{C76C75A7-520D-408C-95D3-59C27F057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89" name="Text Box 39">
              <a:extLst>
                <a:ext uri="{FF2B5EF4-FFF2-40B4-BE49-F238E27FC236}">
                  <a16:creationId xmlns:a16="http://schemas.microsoft.com/office/drawing/2014/main" id="{95D3C725-F539-4410-BE07-39897834D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</p:grpSp>
      <p:grpSp>
        <p:nvGrpSpPr>
          <p:cNvPr id="32783" name="Group 40">
            <a:extLst>
              <a:ext uri="{FF2B5EF4-FFF2-40B4-BE49-F238E27FC236}">
                <a16:creationId xmlns:a16="http://schemas.microsoft.com/office/drawing/2014/main" id="{47194FF3-00ED-4EE0-883E-C1773B38B223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4197350"/>
            <a:ext cx="609600" cy="609600"/>
            <a:chOff x="1728" y="2880"/>
            <a:chExt cx="384" cy="384"/>
          </a:xfrm>
        </p:grpSpPr>
        <p:sp>
          <p:nvSpPr>
            <p:cNvPr id="32786" name="Rectangle 41">
              <a:extLst>
                <a:ext uri="{FF2B5EF4-FFF2-40B4-BE49-F238E27FC236}">
                  <a16:creationId xmlns:a16="http://schemas.microsoft.com/office/drawing/2014/main" id="{9895C4B6-A523-41A2-9851-3C6EAA9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87" name="Text Box 42">
              <a:extLst>
                <a:ext uri="{FF2B5EF4-FFF2-40B4-BE49-F238E27FC236}">
                  <a16:creationId xmlns:a16="http://schemas.microsoft.com/office/drawing/2014/main" id="{9D494270-C3AD-421F-8A65-3A9755C0B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556EBA-C2D5-4F09-BC1F-909A36C7DAC3}"/>
              </a:ext>
            </a:extLst>
          </p:cNvPr>
          <p:cNvCxnSpPr/>
          <p:nvPr/>
        </p:nvCxnSpPr>
        <p:spPr>
          <a:xfrm rot="5400000">
            <a:off x="4321969" y="3734594"/>
            <a:ext cx="914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5" name="Text Box 34">
            <a:extLst>
              <a:ext uri="{FF2B5EF4-FFF2-40B4-BE49-F238E27FC236}">
                <a16:creationId xmlns:a16="http://schemas.microsoft.com/office/drawing/2014/main" id="{50C89B7A-1E53-4D31-B82B-F26CC3D2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75" y="2895600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currnode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AE96-200A-418A-A7F5-1951A8A1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Traversing Singly Linked List (2)</a:t>
            </a:r>
            <a:endParaRPr lang="en-US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FDF24D3-E432-4186-A4EB-1643418469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Output: 12 20 30		</a:t>
            </a:r>
          </a:p>
          <a:p>
            <a:r>
              <a:rPr lang="en-US" altLang="en-US"/>
              <a:t>Num: 3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currnode = currnode-&gt;next</a:t>
            </a:r>
          </a:p>
        </p:txBody>
      </p:sp>
      <p:sp>
        <p:nvSpPr>
          <p:cNvPr id="33796" name="Rectangle 15">
            <a:extLst>
              <a:ext uri="{FF2B5EF4-FFF2-40B4-BE49-F238E27FC236}">
                <a16:creationId xmlns:a16="http://schemas.microsoft.com/office/drawing/2014/main" id="{AB4FFE65-2F21-43C4-AA88-9DE1A56F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797" name="Line 16">
            <a:extLst>
              <a:ext uri="{FF2B5EF4-FFF2-40B4-BE49-F238E27FC236}">
                <a16:creationId xmlns:a16="http://schemas.microsoft.com/office/drawing/2014/main" id="{749A1577-3BD1-455A-B61D-CC77ED6DB2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" name="Rectangle 18">
            <a:extLst>
              <a:ext uri="{FF2B5EF4-FFF2-40B4-BE49-F238E27FC236}">
                <a16:creationId xmlns:a16="http://schemas.microsoft.com/office/drawing/2014/main" id="{EDEDC7C6-66B6-4264-94D3-8F47C70C4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799" name="Line 19">
            <a:extLst>
              <a:ext uri="{FF2B5EF4-FFF2-40B4-BE49-F238E27FC236}">
                <a16:creationId xmlns:a16="http://schemas.microsoft.com/office/drawing/2014/main" id="{35394B0B-6CA8-461C-84B5-E60502821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" name="Rectangle 21">
            <a:extLst>
              <a:ext uri="{FF2B5EF4-FFF2-40B4-BE49-F238E27FC236}">
                <a16:creationId xmlns:a16="http://schemas.microsoft.com/office/drawing/2014/main" id="{AA954997-7EC4-479E-9237-6DE1E8DF4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33801" name="Group 36">
            <a:extLst>
              <a:ext uri="{FF2B5EF4-FFF2-40B4-BE49-F238E27FC236}">
                <a16:creationId xmlns:a16="http://schemas.microsoft.com/office/drawing/2014/main" id="{3AC293FA-F751-4122-8E76-91FD8E50C7CF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4197350"/>
            <a:ext cx="609600" cy="609600"/>
            <a:chOff x="1728" y="2880"/>
            <a:chExt cx="384" cy="384"/>
          </a:xfrm>
        </p:grpSpPr>
        <p:sp>
          <p:nvSpPr>
            <p:cNvPr id="33814" name="Rectangle 14">
              <a:extLst>
                <a:ext uri="{FF2B5EF4-FFF2-40B4-BE49-F238E27FC236}">
                  <a16:creationId xmlns:a16="http://schemas.microsoft.com/office/drawing/2014/main" id="{C09EBC76-94AA-4A15-A42D-9E8458698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15" name="Text Box 23">
              <a:extLst>
                <a:ext uri="{FF2B5EF4-FFF2-40B4-BE49-F238E27FC236}">
                  <a16:creationId xmlns:a16="http://schemas.microsoft.com/office/drawing/2014/main" id="{DB5044B4-72ED-4B6E-B436-F108039E0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</p:grpSp>
      <p:sp>
        <p:nvSpPr>
          <p:cNvPr id="33802" name="Text Box 29">
            <a:extLst>
              <a:ext uri="{FF2B5EF4-FFF2-40B4-BE49-F238E27FC236}">
                <a16:creationId xmlns:a16="http://schemas.microsoft.com/office/drawing/2014/main" id="{08F43E3B-96C7-4DE6-B72E-682B69B8B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43053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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3803" name="Rectangle 31">
            <a:extLst>
              <a:ext uri="{FF2B5EF4-FFF2-40B4-BE49-F238E27FC236}">
                <a16:creationId xmlns:a16="http://schemas.microsoft.com/office/drawing/2014/main" id="{BBD56980-AE41-4DF2-AA99-581141D6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4191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4" name="Line 13">
            <a:extLst>
              <a:ext uri="{FF2B5EF4-FFF2-40B4-BE49-F238E27FC236}">
                <a16:creationId xmlns:a16="http://schemas.microsoft.com/office/drawing/2014/main" id="{5529E8E3-D784-4F63-923C-392325A3B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30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5" name="Text Box 34">
            <a:extLst>
              <a:ext uri="{FF2B5EF4-FFF2-40B4-BE49-F238E27FC236}">
                <a16:creationId xmlns:a16="http://schemas.microsoft.com/office/drawing/2014/main" id="{E3ECAA4C-D9DA-49F1-96A1-51150F954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8315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Tahoma" panose="020B0604030504040204" pitchFamily="34" charset="0"/>
              </a:rPr>
              <a:t>head</a:t>
            </a:r>
          </a:p>
        </p:txBody>
      </p:sp>
      <p:grpSp>
        <p:nvGrpSpPr>
          <p:cNvPr id="33806" name="Group 37">
            <a:extLst>
              <a:ext uri="{FF2B5EF4-FFF2-40B4-BE49-F238E27FC236}">
                <a16:creationId xmlns:a16="http://schemas.microsoft.com/office/drawing/2014/main" id="{F65C1ED5-55EB-4B61-A0E7-622D204D4E4B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4197350"/>
            <a:ext cx="609600" cy="609600"/>
            <a:chOff x="1728" y="2880"/>
            <a:chExt cx="384" cy="384"/>
          </a:xfrm>
        </p:grpSpPr>
        <p:sp>
          <p:nvSpPr>
            <p:cNvPr id="33812" name="Rectangle 38">
              <a:extLst>
                <a:ext uri="{FF2B5EF4-FFF2-40B4-BE49-F238E27FC236}">
                  <a16:creationId xmlns:a16="http://schemas.microsoft.com/office/drawing/2014/main" id="{183952E7-C8FF-4104-AC68-B34995734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13" name="Text Box 39">
              <a:extLst>
                <a:ext uri="{FF2B5EF4-FFF2-40B4-BE49-F238E27FC236}">
                  <a16:creationId xmlns:a16="http://schemas.microsoft.com/office/drawing/2014/main" id="{8E290916-D6BA-4273-9818-9F25B2D48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</p:grpSp>
      <p:grpSp>
        <p:nvGrpSpPr>
          <p:cNvPr id="33807" name="Group 40">
            <a:extLst>
              <a:ext uri="{FF2B5EF4-FFF2-40B4-BE49-F238E27FC236}">
                <a16:creationId xmlns:a16="http://schemas.microsoft.com/office/drawing/2014/main" id="{7B0F8AD1-D561-4F2E-BC05-D3CAC9AE9C56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4197350"/>
            <a:ext cx="609600" cy="609600"/>
            <a:chOff x="1728" y="2880"/>
            <a:chExt cx="384" cy="384"/>
          </a:xfrm>
        </p:grpSpPr>
        <p:sp>
          <p:nvSpPr>
            <p:cNvPr id="33810" name="Rectangle 41">
              <a:extLst>
                <a:ext uri="{FF2B5EF4-FFF2-40B4-BE49-F238E27FC236}">
                  <a16:creationId xmlns:a16="http://schemas.microsoft.com/office/drawing/2014/main" id="{E4478093-FB28-45D0-A521-4B5AC9F85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11" name="Text Box 42">
              <a:extLst>
                <a:ext uri="{FF2B5EF4-FFF2-40B4-BE49-F238E27FC236}">
                  <a16:creationId xmlns:a16="http://schemas.microsoft.com/office/drawing/2014/main" id="{773D2201-EA0C-41DF-8B28-664E7DBC3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9A13B7-7A5A-4FD2-A79D-D805BD044BF5}"/>
              </a:ext>
            </a:extLst>
          </p:cNvPr>
          <p:cNvCxnSpPr/>
          <p:nvPr/>
        </p:nvCxnSpPr>
        <p:spPr>
          <a:xfrm rot="5400000">
            <a:off x="6150769" y="3734594"/>
            <a:ext cx="914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9" name="Text Box 34">
            <a:extLst>
              <a:ext uri="{FF2B5EF4-FFF2-40B4-BE49-F238E27FC236}">
                <a16:creationId xmlns:a16="http://schemas.microsoft.com/office/drawing/2014/main" id="{9C6DB05A-3AEB-4B12-A7FF-397C016B1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2895600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currnode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5761279-1487-4A26-8529-0327C9582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 Implementation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387FC99-442C-43BF-83CB-CD151BECF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7848600" cy="4114800"/>
          </a:xfrm>
        </p:spPr>
        <p:txBody>
          <a:bodyPr/>
          <a:lstStyle/>
          <a:p>
            <a:r>
              <a:rPr lang="en-US" altLang="en-US"/>
              <a:t>Elements are stored in contiguous array positions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82948" name="Picture 4" descr="list">
            <a:extLst>
              <a:ext uri="{FF2B5EF4-FFF2-40B4-BE49-F238E27FC236}">
                <a16:creationId xmlns:a16="http://schemas.microsoft.com/office/drawing/2014/main" id="{A03B58C0-00D0-4CCC-8112-BCBB1AE5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46482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2B4E-F65D-4BA9-BE20-0FCA0F5E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Traversing Singly Linked List (2)</a:t>
            </a:r>
            <a:endParaRPr 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50B3584E-AD84-4767-99BE-2278CDE419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Output: 12 20 30		</a:t>
            </a:r>
          </a:p>
          <a:p>
            <a:r>
              <a:rPr lang="en-US" altLang="en-US"/>
              <a:t>Num: 3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currnode  = NULL at this moment. So function terminates.</a:t>
            </a:r>
          </a:p>
        </p:txBody>
      </p:sp>
      <p:sp>
        <p:nvSpPr>
          <p:cNvPr id="34820" name="Rectangle 15">
            <a:extLst>
              <a:ext uri="{FF2B5EF4-FFF2-40B4-BE49-F238E27FC236}">
                <a16:creationId xmlns:a16="http://schemas.microsoft.com/office/drawing/2014/main" id="{DE9482F4-99BE-4EA2-BD45-83FC32A9C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821" name="Line 16">
            <a:extLst>
              <a:ext uri="{FF2B5EF4-FFF2-40B4-BE49-F238E27FC236}">
                <a16:creationId xmlns:a16="http://schemas.microsoft.com/office/drawing/2014/main" id="{4133F0D9-FD85-4F14-BED1-88F92A7F37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" name="Rectangle 18">
            <a:extLst>
              <a:ext uri="{FF2B5EF4-FFF2-40B4-BE49-F238E27FC236}">
                <a16:creationId xmlns:a16="http://schemas.microsoft.com/office/drawing/2014/main" id="{85456570-E7BB-409D-92F6-397C8F2E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823" name="Line 19">
            <a:extLst>
              <a:ext uri="{FF2B5EF4-FFF2-40B4-BE49-F238E27FC236}">
                <a16:creationId xmlns:a16="http://schemas.microsoft.com/office/drawing/2014/main" id="{F39413E9-D712-416C-A63D-BC546B1A25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4" name="Rectangle 21">
            <a:extLst>
              <a:ext uri="{FF2B5EF4-FFF2-40B4-BE49-F238E27FC236}">
                <a16:creationId xmlns:a16="http://schemas.microsoft.com/office/drawing/2014/main" id="{A1AC0FCC-708B-41FC-954F-5CE2FAF70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34825" name="Group 36">
            <a:extLst>
              <a:ext uri="{FF2B5EF4-FFF2-40B4-BE49-F238E27FC236}">
                <a16:creationId xmlns:a16="http://schemas.microsoft.com/office/drawing/2014/main" id="{BDD1168F-7538-4ABC-A422-D85642571B94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4197350"/>
            <a:ext cx="609600" cy="609600"/>
            <a:chOff x="1728" y="2880"/>
            <a:chExt cx="384" cy="384"/>
          </a:xfrm>
        </p:grpSpPr>
        <p:sp>
          <p:nvSpPr>
            <p:cNvPr id="34838" name="Rectangle 14">
              <a:extLst>
                <a:ext uri="{FF2B5EF4-FFF2-40B4-BE49-F238E27FC236}">
                  <a16:creationId xmlns:a16="http://schemas.microsoft.com/office/drawing/2014/main" id="{A33C6D26-573B-4F3B-B11C-97D21DED4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4839" name="Text Box 23">
              <a:extLst>
                <a:ext uri="{FF2B5EF4-FFF2-40B4-BE49-F238E27FC236}">
                  <a16:creationId xmlns:a16="http://schemas.microsoft.com/office/drawing/2014/main" id="{BE178541-2405-4B16-B0A6-3E5AB76B9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</p:grpSp>
      <p:sp>
        <p:nvSpPr>
          <p:cNvPr id="34826" name="Text Box 29">
            <a:extLst>
              <a:ext uri="{FF2B5EF4-FFF2-40B4-BE49-F238E27FC236}">
                <a16:creationId xmlns:a16="http://schemas.microsoft.com/office/drawing/2014/main" id="{8DB5E1D7-3190-47CD-87C5-1CFD26613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43053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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4827" name="Rectangle 31">
            <a:extLst>
              <a:ext uri="{FF2B5EF4-FFF2-40B4-BE49-F238E27FC236}">
                <a16:creationId xmlns:a16="http://schemas.microsoft.com/office/drawing/2014/main" id="{C6F38157-CA99-4A0E-BBDE-E5BE35734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4191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828" name="Line 13">
            <a:extLst>
              <a:ext uri="{FF2B5EF4-FFF2-40B4-BE49-F238E27FC236}">
                <a16:creationId xmlns:a16="http://schemas.microsoft.com/office/drawing/2014/main" id="{EC45C39C-29EB-4A31-AD1C-887CA20F82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30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9" name="Text Box 34">
            <a:extLst>
              <a:ext uri="{FF2B5EF4-FFF2-40B4-BE49-F238E27FC236}">
                <a16:creationId xmlns:a16="http://schemas.microsoft.com/office/drawing/2014/main" id="{23167D08-2F5B-4755-B1F5-72BF1B863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8315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Tahoma" panose="020B0604030504040204" pitchFamily="34" charset="0"/>
              </a:rPr>
              <a:t>head</a:t>
            </a:r>
          </a:p>
        </p:txBody>
      </p:sp>
      <p:grpSp>
        <p:nvGrpSpPr>
          <p:cNvPr id="34830" name="Group 37">
            <a:extLst>
              <a:ext uri="{FF2B5EF4-FFF2-40B4-BE49-F238E27FC236}">
                <a16:creationId xmlns:a16="http://schemas.microsoft.com/office/drawing/2014/main" id="{09607063-E58C-488C-94DE-6F43D80A5736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4197350"/>
            <a:ext cx="609600" cy="609600"/>
            <a:chOff x="1728" y="2880"/>
            <a:chExt cx="384" cy="384"/>
          </a:xfrm>
        </p:grpSpPr>
        <p:sp>
          <p:nvSpPr>
            <p:cNvPr id="34836" name="Rectangle 38">
              <a:extLst>
                <a:ext uri="{FF2B5EF4-FFF2-40B4-BE49-F238E27FC236}">
                  <a16:creationId xmlns:a16="http://schemas.microsoft.com/office/drawing/2014/main" id="{61A3AB76-EC9B-4DC5-BDE6-24A5B0F18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4837" name="Text Box 39">
              <a:extLst>
                <a:ext uri="{FF2B5EF4-FFF2-40B4-BE49-F238E27FC236}">
                  <a16:creationId xmlns:a16="http://schemas.microsoft.com/office/drawing/2014/main" id="{5EC87F11-5156-4BE0-9722-50F743386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</p:grpSp>
      <p:grpSp>
        <p:nvGrpSpPr>
          <p:cNvPr id="34831" name="Group 40">
            <a:extLst>
              <a:ext uri="{FF2B5EF4-FFF2-40B4-BE49-F238E27FC236}">
                <a16:creationId xmlns:a16="http://schemas.microsoft.com/office/drawing/2014/main" id="{1BC36F86-4403-45F3-B3BA-54009DFD8708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4197350"/>
            <a:ext cx="609600" cy="609600"/>
            <a:chOff x="1728" y="2880"/>
            <a:chExt cx="384" cy="384"/>
          </a:xfrm>
        </p:grpSpPr>
        <p:sp>
          <p:nvSpPr>
            <p:cNvPr id="34834" name="Rectangle 41">
              <a:extLst>
                <a:ext uri="{FF2B5EF4-FFF2-40B4-BE49-F238E27FC236}">
                  <a16:creationId xmlns:a16="http://schemas.microsoft.com/office/drawing/2014/main" id="{A2775914-2058-4297-A2A2-C604E1C9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4835" name="Text Box 42">
              <a:extLst>
                <a:ext uri="{FF2B5EF4-FFF2-40B4-BE49-F238E27FC236}">
                  <a16:creationId xmlns:a16="http://schemas.microsoft.com/office/drawing/2014/main" id="{316598E9-40B7-4FA4-87A0-E00862EF9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ED9054-6625-462A-B452-207202E7F2DC}"/>
              </a:ext>
            </a:extLst>
          </p:cNvPr>
          <p:cNvCxnSpPr/>
          <p:nvPr/>
        </p:nvCxnSpPr>
        <p:spPr>
          <a:xfrm rot="5400000">
            <a:off x="6760369" y="3734594"/>
            <a:ext cx="914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3" name="Text Box 34">
            <a:extLst>
              <a:ext uri="{FF2B5EF4-FFF2-40B4-BE49-F238E27FC236}">
                <a16:creationId xmlns:a16="http://schemas.microsoft.com/office/drawing/2014/main" id="{C9610D38-5091-4E19-A2EC-B6A93CED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2895600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currnode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14106F7-8E67-4806-8F4F-F89B7C8C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Inserting a new node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1AAF657-99E9-40F5-A187-08D4F9E4A1C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zh-CN" sz="2400">
                <a:cs typeface="方正舒体"/>
              </a:rPr>
              <a:t>Node* InsertNode(int index, double x) </a:t>
            </a:r>
            <a:endParaRPr lang="en-US" altLang="en-US" sz="2400"/>
          </a:p>
          <a:p>
            <a:pPr lvl="1"/>
            <a:r>
              <a:rPr lang="en-US" altLang="en-US" sz="2000"/>
              <a:t>Insert a node with data equal to x after the index’th elements</a:t>
            </a:r>
            <a:r>
              <a:rPr lang="en-US" altLang="zh-CN" sz="2000">
                <a:cs typeface="方正舒体"/>
              </a:rPr>
              <a:t>. (i.e., when index = 0, insert the node as the first element; </a:t>
            </a:r>
          </a:p>
          <a:p>
            <a:pPr lvl="1"/>
            <a:r>
              <a:rPr lang="en-US" altLang="zh-CN" sz="2000">
                <a:cs typeface="方正舒体"/>
              </a:rPr>
              <a:t>        when index = 1, insert the node after the first element, and so on)</a:t>
            </a:r>
            <a:endParaRPr lang="en-US" altLang="en-US" sz="2000"/>
          </a:p>
          <a:p>
            <a:pPr lvl="1"/>
            <a:r>
              <a:rPr lang="en-US" altLang="en-US" sz="2000"/>
              <a:t>If the insertion is successful, return the inserted node. </a:t>
            </a:r>
          </a:p>
          <a:p>
            <a:pPr lvl="1"/>
            <a:r>
              <a:rPr lang="en-US" altLang="en-US" sz="2000"/>
              <a:t>       Otherwise, return NULL. </a:t>
            </a:r>
          </a:p>
          <a:p>
            <a:pPr lvl="1"/>
            <a:r>
              <a:rPr lang="en-US" altLang="en-US" sz="2000"/>
              <a:t>        (If index is &lt; 0 or &gt; length of the list, the insertion will fail.)</a:t>
            </a:r>
            <a:endParaRPr lang="en-US" altLang="zh-CN" sz="2000">
              <a:cs typeface="方正舒体"/>
            </a:endParaRPr>
          </a:p>
          <a:p>
            <a:r>
              <a:rPr lang="en-US" altLang="zh-CN" sz="2400">
                <a:cs typeface="方正舒体"/>
              </a:rPr>
              <a:t>Steps</a:t>
            </a:r>
          </a:p>
          <a:p>
            <a:pPr lvl="1"/>
            <a:r>
              <a:rPr lang="en-US" altLang="zh-CN" sz="2000">
                <a:cs typeface="方正舒体"/>
              </a:rPr>
              <a:t>Locate index’th element</a:t>
            </a:r>
          </a:p>
          <a:p>
            <a:pPr lvl="1"/>
            <a:r>
              <a:rPr lang="en-US" altLang="zh-CN" sz="2000">
                <a:cs typeface="方正舒体"/>
              </a:rPr>
              <a:t>Allocate memory for the new node</a:t>
            </a:r>
          </a:p>
          <a:p>
            <a:pPr lvl="1"/>
            <a:r>
              <a:rPr lang="en-US" altLang="zh-CN" sz="2000">
                <a:cs typeface="方正舒体"/>
              </a:rPr>
              <a:t>Point the new node to its successor</a:t>
            </a:r>
          </a:p>
          <a:p>
            <a:pPr lvl="1"/>
            <a:r>
              <a:rPr lang="en-US" altLang="zh-CN" sz="2000">
                <a:cs typeface="方正舒体"/>
              </a:rPr>
              <a:t>Point the new node’s predecessor to the new node</a:t>
            </a: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C0CE05F2-0C1A-4D95-9C0A-ED1C3E581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0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8CC5BD10-8255-4A0D-8410-74E02608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0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6" name="Rectangle 7">
            <a:extLst>
              <a:ext uri="{FF2B5EF4-FFF2-40B4-BE49-F238E27FC236}">
                <a16:creationId xmlns:a16="http://schemas.microsoft.com/office/drawing/2014/main" id="{03BE2F5C-1304-454A-B94B-FDD06C74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863" y="5527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7" name="Rectangle 8">
            <a:extLst>
              <a:ext uri="{FF2B5EF4-FFF2-40B4-BE49-F238E27FC236}">
                <a16:creationId xmlns:a16="http://schemas.microsoft.com/office/drawing/2014/main" id="{3B6B8059-2AD5-4967-A380-5247878A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863" y="5534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8" name="Line 9">
            <a:extLst>
              <a:ext uri="{FF2B5EF4-FFF2-40B4-BE49-F238E27FC236}">
                <a16:creationId xmlns:a16="http://schemas.microsoft.com/office/drawing/2014/main" id="{02D7D38D-D2AA-4B4E-9294-F6F026598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6325" y="5057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9" name="Text Box 10">
            <a:extLst>
              <a:ext uri="{FF2B5EF4-FFF2-40B4-BE49-F238E27FC236}">
                <a16:creationId xmlns:a16="http://schemas.microsoft.com/office/drawing/2014/main" id="{5306E134-0384-4AA3-9BCD-6212FD2E6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938" y="5943600"/>
            <a:ext cx="1058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newNode</a:t>
            </a:r>
            <a:endParaRPr lang="en-US" altLang="en-US" sz="14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5850" name="Line 11">
            <a:extLst>
              <a:ext uri="{FF2B5EF4-FFF2-40B4-BE49-F238E27FC236}">
                <a16:creationId xmlns:a16="http://schemas.microsoft.com/office/drawing/2014/main" id="{D036263F-08C7-4A6D-BA7B-CF670EF7B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52578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1" name="Rectangle 12">
            <a:extLst>
              <a:ext uri="{FF2B5EF4-FFF2-40B4-BE49-F238E27FC236}">
                <a16:creationId xmlns:a16="http://schemas.microsoft.com/office/drawing/2014/main" id="{D1937E57-9DAD-4769-839F-72F235FF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2" name="Rectangle 13">
            <a:extLst>
              <a:ext uri="{FF2B5EF4-FFF2-40B4-BE49-F238E27FC236}">
                <a16:creationId xmlns:a16="http://schemas.microsoft.com/office/drawing/2014/main" id="{2CF91AE4-AF2F-45E2-AFA9-B37325BD2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3" name="Line 14">
            <a:extLst>
              <a:ext uri="{FF2B5EF4-FFF2-40B4-BE49-F238E27FC236}">
                <a16:creationId xmlns:a16="http://schemas.microsoft.com/office/drawing/2014/main" id="{FCC9B7D8-5906-4913-BAA4-63AEAEE88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8538" y="5067300"/>
            <a:ext cx="6826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4" name="Line 15">
            <a:extLst>
              <a:ext uri="{FF2B5EF4-FFF2-40B4-BE49-F238E27FC236}">
                <a16:creationId xmlns:a16="http://schemas.microsoft.com/office/drawing/2014/main" id="{4095E7D6-DE13-44AD-9EC6-59F5C0A60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3463" y="5181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5" name="Text Box 16">
            <a:extLst>
              <a:ext uri="{FF2B5EF4-FFF2-40B4-BE49-F238E27FC236}">
                <a16:creationId xmlns:a16="http://schemas.microsoft.com/office/drawing/2014/main" id="{B56D3002-8715-4C2A-B3BE-DB929BB2F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343400"/>
            <a:ext cx="1058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index’th element</a:t>
            </a:r>
            <a:endParaRPr lang="en-US" altLang="en-US" sz="14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5856" name="Line 17">
            <a:extLst>
              <a:ext uri="{FF2B5EF4-FFF2-40B4-BE49-F238E27FC236}">
                <a16:creationId xmlns:a16="http://schemas.microsoft.com/office/drawing/2014/main" id="{D47C40EB-098A-487E-9ECF-E2E8C301D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953000"/>
            <a:ext cx="76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7" name="Line 18">
            <a:extLst>
              <a:ext uri="{FF2B5EF4-FFF2-40B4-BE49-F238E27FC236}">
                <a16:creationId xmlns:a16="http://schemas.microsoft.com/office/drawing/2014/main" id="{D95B913B-03E7-4FBA-8D78-2FBC201C7F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4953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E9838F3-5618-4AFA-B3E9-15945F02D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Inserting a new node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1F14914-69E5-40D5-9B5E-7E2AEF8EED3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Possible cases of InsertNode</a:t>
            </a:r>
          </a:p>
          <a:p>
            <a:pPr lvl="1"/>
            <a:r>
              <a:rPr lang="en-US" altLang="en-US"/>
              <a:t>Insert into an empty list</a:t>
            </a:r>
          </a:p>
          <a:p>
            <a:pPr lvl="1"/>
            <a:r>
              <a:rPr lang="en-US" altLang="en-US"/>
              <a:t>Insert first</a:t>
            </a:r>
          </a:p>
          <a:p>
            <a:pPr lvl="1"/>
            <a:r>
              <a:rPr lang="en-US" altLang="en-US"/>
              <a:t>Insert last</a:t>
            </a:r>
          </a:p>
          <a:p>
            <a:pPr lvl="1"/>
            <a:r>
              <a:rPr lang="en-US" altLang="en-US"/>
              <a:t>Insert in middle</a:t>
            </a:r>
          </a:p>
          <a:p>
            <a:r>
              <a:rPr lang="en-US" altLang="en-US"/>
              <a:t>But, in fact, only need to handle two cases</a:t>
            </a:r>
          </a:p>
          <a:p>
            <a:pPr lvl="1"/>
            <a:r>
              <a:rPr lang="en-US" altLang="en-US"/>
              <a:t>Insert as the first node (Case 1 and Case 2)</a:t>
            </a:r>
          </a:p>
          <a:p>
            <a:pPr lvl="1"/>
            <a:r>
              <a:rPr lang="en-US" altLang="en-US"/>
              <a:t>Insert in the middle or at the end of the list (Case 3 and Case 4)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3056301-D8D3-4F72-BA65-D20BD29CA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Inserting a new node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F1EF293-E227-41DD-8818-193D1CC1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524000"/>
            <a:ext cx="81692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Node* InsertNode(int index, double x) {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&lt; 0) return NULL;	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currIndex	=	1;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Node* currNode =	head;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(currNode!=NULL &amp;&amp; index &gt; currIndex) {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&gt; 0 &amp;&amp; currNode == NULL) return NULL;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newNode = (struct Node *)malloc(sizeof(struct Node));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newNode-&gt;data	=	x;	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== 0)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head;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newNode;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currNode-&gt;next;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currNode-&gt;next	=	newNode;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newNode;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A9CABEE4-C1D3-40FB-9A22-428CCC29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6248400" cy="23622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3" name="AutoShape 7">
            <a:extLst>
              <a:ext uri="{FF2B5EF4-FFF2-40B4-BE49-F238E27FC236}">
                <a16:creationId xmlns:a16="http://schemas.microsoft.com/office/drawing/2014/main" id="{4D4BC4B8-F9D9-4682-AA52-69971D9056D2}"/>
              </a:ext>
            </a:extLst>
          </p:cNvPr>
          <p:cNvSpPr>
            <a:spLocks/>
          </p:cNvSpPr>
          <p:nvPr/>
        </p:nvSpPr>
        <p:spPr bwMode="auto">
          <a:xfrm>
            <a:off x="6629400" y="990600"/>
            <a:ext cx="2514600" cy="1524000"/>
          </a:xfrm>
          <a:prstGeom prst="borderCallout1">
            <a:avLst>
              <a:gd name="adj1" fmla="val 7500"/>
              <a:gd name="adj2" fmla="val -3032"/>
              <a:gd name="adj3" fmla="val 64898"/>
              <a:gd name="adj4" fmla="val -36741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Try to locate </a:t>
            </a: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</a:rPr>
              <a:t>index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’th node. If it doesn’t exist, return </a:t>
            </a: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A397634-89CA-4EC8-8E4C-5FBCA7550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Inserting a new node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8ABD971-6A3A-497B-AFE8-FCF42A5F1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524000"/>
            <a:ext cx="81692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Node* InsertNode(int index, double x)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&lt; 0) return NULL;	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currIndex	=	1;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Node* currNode =	head;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(currNode!=NULL &amp;&amp; index &gt; currIndex)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&gt; 0 &amp;&amp; currNode == NULL) return NULL;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newNode = (struct Node *)malloc(sizeof(struct Node));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newNode-&gt;data	=	x;	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== 0)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head;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newNode;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currNode-&gt;next;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currNode-&gt;next	=	newNode;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newNode;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5893B73-8820-49D9-918F-9DC8BC645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33800"/>
            <a:ext cx="6858000" cy="609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17" name="AutoShape 5">
            <a:extLst>
              <a:ext uri="{FF2B5EF4-FFF2-40B4-BE49-F238E27FC236}">
                <a16:creationId xmlns:a16="http://schemas.microsoft.com/office/drawing/2014/main" id="{84A5C21B-7136-4ED3-8AF9-BC1470F7BB6E}"/>
              </a:ext>
            </a:extLst>
          </p:cNvPr>
          <p:cNvSpPr>
            <a:spLocks/>
          </p:cNvSpPr>
          <p:nvPr/>
        </p:nvSpPr>
        <p:spPr bwMode="auto">
          <a:xfrm>
            <a:off x="6629400" y="4495800"/>
            <a:ext cx="2514600" cy="381000"/>
          </a:xfrm>
          <a:prstGeom prst="borderCallout1">
            <a:avLst>
              <a:gd name="adj1" fmla="val 30000"/>
              <a:gd name="adj2" fmla="val -3032"/>
              <a:gd name="adj3" fmla="val -114167"/>
              <a:gd name="adj4" fmla="val -31185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Create a new node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2BAF08-3C73-4CEC-A1B9-289F67CFD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Inserting a new node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4125B87-2F03-42E6-8705-0EE28BC6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524000"/>
            <a:ext cx="81692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Node* InsertNode(int index, double x)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&lt; 0) return NULL;	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currIndex	=	1;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Node* currNode =	head;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(currNode!=NULL &amp;&amp; index &gt; currIndex)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&gt; 0 &amp;&amp; currNode == NULL) return NULL;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newNode = (struct Node *)malloc(sizeof(struct Node));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newNode-&gt;data	=	x;</a:t>
            </a:r>
            <a:r>
              <a:rPr lang="en-US" altLang="en-US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(index == 0) {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head;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newNode;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currNode-&gt;next;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currNode-&gt;next	=	newNode;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newNode;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B0037DA-572A-44DC-B4C3-6ED391E26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11650"/>
            <a:ext cx="6172200" cy="9461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id="{92159F0F-6DC3-41E3-963D-6F836C62EF17}"/>
              </a:ext>
            </a:extLst>
          </p:cNvPr>
          <p:cNvSpPr>
            <a:spLocks/>
          </p:cNvSpPr>
          <p:nvPr/>
        </p:nvSpPr>
        <p:spPr bwMode="auto">
          <a:xfrm>
            <a:off x="6172200" y="3810000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Insert as first element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41CB579A-0BCB-4D3F-83DC-B8A5684E5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4958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3" name="Rectangle 8">
            <a:extLst>
              <a:ext uri="{FF2B5EF4-FFF2-40B4-BE49-F238E27FC236}">
                <a16:creationId xmlns:a16="http://schemas.microsoft.com/office/drawing/2014/main" id="{48FFB2E7-25B6-49EA-B525-7091CC19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02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4" name="Text Box 12">
            <a:extLst>
              <a:ext uri="{FF2B5EF4-FFF2-40B4-BE49-F238E27FC236}">
                <a16:creationId xmlns:a16="http://schemas.microsoft.com/office/drawing/2014/main" id="{EA5BA80A-79DD-4366-A6AF-467AEFA33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8" y="41910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en-US" sz="1400">
                <a:solidFill>
                  <a:schemeClr val="folHlink"/>
                </a:solidFill>
                <a:latin typeface="Arial" panose="020B0604020202020204" pitchFamily="34" charset="0"/>
              </a:rPr>
              <a:t>ead</a:t>
            </a:r>
          </a:p>
        </p:txBody>
      </p:sp>
      <p:sp>
        <p:nvSpPr>
          <p:cNvPr id="39945" name="Rectangle 13">
            <a:extLst>
              <a:ext uri="{FF2B5EF4-FFF2-40B4-BE49-F238E27FC236}">
                <a16:creationId xmlns:a16="http://schemas.microsoft.com/office/drawing/2014/main" id="{58E90B84-5A8F-4C2C-A72F-8C87C0006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0215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6" name="Line 11">
            <a:extLst>
              <a:ext uri="{FF2B5EF4-FFF2-40B4-BE49-F238E27FC236}">
                <a16:creationId xmlns:a16="http://schemas.microsoft.com/office/drawing/2014/main" id="{B8DD227B-A7BF-4781-9370-2BA62F687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3350" y="4686300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7" name="Rectangle 14">
            <a:extLst>
              <a:ext uri="{FF2B5EF4-FFF2-40B4-BE49-F238E27FC236}">
                <a16:creationId xmlns:a16="http://schemas.microsoft.com/office/drawing/2014/main" id="{C4CC9FC2-5FDF-49E7-B809-D1EEB5153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5146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8" name="Rectangle 15">
            <a:extLst>
              <a:ext uri="{FF2B5EF4-FFF2-40B4-BE49-F238E27FC236}">
                <a16:creationId xmlns:a16="http://schemas.microsoft.com/office/drawing/2014/main" id="{CEA539A3-0B35-49A8-B0A3-5A7E6A6C2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5153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9" name="Text Box 17">
            <a:extLst>
              <a:ext uri="{FF2B5EF4-FFF2-40B4-BE49-F238E27FC236}">
                <a16:creationId xmlns:a16="http://schemas.microsoft.com/office/drawing/2014/main" id="{95E7B7DB-82A2-4B11-B723-201EAB37D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562600"/>
            <a:ext cx="105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newNode</a:t>
            </a:r>
            <a:endParaRPr lang="en-US" altLang="en-US" sz="14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9950" name="Line 18">
            <a:extLst>
              <a:ext uri="{FF2B5EF4-FFF2-40B4-BE49-F238E27FC236}">
                <a16:creationId xmlns:a16="http://schemas.microsoft.com/office/drawing/2014/main" id="{65AFBB77-61F0-4DBB-8D7A-1C01BCA36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800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1" name="Line 19">
            <a:extLst>
              <a:ext uri="{FF2B5EF4-FFF2-40B4-BE49-F238E27FC236}">
                <a16:creationId xmlns:a16="http://schemas.microsoft.com/office/drawing/2014/main" id="{7AE43202-F198-4BBC-9BD6-1B8526F4D2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876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D10D6E9-2B02-4643-9567-1AB27ABF0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Inserting a new node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660700C-F1B5-4D0E-BECC-426B58535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524000"/>
            <a:ext cx="81692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Node* InsertNode(int index, double x)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&lt; 0) return NULL;	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currIndex	=	1;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Node* currNode =	head;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(currNode!=NULL &amp;&amp; index &gt; currIndex)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&gt; 0 &amp;&amp; currNode == NULL) return NULL;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newNode = (struct Node *)malloc(sizeof(struct Node));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newNode-&gt;data	=	x;	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== 0) {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head;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newNode;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{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currNode-&gt;next;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currNode-&gt;next	=	newNode;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newNode;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3B1F30A-588F-401B-8CC4-5B9F9EAF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83200"/>
            <a:ext cx="5867400" cy="990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965" name="AutoShape 5">
            <a:extLst>
              <a:ext uri="{FF2B5EF4-FFF2-40B4-BE49-F238E27FC236}">
                <a16:creationId xmlns:a16="http://schemas.microsoft.com/office/drawing/2014/main" id="{CF980E84-1FC9-4634-8C83-C21A1075FC3B}"/>
              </a:ext>
            </a:extLst>
          </p:cNvPr>
          <p:cNvSpPr>
            <a:spLocks/>
          </p:cNvSpPr>
          <p:nvPr/>
        </p:nvSpPr>
        <p:spPr bwMode="auto">
          <a:xfrm>
            <a:off x="6172200" y="4724400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after </a:t>
            </a:r>
            <a:r>
              <a:rPr lang="en-US" altLang="zh-CN" sz="18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currNode</a:t>
            </a:r>
            <a:endParaRPr lang="en-US" altLang="en-US" sz="18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72165179-4F28-46A0-9C21-BEAE79917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4149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5859CE99-0DAC-4FB4-A220-104C2FE2A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4165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968" name="Rectangle 11">
            <a:extLst>
              <a:ext uri="{FF2B5EF4-FFF2-40B4-BE49-F238E27FC236}">
                <a16:creationId xmlns:a16="http://schemas.microsoft.com/office/drawing/2014/main" id="{CAAC9216-DA4F-4758-BC42-3C01C322C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60610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969" name="Rectangle 12">
            <a:extLst>
              <a:ext uri="{FF2B5EF4-FFF2-40B4-BE49-F238E27FC236}">
                <a16:creationId xmlns:a16="http://schemas.microsoft.com/office/drawing/2014/main" id="{7F3CE0CF-45E4-4AB9-8B2F-60A885B26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60674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970" name="Text Box 14">
            <a:extLst>
              <a:ext uri="{FF2B5EF4-FFF2-40B4-BE49-F238E27FC236}">
                <a16:creationId xmlns:a16="http://schemas.microsoft.com/office/drawing/2014/main" id="{5F3140F8-EDEE-4886-A641-6D5C06E1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477000"/>
            <a:ext cx="105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newNode</a:t>
            </a:r>
            <a:endParaRPr lang="en-US" altLang="en-US" sz="14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0971" name="Line 16">
            <a:extLst>
              <a:ext uri="{FF2B5EF4-FFF2-40B4-BE49-F238E27FC236}">
                <a16:creationId xmlns:a16="http://schemas.microsoft.com/office/drawing/2014/main" id="{98997C5D-E009-473B-9856-26D0E66C55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57912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2" name="Rectangle 20">
            <a:extLst>
              <a:ext uri="{FF2B5EF4-FFF2-40B4-BE49-F238E27FC236}">
                <a16:creationId xmlns:a16="http://schemas.microsoft.com/office/drawing/2014/main" id="{457C4A37-7946-45EE-80AA-1F725A859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54149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973" name="Rectangle 21">
            <a:extLst>
              <a:ext uri="{FF2B5EF4-FFF2-40B4-BE49-F238E27FC236}">
                <a16:creationId xmlns:a16="http://schemas.microsoft.com/office/drawing/2014/main" id="{CC097987-80A7-43AE-A2D5-77F5B595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54165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974" name="Line 22">
            <a:extLst>
              <a:ext uri="{FF2B5EF4-FFF2-40B4-BE49-F238E27FC236}">
                <a16:creationId xmlns:a16="http://schemas.microsoft.com/office/drawing/2014/main" id="{21475065-9D30-47F3-90E9-8117A0444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7475" y="55911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C232F826-8A39-4828-8C22-90F695B99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6" name="Text Box 23">
            <a:extLst>
              <a:ext uri="{FF2B5EF4-FFF2-40B4-BE49-F238E27FC236}">
                <a16:creationId xmlns:a16="http://schemas.microsoft.com/office/drawing/2014/main" id="{A180022B-C3A1-4A85-94D3-B4596C3FB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5105400"/>
            <a:ext cx="1058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currNode</a:t>
            </a:r>
            <a:endParaRPr lang="en-US" altLang="en-US" sz="14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0C4F3E0-2D64-49C5-87DA-96A3CE19A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Finding a node</a:t>
            </a:r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D145060-75F3-4222-85F0-295C35B76B5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int FindNode(double x, struct Node *head)</a:t>
            </a:r>
            <a:endParaRPr lang="en-US" altLang="zh-CN">
              <a:cs typeface="方正舒体"/>
            </a:endParaRPr>
          </a:p>
          <a:p>
            <a:pPr lvl="1"/>
            <a:r>
              <a:rPr lang="en-US" altLang="zh-CN">
                <a:cs typeface="方正舒体"/>
              </a:rPr>
              <a:t>Search for a node with the value equal to x in the list.</a:t>
            </a:r>
          </a:p>
          <a:p>
            <a:pPr lvl="1"/>
            <a:r>
              <a:rPr lang="en-US" altLang="zh-CN">
                <a:cs typeface="方正舒体"/>
              </a:rPr>
              <a:t>If such a node is found, return its position. Otherwise, return 0.</a:t>
            </a:r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9759A5F-0494-4738-9E53-5BA46FFFD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36925"/>
            <a:ext cx="758666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FindNode(double x, struct Node *head) {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Node* currNode = head;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currIndex	=	1;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(currNode!=NULL &amp;&amp; currNode-&gt;data != x) {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(currNode!=NULL) return currIndex;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return 0;</a:t>
            </a: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58067EC-E6B6-4F5B-98F2-1C6C58F70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Deleting a node</a:t>
            </a:r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DFCD66D-4698-40A9-A0FC-25C02FB05FD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447800"/>
            <a:ext cx="8504238" cy="4651375"/>
          </a:xfrm>
        </p:spPr>
        <p:txBody>
          <a:bodyPr/>
          <a:lstStyle/>
          <a:p>
            <a:r>
              <a:rPr lang="en-US" altLang="en-US"/>
              <a:t>int DeleteNode(double x)</a:t>
            </a:r>
            <a:endParaRPr lang="en-US" altLang="zh-CN">
              <a:cs typeface="方正舒体"/>
            </a:endParaRPr>
          </a:p>
          <a:p>
            <a:pPr lvl="1"/>
            <a:r>
              <a:rPr lang="en-US" altLang="zh-CN">
                <a:cs typeface="方正舒体"/>
              </a:rPr>
              <a:t>Delete a node with the value equal to x from the list.</a:t>
            </a:r>
          </a:p>
          <a:p>
            <a:pPr lvl="1"/>
            <a:r>
              <a:rPr lang="en-US" altLang="zh-CN">
                <a:cs typeface="方正舒体"/>
              </a:rPr>
              <a:t>If such a node is found, return its position. Otherwise, return 0.</a:t>
            </a:r>
            <a:endParaRPr lang="en-US" altLang="en-US"/>
          </a:p>
          <a:p>
            <a:r>
              <a:rPr lang="en-US" altLang="zh-CN">
                <a:cs typeface="方正舒体"/>
              </a:rPr>
              <a:t>Steps</a:t>
            </a:r>
          </a:p>
          <a:p>
            <a:pPr lvl="1"/>
            <a:r>
              <a:rPr lang="en-US" altLang="zh-CN">
                <a:cs typeface="方正舒体"/>
              </a:rPr>
              <a:t>Find the desirable node (similar to FindNode)</a:t>
            </a:r>
          </a:p>
          <a:p>
            <a:pPr lvl="1"/>
            <a:r>
              <a:rPr lang="en-US" altLang="zh-CN">
                <a:cs typeface="方正舒体"/>
              </a:rPr>
              <a:t>Release the memory occupied by the found node</a:t>
            </a:r>
          </a:p>
          <a:p>
            <a:pPr lvl="1"/>
            <a:r>
              <a:rPr lang="en-US" altLang="zh-CN">
                <a:cs typeface="方正舒体"/>
              </a:rPr>
              <a:t>Set the pointer of the predecessor of the found node to the successor of the found node</a:t>
            </a:r>
          </a:p>
          <a:p>
            <a:r>
              <a:rPr lang="en-US" altLang="zh-CN">
                <a:cs typeface="方正舒体"/>
              </a:rPr>
              <a:t>Like InsertNode, there are two special cases</a:t>
            </a:r>
          </a:p>
          <a:p>
            <a:pPr lvl="1"/>
            <a:r>
              <a:rPr lang="en-US" altLang="en-US"/>
              <a:t>Delete first node</a:t>
            </a:r>
          </a:p>
          <a:p>
            <a:pPr lvl="1"/>
            <a:r>
              <a:rPr lang="en-US" altLang="en-US"/>
              <a:t>Delete the node in middle or at the end of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7DAB55C-1B39-4517-8174-088131964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Deleting a node</a:t>
            </a:r>
            <a:endParaRPr lang="en-US"/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2A101376-2C02-43C8-BEA0-C5BB8651C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504113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DeleteNode(double x) {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Node* prevNode = NULL;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Node* currNode = head;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currIndex	=	1;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(currNode!=NULL &amp;&amp; currNode-&gt;data != x) {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prevNode	=	currNode;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(currNode!=NULL) {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if (prevNode) {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prevNode-&gt;next	=	currNode-&gt;next;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currNode;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else {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currNode-&gt;next;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currNode;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return currIndex;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0;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9EFA06FC-4AA2-4E25-B500-F101B6B22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6708775" cy="19621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5061" name="AutoShape 6">
            <a:extLst>
              <a:ext uri="{FF2B5EF4-FFF2-40B4-BE49-F238E27FC236}">
                <a16:creationId xmlns:a16="http://schemas.microsoft.com/office/drawing/2014/main" id="{329CA69B-8B27-4A6A-B794-7C63DBA94221}"/>
              </a:ext>
            </a:extLst>
          </p:cNvPr>
          <p:cNvSpPr>
            <a:spLocks/>
          </p:cNvSpPr>
          <p:nvPr/>
        </p:nvSpPr>
        <p:spPr bwMode="auto">
          <a:xfrm>
            <a:off x="5791200" y="1219200"/>
            <a:ext cx="3200400" cy="838200"/>
          </a:xfrm>
          <a:prstGeom prst="borderCallout1">
            <a:avLst>
              <a:gd name="adj1" fmla="val 13634"/>
              <a:gd name="adj2" fmla="val -2380"/>
              <a:gd name="adj3" fmla="val 80116"/>
              <a:gd name="adj4" fmla="val -8333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Try to find the node with its value equal to </a:t>
            </a:r>
            <a:r>
              <a:rPr lang="en-US" altLang="zh-CN" sz="18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endParaRPr lang="en-US" altLang="en-US" sz="18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151DFE4-EA8D-4D78-B8EE-9D31496E2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 Implementation...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1BC2B47-6FE9-4EA3-A1C3-8A8E6E17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Requires an estimate of the maximum size of the list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waste space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Print all element and find an specific number: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Linear – Traverse whole array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Print i’th Element: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Constant time - (Example: printf(“%d”,a[i]);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insert and delete:  slow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 insert at position 0 (making a new element)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requires first pushing the entire array down one spot to make room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 delete at position 0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requires shifting all the elements in the list up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A6ADDFB-5DAD-4FB3-97FB-A86B5683F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Deleting a node</a:t>
            </a:r>
            <a:endParaRPr lang="en-US"/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801BD4EB-7AB2-432F-9FDF-8EE82658C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504113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DeleteNode(double x) {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Node* prevNode = NULL;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Node* currNode = head;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currIndex	=	1;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(currNode!=NULL &amp;&amp; currNode-&gt;data != x) {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prevNode	=	currNode;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(currNode!=NULL) {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(prevNode!=NULL) {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prevNode-&gt;next	=	currNode-&gt;next;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free (currNode);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else {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currNode-&gt;next;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currNode;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return currIndex;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0;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CD139152-EB36-4FC6-BC03-DD4D9EF4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32200"/>
            <a:ext cx="6175375" cy="863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85" name="Text Box 16">
            <a:extLst>
              <a:ext uri="{FF2B5EF4-FFF2-40B4-BE49-F238E27FC236}">
                <a16:creationId xmlns:a16="http://schemas.microsoft.com/office/drawing/2014/main" id="{DBB6BEA4-136F-4410-A065-A7D5AC70F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95600"/>
            <a:ext cx="105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currNode</a:t>
            </a:r>
            <a:endParaRPr lang="en-US" altLang="en-US" sz="14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6086" name="Rectangle 17">
            <a:extLst>
              <a:ext uri="{FF2B5EF4-FFF2-40B4-BE49-F238E27FC236}">
                <a16:creationId xmlns:a16="http://schemas.microsoft.com/office/drawing/2014/main" id="{0B495E5D-8AD3-4EF8-8AB8-FF2872BC7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75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87" name="Rectangle 18">
            <a:extLst>
              <a:ext uri="{FF2B5EF4-FFF2-40B4-BE49-F238E27FC236}">
                <a16:creationId xmlns:a16="http://schemas.microsoft.com/office/drawing/2014/main" id="{73536C0F-57AB-4C7E-A4F7-13462F0EE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813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88" name="Line 19">
            <a:extLst>
              <a:ext uri="{FF2B5EF4-FFF2-40B4-BE49-F238E27FC236}">
                <a16:creationId xmlns:a16="http://schemas.microsoft.com/office/drawing/2014/main" id="{C3E5093F-FD21-4413-B1E0-4295B9A58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3675" y="33559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9" name="Rectangle 20">
            <a:extLst>
              <a:ext uri="{FF2B5EF4-FFF2-40B4-BE49-F238E27FC236}">
                <a16:creationId xmlns:a16="http://schemas.microsoft.com/office/drawing/2014/main" id="{1375164F-FD16-444B-B51E-5DBFA764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175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90" name="Rectangle 21">
            <a:extLst>
              <a:ext uri="{FF2B5EF4-FFF2-40B4-BE49-F238E27FC236}">
                <a16:creationId xmlns:a16="http://schemas.microsoft.com/office/drawing/2014/main" id="{35EB8FDC-B31A-4272-BAB4-6CE24B3D2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1813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91" name="Line 22">
            <a:extLst>
              <a:ext uri="{FF2B5EF4-FFF2-40B4-BE49-F238E27FC236}">
                <a16:creationId xmlns:a16="http://schemas.microsoft.com/office/drawing/2014/main" id="{56E1373B-B086-4FC1-A010-1FF82EA57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4275" y="33559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2" name="Rectangle 23">
            <a:extLst>
              <a:ext uri="{FF2B5EF4-FFF2-40B4-BE49-F238E27FC236}">
                <a16:creationId xmlns:a16="http://schemas.microsoft.com/office/drawing/2014/main" id="{63CDBEC0-1C3E-499B-B819-40E8DDBC4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175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93" name="Rectangle 24">
            <a:extLst>
              <a:ext uri="{FF2B5EF4-FFF2-40B4-BE49-F238E27FC236}">
                <a16:creationId xmlns:a16="http://schemas.microsoft.com/office/drawing/2014/main" id="{B2068A10-AA8A-414F-A734-210426BB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813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94" name="Line 25">
            <a:extLst>
              <a:ext uri="{FF2B5EF4-FFF2-40B4-BE49-F238E27FC236}">
                <a16:creationId xmlns:a16="http://schemas.microsoft.com/office/drawing/2014/main" id="{856ABF46-0C9E-40F6-8EA2-E03801C609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4875" y="33559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5" name="Text Box 26">
            <a:extLst>
              <a:ext uri="{FF2B5EF4-FFF2-40B4-BE49-F238E27FC236}">
                <a16:creationId xmlns:a16="http://schemas.microsoft.com/office/drawing/2014/main" id="{E000C541-BE2D-43FB-A4C6-554A5627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95600"/>
            <a:ext cx="105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prevNode</a:t>
            </a:r>
            <a:endParaRPr lang="en-US" altLang="en-US" sz="14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6096" name="Line 27">
            <a:extLst>
              <a:ext uri="{FF2B5EF4-FFF2-40B4-BE49-F238E27FC236}">
                <a16:creationId xmlns:a16="http://schemas.microsoft.com/office/drawing/2014/main" id="{642FCCAF-6248-46A9-8C7D-40B107EBF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03600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Line 28">
            <a:extLst>
              <a:ext uri="{FF2B5EF4-FFF2-40B4-BE49-F238E27FC236}">
                <a16:creationId xmlns:a16="http://schemas.microsoft.com/office/drawing/2014/main" id="{3C98368F-F5DD-4762-86BD-2186E61F2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784600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29">
            <a:extLst>
              <a:ext uri="{FF2B5EF4-FFF2-40B4-BE49-F238E27FC236}">
                <a16:creationId xmlns:a16="http://schemas.microsoft.com/office/drawing/2014/main" id="{B860F6AF-57D9-4020-81A8-5E1123400B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3556000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8AA2364-FC31-439B-A702-0D9447058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Deleting a node</a:t>
            </a:r>
            <a:endParaRPr lang="en-US"/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7C6459B5-BB59-45EB-9E0A-B97351F4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504113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DeleteNode(double x) {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Node* prevNode = NULL;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Node* currNode = head;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currIndex	=	1;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(currNode!=NULL &amp;&amp; currNode-&gt;data != x) {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prevNode	=	currNode;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(currNode!=NULL) {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(prevNode!=NULL) {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prevNode-&gt;next	=	currNode-&gt;next;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free (currNode);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400" b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{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currNode-&gt;next;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free( currNode);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400" b="1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return currIndex;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0;</a:t>
            </a:r>
            <a:endParaRPr lang="en-US" altLang="en-US" sz="14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D6A2C0EB-BBBD-4F81-98E8-FE799EDED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95800"/>
            <a:ext cx="6175375" cy="8382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8B9C332C-26BB-4072-BB57-38460BACA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10200"/>
            <a:ext cx="105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currNode</a:t>
            </a:r>
            <a:endParaRPr lang="en-US" altLang="en-US" sz="14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ADEFE699-7B19-4E0D-B25A-6413DAE4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6896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111" name="Line 8">
            <a:extLst>
              <a:ext uri="{FF2B5EF4-FFF2-40B4-BE49-F238E27FC236}">
                <a16:creationId xmlns:a16="http://schemas.microsoft.com/office/drawing/2014/main" id="{9BB1EE15-0A6F-42BA-9A1C-518826EF28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3675" y="58705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2" name="Rectangle 9">
            <a:extLst>
              <a:ext uri="{FF2B5EF4-FFF2-40B4-BE49-F238E27FC236}">
                <a16:creationId xmlns:a16="http://schemas.microsoft.com/office/drawing/2014/main" id="{CE59E034-C915-44BF-BBC7-8257F940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6896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113" name="Rectangle 10">
            <a:extLst>
              <a:ext uri="{FF2B5EF4-FFF2-40B4-BE49-F238E27FC236}">
                <a16:creationId xmlns:a16="http://schemas.microsoft.com/office/drawing/2014/main" id="{BEF4A266-F8EC-4881-AC61-424C9909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6959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114" name="Line 11">
            <a:extLst>
              <a:ext uri="{FF2B5EF4-FFF2-40B4-BE49-F238E27FC236}">
                <a16:creationId xmlns:a16="http://schemas.microsoft.com/office/drawing/2014/main" id="{90AE2A9F-0B07-48D8-BE2A-5AD7074D9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4275" y="58705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5" name="Rectangle 12">
            <a:extLst>
              <a:ext uri="{FF2B5EF4-FFF2-40B4-BE49-F238E27FC236}">
                <a16:creationId xmlns:a16="http://schemas.microsoft.com/office/drawing/2014/main" id="{02BC1D5C-2818-4BA5-B8CE-DE7C2AF8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896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116" name="Rectangle 13">
            <a:extLst>
              <a:ext uri="{FF2B5EF4-FFF2-40B4-BE49-F238E27FC236}">
                <a16:creationId xmlns:a16="http://schemas.microsoft.com/office/drawing/2014/main" id="{A3F4B2FC-D76C-4EFC-80B2-6B94A3F2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959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117" name="Line 14">
            <a:extLst>
              <a:ext uri="{FF2B5EF4-FFF2-40B4-BE49-F238E27FC236}">
                <a16:creationId xmlns:a16="http://schemas.microsoft.com/office/drawing/2014/main" id="{B6FDB8D4-CC0B-4306-85D3-1B718471B1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4875" y="58705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8" name="Text Box 15">
            <a:extLst>
              <a:ext uri="{FF2B5EF4-FFF2-40B4-BE49-F238E27FC236}">
                <a16:creationId xmlns:a16="http://schemas.microsoft.com/office/drawing/2014/main" id="{9ECF1FB8-C0B2-489B-A530-E41C9B8F3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410200"/>
            <a:ext cx="677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head</a:t>
            </a:r>
            <a:endParaRPr lang="en-US" altLang="en-US" sz="14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7119" name="Line 16">
            <a:extLst>
              <a:ext uri="{FF2B5EF4-FFF2-40B4-BE49-F238E27FC236}">
                <a16:creationId xmlns:a16="http://schemas.microsoft.com/office/drawing/2014/main" id="{1D10033D-4720-4979-9BC0-E0A10C71B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918200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17">
            <a:extLst>
              <a:ext uri="{FF2B5EF4-FFF2-40B4-BE49-F238E27FC236}">
                <a16:creationId xmlns:a16="http://schemas.microsoft.com/office/drawing/2014/main" id="{E63A5FC5-3759-4B90-A610-A6DBA28A4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6299200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Line 18">
            <a:extLst>
              <a:ext uri="{FF2B5EF4-FFF2-40B4-BE49-F238E27FC236}">
                <a16:creationId xmlns:a16="http://schemas.microsoft.com/office/drawing/2014/main" id="{3372F088-429F-4BFC-99CF-F6B51D4FE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6070600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D2C991D-2758-4F57-9A82-094A568C0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Destroying the </a:t>
            </a:r>
            <a:r>
              <a:rPr lang="en-US" altLang="zh-CN"/>
              <a:t>l</a:t>
            </a:r>
            <a:r>
              <a:rPr lang="en-US"/>
              <a:t>ist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CB3C8E7-DABC-4369-AD1D-62DD1F1B6BF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void DeleteList(struct Node *head)</a:t>
            </a:r>
            <a:endParaRPr lang="en-US" altLang="zh-CN">
              <a:cs typeface="方正舒体"/>
            </a:endParaRPr>
          </a:p>
          <a:p>
            <a:pPr lvl="1"/>
            <a:r>
              <a:rPr lang="en-US" altLang="zh-CN">
                <a:cs typeface="方正舒体"/>
              </a:rPr>
              <a:t>Use the DeleteList() function to release all the memory used by the list.</a:t>
            </a:r>
          </a:p>
          <a:p>
            <a:pPr lvl="1"/>
            <a:r>
              <a:rPr lang="en-US" altLang="zh-CN">
                <a:cs typeface="方正舒体"/>
              </a:rPr>
              <a:t>Step through the list and delete each node one by one.</a:t>
            </a:r>
            <a:endParaRPr lang="en-US" alt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E53D5E6-D2DD-41FD-9135-2853C41C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200400"/>
            <a:ext cx="70770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DelteList(struct Node *head) {</a:t>
            </a:r>
            <a:endParaRPr lang="en-US" altLang="en-US" sz="18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struct Node* currNode = head, *nextNode = NULL;</a:t>
            </a:r>
            <a:endParaRPr lang="en-US" altLang="en-US" sz="18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while (currNode != NULL)</a:t>
            </a:r>
            <a:endParaRPr lang="en-US" altLang="en-US" sz="18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</a:t>
            </a:r>
            <a:endParaRPr lang="en-US" altLang="en-US" sz="18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nextNode	=	currNode-&gt;next;</a:t>
            </a:r>
            <a:endParaRPr lang="en-US" altLang="zh-CN" sz="1800" b="1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destroy the current node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free (currNode);</a:t>
            </a:r>
            <a:endParaRPr lang="en-US" altLang="zh-CN" sz="1800" b="1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currNode	=	nextNode;</a:t>
            </a:r>
            <a:endParaRPr lang="en-US" altLang="en-US" sz="18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}</a:t>
            </a:r>
            <a:endParaRPr lang="en-US" altLang="en-US" sz="18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E8F1-D266-4C7D-AAFF-11DA2880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F71EF2E2-D774-46B7-8B49-FB432831BF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struct Node {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int x;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struct Node *next;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};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typedef struct Node node;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node *node1 , *node2 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node1 = (node *) malloc( sizeof(node));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node2 = (node *) malloc( sizeof(node));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node1-&gt; x = 7;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node2 -&gt; x = 10;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node1-&gt;next = node2;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 node2-&gt;next = NULL; 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09FCF8FF-398C-4D22-B17A-62F35D5F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E6A3D-3A24-409E-A0B1-A439E62AF6B7}" type="slidenum">
              <a:rPr lang="en-US" altLang="en-US" sz="1600">
                <a:solidFill>
                  <a:srgbClr val="AB2627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600">
              <a:solidFill>
                <a:srgbClr val="AB262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A5D889A-62B2-4D28-8363-5955CB4E7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Pointer Implementation (Linked List)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C383E95-30E4-4BFC-B4C6-D89C159E5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55000" cy="1371600"/>
          </a:xfrm>
        </p:spPr>
        <p:txBody>
          <a:bodyPr/>
          <a:lstStyle/>
          <a:p>
            <a:r>
              <a:rPr lang="en-US" altLang="en-US"/>
              <a:t>Ensure that the list is not stored contiguously</a:t>
            </a:r>
          </a:p>
          <a:p>
            <a:pPr lvl="1"/>
            <a:r>
              <a:rPr lang="en-US" altLang="en-US"/>
              <a:t>use a linked list</a:t>
            </a:r>
          </a:p>
          <a:p>
            <a:pPr lvl="1"/>
            <a:r>
              <a:rPr lang="en-US" altLang="en-US"/>
              <a:t>a series of structures that are not necessarily adjacent in memory</a:t>
            </a:r>
          </a:p>
        </p:txBody>
      </p:sp>
      <p:pic>
        <p:nvPicPr>
          <p:cNvPr id="84996" name="Picture 4" descr="fig3_1">
            <a:extLst>
              <a:ext uri="{FF2B5EF4-FFF2-40B4-BE49-F238E27FC236}">
                <a16:creationId xmlns:a16="http://schemas.microsoft.com/office/drawing/2014/main" id="{215F7546-FA66-44A4-8906-0837DEC0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710565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Text Box 5">
            <a:extLst>
              <a:ext uri="{FF2B5EF4-FFF2-40B4-BE49-F238E27FC236}">
                <a16:creationId xmlns:a16="http://schemas.microsoft.com/office/drawing/2014/main" id="{C9EE9890-4DD4-4E6B-8923-998EB12B2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8321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en-US" sz="2400">
                <a:latin typeface="Times New Roman" panose="02020603050405020304" pitchFamily="18" charset="0"/>
              </a:rPr>
              <a:t>   </a:t>
            </a:r>
            <a:r>
              <a:rPr kumimoji="1" lang="en-US" altLang="en-US" sz="2400">
                <a:latin typeface="Arial" panose="020B0604020202020204" pitchFamily="34" charset="0"/>
              </a:rPr>
              <a:t>Each node contains the element and a pointer to a structure containing its successor</a:t>
            </a: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kumimoji="1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the last cell’s next link points to NULL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en-US" sz="2400">
                <a:latin typeface="Arial" panose="020B0604020202020204" pitchFamily="34" charset="0"/>
              </a:rPr>
              <a:t>   Compared to the array implementation, </a:t>
            </a: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kumimoji="1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the pointer implementation uses only as much space as is needed for the elements currently on the list</a:t>
            </a:r>
          </a:p>
          <a:p>
            <a:pPr lvl="1" eaLnBrk="1" hangingPunct="1">
              <a:spcBef>
                <a:spcPct val="0"/>
              </a:spcBef>
              <a:buSzTx/>
              <a:buFont typeface="Monotype Sorts" pitchFamily="2" charset="2"/>
              <a:buChar char="û"/>
            </a:pPr>
            <a:r>
              <a:rPr kumimoji="1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but requires space for the pointers in each cell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  <p:bldP spid="8499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A34931A-BC79-4F54-AE5B-4592B75D5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altLang="en-US" sz="4400">
                <a:latin typeface="Arial" panose="020B0604020202020204" pitchFamily="34" charset="0"/>
              </a:rPr>
              <a:t>Nodes and Linked Lists</a:t>
            </a:r>
            <a:endParaRPr lang="en-US" altLang="en-US"/>
          </a:p>
        </p:txBody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D0A24252-A85B-41A4-AA85-B3C98FC64E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686800" cy="4572000"/>
          </a:xfrm>
        </p:spPr>
        <p:txBody>
          <a:bodyPr/>
          <a:lstStyle/>
          <a:p>
            <a:pPr lvl="1"/>
            <a:r>
              <a:rPr lang="en-US" altLang="en-US"/>
              <a:t>A linked list is a list that can grow and shrink while </a:t>
            </a:r>
            <a:br>
              <a:rPr lang="en-US" altLang="en-US"/>
            </a:br>
            <a:r>
              <a:rPr lang="en-US" altLang="en-US"/>
              <a:t>the program is running</a:t>
            </a:r>
          </a:p>
          <a:p>
            <a:pPr lvl="1"/>
            <a:r>
              <a:rPr lang="en-US" altLang="en-US"/>
              <a:t>A linked list is constructed using pointers</a:t>
            </a:r>
          </a:p>
          <a:p>
            <a:pPr lvl="1"/>
            <a:r>
              <a:rPr lang="en-US" altLang="en-US"/>
              <a:t>A linked list often consists of structs that</a:t>
            </a:r>
            <a:br>
              <a:rPr lang="en-US" altLang="en-US"/>
            </a:br>
            <a:r>
              <a:rPr lang="en-US" altLang="en-US"/>
              <a:t>contain a pointer variable connecting them to other</a:t>
            </a:r>
            <a:br>
              <a:rPr lang="en-US" altLang="en-US"/>
            </a:br>
            <a:r>
              <a:rPr lang="en-US" altLang="en-US"/>
              <a:t>dynamic variables</a:t>
            </a:r>
          </a:p>
          <a:p>
            <a:pPr lvl="1"/>
            <a:r>
              <a:rPr lang="en-US" altLang="en-US"/>
              <a:t>A linked list can be visualized as items, drawn as</a:t>
            </a:r>
            <a:br>
              <a:rPr lang="en-US" altLang="en-US"/>
            </a:br>
            <a:r>
              <a:rPr lang="en-US" altLang="en-US"/>
              <a:t>boxes, connected to other items by arrows</a:t>
            </a:r>
          </a:p>
        </p:txBody>
      </p:sp>
      <p:graphicFrame>
        <p:nvGraphicFramePr>
          <p:cNvPr id="868441" name="Group 89">
            <a:extLst>
              <a:ext uri="{FF2B5EF4-FFF2-40B4-BE49-F238E27FC236}">
                <a16:creationId xmlns:a16="http://schemas.microsoft.com/office/drawing/2014/main" id="{388496B9-F28F-48F7-99EF-73C31B7886A3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147888" y="5600700"/>
          <a:ext cx="1157287" cy="517525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44" name="Text Box 5">
            <a:extLst>
              <a:ext uri="{FF2B5EF4-FFF2-40B4-BE49-F238E27FC236}">
                <a16:creationId xmlns:a16="http://schemas.microsoft.com/office/drawing/2014/main" id="{DCB4A047-FC58-44A5-B83B-0F27D884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54371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68427" name="Group 75">
            <a:extLst>
              <a:ext uri="{FF2B5EF4-FFF2-40B4-BE49-F238E27FC236}">
                <a16:creationId xmlns:a16="http://schemas.microsoft.com/office/drawing/2014/main" id="{5372A641-9A16-4548-846F-43A249A83D30}"/>
              </a:ext>
            </a:extLst>
          </p:cNvPr>
          <p:cNvGraphicFramePr>
            <a:graphicFrameLocks noGrp="1"/>
          </p:cNvGraphicFramePr>
          <p:nvPr/>
        </p:nvGraphicFramePr>
        <p:xfrm>
          <a:off x="4197350" y="5562600"/>
          <a:ext cx="1157288" cy="590550"/>
        </p:xfrm>
        <a:graphic>
          <a:graphicData uri="http://schemas.openxmlformats.org/drawingml/2006/table">
            <a:tbl>
              <a:tblPr/>
              <a:tblGrid>
                <a:gridCol w="57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8438" name="Group 86">
            <a:extLst>
              <a:ext uri="{FF2B5EF4-FFF2-40B4-BE49-F238E27FC236}">
                <a16:creationId xmlns:a16="http://schemas.microsoft.com/office/drawing/2014/main" id="{842C9531-10CE-4249-BE0F-C44B3EEC52AD}"/>
              </a:ext>
            </a:extLst>
          </p:cNvPr>
          <p:cNvGraphicFramePr>
            <a:graphicFrameLocks noGrp="1"/>
          </p:cNvGraphicFramePr>
          <p:nvPr/>
        </p:nvGraphicFramePr>
        <p:xfrm>
          <a:off x="6510338" y="5581650"/>
          <a:ext cx="1157287" cy="57150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88">
            <a:extLst>
              <a:ext uri="{FF2B5EF4-FFF2-40B4-BE49-F238E27FC236}">
                <a16:creationId xmlns:a16="http://schemas.microsoft.com/office/drawing/2014/main" id="{BB626FD7-BFE6-46AE-AAE9-4B09DAC573B5}"/>
              </a:ext>
            </a:extLst>
          </p:cNvPr>
          <p:cNvGrpSpPr>
            <a:grpSpLocks/>
          </p:cNvGrpSpPr>
          <p:nvPr/>
        </p:nvGrpSpPr>
        <p:grpSpPr bwMode="auto">
          <a:xfrm>
            <a:off x="615950" y="5659438"/>
            <a:ext cx="1498600" cy="466725"/>
            <a:chOff x="388" y="3565"/>
            <a:chExt cx="944" cy="294"/>
          </a:xfrm>
        </p:grpSpPr>
        <p:sp>
          <p:nvSpPr>
            <p:cNvPr id="18464" name="Text Box 77">
              <a:extLst>
                <a:ext uri="{FF2B5EF4-FFF2-40B4-BE49-F238E27FC236}">
                  <a16:creationId xmlns:a16="http://schemas.microsoft.com/office/drawing/2014/main" id="{4024D85A-DA59-46DF-A946-374E80752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" y="3565"/>
              <a:ext cx="570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8465" name="Line 78">
              <a:extLst>
                <a:ext uri="{FF2B5EF4-FFF2-40B4-BE49-F238E27FC236}">
                  <a16:creationId xmlns:a16="http://schemas.microsoft.com/office/drawing/2014/main" id="{907447C9-F017-4A10-942C-A90D9B1B2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3708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8431" name="Line 79">
            <a:extLst>
              <a:ext uri="{FF2B5EF4-FFF2-40B4-BE49-F238E27FC236}">
                <a16:creationId xmlns:a16="http://schemas.microsoft.com/office/drawing/2014/main" id="{F3F25DD8-77F6-4CAE-B0F5-4B9CEFEFA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886450"/>
            <a:ext cx="1143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432" name="Line 80">
            <a:extLst>
              <a:ext uri="{FF2B5EF4-FFF2-40B4-BE49-F238E27FC236}">
                <a16:creationId xmlns:a16="http://schemas.microsoft.com/office/drawing/2014/main" id="{223DFF5C-12CB-461B-9EAC-68DF66AC1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0" y="5867400"/>
            <a:ext cx="14287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6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6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6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6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861F700-87B5-4CE7-8A97-3F07633B4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491BDC0-F1BB-4671-98C9-1D49A867A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7848600" cy="30480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>
                <a:solidFill>
                  <a:srgbClr val="FF0000"/>
                </a:solidFill>
              </a:rPr>
              <a:t>linked list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is a series of connected </a:t>
            </a:r>
            <a:r>
              <a:rPr lang="en-US" altLang="en-US" i="1">
                <a:solidFill>
                  <a:srgbClr val="FF0000"/>
                </a:solidFill>
              </a:rPr>
              <a:t>nodes</a:t>
            </a:r>
          </a:p>
          <a:p>
            <a:r>
              <a:rPr lang="en-US" altLang="en-US"/>
              <a:t>Each node contains at least</a:t>
            </a:r>
          </a:p>
          <a:p>
            <a:pPr lvl="1"/>
            <a:r>
              <a:rPr lang="en-US" altLang="en-US"/>
              <a:t>A piece of data (any type)</a:t>
            </a:r>
          </a:p>
          <a:p>
            <a:pPr lvl="1"/>
            <a:r>
              <a:rPr lang="en-US" altLang="en-US"/>
              <a:t>Pointer to the next node in the list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Head</a:t>
            </a:r>
            <a:r>
              <a:rPr lang="en-US" altLang="en-US"/>
              <a:t>: pointer to</a:t>
            </a:r>
            <a:r>
              <a:rPr lang="en-US" altLang="zh-CN">
                <a:ea typeface="宋体" panose="02010600030101010101" pitchFamily="2" charset="-122"/>
              </a:rPr>
              <a:t> the first</a:t>
            </a:r>
            <a:r>
              <a:rPr lang="en-US" altLang="en-US"/>
              <a:t> node</a:t>
            </a:r>
          </a:p>
          <a:p>
            <a:r>
              <a:rPr lang="en-US" altLang="en-US"/>
              <a:t>The last node points to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9460" name="Rectangle 15">
            <a:extLst>
              <a:ext uri="{FF2B5EF4-FFF2-40B4-BE49-F238E27FC236}">
                <a16:creationId xmlns:a16="http://schemas.microsoft.com/office/drawing/2014/main" id="{C1B50EB6-79CA-49B9-9FC5-9596351F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1" name="Line 16">
            <a:extLst>
              <a:ext uri="{FF2B5EF4-FFF2-40B4-BE49-F238E27FC236}">
                <a16:creationId xmlns:a16="http://schemas.microsoft.com/office/drawing/2014/main" id="{9BAA4A81-0894-42E7-9887-51F90AFD42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2" name="Rectangle 18">
            <a:extLst>
              <a:ext uri="{FF2B5EF4-FFF2-40B4-BE49-F238E27FC236}">
                <a16:creationId xmlns:a16="http://schemas.microsoft.com/office/drawing/2014/main" id="{7F9A05E1-ADD1-49D8-912B-B603D66A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3" name="Line 19">
            <a:extLst>
              <a:ext uri="{FF2B5EF4-FFF2-40B4-BE49-F238E27FC236}">
                <a16:creationId xmlns:a16="http://schemas.microsoft.com/office/drawing/2014/main" id="{EBB7D7EB-5091-4A49-A99E-D40A5358D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4" name="Rectangle 21">
            <a:extLst>
              <a:ext uri="{FF2B5EF4-FFF2-40B4-BE49-F238E27FC236}">
                <a16:creationId xmlns:a16="http://schemas.microsoft.com/office/drawing/2014/main" id="{5839EDF8-8B47-45A9-B909-D6BBC9BF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19465" name="Group 36">
            <a:extLst>
              <a:ext uri="{FF2B5EF4-FFF2-40B4-BE49-F238E27FC236}">
                <a16:creationId xmlns:a16="http://schemas.microsoft.com/office/drawing/2014/main" id="{F18B5341-B0C6-4E8F-8A54-0ADFB264A5F8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19485" name="Rectangle 14">
              <a:extLst>
                <a:ext uri="{FF2B5EF4-FFF2-40B4-BE49-F238E27FC236}">
                  <a16:creationId xmlns:a16="http://schemas.microsoft.com/office/drawing/2014/main" id="{99C5509A-4E3D-4A11-8B6D-A57851D4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86" name="Text Box 23">
              <a:extLst>
                <a:ext uri="{FF2B5EF4-FFF2-40B4-BE49-F238E27FC236}">
                  <a16:creationId xmlns:a16="http://schemas.microsoft.com/office/drawing/2014/main" id="{F63E293D-7470-4E3B-98A4-B0B6FDA72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10</a:t>
              </a:r>
            </a:p>
          </p:txBody>
        </p:sp>
      </p:grpSp>
      <p:sp>
        <p:nvSpPr>
          <p:cNvPr id="19466" name="Text Box 29">
            <a:extLst>
              <a:ext uri="{FF2B5EF4-FFF2-40B4-BE49-F238E27FC236}">
                <a16:creationId xmlns:a16="http://schemas.microsoft.com/office/drawing/2014/main" id="{0DFAA0E0-E235-4C81-9E0D-1B16CFB1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19431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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67" name="Rectangle 31">
            <a:extLst>
              <a:ext uri="{FF2B5EF4-FFF2-40B4-BE49-F238E27FC236}">
                <a16:creationId xmlns:a16="http://schemas.microsoft.com/office/drawing/2014/main" id="{7142C90A-F7BF-4CA9-894C-EF1A0F43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828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8" name="Line 13">
            <a:extLst>
              <a:ext uri="{FF2B5EF4-FFF2-40B4-BE49-F238E27FC236}">
                <a16:creationId xmlns:a16="http://schemas.microsoft.com/office/drawing/2014/main" id="{49F2D0FC-B824-4908-8A42-4EB0068A3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9" name="Text Box 34">
            <a:extLst>
              <a:ext uri="{FF2B5EF4-FFF2-40B4-BE49-F238E27FC236}">
                <a16:creationId xmlns:a16="http://schemas.microsoft.com/office/drawing/2014/main" id="{7E860609-1EA0-45EE-8EB4-EBD517BCA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2095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Tahoma" panose="020B0604030504040204" pitchFamily="34" charset="0"/>
              </a:rPr>
              <a:t>Head</a:t>
            </a:r>
          </a:p>
        </p:txBody>
      </p:sp>
      <p:grpSp>
        <p:nvGrpSpPr>
          <p:cNvPr id="19470" name="Group 37">
            <a:extLst>
              <a:ext uri="{FF2B5EF4-FFF2-40B4-BE49-F238E27FC236}">
                <a16:creationId xmlns:a16="http://schemas.microsoft.com/office/drawing/2014/main" id="{885B3D24-32E1-4C05-B528-A642AC31E0D8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19483" name="Rectangle 38">
              <a:extLst>
                <a:ext uri="{FF2B5EF4-FFF2-40B4-BE49-F238E27FC236}">
                  <a16:creationId xmlns:a16="http://schemas.microsoft.com/office/drawing/2014/main" id="{2533F9CB-265F-4FCD-929F-24772B0B8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84" name="Text Box 39">
              <a:extLst>
                <a:ext uri="{FF2B5EF4-FFF2-40B4-BE49-F238E27FC236}">
                  <a16:creationId xmlns:a16="http://schemas.microsoft.com/office/drawing/2014/main" id="{E901536E-0B3B-466D-9BD3-8BCCDDDCC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</p:grpSp>
      <p:grpSp>
        <p:nvGrpSpPr>
          <p:cNvPr id="19471" name="Group 40">
            <a:extLst>
              <a:ext uri="{FF2B5EF4-FFF2-40B4-BE49-F238E27FC236}">
                <a16:creationId xmlns:a16="http://schemas.microsoft.com/office/drawing/2014/main" id="{7C6303C6-322A-4E6B-83BC-6FA23BFA8531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19481" name="Rectangle 41">
              <a:extLst>
                <a:ext uri="{FF2B5EF4-FFF2-40B4-BE49-F238E27FC236}">
                  <a16:creationId xmlns:a16="http://schemas.microsoft.com/office/drawing/2014/main" id="{A1BCC3C3-1AE0-41F3-9497-68EBA38F5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82" name="Text Box 42">
              <a:extLst>
                <a:ext uri="{FF2B5EF4-FFF2-40B4-BE49-F238E27FC236}">
                  <a16:creationId xmlns:a16="http://schemas.microsoft.com/office/drawing/2014/main" id="{C49FB1E0-7292-45CB-B69A-BD45DE305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9472" name="Rectangle 43">
            <a:extLst>
              <a:ext uri="{FF2B5EF4-FFF2-40B4-BE49-F238E27FC236}">
                <a16:creationId xmlns:a16="http://schemas.microsoft.com/office/drawing/2014/main" id="{AD24BC33-646A-46EA-8654-18873562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542290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19473" name="Group 44">
            <a:extLst>
              <a:ext uri="{FF2B5EF4-FFF2-40B4-BE49-F238E27FC236}">
                <a16:creationId xmlns:a16="http://schemas.microsoft.com/office/drawing/2014/main" id="{8D3DB7A3-5645-4303-A528-E45E946B8842}"/>
              </a:ext>
            </a:extLst>
          </p:cNvPr>
          <p:cNvGrpSpPr>
            <a:grpSpLocks/>
          </p:cNvGrpSpPr>
          <p:nvPr/>
        </p:nvGrpSpPr>
        <p:grpSpPr bwMode="auto">
          <a:xfrm>
            <a:off x="6578600" y="5422900"/>
            <a:ext cx="1066800" cy="609600"/>
            <a:chOff x="1728" y="2880"/>
            <a:chExt cx="384" cy="384"/>
          </a:xfrm>
        </p:grpSpPr>
        <p:sp>
          <p:nvSpPr>
            <p:cNvPr id="19479" name="Rectangle 45">
              <a:extLst>
                <a:ext uri="{FF2B5EF4-FFF2-40B4-BE49-F238E27FC236}">
                  <a16:creationId xmlns:a16="http://schemas.microsoft.com/office/drawing/2014/main" id="{2C1508F7-914C-4023-B2AD-A6FE53CA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80" name="Text Box 46">
              <a:extLst>
                <a:ext uri="{FF2B5EF4-FFF2-40B4-BE49-F238E27FC236}">
                  <a16:creationId xmlns:a16="http://schemas.microsoft.com/office/drawing/2014/main" id="{960AAD67-1875-44C6-8417-639BB4498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2966"/>
              <a:ext cx="1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10</a:t>
              </a:r>
            </a:p>
          </p:txBody>
        </p:sp>
      </p:grpSp>
      <p:sp>
        <p:nvSpPr>
          <p:cNvPr id="19474" name="Text Box 51">
            <a:extLst>
              <a:ext uri="{FF2B5EF4-FFF2-40B4-BE49-F238E27FC236}">
                <a16:creationId xmlns:a16="http://schemas.microsoft.com/office/drawing/2014/main" id="{586631D0-242C-44E3-90E8-186F766D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1102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9475" name="Text Box 53">
            <a:extLst>
              <a:ext uri="{FF2B5EF4-FFF2-40B4-BE49-F238E27FC236}">
                <a16:creationId xmlns:a16="http://schemas.microsoft.com/office/drawing/2014/main" id="{6D8F5C92-E111-446C-9D7A-A9DCDEBCB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pointer</a:t>
            </a:r>
          </a:p>
        </p:txBody>
      </p:sp>
      <p:sp>
        <p:nvSpPr>
          <p:cNvPr id="19476" name="Rectangle 54">
            <a:extLst>
              <a:ext uri="{FF2B5EF4-FFF2-40B4-BE49-F238E27FC236}">
                <a16:creationId xmlns:a16="http://schemas.microsoft.com/office/drawing/2014/main" id="{90DAD68A-1127-4811-A254-3055CF10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29200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77" name="Text Box 55">
            <a:extLst>
              <a:ext uri="{FF2B5EF4-FFF2-40B4-BE49-F238E27FC236}">
                <a16:creationId xmlns:a16="http://schemas.microsoft.com/office/drawing/2014/main" id="{8B6C44A1-3D50-44AB-B7AD-E9E1960A9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19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19478" name="Line 56">
            <a:extLst>
              <a:ext uri="{FF2B5EF4-FFF2-40B4-BE49-F238E27FC236}">
                <a16:creationId xmlns:a16="http://schemas.microsoft.com/office/drawing/2014/main" id="{46454ED7-C829-4FC6-B287-6BC86D628C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5715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>
            <a:extLst>
              <a:ext uri="{FF2B5EF4-FFF2-40B4-BE49-F238E27FC236}">
                <a16:creationId xmlns:a16="http://schemas.microsoft.com/office/drawing/2014/main" id="{C17C589B-973C-42C2-85B1-55407BDAC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Implementing Nodes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B67E279-61E6-48BB-8D92-C2CF73A9879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Nodes are implemented in C as “struct”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Example:  A structure to store two data items and </a:t>
            </a:r>
            <a:br>
              <a:rPr lang="en-US" altLang="en-US"/>
            </a:br>
            <a:r>
              <a:rPr lang="en-US" altLang="en-US"/>
              <a:t>                 a pointer to another node of the same type,</a:t>
            </a:r>
            <a:br>
              <a:rPr lang="en-US" altLang="en-US"/>
            </a:br>
            <a:r>
              <a:rPr lang="en-US" altLang="en-US"/>
              <a:t>                 along with a type definition might be:</a:t>
            </a:r>
            <a:br>
              <a:rPr lang="en-US" altLang="en-US"/>
            </a:br>
            <a:br>
              <a:rPr lang="en-US" altLang="en-US" sz="2400"/>
            </a:b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struct Node</a:t>
            </a:r>
            <a:b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int item;                        </a:t>
            </a:r>
            <a:b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Node *next;</a:t>
            </a:r>
            <a:b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b="1"/>
            </a:br>
            <a:endParaRPr lang="en-US" altLang="en-US" sz="2400" b="1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7680CF63-C581-4670-8D23-390B91CD811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124200"/>
            <a:ext cx="381000" cy="990600"/>
            <a:chOff x="3132" y="2382"/>
            <a:chExt cx="240" cy="792"/>
          </a:xfrm>
        </p:grpSpPr>
        <p:sp>
          <p:nvSpPr>
            <p:cNvPr id="20485" name="Line 5">
              <a:extLst>
                <a:ext uri="{FF2B5EF4-FFF2-40B4-BE49-F238E27FC236}">
                  <a16:creationId xmlns:a16="http://schemas.microsoft.com/office/drawing/2014/main" id="{C32A38CB-7173-400E-B3B4-EAB6A6903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3156"/>
              <a:ext cx="13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6">
              <a:extLst>
                <a:ext uri="{FF2B5EF4-FFF2-40B4-BE49-F238E27FC236}">
                  <a16:creationId xmlns:a16="http://schemas.microsoft.com/office/drawing/2014/main" id="{43A576E1-5FC9-46CE-A413-A3C2F36F9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6" y="2382"/>
              <a:ext cx="6" cy="79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5AEA629E-5384-4BDF-BC1E-60DDE1892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2" y="2400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5D86777-B505-4CB5-BA62-83836E907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Self-Referential Structures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B1AAF09-4333-4E3B-8808-1E57557BF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 sz="2400"/>
              <a:t>A structure may not contain an object of its own type.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AU" altLang="en-US" sz="1800" b="1">
                <a:latin typeface="Courier New" panose="02070309020205020404" pitchFamily="49" charset="0"/>
              </a:rPr>
              <a:t>    struct Node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AU" altLang="en-US" sz="1800" b="1">
                <a:latin typeface="Courier New" panose="02070309020205020404" pitchFamily="49" charset="0"/>
              </a:rPr>
              <a:t>        int item;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AU" altLang="en-US" sz="1800" b="1">
                <a:latin typeface="Courier New" panose="02070309020205020404" pitchFamily="49" charset="0"/>
              </a:rPr>
              <a:t>        struct Node n; /* Invalid */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AU" altLang="en-US" sz="1800" b="1">
                <a:latin typeface="Courier New" panose="02070309020205020404" pitchFamily="49" charset="0"/>
              </a:rPr>
              <a:t>    };</a:t>
            </a:r>
          </a:p>
          <a:p>
            <a:pPr>
              <a:lnSpc>
                <a:spcPct val="80000"/>
              </a:lnSpc>
            </a:pPr>
            <a:r>
              <a:rPr lang="en-AU" altLang="en-US" sz="2400"/>
              <a:t>However, a structure may contain a </a:t>
            </a:r>
            <a:r>
              <a:rPr lang="en-AU" altLang="en-US" sz="2400" i="1"/>
              <a:t>pointer</a:t>
            </a:r>
            <a:r>
              <a:rPr lang="en-AU" altLang="en-US" sz="2400"/>
              <a:t> to the same type.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AU" altLang="en-US" sz="1800" b="1">
                <a:latin typeface="Courier New" panose="02070309020205020404" pitchFamily="49" charset="0"/>
              </a:rPr>
              <a:t>  struct Node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AU" altLang="en-US" sz="1800" b="1">
                <a:latin typeface="Courier New" panose="02070309020205020404" pitchFamily="49" charset="0"/>
              </a:rPr>
              <a:t>      int item;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AU" altLang="en-US" sz="1800" b="1">
                <a:latin typeface="Courier New" panose="02070309020205020404" pitchFamily="49" charset="0"/>
              </a:rPr>
              <a:t>      struct Node *pn; /* Valid */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AU" altLang="en-US" sz="1800" b="1">
                <a:latin typeface="Courier New" panose="02070309020205020404" pitchFamily="49" charset="0"/>
              </a:rPr>
              <a:t>  };</a:t>
            </a:r>
          </a:p>
          <a:p>
            <a:pPr lvl="2">
              <a:lnSpc>
                <a:spcPct val="80000"/>
              </a:lnSpc>
            </a:pPr>
            <a:endParaRPr lang="en-AU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>
            <a:extLst>
              <a:ext uri="{FF2B5EF4-FFF2-40B4-BE49-F238E27FC236}">
                <a16:creationId xmlns:a16="http://schemas.microsoft.com/office/drawing/2014/main" id="{6C938188-2423-4D66-970F-4ACA6A882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head of a List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A3A5DC1-8584-49E3-A9F7-CD1583C5F8A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/>
              <a:t>The box labeled head, is not a node, but a pointer variable that points to a node.</a:t>
            </a:r>
          </a:p>
          <a:p>
            <a:r>
              <a:rPr lang="en-US" altLang="en-US"/>
              <a:t>Pointer variable head is declared as: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</a:t>
            </a:r>
            <a:r>
              <a:rPr lang="en-US" altLang="en-US">
                <a:solidFill>
                  <a:srgbClr val="FF0000"/>
                </a:solidFill>
              </a:rPr>
              <a:t>struct Node *head; </a:t>
            </a:r>
          </a:p>
        </p:txBody>
      </p:sp>
      <p:sp>
        <p:nvSpPr>
          <p:cNvPr id="23556" name="Rectangle 15">
            <a:extLst>
              <a:ext uri="{FF2B5EF4-FFF2-40B4-BE49-F238E27FC236}">
                <a16:creationId xmlns:a16="http://schemas.microsoft.com/office/drawing/2014/main" id="{572C1024-4CDD-445E-9A9C-C2C4EECB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7" name="Line 16">
            <a:extLst>
              <a:ext uri="{FF2B5EF4-FFF2-40B4-BE49-F238E27FC236}">
                <a16:creationId xmlns:a16="http://schemas.microsoft.com/office/drawing/2014/main" id="{A8318803-933B-4F15-A873-6191338AF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8" name="Rectangle 18">
            <a:extLst>
              <a:ext uri="{FF2B5EF4-FFF2-40B4-BE49-F238E27FC236}">
                <a16:creationId xmlns:a16="http://schemas.microsoft.com/office/drawing/2014/main" id="{52AFEEC8-5D38-440D-BD96-E00699B77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9" name="Line 19">
            <a:extLst>
              <a:ext uri="{FF2B5EF4-FFF2-40B4-BE49-F238E27FC236}">
                <a16:creationId xmlns:a16="http://schemas.microsoft.com/office/drawing/2014/main" id="{AB89CAEF-2318-4439-8B2A-77C64F8F8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0" name="Rectangle 21">
            <a:extLst>
              <a:ext uri="{FF2B5EF4-FFF2-40B4-BE49-F238E27FC236}">
                <a16:creationId xmlns:a16="http://schemas.microsoft.com/office/drawing/2014/main" id="{853EF840-F109-42AC-9384-E00837E0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4197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23561" name="Group 36">
            <a:extLst>
              <a:ext uri="{FF2B5EF4-FFF2-40B4-BE49-F238E27FC236}">
                <a16:creationId xmlns:a16="http://schemas.microsoft.com/office/drawing/2014/main" id="{57FCC505-CDE0-4925-919B-052F76107A58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4197350"/>
            <a:ext cx="609600" cy="609600"/>
            <a:chOff x="1728" y="2880"/>
            <a:chExt cx="384" cy="384"/>
          </a:xfrm>
        </p:grpSpPr>
        <p:sp>
          <p:nvSpPr>
            <p:cNvPr id="23572" name="Rectangle 14">
              <a:extLst>
                <a:ext uri="{FF2B5EF4-FFF2-40B4-BE49-F238E27FC236}">
                  <a16:creationId xmlns:a16="http://schemas.microsoft.com/office/drawing/2014/main" id="{61FCF4A7-0AD8-47EB-BBBC-A1BA8339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73" name="Text Box 23">
              <a:extLst>
                <a:ext uri="{FF2B5EF4-FFF2-40B4-BE49-F238E27FC236}">
                  <a16:creationId xmlns:a16="http://schemas.microsoft.com/office/drawing/2014/main" id="{6D14ACC2-997C-4BBF-BFCA-7EF528B02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10</a:t>
              </a:r>
            </a:p>
          </p:txBody>
        </p:sp>
      </p:grpSp>
      <p:sp>
        <p:nvSpPr>
          <p:cNvPr id="23562" name="Text Box 29">
            <a:extLst>
              <a:ext uri="{FF2B5EF4-FFF2-40B4-BE49-F238E27FC236}">
                <a16:creationId xmlns:a16="http://schemas.microsoft.com/office/drawing/2014/main" id="{74E5600C-4D28-4986-8521-C258F735D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43053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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63" name="Rectangle 31">
            <a:extLst>
              <a:ext uri="{FF2B5EF4-FFF2-40B4-BE49-F238E27FC236}">
                <a16:creationId xmlns:a16="http://schemas.microsoft.com/office/drawing/2014/main" id="{DC5554FA-E490-4259-AEB1-73B35066F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4191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4" name="Line 13">
            <a:extLst>
              <a:ext uri="{FF2B5EF4-FFF2-40B4-BE49-F238E27FC236}">
                <a16:creationId xmlns:a16="http://schemas.microsoft.com/office/drawing/2014/main" id="{DE200A24-002E-40C7-9586-8331EDF71E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3075" y="4502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5" name="Text Box 34">
            <a:extLst>
              <a:ext uri="{FF2B5EF4-FFF2-40B4-BE49-F238E27FC236}">
                <a16:creationId xmlns:a16="http://schemas.microsoft.com/office/drawing/2014/main" id="{7A7C7658-331C-425B-8A29-D3E0FEDF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8315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28E6A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56251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Tahoma" panose="020B0604030504040204" pitchFamily="34" charset="0"/>
              </a:rPr>
              <a:t>head</a:t>
            </a:r>
          </a:p>
        </p:txBody>
      </p:sp>
      <p:grpSp>
        <p:nvGrpSpPr>
          <p:cNvPr id="23566" name="Group 37">
            <a:extLst>
              <a:ext uri="{FF2B5EF4-FFF2-40B4-BE49-F238E27FC236}">
                <a16:creationId xmlns:a16="http://schemas.microsoft.com/office/drawing/2014/main" id="{A7D59E4A-CEDE-43CD-A267-115CE2D7A331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4197350"/>
            <a:ext cx="609600" cy="609600"/>
            <a:chOff x="1728" y="2880"/>
            <a:chExt cx="384" cy="384"/>
          </a:xfrm>
        </p:grpSpPr>
        <p:sp>
          <p:nvSpPr>
            <p:cNvPr id="23570" name="Rectangle 38">
              <a:extLst>
                <a:ext uri="{FF2B5EF4-FFF2-40B4-BE49-F238E27FC236}">
                  <a16:creationId xmlns:a16="http://schemas.microsoft.com/office/drawing/2014/main" id="{AE82705E-2366-4D13-B0EA-A3291B507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71" name="Text Box 39">
              <a:extLst>
                <a:ext uri="{FF2B5EF4-FFF2-40B4-BE49-F238E27FC236}">
                  <a16:creationId xmlns:a16="http://schemas.microsoft.com/office/drawing/2014/main" id="{C25AF8EA-A591-4149-B15E-39DFF0620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</p:grpSp>
      <p:grpSp>
        <p:nvGrpSpPr>
          <p:cNvPr id="23567" name="Group 40">
            <a:extLst>
              <a:ext uri="{FF2B5EF4-FFF2-40B4-BE49-F238E27FC236}">
                <a16:creationId xmlns:a16="http://schemas.microsoft.com/office/drawing/2014/main" id="{A2853662-E852-421C-ACE2-92982B82942A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4197350"/>
            <a:ext cx="609600" cy="609600"/>
            <a:chOff x="1728" y="2880"/>
            <a:chExt cx="384" cy="384"/>
          </a:xfrm>
        </p:grpSpPr>
        <p:sp>
          <p:nvSpPr>
            <p:cNvPr id="23568" name="Rectangle 41">
              <a:extLst>
                <a:ext uri="{FF2B5EF4-FFF2-40B4-BE49-F238E27FC236}">
                  <a16:creationId xmlns:a16="http://schemas.microsoft.com/office/drawing/2014/main" id="{CB59D85D-B48F-4D9B-9756-F9DC45BA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9" name="Text Box 42">
              <a:extLst>
                <a:ext uri="{FF2B5EF4-FFF2-40B4-BE49-F238E27FC236}">
                  <a16:creationId xmlns:a16="http://schemas.microsoft.com/office/drawing/2014/main" id="{106343A9-2B41-4BEB-A008-DB41AB4FC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28E6A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6251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18485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</p:grp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1647</TotalTime>
  <Words>2893</Words>
  <Application>Microsoft Office PowerPoint</Application>
  <PresentationFormat>On-screen Show (4:3)</PresentationFormat>
  <Paragraphs>442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Georgia</vt:lpstr>
      <vt:lpstr>Wingdings 2</vt:lpstr>
      <vt:lpstr>Wingdings</vt:lpstr>
      <vt:lpstr>Calibri</vt:lpstr>
      <vt:lpstr>Times New Roman</vt:lpstr>
      <vt:lpstr>Monotype Sorts</vt:lpstr>
      <vt:lpstr>宋体</vt:lpstr>
      <vt:lpstr>Courier New</vt:lpstr>
      <vt:lpstr>Tahoma</vt:lpstr>
      <vt:lpstr>Symbol</vt:lpstr>
      <vt:lpstr>方正舒体</vt:lpstr>
      <vt:lpstr>Civic</vt:lpstr>
      <vt:lpstr>CSE134 – Data Structures</vt:lpstr>
      <vt:lpstr>Array Implementation</vt:lpstr>
      <vt:lpstr>Array Implementation...</vt:lpstr>
      <vt:lpstr>Pointer Implementation (Linked List)</vt:lpstr>
      <vt:lpstr>Nodes and Linked Lists</vt:lpstr>
      <vt:lpstr>Linked Lists</vt:lpstr>
      <vt:lpstr>Implementing Nodes</vt:lpstr>
      <vt:lpstr>Self-Referential Structures</vt:lpstr>
      <vt:lpstr>The head of a List</vt:lpstr>
      <vt:lpstr>Accessing Items in a Node</vt:lpstr>
      <vt:lpstr>NULL</vt:lpstr>
      <vt:lpstr>Linked Lists</vt:lpstr>
      <vt:lpstr>Building a Linked List: Declaring Pointer Variable head</vt:lpstr>
      <vt:lpstr>Building a Linked List: Creating the First Node</vt:lpstr>
      <vt:lpstr>Building a Linked List: Initializing the Node</vt:lpstr>
      <vt:lpstr>Traversing Singly Linked List</vt:lpstr>
      <vt:lpstr>Traversing Singly Linked List (2)</vt:lpstr>
      <vt:lpstr>Traversing Singly Linked List (2)</vt:lpstr>
      <vt:lpstr>Traversing Singly Linked List (2)</vt:lpstr>
      <vt:lpstr>Traversing Singly Linked List (2)</vt:lpstr>
      <vt:lpstr>Inserting a new node</vt:lpstr>
      <vt:lpstr>Inserting a new node</vt:lpstr>
      <vt:lpstr>Inserting a new node</vt:lpstr>
      <vt:lpstr>Inserting a new node</vt:lpstr>
      <vt:lpstr>Inserting a new node</vt:lpstr>
      <vt:lpstr>Inserting a new node</vt:lpstr>
      <vt:lpstr>Finding a node</vt:lpstr>
      <vt:lpstr>Deleting a node</vt:lpstr>
      <vt:lpstr>Deleting a node</vt:lpstr>
      <vt:lpstr>Deleting a node</vt:lpstr>
      <vt:lpstr>Deleting a node</vt:lpstr>
      <vt:lpstr>Destroying the list</vt:lpstr>
      <vt:lpstr>PowerPoint Presentation</vt:lpstr>
    </vt:vector>
  </TitlesOfParts>
  <Company>CSE, 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CSE102 – Programming Fundamentals</dc:title>
  <dc:creator>Syed Monowar Hossain</dc:creator>
  <cp:lastModifiedBy>User</cp:lastModifiedBy>
  <cp:revision>195</cp:revision>
  <dcterms:created xsi:type="dcterms:W3CDTF">2009-03-13T04:36:58Z</dcterms:created>
  <dcterms:modified xsi:type="dcterms:W3CDTF">2022-06-27T19:12:09Z</dcterms:modified>
</cp:coreProperties>
</file>