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2" r:id="rId14"/>
    <p:sldId id="313" r:id="rId15"/>
    <p:sldId id="315" r:id="rId16"/>
    <p:sldId id="316" r:id="rId17"/>
    <p:sldId id="317" r:id="rId18"/>
    <p:sldId id="318" r:id="rId19"/>
    <p:sldId id="319" r:id="rId20"/>
    <p:sldId id="321" r:id="rId21"/>
    <p:sldId id="322" r:id="rId22"/>
    <p:sldId id="323" r:id="rId23"/>
    <p:sldId id="330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66FF"/>
    <a:srgbClr val="92A8D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5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17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1B420F-E221-4832-B3FF-06CA2B9236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6B826AD-E3D1-4F7F-86F7-87D74B470F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E4A845D-F841-4275-8EF0-6CF9556181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DBAA35A-5614-4A0F-BAAA-3A2CB3FF24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A62439B-8842-431E-B2EA-236628F634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40A70C1-D3B0-4A28-BDC0-7E4BFD73E8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1A9B7C9-BB07-43A4-96D6-9E7722EEF9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4B485C85-1F53-4835-AD55-1FC8B7645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98D8C0A-7CC1-40A0-9EEA-CDC238D7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16965F7A-AEED-41C5-B48D-CFF869821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E50404-696A-49C8-A570-B8DFBA3DE41C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B6289181-663C-41CA-846A-A88D670C62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D41878B1-1D45-4D38-A844-15279CE9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71E9487-4A85-45D4-B8B6-9EEF49443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C0CD5D-6531-4264-9B3B-7C3736F94356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2FDDE8B-8EC3-4211-BCA0-CE75D13AE0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C277301E-6ECD-4EBA-B43A-2962A72B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B7F6F27-A868-4ED2-B35E-8AC4FB57D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89250C-79E7-4738-9313-0AA4368042D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F363923-31D4-4A65-9C9B-54BE1B5474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B78F45E-6F6D-4473-8C1C-D759B8B3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0107CC8-5149-46DD-B2B0-1D971DE20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12782-538A-4FF8-8E15-D5B34834931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A8D8DB3A-26A7-4B4F-B048-9346256496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8B3103D3-8179-4866-AF66-E2D2CAF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1B46B22-B6B7-47AC-A1DE-F5DD21D8B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F5F0A0-C03B-455D-8428-5BB224DCB09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9AD19EE3-24D4-4947-832B-BADDE3EA2F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F29A19E-1BED-4529-9F86-32E2F95F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42907F7-1D54-4F64-A924-4ADACCC6D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8A1560-79DB-46F5-8069-BF3733CD73F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48E5A42-C494-4D08-8602-FBD37DA19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A9DB9B67-32C3-4553-8503-8733E0FC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C16291D-5B03-4A4A-92C1-5D1B1718C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EC4BB8-0422-4BE6-8A7A-AAA91715445F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1092FB9-FD49-4C06-80EA-0F5BF5055B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709C2188-ADF4-4FB1-B922-F214DC83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646FF91-5D7C-4359-AFD1-F6C3C6AE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4F5EE-B477-4E89-9BA9-DAE118162517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267065F9-2EDD-4317-ACF6-404D9294E5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6C108262-3CC4-4279-8D89-568A7260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59ED5844-A9ED-4600-8F12-5709858C5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139B8D-CE6D-44A6-9E0C-FE4D56F0BC3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23734B0-1949-4424-B4F3-833E75D5F6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3C58642F-7C9F-4130-9941-CC76B2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1C30EC-28A5-4BF4-B9A8-668ECBF66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18D77-378D-4F06-BCC8-7CA448A8255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A8F484F-53F1-4DA1-815D-C0AA901D19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745ACCA-1B05-4EB1-A2A0-95814D2B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671CC748-2959-4C36-91D6-81CC7A575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E7EBE2-629D-4DC0-8BD1-6C3BCCEC32E5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5943A34-D661-4B90-AE53-3E2E0AB277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15705CCB-E0E6-4B92-BAA8-132A7A64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937A5DD-DCCE-450E-849B-624547F29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32BEFF-76F8-4BC7-8946-039857BBD477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7BBD54EA-E42A-4287-86DA-CA31FB7EC8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EE7A138A-4306-4427-A322-D76A6139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BAF9BA5-DEB6-488D-AB38-B58B2F4BA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7FF33E-81B7-4480-A240-D1F16920338E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B1F1E88-4BC3-4C81-873F-B1397D9DDE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D9424F5-94DE-4574-AA03-177D1A62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00E14A58-621C-4698-850D-01D84207A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22F16F-7D31-4A21-923D-641676361B23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B026F67E-F333-456F-85ED-E3564E22CD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FFAC9E5-052A-4350-BF2C-FF051C9C3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ABE89A4A-313D-426B-ABE9-A12105E56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A46882-AC89-4AAF-9791-5C1349AFB15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B7EC0EEF-AE2B-48AC-8962-32B450F51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9C4437F8-F263-40BB-9813-F416B575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81DDC7AB-F447-4E8C-A116-DA8BC059D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B9FAA2-0C2C-4702-A74A-8D26C8EC4A25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7FC6D745-53F3-4AF4-A369-CB9BDA15B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F5A984B-8CE8-4054-9EA0-27FDA5B3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7481D061-D3E3-4384-BFFB-2EF99F3BC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34605B-20AB-43D7-B4D2-A0B800F9EB13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73A1344B-AFC7-47A3-AE5D-A6F5BD8B0E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441A57CE-32A3-4899-8B69-DAA96B19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69292AF-63CA-4132-930A-8612234ED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2EED8-C47A-4CDA-8136-192EBF118C17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0EC861C-6720-4E10-9965-D2CB539F11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1F47BF3E-5F6F-4CEE-A184-9BD0DD89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A6170A5-F632-4AF9-92B0-C5D0DF6DD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98584A-FA06-479E-B220-49795C19FB8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5A5DA5A-2B75-4184-A890-DF1C848FA5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78612266-9DFF-4666-80B9-72DCEB44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EC517AB-979D-4427-B820-8537794C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E3D798-F897-4BC5-8DA0-83FC14C062E6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D67434E-39C8-4149-8AC7-835953F8DA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F800C8F2-8314-4B11-985C-C3446FD7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4AE0B28-363A-439B-8BC3-EE902866C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AD904A-DA4A-48FB-913E-421A018EED4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50D29814-2265-475E-9917-D7F873C981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BB47E1C8-9087-4D1B-83A9-A4A69E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C473C4C-8055-4485-807F-8FE04BBE1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D4C626-9A96-4FCB-811C-E6167A20E36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4E59ED91-6457-480A-AFCF-22D1719446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FD97B7E-6687-4929-B68E-BF2D25FC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70B12F6-104C-45BD-BDC9-3D2C658EA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5AD0C7-6F12-4087-9ADE-FE7C95932F5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CE6109C-B4AB-45E4-8A38-E32F53C6FF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D9D676E-97EB-4D56-A16B-A5B7D097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E2B5EE3-F7DB-43E7-9BC9-50B5E47B3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18013D-5784-48BB-93D1-F65465C54B97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603D31-4B77-4FCC-B924-784172E2A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C5616-3363-4043-8AB6-B4AC22BC6286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F09B02-38D4-483B-9250-FA79FDFB6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BC1C63-FA24-45E5-8E91-CB03663DE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C955A-5315-4CFB-86FE-5BB84E5CD3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5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89C8B-864C-4EFB-BFDB-3933B365F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6D09A-7692-49F4-9DBE-4ED70605A1B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5ACECB-106B-481E-9358-CB8098800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3DB03-B8FE-47E7-BD90-21961D060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48CAD-D9A7-48E3-AEF5-2E8C18753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1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63D05C-9B9C-43D3-8242-B4AA001BF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CE959-5B66-4096-88C7-705819A5668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6DFD42-63C7-4B30-9A16-9339FA74A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D7050B-999A-4127-9B17-83C017D6B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BA4C3-E522-43BE-AD46-9EE1CE5AB5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43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F515F3-095E-409A-A338-229266AD9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702F-35EA-4F51-BCBF-477EDF82452A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DCF947-3D1C-455E-A49F-8A824E29B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34A633-A10E-4417-9A17-EEF9F9FA1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39683-BF89-46FD-958B-925D35657E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8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9CE8E4-AA60-4CB8-98BA-CD1CCDCF55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04D2C-EBBA-4158-AD0B-E293FD90F57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C4FA6-16EF-46D1-A144-2AB1D66EF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390A9F-7689-46BD-8353-44F58DC40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3E1C4-FA90-465B-AB64-77695874D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3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02AF5-3071-479D-95F7-88E1C2BF8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D532-3F5A-43F2-BDB8-C7344C5390B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90138-1672-40AE-96CC-B0FFBEAF3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CDB5B-602D-4ADC-A4EF-5BFB600D6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39C40-5912-4FBF-B5E0-558C9D7A7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48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9569A-A416-47FF-A24D-488F8BED98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097C-49E0-4FF8-95D7-25F080920ADC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B8BECF-23D8-4BB5-8399-C0E925F29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8D06FA-34B4-4023-BB28-3EF6FB095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69A21-E674-4D7D-A15C-CB69A08D9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93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98C22A-76DF-413B-BDA8-E15593606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B45B5-BFFB-447F-8F37-24A6333CE05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56D151-7A17-427E-8576-3672C1D11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FBD1B1-9F9D-4A84-8C7F-9978C6949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C9C9D-DA1D-4D04-8C8E-DB02DAADC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2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71BCB32-64A8-4478-ACA8-F7EE6BB08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9CF62-CE21-4A57-9EB4-12397A5DBC8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861AD38-5D74-442C-88D1-0451ED871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6D4CE0-BEF3-44C7-8C8F-C3B0A63DE0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2657B-1B67-4752-9226-23ECC174C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9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C906C-E0C4-44EF-BD14-CD97A7A65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481A6-942B-42DC-A8D6-048EA6DEC406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D9DC3-51E6-47EE-8231-7A7893105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55374-055A-4C15-8980-94F7AAE6A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B210A-D173-4F13-9D91-194BF3E19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4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B5E78-B1A4-4B6B-9ACC-4C50DE57D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A8CCE-A994-442F-A5DC-A9D0A55C0D4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0AC3D-4FD6-42B8-A865-C9E01ADB8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42959-49F6-49FF-8F35-DA38D0E849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F4690-8E3B-4DE7-8B27-5E8514BAA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09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2A8D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E13C4CE-2C5F-4F55-A67C-134B26336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FF02CF-53C5-4EE4-AC39-66002EA2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F421C98-F07A-475B-BCB7-03FE423754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0EF6A095-4966-4171-B3EC-CEDBD0E874F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CCE7A25-DE41-4719-A21A-95E08423C8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97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E8438D-9BBC-4B86-9D29-F9FA9B7A9B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7507A5A-B150-40A7-957D-39E92628C4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A6018BA9-D4A9-441F-8115-43FEDA40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1C2286-BAB7-44D6-AC3E-7D7A7EF8B62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7551374-7D89-43C1-92FF-74CD116ADB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5450" y="2149475"/>
            <a:ext cx="5497513" cy="1470025"/>
          </a:xfrm>
        </p:spPr>
        <p:txBody>
          <a:bodyPr/>
          <a:lstStyle/>
          <a:p>
            <a:pPr algn="r" eaLnBrk="1" hangingPunct="1"/>
            <a:r>
              <a:rPr lang="en-US" altLang="en-US"/>
              <a:t>Trees</a:t>
            </a:r>
          </a:p>
        </p:txBody>
      </p:sp>
      <p:pic>
        <p:nvPicPr>
          <p:cNvPr id="2055" name="Picture 7" descr="j0149542">
            <a:extLst>
              <a:ext uri="{FF2B5EF4-FFF2-40B4-BE49-F238E27FC236}">
                <a16:creationId xmlns:a16="http://schemas.microsoft.com/office/drawing/2014/main" id="{22F2BF81-8F91-4578-897A-CAC45490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392363"/>
            <a:ext cx="2449513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ubtitle 1">
            <a:extLst>
              <a:ext uri="{FF2B5EF4-FFF2-40B4-BE49-F238E27FC236}">
                <a16:creationId xmlns:a16="http://schemas.microsoft.com/office/drawing/2014/main" id="{68EB18B2-7A0E-4B1C-8EB0-BD8A47189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CBAD8-5181-43A5-81C2-D93A98E2C0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B0B1BD-ED51-4CD7-A6AC-20FE0636F1E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DADDBEE-987C-4B7E-A534-83FB2D4A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25648-958C-4248-B9D8-D25FC299F6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47251A-5D0D-4B57-ACF4-301D03B07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Linked  Representation of Binary Trees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3CF0669-BF5F-40EF-84F9-44CF17E45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7ABFDB5E-7216-4C69-ABA2-77B0481D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728913"/>
            <a:ext cx="3063875" cy="21907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>
            <a:extLst>
              <a:ext uri="{FF2B5EF4-FFF2-40B4-BE49-F238E27FC236}">
                <a16:creationId xmlns:a16="http://schemas.microsoft.com/office/drawing/2014/main" id="{86EBC63B-63E6-4B9C-A0C8-9E68291F7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768600"/>
            <a:ext cx="3357563" cy="21907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8C285-0C99-465D-B4BE-04F254FC48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FAC866-2D9A-497D-ACD0-9E34F99FBDB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4A813E8E-01DF-46D7-9B2E-DF03101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C65E70-B92E-450E-9D8A-3C0530CD27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CD43E63-86BF-47D0-99DC-D3F288111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Binary Trees as Recursive Data Structures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D981C62-12A2-4076-864F-3E87AF4EE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binary tree is either empty …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or</a:t>
            </a:r>
          </a:p>
          <a:p>
            <a:pPr eaLnBrk="1" hangingPunct="1"/>
            <a:r>
              <a:rPr lang="en-US" altLang="en-US"/>
              <a:t>Consists of</a:t>
            </a:r>
          </a:p>
          <a:p>
            <a:pPr lvl="1" eaLnBrk="1" hangingPunct="1"/>
            <a:r>
              <a:rPr lang="en-US" altLang="en-US"/>
              <a:t>a node called the root</a:t>
            </a:r>
          </a:p>
          <a:p>
            <a:pPr lvl="1" eaLnBrk="1" hangingPunct="1"/>
            <a:r>
              <a:rPr lang="en-US" altLang="en-US"/>
              <a:t>root has pointers to two </a:t>
            </a:r>
            <a:br>
              <a:rPr lang="en-US" altLang="en-US"/>
            </a:br>
            <a:r>
              <a:rPr lang="en-US" altLang="en-US"/>
              <a:t>disjoint binary (sub)</a:t>
            </a:r>
            <a:r>
              <a:rPr lang="en-US" altLang="en-US" u="sng"/>
              <a:t>trees</a:t>
            </a:r>
            <a:r>
              <a:rPr lang="en-US" altLang="en-US"/>
              <a:t> called …</a:t>
            </a:r>
          </a:p>
          <a:p>
            <a:pPr lvl="2" eaLnBrk="1" hangingPunct="1"/>
            <a:r>
              <a:rPr lang="en-US" altLang="en-US"/>
              <a:t>right (sub)</a:t>
            </a:r>
            <a:r>
              <a:rPr lang="en-US" altLang="en-US" u="sng"/>
              <a:t>tree</a:t>
            </a:r>
          </a:p>
          <a:p>
            <a:pPr lvl="2" eaLnBrk="1" hangingPunct="1"/>
            <a:r>
              <a:rPr lang="en-US" altLang="en-US"/>
              <a:t>left (sub)</a:t>
            </a:r>
            <a:r>
              <a:rPr lang="en-US" altLang="en-US" u="sng"/>
              <a:t>tree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2481D8AE-567E-451A-8636-7E970A5B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1828800"/>
            <a:ext cx="1714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cs typeface="+mn-cs"/>
              </a:rPr>
              <a:t>Anchor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3287A7E-EEC6-4834-B197-EC78B752ACCC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3543300"/>
            <a:ext cx="2286000" cy="1981200"/>
            <a:chOff x="4020" y="2232"/>
            <a:chExt cx="1440" cy="1248"/>
          </a:xfrm>
        </p:grpSpPr>
        <p:sp>
          <p:nvSpPr>
            <p:cNvPr id="23562" name="AutoShape 6">
              <a:extLst>
                <a:ext uri="{FF2B5EF4-FFF2-40B4-BE49-F238E27FC236}">
                  <a16:creationId xmlns:a16="http://schemas.microsoft.com/office/drawing/2014/main" id="{16FF00C8-E7DC-4CC6-A057-6B389FD7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2232"/>
              <a:ext cx="264" cy="1248"/>
            </a:xfrm>
            <a:prstGeom prst="rightBrace">
              <a:avLst>
                <a:gd name="adj1" fmla="val 393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591" name="Text Box 7">
              <a:extLst>
                <a:ext uri="{FF2B5EF4-FFF2-40B4-BE49-F238E27FC236}">
                  <a16:creationId xmlns:a16="http://schemas.microsoft.com/office/drawing/2014/main" id="{E680D3E1-F076-4002-8BCD-2BB0D47DB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64"/>
              <a:ext cx="900" cy="40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Inductive step</a:t>
              </a:r>
            </a:p>
          </p:txBody>
        </p:sp>
      </p:grpSp>
      <p:sp>
        <p:nvSpPr>
          <p:cNvPr id="67592" name="Text Box 8">
            <a:extLst>
              <a:ext uri="{FF2B5EF4-FFF2-40B4-BE49-F238E27FC236}">
                <a16:creationId xmlns:a16="http://schemas.microsoft.com/office/drawing/2014/main" id="{72055F61-1596-47DD-AC02-646D6D965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5410200"/>
            <a:ext cx="2647950" cy="581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Which is either empty …</a:t>
            </a:r>
            <a:br>
              <a:rPr lang="en-US" sz="1600">
                <a:cs typeface="+mn-cs"/>
              </a:rPr>
            </a:br>
            <a:r>
              <a:rPr lang="en-US" sz="1600">
                <a:cs typeface="+mn-cs"/>
              </a:rPr>
              <a:t>   or …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B56F066C-F2AB-41AC-8A1C-94E296B5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5829300"/>
            <a:ext cx="20002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Which is either empty …</a:t>
            </a:r>
            <a:br>
              <a:rPr lang="en-US" sz="1200">
                <a:cs typeface="+mn-cs"/>
              </a:rPr>
            </a:br>
            <a:r>
              <a:rPr lang="en-US" sz="1200">
                <a:cs typeface="+mn-cs"/>
              </a:rPr>
              <a:t>   or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60C9-3CD8-46A5-8091-D8B7122B9C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C188B7-3426-4391-A063-02D5CB9B69CA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92" grpId="0" animBg="1"/>
      <p:bldP spid="675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B532FCA-D10F-4C6C-A804-2AFF504A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6BC21A-D065-40DF-AF71-801B344C28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78872B1-3F5A-4339-BA66-DD26B96D3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Traversal is Recursive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3822BE2-978A-42F7-A0ED-FA26DBF89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If the binary tree is empty then</a:t>
            </a:r>
            <a:br>
              <a:rPr lang="en-US" altLang="en-US"/>
            </a:br>
            <a:r>
              <a:rPr lang="en-US" altLang="en-US"/>
              <a:t>do nothing</a:t>
            </a:r>
          </a:p>
          <a:p>
            <a:pPr eaLnBrk="1" hangingPunct="1">
              <a:buFontTx/>
              <a:buNone/>
            </a:pPr>
            <a:r>
              <a:rPr lang="en-US" altLang="en-US"/>
              <a:t>Else </a:t>
            </a:r>
            <a:br>
              <a:rPr lang="en-US" altLang="en-US"/>
            </a:br>
            <a:r>
              <a:rPr lang="en-US" altLang="en-US"/>
              <a:t>N: Visit the root, process data</a:t>
            </a:r>
            <a:br>
              <a:rPr lang="en-US" altLang="en-US"/>
            </a:br>
            <a:r>
              <a:rPr lang="en-US" altLang="en-US"/>
              <a:t>L: Traverse the left subtree</a:t>
            </a:r>
            <a:br>
              <a:rPr lang="en-US" altLang="en-US"/>
            </a:br>
            <a:r>
              <a:rPr lang="en-US" altLang="en-US"/>
              <a:t>R: Traverse the right subtree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4949C27-36B1-447A-BAEB-724E1D8FEC05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9144000" cy="2057400"/>
            <a:chOff x="0" y="720"/>
            <a:chExt cx="5760" cy="1296"/>
          </a:xfrm>
        </p:grpSpPr>
        <p:sp>
          <p:nvSpPr>
            <p:cNvPr id="68613" name="Text Box 5">
              <a:extLst>
                <a:ext uri="{FF2B5EF4-FFF2-40B4-BE49-F238E27FC236}">
                  <a16:creationId xmlns:a16="http://schemas.microsoft.com/office/drawing/2014/main" id="{1C3F13C6-5714-43C4-BD81-8033BE373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728"/>
              <a:ext cx="1344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>
                  <a:cs typeface="+mn-cs"/>
                </a:rPr>
                <a:t>The "anchor"</a:t>
              </a:r>
            </a:p>
          </p:txBody>
        </p:sp>
        <p:sp>
          <p:nvSpPr>
            <p:cNvPr id="25612" name="Oval 6">
              <a:extLst>
                <a:ext uri="{FF2B5EF4-FFF2-40B4-BE49-F238E27FC236}">
                  <a16:creationId xmlns:a16="http://schemas.microsoft.com/office/drawing/2014/main" id="{666AEFF2-D32B-4920-8C8D-10A018B09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427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13" name="Line 7">
              <a:extLst>
                <a:ext uri="{FF2B5EF4-FFF2-40B4-BE49-F238E27FC236}">
                  <a16:creationId xmlns:a16="http://schemas.microsoft.com/office/drawing/2014/main" id="{C1761FEA-5130-4DBA-9570-8023FD61B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E75C0C4-ED53-4C5C-973D-F640EF6D94F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2743200" cy="2819400"/>
            <a:chOff x="3408" y="2064"/>
            <a:chExt cx="1728" cy="1776"/>
          </a:xfrm>
        </p:grpSpPr>
        <p:sp>
          <p:nvSpPr>
            <p:cNvPr id="25608" name="AutoShape 9">
              <a:extLst>
                <a:ext uri="{FF2B5EF4-FFF2-40B4-BE49-F238E27FC236}">
                  <a16:creationId xmlns:a16="http://schemas.microsoft.com/office/drawing/2014/main" id="{D1CCCCFC-CBA4-42A2-9CF3-5658D2588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064"/>
              <a:ext cx="240" cy="1008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8618" name="Text Box 10">
              <a:extLst>
                <a:ext uri="{FF2B5EF4-FFF2-40B4-BE49-F238E27FC236}">
                  <a16:creationId xmlns:a16="http://schemas.microsoft.com/office/drawing/2014/main" id="{43C6FEA8-266F-435F-AE0A-226EABA1E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552"/>
              <a:ext cx="172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>
                  <a:cs typeface="+mn-cs"/>
                </a:rPr>
                <a:t>The inductive step</a:t>
              </a:r>
            </a:p>
          </p:txBody>
        </p:sp>
        <p:sp>
          <p:nvSpPr>
            <p:cNvPr id="25610" name="Freeform 11">
              <a:extLst>
                <a:ext uri="{FF2B5EF4-FFF2-40B4-BE49-F238E27FC236}">
                  <a16:creationId xmlns:a16="http://schemas.microsoft.com/office/drawing/2014/main" id="{4A551375-DC04-4A0B-AE60-6B02C69B8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496"/>
              <a:ext cx="456" cy="960"/>
            </a:xfrm>
            <a:custGeom>
              <a:avLst/>
              <a:gdLst>
                <a:gd name="T0" fmla="*/ 0 w 456"/>
                <a:gd name="T1" fmla="*/ 96 h 960"/>
                <a:gd name="T2" fmla="*/ 432 w 456"/>
                <a:gd name="T3" fmla="*/ 144 h 960"/>
                <a:gd name="T4" fmla="*/ 144 w 456"/>
                <a:gd name="T5" fmla="*/ 960 h 960"/>
                <a:gd name="T6" fmla="*/ 0 60000 65536"/>
                <a:gd name="T7" fmla="*/ 0 60000 65536"/>
                <a:gd name="T8" fmla="*/ 0 60000 65536"/>
                <a:gd name="T9" fmla="*/ 0 w 456"/>
                <a:gd name="T10" fmla="*/ 0 h 960"/>
                <a:gd name="T11" fmla="*/ 456 w 456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960">
                  <a:moveTo>
                    <a:pt x="0" y="96"/>
                  </a:moveTo>
                  <a:cubicBezTo>
                    <a:pt x="204" y="48"/>
                    <a:pt x="408" y="0"/>
                    <a:pt x="432" y="144"/>
                  </a:cubicBezTo>
                  <a:cubicBezTo>
                    <a:pt x="456" y="288"/>
                    <a:pt x="300" y="624"/>
                    <a:pt x="144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537B-9F22-46ED-974D-2ED41B3B1D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BB15E7-408C-4EAD-B50D-6CC0CC9B161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F754E5F-CAC1-4297-8DCF-3749F522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642B2-DEC4-4E62-A6F0-6F2BBC302E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7A8AA9-DF62-4202-9C81-AE68BC65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Binary Search Tree (BST)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A3CA294-0E9C-47B3-A468-23CE2CAEF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1950" y="1600200"/>
            <a:ext cx="8782050" cy="4525963"/>
          </a:xfrm>
        </p:spPr>
        <p:txBody>
          <a:bodyPr/>
          <a:lstStyle/>
          <a:p>
            <a:pPr eaLnBrk="1" hangingPunct="1"/>
            <a:r>
              <a:rPr lang="en-US" altLang="en-US"/>
              <a:t>Collection of Data Elements</a:t>
            </a:r>
          </a:p>
          <a:p>
            <a:pPr lvl="1" eaLnBrk="1" hangingPunct="1"/>
            <a:r>
              <a:rPr lang="en-US" altLang="en-US"/>
              <a:t>binary tree</a:t>
            </a:r>
          </a:p>
          <a:p>
            <a:pPr lvl="1" eaLnBrk="1" hangingPunct="1"/>
            <a:r>
              <a:rPr lang="en-US" altLang="en-US"/>
              <a:t>each node x,</a:t>
            </a:r>
          </a:p>
          <a:p>
            <a:pPr lvl="2" eaLnBrk="1" hangingPunct="1"/>
            <a:r>
              <a:rPr lang="en-US" altLang="en-US"/>
              <a:t>value in left child of x </a:t>
            </a:r>
            <a:r>
              <a:rPr lang="en-US" altLang="en-US">
                <a:latin typeface="Tahoma" panose="020B0604030504040204" pitchFamily="34" charset="0"/>
              </a:rPr>
              <a:t>   value in x     in right child of x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Basic operations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Construct an empty BST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Determine if BST is empty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Search BST for given item</a:t>
            </a:r>
          </a:p>
        </p:txBody>
      </p:sp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C0DBF5C0-CDA8-4A6B-9C6F-B7054E354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265488"/>
          <a:ext cx="288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835" imgH="152202" progId="">
                  <p:embed/>
                </p:oleObj>
              </mc:Choice>
              <mc:Fallback>
                <p:oleObj name="Equation" r:id="rId3" imgW="126835" imgH="15220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65488"/>
                        <a:ext cx="2889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3">
            <a:extLst>
              <a:ext uri="{FF2B5EF4-FFF2-40B4-BE49-F238E27FC236}">
                <a16:creationId xmlns:a16="http://schemas.microsoft.com/office/drawing/2014/main" id="{CA96B1FD-41E6-4576-BA9A-21703C499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850" y="3265488"/>
          <a:ext cx="288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835" imgH="152202" progId="">
                  <p:embed/>
                </p:oleObj>
              </mc:Choice>
              <mc:Fallback>
                <p:oleObj name="Equation" r:id="rId5" imgW="126835" imgH="15220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3265488"/>
                        <a:ext cx="2889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158F8-AD3D-4C10-AC91-09426F5CD0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C30902-B835-4E11-8BD9-49B912F08A3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5DFA581F-C721-432A-B796-22F68A66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DBDAF-F466-41EC-9172-20BA1572F7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02ED157-FE40-4159-B27F-FDA4DF2B5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Binary Search Tree (BST)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D8B8535-DCA8-420A-8700-AAFF17C8E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Basic operations 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Insert a new item in the BST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Delete an item from the BST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</a:rPr>
              <a:t>Traverse the BST</a:t>
            </a:r>
          </a:p>
          <a:p>
            <a:pPr lvl="2" eaLnBrk="1" hangingPunct="1"/>
            <a:r>
              <a:rPr lang="en-US" altLang="en-US">
                <a:latin typeface="Tahoma" panose="020B0604030504040204" pitchFamily="34" charset="0"/>
              </a:rPr>
              <a:t>Visit each node exactly once</a:t>
            </a:r>
          </a:p>
          <a:p>
            <a:pPr lvl="2" eaLnBrk="1" hangingPunct="1"/>
            <a:r>
              <a:rPr lang="en-US" altLang="en-US">
                <a:latin typeface="Tahoma" panose="020B0604030504040204" pitchFamily="34" charset="0"/>
              </a:rPr>
              <a:t>The </a:t>
            </a:r>
            <a:r>
              <a:rPr lang="en-US" altLang="en-US" i="1">
                <a:latin typeface="Tahoma" panose="020B0604030504040204" pitchFamily="34" charset="0"/>
              </a:rPr>
              <a:t>inorder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 i="1">
                <a:latin typeface="Tahoma" panose="020B0604030504040204" pitchFamily="34" charset="0"/>
              </a:rPr>
              <a:t>traversal</a:t>
            </a:r>
            <a:r>
              <a:rPr lang="en-US" altLang="en-US">
                <a:latin typeface="Tahoma" panose="020B0604030504040204" pitchFamily="34" charset="0"/>
              </a:rPr>
              <a:t> must visit the values in the nodes in ascending order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C6E77-ADA7-4688-981D-55DC25E7D6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F4F83D-A0B5-43B0-BEE9-10D7385D5C7A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605CCFA2-763D-4CF6-A1BE-8F6A7D9B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CFD2D4-92DA-43B0-84E4-18B79D7C954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0C7AA5B-A34C-4F6B-B58D-BB0B7C043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BST Searches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70744CE2-13D5-41D2-B80F-1E21D2167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Search begins at root</a:t>
            </a:r>
          </a:p>
          <a:p>
            <a:pPr lvl="1" eaLnBrk="1" hangingPunct="1">
              <a:defRPr/>
            </a:pPr>
            <a:r>
              <a:rPr lang="en-US" sz="2400" dirty="0"/>
              <a:t>If that is desired item, done</a:t>
            </a:r>
          </a:p>
          <a:p>
            <a:pPr eaLnBrk="1" hangingPunct="1">
              <a:defRPr/>
            </a:pPr>
            <a:r>
              <a:rPr lang="en-US" sz="2800" dirty="0"/>
              <a:t>If item is </a:t>
            </a:r>
            <a:r>
              <a:rPr lang="en-US" sz="2800" u="sng" dirty="0"/>
              <a:t>less</a:t>
            </a:r>
            <a:r>
              <a:rPr lang="en-US" sz="2800" dirty="0"/>
              <a:t>, move down</a:t>
            </a:r>
            <a:br>
              <a:rPr lang="en-US" sz="2800" dirty="0"/>
            </a:br>
            <a:r>
              <a:rPr lang="en-US" sz="2800" u="sng" dirty="0"/>
              <a:t>left</a:t>
            </a:r>
            <a:r>
              <a:rPr lang="en-US" sz="2800" dirty="0"/>
              <a:t> </a:t>
            </a:r>
            <a:r>
              <a:rPr lang="en-US" sz="2800" dirty="0" err="1"/>
              <a:t>subtree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If item searched for is </a:t>
            </a:r>
            <a:r>
              <a:rPr lang="en-US" sz="2800" u="sng" dirty="0"/>
              <a:t>greater</a:t>
            </a:r>
            <a:r>
              <a:rPr lang="en-US" sz="2800" dirty="0"/>
              <a:t>, move down </a:t>
            </a:r>
            <a:r>
              <a:rPr lang="en-US" sz="2800" u="sng" dirty="0"/>
              <a:t>right</a:t>
            </a:r>
            <a:r>
              <a:rPr lang="en-US" sz="2800" dirty="0"/>
              <a:t> </a:t>
            </a:r>
            <a:r>
              <a:rPr lang="en-US" sz="2800" dirty="0" err="1"/>
              <a:t>subtree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If item is not found, we </a:t>
            </a:r>
            <a:br>
              <a:rPr lang="en-US" sz="2800" dirty="0"/>
            </a:br>
            <a:r>
              <a:rPr lang="en-US" sz="2800" dirty="0"/>
              <a:t>will run into an empty </a:t>
            </a:r>
            <a:r>
              <a:rPr lang="en-US" sz="2800" dirty="0" err="1"/>
              <a:t>subtree</a:t>
            </a:r>
            <a:endParaRPr lang="en-US" sz="2800" dirty="0"/>
          </a:p>
          <a:p>
            <a:pPr marL="0" indent="0" eaLnBrk="1" hangingPunct="1">
              <a:buFontTx/>
              <a:buNone/>
              <a:defRPr/>
            </a:pPr>
            <a:br>
              <a:rPr lang="en-US" sz="2800" dirty="0"/>
            </a:br>
            <a:endParaRPr lang="en-US" sz="2800" dirty="0"/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C18E17F2-F396-4BBD-926C-C2250941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235075"/>
            <a:ext cx="3235325" cy="21621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Line 6">
            <a:extLst>
              <a:ext uri="{FF2B5EF4-FFF2-40B4-BE49-F238E27FC236}">
                <a16:creationId xmlns:a16="http://schemas.microsoft.com/office/drawing/2014/main" id="{22822440-AAA3-47FD-973D-44705E7FE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0613" y="1735138"/>
            <a:ext cx="203993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812" name="Picture 12">
            <a:extLst>
              <a:ext uri="{FF2B5EF4-FFF2-40B4-BE49-F238E27FC236}">
                <a16:creationId xmlns:a16="http://schemas.microsoft.com/office/drawing/2014/main" id="{AEAA6C7D-0E15-4A20-A1D1-0F1DE08D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4772025"/>
            <a:ext cx="2176462" cy="13716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>
            <a:extLst>
              <a:ext uri="{FF2B5EF4-FFF2-40B4-BE49-F238E27FC236}">
                <a16:creationId xmlns:a16="http://schemas.microsoft.com/office/drawing/2014/main" id="{FB47F559-DC4E-4CD8-9591-1787829B8991}"/>
              </a:ext>
            </a:extLst>
          </p:cNvPr>
          <p:cNvGrpSpPr>
            <a:grpSpLocks/>
          </p:cNvGrpSpPr>
          <p:nvPr/>
        </p:nvGrpSpPr>
        <p:grpSpPr bwMode="auto">
          <a:xfrm>
            <a:off x="2978150" y="2039938"/>
            <a:ext cx="4243388" cy="1470025"/>
            <a:chOff x="1876" y="1285"/>
            <a:chExt cx="2673" cy="926"/>
          </a:xfrm>
        </p:grpSpPr>
        <p:sp>
          <p:nvSpPr>
            <p:cNvPr id="31757" name="AutoShape 5">
              <a:extLst>
                <a:ext uri="{FF2B5EF4-FFF2-40B4-BE49-F238E27FC236}">
                  <a16:creationId xmlns:a16="http://schemas.microsoft.com/office/drawing/2014/main" id="{A49DC7F7-DBF8-469B-83D1-3EBEC741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1285"/>
              <a:ext cx="881" cy="65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29999"/>
                  </a:schemeClr>
                </a:gs>
                <a:gs pos="100000">
                  <a:schemeClr val="accent1">
                    <a:alpha val="28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8" name="Freeform 13">
              <a:extLst>
                <a:ext uri="{FF2B5EF4-FFF2-40B4-BE49-F238E27FC236}">
                  <a16:creationId xmlns:a16="http://schemas.microsoft.com/office/drawing/2014/main" id="{A8AAE21C-E49C-46C7-9680-B69122BAA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1890"/>
              <a:ext cx="1949" cy="321"/>
            </a:xfrm>
            <a:custGeom>
              <a:avLst/>
              <a:gdLst>
                <a:gd name="T0" fmla="*/ 0 w 1949"/>
                <a:gd name="T1" fmla="*/ 148 h 321"/>
                <a:gd name="T2" fmla="*/ 1550 w 1949"/>
                <a:gd name="T3" fmla="*/ 296 h 321"/>
                <a:gd name="T4" fmla="*/ 1949 w 1949"/>
                <a:gd name="T5" fmla="*/ 0 h 321"/>
                <a:gd name="T6" fmla="*/ 0 60000 65536"/>
                <a:gd name="T7" fmla="*/ 0 60000 65536"/>
                <a:gd name="T8" fmla="*/ 0 60000 65536"/>
                <a:gd name="T9" fmla="*/ 0 w 1949"/>
                <a:gd name="T10" fmla="*/ 0 h 321"/>
                <a:gd name="T11" fmla="*/ 1949 w 1949"/>
                <a:gd name="T12" fmla="*/ 321 h 3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9" h="321">
                  <a:moveTo>
                    <a:pt x="0" y="148"/>
                  </a:moveTo>
                  <a:cubicBezTo>
                    <a:pt x="612" y="234"/>
                    <a:pt x="1225" y="321"/>
                    <a:pt x="1550" y="296"/>
                  </a:cubicBezTo>
                  <a:cubicBezTo>
                    <a:pt x="1875" y="271"/>
                    <a:pt x="1912" y="135"/>
                    <a:pt x="194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A144DD1F-E0D5-446A-83DE-A7DD5E246921}"/>
              </a:ext>
            </a:extLst>
          </p:cNvPr>
          <p:cNvGrpSpPr>
            <a:grpSpLocks/>
          </p:cNvGrpSpPr>
          <p:nvPr/>
        </p:nvGrpSpPr>
        <p:grpSpPr bwMode="auto">
          <a:xfrm>
            <a:off x="6330950" y="2051050"/>
            <a:ext cx="2425700" cy="1489075"/>
            <a:chOff x="3988" y="1292"/>
            <a:chExt cx="1528" cy="938"/>
          </a:xfrm>
        </p:grpSpPr>
        <p:sp>
          <p:nvSpPr>
            <p:cNvPr id="31755" name="AutoShape 7">
              <a:extLst>
                <a:ext uri="{FF2B5EF4-FFF2-40B4-BE49-F238E27FC236}">
                  <a16:creationId xmlns:a16="http://schemas.microsoft.com/office/drawing/2014/main" id="{1F3AAAD8-E316-4FBF-A5E8-715E8150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292"/>
              <a:ext cx="871" cy="69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29999"/>
                  </a:schemeClr>
                </a:gs>
                <a:gs pos="100000">
                  <a:schemeClr val="accent1">
                    <a:alpha val="28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6" name="Line 15">
              <a:extLst>
                <a:ext uri="{FF2B5EF4-FFF2-40B4-BE49-F238E27FC236}">
                  <a16:creationId xmlns:a16="http://schemas.microsoft.com/office/drawing/2014/main" id="{8E423BA7-A19C-42C8-8854-CEA763408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1905"/>
              <a:ext cx="753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FAC2-C30D-4A23-B35A-78B24BD245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FEC0D0-3F3A-4971-9671-FDE54DC4266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258EA181-2ED0-44A6-8B00-E3DB19F6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BF42EE-C462-4C92-BBAA-0908CE5E81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5D37AE2-122D-465E-962F-9A66D71F3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Inserting into a BST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897E3D6-11B4-4988-8521-F303F51E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6038" y="1600200"/>
            <a:ext cx="5287962" cy="4743450"/>
          </a:xfrm>
        </p:spPr>
        <p:txBody>
          <a:bodyPr/>
          <a:lstStyle/>
          <a:p>
            <a:pPr eaLnBrk="1" hangingPunct="1"/>
            <a:r>
              <a:rPr lang="en-US" altLang="en-US" sz="2800"/>
              <a:t>Insert function</a:t>
            </a:r>
          </a:p>
          <a:p>
            <a:pPr lvl="1" eaLnBrk="1" hangingPunct="1"/>
            <a:r>
              <a:rPr lang="en-US" altLang="en-US" sz="2400"/>
              <a:t>Uses modified version of search to locate insertion location or already existing item</a:t>
            </a:r>
          </a:p>
          <a:p>
            <a:pPr lvl="1" eaLnBrk="1" hangingPunct="1"/>
            <a:r>
              <a:rPr lang="en-US" altLang="en-US" sz="2400"/>
              <a:t>Pointer </a:t>
            </a:r>
            <a:r>
              <a:rPr lang="en-US" altLang="en-US" b="1">
                <a:solidFill>
                  <a:srgbClr val="6666FF"/>
                </a:solidFill>
                <a:latin typeface="Courier New" panose="02070309020205020404" pitchFamily="49" charset="0"/>
              </a:rPr>
              <a:t>parent</a:t>
            </a:r>
            <a:r>
              <a:rPr lang="en-US" altLang="en-US" sz="2400"/>
              <a:t> trails search pointer </a:t>
            </a:r>
            <a:r>
              <a:rPr lang="en-US" altLang="en-US" b="1">
                <a:solidFill>
                  <a:srgbClr val="6666FF"/>
                </a:solidFill>
                <a:latin typeface="Courier New" panose="02070309020205020404" pitchFamily="49" charset="0"/>
              </a:rPr>
              <a:t>locptr</a:t>
            </a:r>
            <a:r>
              <a:rPr lang="en-US" altLang="en-US" sz="2400"/>
              <a:t>, keeps track of </a:t>
            </a:r>
            <a:r>
              <a:rPr lang="en-US" altLang="en-US" b="1">
                <a:solidFill>
                  <a:srgbClr val="6666FF"/>
                </a:solidFill>
                <a:latin typeface="Courier New" panose="02070309020205020404" pitchFamily="49" charset="0"/>
              </a:rPr>
              <a:t>parent</a:t>
            </a:r>
            <a:r>
              <a:rPr lang="en-US" altLang="en-US" sz="2400"/>
              <a:t> node</a:t>
            </a:r>
          </a:p>
          <a:p>
            <a:pPr lvl="1" eaLnBrk="1" hangingPunct="1"/>
            <a:r>
              <a:rPr lang="en-US" altLang="en-US" sz="2400"/>
              <a:t>Thus new node can be attached to BST in proper place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1D25E0E6-3883-45A5-9145-E98F3EF14C2C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2366963"/>
            <a:ext cx="5835650" cy="2336800"/>
            <a:chOff x="179" y="1491"/>
            <a:chExt cx="3676" cy="1472"/>
          </a:xfrm>
        </p:grpSpPr>
        <p:pic>
          <p:nvPicPr>
            <p:cNvPr id="33803" name="Picture 4">
              <a:extLst>
                <a:ext uri="{FF2B5EF4-FFF2-40B4-BE49-F238E27FC236}">
                  <a16:creationId xmlns:a16="http://schemas.microsoft.com/office/drawing/2014/main" id="{F239DDB9-8071-4335-A9C1-59C3CEA3B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" y="1491"/>
              <a:ext cx="2099" cy="1472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4" name="Freeform 6">
              <a:extLst>
                <a:ext uri="{FF2B5EF4-FFF2-40B4-BE49-F238E27FC236}">
                  <a16:creationId xmlns:a16="http://schemas.microsoft.com/office/drawing/2014/main" id="{096FAAAA-3B77-4456-AA57-158D9AC96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1930"/>
              <a:ext cx="1669" cy="212"/>
            </a:xfrm>
            <a:custGeom>
              <a:avLst/>
              <a:gdLst>
                <a:gd name="T0" fmla="*/ 1669 w 1669"/>
                <a:gd name="T1" fmla="*/ 212 h 212"/>
                <a:gd name="T2" fmla="*/ 605 w 1669"/>
                <a:gd name="T3" fmla="*/ 20 h 212"/>
                <a:gd name="T4" fmla="*/ 0 w 1669"/>
                <a:gd name="T5" fmla="*/ 93 h 212"/>
                <a:gd name="T6" fmla="*/ 0 60000 65536"/>
                <a:gd name="T7" fmla="*/ 0 60000 65536"/>
                <a:gd name="T8" fmla="*/ 0 60000 65536"/>
                <a:gd name="T9" fmla="*/ 0 w 1669"/>
                <a:gd name="T10" fmla="*/ 0 h 212"/>
                <a:gd name="T11" fmla="*/ 1669 w 1669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9" h="212">
                  <a:moveTo>
                    <a:pt x="1669" y="212"/>
                  </a:moveTo>
                  <a:cubicBezTo>
                    <a:pt x="1276" y="126"/>
                    <a:pt x="883" y="40"/>
                    <a:pt x="605" y="20"/>
                  </a:cubicBezTo>
                  <a:cubicBezTo>
                    <a:pt x="327" y="0"/>
                    <a:pt x="163" y="46"/>
                    <a:pt x="0" y="9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7">
              <a:extLst>
                <a:ext uri="{FF2B5EF4-FFF2-40B4-BE49-F238E27FC236}">
                  <a16:creationId xmlns:a16="http://schemas.microsoft.com/office/drawing/2014/main" id="{B486D0AB-E582-43D7-90EB-4FAA22FBE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" y="2555"/>
              <a:ext cx="2127" cy="335"/>
            </a:xfrm>
            <a:custGeom>
              <a:avLst/>
              <a:gdLst>
                <a:gd name="T0" fmla="*/ 2127 w 2127"/>
                <a:gd name="T1" fmla="*/ 0 h 335"/>
                <a:gd name="T2" fmla="*/ 1063 w 2127"/>
                <a:gd name="T3" fmla="*/ 310 h 335"/>
                <a:gd name="T4" fmla="*/ 0 w 2127"/>
                <a:gd name="T5" fmla="*/ 148 h 335"/>
                <a:gd name="T6" fmla="*/ 0 60000 65536"/>
                <a:gd name="T7" fmla="*/ 0 60000 65536"/>
                <a:gd name="T8" fmla="*/ 0 60000 65536"/>
                <a:gd name="T9" fmla="*/ 0 w 2127"/>
                <a:gd name="T10" fmla="*/ 0 h 335"/>
                <a:gd name="T11" fmla="*/ 2127 w 2127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" h="335">
                  <a:moveTo>
                    <a:pt x="2127" y="0"/>
                  </a:moveTo>
                  <a:cubicBezTo>
                    <a:pt x="1772" y="142"/>
                    <a:pt x="1417" y="285"/>
                    <a:pt x="1063" y="310"/>
                  </a:cubicBezTo>
                  <a:cubicBezTo>
                    <a:pt x="709" y="335"/>
                    <a:pt x="354" y="241"/>
                    <a:pt x="0" y="1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27040E90-CD43-47B0-BA5B-38A86201DA7E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2295525"/>
            <a:ext cx="3171825" cy="2600325"/>
            <a:chOff x="213" y="1446"/>
            <a:chExt cx="1998" cy="1638"/>
          </a:xfrm>
        </p:grpSpPr>
        <p:pic>
          <p:nvPicPr>
            <p:cNvPr id="33800" name="Picture 9">
              <a:extLst>
                <a:ext uri="{FF2B5EF4-FFF2-40B4-BE49-F238E27FC236}">
                  <a16:creationId xmlns:a16="http://schemas.microsoft.com/office/drawing/2014/main" id="{07280F6C-FA2B-4C63-AE2D-0BD68C3FF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" y="1446"/>
              <a:ext cx="1998" cy="1638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1" name="Oval 11">
              <a:extLst>
                <a:ext uri="{FF2B5EF4-FFF2-40B4-BE49-F238E27FC236}">
                  <a16:creationId xmlns:a16="http://schemas.microsoft.com/office/drawing/2014/main" id="{AA9B5E09-669F-4639-AF81-DEB7C6C3B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745"/>
              <a:ext cx="195" cy="186"/>
            </a:xfrm>
            <a:prstGeom prst="ellipse">
              <a:avLst/>
            </a:prstGeom>
            <a:solidFill>
              <a:srgbClr val="E1F2F3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7D8321AD-1CF5-4CA8-8AF9-B059EAD8A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742"/>
              <a:ext cx="2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76C-89A6-4E8C-8659-BE6C3F22ED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00B2B3-9291-4386-9882-BD1A6828ACB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0AAEDD3C-C311-48CF-A32C-33CA4AD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FD723-0AA1-4AD5-BE2F-2E268801C8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813AB4-B67D-4007-8ECE-19F334CE2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Deletion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51A7E70-7BF6-45EA-BCF9-D077E2800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Three possible cases to delete a node, </a:t>
            </a:r>
            <a:r>
              <a:rPr lang="en-US" altLang="en-US" i="1"/>
              <a:t>x</a:t>
            </a:r>
            <a:r>
              <a:rPr lang="en-US" altLang="en-US"/>
              <a:t>,  from a BST</a:t>
            </a:r>
          </a:p>
          <a:p>
            <a:pPr eaLnBrk="1" hangingPunct="1">
              <a:buFontTx/>
              <a:buNone/>
            </a:pPr>
            <a:r>
              <a:rPr lang="en-US" altLang="en-US"/>
              <a:t>1. The node, </a:t>
            </a:r>
            <a:br>
              <a:rPr lang="en-US" altLang="en-US"/>
            </a:br>
            <a:r>
              <a:rPr lang="en-US" altLang="en-US" i="1"/>
              <a:t>x,</a:t>
            </a:r>
            <a:r>
              <a:rPr lang="en-US" altLang="en-US"/>
              <a:t> is a leaf</a:t>
            </a:r>
          </a:p>
          <a:p>
            <a:pPr eaLnBrk="1" hangingPunct="1"/>
            <a:endParaRPr lang="en-US" altLang="en-US"/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C128F0D7-5976-4988-A5C0-249A071A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2489200"/>
            <a:ext cx="4176713" cy="328453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Line 5">
            <a:extLst>
              <a:ext uri="{FF2B5EF4-FFF2-40B4-BE49-F238E27FC236}">
                <a16:creationId xmlns:a16="http://schemas.microsoft.com/office/drawing/2014/main" id="{C7CA382C-8167-4ABF-B005-3D234D264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3587750"/>
            <a:ext cx="13843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E8226-CF42-4865-92C2-3CC4538D39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0B89C5-C137-407E-A576-E045F46B339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097987F3-10D4-436D-B7D4-4CADF6B5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F39D41-89CD-4A50-93CC-B2B7689846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DE31B48-AB1B-4FFE-8C4C-FA90E9D40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Deletion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B59E1B2-F8C0-4C10-A5EB-F7FC38681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2. The node, </a:t>
            </a:r>
            <a:r>
              <a:rPr lang="en-US" altLang="en-US" i="1"/>
              <a:t>x</a:t>
            </a:r>
            <a:r>
              <a:rPr lang="en-US" altLang="en-US"/>
              <a:t> has one child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22C91598-3C4B-470E-99D4-FD34B814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2220913"/>
            <a:ext cx="5021262" cy="363696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Freeform 5">
            <a:extLst>
              <a:ext uri="{FF2B5EF4-FFF2-40B4-BE49-F238E27FC236}">
                <a16:creationId xmlns:a16="http://schemas.microsoft.com/office/drawing/2014/main" id="{CDE5C115-9819-4F2B-8CA1-DACAB991E8EC}"/>
              </a:ext>
            </a:extLst>
          </p:cNvPr>
          <p:cNvSpPr>
            <a:spLocks/>
          </p:cNvSpPr>
          <p:nvPr/>
        </p:nvSpPr>
        <p:spPr bwMode="auto">
          <a:xfrm flipH="1">
            <a:off x="1017588" y="2133600"/>
            <a:ext cx="1936750" cy="2203450"/>
          </a:xfrm>
          <a:custGeom>
            <a:avLst/>
            <a:gdLst>
              <a:gd name="T0" fmla="*/ 1212516940 w 1512"/>
              <a:gd name="T1" fmla="*/ 0 h 1772"/>
              <a:gd name="T2" fmla="*/ 2147483646 w 1512"/>
              <a:gd name="T3" fmla="*/ 1255552421 h 1772"/>
              <a:gd name="T4" fmla="*/ 0 w 1512"/>
              <a:gd name="T5" fmla="*/ 2147483646 h 1772"/>
              <a:gd name="T6" fmla="*/ 0 60000 65536"/>
              <a:gd name="T7" fmla="*/ 0 60000 65536"/>
              <a:gd name="T8" fmla="*/ 0 60000 65536"/>
              <a:gd name="T9" fmla="*/ 0 w 1512"/>
              <a:gd name="T10" fmla="*/ 0 h 1772"/>
              <a:gd name="T11" fmla="*/ 1512 w 1512"/>
              <a:gd name="T12" fmla="*/ 1772 h 17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2" h="1772">
                <a:moveTo>
                  <a:pt x="739" y="0"/>
                </a:moveTo>
                <a:cubicBezTo>
                  <a:pt x="1125" y="258"/>
                  <a:pt x="1512" y="517"/>
                  <a:pt x="1389" y="812"/>
                </a:cubicBezTo>
                <a:cubicBezTo>
                  <a:pt x="1266" y="1107"/>
                  <a:pt x="633" y="1439"/>
                  <a:pt x="0" y="17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F3C43-B401-4DB2-BDEE-3A3DFA3966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0FFDDA-84D5-4160-BFFC-C9D104E95335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C4440BC9-FA7E-4D99-A13C-E2ED6071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AE2CB-E584-4232-A6B2-559BE1C5A6F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961DF41-9D62-4BE1-A48A-F6DC23634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Deletion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26C821A-AE2F-4635-8A6F-FEBEC1E19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x</a:t>
            </a:r>
            <a:r>
              <a:rPr lang="en-US" altLang="en-US"/>
              <a:t> has two children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231442EB-5A7F-416C-B05A-4E6EDD5C3807}"/>
              </a:ext>
            </a:extLst>
          </p:cNvPr>
          <p:cNvGrpSpPr>
            <a:grpSpLocks/>
          </p:cNvGrpSpPr>
          <p:nvPr/>
        </p:nvGrpSpPr>
        <p:grpSpPr bwMode="auto">
          <a:xfrm>
            <a:off x="234950" y="2463800"/>
            <a:ext cx="6746875" cy="3249613"/>
            <a:chOff x="148" y="1552"/>
            <a:chExt cx="4250" cy="2047"/>
          </a:xfrm>
        </p:grpSpPr>
        <p:pic>
          <p:nvPicPr>
            <p:cNvPr id="39950" name="Picture 4">
              <a:extLst>
                <a:ext uri="{FF2B5EF4-FFF2-40B4-BE49-F238E27FC236}">
                  <a16:creationId xmlns:a16="http://schemas.microsoft.com/office/drawing/2014/main" id="{BB13F423-CA7B-4DEB-8889-B744A4F51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" y="1552"/>
              <a:ext cx="2727" cy="2047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CEC52CD7-2913-4546-844E-6AD4F5B7C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" y="2186"/>
              <a:ext cx="2525" cy="51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>
                  <a:cs typeface="+mn-cs"/>
                </a:rPr>
                <a:t>Replace contents of x with inorder successor</a:t>
              </a:r>
            </a:p>
          </p:txBody>
        </p:sp>
        <p:sp>
          <p:nvSpPr>
            <p:cNvPr id="39952" name="Line 6">
              <a:extLst>
                <a:ext uri="{FF2B5EF4-FFF2-40B4-BE49-F238E27FC236}">
                  <a16:creationId xmlns:a16="http://schemas.microsoft.com/office/drawing/2014/main" id="{7439A575-8FB0-4A93-B258-9805CC5BE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70"/>
              <a:ext cx="694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20FEFF55-4D67-458E-B503-6AC19A123EB9}"/>
              </a:ext>
            </a:extLst>
          </p:cNvPr>
          <p:cNvGrpSpPr>
            <a:grpSpLocks/>
          </p:cNvGrpSpPr>
          <p:nvPr/>
        </p:nvGrpSpPr>
        <p:grpSpPr bwMode="auto">
          <a:xfrm>
            <a:off x="5540375" y="4691063"/>
            <a:ext cx="357188" cy="274637"/>
            <a:chOff x="3564" y="1995"/>
            <a:chExt cx="225" cy="173"/>
          </a:xfrm>
        </p:grpSpPr>
        <p:sp>
          <p:nvSpPr>
            <p:cNvPr id="39948" name="Oval 8">
              <a:extLst>
                <a:ext uri="{FF2B5EF4-FFF2-40B4-BE49-F238E27FC236}">
                  <a16:creationId xmlns:a16="http://schemas.microsoft.com/office/drawing/2014/main" id="{0DAC4C4B-6E51-416B-A1BE-4533E74E9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998"/>
              <a:ext cx="165" cy="1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49" name="Text Box 9">
              <a:extLst>
                <a:ext uri="{FF2B5EF4-FFF2-40B4-BE49-F238E27FC236}">
                  <a16:creationId xmlns:a16="http://schemas.microsoft.com/office/drawing/2014/main" id="{7832F149-9357-4FE0-928E-C9CC81557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1995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326C92AC-6198-4D4C-A89C-46136B3A4D0C}"/>
              </a:ext>
            </a:extLst>
          </p:cNvPr>
          <p:cNvGrpSpPr>
            <a:grpSpLocks/>
          </p:cNvGrpSpPr>
          <p:nvPr/>
        </p:nvGrpSpPr>
        <p:grpSpPr bwMode="auto">
          <a:xfrm>
            <a:off x="866775" y="2390775"/>
            <a:ext cx="6124575" cy="3419475"/>
            <a:chOff x="546" y="1506"/>
            <a:chExt cx="3858" cy="2154"/>
          </a:xfrm>
        </p:grpSpPr>
        <p:pic>
          <p:nvPicPr>
            <p:cNvPr id="39945" name="Picture 13">
              <a:extLst>
                <a:ext uri="{FF2B5EF4-FFF2-40B4-BE49-F238E27FC236}">
                  <a16:creationId xmlns:a16="http://schemas.microsoft.com/office/drawing/2014/main" id="{824DADBF-1B32-4A5F-BDF7-047436A8B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" y="1540"/>
              <a:ext cx="2723" cy="212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0" name="Text Box 14">
              <a:extLst>
                <a:ext uri="{FF2B5EF4-FFF2-40B4-BE49-F238E27FC236}">
                  <a16:creationId xmlns:a16="http://schemas.microsoft.com/office/drawing/2014/main" id="{7809A5F4-A072-4DF0-B346-44076D744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" y="1506"/>
              <a:ext cx="2510" cy="7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>
                  <a:cs typeface="+mn-cs"/>
                </a:rPr>
                <a:t>Delete node pointed to by xSucc as described for cases 1 and 2</a:t>
              </a:r>
            </a:p>
          </p:txBody>
        </p:sp>
        <p:sp>
          <p:nvSpPr>
            <p:cNvPr id="39947" name="Line 15">
              <a:extLst>
                <a:ext uri="{FF2B5EF4-FFF2-40B4-BE49-F238E27FC236}">
                  <a16:creationId xmlns:a16="http://schemas.microsoft.com/office/drawing/2014/main" id="{FABAA062-6E40-4E49-844C-DED9DE29F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245"/>
              <a:ext cx="931" cy="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FF5D9-D93C-4E57-A111-563192DE26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7D57CC-1BE9-4BF7-A125-FAFE63D14D4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0347 L 0.01163 -0.220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" y="-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FE4973D2-C727-4257-BCDE-87204BB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D19864-AC3A-4D39-A5D8-9484B0FEF4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5434178-F617-491C-88AB-A8DA29B6F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B5359B9-98D8-433B-A3C4-64C1C2BDE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/>
              <a:t>Consider the following ordered list of integers</a:t>
            </a:r>
          </a:p>
          <a:p>
            <a:pPr marL="609600" indent="-609600" eaLnBrk="1" hangingPunct="1"/>
            <a:endParaRPr lang="en-US" altLang="en-US" sz="2800"/>
          </a:p>
          <a:p>
            <a:pPr marL="609600" indent="-609600" eaLnBrk="1" hangingPunct="1"/>
            <a:endParaRPr lang="en-US" altLang="en-US" sz="2800"/>
          </a:p>
          <a:p>
            <a:pPr marL="609600" indent="-609600" eaLnBrk="1" hangingPunct="1"/>
            <a:endParaRPr lang="en-US" altLang="en-US" sz="2800"/>
          </a:p>
          <a:p>
            <a:pPr marL="609600" indent="-609600" eaLnBrk="1" hangingPunct="1">
              <a:buFontTx/>
              <a:buAutoNum type="arabicPeriod"/>
            </a:pPr>
            <a:endParaRPr lang="en-US" altLang="en-US" sz="2800"/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Examine middle element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Examine left, right sublist (maintain pointers)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Examine left, right sublists</a:t>
            </a:r>
          </a:p>
        </p:txBody>
      </p:sp>
      <p:grpSp>
        <p:nvGrpSpPr>
          <p:cNvPr id="5125" name="Group 4">
            <a:extLst>
              <a:ext uri="{FF2B5EF4-FFF2-40B4-BE49-F238E27FC236}">
                <a16:creationId xmlns:a16="http://schemas.microsoft.com/office/drawing/2014/main" id="{3A46549E-A1DC-49E9-8D3B-DCD26DEA99E2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2838450"/>
            <a:ext cx="6096000" cy="742950"/>
            <a:chOff x="924" y="1848"/>
            <a:chExt cx="3840" cy="468"/>
          </a:xfrm>
        </p:grpSpPr>
        <p:grpSp>
          <p:nvGrpSpPr>
            <p:cNvPr id="5136" name="Group 5">
              <a:extLst>
                <a:ext uri="{FF2B5EF4-FFF2-40B4-BE49-F238E27FC236}">
                  <a16:creationId xmlns:a16="http://schemas.microsoft.com/office/drawing/2014/main" id="{7DF47842-4821-42D1-B7F8-70C97D183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1912"/>
              <a:ext cx="3840" cy="364"/>
              <a:chOff x="924" y="1912"/>
              <a:chExt cx="3840" cy="364"/>
            </a:xfrm>
          </p:grpSpPr>
          <p:sp>
            <p:nvSpPr>
              <p:cNvPr id="5144" name="Rectangle 6">
                <a:extLst>
                  <a:ext uri="{FF2B5EF4-FFF2-40B4-BE49-F238E27FC236}">
                    <a16:creationId xmlns:a16="http://schemas.microsoft.com/office/drawing/2014/main" id="{21402AFE-B334-4F81-8BCE-9CF45DD3D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800"/>
                  <a:t>80</a:t>
                </a:r>
              </a:p>
            </p:txBody>
          </p:sp>
          <p:sp>
            <p:nvSpPr>
              <p:cNvPr id="5145" name="Rectangle 7">
                <a:extLst>
                  <a:ext uri="{FF2B5EF4-FFF2-40B4-BE49-F238E27FC236}">
                    <a16:creationId xmlns:a16="http://schemas.microsoft.com/office/drawing/2014/main" id="{F68BBC7B-ADB2-4242-9899-46254101C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800"/>
                  <a:t>66</a:t>
                </a:r>
              </a:p>
            </p:txBody>
          </p:sp>
          <p:sp>
            <p:nvSpPr>
              <p:cNvPr id="5146" name="Rectangle 8">
                <a:extLst>
                  <a:ext uri="{FF2B5EF4-FFF2-40B4-BE49-F238E27FC236}">
                    <a16:creationId xmlns:a16="http://schemas.microsoft.com/office/drawing/2014/main" id="{FBFEFE9F-F7B9-4A17-A997-B1BD43A87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800"/>
                  <a:t>62</a:t>
                </a:r>
              </a:p>
            </p:txBody>
          </p:sp>
          <p:sp>
            <p:nvSpPr>
              <p:cNvPr id="5147" name="Rectangle 9">
                <a:extLst>
                  <a:ext uri="{FF2B5EF4-FFF2-40B4-BE49-F238E27FC236}">
                    <a16:creationId xmlns:a16="http://schemas.microsoft.com/office/drawing/2014/main" id="{9720E295-F931-47C6-9C45-1A14A17A8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800"/>
                  <a:t>49</a:t>
                </a:r>
              </a:p>
            </p:txBody>
          </p:sp>
          <p:sp>
            <p:nvSpPr>
              <p:cNvPr id="5148" name="Rectangle 10">
                <a:extLst>
                  <a:ext uri="{FF2B5EF4-FFF2-40B4-BE49-F238E27FC236}">
                    <a16:creationId xmlns:a16="http://schemas.microsoft.com/office/drawing/2014/main" id="{6275D9B3-D1FE-4E14-99BD-2E36C4CF5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800"/>
                  <a:t>35</a:t>
                </a:r>
              </a:p>
            </p:txBody>
          </p:sp>
          <p:sp>
            <p:nvSpPr>
              <p:cNvPr id="5149" name="Rectangle 11">
                <a:extLst>
                  <a:ext uri="{FF2B5EF4-FFF2-40B4-BE49-F238E27FC236}">
                    <a16:creationId xmlns:a16="http://schemas.microsoft.com/office/drawing/2014/main" id="{F8AD2082-B146-4524-889B-BD1FE6F40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800"/>
                  <a:t>28</a:t>
                </a:r>
              </a:p>
            </p:txBody>
          </p:sp>
          <p:sp>
            <p:nvSpPr>
              <p:cNvPr id="5150" name="Rectangle 12">
                <a:extLst>
                  <a:ext uri="{FF2B5EF4-FFF2-40B4-BE49-F238E27FC236}">
                    <a16:creationId xmlns:a16="http://schemas.microsoft.com/office/drawing/2014/main" id="{CC67D44E-5F5C-4A70-8673-8F2EAC2CC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800"/>
                  <a:t>13</a:t>
                </a:r>
              </a:p>
            </p:txBody>
          </p:sp>
          <p:sp>
            <p:nvSpPr>
              <p:cNvPr id="5151" name="Line 13">
                <a:extLst>
                  <a:ext uri="{FF2B5EF4-FFF2-40B4-BE49-F238E27FC236}">
                    <a16:creationId xmlns:a16="http://schemas.microsoft.com/office/drawing/2014/main" id="{32A8493D-6491-42B2-9E73-F916FC48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2" name="Line 14">
                <a:extLst>
                  <a:ext uri="{FF2B5EF4-FFF2-40B4-BE49-F238E27FC236}">
                    <a16:creationId xmlns:a16="http://schemas.microsoft.com/office/drawing/2014/main" id="{782E32CA-6D5D-491A-86E4-CEAC6AE60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3" name="Line 15">
                <a:extLst>
                  <a:ext uri="{FF2B5EF4-FFF2-40B4-BE49-F238E27FC236}">
                    <a16:creationId xmlns:a16="http://schemas.microsoft.com/office/drawing/2014/main" id="{FAC53EF4-2C39-4F8A-89E5-11AC876E9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4" name="Line 16">
                <a:extLst>
                  <a:ext uri="{FF2B5EF4-FFF2-40B4-BE49-F238E27FC236}">
                    <a16:creationId xmlns:a16="http://schemas.microsoft.com/office/drawing/2014/main" id="{D335150B-1C25-4E98-BD2E-01D70CD18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5" name="Line 17">
                <a:extLst>
                  <a:ext uri="{FF2B5EF4-FFF2-40B4-BE49-F238E27FC236}">
                    <a16:creationId xmlns:a16="http://schemas.microsoft.com/office/drawing/2014/main" id="{27CFAE67-F8EF-45E6-B160-CF91435F6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3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" name="Line 18">
                <a:extLst>
                  <a:ext uri="{FF2B5EF4-FFF2-40B4-BE49-F238E27FC236}">
                    <a16:creationId xmlns:a16="http://schemas.microsoft.com/office/drawing/2014/main" id="{F45C40D9-28B7-4FC3-BD0E-78DCA923D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3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Line 19">
                <a:extLst>
                  <a:ext uri="{FF2B5EF4-FFF2-40B4-BE49-F238E27FC236}">
                    <a16:creationId xmlns:a16="http://schemas.microsoft.com/office/drawing/2014/main" id="{CDCB1543-E9E1-476E-9A98-F05CD3A5B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1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Line 20">
                <a:extLst>
                  <a:ext uri="{FF2B5EF4-FFF2-40B4-BE49-F238E27FC236}">
                    <a16:creationId xmlns:a16="http://schemas.microsoft.com/office/drawing/2014/main" id="{97704F51-F7C2-4B24-A810-71DB3024B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1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" name="Line 21">
                <a:extLst>
                  <a:ext uri="{FF2B5EF4-FFF2-40B4-BE49-F238E27FC236}">
                    <a16:creationId xmlns:a16="http://schemas.microsoft.com/office/drawing/2014/main" id="{2286771E-D043-4B26-AA8E-37EC81484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Line 22">
                <a:extLst>
                  <a:ext uri="{FF2B5EF4-FFF2-40B4-BE49-F238E27FC236}">
                    <a16:creationId xmlns:a16="http://schemas.microsoft.com/office/drawing/2014/main" id="{12D726A1-42CE-4070-B8C9-67E9A0E2B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0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Line 23">
                <a:extLst>
                  <a:ext uri="{FF2B5EF4-FFF2-40B4-BE49-F238E27FC236}">
                    <a16:creationId xmlns:a16="http://schemas.microsoft.com/office/drawing/2014/main" id="{C70DE284-934F-4560-ACE2-5C7E70734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8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Line 24">
                <a:extLst>
                  <a:ext uri="{FF2B5EF4-FFF2-40B4-BE49-F238E27FC236}">
                    <a16:creationId xmlns:a16="http://schemas.microsoft.com/office/drawing/2014/main" id="{82D536CB-E687-4B36-A15D-5C6BF9026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8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Line 25">
                <a:extLst>
                  <a:ext uri="{FF2B5EF4-FFF2-40B4-BE49-F238E27FC236}">
                    <a16:creationId xmlns:a16="http://schemas.microsoft.com/office/drawing/2014/main" id="{F4F1EA62-C6D9-4E96-B69F-51FCF3CEA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7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Line 26">
                <a:extLst>
                  <a:ext uri="{FF2B5EF4-FFF2-40B4-BE49-F238E27FC236}">
                    <a16:creationId xmlns:a16="http://schemas.microsoft.com/office/drawing/2014/main" id="{DCA7A93F-9212-426D-9F65-215344A0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7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Line 27">
                <a:extLst>
                  <a:ext uri="{FF2B5EF4-FFF2-40B4-BE49-F238E27FC236}">
                    <a16:creationId xmlns:a16="http://schemas.microsoft.com/office/drawing/2014/main" id="{6DD4888C-665A-4662-BEC3-30FC37469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Line 28">
                <a:extLst>
                  <a:ext uri="{FF2B5EF4-FFF2-40B4-BE49-F238E27FC236}">
                    <a16:creationId xmlns:a16="http://schemas.microsoft.com/office/drawing/2014/main" id="{D9EE57FF-5214-461B-800D-53FEE5D4B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7" name="Oval 29">
              <a:extLst>
                <a:ext uri="{FF2B5EF4-FFF2-40B4-BE49-F238E27FC236}">
                  <a16:creationId xmlns:a16="http://schemas.microsoft.com/office/drawing/2014/main" id="{3BBA402C-09E3-414E-A915-FBC44F152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8" name="Oval 30">
              <a:extLst>
                <a:ext uri="{FF2B5EF4-FFF2-40B4-BE49-F238E27FC236}">
                  <a16:creationId xmlns:a16="http://schemas.microsoft.com/office/drawing/2014/main" id="{7BA46784-5E11-443F-9BB5-BBE334CF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9" name="Oval 31">
              <a:extLst>
                <a:ext uri="{FF2B5EF4-FFF2-40B4-BE49-F238E27FC236}">
                  <a16:creationId xmlns:a16="http://schemas.microsoft.com/office/drawing/2014/main" id="{D218B4A3-B016-42ED-95FD-55CF69A79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0" name="Oval 32">
              <a:extLst>
                <a:ext uri="{FF2B5EF4-FFF2-40B4-BE49-F238E27FC236}">
                  <a16:creationId xmlns:a16="http://schemas.microsoft.com/office/drawing/2014/main" id="{808DC61D-63F4-4251-B866-F86B06416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1" name="Oval 33">
              <a:extLst>
                <a:ext uri="{FF2B5EF4-FFF2-40B4-BE49-F238E27FC236}">
                  <a16:creationId xmlns:a16="http://schemas.microsoft.com/office/drawing/2014/main" id="{EE661328-73FE-4955-941B-A4BFF54A8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2" name="Oval 34">
              <a:extLst>
                <a:ext uri="{FF2B5EF4-FFF2-40B4-BE49-F238E27FC236}">
                  <a16:creationId xmlns:a16="http://schemas.microsoft.com/office/drawing/2014/main" id="{681E6479-E063-4872-9FBC-EC5C5075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3" name="Oval 35">
              <a:extLst>
                <a:ext uri="{FF2B5EF4-FFF2-40B4-BE49-F238E27FC236}">
                  <a16:creationId xmlns:a16="http://schemas.microsoft.com/office/drawing/2014/main" id="{1C3D24DE-4D1E-40D7-81F0-66BEE29F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8404" name="Line 36">
            <a:extLst>
              <a:ext uri="{FF2B5EF4-FFF2-40B4-BE49-F238E27FC236}">
                <a16:creationId xmlns:a16="http://schemas.microsoft.com/office/drawing/2014/main" id="{3DA93BEB-10B1-4272-8C8A-33D2475F8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34315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1AE4A758-A6F5-44E8-BCD9-CC634C220567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466975"/>
            <a:ext cx="3067050" cy="1130300"/>
            <a:chOff x="1836" y="1554"/>
            <a:chExt cx="1932" cy="712"/>
          </a:xfrm>
        </p:grpSpPr>
        <p:sp>
          <p:nvSpPr>
            <p:cNvPr id="5134" name="Freeform 38">
              <a:extLst>
                <a:ext uri="{FF2B5EF4-FFF2-40B4-BE49-F238E27FC236}">
                  <a16:creationId xmlns:a16="http://schemas.microsoft.com/office/drawing/2014/main" id="{BAD80FEB-7B52-4ED7-A35B-8A1F7EBD1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1554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700"/>
                <a:gd name="T23" fmla="*/ 876 w 876"/>
                <a:gd name="T24" fmla="*/ 700 h 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39">
              <a:extLst>
                <a:ext uri="{FF2B5EF4-FFF2-40B4-BE49-F238E27FC236}">
                  <a16:creationId xmlns:a16="http://schemas.microsoft.com/office/drawing/2014/main" id="{5413A693-8C2C-4FEA-AA40-3C4028860D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92" y="1566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700"/>
                <a:gd name="T23" fmla="*/ 876 w 876"/>
                <a:gd name="T24" fmla="*/ 700 h 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0">
            <a:extLst>
              <a:ext uri="{FF2B5EF4-FFF2-40B4-BE49-F238E27FC236}">
                <a16:creationId xmlns:a16="http://schemas.microsoft.com/office/drawing/2014/main" id="{94D76756-F4EC-4B9A-B74E-C0C9353C221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724150"/>
            <a:ext cx="4991100" cy="904875"/>
            <a:chOff x="1248" y="1716"/>
            <a:chExt cx="3144" cy="570"/>
          </a:xfrm>
        </p:grpSpPr>
        <p:sp>
          <p:nvSpPr>
            <p:cNvPr id="5130" name="Freeform 41">
              <a:extLst>
                <a:ext uri="{FF2B5EF4-FFF2-40B4-BE49-F238E27FC236}">
                  <a16:creationId xmlns:a16="http://schemas.microsoft.com/office/drawing/2014/main" id="{2BB41159-A13E-405E-B338-4BD1F056C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"/>
                <a:gd name="T22" fmla="*/ 0 h 558"/>
                <a:gd name="T23" fmla="*/ 360 w 360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42">
              <a:extLst>
                <a:ext uri="{FF2B5EF4-FFF2-40B4-BE49-F238E27FC236}">
                  <a16:creationId xmlns:a16="http://schemas.microsoft.com/office/drawing/2014/main" id="{65E8DEF7-FD08-47DB-B37E-702F0E86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"/>
                <a:gd name="T22" fmla="*/ 0 h 558"/>
                <a:gd name="T23" fmla="*/ 360 w 360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43">
              <a:extLst>
                <a:ext uri="{FF2B5EF4-FFF2-40B4-BE49-F238E27FC236}">
                  <a16:creationId xmlns:a16="http://schemas.microsoft.com/office/drawing/2014/main" id="{FE28995E-53C4-45B4-BC6D-4DCC5A7C29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48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"/>
                <a:gd name="T22" fmla="*/ 0 h 558"/>
                <a:gd name="T23" fmla="*/ 360 w 360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44">
              <a:extLst>
                <a:ext uri="{FF2B5EF4-FFF2-40B4-BE49-F238E27FC236}">
                  <a16:creationId xmlns:a16="http://schemas.microsoft.com/office/drawing/2014/main" id="{0B0F7134-6D21-43E3-82D8-BA292E9CE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32" y="1728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0"/>
                <a:gd name="T22" fmla="*/ 0 h 558"/>
                <a:gd name="T23" fmla="*/ 360 w 360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3CEC-BBFB-4FB9-9406-BB48F790E8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AED812-2330-4D24-82F1-CB94F0CE35F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CD9564AE-D9A2-4031-A2F6-D79B8632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DD3A77-6EE8-4951-98F2-9226E7C419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84A9A34-A226-4A49-9FCC-99D29410A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1AAAE8F-C085-499A-9840-7A34E560E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can be balanced</a:t>
            </a:r>
          </a:p>
          <a:p>
            <a:pPr lvl="1" eaLnBrk="1" hangingPunct="1"/>
            <a:r>
              <a:rPr lang="en-US" altLang="en-US"/>
              <a:t>each node except leaves has exactly 2 child nodes</a:t>
            </a: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5EB1EA35-7D84-4C3A-97EF-9B1A65CE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2733675" y="3175000"/>
            <a:ext cx="4216400" cy="27749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74093-FCC6-4FD8-BA5F-772EF95225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EFC728-BEBC-445A-B5AE-47B81D925BD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B169F9D9-C128-4ED6-8F1B-40B58900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A342E-DB0D-477A-9A00-F20448A310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83936F1-9DD9-4A9D-AB3D-914F2563D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47A486A-7EE4-46D2-9385-B08209836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 can be unbalanced</a:t>
            </a:r>
          </a:p>
          <a:p>
            <a:pPr lvl="1" eaLnBrk="1" hangingPunct="1"/>
            <a:r>
              <a:rPr lang="en-US" altLang="en-US"/>
              <a:t>not all nodes have exactly 2 child nodes</a:t>
            </a:r>
          </a:p>
          <a:p>
            <a:pPr eaLnBrk="1" hangingPunct="1"/>
            <a:endParaRPr lang="en-US" altLang="en-US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3FC26BE1-D26B-4AA8-8900-28A2DE6F5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906713"/>
            <a:ext cx="2428875" cy="33591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2F7ED-078B-460C-8AFD-799511915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5017AC-3DE7-4D1C-9746-84A82AF3CD40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430E857F-B968-4BEF-97C8-6A18C601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578E26-2EF1-455C-A010-5878F4C386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DC6BD18-3493-4912-AB28-9DE9711A2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658B664-7E9A-445E-919B-428C0E3D6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 can be totally lopsided</a:t>
            </a:r>
          </a:p>
          <a:p>
            <a:pPr lvl="1" eaLnBrk="1" hangingPunct="1"/>
            <a:r>
              <a:rPr lang="en-US" altLang="en-US"/>
              <a:t>Suppose each node has a right child only</a:t>
            </a:r>
          </a:p>
          <a:p>
            <a:pPr lvl="1" eaLnBrk="1" hangingPunct="1"/>
            <a:r>
              <a:rPr lang="en-US" altLang="en-US"/>
              <a:t>Degenerates into a linked list</a:t>
            </a:r>
          </a:p>
          <a:p>
            <a:pPr eaLnBrk="1" hangingPunct="1"/>
            <a:endParaRPr lang="en-US" altLang="en-US"/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8EB1243D-2163-4FDC-BD88-14C602F8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271838"/>
            <a:ext cx="3408363" cy="29749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>
            <a:extLst>
              <a:ext uri="{FF2B5EF4-FFF2-40B4-BE49-F238E27FC236}">
                <a16:creationId xmlns:a16="http://schemas.microsoft.com/office/drawing/2014/main" id="{61B008BC-7D14-497B-9B17-7F1694E0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3821113"/>
            <a:ext cx="2651125" cy="1187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400">
                <a:cs typeface="+mn-cs"/>
              </a:rPr>
              <a:t>Processing time affected by "shape" of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08948-C7BD-4ED3-B285-2F2AAD3109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E42AB3-DC5A-4090-AE27-E7EF948D48A9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CE27453B-BD2C-48EB-8D34-CAE94662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9A882-D8F0-450C-8806-545F54BA5C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062CD35-858C-41C2-9EE8-33580002E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 Tables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102222E-F5FA-4ECD-98C2-5816547F7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order of magnitude of searches</a:t>
            </a:r>
          </a:p>
          <a:p>
            <a:pPr lvl="1" eaLnBrk="1" hangingPunct="1"/>
            <a:r>
              <a:rPr lang="en-US" altLang="en-US"/>
              <a:t>Linear search O(n)</a:t>
            </a:r>
          </a:p>
          <a:p>
            <a:pPr lvl="1" eaLnBrk="1" hangingPunct="1"/>
            <a:r>
              <a:rPr lang="en-US" altLang="en-US"/>
              <a:t>Binary search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lvl="1" eaLnBrk="1" hangingPunct="1"/>
            <a:r>
              <a:rPr lang="en-US" altLang="en-US"/>
              <a:t>Balanced binary tree search O(log</a:t>
            </a:r>
            <a:r>
              <a:rPr lang="en-US" altLang="en-US" baseline="-25000"/>
              <a:t>2</a:t>
            </a:r>
            <a:r>
              <a:rPr lang="en-US" altLang="en-US"/>
              <a:t>n)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Unbalanced binary tree can degrade to O(n)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C6E6CE49-4255-43FD-868B-EE92BE1D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1039813" y="3913188"/>
            <a:ext cx="2414587" cy="15890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5">
            <a:extLst>
              <a:ext uri="{FF2B5EF4-FFF2-40B4-BE49-F238E27FC236}">
                <a16:creationId xmlns:a16="http://schemas.microsoft.com/office/drawing/2014/main" id="{0B5ED38B-8E51-42B6-9A01-8EFBB422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883025"/>
            <a:ext cx="1949450" cy="17018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Line 6">
            <a:extLst>
              <a:ext uri="{FF2B5EF4-FFF2-40B4-BE49-F238E27FC236}">
                <a16:creationId xmlns:a16="http://schemas.microsoft.com/office/drawing/2014/main" id="{E087275B-A603-4C6D-AE36-419728B7A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8663" y="3735388"/>
            <a:ext cx="17510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B1491E61-DC0C-48C9-A245-173A0D8CB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5475" y="4824413"/>
            <a:ext cx="1770063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1C03C-BB15-49E8-B5F7-17D5CD66A3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6775A1-4A66-4BBF-8DC5-57DA6636EFA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E454F62B-35A9-4117-BED8-40B74CAD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05714E-4AAC-491A-A96C-6C7854303F9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71CECEA-8B09-413F-9DB5-23D88BDA6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 Binary Trees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F7E7F65-29C2-40ED-85C1-53C34D012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applications require more than two children per node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Genealogical tree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Game tree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1ED2D934-E0FE-4D54-BB29-BE9E714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2230438"/>
            <a:ext cx="3127375" cy="17160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5">
            <a:extLst>
              <a:ext uri="{FF2B5EF4-FFF2-40B4-BE49-F238E27FC236}">
                <a16:creationId xmlns:a16="http://schemas.microsoft.com/office/drawing/2014/main" id="{02925D68-2D32-49AC-9506-B6FCDAFC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4240213"/>
            <a:ext cx="5437187" cy="16160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8EDF3-C5CD-4F82-BBAE-3CEFCA2866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17AD0D-43A9-4B76-A65A-77FDC81BDC6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BB59B601-0EA8-40F0-A595-4A574A0E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F3CCC3-4000-4E8A-BD9E-C96B7B80E0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C499F4F-3487-4CB5-9943-FC3065E58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758CA4C-D2BA-436B-B54D-F794EFCF4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Redraw the previous structure so that it has a treelike shape – a </a:t>
            </a:r>
            <a:r>
              <a:rPr lang="en-US" altLang="en-US" u="sng"/>
              <a:t>binary tree</a:t>
            </a:r>
          </a:p>
        </p:txBody>
      </p:sp>
      <p:sp>
        <p:nvSpPr>
          <p:cNvPr id="7173" name="Line 4">
            <a:extLst>
              <a:ext uri="{FF2B5EF4-FFF2-40B4-BE49-F238E27FC236}">
                <a16:creationId xmlns:a16="http://schemas.microsoft.com/office/drawing/2014/main" id="{02994FE6-AB83-4144-A0AE-C67F48EDC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700" y="2940050"/>
            <a:ext cx="8715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5">
            <a:extLst>
              <a:ext uri="{FF2B5EF4-FFF2-40B4-BE49-F238E27FC236}">
                <a16:creationId xmlns:a16="http://schemas.microsoft.com/office/drawing/2014/main" id="{F3EFE72F-BD7A-43B2-B12E-7571D012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700" y="3517900"/>
            <a:ext cx="8715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6">
            <a:extLst>
              <a:ext uri="{FF2B5EF4-FFF2-40B4-BE49-F238E27FC236}">
                <a16:creationId xmlns:a16="http://schemas.microsoft.com/office/drawing/2014/main" id="{B3A2D7D0-B7E8-42E9-B9C7-47B998D39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700" y="2940050"/>
            <a:ext cx="0" cy="5778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">
            <a:extLst>
              <a:ext uri="{FF2B5EF4-FFF2-40B4-BE49-F238E27FC236}">
                <a16:creationId xmlns:a16="http://schemas.microsoft.com/office/drawing/2014/main" id="{B66B9996-4693-4D5D-AAA5-5ADF62AA0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2940050"/>
            <a:ext cx="0" cy="5778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8">
            <a:extLst>
              <a:ext uri="{FF2B5EF4-FFF2-40B4-BE49-F238E27FC236}">
                <a16:creationId xmlns:a16="http://schemas.microsoft.com/office/drawing/2014/main" id="{D9AC0624-621E-43D4-8460-F5B627B3C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1238" y="2940050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9">
            <a:extLst>
              <a:ext uri="{FF2B5EF4-FFF2-40B4-BE49-F238E27FC236}">
                <a16:creationId xmlns:a16="http://schemas.microsoft.com/office/drawing/2014/main" id="{48B9A642-FA49-44FF-879C-6687F5F89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1238" y="3517900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0">
            <a:extLst>
              <a:ext uri="{FF2B5EF4-FFF2-40B4-BE49-F238E27FC236}">
                <a16:creationId xmlns:a16="http://schemas.microsoft.com/office/drawing/2014/main" id="{0465CDB1-5109-464A-930A-157FECE2A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188" y="2940050"/>
            <a:ext cx="8715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1">
            <a:extLst>
              <a:ext uri="{FF2B5EF4-FFF2-40B4-BE49-F238E27FC236}">
                <a16:creationId xmlns:a16="http://schemas.microsoft.com/office/drawing/2014/main" id="{B45009D3-6AD4-474F-B23D-63F12D6B2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188" y="3517900"/>
            <a:ext cx="8715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2">
            <a:extLst>
              <a:ext uri="{FF2B5EF4-FFF2-40B4-BE49-F238E27FC236}">
                <a16:creationId xmlns:a16="http://schemas.microsoft.com/office/drawing/2014/main" id="{146FF875-665B-4BF5-8DCC-050600F1F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5" y="2940050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>
            <a:extLst>
              <a:ext uri="{FF2B5EF4-FFF2-40B4-BE49-F238E27FC236}">
                <a16:creationId xmlns:a16="http://schemas.microsoft.com/office/drawing/2014/main" id="{B9040FB1-06BA-48D8-8940-7D5A788AE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5" y="3517900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>
            <a:extLst>
              <a:ext uri="{FF2B5EF4-FFF2-40B4-BE49-F238E27FC236}">
                <a16:creationId xmlns:a16="http://schemas.microsoft.com/office/drawing/2014/main" id="{47FDE1D2-46B9-4DE1-A490-E1B5893B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2940050"/>
            <a:ext cx="8715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>
            <a:extLst>
              <a:ext uri="{FF2B5EF4-FFF2-40B4-BE49-F238E27FC236}">
                <a16:creationId xmlns:a16="http://schemas.microsoft.com/office/drawing/2014/main" id="{5A4FA87E-6957-4583-854B-A7E6095FD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3517900"/>
            <a:ext cx="8715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6">
            <a:extLst>
              <a:ext uri="{FF2B5EF4-FFF2-40B4-BE49-F238E27FC236}">
                <a16:creationId xmlns:a16="http://schemas.microsoft.com/office/drawing/2014/main" id="{BBBB1050-1FD2-4C4F-837E-CB58315D8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213" y="2940050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7">
            <a:extLst>
              <a:ext uri="{FF2B5EF4-FFF2-40B4-BE49-F238E27FC236}">
                <a16:creationId xmlns:a16="http://schemas.microsoft.com/office/drawing/2014/main" id="{098C3253-B429-4423-9AB6-C585EF75C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213" y="3517900"/>
            <a:ext cx="869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8">
            <a:extLst>
              <a:ext uri="{FF2B5EF4-FFF2-40B4-BE49-F238E27FC236}">
                <a16:creationId xmlns:a16="http://schemas.microsoft.com/office/drawing/2014/main" id="{37FEE7B2-C378-4DF9-89FB-F82F8D897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2940050"/>
            <a:ext cx="8715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9">
            <a:extLst>
              <a:ext uri="{FF2B5EF4-FFF2-40B4-BE49-F238E27FC236}">
                <a16:creationId xmlns:a16="http://schemas.microsoft.com/office/drawing/2014/main" id="{3EA3901D-B30E-493E-88CB-D20EF0018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3517900"/>
            <a:ext cx="8715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89" name="Picture 41">
            <a:extLst>
              <a:ext uri="{FF2B5EF4-FFF2-40B4-BE49-F238E27FC236}">
                <a16:creationId xmlns:a16="http://schemas.microsoft.com/office/drawing/2014/main" id="{AADF0C67-C915-47E0-856F-6C4ADFB77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/>
          <a:stretch>
            <a:fillRect/>
          </a:stretch>
        </p:blipFill>
        <p:spPr bwMode="auto">
          <a:xfrm>
            <a:off x="2549525" y="3046413"/>
            <a:ext cx="4202113" cy="27670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1F5C4-96A6-4BDC-9401-14EE5F628F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699E97-5043-42AD-915F-90324B8C1CB3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1EC50206-0C84-472F-B848-6511B334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6DAA1-ECAF-4160-8CFA-A76B5E01859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8CE56C1-79CD-45C8-AF60-E749207B1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B1BB66F-A4C5-45A0-AAA5-D7132D47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data structure which consists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finite set of elements called </a:t>
            </a:r>
            <a:r>
              <a:rPr lang="en-US" altLang="en-US" u="sng"/>
              <a:t>nodes</a:t>
            </a:r>
            <a:r>
              <a:rPr lang="en-US" altLang="en-US"/>
              <a:t> or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finite set of </a:t>
            </a:r>
            <a:r>
              <a:rPr lang="en-US" altLang="en-US" u="sng"/>
              <a:t>directed arcs</a:t>
            </a:r>
            <a:r>
              <a:rPr lang="en-US" altLang="en-US"/>
              <a:t> which connect the nodes</a:t>
            </a: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381D8947-BA64-428B-AB7E-2F52E174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449638"/>
            <a:ext cx="838041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6AFD8-8044-4BBF-BF8B-FB99409F76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967AAA-6EE3-4339-A511-183FFC4763DB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A3383202-FC2B-405F-BEE7-50532254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36459-8CCA-4CA9-907C-D1EAD46028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1267" name="Picture 39">
            <a:extLst>
              <a:ext uri="{FF2B5EF4-FFF2-40B4-BE49-F238E27FC236}">
                <a16:creationId xmlns:a16="http://schemas.microsoft.com/office/drawing/2014/main" id="{B4E31FF1-6F37-4F96-A28B-D7BA01C8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422525"/>
            <a:ext cx="2727325" cy="24765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>
            <a:extLst>
              <a:ext uri="{FF2B5EF4-FFF2-40B4-BE49-F238E27FC236}">
                <a16:creationId xmlns:a16="http://schemas.microsoft.com/office/drawing/2014/main" id="{BBDAAE84-9552-42D9-BA7B-922675A93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5758B536-2D29-45BE-B03B-AB5DFDAB8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71AD9925-FEA7-428C-BF46-070388F9C8FD}"/>
              </a:ext>
            </a:extLst>
          </p:cNvPr>
          <p:cNvGrpSpPr>
            <a:grpSpLocks/>
          </p:cNvGrpSpPr>
          <p:nvPr/>
        </p:nvGrpSpPr>
        <p:grpSpPr bwMode="auto">
          <a:xfrm>
            <a:off x="4491038" y="1870075"/>
            <a:ext cx="2171700" cy="800100"/>
            <a:chOff x="2976" y="1080"/>
            <a:chExt cx="1368" cy="504"/>
          </a:xfrm>
        </p:grpSpPr>
        <p:sp>
          <p:nvSpPr>
            <p:cNvPr id="61469" name="Text Box 29">
              <a:extLst>
                <a:ext uri="{FF2B5EF4-FFF2-40B4-BE49-F238E27FC236}">
                  <a16:creationId xmlns:a16="http://schemas.microsoft.com/office/drawing/2014/main" id="{0D2D794D-74EC-4309-A20C-09A6B54D7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080"/>
              <a:ext cx="111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Root node</a:t>
              </a:r>
            </a:p>
          </p:txBody>
        </p:sp>
        <p:sp>
          <p:nvSpPr>
            <p:cNvPr id="11282" name="Line 30">
              <a:extLst>
                <a:ext uri="{FF2B5EF4-FFF2-40B4-BE49-F238E27FC236}">
                  <a16:creationId xmlns:a16="http://schemas.microsoft.com/office/drawing/2014/main" id="{39D170DF-FA1A-47C6-950B-6DA2138A4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320"/>
              <a:ext cx="42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8D02EF96-31EB-47C9-BBB6-70A409F128F2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4144963"/>
            <a:ext cx="2459037" cy="2003425"/>
            <a:chOff x="1295" y="2611"/>
            <a:chExt cx="1549" cy="1262"/>
          </a:xfrm>
        </p:grpSpPr>
        <p:sp>
          <p:nvSpPr>
            <p:cNvPr id="61475" name="Text Box 35">
              <a:extLst>
                <a:ext uri="{FF2B5EF4-FFF2-40B4-BE49-F238E27FC236}">
                  <a16:creationId xmlns:a16="http://schemas.microsoft.com/office/drawing/2014/main" id="{966B3673-EA30-4C8D-AE4E-0D113F0D5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3642"/>
              <a:ext cx="1440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cs typeface="+mn-cs"/>
                </a:rPr>
                <a:t>Leaf nodes</a:t>
              </a:r>
            </a:p>
          </p:txBody>
        </p:sp>
        <p:sp>
          <p:nvSpPr>
            <p:cNvPr id="11278" name="Line 36">
              <a:extLst>
                <a:ext uri="{FF2B5EF4-FFF2-40B4-BE49-F238E27FC236}">
                  <a16:creationId xmlns:a16="http://schemas.microsoft.com/office/drawing/2014/main" id="{2AD7AEB5-DDC0-4CA6-B431-8EA387559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3" y="3039"/>
              <a:ext cx="353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37">
              <a:extLst>
                <a:ext uri="{FF2B5EF4-FFF2-40B4-BE49-F238E27FC236}">
                  <a16:creationId xmlns:a16="http://schemas.microsoft.com/office/drawing/2014/main" id="{6C3A4309-6DD4-4FA3-B334-42865BBA3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8" y="3036"/>
              <a:ext cx="9" cy="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38">
              <a:extLst>
                <a:ext uri="{FF2B5EF4-FFF2-40B4-BE49-F238E27FC236}">
                  <a16:creationId xmlns:a16="http://schemas.microsoft.com/office/drawing/2014/main" id="{A91313E8-D501-4C5E-B329-13D510C3C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3" y="2611"/>
              <a:ext cx="481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6569367D-61B8-4416-938E-ABCD9816B951}"/>
              </a:ext>
            </a:extLst>
          </p:cNvPr>
          <p:cNvGrpSpPr>
            <a:grpSpLocks/>
          </p:cNvGrpSpPr>
          <p:nvPr/>
        </p:nvGrpSpPr>
        <p:grpSpPr bwMode="auto">
          <a:xfrm>
            <a:off x="4305300" y="3695700"/>
            <a:ext cx="3886200" cy="1931988"/>
            <a:chOff x="2712" y="2328"/>
            <a:chExt cx="2448" cy="1217"/>
          </a:xfrm>
        </p:grpSpPr>
        <p:sp>
          <p:nvSpPr>
            <p:cNvPr id="11274" name="Oval 32">
              <a:extLst>
                <a:ext uri="{FF2B5EF4-FFF2-40B4-BE49-F238E27FC236}">
                  <a16:creationId xmlns:a16="http://schemas.microsoft.com/office/drawing/2014/main" id="{7AFF0415-4AB0-4494-B82C-F490F3B3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2328"/>
              <a:ext cx="956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473" name="Text Box 33">
              <a:extLst>
                <a:ext uri="{FF2B5EF4-FFF2-40B4-BE49-F238E27FC236}">
                  <a16:creationId xmlns:a16="http://schemas.microsoft.com/office/drawing/2014/main" id="{DDA8AA27-78F1-4B5A-A4EE-716CF5A58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3312"/>
              <a:ext cx="2172" cy="23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r>
                <a:rPr lang="en-US" dirty="0">
                  <a:cs typeface="+mn-cs"/>
                </a:rPr>
                <a:t> Children of the parent (3)</a:t>
              </a:r>
            </a:p>
          </p:txBody>
        </p:sp>
        <p:sp>
          <p:nvSpPr>
            <p:cNvPr id="11276" name="Line 40">
              <a:extLst>
                <a:ext uri="{FF2B5EF4-FFF2-40B4-BE49-F238E27FC236}">
                  <a16:creationId xmlns:a16="http://schemas.microsoft.com/office/drawing/2014/main" id="{6468CCF7-CB21-4353-B188-206656BA6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8" y="2733"/>
              <a:ext cx="27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5A51-A4DE-49C9-8DC9-A97E0AA7B6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6314C4-FFFD-403D-A283-6E3B7E6DC61C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2D2C7A67-71FB-40D1-8272-B3941F42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AA435-5261-491A-86EA-0FBAB3EA7A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D7B72CB-3AB4-4EFE-99CF-859583D42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29F7876-0E10-4BE5-B3D5-D0F31346F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node has at most two children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Useful in modeling processes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comparison or experiment has exactly two possible outcomes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test is performed repeatedly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multiple coin tosses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encoding/decoding messages in dots and dashes such as Mores code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543FF-8921-4D15-9914-B97C5518B5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B2080F-C9FD-40E5-B817-DC054B4838C4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167C715A-78D5-4AED-B0B8-32BCE2D5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63F9CD-047B-4D2F-8E82-06EBB6C4134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225E8CC-03F3-49B3-99BB-24A4BCA22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Array Representation of Binary Trees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7C09703-1AFF-4F55-9DBE-6C523051D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Store the </a:t>
            </a:r>
            <a:r>
              <a:rPr lang="en-US" altLang="en-US" i="1"/>
              <a:t>i</a:t>
            </a:r>
            <a:r>
              <a:rPr lang="en-US" altLang="en-US" baseline="30000"/>
              <a:t>th</a:t>
            </a:r>
            <a:r>
              <a:rPr lang="en-US" altLang="en-US"/>
              <a:t> node in the </a:t>
            </a:r>
            <a:r>
              <a:rPr lang="en-US" altLang="en-US" i="1"/>
              <a:t>i</a:t>
            </a:r>
            <a:r>
              <a:rPr lang="en-US" altLang="en-US" baseline="30000"/>
              <a:t>th</a:t>
            </a:r>
            <a:r>
              <a:rPr lang="en-US" altLang="en-US"/>
              <a:t> location of the array</a:t>
            </a:r>
          </a:p>
        </p:txBody>
      </p:sp>
      <p:pic>
        <p:nvPicPr>
          <p:cNvPr id="15365" name="Picture 32">
            <a:extLst>
              <a:ext uri="{FF2B5EF4-FFF2-40B4-BE49-F238E27FC236}">
                <a16:creationId xmlns:a16="http://schemas.microsoft.com/office/drawing/2014/main" id="{650D70FD-23E6-49F7-B817-093067414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395413"/>
            <a:ext cx="3881438" cy="26416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3">
            <a:extLst>
              <a:ext uri="{FF2B5EF4-FFF2-40B4-BE49-F238E27FC236}">
                <a16:creationId xmlns:a16="http://schemas.microsoft.com/office/drawing/2014/main" id="{E85AEAE1-1B9E-4181-9996-BD88D1DC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4337050"/>
            <a:ext cx="4991100" cy="8524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EB4CA-42FF-4562-8011-78B61B887B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1B0E63-366C-40B7-9251-1E08A9699501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2B2BE6CD-415A-46A4-8C0F-9CD68F50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D08DB-1804-4267-B0F7-24744AD172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3DA5695-4C07-4FFB-AA55-E22EE58AD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320675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Array Representation of Binary Trees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53636CA-B94D-4253-92B2-860D607D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Works OK for complete trees, not for sparse trees</a:t>
            </a:r>
            <a:endParaRPr lang="en-US" altLang="en-US" baseline="30000"/>
          </a:p>
          <a:p>
            <a:pPr eaLnBrk="1" hangingPunct="1"/>
            <a:endParaRPr lang="en-US" altLang="en-US"/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5653B048-A510-494C-B6F9-C61A114B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2633663"/>
            <a:ext cx="2563813" cy="32877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>
            <a:extLst>
              <a:ext uri="{FF2B5EF4-FFF2-40B4-BE49-F238E27FC236}">
                <a16:creationId xmlns:a16="http://schemas.microsoft.com/office/drawing/2014/main" id="{568954A5-0335-46C1-8081-9B8C0AE4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248025"/>
            <a:ext cx="4846638" cy="19780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CC932-82DD-46C8-BE62-02609AA84A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120A36-A7F9-468E-8BFC-FA45FF7F1FC8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1B1FA58C-17B8-4282-B31E-A4F17EED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09750A-D323-482B-9512-5118DD4B3E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F2BB711-C942-499B-BE4C-451FFD68F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Linked  Representation of Binary Trees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C2855EF-D7DE-492E-81CA-90B4307FB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Uses space more efficiently</a:t>
            </a:r>
          </a:p>
          <a:p>
            <a:pPr eaLnBrk="1" hangingPunct="1"/>
            <a:r>
              <a:rPr lang="en-US" altLang="en-US"/>
              <a:t>Provides additional flexibility</a:t>
            </a:r>
          </a:p>
          <a:p>
            <a:pPr eaLnBrk="1" hangingPunct="1"/>
            <a:r>
              <a:rPr lang="en-US" altLang="en-US"/>
              <a:t>Each node has two links</a:t>
            </a:r>
          </a:p>
          <a:p>
            <a:pPr lvl="1" eaLnBrk="1" hangingPunct="1"/>
            <a:r>
              <a:rPr lang="en-US" altLang="en-US"/>
              <a:t>one to the left child of the node</a:t>
            </a:r>
          </a:p>
          <a:p>
            <a:pPr lvl="1" eaLnBrk="1" hangingPunct="1"/>
            <a:r>
              <a:rPr lang="en-US" altLang="en-US"/>
              <a:t>one to the right child of the node</a:t>
            </a:r>
          </a:p>
          <a:p>
            <a:pPr lvl="1" eaLnBrk="1" hangingPunct="1"/>
            <a:r>
              <a:rPr lang="en-US" altLang="en-US"/>
              <a:t>if no child node exists for a node, the link is set to NULL</a:t>
            </a:r>
          </a:p>
        </p:txBody>
      </p:sp>
      <p:pic>
        <p:nvPicPr>
          <p:cNvPr id="19461" name="Picture 26">
            <a:extLst>
              <a:ext uri="{FF2B5EF4-FFF2-40B4-BE49-F238E27FC236}">
                <a16:creationId xmlns:a16="http://schemas.microsoft.com/office/drawing/2014/main" id="{22CB31A3-7431-4910-AF38-D7CAD2D9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2284413"/>
            <a:ext cx="2370138" cy="16287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7">
            <a:extLst>
              <a:ext uri="{FF2B5EF4-FFF2-40B4-BE49-F238E27FC236}">
                <a16:creationId xmlns:a16="http://schemas.microsoft.com/office/drawing/2014/main" id="{A7C86631-2C96-4249-AD4D-C640ABB4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981575"/>
            <a:ext cx="1951038" cy="12366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4825-2B68-4868-8907-4BDC6018A9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3A9BBB-5874-4DB6-BE75-10E5818D3D0E}" type="datetime1">
              <a:rPr lang="en-US"/>
              <a:pPr>
                <a:defRPr/>
              </a:pPr>
              <a:t>6/28/2022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hoffDS2eC">
  <a:themeElements>
    <a:clrScheme name="NyhoffDS2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hoffDS2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yhoffDS2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NyhoffDS2eC</Template>
  <TotalTime>370</TotalTime>
  <Words>759</Words>
  <Application>Microsoft Office PowerPoint</Application>
  <PresentationFormat>On-screen Show (4:3)</PresentationFormat>
  <Paragraphs>208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Tahoma</vt:lpstr>
      <vt:lpstr>Courier New</vt:lpstr>
      <vt:lpstr>Times New Roman</vt:lpstr>
      <vt:lpstr>NyhoffDS2eC</vt:lpstr>
      <vt:lpstr>Equation</vt:lpstr>
      <vt:lpstr>Trees</vt:lpstr>
      <vt:lpstr>Binary Search Tree</vt:lpstr>
      <vt:lpstr>Binary Search Tree</vt:lpstr>
      <vt:lpstr>Trees</vt:lpstr>
      <vt:lpstr>Trees</vt:lpstr>
      <vt:lpstr>Binary Trees</vt:lpstr>
      <vt:lpstr>Array Representation of Binary Trees</vt:lpstr>
      <vt:lpstr>Array Representation of Binary Trees</vt:lpstr>
      <vt:lpstr>Linked  Representation of Binary Trees</vt:lpstr>
      <vt:lpstr>Linked  Representation of Binary Trees</vt:lpstr>
      <vt:lpstr>Binary Trees as Recursive Data Structures</vt:lpstr>
      <vt:lpstr>Tree Traversal is Recursive</vt:lpstr>
      <vt:lpstr>ADT Binary Search Tree (BST)</vt:lpstr>
      <vt:lpstr>ADT Binary Search Tree (BST)</vt:lpstr>
      <vt:lpstr>BST Searches</vt:lpstr>
      <vt:lpstr>Inserting into a BST</vt:lpstr>
      <vt:lpstr>Recursive Deletion</vt:lpstr>
      <vt:lpstr>Recursive Deletion</vt:lpstr>
      <vt:lpstr>Recursive Deletion</vt:lpstr>
      <vt:lpstr>PowerPoint Presentation</vt:lpstr>
      <vt:lpstr>PowerPoint Presentation</vt:lpstr>
      <vt:lpstr>PowerPoint Presentation</vt:lpstr>
      <vt:lpstr>Hash Tables</vt:lpstr>
      <vt:lpstr>Non Binary Trees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Steve  Armstrong</dc:creator>
  <cp:lastModifiedBy>User</cp:lastModifiedBy>
  <cp:revision>43</cp:revision>
  <dcterms:created xsi:type="dcterms:W3CDTF">2004-06-01T15:27:50Z</dcterms:created>
  <dcterms:modified xsi:type="dcterms:W3CDTF">2022-06-27T19:11:29Z</dcterms:modified>
</cp:coreProperties>
</file>