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81" r:id="rId2"/>
    <p:sldId id="282" r:id="rId3"/>
    <p:sldId id="257" r:id="rId4"/>
    <p:sldId id="258" r:id="rId5"/>
    <p:sldId id="259" r:id="rId6"/>
    <p:sldId id="260" r:id="rId7"/>
    <p:sldId id="261" r:id="rId8"/>
    <p:sldId id="277" r:id="rId9"/>
    <p:sldId id="278" r:id="rId10"/>
    <p:sldId id="279" r:id="rId11"/>
    <p:sldId id="280" r:id="rId12"/>
    <p:sldId id="263" r:id="rId13"/>
    <p:sldId id="286" r:id="rId14"/>
    <p:sldId id="287" r:id="rId15"/>
    <p:sldId id="288" r:id="rId16"/>
    <p:sldId id="292" r:id="rId17"/>
    <p:sldId id="289" r:id="rId18"/>
    <p:sldId id="290" r:id="rId19"/>
    <p:sldId id="264" r:id="rId20"/>
    <p:sldId id="265" r:id="rId21"/>
    <p:sldId id="275" r:id="rId22"/>
    <p:sldId id="270" r:id="rId23"/>
    <p:sldId id="271" r:id="rId24"/>
    <p:sldId id="273" r:id="rId25"/>
    <p:sldId id="283" r:id="rId26"/>
    <p:sldId id="284" r:id="rId2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CCECF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35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altLang="en-US"/>
          </a:p>
        </p:txBody>
      </p:sp>
      <p:sp>
        <p:nvSpPr>
          <p:cNvPr id="583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fld id="{C25467D6-FDA4-4F22-8B2E-7340330132E3}" type="datetimeFigureOut">
              <a:rPr lang="en-US" altLang="en-US"/>
              <a:pPr/>
              <a:t>6/30/2022</a:t>
            </a:fld>
            <a:endParaRPr lang="en-US" altLang="en-US"/>
          </a:p>
        </p:txBody>
      </p:sp>
      <p:sp>
        <p:nvSpPr>
          <p:cNvPr id="5837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83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83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ltLang="en-US"/>
          </a:p>
        </p:txBody>
      </p:sp>
      <p:sp>
        <p:nvSpPr>
          <p:cNvPr id="583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EB696121-172F-43AD-B820-4C2268804FC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anose="020F0502020204030204" pitchFamily="34" charset="0"/>
        <a:ea typeface="+mn-ea"/>
        <a:cs typeface="+mn-cs"/>
      </a:defRPr>
    </a:lvl1pPr>
    <a:lvl2pPr marL="457200" algn="l" rtl="0" fontAlgn="base">
      <a:spcBef>
        <a:spcPct val="30000"/>
      </a:spcBef>
      <a:spcAft>
        <a:spcPct val="0"/>
      </a:spcAft>
      <a:defRPr sz="1200" kern="1200">
        <a:solidFill>
          <a:schemeClr val="tx1"/>
        </a:solidFill>
        <a:latin typeface="Calibri" panose="020F0502020204030204" pitchFamily="34" charset="0"/>
        <a:ea typeface="+mn-ea"/>
        <a:cs typeface="+mn-cs"/>
      </a:defRPr>
    </a:lvl2pPr>
    <a:lvl3pPr marL="914400" algn="l" rtl="0" fontAlgn="base">
      <a:spcBef>
        <a:spcPct val="30000"/>
      </a:spcBef>
      <a:spcAft>
        <a:spcPct val="0"/>
      </a:spcAft>
      <a:defRPr sz="1200" kern="1200">
        <a:solidFill>
          <a:schemeClr val="tx1"/>
        </a:solidFill>
        <a:latin typeface="Calibri" panose="020F0502020204030204" pitchFamily="34" charset="0"/>
        <a:ea typeface="+mn-ea"/>
        <a:cs typeface="+mn-cs"/>
      </a:defRPr>
    </a:lvl3pPr>
    <a:lvl4pPr marL="1371600" algn="l" rtl="0" fontAlgn="base">
      <a:spcBef>
        <a:spcPct val="30000"/>
      </a:spcBef>
      <a:spcAft>
        <a:spcPct val="0"/>
      </a:spcAft>
      <a:defRPr sz="1200" kern="1200">
        <a:solidFill>
          <a:schemeClr val="tx1"/>
        </a:solidFill>
        <a:latin typeface="Calibri" panose="020F0502020204030204" pitchFamily="34" charset="0"/>
        <a:ea typeface="+mn-ea"/>
        <a:cs typeface="+mn-cs"/>
      </a:defRPr>
    </a:lvl4pPr>
    <a:lvl5pPr marL="1828800" algn="l" rtl="0" fontAlgn="base">
      <a:spcBef>
        <a:spcPct val="30000"/>
      </a:spcBef>
      <a:spcAft>
        <a:spcPct val="0"/>
      </a:spcAft>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fld id="{74CBFD53-46A6-4B3D-A2B1-CC79111EAE36}" type="datetime1">
              <a:rPr lang="en-US" altLang="en-US"/>
              <a:pPr/>
              <a:t>6/30/2022</a:t>
            </a:fld>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B023125C-586D-46BE-8CB8-D9F4C7F6FAE4}" type="slidenum">
              <a:rPr lang="en-US" altLang="en-US"/>
              <a:pPr/>
              <a:t>‹#›</a:t>
            </a:fld>
            <a:endParaRPr lang="en-US" altLang="en-US"/>
          </a:p>
        </p:txBody>
      </p:sp>
    </p:spTree>
    <p:extLst>
      <p:ext uri="{BB962C8B-B14F-4D97-AF65-F5344CB8AC3E}">
        <p14:creationId xmlns:p14="http://schemas.microsoft.com/office/powerpoint/2010/main" val="4127806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9E6E8C00-D3DC-4B68-8ED8-DDE1B578C512}" type="datetime1">
              <a:rPr lang="en-US" altLang="en-US"/>
              <a:pPr/>
              <a:t>6/30/2022</a:t>
            </a:fld>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849CC37B-F2B4-4DA4-BA45-10AFDEF96E4C}" type="slidenum">
              <a:rPr lang="en-US" altLang="en-US"/>
              <a:pPr/>
              <a:t>‹#›</a:t>
            </a:fld>
            <a:endParaRPr lang="en-US" altLang="en-US"/>
          </a:p>
        </p:txBody>
      </p:sp>
    </p:spTree>
    <p:extLst>
      <p:ext uri="{BB962C8B-B14F-4D97-AF65-F5344CB8AC3E}">
        <p14:creationId xmlns:p14="http://schemas.microsoft.com/office/powerpoint/2010/main" val="1151501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E2059838-1AF1-4BF2-8036-C2FE8A9835D1}" type="datetime1">
              <a:rPr lang="en-US" altLang="en-US"/>
              <a:pPr/>
              <a:t>6/30/2022</a:t>
            </a:fld>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52C3498C-E17A-439E-A0E0-4297C47E6326}" type="slidenum">
              <a:rPr lang="en-US" altLang="en-US"/>
              <a:pPr/>
              <a:t>‹#›</a:t>
            </a:fld>
            <a:endParaRPr lang="en-US" altLang="en-US"/>
          </a:p>
        </p:txBody>
      </p:sp>
    </p:spTree>
    <p:extLst>
      <p:ext uri="{BB962C8B-B14F-4D97-AF65-F5344CB8AC3E}">
        <p14:creationId xmlns:p14="http://schemas.microsoft.com/office/powerpoint/2010/main" val="1622743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fld id="{AF3B7A99-8986-4330-A646-B39D7E5A870C}" type="datetime1">
              <a:rPr lang="en-US" altLang="en-US"/>
              <a:pPr/>
              <a:t>6/30/2022</a:t>
            </a:fld>
            <a:endParaRPr lang="en-US" altLang="en-US"/>
          </a:p>
        </p:txBody>
      </p:sp>
      <p:sp>
        <p:nvSpPr>
          <p:cNvPr id="4" name="Rectangle 5"/>
          <p:cNvSpPr>
            <a:spLocks noGrp="1" noChangeArrowheads="1"/>
          </p:cNvSpPr>
          <p:nvPr>
            <p:ph type="ftr" sz="quarter" idx="11"/>
          </p:nvPr>
        </p:nvSpPr>
        <p:spPr>
          <a:ln/>
        </p:spPr>
        <p:txBody>
          <a:bodyPr/>
          <a:lstStyle>
            <a:lvl1pPr>
              <a:defRPr/>
            </a:lvl1pPr>
          </a:lstStyle>
          <a:p>
            <a:endParaRPr lang="en-US" altLang="en-US"/>
          </a:p>
        </p:txBody>
      </p:sp>
      <p:sp>
        <p:nvSpPr>
          <p:cNvPr id="5" name="Rectangle 6"/>
          <p:cNvSpPr>
            <a:spLocks noGrp="1" noChangeArrowheads="1"/>
          </p:cNvSpPr>
          <p:nvPr>
            <p:ph type="sldNum" sz="quarter" idx="12"/>
          </p:nvPr>
        </p:nvSpPr>
        <p:spPr>
          <a:ln/>
        </p:spPr>
        <p:txBody>
          <a:bodyPr/>
          <a:lstStyle>
            <a:lvl1pPr>
              <a:defRPr/>
            </a:lvl1pPr>
          </a:lstStyle>
          <a:p>
            <a:fld id="{6FBAE0C8-D00C-4AA6-9825-AFEAC9631866}" type="slidenum">
              <a:rPr lang="en-US" altLang="en-US"/>
              <a:pPr/>
              <a:t>‹#›</a:t>
            </a:fld>
            <a:endParaRPr lang="en-US" altLang="en-US"/>
          </a:p>
        </p:txBody>
      </p:sp>
    </p:spTree>
    <p:extLst>
      <p:ext uri="{BB962C8B-B14F-4D97-AF65-F5344CB8AC3E}">
        <p14:creationId xmlns:p14="http://schemas.microsoft.com/office/powerpoint/2010/main" val="1734959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fld id="{2F52FA3A-7157-4F48-96DC-26BB27D42741}" type="datetime1">
              <a:rPr lang="en-US" altLang="en-US"/>
              <a:pPr/>
              <a:t>6/30/2022</a:t>
            </a:fld>
            <a:endParaRPr lang="en-US" altLang="en-US"/>
          </a:p>
        </p:txBody>
      </p:sp>
      <p:sp>
        <p:nvSpPr>
          <p:cNvPr id="7" name="Rectangle 5"/>
          <p:cNvSpPr>
            <a:spLocks noGrp="1" noChangeArrowheads="1"/>
          </p:cNvSpPr>
          <p:nvPr>
            <p:ph type="ftr" sz="quarter" idx="11"/>
          </p:nvPr>
        </p:nvSpPr>
        <p:spPr>
          <a:ln/>
        </p:spPr>
        <p:txBody>
          <a:bodyPr/>
          <a:lstStyle>
            <a:lvl1pPr>
              <a:defRPr/>
            </a:lvl1pPr>
          </a:lstStyle>
          <a:p>
            <a:endParaRPr lang="en-US" altLang="en-US"/>
          </a:p>
        </p:txBody>
      </p:sp>
      <p:sp>
        <p:nvSpPr>
          <p:cNvPr id="8" name="Rectangle 6"/>
          <p:cNvSpPr>
            <a:spLocks noGrp="1" noChangeArrowheads="1"/>
          </p:cNvSpPr>
          <p:nvPr>
            <p:ph type="sldNum" sz="quarter" idx="12"/>
          </p:nvPr>
        </p:nvSpPr>
        <p:spPr>
          <a:ln/>
        </p:spPr>
        <p:txBody>
          <a:bodyPr/>
          <a:lstStyle>
            <a:lvl1pPr>
              <a:defRPr/>
            </a:lvl1pPr>
          </a:lstStyle>
          <a:p>
            <a:fld id="{B292B54C-B539-42D8-B51E-BE030C6C5A8E}" type="slidenum">
              <a:rPr lang="en-US" altLang="en-US"/>
              <a:pPr/>
              <a:t>‹#›</a:t>
            </a:fld>
            <a:endParaRPr lang="en-US" altLang="en-US"/>
          </a:p>
        </p:txBody>
      </p:sp>
    </p:spTree>
    <p:extLst>
      <p:ext uri="{BB962C8B-B14F-4D97-AF65-F5344CB8AC3E}">
        <p14:creationId xmlns:p14="http://schemas.microsoft.com/office/powerpoint/2010/main" val="1733007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A308BAB4-BFDD-4B26-A41F-B1964750A3A3}" type="datetime1">
              <a:rPr lang="en-US" altLang="en-US"/>
              <a:pPr/>
              <a:t>6/30/2022</a:t>
            </a:fld>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5653EF28-6A2F-4E1E-A411-429F90E2C2E7}" type="slidenum">
              <a:rPr lang="en-US" altLang="en-US"/>
              <a:pPr/>
              <a:t>‹#›</a:t>
            </a:fld>
            <a:endParaRPr lang="en-US" altLang="en-US"/>
          </a:p>
        </p:txBody>
      </p:sp>
    </p:spTree>
    <p:extLst>
      <p:ext uri="{BB962C8B-B14F-4D97-AF65-F5344CB8AC3E}">
        <p14:creationId xmlns:p14="http://schemas.microsoft.com/office/powerpoint/2010/main" val="443398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C95003B7-0FF9-43C8-9CAE-2CB4FFA63303}" type="datetime1">
              <a:rPr lang="en-US" altLang="en-US"/>
              <a:pPr/>
              <a:t>6/30/2022</a:t>
            </a:fld>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153898F9-D9CB-41DA-80D2-87E23D250EEA}" type="slidenum">
              <a:rPr lang="en-US" altLang="en-US"/>
              <a:pPr/>
              <a:t>‹#›</a:t>
            </a:fld>
            <a:endParaRPr lang="en-US" altLang="en-US"/>
          </a:p>
        </p:txBody>
      </p:sp>
    </p:spTree>
    <p:extLst>
      <p:ext uri="{BB962C8B-B14F-4D97-AF65-F5344CB8AC3E}">
        <p14:creationId xmlns:p14="http://schemas.microsoft.com/office/powerpoint/2010/main" val="2569781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8175A146-37F6-4FC6-ABE1-AE854807BD09}" type="datetime1">
              <a:rPr lang="en-US" altLang="en-US"/>
              <a:pPr/>
              <a:t>6/30/2022</a:t>
            </a:fld>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995A7E7B-CE0A-4B83-8EBC-04E7CE8BBB66}" type="slidenum">
              <a:rPr lang="en-US" altLang="en-US"/>
              <a:pPr/>
              <a:t>‹#›</a:t>
            </a:fld>
            <a:endParaRPr lang="en-US" altLang="en-US"/>
          </a:p>
        </p:txBody>
      </p:sp>
    </p:spTree>
    <p:extLst>
      <p:ext uri="{BB962C8B-B14F-4D97-AF65-F5344CB8AC3E}">
        <p14:creationId xmlns:p14="http://schemas.microsoft.com/office/powerpoint/2010/main" val="3530900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98EE3F3E-8D29-4ECE-AC50-A092822735FA}" type="datetime1">
              <a:rPr lang="en-US" altLang="en-US"/>
              <a:pPr/>
              <a:t>6/30/2022</a:t>
            </a:fld>
            <a:endParaRPr lang="en-US" altLang="en-US"/>
          </a:p>
        </p:txBody>
      </p:sp>
      <p:sp>
        <p:nvSpPr>
          <p:cNvPr id="8" name="Rectangle 5"/>
          <p:cNvSpPr>
            <a:spLocks noGrp="1" noChangeArrowheads="1"/>
          </p:cNvSpPr>
          <p:nvPr>
            <p:ph type="ftr" sz="quarter" idx="11"/>
          </p:nvPr>
        </p:nvSpPr>
        <p:spPr>
          <a:ln/>
        </p:spPr>
        <p:txBody>
          <a:bodyPr/>
          <a:lstStyle>
            <a:lvl1pPr>
              <a:defRPr/>
            </a:lvl1pPr>
          </a:lstStyle>
          <a:p>
            <a:endParaRPr lang="en-US" altLang="en-US"/>
          </a:p>
        </p:txBody>
      </p:sp>
      <p:sp>
        <p:nvSpPr>
          <p:cNvPr id="9" name="Rectangle 6"/>
          <p:cNvSpPr>
            <a:spLocks noGrp="1" noChangeArrowheads="1"/>
          </p:cNvSpPr>
          <p:nvPr>
            <p:ph type="sldNum" sz="quarter" idx="12"/>
          </p:nvPr>
        </p:nvSpPr>
        <p:spPr>
          <a:ln/>
        </p:spPr>
        <p:txBody>
          <a:bodyPr/>
          <a:lstStyle>
            <a:lvl1pPr>
              <a:defRPr/>
            </a:lvl1pPr>
          </a:lstStyle>
          <a:p>
            <a:fld id="{6D435A06-8C67-4E5A-8AAB-618E95BD7AB9}" type="slidenum">
              <a:rPr lang="en-US" altLang="en-US"/>
              <a:pPr/>
              <a:t>‹#›</a:t>
            </a:fld>
            <a:endParaRPr lang="en-US" altLang="en-US"/>
          </a:p>
        </p:txBody>
      </p:sp>
    </p:spTree>
    <p:extLst>
      <p:ext uri="{BB962C8B-B14F-4D97-AF65-F5344CB8AC3E}">
        <p14:creationId xmlns:p14="http://schemas.microsoft.com/office/powerpoint/2010/main" val="3719876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3085B6FC-A6EB-4F3D-8F58-3F9DCB64DD51}" type="datetime1">
              <a:rPr lang="en-US" altLang="en-US"/>
              <a:pPr/>
              <a:t>6/30/2022</a:t>
            </a:fld>
            <a:endParaRPr lang="en-US" altLang="en-US"/>
          </a:p>
        </p:txBody>
      </p:sp>
      <p:sp>
        <p:nvSpPr>
          <p:cNvPr id="4" name="Rectangle 5"/>
          <p:cNvSpPr>
            <a:spLocks noGrp="1" noChangeArrowheads="1"/>
          </p:cNvSpPr>
          <p:nvPr>
            <p:ph type="ftr" sz="quarter" idx="11"/>
          </p:nvPr>
        </p:nvSpPr>
        <p:spPr>
          <a:ln/>
        </p:spPr>
        <p:txBody>
          <a:bodyPr/>
          <a:lstStyle>
            <a:lvl1pPr>
              <a:defRPr/>
            </a:lvl1pPr>
          </a:lstStyle>
          <a:p>
            <a:endParaRPr lang="en-US" altLang="en-US"/>
          </a:p>
        </p:txBody>
      </p:sp>
      <p:sp>
        <p:nvSpPr>
          <p:cNvPr id="5" name="Rectangle 6"/>
          <p:cNvSpPr>
            <a:spLocks noGrp="1" noChangeArrowheads="1"/>
          </p:cNvSpPr>
          <p:nvPr>
            <p:ph type="sldNum" sz="quarter" idx="12"/>
          </p:nvPr>
        </p:nvSpPr>
        <p:spPr>
          <a:ln/>
        </p:spPr>
        <p:txBody>
          <a:bodyPr/>
          <a:lstStyle>
            <a:lvl1pPr>
              <a:defRPr/>
            </a:lvl1pPr>
          </a:lstStyle>
          <a:p>
            <a:fld id="{A2901962-17A8-4720-8006-708788267330}" type="slidenum">
              <a:rPr lang="en-US" altLang="en-US"/>
              <a:pPr/>
              <a:t>‹#›</a:t>
            </a:fld>
            <a:endParaRPr lang="en-US" altLang="en-US"/>
          </a:p>
        </p:txBody>
      </p:sp>
    </p:spTree>
    <p:extLst>
      <p:ext uri="{BB962C8B-B14F-4D97-AF65-F5344CB8AC3E}">
        <p14:creationId xmlns:p14="http://schemas.microsoft.com/office/powerpoint/2010/main" val="799082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A3B6083-7821-4E16-A9E3-52B0531F7B75}" type="datetime1">
              <a:rPr lang="en-US" altLang="en-US"/>
              <a:pPr/>
              <a:t>6/30/2022</a:t>
            </a:fld>
            <a:endParaRPr lang="en-US" altLang="en-US"/>
          </a:p>
        </p:txBody>
      </p:sp>
      <p:sp>
        <p:nvSpPr>
          <p:cNvPr id="3" name="Rectangle 5"/>
          <p:cNvSpPr>
            <a:spLocks noGrp="1" noChangeArrowheads="1"/>
          </p:cNvSpPr>
          <p:nvPr>
            <p:ph type="ftr" sz="quarter" idx="11"/>
          </p:nvPr>
        </p:nvSpPr>
        <p:spPr>
          <a:ln/>
        </p:spPr>
        <p:txBody>
          <a:bodyPr/>
          <a:lstStyle>
            <a:lvl1pPr>
              <a:defRPr/>
            </a:lvl1pPr>
          </a:lstStyle>
          <a:p>
            <a:endParaRPr lang="en-US" altLang="en-US"/>
          </a:p>
        </p:txBody>
      </p:sp>
      <p:sp>
        <p:nvSpPr>
          <p:cNvPr id="4" name="Rectangle 6"/>
          <p:cNvSpPr>
            <a:spLocks noGrp="1" noChangeArrowheads="1"/>
          </p:cNvSpPr>
          <p:nvPr>
            <p:ph type="sldNum" sz="quarter" idx="12"/>
          </p:nvPr>
        </p:nvSpPr>
        <p:spPr>
          <a:ln/>
        </p:spPr>
        <p:txBody>
          <a:bodyPr/>
          <a:lstStyle>
            <a:lvl1pPr>
              <a:defRPr/>
            </a:lvl1pPr>
          </a:lstStyle>
          <a:p>
            <a:fld id="{1937508B-BA99-4D25-A103-6C5A66CA7B28}" type="slidenum">
              <a:rPr lang="en-US" altLang="en-US"/>
              <a:pPr/>
              <a:t>‹#›</a:t>
            </a:fld>
            <a:endParaRPr lang="en-US" altLang="en-US"/>
          </a:p>
        </p:txBody>
      </p:sp>
    </p:spTree>
    <p:extLst>
      <p:ext uri="{BB962C8B-B14F-4D97-AF65-F5344CB8AC3E}">
        <p14:creationId xmlns:p14="http://schemas.microsoft.com/office/powerpoint/2010/main" val="3447446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781C4961-B4B7-4B26-A8A6-9FFE7FDFB173}" type="datetime1">
              <a:rPr lang="en-US" altLang="en-US"/>
              <a:pPr/>
              <a:t>6/30/2022</a:t>
            </a:fld>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9509422D-E356-4ABB-911F-7E8D0A3B4E4C}" type="slidenum">
              <a:rPr lang="en-US" altLang="en-US"/>
              <a:pPr/>
              <a:t>‹#›</a:t>
            </a:fld>
            <a:endParaRPr lang="en-US" altLang="en-US"/>
          </a:p>
        </p:txBody>
      </p:sp>
    </p:spTree>
    <p:extLst>
      <p:ext uri="{BB962C8B-B14F-4D97-AF65-F5344CB8AC3E}">
        <p14:creationId xmlns:p14="http://schemas.microsoft.com/office/powerpoint/2010/main" val="3018301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71DC7C64-F775-402D-8BC5-DF5DE5E9ABE7}" type="datetime1">
              <a:rPr lang="en-US" altLang="en-US"/>
              <a:pPr/>
              <a:t>6/30/2022</a:t>
            </a:fld>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7702AA91-9D6D-4C42-9519-E043101AA23C}" type="slidenum">
              <a:rPr lang="en-US" altLang="en-US"/>
              <a:pPr/>
              <a:t>‹#›</a:t>
            </a:fld>
            <a:endParaRPr lang="en-US" altLang="en-US"/>
          </a:p>
        </p:txBody>
      </p:sp>
    </p:spTree>
    <p:extLst>
      <p:ext uri="{BB962C8B-B14F-4D97-AF65-F5344CB8AC3E}">
        <p14:creationId xmlns:p14="http://schemas.microsoft.com/office/powerpoint/2010/main" val="3267532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43"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FB8810D1-7F1E-4737-ADC5-3BBB4F226BAA}" type="datetime1">
              <a:rPr lang="en-US" altLang="en-US"/>
              <a:pPr/>
              <a:t>6/30/2022</a:t>
            </a:fld>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B212AD2-4FA2-49E5-BCB2-340B605ECAC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11.png"/><Relationship Id="rId5" Type="http://schemas.openxmlformats.org/officeDocument/2006/relationships/oleObject" Target="../embeddings/oleObject6.bin"/><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15.png"/><Relationship Id="rId5" Type="http://schemas.openxmlformats.org/officeDocument/2006/relationships/oleObject" Target="../embeddings/oleObject8.bin"/><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4.xml"/><Relationship Id="rId1" Type="http://schemas.openxmlformats.org/officeDocument/2006/relationships/vmlDrawing" Target="../drawings/vmlDrawing8.v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fld id="{505266F5-17E0-4C5B-90BA-71C7472E4452}" type="slidenum">
              <a:rPr lang="en-US" altLang="en-US"/>
              <a:pPr/>
              <a:t>1</a:t>
            </a:fld>
            <a:endParaRPr lang="en-US" altLang="en-US"/>
          </a:p>
        </p:txBody>
      </p:sp>
      <p:sp>
        <p:nvSpPr>
          <p:cNvPr id="39938" name="Rectangle 2"/>
          <p:cNvSpPr>
            <a:spLocks noGrp="1" noChangeArrowheads="1"/>
          </p:cNvSpPr>
          <p:nvPr>
            <p:ph type="ctrTitle"/>
          </p:nvPr>
        </p:nvSpPr>
        <p:spPr>
          <a:xfrm>
            <a:off x="1828800" y="2514600"/>
            <a:ext cx="5029200" cy="914400"/>
          </a:xfrm>
          <a:solidFill>
            <a:schemeClr val="accent1"/>
          </a:solidFill>
        </p:spPr>
        <p:txBody>
          <a:bodyPr/>
          <a:lstStyle/>
          <a:p>
            <a:r>
              <a:rPr lang="en-US" altLang="en-US" sz="4800" b="1" smtClean="0">
                <a:solidFill>
                  <a:schemeClr val="accent2"/>
                </a:solidFill>
              </a:rPr>
              <a:t>Group and 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2"/>
          </p:nvPr>
        </p:nvSpPr>
        <p:spPr>
          <a:ln/>
        </p:spPr>
        <p:txBody>
          <a:bodyPr/>
          <a:lstStyle/>
          <a:p>
            <a:fld id="{9A17C1AF-B889-4F57-B5F3-3A1864BE8A78}" type="slidenum">
              <a:rPr lang="en-US" altLang="en-US"/>
              <a:pPr/>
              <a:t>10</a:t>
            </a:fld>
            <a:endParaRPr lang="en-US" altLang="en-US"/>
          </a:p>
        </p:txBody>
      </p:sp>
      <p:sp>
        <p:nvSpPr>
          <p:cNvPr id="37890" name="Text Box 2"/>
          <p:cNvSpPr txBox="1">
            <a:spLocks noChangeArrowheads="1"/>
          </p:cNvSpPr>
          <p:nvPr/>
        </p:nvSpPr>
        <p:spPr bwMode="auto">
          <a:xfrm>
            <a:off x="228600" y="914400"/>
            <a:ext cx="86106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chemeClr val="accent2"/>
                </a:solidFill>
              </a:rPr>
              <a:t>Example 5</a:t>
            </a:r>
          </a:p>
          <a:p>
            <a:r>
              <a:rPr lang="en-US" altLang="en-US"/>
              <a:t>All the groups we have met so far are infinite. Here is an example of a </a:t>
            </a:r>
            <a:r>
              <a:rPr lang="en-US" altLang="en-US" b="1">
                <a:solidFill>
                  <a:schemeClr val="accent2"/>
                </a:solidFill>
              </a:rPr>
              <a:t>finite group</a:t>
            </a:r>
            <a:r>
              <a:rPr lang="en-US" altLang="en-US"/>
              <a:t>. Let </a:t>
            </a:r>
            <a:r>
              <a:rPr lang="en-US" altLang="en-US" i="1"/>
              <a:t>A </a:t>
            </a:r>
            <a:r>
              <a:rPr lang="en-US" altLang="en-US"/>
              <a:t>= {+1,-1}. Then (</a:t>
            </a:r>
            <a:r>
              <a:rPr lang="en-US" altLang="en-US" i="1"/>
              <a:t>A</a:t>
            </a:r>
            <a:r>
              <a:rPr lang="en-US" altLang="en-US"/>
              <a:t>, *) is a group (where the operator * is multiplication). </a:t>
            </a:r>
          </a:p>
          <a:p>
            <a:endParaRPr lang="en-US" altLang="en-US" b="1"/>
          </a:p>
          <a:p>
            <a:r>
              <a:rPr lang="en-US" altLang="en-US" b="1">
                <a:solidFill>
                  <a:schemeClr val="accent2"/>
                </a:solidFill>
              </a:rPr>
              <a:t>Example 6</a:t>
            </a:r>
          </a:p>
          <a:p>
            <a:r>
              <a:rPr lang="en-US" altLang="en-US" b="1"/>
              <a:t> </a:t>
            </a:r>
            <a:r>
              <a:rPr lang="en-US" altLang="en-US"/>
              <a:t>Let </a:t>
            </a:r>
            <a:r>
              <a:rPr lang="en-US" altLang="en-US" i="1"/>
              <a:t>B </a:t>
            </a:r>
            <a:r>
              <a:rPr lang="en-US" altLang="en-US"/>
              <a:t>= {1, </a:t>
            </a:r>
            <a:r>
              <a:rPr lang="en-US" altLang="en-US" i="1"/>
              <a:t>i </a:t>
            </a:r>
            <a:r>
              <a:rPr lang="en-US" altLang="en-US"/>
              <a:t>,-1,-</a:t>
            </a:r>
            <a:r>
              <a:rPr lang="en-US" altLang="en-US" i="1"/>
              <a:t>i </a:t>
            </a:r>
            <a:r>
              <a:rPr lang="en-US" altLang="en-US"/>
              <a:t>}, where </a:t>
            </a:r>
            <a:r>
              <a:rPr lang="en-US" altLang="en-US" i="1"/>
              <a:t>i </a:t>
            </a:r>
            <a:r>
              <a:rPr lang="en-US" altLang="en-US"/>
              <a:t>=</a:t>
            </a:r>
            <a:r>
              <a:rPr lang="en-US" altLang="en-US">
                <a:cs typeface="Times New Roman" panose="02020603050405020304" pitchFamily="18" charset="0"/>
              </a:rPr>
              <a:t>√(-1)</a:t>
            </a:r>
            <a:r>
              <a:rPr lang="en-US" altLang="en-US"/>
              <a:t>. Then (</a:t>
            </a:r>
            <a:r>
              <a:rPr lang="en-US" altLang="en-US" i="1"/>
              <a:t>B</a:t>
            </a:r>
            <a:r>
              <a:rPr lang="en-US" altLang="en-US"/>
              <a:t>, *) is another example of a finite group. </a:t>
            </a:r>
          </a:p>
          <a:p>
            <a:endParaRPr lang="en-US" altLang="en-US" b="1"/>
          </a:p>
          <a:p>
            <a:r>
              <a:rPr lang="en-US" altLang="en-US" b="1">
                <a:solidFill>
                  <a:schemeClr val="accent2"/>
                </a:solidFill>
              </a:rPr>
              <a:t>Example 7</a:t>
            </a:r>
          </a:p>
          <a:p>
            <a:r>
              <a:rPr lang="en-US" altLang="en-US" b="1"/>
              <a:t> </a:t>
            </a:r>
            <a:r>
              <a:rPr lang="en-US" altLang="en-US"/>
              <a:t>Let </a:t>
            </a:r>
            <a:r>
              <a:rPr lang="en-US" altLang="en-US" i="1"/>
              <a:t>C </a:t>
            </a:r>
            <a:r>
              <a:rPr lang="en-US" altLang="en-US"/>
              <a:t>= {1, </a:t>
            </a:r>
            <a:r>
              <a:rPr lang="en-US" altLang="en-US" i="1"/>
              <a:t>i </a:t>
            </a:r>
            <a:r>
              <a:rPr lang="en-US" altLang="en-US"/>
              <a:t>}. Then (</a:t>
            </a:r>
            <a:r>
              <a:rPr lang="en-US" altLang="en-US" i="1"/>
              <a:t>C</a:t>
            </a:r>
            <a:r>
              <a:rPr lang="en-US" altLang="en-US"/>
              <a:t>, *) is not a group since it isn’t closed; for example </a:t>
            </a:r>
            <a:r>
              <a:rPr lang="en-US" altLang="en-US" i="1"/>
              <a:t>i </a:t>
            </a:r>
            <a:r>
              <a:rPr lang="en-US" altLang="en-US"/>
              <a:t>* </a:t>
            </a:r>
            <a:r>
              <a:rPr lang="en-US" altLang="en-US" i="1"/>
              <a:t>i </a:t>
            </a:r>
            <a:r>
              <a:rPr lang="en-US" altLang="en-US"/>
              <a:t>= -1 </a:t>
            </a:r>
            <a:r>
              <a:rPr lang="el-GR" altLang="en-US"/>
              <a:t>ε</a:t>
            </a:r>
            <a:r>
              <a:rPr lang="en-US" altLang="en-US"/>
              <a:t> </a:t>
            </a:r>
            <a:r>
              <a:rPr lang="en-US" altLang="en-US" i="1"/>
              <a:t>C</a:t>
            </a:r>
            <a:r>
              <a:rPr lang="en-US" altLang="en-US"/>
              <a:t>.</a:t>
            </a:r>
          </a:p>
        </p:txBody>
      </p:sp>
      <p:graphicFrame>
        <p:nvGraphicFramePr>
          <p:cNvPr id="37891" name="Object 3"/>
          <p:cNvGraphicFramePr>
            <a:graphicFrameLocks noChangeAspect="1"/>
          </p:cNvGraphicFramePr>
          <p:nvPr>
            <p:ph/>
          </p:nvPr>
        </p:nvGraphicFramePr>
        <p:xfrm>
          <a:off x="4191000" y="2632075"/>
          <a:ext cx="762000" cy="1439863"/>
        </p:xfrm>
        <a:graphic>
          <a:graphicData uri="http://schemas.openxmlformats.org/presentationml/2006/ole">
            <mc:AlternateContent xmlns:mc="http://schemas.openxmlformats.org/markup-compatibility/2006">
              <mc:Choice xmlns:v="urn:schemas-microsoft-com:vml" Requires="v">
                <p:oleObj spid="_x0000_s37894" name="Equation" r:id="rId3" imgW="114120" imgH="215640" progId="Equation.3">
                  <p:embed/>
                </p:oleObj>
              </mc:Choice>
              <mc:Fallback>
                <p:oleObj name="Equation" r:id="rId3" imgW="114120" imgH="215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632075"/>
                        <a:ext cx="762000" cy="1439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3" name="Line 5"/>
          <p:cNvSpPr>
            <a:spLocks noChangeShapeType="1"/>
          </p:cNvSpPr>
          <p:nvPr/>
        </p:nvSpPr>
        <p:spPr bwMode="auto">
          <a:xfrm flipH="1">
            <a:off x="2590800" y="5092700"/>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fld id="{D40E83B6-8DDA-4F3F-939B-9E76955A5517}" type="slidenum">
              <a:rPr lang="en-US" altLang="en-US"/>
              <a:pPr/>
              <a:t>11</a:t>
            </a:fld>
            <a:endParaRPr lang="en-US" altLang="en-US"/>
          </a:p>
        </p:txBody>
      </p:sp>
      <p:sp>
        <p:nvSpPr>
          <p:cNvPr id="38914" name="Text Box 2"/>
          <p:cNvSpPr txBox="1">
            <a:spLocks noChangeArrowheads="1"/>
          </p:cNvSpPr>
          <p:nvPr/>
        </p:nvSpPr>
        <p:spPr bwMode="auto">
          <a:xfrm>
            <a:off x="381000" y="1752600"/>
            <a:ext cx="8077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1">
                <a:solidFill>
                  <a:srgbClr val="FF0066"/>
                </a:solidFill>
              </a:rPr>
              <a:t>Abelian Groups</a:t>
            </a:r>
          </a:p>
          <a:p>
            <a:pPr algn="just"/>
            <a:r>
              <a:rPr lang="en-US" altLang="en-US"/>
              <a:t>We say that a group (</a:t>
            </a:r>
            <a:r>
              <a:rPr lang="en-US" altLang="en-US" i="1"/>
              <a:t>G</a:t>
            </a:r>
            <a:r>
              <a:rPr lang="en-US" altLang="en-US"/>
              <a:t>, ○) is </a:t>
            </a:r>
            <a:r>
              <a:rPr lang="en-US" altLang="en-US" i="1"/>
              <a:t>abelian </a:t>
            </a:r>
            <a:r>
              <a:rPr lang="en-US" altLang="en-US"/>
              <a:t>if (in addition to the defining properties (i)–(iv) of a group) it also satisfies:</a:t>
            </a:r>
          </a:p>
          <a:p>
            <a:pPr algn="just"/>
            <a:r>
              <a:rPr lang="en-US" altLang="en-US"/>
              <a:t>(v) (commutativity) for all </a:t>
            </a:r>
            <a:r>
              <a:rPr lang="en-US" altLang="en-US" i="1"/>
              <a:t>a</a:t>
            </a:r>
            <a:r>
              <a:rPr lang="en-US" altLang="en-US"/>
              <a:t>, </a:t>
            </a:r>
            <a:r>
              <a:rPr lang="en-US" altLang="en-US" i="1"/>
              <a:t>b </a:t>
            </a:r>
            <a:r>
              <a:rPr lang="el-GR" altLang="en-US"/>
              <a:t>ε</a:t>
            </a:r>
            <a:r>
              <a:rPr lang="en-US" altLang="en-US"/>
              <a:t> </a:t>
            </a:r>
            <a:r>
              <a:rPr lang="en-US" altLang="en-US" i="1"/>
              <a:t>G</a:t>
            </a:r>
            <a:r>
              <a:rPr lang="en-US" altLang="en-US"/>
              <a:t>, </a:t>
            </a:r>
            <a:r>
              <a:rPr lang="en-US" altLang="en-US" i="1"/>
              <a:t>a </a:t>
            </a:r>
            <a:r>
              <a:rPr lang="en-US" altLang="en-US"/>
              <a:t>○ </a:t>
            </a:r>
            <a:r>
              <a:rPr lang="en-US" altLang="en-US" i="1"/>
              <a:t>b </a:t>
            </a:r>
            <a:r>
              <a:rPr lang="en-US" altLang="en-US"/>
              <a:t>= </a:t>
            </a:r>
            <a:r>
              <a:rPr lang="en-US" altLang="en-US" i="1"/>
              <a:t>b </a:t>
            </a:r>
            <a:r>
              <a:rPr lang="en-US" altLang="en-US"/>
              <a:t>○ </a:t>
            </a:r>
            <a:r>
              <a:rPr lang="en-US" altLang="en-US" i="1"/>
              <a:t>a</a:t>
            </a:r>
            <a:r>
              <a:rPr lang="en-US" altLang="en-US"/>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a:ln/>
        </p:spPr>
        <p:txBody>
          <a:bodyPr/>
          <a:lstStyle/>
          <a:p>
            <a:fld id="{3D8E3E8E-6421-47CA-9AD9-14D252476CEA}" type="slidenum">
              <a:rPr lang="en-US" altLang="en-US"/>
              <a:pPr/>
              <a:t>12</a:t>
            </a:fld>
            <a:endParaRPr lang="en-US" altLang="en-US"/>
          </a:p>
        </p:txBody>
      </p:sp>
      <p:sp>
        <p:nvSpPr>
          <p:cNvPr id="3075" name="Text Box 4"/>
          <p:cNvSpPr txBox="1">
            <a:spLocks noChangeArrowheads="1"/>
          </p:cNvSpPr>
          <p:nvPr/>
        </p:nvSpPr>
        <p:spPr bwMode="auto">
          <a:xfrm>
            <a:off x="381000" y="609600"/>
            <a:ext cx="80772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chemeClr val="accent2"/>
                </a:solidFill>
              </a:rPr>
              <a:t>EXAMPLE 8</a:t>
            </a:r>
          </a:p>
          <a:p>
            <a:pPr algn="just" eaLnBrk="1" hangingPunct="1">
              <a:buFontTx/>
              <a:buAutoNum type="alphaLcParenBoth"/>
            </a:pPr>
            <a:r>
              <a:rPr lang="en-US" altLang="en-US"/>
              <a:t>The nonzero rational numbers </a:t>
            </a:r>
            <a:r>
              <a:rPr lang="en-US" altLang="en-US" b="1"/>
              <a:t>Q</a:t>
            </a:r>
            <a:r>
              <a:rPr lang="en-US" altLang="en-US"/>
              <a:t>\{0} form an </a:t>
            </a:r>
            <a:r>
              <a:rPr lang="en-US" altLang="en-US">
                <a:solidFill>
                  <a:schemeClr val="accent2"/>
                </a:solidFill>
              </a:rPr>
              <a:t>abelian group</a:t>
            </a:r>
            <a:r>
              <a:rPr lang="en-US" altLang="en-US"/>
              <a:t> under multiplication. The number 1 is the identity element and </a:t>
            </a:r>
            <a:r>
              <a:rPr lang="en-US" altLang="en-US" i="1"/>
              <a:t>q/p </a:t>
            </a:r>
            <a:r>
              <a:rPr lang="en-US" altLang="en-US"/>
              <a:t>is the multiplicative inverse of the rational number </a:t>
            </a:r>
            <a:r>
              <a:rPr lang="en-US" altLang="en-US" i="1"/>
              <a:t>p/q</a:t>
            </a:r>
            <a:r>
              <a:rPr lang="en-US" altLang="en-US"/>
              <a:t>.</a:t>
            </a:r>
          </a:p>
          <a:p>
            <a:pPr algn="just" eaLnBrk="1" hangingPunct="1"/>
            <a:r>
              <a:rPr lang="en-US" altLang="en-US"/>
              <a:t>(b) Let </a:t>
            </a:r>
            <a:r>
              <a:rPr lang="en-US" altLang="en-US" i="1"/>
              <a:t>S </a:t>
            </a:r>
            <a:r>
              <a:rPr lang="en-US" altLang="en-US"/>
              <a:t>be the set of 2 × 2 matrices with rational entries under the operation of matrix multiplication. Then </a:t>
            </a:r>
            <a:r>
              <a:rPr lang="en-US" altLang="en-US" i="1"/>
              <a:t>S </a:t>
            </a:r>
            <a:r>
              <a:rPr lang="en-US" altLang="en-US"/>
              <a:t>is not a group since inverses do not always exist. </a:t>
            </a:r>
          </a:p>
          <a:p>
            <a:pPr algn="just" eaLnBrk="1" hangingPunct="1"/>
            <a:r>
              <a:rPr lang="en-US" altLang="en-US"/>
              <a:t>	However, let </a:t>
            </a:r>
            <a:r>
              <a:rPr lang="en-US" altLang="en-US" i="1"/>
              <a:t>G </a:t>
            </a:r>
            <a:r>
              <a:rPr lang="en-US" altLang="en-US"/>
              <a:t>be the subset of 2 × 2 matrices with a nonzero determinant. Then </a:t>
            </a:r>
            <a:r>
              <a:rPr lang="en-US" altLang="en-US" i="1"/>
              <a:t>G </a:t>
            </a:r>
            <a:r>
              <a:rPr lang="en-US" altLang="en-US"/>
              <a:t>is a group under matrix multiplication. The identity element is</a:t>
            </a:r>
          </a:p>
        </p:txBody>
      </p:sp>
      <p:graphicFrame>
        <p:nvGraphicFramePr>
          <p:cNvPr id="3074" name="Object 5"/>
          <p:cNvGraphicFramePr>
            <a:graphicFrameLocks noChangeAspect="1"/>
          </p:cNvGraphicFramePr>
          <p:nvPr>
            <p:ph/>
          </p:nvPr>
        </p:nvGraphicFramePr>
        <p:xfrm>
          <a:off x="304800" y="4953000"/>
          <a:ext cx="8534400" cy="958850"/>
        </p:xfrm>
        <a:graphic>
          <a:graphicData uri="http://schemas.openxmlformats.org/presentationml/2006/ole">
            <mc:AlternateContent xmlns:mc="http://schemas.openxmlformats.org/markup-compatibility/2006">
              <mc:Choice xmlns:v="urn:schemas-microsoft-com:vml" Requires="v">
                <p:oleObj spid="_x0000_s3077" name="Bitmap Image" r:id="rId3" imgW="6447619" imgH="724001" progId="Paint.Picture">
                  <p:embed/>
                </p:oleObj>
              </mc:Choice>
              <mc:Fallback>
                <p:oleObj name="Bitmap Image" r:id="rId3" imgW="6447619" imgH="724001"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953000"/>
                        <a:ext cx="8534400"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fld id="{6CB5B098-D9B9-4AE8-8728-3C784E7BFF19}" type="slidenum">
              <a:rPr lang="en-US" altLang="en-US"/>
              <a:pPr/>
              <a:t>13</a:t>
            </a:fld>
            <a:endParaRPr lang="en-US" altLang="en-US"/>
          </a:p>
        </p:txBody>
      </p:sp>
      <p:pic>
        <p:nvPicPr>
          <p:cNvPr id="47108" name="Picture 4"/>
          <p:cNvPicPr>
            <a:picLocks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0" y="838200"/>
            <a:ext cx="8763000" cy="3602038"/>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a:ln/>
        </p:spPr>
        <p:txBody>
          <a:bodyPr/>
          <a:lstStyle/>
          <a:p>
            <a:fld id="{23D3EE87-9703-417B-B248-FB1774B9BA64}" type="slidenum">
              <a:rPr lang="en-US" altLang="en-US"/>
              <a:pPr/>
              <a:t>14</a:t>
            </a:fld>
            <a:endParaRPr lang="en-US" altLang="en-US"/>
          </a:p>
        </p:txBody>
      </p:sp>
      <p:pic>
        <p:nvPicPr>
          <p:cNvPr id="49156"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52400" y="0"/>
            <a:ext cx="7315200" cy="3678238"/>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58" name="Picture 6"/>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0" y="3657600"/>
            <a:ext cx="8839200" cy="301625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a:ln/>
        </p:spPr>
        <p:txBody>
          <a:bodyPr/>
          <a:lstStyle/>
          <a:p>
            <a:fld id="{5DCDE4FC-C294-40A6-8AD7-636DF8B2835A}" type="slidenum">
              <a:rPr lang="en-US" altLang="en-US"/>
              <a:pPr/>
              <a:t>15</a:t>
            </a:fld>
            <a:endParaRPr lang="en-US" altLang="en-US"/>
          </a:p>
        </p:txBody>
      </p:sp>
      <p:sp>
        <p:nvSpPr>
          <p:cNvPr id="53250" name="Text Box 4"/>
          <p:cNvSpPr txBox="1">
            <a:spLocks noChangeArrowheads="1"/>
          </p:cNvSpPr>
          <p:nvPr/>
        </p:nvSpPr>
        <p:spPr bwMode="auto">
          <a:xfrm>
            <a:off x="228600" y="304800"/>
            <a:ext cx="8686800" cy="26479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chemeClr val="accent2"/>
                </a:solidFill>
              </a:rPr>
              <a:t>Example-9</a:t>
            </a:r>
          </a:p>
          <a:p>
            <a:pPr eaLnBrk="1" hangingPunct="1"/>
            <a:r>
              <a:rPr lang="en-US" altLang="en-US"/>
              <a:t>Consider the set </a:t>
            </a:r>
            <a:r>
              <a:rPr lang="en-US" altLang="en-US" b="1"/>
              <a:t>Q </a:t>
            </a:r>
            <a:r>
              <a:rPr lang="en-US" altLang="en-US"/>
              <a:t>of rational numbers, and let ∗ be the operation on </a:t>
            </a:r>
            <a:r>
              <a:rPr lang="en-US" altLang="en-US" b="1"/>
              <a:t>Q </a:t>
            </a:r>
            <a:r>
              <a:rPr lang="en-US" altLang="en-US"/>
              <a:t>defined by: </a:t>
            </a:r>
            <a:r>
              <a:rPr lang="en-US" altLang="en-US" i="1"/>
              <a:t>a </a:t>
            </a:r>
            <a:r>
              <a:rPr lang="en-US" altLang="en-US"/>
              <a:t>∗ </a:t>
            </a:r>
            <a:r>
              <a:rPr lang="en-US" altLang="en-US" i="1"/>
              <a:t>b </a:t>
            </a:r>
            <a:r>
              <a:rPr lang="en-US" altLang="en-US"/>
              <a:t>= </a:t>
            </a:r>
            <a:r>
              <a:rPr lang="en-US" altLang="en-US" i="1"/>
              <a:t>a </a:t>
            </a:r>
            <a:r>
              <a:rPr lang="en-US" altLang="en-US"/>
              <a:t>+ </a:t>
            </a:r>
            <a:r>
              <a:rPr lang="en-US" altLang="en-US" i="1"/>
              <a:t>b </a:t>
            </a:r>
            <a:r>
              <a:rPr lang="en-US" altLang="en-US"/>
              <a:t>− </a:t>
            </a:r>
            <a:r>
              <a:rPr lang="en-US" altLang="en-US" i="1"/>
              <a:t>ab</a:t>
            </a:r>
          </a:p>
          <a:p>
            <a:pPr eaLnBrk="1" hangingPunct="1"/>
            <a:r>
              <a:rPr lang="en-US" altLang="en-US"/>
              <a:t>(</a:t>
            </a:r>
            <a:r>
              <a:rPr lang="en-US" altLang="en-US" i="1"/>
              <a:t>a</a:t>
            </a:r>
            <a:r>
              <a:rPr lang="en-US" altLang="en-US"/>
              <a:t>) Find: (i) 3 ∗ 4; (ii) 2 ∗ (−5); (iii) 7 ∗ (1/2).</a:t>
            </a:r>
          </a:p>
          <a:p>
            <a:pPr eaLnBrk="1" hangingPunct="1"/>
            <a:r>
              <a:rPr lang="en-US" altLang="en-US"/>
              <a:t>(</a:t>
            </a:r>
            <a:r>
              <a:rPr lang="en-US" altLang="en-US" i="1"/>
              <a:t>b</a:t>
            </a:r>
            <a:r>
              <a:rPr lang="en-US" altLang="en-US"/>
              <a:t>) Is (</a:t>
            </a:r>
            <a:r>
              <a:rPr lang="en-US" altLang="en-US" b="1"/>
              <a:t>Q</a:t>
            </a:r>
            <a:r>
              <a:rPr lang="en-US" altLang="en-US"/>
              <a:t>, ∗) a semigroup? Is it commutative?</a:t>
            </a:r>
          </a:p>
          <a:p>
            <a:pPr eaLnBrk="1" hangingPunct="1"/>
            <a:r>
              <a:rPr lang="en-US" altLang="en-US"/>
              <a:t>(</a:t>
            </a:r>
            <a:r>
              <a:rPr lang="en-US" altLang="en-US" i="1"/>
              <a:t>c</a:t>
            </a:r>
            <a:r>
              <a:rPr lang="en-US" altLang="en-US"/>
              <a:t>) Find the identity element for ∗.</a:t>
            </a:r>
          </a:p>
          <a:p>
            <a:pPr eaLnBrk="1" hangingPunct="1"/>
            <a:r>
              <a:rPr lang="en-US" altLang="en-US"/>
              <a:t>(</a:t>
            </a:r>
            <a:r>
              <a:rPr lang="en-US" altLang="en-US" i="1"/>
              <a:t>d</a:t>
            </a:r>
            <a:r>
              <a:rPr lang="en-US" altLang="en-US"/>
              <a:t>) Do any of the elements in </a:t>
            </a:r>
            <a:r>
              <a:rPr lang="en-US" altLang="en-US" b="1"/>
              <a:t>Q </a:t>
            </a:r>
            <a:r>
              <a:rPr lang="en-US" altLang="en-US"/>
              <a:t>have an inverse? What is it?</a:t>
            </a:r>
          </a:p>
        </p:txBody>
      </p:sp>
      <p:sp>
        <p:nvSpPr>
          <p:cNvPr id="53251" name="Text Box 5"/>
          <p:cNvSpPr txBox="1">
            <a:spLocks noChangeArrowheads="1"/>
          </p:cNvSpPr>
          <p:nvPr/>
        </p:nvSpPr>
        <p:spPr bwMode="auto">
          <a:xfrm>
            <a:off x="381000" y="3581400"/>
            <a:ext cx="64770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i="1"/>
              <a:t>Ans.</a:t>
            </a:r>
          </a:p>
          <a:p>
            <a:pPr eaLnBrk="1" hangingPunct="1"/>
            <a:r>
              <a:rPr lang="en-US" altLang="en-US" i="1"/>
              <a:t>a</a:t>
            </a:r>
            <a:r>
              <a:rPr lang="en-US" altLang="en-US"/>
              <a:t>) (i) 3 ∗ 4 = 3 + 4 − 3</a:t>
            </a:r>
            <a:r>
              <a:rPr lang="en-US" altLang="en-US" i="1"/>
              <a:t>(</a:t>
            </a:r>
            <a:r>
              <a:rPr lang="en-US" altLang="en-US"/>
              <a:t>4</a:t>
            </a:r>
            <a:r>
              <a:rPr lang="en-US" altLang="en-US" i="1"/>
              <a:t>) </a:t>
            </a:r>
            <a:r>
              <a:rPr lang="en-US" altLang="en-US"/>
              <a:t>= 3 + 4 − 12 = −5</a:t>
            </a:r>
          </a:p>
          <a:p>
            <a:pPr eaLnBrk="1" hangingPunct="1"/>
            <a:r>
              <a:rPr lang="en-US" altLang="en-US"/>
              <a:t>(ii) 2 ∗ </a:t>
            </a:r>
            <a:r>
              <a:rPr lang="en-US" altLang="en-US" i="1"/>
              <a:t>(</a:t>
            </a:r>
            <a:r>
              <a:rPr lang="en-US" altLang="en-US"/>
              <a:t>−5</a:t>
            </a:r>
            <a:r>
              <a:rPr lang="en-US" altLang="en-US" i="1"/>
              <a:t>) </a:t>
            </a:r>
            <a:r>
              <a:rPr lang="en-US" altLang="en-US"/>
              <a:t>= 2 + </a:t>
            </a:r>
            <a:r>
              <a:rPr lang="en-US" altLang="en-US" i="1"/>
              <a:t>(</a:t>
            </a:r>
            <a:r>
              <a:rPr lang="en-US" altLang="en-US"/>
              <a:t>−5</a:t>
            </a:r>
            <a:r>
              <a:rPr lang="en-US" altLang="en-US" i="1"/>
              <a:t>) </a:t>
            </a:r>
            <a:r>
              <a:rPr lang="en-US" altLang="en-US"/>
              <a:t>+ 2</a:t>
            </a:r>
            <a:r>
              <a:rPr lang="en-US" altLang="en-US" i="1"/>
              <a:t>(</a:t>
            </a:r>
            <a:r>
              <a:rPr lang="en-US" altLang="en-US"/>
              <a:t>−5</a:t>
            </a:r>
            <a:r>
              <a:rPr lang="en-US" altLang="en-US" i="1"/>
              <a:t>) </a:t>
            </a:r>
            <a:r>
              <a:rPr lang="en-US" altLang="en-US"/>
              <a:t>= 2 − 5 + 10 = 7</a:t>
            </a:r>
          </a:p>
          <a:p>
            <a:pPr eaLnBrk="1" hangingPunct="1"/>
            <a:r>
              <a:rPr lang="en-US" altLang="en-US"/>
              <a:t>(iii) 7 ∗ </a:t>
            </a:r>
            <a:r>
              <a:rPr lang="en-US" altLang="en-US" i="1"/>
              <a:t>(</a:t>
            </a:r>
            <a:r>
              <a:rPr lang="en-US" altLang="en-US"/>
              <a:t>1</a:t>
            </a:r>
            <a:r>
              <a:rPr lang="en-US" altLang="en-US" i="1"/>
              <a:t>/</a:t>
            </a:r>
            <a:r>
              <a:rPr lang="en-US" altLang="en-US"/>
              <a:t>2</a:t>
            </a:r>
            <a:r>
              <a:rPr lang="en-US" altLang="en-US" i="1"/>
              <a:t>) </a:t>
            </a:r>
            <a:r>
              <a:rPr lang="en-US" altLang="en-US"/>
              <a:t>= 7 + </a:t>
            </a:r>
            <a:r>
              <a:rPr lang="en-US" altLang="en-US" i="1"/>
              <a:t>(</a:t>
            </a:r>
            <a:r>
              <a:rPr lang="en-US" altLang="en-US"/>
              <a:t>1</a:t>
            </a:r>
            <a:r>
              <a:rPr lang="en-US" altLang="en-US" i="1"/>
              <a:t>/</a:t>
            </a:r>
            <a:r>
              <a:rPr lang="en-US" altLang="en-US"/>
              <a:t>2</a:t>
            </a:r>
            <a:r>
              <a:rPr lang="en-US" altLang="en-US" i="1"/>
              <a:t>) </a:t>
            </a:r>
            <a:r>
              <a:rPr lang="en-US" altLang="en-US"/>
              <a:t>− 7</a:t>
            </a:r>
            <a:r>
              <a:rPr lang="en-US" altLang="en-US" i="1"/>
              <a:t>(</a:t>
            </a:r>
            <a:r>
              <a:rPr lang="en-US" altLang="en-US"/>
              <a:t>1</a:t>
            </a:r>
            <a:r>
              <a:rPr lang="en-US" altLang="en-US" i="1"/>
              <a:t>/</a:t>
            </a:r>
            <a:r>
              <a:rPr lang="en-US" altLang="en-US"/>
              <a:t>2</a:t>
            </a:r>
            <a:r>
              <a:rPr lang="en-US" altLang="en-US" i="1"/>
              <a:t>) </a:t>
            </a:r>
            <a:r>
              <a:rPr lang="en-US" altLang="en-US"/>
              <a:t>= 4</a:t>
            </a:r>
          </a:p>
          <a:p>
            <a:pPr eaLnBrk="1" hangingPunct="1"/>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fld id="{A84BD94C-6A1E-4B0F-844E-BDAA751CEFE2}" type="slidenum">
              <a:rPr lang="en-US" altLang="en-US"/>
              <a:pPr/>
              <a:t>16</a:t>
            </a:fld>
            <a:endParaRPr lang="en-US" altLang="en-US"/>
          </a:p>
        </p:txBody>
      </p:sp>
      <p:sp>
        <p:nvSpPr>
          <p:cNvPr id="57348" name="Text Box 4"/>
          <p:cNvSpPr txBox="1">
            <a:spLocks noChangeArrowheads="1"/>
          </p:cNvSpPr>
          <p:nvPr/>
        </p:nvSpPr>
        <p:spPr bwMode="auto">
          <a:xfrm>
            <a:off x="381000" y="1066800"/>
            <a:ext cx="71628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a:t>
            </a:r>
            <a:r>
              <a:rPr lang="en-US" altLang="en-US" i="1"/>
              <a:t>b</a:t>
            </a:r>
            <a:r>
              <a:rPr lang="en-US" altLang="en-US"/>
              <a:t>) We have:</a:t>
            </a:r>
          </a:p>
          <a:p>
            <a:r>
              <a:rPr lang="en-US" altLang="en-US" i="1"/>
              <a:t>(a </a:t>
            </a:r>
            <a:r>
              <a:rPr lang="en-US" altLang="en-US"/>
              <a:t>∗ </a:t>
            </a:r>
            <a:r>
              <a:rPr lang="en-US" altLang="en-US" i="1"/>
              <a:t>b) </a:t>
            </a:r>
            <a:r>
              <a:rPr lang="en-US" altLang="en-US"/>
              <a:t>∗ </a:t>
            </a:r>
            <a:r>
              <a:rPr lang="en-US" altLang="en-US" i="1"/>
              <a:t>c</a:t>
            </a:r>
          </a:p>
          <a:p>
            <a:r>
              <a:rPr lang="en-US" altLang="en-US"/>
              <a:t>=</a:t>
            </a:r>
            <a:r>
              <a:rPr lang="en-US" altLang="en-US" i="1"/>
              <a:t>(a </a:t>
            </a:r>
            <a:r>
              <a:rPr lang="en-US" altLang="en-US"/>
              <a:t>+ </a:t>
            </a:r>
            <a:r>
              <a:rPr lang="en-US" altLang="en-US" i="1"/>
              <a:t>b </a:t>
            </a:r>
            <a:r>
              <a:rPr lang="en-US" altLang="en-US"/>
              <a:t>− </a:t>
            </a:r>
            <a:r>
              <a:rPr lang="en-US" altLang="en-US" i="1"/>
              <a:t>ab) </a:t>
            </a:r>
            <a:r>
              <a:rPr lang="en-US" altLang="en-US"/>
              <a:t>∗ </a:t>
            </a:r>
            <a:r>
              <a:rPr lang="en-US" altLang="en-US" i="1"/>
              <a:t>c </a:t>
            </a:r>
          </a:p>
          <a:p>
            <a:r>
              <a:rPr lang="en-US" altLang="en-US"/>
              <a:t>= </a:t>
            </a:r>
            <a:r>
              <a:rPr lang="en-US" altLang="en-US" i="1"/>
              <a:t>(a </a:t>
            </a:r>
            <a:r>
              <a:rPr lang="en-US" altLang="en-US"/>
              <a:t>+ </a:t>
            </a:r>
            <a:r>
              <a:rPr lang="en-US" altLang="en-US" i="1"/>
              <a:t>b </a:t>
            </a:r>
            <a:r>
              <a:rPr lang="en-US" altLang="en-US"/>
              <a:t>− </a:t>
            </a:r>
            <a:r>
              <a:rPr lang="en-US" altLang="en-US" i="1"/>
              <a:t>ab) </a:t>
            </a:r>
            <a:r>
              <a:rPr lang="en-US" altLang="en-US"/>
              <a:t>+ </a:t>
            </a:r>
            <a:r>
              <a:rPr lang="en-US" altLang="en-US" i="1"/>
              <a:t>c </a:t>
            </a:r>
            <a:r>
              <a:rPr lang="en-US" altLang="en-US"/>
              <a:t>− </a:t>
            </a:r>
            <a:r>
              <a:rPr lang="en-US" altLang="en-US" i="1"/>
              <a:t>(a </a:t>
            </a:r>
            <a:r>
              <a:rPr lang="en-US" altLang="en-US"/>
              <a:t>+ </a:t>
            </a:r>
            <a:r>
              <a:rPr lang="en-US" altLang="en-US" i="1"/>
              <a:t>b </a:t>
            </a:r>
            <a:r>
              <a:rPr lang="en-US" altLang="en-US"/>
              <a:t>− </a:t>
            </a:r>
            <a:r>
              <a:rPr lang="en-US" altLang="en-US" i="1"/>
              <a:t>ab)c</a:t>
            </a:r>
          </a:p>
          <a:p>
            <a:r>
              <a:rPr lang="en-US" altLang="en-US"/>
              <a:t>=</a:t>
            </a:r>
            <a:r>
              <a:rPr lang="en-US" altLang="en-US" i="1"/>
              <a:t>a </a:t>
            </a:r>
            <a:r>
              <a:rPr lang="en-US" altLang="en-US"/>
              <a:t>+ </a:t>
            </a:r>
            <a:r>
              <a:rPr lang="en-US" altLang="en-US" i="1"/>
              <a:t>b </a:t>
            </a:r>
            <a:r>
              <a:rPr lang="en-US" altLang="en-US"/>
              <a:t>− </a:t>
            </a:r>
            <a:r>
              <a:rPr lang="en-US" altLang="en-US" i="1"/>
              <a:t>ab </a:t>
            </a:r>
            <a:r>
              <a:rPr lang="en-US" altLang="en-US"/>
              <a:t>+ </a:t>
            </a:r>
            <a:r>
              <a:rPr lang="en-US" altLang="en-US" i="1"/>
              <a:t>c </a:t>
            </a:r>
            <a:r>
              <a:rPr lang="en-US" altLang="en-US"/>
              <a:t>− </a:t>
            </a:r>
            <a:r>
              <a:rPr lang="en-US" altLang="en-US" i="1"/>
              <a:t>ac </a:t>
            </a:r>
            <a:r>
              <a:rPr lang="en-US" altLang="en-US"/>
              <a:t>− </a:t>
            </a:r>
            <a:r>
              <a:rPr lang="en-US" altLang="en-US" i="1"/>
              <a:t>bc </a:t>
            </a:r>
            <a:r>
              <a:rPr lang="en-US" altLang="en-US"/>
              <a:t>+ </a:t>
            </a:r>
            <a:r>
              <a:rPr lang="en-US" altLang="en-US" i="1"/>
              <a:t>abc </a:t>
            </a:r>
          </a:p>
          <a:p>
            <a:r>
              <a:rPr lang="en-US" altLang="en-US"/>
              <a:t>= </a:t>
            </a:r>
            <a:r>
              <a:rPr lang="en-US" altLang="en-US" i="1"/>
              <a:t>a </a:t>
            </a:r>
            <a:r>
              <a:rPr lang="en-US" altLang="en-US"/>
              <a:t>+ </a:t>
            </a:r>
            <a:r>
              <a:rPr lang="en-US" altLang="en-US" i="1"/>
              <a:t>b </a:t>
            </a:r>
            <a:r>
              <a:rPr lang="en-US" altLang="en-US"/>
              <a:t>+ </a:t>
            </a:r>
            <a:r>
              <a:rPr lang="en-US" altLang="en-US" i="1"/>
              <a:t>c </a:t>
            </a:r>
            <a:r>
              <a:rPr lang="en-US" altLang="en-US"/>
              <a:t>− </a:t>
            </a:r>
            <a:r>
              <a:rPr lang="en-US" altLang="en-US" i="1"/>
              <a:t>ab </a:t>
            </a:r>
            <a:r>
              <a:rPr lang="en-US" altLang="en-US"/>
              <a:t>− </a:t>
            </a:r>
            <a:r>
              <a:rPr lang="en-US" altLang="en-US" i="1"/>
              <a:t>ac </a:t>
            </a:r>
            <a:r>
              <a:rPr lang="en-US" altLang="en-US"/>
              <a:t>− </a:t>
            </a:r>
            <a:r>
              <a:rPr lang="en-US" altLang="en-US" i="1"/>
              <a:t>bc </a:t>
            </a:r>
            <a:r>
              <a:rPr lang="en-US" altLang="en-US"/>
              <a:t>+ </a:t>
            </a:r>
            <a:r>
              <a:rPr lang="en-US" altLang="en-US" i="1"/>
              <a:t>abc</a:t>
            </a:r>
          </a:p>
          <a:p>
            <a:endParaRPr lang="en-US" altLang="en-US" i="1"/>
          </a:p>
          <a:p>
            <a:r>
              <a:rPr lang="en-US" altLang="en-US" i="1"/>
              <a:t>a </a:t>
            </a:r>
            <a:r>
              <a:rPr lang="en-US" altLang="en-US"/>
              <a:t>∗ </a:t>
            </a:r>
            <a:r>
              <a:rPr lang="en-US" altLang="en-US" i="1"/>
              <a:t>(b </a:t>
            </a:r>
            <a:r>
              <a:rPr lang="en-US" altLang="en-US"/>
              <a:t>∗ </a:t>
            </a:r>
            <a:r>
              <a:rPr lang="en-US" altLang="en-US" i="1"/>
              <a:t>c)</a:t>
            </a:r>
          </a:p>
          <a:p>
            <a:r>
              <a:rPr lang="en-US" altLang="en-US"/>
              <a:t>= </a:t>
            </a:r>
            <a:r>
              <a:rPr lang="en-US" altLang="en-US" i="1"/>
              <a:t>a </a:t>
            </a:r>
            <a:r>
              <a:rPr lang="en-US" altLang="en-US"/>
              <a:t>∗ </a:t>
            </a:r>
            <a:r>
              <a:rPr lang="en-US" altLang="en-US" i="1"/>
              <a:t>(b </a:t>
            </a:r>
            <a:r>
              <a:rPr lang="en-US" altLang="en-US"/>
              <a:t>+ </a:t>
            </a:r>
            <a:r>
              <a:rPr lang="en-US" altLang="en-US" i="1"/>
              <a:t>c </a:t>
            </a:r>
            <a:r>
              <a:rPr lang="en-US" altLang="en-US"/>
              <a:t>− </a:t>
            </a:r>
            <a:r>
              <a:rPr lang="en-US" altLang="en-US" i="1"/>
              <a:t>bc) </a:t>
            </a:r>
            <a:r>
              <a:rPr lang="en-US" altLang="en-US"/>
              <a:t>= </a:t>
            </a:r>
            <a:r>
              <a:rPr lang="en-US" altLang="en-US" i="1"/>
              <a:t>a </a:t>
            </a:r>
            <a:r>
              <a:rPr lang="en-US" altLang="en-US"/>
              <a:t>+ </a:t>
            </a:r>
            <a:r>
              <a:rPr lang="en-US" altLang="en-US" i="1"/>
              <a:t>(b </a:t>
            </a:r>
            <a:r>
              <a:rPr lang="en-US" altLang="en-US"/>
              <a:t>+ </a:t>
            </a:r>
            <a:r>
              <a:rPr lang="en-US" altLang="en-US" i="1"/>
              <a:t>c </a:t>
            </a:r>
            <a:r>
              <a:rPr lang="en-US" altLang="en-US"/>
              <a:t>− </a:t>
            </a:r>
            <a:r>
              <a:rPr lang="en-US" altLang="en-US" i="1"/>
              <a:t>bc) </a:t>
            </a:r>
            <a:r>
              <a:rPr lang="en-US" altLang="en-US"/>
              <a:t>− </a:t>
            </a:r>
            <a:r>
              <a:rPr lang="en-US" altLang="en-US" i="1"/>
              <a:t>a(b </a:t>
            </a:r>
            <a:r>
              <a:rPr lang="en-US" altLang="en-US"/>
              <a:t>+ </a:t>
            </a:r>
            <a:r>
              <a:rPr lang="en-US" altLang="en-US" i="1"/>
              <a:t>c </a:t>
            </a:r>
            <a:r>
              <a:rPr lang="en-US" altLang="en-US"/>
              <a:t>− </a:t>
            </a:r>
            <a:r>
              <a:rPr lang="en-US" altLang="en-US" i="1"/>
              <a:t>bc)</a:t>
            </a:r>
          </a:p>
          <a:p>
            <a:r>
              <a:rPr lang="en-US" altLang="en-US"/>
              <a:t>= </a:t>
            </a:r>
            <a:r>
              <a:rPr lang="en-US" altLang="en-US" i="1"/>
              <a:t>a </a:t>
            </a:r>
            <a:r>
              <a:rPr lang="en-US" altLang="en-US"/>
              <a:t>+ </a:t>
            </a:r>
            <a:r>
              <a:rPr lang="en-US" altLang="en-US" i="1"/>
              <a:t>b </a:t>
            </a:r>
            <a:r>
              <a:rPr lang="en-US" altLang="en-US"/>
              <a:t>+ </a:t>
            </a:r>
            <a:r>
              <a:rPr lang="en-US" altLang="en-US" i="1"/>
              <a:t>c </a:t>
            </a:r>
            <a:r>
              <a:rPr lang="en-US" altLang="en-US"/>
              <a:t>− </a:t>
            </a:r>
            <a:r>
              <a:rPr lang="en-US" altLang="en-US" i="1"/>
              <a:t>bc </a:t>
            </a:r>
            <a:r>
              <a:rPr lang="en-US" altLang="en-US"/>
              <a:t>− </a:t>
            </a:r>
            <a:r>
              <a:rPr lang="en-US" altLang="en-US" i="1"/>
              <a:t>ab </a:t>
            </a:r>
            <a:r>
              <a:rPr lang="en-US" altLang="en-US"/>
              <a:t>− </a:t>
            </a:r>
            <a:r>
              <a:rPr lang="en-US" altLang="en-US" i="1"/>
              <a:t>ac </a:t>
            </a:r>
            <a:r>
              <a:rPr lang="en-US" altLang="en-US"/>
              <a:t>+ </a:t>
            </a:r>
            <a:r>
              <a:rPr lang="en-US" altLang="en-US" i="1"/>
              <a:t>abc</a:t>
            </a:r>
          </a:p>
          <a:p>
            <a:r>
              <a:rPr lang="en-US" altLang="en-US"/>
              <a:t>Hence ∗ is associative and (</a:t>
            </a:r>
            <a:r>
              <a:rPr lang="en-US" altLang="en-US" b="1"/>
              <a:t>Q</a:t>
            </a:r>
            <a:r>
              <a:rPr lang="en-US" altLang="en-US"/>
              <a:t>, ∗) is a </a:t>
            </a:r>
            <a:r>
              <a:rPr lang="en-US" altLang="en-US">
                <a:solidFill>
                  <a:schemeClr val="accent2"/>
                </a:solidFill>
              </a:rPr>
              <a:t>semigroup</a:t>
            </a:r>
            <a:r>
              <a:rPr lang="en-US" altLang="en-US"/>
              <a:t>. Also</a:t>
            </a:r>
          </a:p>
          <a:p>
            <a:r>
              <a:rPr lang="en-US" altLang="en-US" i="1"/>
              <a:t>a </a:t>
            </a:r>
            <a:r>
              <a:rPr lang="en-US" altLang="en-US"/>
              <a:t>∗ </a:t>
            </a:r>
            <a:r>
              <a:rPr lang="en-US" altLang="en-US" i="1"/>
              <a:t>b </a:t>
            </a:r>
            <a:r>
              <a:rPr lang="en-US" altLang="en-US"/>
              <a:t>= </a:t>
            </a:r>
            <a:r>
              <a:rPr lang="en-US" altLang="en-US" i="1"/>
              <a:t>a </a:t>
            </a:r>
            <a:r>
              <a:rPr lang="en-US" altLang="en-US"/>
              <a:t>+ </a:t>
            </a:r>
            <a:r>
              <a:rPr lang="en-US" altLang="en-US" i="1"/>
              <a:t>b </a:t>
            </a:r>
            <a:r>
              <a:rPr lang="en-US" altLang="en-US"/>
              <a:t>− </a:t>
            </a:r>
            <a:r>
              <a:rPr lang="en-US" altLang="en-US" i="1"/>
              <a:t>ab </a:t>
            </a:r>
            <a:r>
              <a:rPr lang="en-US" altLang="en-US"/>
              <a:t>= </a:t>
            </a:r>
            <a:r>
              <a:rPr lang="en-US" altLang="en-US" i="1"/>
              <a:t>b </a:t>
            </a:r>
            <a:r>
              <a:rPr lang="en-US" altLang="en-US"/>
              <a:t>+ </a:t>
            </a:r>
            <a:r>
              <a:rPr lang="en-US" altLang="en-US" i="1"/>
              <a:t>a </a:t>
            </a:r>
            <a:r>
              <a:rPr lang="en-US" altLang="en-US"/>
              <a:t>− </a:t>
            </a:r>
            <a:r>
              <a:rPr lang="en-US" altLang="en-US" i="1"/>
              <a:t>ba </a:t>
            </a:r>
            <a:r>
              <a:rPr lang="en-US" altLang="en-US"/>
              <a:t>= </a:t>
            </a:r>
            <a:r>
              <a:rPr lang="en-US" altLang="en-US" i="1"/>
              <a:t>b </a:t>
            </a:r>
            <a:r>
              <a:rPr lang="en-US" altLang="en-US"/>
              <a:t>∗ </a:t>
            </a:r>
            <a:r>
              <a:rPr lang="en-US" altLang="en-US" i="1"/>
              <a:t>a</a:t>
            </a:r>
          </a:p>
          <a:p>
            <a:r>
              <a:rPr lang="en-US" altLang="en-US"/>
              <a:t>(Hence (</a:t>
            </a:r>
            <a:r>
              <a:rPr lang="en-US" altLang="en-US" b="1"/>
              <a:t>Q</a:t>
            </a:r>
            <a:r>
              <a:rPr lang="en-US" altLang="en-US"/>
              <a:t>, ∗) is a commutative semigroup.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fld id="{5D6A64E9-0B94-4DF3-A80C-FE0BB53EEBBF}" type="slidenum">
              <a:rPr lang="en-US" altLang="en-US"/>
              <a:pPr/>
              <a:t>17</a:t>
            </a:fld>
            <a:endParaRPr lang="en-US" altLang="en-US"/>
          </a:p>
        </p:txBody>
      </p:sp>
      <p:sp>
        <p:nvSpPr>
          <p:cNvPr id="54274" name="Text Box 4"/>
          <p:cNvSpPr txBox="1">
            <a:spLocks noChangeArrowheads="1"/>
          </p:cNvSpPr>
          <p:nvPr/>
        </p:nvSpPr>
        <p:spPr bwMode="auto">
          <a:xfrm>
            <a:off x="152400" y="228600"/>
            <a:ext cx="87630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a:p>
            <a:pPr eaLnBrk="1" hangingPunct="1"/>
            <a:r>
              <a:rPr lang="en-US" altLang="en-US"/>
              <a:t>(</a:t>
            </a:r>
            <a:r>
              <a:rPr lang="en-US" altLang="en-US" i="1"/>
              <a:t>c</a:t>
            </a:r>
            <a:r>
              <a:rPr lang="en-US" altLang="en-US"/>
              <a:t>) An element </a:t>
            </a:r>
            <a:r>
              <a:rPr lang="en-US" altLang="en-US" i="1"/>
              <a:t>e </a:t>
            </a:r>
            <a:r>
              <a:rPr lang="en-US" altLang="en-US"/>
              <a:t>is an identity element if </a:t>
            </a:r>
            <a:r>
              <a:rPr lang="en-US" altLang="en-US" i="1"/>
              <a:t>a </a:t>
            </a:r>
            <a:r>
              <a:rPr lang="en-US" altLang="en-US"/>
              <a:t>∗ </a:t>
            </a:r>
            <a:r>
              <a:rPr lang="en-US" altLang="en-US" i="1"/>
              <a:t>e </a:t>
            </a:r>
            <a:r>
              <a:rPr lang="en-US" altLang="en-US"/>
              <a:t>= </a:t>
            </a:r>
            <a:r>
              <a:rPr lang="en-US" altLang="en-US" i="1"/>
              <a:t>a </a:t>
            </a:r>
            <a:r>
              <a:rPr lang="en-US" altLang="en-US"/>
              <a:t>for every </a:t>
            </a:r>
            <a:r>
              <a:rPr lang="en-US" altLang="en-US" i="1"/>
              <a:t>a </a:t>
            </a:r>
            <a:r>
              <a:rPr lang="en-US" altLang="en-US"/>
              <a:t>∈ </a:t>
            </a:r>
            <a:r>
              <a:rPr lang="en-US" altLang="en-US" b="1"/>
              <a:t>Q</a:t>
            </a:r>
            <a:r>
              <a:rPr lang="en-US" altLang="en-US"/>
              <a:t>. Compute as follows:</a:t>
            </a:r>
          </a:p>
          <a:p>
            <a:pPr eaLnBrk="1" hangingPunct="1"/>
            <a:r>
              <a:rPr lang="en-US" altLang="en-US" i="1"/>
              <a:t>a </a:t>
            </a:r>
            <a:r>
              <a:rPr lang="en-US" altLang="en-US"/>
              <a:t>∗ </a:t>
            </a:r>
            <a:r>
              <a:rPr lang="en-US" altLang="en-US" i="1"/>
              <a:t>e </a:t>
            </a:r>
            <a:r>
              <a:rPr lang="en-US" altLang="en-US"/>
              <a:t>= </a:t>
            </a:r>
            <a:r>
              <a:rPr lang="en-US" altLang="en-US" i="1"/>
              <a:t>a, a </a:t>
            </a:r>
            <a:r>
              <a:rPr lang="en-US" altLang="en-US"/>
              <a:t>+ </a:t>
            </a:r>
            <a:r>
              <a:rPr lang="en-US" altLang="en-US" i="1"/>
              <a:t>e </a:t>
            </a:r>
            <a:r>
              <a:rPr lang="en-US" altLang="en-US"/>
              <a:t>− </a:t>
            </a:r>
            <a:r>
              <a:rPr lang="en-US" altLang="en-US" i="1"/>
              <a:t>ae </a:t>
            </a:r>
            <a:r>
              <a:rPr lang="en-US" altLang="en-US"/>
              <a:t>= </a:t>
            </a:r>
            <a:r>
              <a:rPr lang="en-US" altLang="en-US" i="1"/>
              <a:t>a, e </a:t>
            </a:r>
            <a:r>
              <a:rPr lang="en-US" altLang="en-US"/>
              <a:t>− </a:t>
            </a:r>
            <a:r>
              <a:rPr lang="en-US" altLang="en-US" i="1"/>
              <a:t>ea </a:t>
            </a:r>
            <a:r>
              <a:rPr lang="en-US" altLang="en-US"/>
              <a:t>= 0</a:t>
            </a:r>
            <a:r>
              <a:rPr lang="en-US" altLang="en-US" i="1"/>
              <a:t>, e(</a:t>
            </a:r>
            <a:r>
              <a:rPr lang="en-US" altLang="en-US"/>
              <a:t>1 − </a:t>
            </a:r>
            <a:r>
              <a:rPr lang="en-US" altLang="en-US" i="1"/>
              <a:t>a) </a:t>
            </a:r>
            <a:r>
              <a:rPr lang="en-US" altLang="en-US"/>
              <a:t>= 0</a:t>
            </a:r>
            <a:r>
              <a:rPr lang="en-US" altLang="en-US" i="1"/>
              <a:t>, e</a:t>
            </a:r>
            <a:r>
              <a:rPr lang="en-US" altLang="en-US"/>
              <a:t>= 0</a:t>
            </a:r>
          </a:p>
          <a:p>
            <a:pPr eaLnBrk="1" hangingPunct="1"/>
            <a:r>
              <a:rPr lang="en-US" altLang="en-US"/>
              <a:t>Accordingly, 0 is the identity element.</a:t>
            </a:r>
          </a:p>
          <a:p>
            <a:pPr eaLnBrk="1" hangingPunct="1"/>
            <a:endParaRPr lang="en-US" altLang="en-US"/>
          </a:p>
          <a:p>
            <a:pPr eaLnBrk="1" hangingPunct="1"/>
            <a:endParaRPr lang="en-US" altLang="en-US"/>
          </a:p>
          <a:p>
            <a:pPr eaLnBrk="1" hangingPunct="1"/>
            <a:r>
              <a:rPr lang="en-US" altLang="en-US"/>
              <a:t>(</a:t>
            </a:r>
            <a:r>
              <a:rPr lang="en-US" altLang="en-US" i="1"/>
              <a:t>d</a:t>
            </a:r>
            <a:r>
              <a:rPr lang="en-US" altLang="en-US"/>
              <a:t>) In order for </a:t>
            </a:r>
            <a:r>
              <a:rPr lang="en-US" altLang="en-US" i="1"/>
              <a:t>a </a:t>
            </a:r>
            <a:r>
              <a:rPr lang="en-US" altLang="en-US"/>
              <a:t>to have an inverse </a:t>
            </a:r>
            <a:r>
              <a:rPr lang="en-US" altLang="en-US" i="1"/>
              <a:t>x</a:t>
            </a:r>
            <a:r>
              <a:rPr lang="en-US" altLang="en-US"/>
              <a:t>, we must have </a:t>
            </a:r>
            <a:r>
              <a:rPr lang="en-US" altLang="en-US" i="1"/>
              <a:t>a </a:t>
            </a:r>
            <a:r>
              <a:rPr lang="en-US" altLang="en-US"/>
              <a:t>∗ </a:t>
            </a:r>
            <a:r>
              <a:rPr lang="en-US" altLang="en-US" i="1"/>
              <a:t>x </a:t>
            </a:r>
            <a:r>
              <a:rPr lang="en-US" altLang="en-US"/>
              <a:t>= 0 since 0 is the identity element by Part (</a:t>
            </a:r>
            <a:r>
              <a:rPr lang="en-US" altLang="en-US" i="1"/>
              <a:t>c</a:t>
            </a:r>
            <a:r>
              <a:rPr lang="en-US" altLang="en-US"/>
              <a:t>).</a:t>
            </a:r>
          </a:p>
          <a:p>
            <a:pPr eaLnBrk="1" hangingPunct="1"/>
            <a:r>
              <a:rPr lang="en-US" altLang="en-US"/>
              <a:t>Compute as follows:</a:t>
            </a:r>
          </a:p>
          <a:p>
            <a:pPr eaLnBrk="1" hangingPunct="1"/>
            <a:r>
              <a:rPr lang="en-US" altLang="en-US" i="1"/>
              <a:t>a </a:t>
            </a:r>
            <a:r>
              <a:rPr lang="en-US" altLang="en-US"/>
              <a:t>∗ </a:t>
            </a:r>
            <a:r>
              <a:rPr lang="en-US" altLang="en-US" i="1"/>
              <a:t>x </a:t>
            </a:r>
            <a:r>
              <a:rPr lang="en-US" altLang="en-US"/>
              <a:t>= 0</a:t>
            </a:r>
            <a:r>
              <a:rPr lang="en-US" altLang="en-US" i="1"/>
              <a:t>, a </a:t>
            </a:r>
            <a:r>
              <a:rPr lang="en-US" altLang="en-US"/>
              <a:t>+ </a:t>
            </a:r>
            <a:r>
              <a:rPr lang="en-US" altLang="en-US" i="1"/>
              <a:t>x </a:t>
            </a:r>
            <a:r>
              <a:rPr lang="en-US" altLang="en-US"/>
              <a:t>− </a:t>
            </a:r>
            <a:r>
              <a:rPr lang="en-US" altLang="en-US" i="1"/>
              <a:t>ax </a:t>
            </a:r>
            <a:r>
              <a:rPr lang="en-US" altLang="en-US"/>
              <a:t>= 0</a:t>
            </a:r>
            <a:r>
              <a:rPr lang="en-US" altLang="en-US" i="1"/>
              <a:t>, a </a:t>
            </a:r>
            <a:r>
              <a:rPr lang="en-US" altLang="en-US"/>
              <a:t>= </a:t>
            </a:r>
            <a:r>
              <a:rPr lang="en-US" altLang="en-US" i="1"/>
              <a:t>ax </a:t>
            </a:r>
            <a:r>
              <a:rPr lang="en-US" altLang="en-US"/>
              <a:t>− </a:t>
            </a:r>
            <a:r>
              <a:rPr lang="en-US" altLang="en-US" i="1"/>
              <a:t>x, a </a:t>
            </a:r>
            <a:r>
              <a:rPr lang="en-US" altLang="en-US"/>
              <a:t>= </a:t>
            </a:r>
            <a:r>
              <a:rPr lang="en-US" altLang="en-US" i="1"/>
              <a:t>x(a </a:t>
            </a:r>
            <a:r>
              <a:rPr lang="en-US" altLang="en-US"/>
              <a:t>− </a:t>
            </a:r>
            <a:r>
              <a:rPr lang="en-US" altLang="en-US" i="1"/>
              <a:t>l), x </a:t>
            </a:r>
            <a:r>
              <a:rPr lang="en-US" altLang="en-US"/>
              <a:t>= </a:t>
            </a:r>
            <a:r>
              <a:rPr lang="en-US" altLang="en-US" i="1"/>
              <a:t>a/(a </a:t>
            </a:r>
            <a:r>
              <a:rPr lang="en-US" altLang="en-US"/>
              <a:t>− </a:t>
            </a:r>
            <a:r>
              <a:rPr lang="en-US" altLang="en-US" i="1"/>
              <a:t>l)</a:t>
            </a:r>
          </a:p>
          <a:p>
            <a:pPr eaLnBrk="1" hangingPunct="1"/>
            <a:r>
              <a:rPr lang="en-US" altLang="en-US"/>
              <a:t>Thus if </a:t>
            </a:r>
            <a:r>
              <a:rPr lang="en-US" altLang="en-US" i="1"/>
              <a:t>a </a:t>
            </a:r>
            <a:r>
              <a:rPr lang="en-US" altLang="en-US">
                <a:cs typeface="Times New Roman" panose="02020603050405020304" pitchFamily="18" charset="0"/>
              </a:rPr>
              <a:t>≠</a:t>
            </a:r>
            <a:r>
              <a:rPr lang="en-US" altLang="en-US"/>
              <a:t> 1, then </a:t>
            </a:r>
            <a:r>
              <a:rPr lang="en-US" altLang="en-US" i="1"/>
              <a:t>a </a:t>
            </a:r>
            <a:r>
              <a:rPr lang="en-US" altLang="en-US"/>
              <a:t>has an inverse and it is </a:t>
            </a:r>
            <a:r>
              <a:rPr lang="en-US" altLang="en-US" i="1"/>
              <a:t>a/(a </a:t>
            </a:r>
            <a:r>
              <a:rPr lang="en-US" altLang="en-US"/>
              <a:t>− 1</a:t>
            </a:r>
            <a:r>
              <a:rPr lang="en-US" altLang="en-US" i="1"/>
              <a:t>)</a:t>
            </a:r>
            <a:r>
              <a:rPr lang="en-US" altLang="en-US"/>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a:ln/>
        </p:spPr>
        <p:txBody>
          <a:bodyPr/>
          <a:lstStyle/>
          <a:p>
            <a:fld id="{9DB90D7A-B9A7-4DA0-A5C8-5FAA74F18DAF}" type="slidenum">
              <a:rPr lang="en-US" altLang="en-US"/>
              <a:pPr/>
              <a:t>18</a:t>
            </a:fld>
            <a:endParaRPr lang="en-US" altLang="en-US"/>
          </a:p>
        </p:txBody>
      </p:sp>
      <p:sp>
        <p:nvSpPr>
          <p:cNvPr id="55298" name="Text Box 4"/>
          <p:cNvSpPr txBox="1">
            <a:spLocks noChangeArrowheads="1"/>
          </p:cNvSpPr>
          <p:nvPr/>
        </p:nvSpPr>
        <p:spPr bwMode="auto">
          <a:xfrm>
            <a:off x="152400" y="228600"/>
            <a:ext cx="8763000"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sz="2000" b="1">
                <a:solidFill>
                  <a:schemeClr val="accent2"/>
                </a:solidFill>
              </a:rPr>
              <a:t>Example 10</a:t>
            </a:r>
          </a:p>
          <a:p>
            <a:pPr algn="just" eaLnBrk="1" hangingPunct="1"/>
            <a:r>
              <a:rPr lang="en-US" altLang="en-US" sz="2000"/>
              <a:t>Consider the group </a:t>
            </a:r>
            <a:r>
              <a:rPr lang="en-US" altLang="en-US" sz="2000" i="1"/>
              <a:t>G </a:t>
            </a:r>
            <a:r>
              <a:rPr lang="en-US" altLang="en-US" sz="2000"/>
              <a:t>= {1</a:t>
            </a:r>
            <a:r>
              <a:rPr lang="en-US" altLang="en-US" sz="2000" i="1"/>
              <a:t>, </a:t>
            </a:r>
            <a:r>
              <a:rPr lang="en-US" altLang="en-US" sz="2000"/>
              <a:t>2</a:t>
            </a:r>
            <a:r>
              <a:rPr lang="en-US" altLang="en-US" sz="2000" i="1"/>
              <a:t>, </a:t>
            </a:r>
            <a:r>
              <a:rPr lang="en-US" altLang="en-US" sz="2000"/>
              <a:t>3</a:t>
            </a:r>
            <a:r>
              <a:rPr lang="en-US" altLang="en-US" sz="2000" i="1"/>
              <a:t>, </a:t>
            </a:r>
            <a:r>
              <a:rPr lang="en-US" altLang="en-US" sz="2000"/>
              <a:t>4</a:t>
            </a:r>
            <a:r>
              <a:rPr lang="en-US" altLang="en-US" sz="2000" i="1"/>
              <a:t>, </a:t>
            </a:r>
            <a:r>
              <a:rPr lang="en-US" altLang="en-US" sz="2000"/>
              <a:t>5</a:t>
            </a:r>
            <a:r>
              <a:rPr lang="en-US" altLang="en-US" sz="2000" i="1"/>
              <a:t>, </a:t>
            </a:r>
            <a:r>
              <a:rPr lang="en-US" altLang="en-US" sz="2000"/>
              <a:t>6, *} under multiplication modulo 7.</a:t>
            </a:r>
          </a:p>
          <a:p>
            <a:pPr algn="just" eaLnBrk="1" hangingPunct="1"/>
            <a:r>
              <a:rPr lang="en-US" altLang="en-US" sz="2000"/>
              <a:t>(</a:t>
            </a:r>
            <a:r>
              <a:rPr lang="en-US" altLang="en-US" sz="2000" i="1"/>
              <a:t>a</a:t>
            </a:r>
            <a:r>
              <a:rPr lang="en-US" altLang="en-US" sz="2000"/>
              <a:t>) Find the multiplication table of </a:t>
            </a:r>
            <a:r>
              <a:rPr lang="en-US" altLang="en-US" sz="2000" i="1"/>
              <a:t>G</a:t>
            </a:r>
            <a:r>
              <a:rPr lang="en-US" altLang="en-US" sz="2000"/>
              <a:t>. (</a:t>
            </a:r>
            <a:r>
              <a:rPr lang="en-US" altLang="en-US" sz="2000" i="1"/>
              <a:t>b</a:t>
            </a:r>
            <a:r>
              <a:rPr lang="en-US" altLang="en-US" sz="2000"/>
              <a:t>) Find 2</a:t>
            </a:r>
            <a:r>
              <a:rPr lang="en-US" altLang="en-US" sz="2000" baseline="30000"/>
              <a:t>−1</a:t>
            </a:r>
            <a:r>
              <a:rPr lang="en-US" altLang="en-US" sz="2000"/>
              <a:t>, 3</a:t>
            </a:r>
            <a:r>
              <a:rPr lang="en-US" altLang="en-US" sz="2000" baseline="30000"/>
              <a:t>−1</a:t>
            </a:r>
            <a:r>
              <a:rPr lang="en-US" altLang="en-US" sz="2000"/>
              <a:t>, 6</a:t>
            </a:r>
            <a:r>
              <a:rPr lang="en-US" altLang="en-US" sz="2000" baseline="30000"/>
              <a:t>−1</a:t>
            </a:r>
            <a:r>
              <a:rPr lang="en-US" altLang="en-US" sz="2000"/>
              <a:t>.</a:t>
            </a:r>
          </a:p>
          <a:p>
            <a:pPr algn="just" eaLnBrk="1" hangingPunct="1"/>
            <a:endParaRPr lang="en-US" altLang="en-US" sz="2000"/>
          </a:p>
          <a:p>
            <a:pPr algn="just" eaLnBrk="1" hangingPunct="1"/>
            <a:r>
              <a:rPr lang="en-US" altLang="en-US" sz="2000"/>
              <a:t>Ans. </a:t>
            </a:r>
          </a:p>
          <a:p>
            <a:pPr algn="just" eaLnBrk="1" hangingPunct="1"/>
            <a:r>
              <a:rPr lang="en-US" altLang="en-US" sz="2000"/>
              <a:t>(</a:t>
            </a:r>
            <a:r>
              <a:rPr lang="en-US" altLang="en-US" sz="2000" i="1"/>
              <a:t>a</a:t>
            </a:r>
            <a:r>
              <a:rPr lang="en-US" altLang="en-US" sz="2000"/>
              <a:t>) To find </a:t>
            </a:r>
            <a:r>
              <a:rPr lang="en-US" altLang="en-US" sz="2000" i="1"/>
              <a:t>a </a:t>
            </a:r>
            <a:r>
              <a:rPr lang="en-US" altLang="en-US" sz="2000"/>
              <a:t>∗ </a:t>
            </a:r>
            <a:r>
              <a:rPr lang="en-US" altLang="en-US" sz="2000" i="1"/>
              <a:t>b </a:t>
            </a:r>
            <a:r>
              <a:rPr lang="en-US" altLang="en-US" sz="2000"/>
              <a:t>in </a:t>
            </a:r>
            <a:r>
              <a:rPr lang="en-US" altLang="en-US" sz="2000" i="1"/>
              <a:t>G</a:t>
            </a:r>
            <a:r>
              <a:rPr lang="en-US" altLang="en-US" sz="2000"/>
              <a:t>, find the remainder when the product </a:t>
            </a:r>
            <a:r>
              <a:rPr lang="en-US" altLang="en-US" sz="2000" i="1"/>
              <a:t>ab </a:t>
            </a:r>
            <a:r>
              <a:rPr lang="en-US" altLang="en-US" sz="2000"/>
              <a:t>is divided by 7.</a:t>
            </a:r>
          </a:p>
          <a:p>
            <a:pPr algn="just" eaLnBrk="1" hangingPunct="1"/>
            <a:r>
              <a:rPr lang="en-US" altLang="en-US" sz="2000"/>
              <a:t>For example, 5・6 = 30 which yields a remainder of 2 when divided by 7; hence 5 ∗6 = 2 in </a:t>
            </a:r>
            <a:r>
              <a:rPr lang="en-US" altLang="en-US" sz="2000" i="1"/>
              <a:t>G</a:t>
            </a:r>
            <a:r>
              <a:rPr lang="en-US" altLang="en-US" sz="2000"/>
              <a:t>. The multiplication table of </a:t>
            </a:r>
            <a:r>
              <a:rPr lang="en-US" altLang="en-US" sz="2000" i="1"/>
              <a:t>G </a:t>
            </a:r>
            <a:r>
              <a:rPr lang="en-US" altLang="en-US" sz="2000"/>
              <a:t>appears in Fig. below.</a:t>
            </a:r>
          </a:p>
          <a:p>
            <a:pPr algn="just" eaLnBrk="1" hangingPunct="1"/>
            <a:endParaRPr lang="en-US" altLang="en-US" sz="2000"/>
          </a:p>
          <a:p>
            <a:pPr algn="just" eaLnBrk="1" hangingPunct="1"/>
            <a:endParaRPr lang="en-US" altLang="en-US" sz="2000"/>
          </a:p>
          <a:p>
            <a:pPr algn="just" eaLnBrk="1" hangingPunct="1"/>
            <a:endParaRPr lang="en-US" altLang="en-US" sz="2000"/>
          </a:p>
          <a:p>
            <a:pPr algn="just" eaLnBrk="1" hangingPunct="1"/>
            <a:endParaRPr lang="en-US" altLang="en-US" sz="2000"/>
          </a:p>
          <a:p>
            <a:pPr algn="just" eaLnBrk="1" hangingPunct="1"/>
            <a:endParaRPr lang="en-US" altLang="en-US" sz="2000"/>
          </a:p>
          <a:p>
            <a:pPr algn="just" eaLnBrk="1" hangingPunct="1"/>
            <a:endParaRPr lang="en-US" altLang="en-US" sz="2000"/>
          </a:p>
          <a:p>
            <a:pPr algn="just" eaLnBrk="1" hangingPunct="1"/>
            <a:endParaRPr lang="en-US" altLang="en-US" sz="2000"/>
          </a:p>
          <a:p>
            <a:pPr algn="just" eaLnBrk="1" hangingPunct="1"/>
            <a:endParaRPr lang="en-US" altLang="en-US" sz="2000"/>
          </a:p>
          <a:p>
            <a:pPr algn="just" eaLnBrk="1" hangingPunct="1"/>
            <a:r>
              <a:rPr lang="en-US" altLang="en-US" sz="2000"/>
              <a:t>(</a:t>
            </a:r>
            <a:r>
              <a:rPr lang="en-US" altLang="en-US" sz="2000" i="1"/>
              <a:t>b</a:t>
            </a:r>
            <a:r>
              <a:rPr lang="en-US" altLang="en-US" sz="2000"/>
              <a:t>) Note first that 1 is the identity element of </a:t>
            </a:r>
            <a:r>
              <a:rPr lang="en-US" altLang="en-US" sz="2000" i="1"/>
              <a:t>G</a:t>
            </a:r>
            <a:r>
              <a:rPr lang="en-US" altLang="en-US" sz="2000"/>
              <a:t>. Recall that </a:t>
            </a:r>
            <a:r>
              <a:rPr lang="en-US" altLang="en-US" sz="2000" i="1"/>
              <a:t>a</a:t>
            </a:r>
            <a:r>
              <a:rPr lang="en-US" altLang="en-US" sz="2000" baseline="30000"/>
              <a:t>−1</a:t>
            </a:r>
            <a:r>
              <a:rPr lang="en-US" altLang="en-US" sz="2000"/>
              <a:t> is that element of </a:t>
            </a:r>
            <a:r>
              <a:rPr lang="en-US" altLang="en-US" sz="2000" i="1"/>
              <a:t>G </a:t>
            </a:r>
            <a:r>
              <a:rPr lang="en-US" altLang="en-US" sz="2000"/>
              <a:t>such that </a:t>
            </a:r>
            <a:r>
              <a:rPr lang="en-US" altLang="en-US" sz="2000" i="1"/>
              <a:t>aa</a:t>
            </a:r>
            <a:r>
              <a:rPr lang="en-US" altLang="en-US" sz="2000" baseline="30000"/>
              <a:t>−1</a:t>
            </a:r>
            <a:r>
              <a:rPr lang="en-US" altLang="en-US" sz="2000"/>
              <a:t> =1. Hence 2</a:t>
            </a:r>
            <a:r>
              <a:rPr lang="en-US" altLang="en-US" sz="2000" baseline="30000"/>
              <a:t>−1</a:t>
            </a:r>
            <a:r>
              <a:rPr lang="en-US" altLang="en-US" sz="2000"/>
              <a:t> = 4, 3</a:t>
            </a:r>
            <a:r>
              <a:rPr lang="en-US" altLang="en-US" sz="2000" baseline="30000"/>
              <a:t>−1</a:t>
            </a:r>
            <a:r>
              <a:rPr lang="en-US" altLang="en-US" sz="2000"/>
              <a:t> = 5 and 6</a:t>
            </a:r>
            <a:r>
              <a:rPr lang="en-US" altLang="en-US" sz="2000" baseline="30000"/>
              <a:t>−1</a:t>
            </a:r>
            <a:r>
              <a:rPr lang="en-US" altLang="en-US" sz="2000"/>
              <a:t> = 6.</a:t>
            </a:r>
          </a:p>
        </p:txBody>
      </p:sp>
      <p:pic>
        <p:nvPicPr>
          <p:cNvPr id="553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743200"/>
            <a:ext cx="2667000" cy="23415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2"/>
          </p:nvPr>
        </p:nvSpPr>
        <p:spPr>
          <a:ln/>
        </p:spPr>
        <p:txBody>
          <a:bodyPr/>
          <a:lstStyle/>
          <a:p>
            <a:fld id="{78D2B887-AACA-4AAC-9C60-983D0D89D290}" type="slidenum">
              <a:rPr lang="en-US" altLang="en-US"/>
              <a:pPr/>
              <a:t>19</a:t>
            </a:fld>
            <a:endParaRPr lang="en-US" altLang="en-US"/>
          </a:p>
        </p:txBody>
      </p:sp>
      <p:sp>
        <p:nvSpPr>
          <p:cNvPr id="4099" name="Text Box 4"/>
          <p:cNvSpPr txBox="1">
            <a:spLocks noChangeArrowheads="1"/>
          </p:cNvSpPr>
          <p:nvPr/>
        </p:nvSpPr>
        <p:spPr bwMode="auto">
          <a:xfrm>
            <a:off x="304800" y="533400"/>
            <a:ext cx="8534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rgbClr val="FF0066"/>
                </a:solidFill>
              </a:rPr>
              <a:t>Symmetric Group </a:t>
            </a:r>
            <a:r>
              <a:rPr lang="en-US" altLang="en-US" b="1" i="1">
                <a:solidFill>
                  <a:srgbClr val="FF0066"/>
                </a:solidFill>
              </a:rPr>
              <a:t>S</a:t>
            </a:r>
            <a:r>
              <a:rPr lang="en-US" altLang="en-US" b="1" i="1" baseline="-25000">
                <a:solidFill>
                  <a:srgbClr val="FF0066"/>
                </a:solidFill>
              </a:rPr>
              <a:t>n</a:t>
            </a:r>
          </a:p>
          <a:p>
            <a:pPr algn="just" eaLnBrk="1" hangingPunct="1"/>
            <a:r>
              <a:rPr lang="en-US" altLang="en-US"/>
              <a:t>A one-to-one mapping </a:t>
            </a:r>
            <a:r>
              <a:rPr lang="en-US" altLang="en-US" i="1"/>
              <a:t>σ </a:t>
            </a:r>
            <a:r>
              <a:rPr lang="en-US" altLang="en-US"/>
              <a:t>of the set S = {1, 2, …, </a:t>
            </a:r>
            <a:r>
              <a:rPr lang="en-US" altLang="en-US" i="1"/>
              <a:t>n</a:t>
            </a:r>
            <a:r>
              <a:rPr lang="en-US" altLang="en-US"/>
              <a:t>} onto itself is called a </a:t>
            </a:r>
            <a:r>
              <a:rPr lang="en-US" altLang="en-US" i="1">
                <a:solidFill>
                  <a:schemeClr val="accent2"/>
                </a:solidFill>
              </a:rPr>
              <a:t>permutation</a:t>
            </a:r>
            <a:r>
              <a:rPr lang="en-US" altLang="en-US"/>
              <a:t>. Such a permutation may be denoted as follows where </a:t>
            </a:r>
            <a:r>
              <a:rPr lang="en-US" altLang="en-US" i="1"/>
              <a:t>j</a:t>
            </a:r>
            <a:r>
              <a:rPr lang="en-US" altLang="en-US" i="1" baseline="-25000"/>
              <a:t>i</a:t>
            </a:r>
            <a:r>
              <a:rPr lang="en-US" altLang="en-US" i="1"/>
              <a:t> </a:t>
            </a:r>
            <a:r>
              <a:rPr lang="en-US" altLang="en-US"/>
              <a:t>= </a:t>
            </a:r>
            <a:r>
              <a:rPr lang="en-US" altLang="en-US" i="1"/>
              <a:t>σ(i)</a:t>
            </a:r>
            <a:r>
              <a:rPr lang="en-US" altLang="en-US"/>
              <a:t>:</a:t>
            </a:r>
          </a:p>
        </p:txBody>
      </p:sp>
      <p:graphicFrame>
        <p:nvGraphicFramePr>
          <p:cNvPr id="4098" name="Object 5"/>
          <p:cNvGraphicFramePr>
            <a:graphicFrameLocks noChangeAspect="1"/>
          </p:cNvGraphicFramePr>
          <p:nvPr>
            <p:ph/>
          </p:nvPr>
        </p:nvGraphicFramePr>
        <p:xfrm>
          <a:off x="1752600" y="2133600"/>
          <a:ext cx="5029200" cy="1141413"/>
        </p:xfrm>
        <a:graphic>
          <a:graphicData uri="http://schemas.openxmlformats.org/presentationml/2006/ole">
            <mc:AlternateContent xmlns:mc="http://schemas.openxmlformats.org/markup-compatibility/2006">
              <mc:Choice xmlns:v="urn:schemas-microsoft-com:vml" Requires="v">
                <p:oleObj spid="_x0000_s4105" name="Bitmap Image" r:id="rId3" imgW="2476190" imgH="561905" progId="Paint.Picture">
                  <p:embed/>
                </p:oleObj>
              </mc:Choice>
              <mc:Fallback>
                <p:oleObj name="Bitmap Image" r:id="rId3" imgW="2476190" imgH="561905"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133600"/>
                        <a:ext cx="5029200" cy="114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0" name="Text Box 7"/>
          <p:cNvSpPr txBox="1">
            <a:spLocks noChangeArrowheads="1"/>
          </p:cNvSpPr>
          <p:nvPr/>
        </p:nvSpPr>
        <p:spPr bwMode="auto">
          <a:xfrm>
            <a:off x="304800" y="3581400"/>
            <a:ext cx="86106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a:t>The set of all such permutations is denoted by </a:t>
            </a:r>
            <a:r>
              <a:rPr lang="en-US" altLang="en-US" i="1"/>
              <a:t>S</a:t>
            </a:r>
            <a:r>
              <a:rPr lang="en-US" altLang="en-US" i="1" baseline="-25000"/>
              <a:t>n</a:t>
            </a:r>
            <a:r>
              <a:rPr lang="en-US" altLang="en-US"/>
              <a:t>, and there are </a:t>
            </a:r>
            <a:r>
              <a:rPr lang="en-US" altLang="en-US" i="1"/>
              <a:t>n</a:t>
            </a:r>
            <a:r>
              <a:rPr lang="en-US" altLang="en-US"/>
              <a:t>! possible elements of set </a:t>
            </a:r>
            <a:r>
              <a:rPr lang="en-US" altLang="en-US" i="1"/>
              <a:t>S</a:t>
            </a:r>
            <a:r>
              <a:rPr lang="en-US" altLang="en-US" i="1" baseline="-25000"/>
              <a:t>n</a:t>
            </a:r>
            <a:r>
              <a:rPr lang="en-US" altLang="en-US"/>
              <a:t>. The composition and inverses of permutations in </a:t>
            </a:r>
            <a:r>
              <a:rPr lang="en-US" altLang="en-US" i="1"/>
              <a:t>S</a:t>
            </a:r>
            <a:r>
              <a:rPr lang="en-US" altLang="en-US" i="1" baseline="-25000"/>
              <a:t>n</a:t>
            </a:r>
            <a:r>
              <a:rPr lang="en-US" altLang="en-US"/>
              <a:t> belong to </a:t>
            </a:r>
            <a:r>
              <a:rPr lang="en-US" altLang="en-US" i="1"/>
              <a:t>S</a:t>
            </a:r>
            <a:r>
              <a:rPr lang="en-US" altLang="en-US" i="1" baseline="-25000"/>
              <a:t>n</a:t>
            </a:r>
            <a:r>
              <a:rPr lang="en-US" altLang="en-US"/>
              <a:t>, and the identity function ε belongs to </a:t>
            </a:r>
            <a:r>
              <a:rPr lang="en-US" altLang="en-US" i="1"/>
              <a:t>S</a:t>
            </a:r>
            <a:r>
              <a:rPr lang="en-US" altLang="en-US" i="1" baseline="-25000"/>
              <a:t>n</a:t>
            </a:r>
            <a:r>
              <a:rPr lang="en-US" altLang="en-US"/>
              <a:t>. Thus </a:t>
            </a:r>
            <a:r>
              <a:rPr lang="en-US" altLang="en-US" i="1"/>
              <a:t>S</a:t>
            </a:r>
            <a:r>
              <a:rPr lang="en-US" altLang="en-US" i="1" baseline="-25000"/>
              <a:t>n</a:t>
            </a:r>
            <a:r>
              <a:rPr lang="en-US" altLang="en-US"/>
              <a:t> forms a group (S</a:t>
            </a:r>
            <a:r>
              <a:rPr lang="en-US" altLang="en-US" baseline="-25000"/>
              <a:t>n</a:t>
            </a:r>
            <a:r>
              <a:rPr lang="en-US" altLang="en-US"/>
              <a:t>, </a:t>
            </a:r>
            <a:r>
              <a:rPr lang="en-US" altLang="en-US">
                <a:cs typeface="Times New Roman" panose="02020603050405020304" pitchFamily="18" charset="0"/>
              </a:rPr>
              <a:t>◊</a:t>
            </a:r>
            <a:r>
              <a:rPr lang="en-US" altLang="en-US"/>
              <a:t>) called the symmetric group of degree </a:t>
            </a:r>
            <a:r>
              <a:rPr lang="en-US" altLang="en-US" i="1"/>
              <a:t>n </a:t>
            </a:r>
            <a:r>
              <a:rPr lang="en-US" altLang="en-US"/>
              <a:t>and order</a:t>
            </a:r>
            <a:r>
              <a:rPr lang="en-US" altLang="en-US" i="1"/>
              <a:t> n!</a:t>
            </a:r>
            <a:r>
              <a:rPr lang="en-US" altLang="en-US"/>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2"/>
          </p:nvPr>
        </p:nvSpPr>
        <p:spPr>
          <a:ln/>
        </p:spPr>
        <p:txBody>
          <a:bodyPr/>
          <a:lstStyle/>
          <a:p>
            <a:fld id="{CAF6A71E-DD49-49E0-8F53-FB22BA26F5BB}" type="slidenum">
              <a:rPr lang="en-US" altLang="en-US"/>
              <a:pPr/>
              <a:t>2</a:t>
            </a:fld>
            <a:endParaRPr lang="en-US" altLang="en-US"/>
          </a:p>
        </p:txBody>
      </p:sp>
      <p:sp>
        <p:nvSpPr>
          <p:cNvPr id="40964" name="Text Box 4"/>
          <p:cNvSpPr txBox="1">
            <a:spLocks noChangeArrowheads="1"/>
          </p:cNvSpPr>
          <p:nvPr/>
        </p:nvSpPr>
        <p:spPr bwMode="auto">
          <a:xfrm>
            <a:off x="76200" y="1524000"/>
            <a:ext cx="8915400"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a:t>Let </a:t>
            </a:r>
            <a:r>
              <a:rPr lang="en-US" altLang="en-US" i="1"/>
              <a:t>S </a:t>
            </a:r>
            <a:r>
              <a:rPr lang="en-US" altLang="en-US"/>
              <a:t>be a nonempty set. An </a:t>
            </a:r>
            <a:r>
              <a:rPr lang="en-US" altLang="en-US" i="1"/>
              <a:t>operation </a:t>
            </a:r>
            <a:r>
              <a:rPr lang="en-US" altLang="en-US"/>
              <a:t>on </a:t>
            </a:r>
            <a:r>
              <a:rPr lang="en-US" altLang="en-US" i="1"/>
              <a:t>S </a:t>
            </a:r>
            <a:r>
              <a:rPr lang="en-US" altLang="en-US"/>
              <a:t>is a function ∗ from </a:t>
            </a:r>
            <a:r>
              <a:rPr lang="en-US" altLang="en-US" i="1"/>
              <a:t>S </a:t>
            </a:r>
            <a:r>
              <a:rPr lang="en-US" altLang="en-US"/>
              <a:t>× </a:t>
            </a:r>
            <a:r>
              <a:rPr lang="en-US" altLang="en-US" i="1"/>
              <a:t>S </a:t>
            </a:r>
            <a:r>
              <a:rPr lang="en-US" altLang="en-US"/>
              <a:t>into </a:t>
            </a:r>
            <a:r>
              <a:rPr lang="en-US" altLang="en-US" i="1"/>
              <a:t>S</a:t>
            </a:r>
            <a:r>
              <a:rPr lang="en-US" altLang="en-US"/>
              <a:t> is denoted as (</a:t>
            </a:r>
            <a:r>
              <a:rPr lang="en-US" altLang="en-US" i="1"/>
              <a:t>S</a:t>
            </a:r>
            <a:r>
              <a:rPr lang="en-US" altLang="en-US"/>
              <a:t>, ∗).</a:t>
            </a:r>
          </a:p>
          <a:p>
            <a:pPr algn="just">
              <a:spcBef>
                <a:spcPct val="50000"/>
              </a:spcBef>
            </a:pPr>
            <a:r>
              <a:rPr lang="en-US" altLang="en-US"/>
              <a:t>Let us define a set with operator • as:   ( {</a:t>
            </a:r>
            <a:r>
              <a:rPr lang="en-US" altLang="en-US" i="1"/>
              <a:t>a</a:t>
            </a:r>
            <a:r>
              <a:rPr lang="en-US" altLang="en-US"/>
              <a:t>, </a:t>
            </a:r>
            <a:r>
              <a:rPr lang="en-US" altLang="en-US" i="1"/>
              <a:t>b</a:t>
            </a:r>
            <a:r>
              <a:rPr lang="en-US" altLang="en-US"/>
              <a:t>, </a:t>
            </a:r>
            <a:r>
              <a:rPr lang="en-US" altLang="en-US" i="1"/>
              <a:t>c</a:t>
            </a:r>
            <a:r>
              <a:rPr lang="en-US" altLang="en-US"/>
              <a:t>, </a:t>
            </a:r>
            <a:r>
              <a:rPr lang="en-US" altLang="en-US" i="1"/>
              <a:t>d</a:t>
            </a:r>
            <a:r>
              <a:rPr lang="en-US" altLang="en-US"/>
              <a:t>}, •) and the operation as shown in Table below.</a:t>
            </a:r>
          </a:p>
        </p:txBody>
      </p:sp>
      <p:pic>
        <p:nvPicPr>
          <p:cNvPr id="40965" name="Picture 20"/>
          <p:cNvPicPr>
            <a:picLocks noChangeAspect="1" noChangeArrowheads="1"/>
          </p:cNvPicPr>
          <p:nvPr>
            <p:ph/>
          </p:nvPr>
        </p:nvPicPr>
        <p:blipFill>
          <a:blip r:embed="rId2" cstate="print">
            <a:extLst>
              <a:ext uri="{28A0092B-C50C-407E-A947-70E740481C1C}">
                <a14:useLocalDpi xmlns:a14="http://schemas.microsoft.com/office/drawing/2010/main" val="0"/>
              </a:ext>
            </a:extLst>
          </a:blip>
          <a:srcRect/>
          <a:stretch>
            <a:fillRect/>
          </a:stretch>
        </p:blipFill>
        <p:spPr>
          <a:xfrm>
            <a:off x="1676400" y="3733800"/>
            <a:ext cx="4800600" cy="2176463"/>
          </a:xfrm>
          <a:noFill/>
          <a:ln/>
        </p:spPr>
      </p:pic>
      <p:sp>
        <p:nvSpPr>
          <p:cNvPr id="40967" name="Text Box 7"/>
          <p:cNvSpPr txBox="1">
            <a:spLocks noChangeArrowheads="1"/>
          </p:cNvSpPr>
          <p:nvPr/>
        </p:nvSpPr>
        <p:spPr bwMode="auto">
          <a:xfrm>
            <a:off x="228600" y="107950"/>
            <a:ext cx="8763000" cy="11874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1">
                <a:solidFill>
                  <a:schemeClr val="accent2"/>
                </a:solidFill>
              </a:rPr>
              <a:t>Groups, rings, and fields are the fundamental elements of a branch of mathematics known as abstract algebra, or modern algebra.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
          <p:cNvSpPr>
            <a:spLocks noGrp="1" noChangeArrowheads="1"/>
          </p:cNvSpPr>
          <p:nvPr>
            <p:ph type="sldNum" sz="quarter" idx="12"/>
          </p:nvPr>
        </p:nvSpPr>
        <p:spPr>
          <a:ln/>
        </p:spPr>
        <p:txBody>
          <a:bodyPr/>
          <a:lstStyle/>
          <a:p>
            <a:fld id="{00FAD05A-9A51-419D-8766-4BA7B93C9B75}" type="slidenum">
              <a:rPr lang="en-US" altLang="en-US"/>
              <a:pPr/>
              <a:t>20</a:t>
            </a:fld>
            <a:endParaRPr lang="en-US" altLang="en-US"/>
          </a:p>
        </p:txBody>
      </p:sp>
      <p:graphicFrame>
        <p:nvGraphicFramePr>
          <p:cNvPr id="5122" name="Object 4"/>
          <p:cNvGraphicFramePr>
            <a:graphicFrameLocks noChangeAspect="1"/>
          </p:cNvGraphicFramePr>
          <p:nvPr>
            <p:ph sz="half" idx="1"/>
          </p:nvPr>
        </p:nvGraphicFramePr>
        <p:xfrm>
          <a:off x="381000" y="990600"/>
          <a:ext cx="8305800" cy="2122488"/>
        </p:xfrm>
        <a:graphic>
          <a:graphicData uri="http://schemas.openxmlformats.org/presentationml/2006/ole">
            <mc:AlternateContent xmlns:mc="http://schemas.openxmlformats.org/markup-compatibility/2006">
              <mc:Choice xmlns:v="urn:schemas-microsoft-com:vml" Requires="v">
                <p:oleObj spid="_x0000_s5132" name="Bitmap Image" r:id="rId3" imgW="5144218" imgH="1314286" progId="Paint.Picture">
                  <p:embed/>
                </p:oleObj>
              </mc:Choice>
              <mc:Fallback>
                <p:oleObj name="Bitmap Image" r:id="rId3" imgW="5144218" imgH="1314286"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990600"/>
                        <a:ext cx="8305800" cy="212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4" name="Rectangle 6"/>
          <p:cNvSpPr>
            <a:spLocks noChangeArrowheads="1"/>
          </p:cNvSpPr>
          <p:nvPr/>
        </p:nvSpPr>
        <p:spPr bwMode="auto">
          <a:xfrm>
            <a:off x="609600" y="3276600"/>
            <a:ext cx="6464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The multiplication table of </a:t>
            </a:r>
            <a:r>
              <a:rPr lang="en-US" altLang="en-US" i="1"/>
              <a:t>S</a:t>
            </a:r>
            <a:r>
              <a:rPr lang="en-US" altLang="en-US" baseline="-25000"/>
              <a:t>3</a:t>
            </a:r>
            <a:r>
              <a:rPr lang="en-US" altLang="en-US"/>
              <a:t> appears in Fig. below</a:t>
            </a:r>
          </a:p>
        </p:txBody>
      </p:sp>
      <p:graphicFrame>
        <p:nvGraphicFramePr>
          <p:cNvPr id="5123" name="Object 7"/>
          <p:cNvGraphicFramePr>
            <a:graphicFrameLocks noChangeAspect="1"/>
          </p:cNvGraphicFramePr>
          <p:nvPr>
            <p:ph sz="half" idx="2"/>
          </p:nvPr>
        </p:nvGraphicFramePr>
        <p:xfrm>
          <a:off x="304800" y="3810000"/>
          <a:ext cx="3352800" cy="2744788"/>
        </p:xfrm>
        <a:graphic>
          <a:graphicData uri="http://schemas.openxmlformats.org/presentationml/2006/ole">
            <mc:AlternateContent xmlns:mc="http://schemas.openxmlformats.org/markup-compatibility/2006">
              <mc:Choice xmlns:v="urn:schemas-microsoft-com:vml" Requires="v">
                <p:oleObj spid="_x0000_s5133" name="Bitmap Image" r:id="rId5" imgW="2467319" imgH="2019048" progId="Paint.Picture">
                  <p:embed/>
                </p:oleObj>
              </mc:Choice>
              <mc:Fallback>
                <p:oleObj name="Bitmap Image" r:id="rId5" imgW="2467319" imgH="2019048" progId="Paint.Picture">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3810000"/>
                        <a:ext cx="3352800" cy="274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9" name="Rectangle 9"/>
          <p:cNvSpPr>
            <a:spLocks noChangeArrowheads="1"/>
          </p:cNvSpPr>
          <p:nvPr/>
        </p:nvSpPr>
        <p:spPr bwMode="auto">
          <a:xfrm>
            <a:off x="304800" y="152400"/>
            <a:ext cx="69865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Let us consider a set, S = {1, 2, 3}.</a:t>
            </a:r>
          </a:p>
          <a:p>
            <a:r>
              <a:rPr lang="en-US" altLang="en-US"/>
              <a:t>The symmetric group </a:t>
            </a:r>
            <a:r>
              <a:rPr lang="en-US" altLang="en-US" i="1"/>
              <a:t>S</a:t>
            </a:r>
            <a:r>
              <a:rPr lang="en-US" altLang="en-US" baseline="-25000"/>
              <a:t>3</a:t>
            </a:r>
            <a:r>
              <a:rPr lang="en-US" altLang="en-US"/>
              <a:t> has 3! = 6 elements as follows:</a:t>
            </a:r>
          </a:p>
        </p:txBody>
      </p:sp>
      <p:sp>
        <p:nvSpPr>
          <p:cNvPr id="5130" name="Text Box 10"/>
          <p:cNvSpPr txBox="1">
            <a:spLocks noChangeArrowheads="1"/>
          </p:cNvSpPr>
          <p:nvPr/>
        </p:nvSpPr>
        <p:spPr bwMode="auto">
          <a:xfrm>
            <a:off x="3733800" y="3962400"/>
            <a:ext cx="5257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t>
            </a:r>
            <a:r>
              <a:rPr lang="el-GR" altLang="en-US">
                <a:cs typeface="Times New Roman" panose="02020603050405020304" pitchFamily="18" charset="0"/>
              </a:rPr>
              <a:t>ε</a:t>
            </a:r>
            <a:r>
              <a:rPr lang="en-US" altLang="en-US">
                <a:cs typeface="Times New Roman" panose="02020603050405020304" pitchFamily="18" charset="0"/>
              </a:rPr>
              <a:t>,</a:t>
            </a:r>
            <a:r>
              <a:rPr lang="el-GR" altLang="en-US">
                <a:cs typeface="Times New Roman" panose="02020603050405020304" pitchFamily="18" charset="0"/>
              </a:rPr>
              <a:t>σ</a:t>
            </a:r>
            <a:r>
              <a:rPr lang="en-US" altLang="en-US" baseline="-25000">
                <a:cs typeface="Times New Roman" panose="02020603050405020304" pitchFamily="18" charset="0"/>
              </a:rPr>
              <a:t>1</a:t>
            </a:r>
            <a:r>
              <a:rPr lang="en-US" altLang="en-US">
                <a:cs typeface="Times New Roman" panose="02020603050405020304" pitchFamily="18" charset="0"/>
              </a:rPr>
              <a:t>,</a:t>
            </a:r>
            <a:r>
              <a:rPr lang="el-GR" altLang="en-US" i="1">
                <a:cs typeface="Times New Roman" panose="02020603050405020304" pitchFamily="18" charset="0"/>
              </a:rPr>
              <a:t>Φ</a:t>
            </a:r>
            <a:r>
              <a:rPr lang="en-US" altLang="en-US" i="1" baseline="-25000">
                <a:cs typeface="Times New Roman" panose="02020603050405020304" pitchFamily="18" charset="0"/>
              </a:rPr>
              <a:t>2</a:t>
            </a:r>
            <a:r>
              <a:rPr lang="en-US" altLang="en-US"/>
              <a:t>} </a:t>
            </a:r>
            <a:r>
              <a:rPr lang="en-US" altLang="en-US" i="1"/>
              <a:t>,◊), </a:t>
            </a:r>
            <a:r>
              <a:rPr lang="en-US" altLang="en-US"/>
              <a:t>({</a:t>
            </a:r>
            <a:r>
              <a:rPr lang="el-GR" altLang="en-US"/>
              <a:t>ε</a:t>
            </a:r>
            <a:r>
              <a:rPr lang="en-US" altLang="en-US"/>
              <a:t>,</a:t>
            </a:r>
            <a:r>
              <a:rPr lang="el-GR" altLang="en-US"/>
              <a:t>σ</a:t>
            </a:r>
            <a:r>
              <a:rPr lang="en-US" altLang="en-US" baseline="-25000"/>
              <a:t>3</a:t>
            </a:r>
            <a:r>
              <a:rPr lang="en-US" altLang="en-US"/>
              <a:t>,</a:t>
            </a:r>
            <a:r>
              <a:rPr lang="el-GR" altLang="en-US" i="1"/>
              <a:t>Φ</a:t>
            </a:r>
            <a:r>
              <a:rPr lang="en-US" altLang="en-US" i="1" baseline="-25000"/>
              <a:t>1</a:t>
            </a:r>
            <a:r>
              <a:rPr lang="en-US" altLang="en-US"/>
              <a:t>} </a:t>
            </a:r>
            <a:r>
              <a:rPr lang="en-US" altLang="en-US" i="1"/>
              <a:t>,◊), </a:t>
            </a:r>
            <a:r>
              <a:rPr lang="en-US" altLang="en-US"/>
              <a:t>({</a:t>
            </a:r>
            <a:r>
              <a:rPr lang="el-GR" altLang="en-US"/>
              <a:t>ε</a:t>
            </a:r>
            <a:r>
              <a:rPr lang="en-US" altLang="en-US"/>
              <a:t>,</a:t>
            </a:r>
            <a:r>
              <a:rPr lang="el-GR" altLang="en-US"/>
              <a:t>σ</a:t>
            </a:r>
            <a:r>
              <a:rPr lang="en-US" altLang="en-US" baseline="-25000"/>
              <a:t>2</a:t>
            </a:r>
            <a:r>
              <a:rPr lang="en-US" altLang="en-US"/>
              <a:t>} </a:t>
            </a:r>
            <a:r>
              <a:rPr lang="en-US" altLang="en-US" i="1"/>
              <a:t>,◊) </a:t>
            </a:r>
            <a:r>
              <a:rPr lang="en-US" altLang="en-US"/>
              <a:t>etc are all permutation group of degree 3 and order 6</a:t>
            </a:r>
            <a:r>
              <a:rPr lang="en-US" altLang="en-US" i="1"/>
              <a:t>. </a:t>
            </a:r>
          </a:p>
        </p:txBody>
      </p:sp>
      <p:sp>
        <p:nvSpPr>
          <p:cNvPr id="5131" name="Text Box 11"/>
          <p:cNvSpPr txBox="1">
            <a:spLocks noChangeArrowheads="1"/>
          </p:cNvSpPr>
          <p:nvPr/>
        </p:nvSpPr>
        <p:spPr bwMode="auto">
          <a:xfrm>
            <a:off x="3657600" y="5334000"/>
            <a:ext cx="5181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t>
            </a:r>
            <a:r>
              <a:rPr lang="el-GR" altLang="en-US">
                <a:cs typeface="Times New Roman" panose="02020603050405020304" pitchFamily="18" charset="0"/>
              </a:rPr>
              <a:t>ε</a:t>
            </a:r>
            <a:r>
              <a:rPr lang="en-US" altLang="en-US">
                <a:cs typeface="Times New Roman" panose="02020603050405020304" pitchFamily="18" charset="0"/>
              </a:rPr>
              <a:t>,</a:t>
            </a:r>
            <a:r>
              <a:rPr lang="el-GR" altLang="en-US">
                <a:cs typeface="Times New Roman" panose="02020603050405020304" pitchFamily="18" charset="0"/>
              </a:rPr>
              <a:t>σ</a:t>
            </a:r>
            <a:r>
              <a:rPr lang="en-US" altLang="en-US" baseline="-25000">
                <a:cs typeface="Times New Roman" panose="02020603050405020304" pitchFamily="18" charset="0"/>
              </a:rPr>
              <a:t>1</a:t>
            </a:r>
            <a:r>
              <a:rPr lang="en-US" altLang="en-US">
                <a:cs typeface="Times New Roman" panose="02020603050405020304" pitchFamily="18" charset="0"/>
              </a:rPr>
              <a:t>, </a:t>
            </a:r>
            <a:r>
              <a:rPr lang="el-GR" altLang="en-US"/>
              <a:t>σ</a:t>
            </a:r>
            <a:r>
              <a:rPr lang="en-US" altLang="en-US" baseline="-25000"/>
              <a:t>2</a:t>
            </a:r>
            <a:r>
              <a:rPr lang="en-US" altLang="en-US"/>
              <a:t> ,</a:t>
            </a:r>
            <a:r>
              <a:rPr lang="el-GR" altLang="en-US"/>
              <a:t>σ</a:t>
            </a:r>
            <a:r>
              <a:rPr lang="en-US" altLang="en-US" baseline="-25000"/>
              <a:t>3</a:t>
            </a:r>
            <a:r>
              <a:rPr lang="en-US" altLang="en-US"/>
              <a:t>, </a:t>
            </a:r>
            <a:r>
              <a:rPr lang="el-GR" altLang="en-US" i="1"/>
              <a:t>Φ</a:t>
            </a:r>
            <a:r>
              <a:rPr lang="en-US" altLang="en-US" i="1" baseline="-25000"/>
              <a:t>1</a:t>
            </a:r>
            <a:r>
              <a:rPr lang="en-US" altLang="en-US" i="1"/>
              <a:t>,</a:t>
            </a:r>
            <a:r>
              <a:rPr lang="en-US" altLang="en-US"/>
              <a:t> </a:t>
            </a:r>
            <a:r>
              <a:rPr lang="el-GR" altLang="en-US" i="1">
                <a:cs typeface="Times New Roman" panose="02020603050405020304" pitchFamily="18" charset="0"/>
              </a:rPr>
              <a:t>Φ</a:t>
            </a:r>
            <a:r>
              <a:rPr lang="en-US" altLang="en-US" i="1" baseline="-25000">
                <a:cs typeface="Times New Roman" panose="02020603050405020304" pitchFamily="18" charset="0"/>
              </a:rPr>
              <a:t>2</a:t>
            </a:r>
            <a:r>
              <a:rPr lang="en-US" altLang="en-US"/>
              <a:t>} </a:t>
            </a:r>
            <a:r>
              <a:rPr lang="en-US" altLang="en-US" i="1"/>
              <a:t>,◊), </a:t>
            </a:r>
            <a:r>
              <a:rPr lang="en-US" altLang="en-US"/>
              <a:t>is symmetric group of degree 3 and order 6</a:t>
            </a:r>
            <a:r>
              <a:rPr lang="en-US" altLang="en-US" i="1"/>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12"/>
          </p:nvPr>
        </p:nvSpPr>
        <p:spPr>
          <a:ln/>
        </p:spPr>
        <p:txBody>
          <a:bodyPr/>
          <a:lstStyle/>
          <a:p>
            <a:fld id="{9B666395-497F-4AAA-A881-5DC39465AB3A}" type="slidenum">
              <a:rPr lang="en-US" altLang="en-US"/>
              <a:pPr/>
              <a:t>21</a:t>
            </a:fld>
            <a:endParaRPr lang="en-US" alt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3276600"/>
            <a:ext cx="4464050" cy="250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133600"/>
            <a:ext cx="333692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2" name="Text Box 8"/>
          <p:cNvSpPr txBox="1">
            <a:spLocks noChangeArrowheads="1"/>
          </p:cNvSpPr>
          <p:nvPr/>
        </p:nvSpPr>
        <p:spPr bwMode="auto">
          <a:xfrm>
            <a:off x="152400" y="0"/>
            <a:ext cx="87630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2000"/>
              <a:t>By considering the symmetries of regular polygons we obtain certain other permutation groups called dihedral group. For this purpose, let us first consider an equilateral triangle whose vertices are denoted as A, B and C.  Now consider all possible rotation and reflections which leave the final position of the triangle unchanged from its original position except for the renaming of vertices. Thus the dihedral group is (D</a:t>
            </a:r>
            <a:r>
              <a:rPr lang="en-US" altLang="en-US" sz="2000" baseline="-25000"/>
              <a:t>3</a:t>
            </a:r>
            <a:r>
              <a:rPr lang="en-US" altLang="en-US" sz="2000"/>
              <a:t>, </a:t>
            </a:r>
            <a:r>
              <a:rPr lang="en-US" altLang="en-US" sz="2000" i="1"/>
              <a:t>◊</a:t>
            </a:r>
            <a:r>
              <a:rPr lang="en-US" altLang="en-US" sz="2000"/>
              <a:t>) obtained from rotation and reflection of a triangle.</a:t>
            </a:r>
          </a:p>
        </p:txBody>
      </p:sp>
      <p:sp>
        <p:nvSpPr>
          <p:cNvPr id="16393" name="Text Box 9"/>
          <p:cNvSpPr txBox="1">
            <a:spLocks noChangeArrowheads="1"/>
          </p:cNvSpPr>
          <p:nvPr/>
        </p:nvSpPr>
        <p:spPr bwMode="auto">
          <a:xfrm>
            <a:off x="4876800" y="2819400"/>
            <a:ext cx="358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Multiplication table of </a:t>
            </a:r>
            <a:r>
              <a:rPr lang="en-US" altLang="en-US" i="1"/>
              <a:t>S</a:t>
            </a:r>
            <a:r>
              <a:rPr lang="en-US" altLang="en-US" baseline="-25000"/>
              <a:t>3</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12"/>
          </p:nvPr>
        </p:nvSpPr>
        <p:spPr>
          <a:ln/>
        </p:spPr>
        <p:txBody>
          <a:bodyPr/>
          <a:lstStyle/>
          <a:p>
            <a:fld id="{B19715C8-F412-4275-B6FA-05A959D2B351}" type="slidenum">
              <a:rPr lang="en-US" altLang="en-US"/>
              <a:pPr/>
              <a:t>22</a:t>
            </a:fld>
            <a:endParaRPr lang="en-US" altLang="en-US"/>
          </a:p>
        </p:txBody>
      </p:sp>
      <p:graphicFrame>
        <p:nvGraphicFramePr>
          <p:cNvPr id="7170" name="Object 7"/>
          <p:cNvGraphicFramePr>
            <a:graphicFrameLocks noChangeAspect="1"/>
          </p:cNvGraphicFramePr>
          <p:nvPr>
            <p:ph sz="half" idx="1"/>
          </p:nvPr>
        </p:nvGraphicFramePr>
        <p:xfrm>
          <a:off x="0" y="609600"/>
          <a:ext cx="9144000" cy="1006475"/>
        </p:xfrm>
        <a:graphic>
          <a:graphicData uri="http://schemas.openxmlformats.org/presentationml/2006/ole">
            <mc:AlternateContent xmlns:mc="http://schemas.openxmlformats.org/markup-compatibility/2006">
              <mc:Choice xmlns:v="urn:schemas-microsoft-com:vml" Requires="v">
                <p:oleObj spid="_x0000_s7178" name="Bitmap Image" r:id="rId3" imgW="6744641" imgH="743054" progId="Paint.Picture">
                  <p:embed/>
                </p:oleObj>
              </mc:Choice>
              <mc:Fallback>
                <p:oleObj name="Bitmap Image" r:id="rId3" imgW="6744641" imgH="743054" progId="Paint.Picture">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0960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1" name="Object 9"/>
          <p:cNvGraphicFramePr>
            <a:graphicFrameLocks noChangeAspect="1"/>
          </p:cNvGraphicFramePr>
          <p:nvPr>
            <p:ph sz="quarter" idx="2"/>
          </p:nvPr>
        </p:nvGraphicFramePr>
        <p:xfrm>
          <a:off x="457200" y="1600200"/>
          <a:ext cx="7924800" cy="2119313"/>
        </p:xfrm>
        <a:graphic>
          <a:graphicData uri="http://schemas.openxmlformats.org/presentationml/2006/ole">
            <mc:AlternateContent xmlns:mc="http://schemas.openxmlformats.org/markup-compatibility/2006">
              <mc:Choice xmlns:v="urn:schemas-microsoft-com:vml" Requires="v">
                <p:oleObj spid="_x0000_s7179" name="Bitmap Image" r:id="rId5" imgW="6304762" imgH="1685714" progId="Paint.Picture">
                  <p:embed/>
                </p:oleObj>
              </mc:Choice>
              <mc:Fallback>
                <p:oleObj name="Bitmap Image" r:id="rId5" imgW="6304762" imgH="1685714" progId="Paint.Picture">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1600200"/>
                        <a:ext cx="7924800" cy="2119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2" name="Object 12"/>
          <p:cNvGraphicFramePr>
            <a:graphicFrameLocks noChangeAspect="1"/>
          </p:cNvGraphicFramePr>
          <p:nvPr>
            <p:ph sz="quarter" idx="3"/>
          </p:nvPr>
        </p:nvGraphicFramePr>
        <p:xfrm>
          <a:off x="228600" y="3810000"/>
          <a:ext cx="8686800" cy="2449513"/>
        </p:xfrm>
        <a:graphic>
          <a:graphicData uri="http://schemas.openxmlformats.org/presentationml/2006/ole">
            <mc:AlternateContent xmlns:mc="http://schemas.openxmlformats.org/markup-compatibility/2006">
              <mc:Choice xmlns:v="urn:schemas-microsoft-com:vml" Requires="v">
                <p:oleObj spid="_x0000_s7180" name="Bitmap Image" r:id="rId7" imgW="7561905" imgH="2133898" progId="Paint.Picture">
                  <p:embed/>
                </p:oleObj>
              </mc:Choice>
              <mc:Fallback>
                <p:oleObj name="Bitmap Image" r:id="rId7" imgW="7561905" imgH="2133898" progId="Paint.Picture">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 y="3810000"/>
                        <a:ext cx="8686800" cy="244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3" name="Text Box 15"/>
          <p:cNvSpPr txBox="1">
            <a:spLocks noChangeArrowheads="1"/>
          </p:cNvSpPr>
          <p:nvPr/>
        </p:nvSpPr>
        <p:spPr bwMode="auto">
          <a:xfrm>
            <a:off x="0" y="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chemeClr val="accent2"/>
                </a:solidFill>
              </a:rPr>
              <a:t>Example 11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2"/>
          </p:nvPr>
        </p:nvSpPr>
        <p:spPr>
          <a:ln/>
        </p:spPr>
        <p:txBody>
          <a:bodyPr/>
          <a:lstStyle/>
          <a:p>
            <a:fld id="{CB1FDE7B-E395-4E7D-B559-112C0E93860C}" type="slidenum">
              <a:rPr lang="en-US" altLang="en-US"/>
              <a:pPr/>
              <a:t>23</a:t>
            </a:fld>
            <a:endParaRPr lang="en-US" altLang="en-US"/>
          </a:p>
        </p:txBody>
      </p:sp>
      <p:sp>
        <p:nvSpPr>
          <p:cNvPr id="8195" name="Text Box 4"/>
          <p:cNvSpPr txBox="1">
            <a:spLocks noChangeArrowheads="1"/>
          </p:cNvSpPr>
          <p:nvPr/>
        </p:nvSpPr>
        <p:spPr bwMode="auto">
          <a:xfrm>
            <a:off x="152400" y="152400"/>
            <a:ext cx="8686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chemeClr val="accent2"/>
                </a:solidFill>
              </a:rPr>
              <a:t>Example-12</a:t>
            </a:r>
          </a:p>
          <a:p>
            <a:pPr eaLnBrk="1" hangingPunct="1"/>
            <a:r>
              <a:rPr lang="en-US" altLang="en-US"/>
              <a:t>Let </a:t>
            </a:r>
            <a:r>
              <a:rPr lang="en-US" altLang="en-US" i="1"/>
              <a:t>S </a:t>
            </a:r>
            <a:r>
              <a:rPr lang="en-US" altLang="en-US"/>
              <a:t>be the square in Fig. below, with its center at the origin 0. Note that the vertices of </a:t>
            </a:r>
            <a:r>
              <a:rPr lang="en-US" altLang="en-US" i="1"/>
              <a:t>S </a:t>
            </a:r>
            <a:r>
              <a:rPr lang="en-US" altLang="en-US"/>
              <a:t>are numbered counterclockwise from 1 to 4.</a:t>
            </a:r>
          </a:p>
          <a:p>
            <a:pPr eaLnBrk="1" hangingPunct="1"/>
            <a:r>
              <a:rPr lang="en-US" altLang="en-US"/>
              <a:t>Determine 8 elements of </a:t>
            </a:r>
            <a:r>
              <a:rPr lang="en-US" altLang="en-US" i="1"/>
              <a:t>D</a:t>
            </a:r>
            <a:r>
              <a:rPr lang="en-US" altLang="en-US" baseline="-25000"/>
              <a:t>4</a:t>
            </a:r>
            <a:r>
              <a:rPr lang="en-US" altLang="en-US"/>
              <a:t> by rotation and reflection.</a:t>
            </a:r>
          </a:p>
        </p:txBody>
      </p:sp>
      <p:graphicFrame>
        <p:nvGraphicFramePr>
          <p:cNvPr id="8194" name="Object 5"/>
          <p:cNvGraphicFramePr>
            <a:graphicFrameLocks noChangeAspect="1"/>
          </p:cNvGraphicFramePr>
          <p:nvPr>
            <p:ph/>
          </p:nvPr>
        </p:nvGraphicFramePr>
        <p:xfrm>
          <a:off x="2590800" y="1676400"/>
          <a:ext cx="2576513" cy="2667000"/>
        </p:xfrm>
        <a:graphic>
          <a:graphicData uri="http://schemas.openxmlformats.org/presentationml/2006/ole">
            <mc:AlternateContent xmlns:mc="http://schemas.openxmlformats.org/markup-compatibility/2006">
              <mc:Choice xmlns:v="urn:schemas-microsoft-com:vml" Requires="v">
                <p:oleObj spid="_x0000_s8201" name="Bitmap Image" r:id="rId3" imgW="1895238" imgH="1961905" progId="Paint.Picture">
                  <p:embed/>
                </p:oleObj>
              </mc:Choice>
              <mc:Fallback>
                <p:oleObj name="Bitmap Image" r:id="rId3" imgW="1895238" imgH="1961905"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1676400"/>
                        <a:ext cx="2576513"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0" name="Text Box 8"/>
          <p:cNvSpPr txBox="1">
            <a:spLocks noChangeArrowheads="1"/>
          </p:cNvSpPr>
          <p:nvPr/>
        </p:nvSpPr>
        <p:spPr bwMode="auto">
          <a:xfrm>
            <a:off x="0" y="4343400"/>
            <a:ext cx="8763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a:t>There are eight symmetries as follows. For </a:t>
            </a:r>
            <a:r>
              <a:rPr lang="en-US" altLang="en-US" i="1"/>
              <a:t>α </a:t>
            </a:r>
            <a:r>
              <a:rPr lang="en-US" altLang="en-US"/>
              <a:t>= 0◦, 90◦, 180◦, 270◦, let </a:t>
            </a:r>
            <a:r>
              <a:rPr lang="en-US" altLang="en-US" i="1"/>
              <a:t>σ(α) </a:t>
            </a:r>
            <a:r>
              <a:rPr lang="en-US" altLang="en-US"/>
              <a:t>be the symmetry obtained by rotating </a:t>
            </a:r>
            <a:r>
              <a:rPr lang="en-US" altLang="en-US" i="1"/>
              <a:t>S </a:t>
            </a:r>
            <a:r>
              <a:rPr lang="en-US" altLang="en-US"/>
              <a:t>about its center </a:t>
            </a:r>
            <a:r>
              <a:rPr lang="en-US" altLang="en-US" i="1"/>
              <a:t>α  </a:t>
            </a:r>
            <a:r>
              <a:rPr lang="en-US" altLang="en-US"/>
              <a:t>degrees, and let </a:t>
            </a:r>
            <a:r>
              <a:rPr lang="en-US" altLang="en-US" i="1"/>
              <a:t>τ(α) </a:t>
            </a:r>
            <a:r>
              <a:rPr lang="en-US" altLang="en-US"/>
              <a:t>be the symmetry obtained by reflecting </a:t>
            </a:r>
            <a:r>
              <a:rPr lang="en-US" altLang="en-US" i="1"/>
              <a:t>S </a:t>
            </a:r>
            <a:r>
              <a:rPr lang="en-US" altLang="en-US"/>
              <a:t>about the y-axis and then rotating </a:t>
            </a:r>
            <a:r>
              <a:rPr lang="en-US" altLang="en-US" i="1"/>
              <a:t>S </a:t>
            </a:r>
            <a:r>
              <a:rPr lang="en-US" altLang="en-US"/>
              <a:t>about its center </a:t>
            </a:r>
            <a:r>
              <a:rPr lang="en-US" altLang="en-US" i="1"/>
              <a:t>α </a:t>
            </a:r>
            <a:r>
              <a:rPr lang="en-US" altLang="en-US"/>
              <a:t>degrees.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2"/>
          </p:nvPr>
        </p:nvSpPr>
        <p:spPr>
          <a:ln/>
        </p:spPr>
        <p:txBody>
          <a:bodyPr/>
          <a:lstStyle/>
          <a:p>
            <a:fld id="{C036158E-5A05-4BE1-A105-7DD66D5143C0}" type="slidenum">
              <a:rPr lang="en-US" altLang="en-US"/>
              <a:pPr/>
              <a:t>24</a:t>
            </a:fld>
            <a:endParaRPr lang="en-US" altLang="en-US"/>
          </a:p>
        </p:txBody>
      </p:sp>
      <p:graphicFrame>
        <p:nvGraphicFramePr>
          <p:cNvPr id="9218" name="Object 4"/>
          <p:cNvGraphicFramePr>
            <a:graphicFrameLocks noChangeAspect="1"/>
          </p:cNvGraphicFramePr>
          <p:nvPr>
            <p:ph sz="half" idx="1"/>
          </p:nvPr>
        </p:nvGraphicFramePr>
        <p:xfrm>
          <a:off x="3124200" y="381000"/>
          <a:ext cx="5867400" cy="2733675"/>
        </p:xfrm>
        <a:graphic>
          <a:graphicData uri="http://schemas.openxmlformats.org/presentationml/2006/ole">
            <mc:AlternateContent xmlns:mc="http://schemas.openxmlformats.org/markup-compatibility/2006">
              <mc:Choice xmlns:v="urn:schemas-microsoft-com:vml" Requires="v">
                <p:oleObj spid="_x0000_s9225" name="Bitmap Image" r:id="rId3" imgW="4439270" imgH="2066667" progId="Paint.Picture">
                  <p:embed/>
                </p:oleObj>
              </mc:Choice>
              <mc:Fallback>
                <p:oleObj name="Bitmap Image" r:id="rId3" imgW="4439270" imgH="2066667"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381000"/>
                        <a:ext cx="5867400"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9219" name="Picture 7"/>
          <p:cNvPicPr>
            <a:picLocks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a:xfrm>
            <a:off x="0" y="0"/>
            <a:ext cx="2944813" cy="3048000"/>
          </a:xfrm>
          <a:noFill/>
        </p:spPr>
      </p:pic>
      <p:sp>
        <p:nvSpPr>
          <p:cNvPr id="9224" name="Text Box 8"/>
          <p:cNvSpPr txBox="1">
            <a:spLocks noChangeArrowheads="1"/>
          </p:cNvSpPr>
          <p:nvPr/>
        </p:nvSpPr>
        <p:spPr bwMode="auto">
          <a:xfrm>
            <a:off x="381000" y="3733800"/>
            <a:ext cx="8229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Now D</a:t>
            </a:r>
            <a:r>
              <a:rPr lang="en-US" altLang="en-US" sz="2000" baseline="-25000"/>
              <a:t>4 </a:t>
            </a:r>
            <a:r>
              <a:rPr lang="en-US" altLang="en-US" sz="2000"/>
              <a:t>= {</a:t>
            </a:r>
            <a:r>
              <a:rPr lang="el-GR" altLang="en-US" sz="2000">
                <a:cs typeface="Times New Roman" panose="02020603050405020304" pitchFamily="18" charset="0"/>
              </a:rPr>
              <a:t>σ</a:t>
            </a:r>
            <a:r>
              <a:rPr lang="en-US" altLang="en-US" sz="2000">
                <a:cs typeface="Times New Roman" panose="02020603050405020304" pitchFamily="18" charset="0"/>
              </a:rPr>
              <a:t>(0</a:t>
            </a:r>
            <a:r>
              <a:rPr lang="en-US" altLang="en-US" sz="2000" baseline="30000">
                <a:cs typeface="Times New Roman" panose="02020603050405020304" pitchFamily="18" charset="0"/>
              </a:rPr>
              <a:t>0</a:t>
            </a:r>
            <a:r>
              <a:rPr lang="en-US" altLang="en-US" sz="2000">
                <a:cs typeface="Times New Roman" panose="02020603050405020304" pitchFamily="18" charset="0"/>
              </a:rPr>
              <a:t>), </a:t>
            </a:r>
            <a:r>
              <a:rPr lang="el-GR" altLang="en-US" sz="2000"/>
              <a:t>σ</a:t>
            </a:r>
            <a:r>
              <a:rPr lang="en-US" altLang="en-US" sz="2000"/>
              <a:t>(90</a:t>
            </a:r>
            <a:r>
              <a:rPr lang="en-US" altLang="en-US" sz="2000" baseline="30000"/>
              <a:t>0</a:t>
            </a:r>
            <a:r>
              <a:rPr lang="en-US" altLang="en-US" sz="2000"/>
              <a:t>), </a:t>
            </a:r>
            <a:r>
              <a:rPr lang="el-GR" altLang="en-US" sz="2000"/>
              <a:t>σ</a:t>
            </a:r>
            <a:r>
              <a:rPr lang="en-US" altLang="en-US" sz="2000"/>
              <a:t>(180</a:t>
            </a:r>
            <a:r>
              <a:rPr lang="en-US" altLang="en-US" sz="2000" baseline="30000"/>
              <a:t>0</a:t>
            </a:r>
            <a:r>
              <a:rPr lang="en-US" altLang="en-US" sz="2000"/>
              <a:t>), </a:t>
            </a:r>
            <a:r>
              <a:rPr lang="el-GR" altLang="en-US" sz="2000"/>
              <a:t>σ</a:t>
            </a:r>
            <a:r>
              <a:rPr lang="en-US" altLang="en-US" sz="2000"/>
              <a:t>(270</a:t>
            </a:r>
            <a:r>
              <a:rPr lang="en-US" altLang="en-US" sz="2000" baseline="30000"/>
              <a:t>0</a:t>
            </a:r>
            <a:r>
              <a:rPr lang="en-US" altLang="en-US" sz="2000"/>
              <a:t>), </a:t>
            </a:r>
            <a:r>
              <a:rPr lang="el-GR" altLang="en-US" sz="2000">
                <a:cs typeface="Times New Roman" panose="02020603050405020304" pitchFamily="18" charset="0"/>
              </a:rPr>
              <a:t>τ</a:t>
            </a:r>
            <a:r>
              <a:rPr lang="en-US" altLang="en-US" sz="2000">
                <a:cs typeface="Times New Roman" panose="02020603050405020304" pitchFamily="18" charset="0"/>
              </a:rPr>
              <a:t>(0</a:t>
            </a:r>
            <a:r>
              <a:rPr lang="en-US" altLang="en-US" sz="2000" baseline="30000">
                <a:cs typeface="Times New Roman" panose="02020603050405020304" pitchFamily="18" charset="0"/>
              </a:rPr>
              <a:t>0</a:t>
            </a:r>
            <a:r>
              <a:rPr lang="en-US" altLang="en-US" sz="2000">
                <a:cs typeface="Times New Roman" panose="02020603050405020304" pitchFamily="18" charset="0"/>
              </a:rPr>
              <a:t>), </a:t>
            </a:r>
            <a:r>
              <a:rPr lang="el-GR" altLang="en-US" sz="2000"/>
              <a:t>τ</a:t>
            </a:r>
            <a:r>
              <a:rPr lang="en-US" altLang="en-US" sz="2000"/>
              <a:t>(90</a:t>
            </a:r>
            <a:r>
              <a:rPr lang="en-US" altLang="en-US" sz="2000" baseline="30000"/>
              <a:t>0</a:t>
            </a:r>
            <a:r>
              <a:rPr lang="en-US" altLang="en-US" sz="2000"/>
              <a:t>), </a:t>
            </a:r>
            <a:r>
              <a:rPr lang="el-GR" altLang="en-US" sz="2000"/>
              <a:t>τ</a:t>
            </a:r>
            <a:r>
              <a:rPr lang="en-US" altLang="en-US" sz="2000"/>
              <a:t>(180</a:t>
            </a:r>
            <a:r>
              <a:rPr lang="en-US" altLang="en-US" sz="2000" baseline="30000"/>
              <a:t>0</a:t>
            </a:r>
            <a:r>
              <a:rPr lang="en-US" altLang="en-US" sz="2000"/>
              <a:t>), </a:t>
            </a:r>
            <a:r>
              <a:rPr lang="el-GR" altLang="en-US" sz="2000"/>
              <a:t>τ</a:t>
            </a:r>
            <a:r>
              <a:rPr lang="en-US" altLang="en-US" sz="2000"/>
              <a:t>(270</a:t>
            </a:r>
            <a:r>
              <a:rPr lang="en-US" altLang="en-US" sz="2000" baseline="30000"/>
              <a:t>0</a:t>
            </a:r>
            <a:r>
              <a:rPr lang="en-US" altLang="en-US" sz="2000"/>
              <a:t>)}</a:t>
            </a:r>
          </a:p>
          <a:p>
            <a:pPr>
              <a:spcBef>
                <a:spcPct val="50000"/>
              </a:spcBef>
            </a:pPr>
            <a:r>
              <a:rPr lang="en-US" altLang="en-US" sz="2000"/>
              <a:t>Therefore (D</a:t>
            </a:r>
            <a:r>
              <a:rPr lang="en-US" altLang="en-US" sz="2000" baseline="-25000"/>
              <a:t>4</a:t>
            </a:r>
            <a:r>
              <a:rPr lang="en-US" altLang="en-US" sz="2000"/>
              <a:t>, </a:t>
            </a:r>
            <a:r>
              <a:rPr lang="en-US" altLang="en-US" i="1"/>
              <a:t>◊</a:t>
            </a:r>
            <a:r>
              <a:rPr lang="en-US" altLang="en-US" sz="2000"/>
              <a:t>) is a group of order 8 and degree 4.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fld id="{55184DF0-A639-417F-B707-9DAD362C4FE5}" type="slidenum">
              <a:rPr lang="en-US" altLang="en-US"/>
              <a:pPr/>
              <a:t>25</a:t>
            </a:fld>
            <a:endParaRPr lang="en-US" altLang="en-US"/>
          </a:p>
        </p:txBody>
      </p:sp>
      <p:sp>
        <p:nvSpPr>
          <p:cNvPr id="43012" name="Text Box 4"/>
          <p:cNvSpPr txBox="1">
            <a:spLocks noChangeArrowheads="1"/>
          </p:cNvSpPr>
          <p:nvPr/>
        </p:nvSpPr>
        <p:spPr bwMode="auto">
          <a:xfrm>
            <a:off x="533400" y="533400"/>
            <a:ext cx="82296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FF0066"/>
                </a:solidFill>
              </a:rPr>
              <a:t>Rings</a:t>
            </a:r>
          </a:p>
          <a:p>
            <a:r>
              <a:rPr lang="en-US" altLang="en-US"/>
              <a:t>A </a:t>
            </a:r>
            <a:r>
              <a:rPr lang="en-US" altLang="en-US" b="1"/>
              <a:t>ring </a:t>
            </a:r>
            <a:r>
              <a:rPr lang="en-US" altLang="en-US"/>
              <a:t>, sometimes denoted by {</a:t>
            </a:r>
            <a:r>
              <a:rPr lang="en-US" altLang="en-US" i="1"/>
              <a:t>R</a:t>
            </a:r>
            <a:r>
              <a:rPr lang="en-US" altLang="en-US"/>
              <a:t>, +, *}, is a set of elements with two binary operations, called addition and multiplication such that for all </a:t>
            </a:r>
            <a:r>
              <a:rPr lang="en-US" altLang="en-US" i="1"/>
              <a:t>a, b, c </a:t>
            </a:r>
            <a:r>
              <a:rPr lang="en-US" altLang="en-US"/>
              <a:t>in</a:t>
            </a:r>
            <a:r>
              <a:rPr lang="en-US" altLang="en-US" i="1"/>
              <a:t> R </a:t>
            </a:r>
            <a:r>
              <a:rPr lang="en-US" altLang="en-US"/>
              <a:t>the following axioms are obeyed.</a:t>
            </a:r>
          </a:p>
          <a:p>
            <a:endParaRPr lang="en-US" altLang="en-US" b="1"/>
          </a:p>
          <a:p>
            <a:r>
              <a:rPr lang="en-US" altLang="en-US" b="1"/>
              <a:t>(A1–A5) </a:t>
            </a:r>
            <a:r>
              <a:rPr lang="en-US" altLang="en-US"/>
              <a:t>is an abelian group with respect to addition; that is, satisfies axioms A1 through A5. For the case of an additive group, we denote the identity element as 0 and the inverse of </a:t>
            </a:r>
            <a:r>
              <a:rPr lang="en-US" altLang="en-US" i="1"/>
              <a:t>a </a:t>
            </a:r>
            <a:r>
              <a:rPr lang="en-US" altLang="en-US"/>
              <a:t>as –</a:t>
            </a:r>
            <a:r>
              <a:rPr lang="en-US" altLang="en-US" i="1"/>
              <a:t>a</a:t>
            </a:r>
            <a:r>
              <a:rPr lang="en-US" altLang="en-US"/>
              <a:t>.</a:t>
            </a:r>
          </a:p>
          <a:p>
            <a:r>
              <a:rPr lang="en-US" altLang="en-US" b="1"/>
              <a:t>(M1) Closure under multiplication: </a:t>
            </a:r>
            <a:r>
              <a:rPr lang="en-US" altLang="en-US"/>
              <a:t>If </a:t>
            </a:r>
            <a:r>
              <a:rPr lang="en-US" altLang="en-US" i="1"/>
              <a:t>a</a:t>
            </a:r>
            <a:r>
              <a:rPr lang="en-US" altLang="en-US"/>
              <a:t> and </a:t>
            </a:r>
            <a:r>
              <a:rPr lang="en-US" altLang="en-US" i="1"/>
              <a:t>b</a:t>
            </a:r>
            <a:r>
              <a:rPr lang="en-US" altLang="en-US"/>
              <a:t> belong to R, then </a:t>
            </a:r>
            <a:r>
              <a:rPr lang="en-US" altLang="en-US" i="1"/>
              <a:t>ab</a:t>
            </a:r>
            <a:r>
              <a:rPr lang="en-US" altLang="en-US"/>
              <a:t> is also in </a:t>
            </a:r>
            <a:r>
              <a:rPr lang="en-US" altLang="en-US" i="1"/>
              <a:t>R.</a:t>
            </a:r>
          </a:p>
          <a:p>
            <a:r>
              <a:rPr lang="en-US" altLang="en-US" b="1"/>
              <a:t>(M2) Associativity of multiplication: </a:t>
            </a:r>
            <a:r>
              <a:rPr lang="en-US" altLang="en-US" i="1"/>
              <a:t>a</a:t>
            </a:r>
            <a:r>
              <a:rPr lang="en-US" altLang="en-US"/>
              <a:t>(</a:t>
            </a:r>
            <a:r>
              <a:rPr lang="en-US" altLang="en-US" i="1"/>
              <a:t>bc</a:t>
            </a:r>
            <a:r>
              <a:rPr lang="en-US" altLang="en-US"/>
              <a:t>) = (</a:t>
            </a:r>
            <a:r>
              <a:rPr lang="en-US" altLang="en-US" i="1"/>
              <a:t>ab</a:t>
            </a:r>
            <a:r>
              <a:rPr lang="en-US" altLang="en-US"/>
              <a:t>)</a:t>
            </a:r>
            <a:r>
              <a:rPr lang="en-US" altLang="en-US" i="1"/>
              <a:t>c </a:t>
            </a:r>
            <a:r>
              <a:rPr lang="en-US" altLang="en-US"/>
              <a:t>for all </a:t>
            </a:r>
            <a:r>
              <a:rPr lang="en-US" altLang="en-US" i="1"/>
              <a:t>a</a:t>
            </a:r>
            <a:r>
              <a:rPr lang="en-US" altLang="en-US"/>
              <a:t>, </a:t>
            </a:r>
            <a:r>
              <a:rPr lang="en-US" altLang="en-US" i="1"/>
              <a:t>b</a:t>
            </a:r>
            <a:r>
              <a:rPr lang="en-US" altLang="en-US"/>
              <a:t>, </a:t>
            </a:r>
            <a:r>
              <a:rPr lang="en-US" altLang="en-US" i="1"/>
              <a:t>c </a:t>
            </a:r>
            <a:r>
              <a:rPr lang="en-US" altLang="en-US"/>
              <a:t>in </a:t>
            </a:r>
            <a:r>
              <a:rPr lang="en-US" altLang="en-US" i="1"/>
              <a:t>R</a:t>
            </a:r>
            <a:r>
              <a:rPr lang="en-US" altLang="en-US"/>
              <a:t>.</a:t>
            </a:r>
          </a:p>
          <a:p>
            <a:r>
              <a:rPr lang="en-US" altLang="en-US" b="1"/>
              <a:t>(M3) Distributive laws: </a:t>
            </a:r>
            <a:r>
              <a:rPr lang="en-US" altLang="en-US" i="1"/>
              <a:t>a</a:t>
            </a:r>
            <a:r>
              <a:rPr lang="en-US" altLang="en-US"/>
              <a:t>(</a:t>
            </a:r>
            <a:r>
              <a:rPr lang="en-US" altLang="en-US" i="1"/>
              <a:t>b </a:t>
            </a:r>
            <a:r>
              <a:rPr lang="en-US" altLang="en-US"/>
              <a:t>+ </a:t>
            </a:r>
            <a:r>
              <a:rPr lang="en-US" altLang="en-US" i="1"/>
              <a:t>c</a:t>
            </a:r>
            <a:r>
              <a:rPr lang="en-US" altLang="en-US"/>
              <a:t>) = </a:t>
            </a:r>
            <a:r>
              <a:rPr lang="en-US" altLang="en-US" i="1"/>
              <a:t>ab </a:t>
            </a:r>
            <a:r>
              <a:rPr lang="en-US" altLang="en-US"/>
              <a:t>+ </a:t>
            </a:r>
            <a:r>
              <a:rPr lang="en-US" altLang="en-US" i="1"/>
              <a:t>ac </a:t>
            </a:r>
            <a:r>
              <a:rPr lang="en-US" altLang="en-US"/>
              <a:t>for all </a:t>
            </a:r>
            <a:r>
              <a:rPr lang="en-US" altLang="en-US" i="1"/>
              <a:t>a</a:t>
            </a:r>
            <a:r>
              <a:rPr lang="en-US" altLang="en-US"/>
              <a:t>, </a:t>
            </a:r>
            <a:r>
              <a:rPr lang="en-US" altLang="en-US" i="1"/>
              <a:t>b</a:t>
            </a:r>
            <a:r>
              <a:rPr lang="en-US" altLang="en-US"/>
              <a:t>, </a:t>
            </a:r>
            <a:r>
              <a:rPr lang="en-US" altLang="en-US" i="1"/>
              <a:t>c </a:t>
            </a:r>
            <a:r>
              <a:rPr lang="en-US" altLang="en-US"/>
              <a:t>in </a:t>
            </a:r>
            <a:r>
              <a:rPr lang="en-US" altLang="en-US" i="1"/>
              <a:t>R</a:t>
            </a:r>
            <a:r>
              <a:rPr lang="en-US" altLang="en-US"/>
              <a:t>.</a:t>
            </a:r>
          </a:p>
          <a:p>
            <a:r>
              <a:rPr lang="en-US" altLang="en-US"/>
              <a:t>(</a:t>
            </a:r>
            <a:r>
              <a:rPr lang="en-US" altLang="en-US" i="1"/>
              <a:t>a </a:t>
            </a:r>
            <a:r>
              <a:rPr lang="en-US" altLang="en-US"/>
              <a:t>+ </a:t>
            </a:r>
            <a:r>
              <a:rPr lang="en-US" altLang="en-US" i="1"/>
              <a:t>b</a:t>
            </a:r>
            <a:r>
              <a:rPr lang="en-US" altLang="en-US"/>
              <a:t>)</a:t>
            </a:r>
            <a:r>
              <a:rPr lang="en-US" altLang="en-US" i="1"/>
              <a:t>c </a:t>
            </a:r>
            <a:r>
              <a:rPr lang="en-US" altLang="en-US"/>
              <a:t>= </a:t>
            </a:r>
            <a:r>
              <a:rPr lang="en-US" altLang="en-US" i="1"/>
              <a:t>ac </a:t>
            </a:r>
            <a:r>
              <a:rPr lang="en-US" altLang="en-US"/>
              <a:t>+ </a:t>
            </a:r>
            <a:r>
              <a:rPr lang="en-US" altLang="en-US" i="1"/>
              <a:t>bc </a:t>
            </a:r>
            <a:r>
              <a:rPr lang="en-US" altLang="en-US"/>
              <a:t>for all </a:t>
            </a:r>
            <a:r>
              <a:rPr lang="en-US" altLang="en-US" i="1"/>
              <a:t>a</a:t>
            </a:r>
            <a:r>
              <a:rPr lang="en-US" altLang="en-US"/>
              <a:t>, </a:t>
            </a:r>
            <a:r>
              <a:rPr lang="en-US" altLang="en-US" i="1"/>
              <a:t>b</a:t>
            </a:r>
            <a:r>
              <a:rPr lang="en-US" altLang="en-US"/>
              <a:t>, </a:t>
            </a:r>
            <a:r>
              <a:rPr lang="en-US" altLang="en-US" i="1"/>
              <a:t>c </a:t>
            </a:r>
            <a:r>
              <a:rPr lang="en-US" altLang="en-US"/>
              <a:t>in </a:t>
            </a:r>
            <a:r>
              <a:rPr lang="en-US" altLang="en-US" i="1"/>
              <a:t>R</a:t>
            </a:r>
            <a:r>
              <a:rPr lang="en-US" altLang="en-US"/>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fld id="{253AFCFA-E85F-48A5-9812-F2F11A291AD7}" type="slidenum">
              <a:rPr lang="en-US" altLang="en-US"/>
              <a:pPr/>
              <a:t>26</a:t>
            </a:fld>
            <a:endParaRPr lang="en-US" altLang="en-US"/>
          </a:p>
        </p:txBody>
      </p:sp>
      <p:sp>
        <p:nvSpPr>
          <p:cNvPr id="44037" name="Text Box 5"/>
          <p:cNvSpPr txBox="1">
            <a:spLocks noChangeArrowheads="1"/>
          </p:cNvSpPr>
          <p:nvPr/>
        </p:nvSpPr>
        <p:spPr bwMode="auto">
          <a:xfrm>
            <a:off x="381000" y="1371600"/>
            <a:ext cx="8229600"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 ring is said to be </a:t>
            </a:r>
            <a:r>
              <a:rPr lang="en-US" altLang="en-US" b="1"/>
              <a:t>commutative </a:t>
            </a:r>
            <a:r>
              <a:rPr lang="en-US" altLang="en-US"/>
              <a:t>if it satisfies the following additional condition:</a:t>
            </a:r>
          </a:p>
          <a:p>
            <a:pPr>
              <a:spcBef>
                <a:spcPct val="50000"/>
              </a:spcBef>
            </a:pPr>
            <a:r>
              <a:rPr lang="en-US" altLang="en-US" b="1"/>
              <a:t>(M4) Commutativity of multiplication: </a:t>
            </a:r>
            <a:r>
              <a:rPr lang="en-US" altLang="en-US" i="1"/>
              <a:t>ab </a:t>
            </a:r>
            <a:r>
              <a:rPr lang="en-US" altLang="en-US"/>
              <a:t>= </a:t>
            </a:r>
            <a:r>
              <a:rPr lang="en-US" altLang="en-US" i="1"/>
              <a:t>ba </a:t>
            </a:r>
            <a:r>
              <a:rPr lang="en-US" altLang="en-US"/>
              <a:t>for all </a:t>
            </a:r>
            <a:r>
              <a:rPr lang="en-US" altLang="en-US" i="1"/>
              <a:t>a</a:t>
            </a:r>
            <a:r>
              <a:rPr lang="en-US" altLang="en-US"/>
              <a:t>, </a:t>
            </a:r>
            <a:r>
              <a:rPr lang="en-US" altLang="en-US" i="1"/>
              <a:t>b </a:t>
            </a:r>
            <a:r>
              <a:rPr lang="en-US" altLang="en-US"/>
              <a:t>in </a:t>
            </a:r>
            <a:r>
              <a:rPr lang="en-US" altLang="en-US" i="1"/>
              <a:t>R</a:t>
            </a:r>
            <a:r>
              <a:rPr lang="en-US" altLang="en-US"/>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fld id="{DFE729F4-9862-459C-9C14-0202CCD60CA4}" type="slidenum">
              <a:rPr lang="en-US" altLang="en-US"/>
              <a:pPr/>
              <a:t>3</a:t>
            </a:fld>
            <a:endParaRPr lang="en-US" altLang="en-US"/>
          </a:p>
        </p:txBody>
      </p:sp>
      <p:sp>
        <p:nvSpPr>
          <p:cNvPr id="11266" name="Text Box 4"/>
          <p:cNvSpPr txBox="1">
            <a:spLocks noChangeArrowheads="1"/>
          </p:cNvSpPr>
          <p:nvPr/>
        </p:nvSpPr>
        <p:spPr bwMode="auto">
          <a:xfrm>
            <a:off x="228600" y="1371600"/>
            <a:ext cx="86106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Next we list a number of important properties of our operations.</a:t>
            </a:r>
          </a:p>
          <a:p>
            <a:pPr eaLnBrk="1" hangingPunct="1"/>
            <a:r>
              <a:rPr lang="en-US" altLang="en-US" b="1">
                <a:solidFill>
                  <a:schemeClr val="accent2"/>
                </a:solidFill>
              </a:rPr>
              <a:t>Associative Law:</a:t>
            </a:r>
          </a:p>
          <a:p>
            <a:pPr eaLnBrk="1" hangingPunct="1"/>
            <a:r>
              <a:rPr lang="en-US" altLang="en-US"/>
              <a:t>An operation ∗ on a set </a:t>
            </a:r>
            <a:r>
              <a:rPr lang="en-US" altLang="en-US" i="1"/>
              <a:t>S </a:t>
            </a:r>
            <a:r>
              <a:rPr lang="en-US" altLang="en-US"/>
              <a:t>is said to be </a:t>
            </a:r>
            <a:r>
              <a:rPr lang="en-US" altLang="en-US" i="1"/>
              <a:t>associative </a:t>
            </a:r>
            <a:r>
              <a:rPr lang="en-US" altLang="en-US"/>
              <a:t>or to satisfy the </a:t>
            </a:r>
            <a:r>
              <a:rPr lang="en-US" altLang="en-US" i="1"/>
              <a:t>Associative Law </a:t>
            </a:r>
            <a:r>
              <a:rPr lang="en-US" altLang="en-US"/>
              <a:t>if, for any elements </a:t>
            </a:r>
            <a:r>
              <a:rPr lang="en-US" altLang="en-US" i="1"/>
              <a:t>a</a:t>
            </a:r>
            <a:r>
              <a:rPr lang="en-US" altLang="en-US"/>
              <a:t>, </a:t>
            </a:r>
            <a:r>
              <a:rPr lang="en-US" altLang="en-US" i="1"/>
              <a:t>b</a:t>
            </a:r>
            <a:r>
              <a:rPr lang="en-US" altLang="en-US"/>
              <a:t>, </a:t>
            </a:r>
            <a:r>
              <a:rPr lang="en-US" altLang="en-US" i="1"/>
              <a:t>c </a:t>
            </a:r>
            <a:r>
              <a:rPr lang="en-US" altLang="en-US"/>
              <a:t>in </a:t>
            </a:r>
            <a:r>
              <a:rPr lang="en-US" altLang="en-US" i="1"/>
              <a:t>S</a:t>
            </a:r>
            <a:r>
              <a:rPr lang="en-US" altLang="en-US"/>
              <a:t>, we have</a:t>
            </a:r>
          </a:p>
          <a:p>
            <a:pPr eaLnBrk="1" hangingPunct="1"/>
            <a:r>
              <a:rPr lang="en-US" altLang="en-US" i="1"/>
              <a:t>(a </a:t>
            </a:r>
            <a:r>
              <a:rPr lang="en-US" altLang="en-US"/>
              <a:t>∗ </a:t>
            </a:r>
            <a:r>
              <a:rPr lang="en-US" altLang="en-US" i="1"/>
              <a:t>b) </a:t>
            </a:r>
            <a:r>
              <a:rPr lang="en-US" altLang="en-US"/>
              <a:t>∗ </a:t>
            </a:r>
            <a:r>
              <a:rPr lang="en-US" altLang="en-US" i="1"/>
              <a:t>c </a:t>
            </a:r>
            <a:r>
              <a:rPr lang="en-US" altLang="en-US"/>
              <a:t>= </a:t>
            </a:r>
            <a:r>
              <a:rPr lang="en-US" altLang="en-US" i="1"/>
              <a:t>a </a:t>
            </a:r>
            <a:r>
              <a:rPr lang="en-US" altLang="en-US"/>
              <a:t>∗ </a:t>
            </a:r>
            <a:r>
              <a:rPr lang="en-US" altLang="en-US" i="1"/>
              <a:t>(b </a:t>
            </a:r>
            <a:r>
              <a:rPr lang="en-US" altLang="en-US"/>
              <a:t>∗ </a:t>
            </a:r>
            <a:r>
              <a:rPr lang="en-US" altLang="en-US" i="1"/>
              <a:t>c)</a:t>
            </a:r>
          </a:p>
          <a:p>
            <a:pPr eaLnBrk="1" hangingPunct="1"/>
            <a:endParaRPr lang="en-US" altLang="en-US" i="1"/>
          </a:p>
          <a:p>
            <a:pPr eaLnBrk="1" hangingPunct="1"/>
            <a:r>
              <a:rPr lang="en-US" altLang="en-US" b="1">
                <a:solidFill>
                  <a:schemeClr val="accent2"/>
                </a:solidFill>
              </a:rPr>
              <a:t>Commutative Law:</a:t>
            </a:r>
          </a:p>
          <a:p>
            <a:pPr eaLnBrk="1" hangingPunct="1"/>
            <a:r>
              <a:rPr lang="en-US" altLang="en-US"/>
              <a:t>An operation ∗ on a set </a:t>
            </a:r>
            <a:r>
              <a:rPr lang="en-US" altLang="en-US" i="1"/>
              <a:t>S </a:t>
            </a:r>
            <a:r>
              <a:rPr lang="en-US" altLang="en-US"/>
              <a:t>is said to be </a:t>
            </a:r>
            <a:r>
              <a:rPr lang="en-US" altLang="en-US" i="1"/>
              <a:t>commutative </a:t>
            </a:r>
            <a:r>
              <a:rPr lang="en-US" altLang="en-US"/>
              <a:t>or satisfy the </a:t>
            </a:r>
            <a:r>
              <a:rPr lang="en-US" altLang="en-US" i="1"/>
              <a:t>Commutative Law </a:t>
            </a:r>
            <a:r>
              <a:rPr lang="en-US" altLang="en-US"/>
              <a:t>if, for any elements </a:t>
            </a:r>
            <a:r>
              <a:rPr lang="en-US" altLang="en-US" i="1"/>
              <a:t>a</a:t>
            </a:r>
            <a:r>
              <a:rPr lang="en-US" altLang="en-US"/>
              <a:t>, </a:t>
            </a:r>
            <a:r>
              <a:rPr lang="en-US" altLang="en-US" i="1"/>
              <a:t>b </a:t>
            </a:r>
            <a:r>
              <a:rPr lang="en-US" altLang="en-US"/>
              <a:t>in </a:t>
            </a:r>
            <a:r>
              <a:rPr lang="en-US" altLang="en-US" i="1"/>
              <a:t>S</a:t>
            </a:r>
            <a:r>
              <a:rPr lang="en-US" altLang="en-US"/>
              <a:t>, </a:t>
            </a:r>
            <a:r>
              <a:rPr lang="en-US" altLang="en-US" i="1"/>
              <a:t>a </a:t>
            </a:r>
            <a:r>
              <a:rPr lang="en-US" altLang="en-US"/>
              <a:t>∗ </a:t>
            </a:r>
            <a:r>
              <a:rPr lang="en-US" altLang="en-US" i="1"/>
              <a:t>b </a:t>
            </a:r>
            <a:r>
              <a:rPr lang="en-US" altLang="en-US"/>
              <a:t>= </a:t>
            </a:r>
            <a:r>
              <a:rPr lang="en-US" altLang="en-US" i="1"/>
              <a:t>b </a:t>
            </a:r>
            <a:r>
              <a:rPr lang="en-US" altLang="en-US"/>
              <a:t>∗ </a:t>
            </a:r>
            <a:r>
              <a:rPr lang="en-US" altLang="en-US" i="1"/>
              <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2"/>
          </p:nvPr>
        </p:nvSpPr>
        <p:spPr>
          <a:ln/>
        </p:spPr>
        <p:txBody>
          <a:bodyPr/>
          <a:lstStyle/>
          <a:p>
            <a:fld id="{5696789C-27FE-4045-96BD-52C357B9FC20}" type="slidenum">
              <a:rPr lang="en-US" altLang="en-US"/>
              <a:pPr/>
              <a:t>4</a:t>
            </a:fld>
            <a:endParaRPr lang="en-US" altLang="en-US"/>
          </a:p>
        </p:txBody>
      </p:sp>
      <p:sp>
        <p:nvSpPr>
          <p:cNvPr id="2051" name="Text Box 4"/>
          <p:cNvSpPr txBox="1">
            <a:spLocks noChangeArrowheads="1"/>
          </p:cNvSpPr>
          <p:nvPr/>
        </p:nvSpPr>
        <p:spPr bwMode="auto">
          <a:xfrm>
            <a:off x="228600" y="381000"/>
            <a:ext cx="87630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914400" indent="-457200" eaLnBrk="0" hangingPunct="0">
              <a:defRPr sz="2400">
                <a:solidFill>
                  <a:schemeClr val="tx1"/>
                </a:solidFill>
                <a:latin typeface="Times New Roman" panose="02020603050405020304" pitchFamily="18" charset="0"/>
              </a:defRPr>
            </a:lvl2pPr>
            <a:lvl3pPr marL="1371600" indent="-457200" eaLnBrk="0" hangingPunct="0">
              <a:defRPr sz="2400">
                <a:solidFill>
                  <a:schemeClr val="tx1"/>
                </a:solidFill>
                <a:latin typeface="Times New Roman" panose="02020603050405020304" pitchFamily="18" charset="0"/>
              </a:defRPr>
            </a:lvl3pPr>
            <a:lvl4pPr marL="1828800" indent="-457200" eaLnBrk="0" hangingPunct="0">
              <a:defRPr sz="2400">
                <a:solidFill>
                  <a:schemeClr val="tx1"/>
                </a:solidFill>
                <a:latin typeface="Times New Roman" panose="02020603050405020304" pitchFamily="18" charset="0"/>
              </a:defRPr>
            </a:lvl4pPr>
            <a:lvl5pPr marL="2286000" indent="-457200" eaLnBrk="0" hangingPunct="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chemeClr val="accent2"/>
                </a:solidFill>
              </a:rPr>
              <a:t>EXAMPLE 1</a:t>
            </a:r>
          </a:p>
          <a:p>
            <a:pPr algn="just" eaLnBrk="1" hangingPunct="1">
              <a:buFontTx/>
              <a:buAutoNum type="alphaLcParenBoth"/>
            </a:pPr>
            <a:r>
              <a:rPr lang="en-US" altLang="en-US"/>
              <a:t>Consider the set </a:t>
            </a:r>
            <a:r>
              <a:rPr lang="en-US" altLang="en-US" b="1"/>
              <a:t>Z </a:t>
            </a:r>
            <a:r>
              <a:rPr lang="en-US" altLang="en-US"/>
              <a:t>of integers. Addition and multiplication of integers are associative and commutative. On the other hand, subtraction is </a:t>
            </a:r>
            <a:r>
              <a:rPr lang="en-US" altLang="en-US">
                <a:solidFill>
                  <a:schemeClr val="accent2"/>
                </a:solidFill>
              </a:rPr>
              <a:t>non associative</a:t>
            </a:r>
            <a:r>
              <a:rPr lang="en-US" altLang="en-US"/>
              <a:t>. </a:t>
            </a:r>
          </a:p>
          <a:p>
            <a:pPr algn="just" eaLnBrk="1" hangingPunct="1"/>
            <a:r>
              <a:rPr lang="en-US" altLang="en-US"/>
              <a:t>For example, </a:t>
            </a:r>
            <a:r>
              <a:rPr lang="en-US" altLang="en-US" i="1"/>
              <a:t>(</a:t>
            </a:r>
            <a:r>
              <a:rPr lang="en-US" altLang="en-US"/>
              <a:t>8 − 4</a:t>
            </a:r>
            <a:r>
              <a:rPr lang="en-US" altLang="en-US" i="1"/>
              <a:t>) </a:t>
            </a:r>
            <a:r>
              <a:rPr lang="en-US" altLang="en-US"/>
              <a:t>− 3 = 1 but 8 − </a:t>
            </a:r>
            <a:r>
              <a:rPr lang="en-US" altLang="en-US" i="1"/>
              <a:t>(</a:t>
            </a:r>
            <a:r>
              <a:rPr lang="en-US" altLang="en-US"/>
              <a:t>4 − 3</a:t>
            </a:r>
            <a:r>
              <a:rPr lang="en-US" altLang="en-US" i="1"/>
              <a:t>) </a:t>
            </a:r>
            <a:r>
              <a:rPr lang="en-US" altLang="en-US"/>
              <a:t>= 7 </a:t>
            </a:r>
          </a:p>
          <a:p>
            <a:pPr algn="just" eaLnBrk="1" hangingPunct="1"/>
            <a:r>
              <a:rPr lang="en-US" altLang="en-US"/>
              <a:t>Moreover, subtraction is not </a:t>
            </a:r>
            <a:r>
              <a:rPr lang="en-US" altLang="en-US">
                <a:solidFill>
                  <a:schemeClr val="accent2"/>
                </a:solidFill>
              </a:rPr>
              <a:t>commutative</a:t>
            </a:r>
            <a:r>
              <a:rPr lang="en-US" altLang="en-US"/>
              <a:t> since, </a:t>
            </a:r>
          </a:p>
          <a:p>
            <a:pPr algn="just" eaLnBrk="1" hangingPunct="1"/>
            <a:r>
              <a:rPr lang="en-US" altLang="en-US"/>
              <a:t>for example, 3 − 7 = 7 − 3.</a:t>
            </a:r>
          </a:p>
        </p:txBody>
      </p:sp>
      <p:sp>
        <p:nvSpPr>
          <p:cNvPr id="2052" name="Text Box 5"/>
          <p:cNvSpPr txBox="1">
            <a:spLocks noChangeArrowheads="1"/>
          </p:cNvSpPr>
          <p:nvPr/>
        </p:nvSpPr>
        <p:spPr bwMode="auto">
          <a:xfrm>
            <a:off x="304800" y="3124200"/>
            <a:ext cx="84582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a:t>(b) Consider the operation of matrix multiplication on the set </a:t>
            </a:r>
            <a:r>
              <a:rPr lang="en-US" altLang="en-US" i="1"/>
              <a:t>M </a:t>
            </a:r>
            <a:r>
              <a:rPr lang="en-US" altLang="en-US"/>
              <a:t>of </a:t>
            </a:r>
            <a:r>
              <a:rPr lang="en-US" altLang="en-US" i="1"/>
              <a:t>n</a:t>
            </a:r>
            <a:r>
              <a:rPr lang="en-US" altLang="en-US"/>
              <a:t>-square matrices. One can prove that matrix multiplication is associative. On the other hand, matrix multiplication is not </a:t>
            </a:r>
            <a:r>
              <a:rPr lang="en-US" altLang="en-US">
                <a:solidFill>
                  <a:schemeClr val="accent2"/>
                </a:solidFill>
              </a:rPr>
              <a:t>commutative</a:t>
            </a:r>
            <a:r>
              <a:rPr lang="en-US" altLang="en-US"/>
              <a:t>. For example,</a:t>
            </a:r>
          </a:p>
        </p:txBody>
      </p:sp>
      <p:graphicFrame>
        <p:nvGraphicFramePr>
          <p:cNvPr id="2050" name="Object 6"/>
          <p:cNvGraphicFramePr>
            <a:graphicFrameLocks noChangeAspect="1"/>
          </p:cNvGraphicFramePr>
          <p:nvPr>
            <p:ph/>
          </p:nvPr>
        </p:nvGraphicFramePr>
        <p:xfrm>
          <a:off x="304800" y="4953000"/>
          <a:ext cx="8229600" cy="814388"/>
        </p:xfrm>
        <a:graphic>
          <a:graphicData uri="http://schemas.openxmlformats.org/presentationml/2006/ole">
            <mc:AlternateContent xmlns:mc="http://schemas.openxmlformats.org/markup-compatibility/2006">
              <mc:Choice xmlns:v="urn:schemas-microsoft-com:vml" Requires="v">
                <p:oleObj spid="_x0000_s2057" name="Bitmap Image" r:id="rId3" imgW="6638095" imgH="657317" progId="Paint.Picture">
                  <p:embed/>
                </p:oleObj>
              </mc:Choice>
              <mc:Fallback>
                <p:oleObj name="Bitmap Image" r:id="rId3" imgW="6638095" imgH="657317"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953000"/>
                        <a:ext cx="8229600"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fld id="{2D546EBF-7EFF-45C1-934E-68C51CF45202}" type="slidenum">
              <a:rPr lang="en-US" altLang="en-US"/>
              <a:pPr/>
              <a:t>5</a:t>
            </a:fld>
            <a:endParaRPr lang="en-US" altLang="en-US"/>
          </a:p>
        </p:txBody>
      </p:sp>
      <p:sp>
        <p:nvSpPr>
          <p:cNvPr id="12290" name="Text Box 4"/>
          <p:cNvSpPr txBox="1">
            <a:spLocks noChangeArrowheads="1"/>
          </p:cNvSpPr>
          <p:nvPr/>
        </p:nvSpPr>
        <p:spPr bwMode="auto">
          <a:xfrm>
            <a:off x="228600" y="609600"/>
            <a:ext cx="85344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chemeClr val="accent2"/>
                </a:solidFill>
              </a:rPr>
              <a:t>Identity Element:</a:t>
            </a:r>
          </a:p>
          <a:p>
            <a:pPr eaLnBrk="1" hangingPunct="1"/>
            <a:r>
              <a:rPr lang="en-US" altLang="en-US"/>
              <a:t>Consider an operation ∗ on a set </a:t>
            </a:r>
            <a:r>
              <a:rPr lang="en-US" altLang="en-US" i="1"/>
              <a:t>S</a:t>
            </a:r>
            <a:r>
              <a:rPr lang="en-US" altLang="en-US"/>
              <a:t>. An element </a:t>
            </a:r>
            <a:r>
              <a:rPr lang="en-US" altLang="en-US" i="1"/>
              <a:t>e </a:t>
            </a:r>
            <a:r>
              <a:rPr lang="en-US" altLang="en-US"/>
              <a:t>in </a:t>
            </a:r>
            <a:r>
              <a:rPr lang="en-US" altLang="en-US" i="1"/>
              <a:t>S </a:t>
            </a:r>
            <a:r>
              <a:rPr lang="en-US" altLang="en-US"/>
              <a:t>is called an </a:t>
            </a:r>
            <a:r>
              <a:rPr lang="en-US" altLang="en-US" i="1"/>
              <a:t>identity </a:t>
            </a:r>
            <a:r>
              <a:rPr lang="en-US" altLang="en-US"/>
              <a:t>element for ∗ if, for any element </a:t>
            </a:r>
            <a:r>
              <a:rPr lang="en-US" altLang="en-US" i="1"/>
              <a:t>a </a:t>
            </a:r>
            <a:r>
              <a:rPr lang="en-US" altLang="en-US"/>
              <a:t>in </a:t>
            </a:r>
            <a:r>
              <a:rPr lang="en-US" altLang="en-US" i="1"/>
              <a:t>S</a:t>
            </a:r>
            <a:r>
              <a:rPr lang="en-US" altLang="en-US"/>
              <a:t>,</a:t>
            </a:r>
          </a:p>
          <a:p>
            <a:pPr eaLnBrk="1" hangingPunct="1"/>
            <a:r>
              <a:rPr lang="en-US" altLang="en-US" i="1"/>
              <a:t>a </a:t>
            </a:r>
            <a:r>
              <a:rPr lang="en-US" altLang="en-US"/>
              <a:t>∗ </a:t>
            </a:r>
            <a:r>
              <a:rPr lang="en-US" altLang="en-US" i="1"/>
              <a:t>e </a:t>
            </a:r>
            <a:r>
              <a:rPr lang="en-US" altLang="en-US"/>
              <a:t>= </a:t>
            </a:r>
            <a:r>
              <a:rPr lang="en-US" altLang="en-US" i="1"/>
              <a:t>e </a:t>
            </a:r>
            <a:r>
              <a:rPr lang="en-US" altLang="en-US"/>
              <a:t>∗ </a:t>
            </a:r>
            <a:r>
              <a:rPr lang="en-US" altLang="en-US" i="1"/>
              <a:t>a </a:t>
            </a:r>
            <a:r>
              <a:rPr lang="en-US" altLang="en-US"/>
              <a:t>= </a:t>
            </a:r>
            <a:r>
              <a:rPr lang="en-US" altLang="en-US" i="1"/>
              <a:t>a</a:t>
            </a:r>
          </a:p>
          <a:p>
            <a:pPr eaLnBrk="1" hangingPunct="1"/>
            <a:r>
              <a:rPr lang="en-US" altLang="en-US"/>
              <a:t>More generally, an element </a:t>
            </a:r>
            <a:r>
              <a:rPr lang="en-US" altLang="en-US" i="1"/>
              <a:t>e </a:t>
            </a:r>
            <a:r>
              <a:rPr lang="en-US" altLang="en-US"/>
              <a:t>is called a </a:t>
            </a:r>
            <a:r>
              <a:rPr lang="en-US" altLang="en-US" i="1"/>
              <a:t>left identity </a:t>
            </a:r>
            <a:r>
              <a:rPr lang="en-US" altLang="en-US"/>
              <a:t>or a </a:t>
            </a:r>
            <a:r>
              <a:rPr lang="en-US" altLang="en-US" i="1"/>
              <a:t>right identity </a:t>
            </a:r>
            <a:r>
              <a:rPr lang="en-US" altLang="en-US"/>
              <a:t>according as </a:t>
            </a:r>
            <a:r>
              <a:rPr lang="en-US" altLang="en-US" i="1"/>
              <a:t>e </a:t>
            </a:r>
            <a:r>
              <a:rPr lang="en-US" altLang="en-US"/>
              <a:t>∗ </a:t>
            </a:r>
            <a:r>
              <a:rPr lang="en-US" altLang="en-US" i="1"/>
              <a:t>a </a:t>
            </a:r>
            <a:r>
              <a:rPr lang="en-US" altLang="en-US"/>
              <a:t>= </a:t>
            </a:r>
            <a:r>
              <a:rPr lang="en-US" altLang="en-US" i="1"/>
              <a:t>a </a:t>
            </a:r>
            <a:r>
              <a:rPr lang="en-US" altLang="en-US"/>
              <a:t>or </a:t>
            </a:r>
            <a:r>
              <a:rPr lang="en-US" altLang="en-US" i="1"/>
              <a:t>a </a:t>
            </a:r>
            <a:r>
              <a:rPr lang="en-US" altLang="en-US"/>
              <a:t>∗ </a:t>
            </a:r>
            <a:r>
              <a:rPr lang="en-US" altLang="en-US" i="1"/>
              <a:t>e </a:t>
            </a:r>
            <a:r>
              <a:rPr lang="en-US" altLang="en-US"/>
              <a:t>= </a:t>
            </a:r>
            <a:r>
              <a:rPr lang="en-US" altLang="en-US" i="1"/>
              <a:t>a </a:t>
            </a:r>
            <a:r>
              <a:rPr lang="en-US" altLang="en-US"/>
              <a:t>where </a:t>
            </a:r>
            <a:r>
              <a:rPr lang="en-US" altLang="en-US" i="1"/>
              <a:t>a </a:t>
            </a:r>
            <a:r>
              <a:rPr lang="en-US" altLang="en-US"/>
              <a:t>is any element in </a:t>
            </a:r>
            <a:r>
              <a:rPr lang="en-US" altLang="en-US" i="1"/>
              <a:t>S</a:t>
            </a:r>
            <a:r>
              <a:rPr lang="en-US" altLang="en-US"/>
              <a:t>.</a:t>
            </a:r>
          </a:p>
          <a:p>
            <a:pPr eaLnBrk="1" hangingPunct="1"/>
            <a:endParaRPr lang="en-US" altLang="en-US"/>
          </a:p>
          <a:p>
            <a:pPr eaLnBrk="1" hangingPunct="1"/>
            <a:r>
              <a:rPr lang="en-US" altLang="en-US" b="1">
                <a:solidFill>
                  <a:schemeClr val="accent2"/>
                </a:solidFill>
              </a:rPr>
              <a:t>Inverses:</a:t>
            </a:r>
          </a:p>
          <a:p>
            <a:pPr eaLnBrk="1" hangingPunct="1"/>
            <a:r>
              <a:rPr lang="en-US" altLang="en-US"/>
              <a:t>Suppose an operation ∗ on a set </a:t>
            </a:r>
            <a:r>
              <a:rPr lang="en-US" altLang="en-US" i="1"/>
              <a:t>S </a:t>
            </a:r>
            <a:r>
              <a:rPr lang="en-US" altLang="en-US"/>
              <a:t>does have an identity element </a:t>
            </a:r>
            <a:r>
              <a:rPr lang="en-US" altLang="en-US" i="1"/>
              <a:t>e</a:t>
            </a:r>
            <a:r>
              <a:rPr lang="en-US" altLang="en-US"/>
              <a:t>. The </a:t>
            </a:r>
            <a:r>
              <a:rPr lang="en-US" altLang="en-US" i="1"/>
              <a:t>inverse </a:t>
            </a:r>
            <a:r>
              <a:rPr lang="en-US" altLang="en-US"/>
              <a:t>of an element </a:t>
            </a:r>
            <a:r>
              <a:rPr lang="en-US" altLang="en-US" i="1"/>
              <a:t>a </a:t>
            </a:r>
            <a:r>
              <a:rPr lang="en-US" altLang="en-US"/>
              <a:t>in </a:t>
            </a:r>
            <a:r>
              <a:rPr lang="en-US" altLang="en-US" i="1"/>
              <a:t>S </a:t>
            </a:r>
            <a:r>
              <a:rPr lang="en-US" altLang="en-US"/>
              <a:t>is an element </a:t>
            </a:r>
            <a:r>
              <a:rPr lang="en-US" altLang="en-US" i="1"/>
              <a:t>b </a:t>
            </a:r>
            <a:r>
              <a:rPr lang="en-US" altLang="en-US"/>
              <a:t>such that</a:t>
            </a:r>
          </a:p>
          <a:p>
            <a:pPr eaLnBrk="1" hangingPunct="1"/>
            <a:r>
              <a:rPr lang="en-US" altLang="en-US" i="1"/>
              <a:t>a </a:t>
            </a:r>
            <a:r>
              <a:rPr lang="en-US" altLang="en-US"/>
              <a:t>∗ </a:t>
            </a:r>
            <a:r>
              <a:rPr lang="en-US" altLang="en-US" i="1"/>
              <a:t>b </a:t>
            </a:r>
            <a:r>
              <a:rPr lang="en-US" altLang="en-US"/>
              <a:t>= </a:t>
            </a:r>
            <a:r>
              <a:rPr lang="en-US" altLang="en-US" i="1"/>
              <a:t>b </a:t>
            </a:r>
            <a:r>
              <a:rPr lang="en-US" altLang="en-US"/>
              <a:t>∗ </a:t>
            </a:r>
            <a:r>
              <a:rPr lang="en-US" altLang="en-US" i="1"/>
              <a:t>a </a:t>
            </a:r>
            <a:r>
              <a:rPr lang="en-US" altLang="en-US"/>
              <a:t>= </a:t>
            </a:r>
            <a:r>
              <a:rPr lang="en-US" altLang="en-US" i="1"/>
              <a: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fld id="{4B0B8FBC-3AB4-4F3F-844C-0CBBE8E00D54}" type="slidenum">
              <a:rPr lang="en-US" altLang="en-US"/>
              <a:pPr/>
              <a:t>6</a:t>
            </a:fld>
            <a:endParaRPr lang="en-US" altLang="en-US"/>
          </a:p>
        </p:txBody>
      </p:sp>
      <p:sp>
        <p:nvSpPr>
          <p:cNvPr id="13314" name="Text Box 4"/>
          <p:cNvSpPr txBox="1">
            <a:spLocks noChangeArrowheads="1"/>
          </p:cNvSpPr>
          <p:nvPr/>
        </p:nvSpPr>
        <p:spPr bwMode="auto">
          <a:xfrm>
            <a:off x="304800" y="1371600"/>
            <a:ext cx="83820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chemeClr val="accent2"/>
                </a:solidFill>
              </a:rPr>
              <a:t>EXAMPLE 2</a:t>
            </a:r>
          </a:p>
          <a:p>
            <a:pPr eaLnBrk="1" hangingPunct="1"/>
            <a:r>
              <a:rPr lang="en-US" altLang="en-US"/>
              <a:t>Consider the rational numbers </a:t>
            </a:r>
            <a:r>
              <a:rPr lang="en-US" altLang="en-US" b="1"/>
              <a:t>Q</a:t>
            </a:r>
            <a:r>
              <a:rPr lang="en-US" altLang="en-US"/>
              <a:t>. Under addition, 0 is the identity element, and − 3 and 3 are (additive) inverses since </a:t>
            </a:r>
            <a:r>
              <a:rPr lang="en-US" altLang="en-US" i="1"/>
              <a:t>(</a:t>
            </a:r>
            <a:r>
              <a:rPr lang="en-US" altLang="en-US"/>
              <a:t>−3</a:t>
            </a:r>
            <a:r>
              <a:rPr lang="en-US" altLang="en-US" i="1"/>
              <a:t>) </a:t>
            </a:r>
            <a:r>
              <a:rPr lang="en-US" altLang="en-US"/>
              <a:t>+ 3 = 3 + </a:t>
            </a:r>
            <a:r>
              <a:rPr lang="en-US" altLang="en-US" i="1"/>
              <a:t>(</a:t>
            </a:r>
            <a:r>
              <a:rPr lang="en-US" altLang="en-US"/>
              <a:t>−3</a:t>
            </a:r>
            <a:r>
              <a:rPr lang="en-US" altLang="en-US" i="1"/>
              <a:t>) </a:t>
            </a:r>
            <a:r>
              <a:rPr lang="en-US" altLang="en-US"/>
              <a:t>= 0</a:t>
            </a:r>
          </a:p>
          <a:p>
            <a:pPr eaLnBrk="1" hangingPunct="1"/>
            <a:r>
              <a:rPr lang="en-US" altLang="en-US"/>
              <a:t>On the other hand, under multiplication, 1 is the identity element, and −3 and −1</a:t>
            </a:r>
            <a:r>
              <a:rPr lang="en-US" altLang="en-US" i="1"/>
              <a:t>/</a:t>
            </a:r>
            <a:r>
              <a:rPr lang="en-US" altLang="en-US"/>
              <a:t>3 are (multiplicative) inverses since</a:t>
            </a:r>
          </a:p>
          <a:p>
            <a:pPr eaLnBrk="1" hangingPunct="1"/>
            <a:r>
              <a:rPr lang="en-US" altLang="en-US" i="1"/>
              <a:t>(</a:t>
            </a:r>
            <a:r>
              <a:rPr lang="en-US" altLang="en-US"/>
              <a:t>−3</a:t>
            </a:r>
            <a:r>
              <a:rPr lang="en-US" altLang="en-US" i="1"/>
              <a:t>)(</a:t>
            </a:r>
            <a:r>
              <a:rPr lang="en-US" altLang="en-US"/>
              <a:t>−1</a:t>
            </a:r>
            <a:r>
              <a:rPr lang="en-US" altLang="en-US" i="1"/>
              <a:t>/</a:t>
            </a:r>
            <a:r>
              <a:rPr lang="en-US" altLang="en-US"/>
              <a:t>3</a:t>
            </a:r>
            <a:r>
              <a:rPr lang="en-US" altLang="en-US" i="1"/>
              <a:t>) </a:t>
            </a:r>
            <a:r>
              <a:rPr lang="en-US" altLang="en-US"/>
              <a:t>= </a:t>
            </a:r>
            <a:r>
              <a:rPr lang="en-US" altLang="en-US" i="1"/>
              <a:t>(</a:t>
            </a:r>
            <a:r>
              <a:rPr lang="en-US" altLang="en-US"/>
              <a:t>−1</a:t>
            </a:r>
            <a:r>
              <a:rPr lang="en-US" altLang="en-US" i="1"/>
              <a:t>/</a:t>
            </a:r>
            <a:r>
              <a:rPr lang="en-US" altLang="en-US"/>
              <a:t>3</a:t>
            </a:r>
            <a:r>
              <a:rPr lang="en-US" altLang="en-US" i="1"/>
              <a:t>)(</a:t>
            </a:r>
            <a:r>
              <a:rPr lang="en-US" altLang="en-US"/>
              <a:t>−3</a:t>
            </a:r>
            <a:r>
              <a:rPr lang="en-US" altLang="en-US" i="1"/>
              <a:t>) </a:t>
            </a:r>
            <a:r>
              <a:rPr lang="en-US" altLang="en-US"/>
              <a:t>= 1</a:t>
            </a:r>
          </a:p>
          <a:p>
            <a:pPr eaLnBrk="1" hangingPunct="1"/>
            <a:r>
              <a:rPr lang="en-US" altLang="en-US"/>
              <a:t>Note 0 has no multiplicative inverse.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fld id="{46B02C28-F40C-482D-90F3-4F6FDCADEA07}" type="slidenum">
              <a:rPr lang="en-US" altLang="en-US"/>
              <a:pPr/>
              <a:t>7</a:t>
            </a:fld>
            <a:endParaRPr lang="en-US" altLang="en-US"/>
          </a:p>
        </p:txBody>
      </p:sp>
      <p:sp>
        <p:nvSpPr>
          <p:cNvPr id="14338" name="Text Box 4"/>
          <p:cNvSpPr txBox="1">
            <a:spLocks noChangeArrowheads="1"/>
          </p:cNvSpPr>
          <p:nvPr/>
        </p:nvSpPr>
        <p:spPr bwMode="auto">
          <a:xfrm>
            <a:off x="381000" y="1066800"/>
            <a:ext cx="83820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chemeClr val="accent2"/>
                </a:solidFill>
              </a:rPr>
              <a:t>SEMIGROUPS</a:t>
            </a:r>
          </a:p>
          <a:p>
            <a:pPr algn="just" eaLnBrk="1" hangingPunct="1"/>
            <a:r>
              <a:rPr lang="en-US" altLang="en-US"/>
              <a:t>Let </a:t>
            </a:r>
            <a:r>
              <a:rPr lang="en-US" altLang="en-US" i="1"/>
              <a:t>S </a:t>
            </a:r>
            <a:r>
              <a:rPr lang="en-US" altLang="en-US"/>
              <a:t>be a nonempty set with an operation. Then </a:t>
            </a:r>
            <a:r>
              <a:rPr lang="en-US" altLang="en-US" i="1"/>
              <a:t>S </a:t>
            </a:r>
            <a:r>
              <a:rPr lang="en-US" altLang="en-US"/>
              <a:t>is called a </a:t>
            </a:r>
            <a:r>
              <a:rPr lang="en-US" altLang="en-US" i="1">
                <a:solidFill>
                  <a:schemeClr val="accent2"/>
                </a:solidFill>
              </a:rPr>
              <a:t>semigroup</a:t>
            </a:r>
            <a:r>
              <a:rPr lang="en-US" altLang="en-US" i="1"/>
              <a:t> </a:t>
            </a:r>
            <a:r>
              <a:rPr lang="en-US" altLang="en-US"/>
              <a:t>if the operation is associative. If the operation also has an </a:t>
            </a:r>
            <a:r>
              <a:rPr lang="en-US" altLang="en-US">
                <a:solidFill>
                  <a:schemeClr val="accent2"/>
                </a:solidFill>
              </a:rPr>
              <a:t>identity element</a:t>
            </a:r>
            <a:r>
              <a:rPr lang="en-US" altLang="en-US"/>
              <a:t>, then </a:t>
            </a:r>
            <a:r>
              <a:rPr lang="en-US" altLang="en-US" i="1"/>
              <a:t>S </a:t>
            </a:r>
            <a:r>
              <a:rPr lang="en-US" altLang="en-US"/>
              <a:t>is called a </a:t>
            </a:r>
            <a:r>
              <a:rPr lang="en-US" altLang="en-US" i="1">
                <a:solidFill>
                  <a:schemeClr val="accent2"/>
                </a:solidFill>
              </a:rPr>
              <a:t>monoid</a:t>
            </a:r>
            <a:r>
              <a:rPr lang="en-US" altLang="en-US"/>
              <a:t>.</a:t>
            </a:r>
          </a:p>
          <a:p>
            <a:pPr algn="just" eaLnBrk="1" hangingPunct="1"/>
            <a:endParaRPr lang="en-US" altLang="en-US"/>
          </a:p>
          <a:p>
            <a:pPr algn="just" eaLnBrk="1" hangingPunct="1"/>
            <a:r>
              <a:rPr lang="en-US" altLang="en-US" b="1">
                <a:solidFill>
                  <a:schemeClr val="accent2"/>
                </a:solidFill>
              </a:rPr>
              <a:t>Example 3</a:t>
            </a:r>
          </a:p>
          <a:p>
            <a:pPr algn="just" eaLnBrk="1" hangingPunct="1"/>
            <a:r>
              <a:rPr lang="en-US" altLang="en-US"/>
              <a:t>Consider the positive integers </a:t>
            </a:r>
            <a:r>
              <a:rPr lang="en-US" altLang="en-US" b="1"/>
              <a:t>N</a:t>
            </a:r>
            <a:r>
              <a:rPr lang="en-US" altLang="en-US"/>
              <a:t>. Then (</a:t>
            </a:r>
            <a:r>
              <a:rPr lang="en-US" altLang="en-US" b="1"/>
              <a:t>N</a:t>
            </a:r>
            <a:r>
              <a:rPr lang="en-US" altLang="en-US"/>
              <a:t>, +) and (</a:t>
            </a:r>
            <a:r>
              <a:rPr lang="en-US" altLang="en-US" b="1"/>
              <a:t>N</a:t>
            </a:r>
            <a:r>
              <a:rPr lang="en-US" altLang="en-US"/>
              <a:t>, ×</a:t>
            </a:r>
            <a:r>
              <a:rPr lang="en-US" altLang="en-US" i="1"/>
              <a:t>) </a:t>
            </a:r>
            <a:r>
              <a:rPr lang="en-US" altLang="en-US"/>
              <a:t>are semigroups since addition and multiplication on </a:t>
            </a:r>
            <a:r>
              <a:rPr lang="en-US" altLang="en-US" b="1"/>
              <a:t>N </a:t>
            </a:r>
            <a:r>
              <a:rPr lang="en-US" altLang="en-US"/>
              <a:t>are associative. In particular, (</a:t>
            </a:r>
            <a:r>
              <a:rPr lang="en-US" altLang="en-US" b="1"/>
              <a:t>N</a:t>
            </a:r>
            <a:r>
              <a:rPr lang="en-US" altLang="en-US"/>
              <a:t>, ×</a:t>
            </a:r>
            <a:r>
              <a:rPr lang="en-US" altLang="en-US" i="1"/>
              <a:t>) </a:t>
            </a:r>
            <a:r>
              <a:rPr lang="en-US" altLang="en-US"/>
              <a:t>is a monoid since it has the identity element 1. However, (</a:t>
            </a:r>
            <a:r>
              <a:rPr lang="en-US" altLang="en-US" b="1"/>
              <a:t>N</a:t>
            </a:r>
            <a:r>
              <a:rPr lang="en-US" altLang="en-US"/>
              <a:t>, +) is not a monoid since addition in </a:t>
            </a:r>
            <a:r>
              <a:rPr lang="en-US" altLang="en-US" b="1"/>
              <a:t>N </a:t>
            </a:r>
            <a:r>
              <a:rPr lang="en-US" altLang="en-US"/>
              <a:t>has no zero element.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fld id="{276B6112-5986-47B9-A42C-473799A1CFAB}" type="slidenum">
              <a:rPr lang="en-US" altLang="en-US"/>
              <a:pPr/>
              <a:t>8</a:t>
            </a:fld>
            <a:endParaRPr lang="en-US" altLang="en-US"/>
          </a:p>
        </p:txBody>
      </p:sp>
      <p:sp>
        <p:nvSpPr>
          <p:cNvPr id="35842" name="Text Box 2"/>
          <p:cNvSpPr txBox="1">
            <a:spLocks noChangeArrowheads="1"/>
          </p:cNvSpPr>
          <p:nvPr/>
        </p:nvSpPr>
        <p:spPr bwMode="auto">
          <a:xfrm>
            <a:off x="381000" y="609600"/>
            <a:ext cx="81534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1">
                <a:solidFill>
                  <a:srgbClr val="FF0066"/>
                </a:solidFill>
              </a:rPr>
              <a:t>Groups</a:t>
            </a:r>
          </a:p>
          <a:p>
            <a:pPr algn="just"/>
            <a:r>
              <a:rPr lang="en-US" altLang="en-US"/>
              <a:t>A </a:t>
            </a:r>
            <a:r>
              <a:rPr lang="en-US" altLang="en-US" b="1">
                <a:solidFill>
                  <a:schemeClr val="accent2"/>
                </a:solidFill>
              </a:rPr>
              <a:t>group</a:t>
            </a:r>
            <a:r>
              <a:rPr lang="en-US" altLang="en-US" b="1"/>
              <a:t> </a:t>
            </a:r>
            <a:r>
              <a:rPr lang="en-US" altLang="en-US"/>
              <a:t>, sometimes denoted by {</a:t>
            </a:r>
            <a:r>
              <a:rPr lang="en-US" altLang="en-US" i="1"/>
              <a:t>G</a:t>
            </a:r>
            <a:r>
              <a:rPr lang="en-US" altLang="en-US"/>
              <a:t>, *} , is a set of elements with a binary operation denoted by * that associates to each ordered pair (</a:t>
            </a:r>
            <a:r>
              <a:rPr lang="en-US" altLang="en-US" i="1"/>
              <a:t>a</a:t>
            </a:r>
            <a:r>
              <a:rPr lang="en-US" altLang="en-US"/>
              <a:t>, </a:t>
            </a:r>
            <a:r>
              <a:rPr lang="en-US" altLang="en-US" i="1"/>
              <a:t>b</a:t>
            </a:r>
            <a:r>
              <a:rPr lang="en-US" altLang="en-US"/>
              <a:t>) of elements in an element (</a:t>
            </a:r>
            <a:r>
              <a:rPr lang="en-US" altLang="en-US" i="1"/>
              <a:t>a </a:t>
            </a:r>
            <a:r>
              <a:rPr lang="en-US" altLang="en-US"/>
              <a:t>*</a:t>
            </a:r>
            <a:r>
              <a:rPr lang="en-US" altLang="en-US" i="1"/>
              <a:t>b</a:t>
            </a:r>
            <a:r>
              <a:rPr lang="en-US" altLang="en-US"/>
              <a:t>) in </a:t>
            </a:r>
            <a:r>
              <a:rPr lang="en-US" altLang="en-US" i="1"/>
              <a:t>G</a:t>
            </a:r>
            <a:r>
              <a:rPr lang="en-US" altLang="en-US"/>
              <a:t>, such that the following axioms are obeyed.</a:t>
            </a:r>
          </a:p>
          <a:p>
            <a:pPr algn="just"/>
            <a:endParaRPr lang="en-US" altLang="en-US" b="1"/>
          </a:p>
          <a:p>
            <a:pPr algn="just"/>
            <a:r>
              <a:rPr lang="en-US" altLang="en-US" b="1"/>
              <a:t>(A1) Closure: </a:t>
            </a:r>
            <a:r>
              <a:rPr lang="en-US" altLang="en-US"/>
              <a:t>If </a:t>
            </a:r>
            <a:r>
              <a:rPr lang="en-US" altLang="en-US" i="1"/>
              <a:t>a </a:t>
            </a:r>
            <a:r>
              <a:rPr lang="en-US" altLang="en-US"/>
              <a:t>and </a:t>
            </a:r>
            <a:r>
              <a:rPr lang="en-US" altLang="en-US" i="1"/>
              <a:t>b </a:t>
            </a:r>
            <a:r>
              <a:rPr lang="en-US" altLang="en-US"/>
              <a:t>belong to </a:t>
            </a:r>
            <a:r>
              <a:rPr lang="en-US" altLang="en-US" i="1"/>
              <a:t>G</a:t>
            </a:r>
            <a:r>
              <a:rPr lang="en-US" altLang="en-US"/>
              <a:t>, then </a:t>
            </a:r>
            <a:r>
              <a:rPr lang="en-US" altLang="en-US" i="1"/>
              <a:t>a </a:t>
            </a:r>
            <a:r>
              <a:rPr lang="en-US" altLang="en-US"/>
              <a:t>*</a:t>
            </a:r>
            <a:r>
              <a:rPr lang="en-US" altLang="en-US" i="1"/>
              <a:t>b </a:t>
            </a:r>
            <a:r>
              <a:rPr lang="en-US" altLang="en-US"/>
              <a:t>is also in </a:t>
            </a:r>
            <a:r>
              <a:rPr lang="en-US" altLang="en-US" i="1"/>
              <a:t>G</a:t>
            </a:r>
            <a:r>
              <a:rPr lang="en-US" altLang="en-US"/>
              <a:t>.</a:t>
            </a:r>
          </a:p>
          <a:p>
            <a:pPr algn="just"/>
            <a:r>
              <a:rPr lang="en-US" altLang="en-US" b="1"/>
              <a:t>(A2) Associative: </a:t>
            </a:r>
            <a:r>
              <a:rPr lang="en-US" altLang="en-US" i="1"/>
              <a:t>a </a:t>
            </a:r>
            <a:r>
              <a:rPr lang="en-US" altLang="en-US"/>
              <a:t>*(</a:t>
            </a:r>
            <a:r>
              <a:rPr lang="en-US" altLang="en-US" i="1"/>
              <a:t>b </a:t>
            </a:r>
            <a:r>
              <a:rPr lang="en-US" altLang="en-US"/>
              <a:t>*</a:t>
            </a:r>
            <a:r>
              <a:rPr lang="en-US" altLang="en-US" i="1"/>
              <a:t>c</a:t>
            </a:r>
            <a:r>
              <a:rPr lang="en-US" altLang="en-US"/>
              <a:t>) = (</a:t>
            </a:r>
            <a:r>
              <a:rPr lang="en-US" altLang="en-US" i="1"/>
              <a:t>a </a:t>
            </a:r>
            <a:r>
              <a:rPr lang="en-US" altLang="en-US"/>
              <a:t>*</a:t>
            </a:r>
            <a:r>
              <a:rPr lang="en-US" altLang="en-US" i="1"/>
              <a:t>b</a:t>
            </a:r>
            <a:r>
              <a:rPr lang="en-US" altLang="en-US"/>
              <a:t>) *</a:t>
            </a:r>
            <a:r>
              <a:rPr lang="en-US" altLang="en-US" i="1"/>
              <a:t>c </a:t>
            </a:r>
            <a:r>
              <a:rPr lang="en-US" altLang="en-US"/>
              <a:t>for all </a:t>
            </a:r>
            <a:r>
              <a:rPr lang="en-US" altLang="en-US" i="1"/>
              <a:t>a</a:t>
            </a:r>
            <a:r>
              <a:rPr lang="en-US" altLang="en-US"/>
              <a:t>, </a:t>
            </a:r>
            <a:r>
              <a:rPr lang="en-US" altLang="en-US" i="1"/>
              <a:t>b</a:t>
            </a:r>
            <a:r>
              <a:rPr lang="en-US" altLang="en-US"/>
              <a:t>, </a:t>
            </a:r>
            <a:r>
              <a:rPr lang="en-US" altLang="en-US" i="1"/>
              <a:t>c </a:t>
            </a:r>
            <a:r>
              <a:rPr lang="en-US" altLang="en-US"/>
              <a:t>in </a:t>
            </a:r>
            <a:r>
              <a:rPr lang="en-US" altLang="en-US" i="1"/>
              <a:t>G</a:t>
            </a:r>
            <a:r>
              <a:rPr lang="en-US" altLang="en-US"/>
              <a:t>.</a:t>
            </a:r>
          </a:p>
          <a:p>
            <a:pPr algn="just"/>
            <a:r>
              <a:rPr lang="en-US" altLang="en-US" b="1"/>
              <a:t>(A3) Identity element: </a:t>
            </a:r>
            <a:r>
              <a:rPr lang="en-US" altLang="en-US"/>
              <a:t>There is an element </a:t>
            </a:r>
            <a:r>
              <a:rPr lang="en-US" altLang="en-US" i="1"/>
              <a:t>e</a:t>
            </a:r>
            <a:r>
              <a:rPr lang="en-US" altLang="en-US"/>
              <a:t> in such</a:t>
            </a:r>
          </a:p>
          <a:p>
            <a:pPr algn="just"/>
            <a:r>
              <a:rPr lang="en-US" altLang="en-US"/>
              <a:t>that </a:t>
            </a:r>
            <a:r>
              <a:rPr lang="en-US" altLang="en-US" i="1"/>
              <a:t>a </a:t>
            </a:r>
            <a:r>
              <a:rPr lang="en-US" altLang="en-US"/>
              <a:t>*e = e *</a:t>
            </a:r>
            <a:r>
              <a:rPr lang="en-US" altLang="en-US" i="1"/>
              <a:t>a </a:t>
            </a:r>
            <a:r>
              <a:rPr lang="en-US" altLang="en-US"/>
              <a:t>= </a:t>
            </a:r>
            <a:r>
              <a:rPr lang="en-US" altLang="en-US" i="1"/>
              <a:t>a </a:t>
            </a:r>
            <a:r>
              <a:rPr lang="en-US" altLang="en-US"/>
              <a:t>for all </a:t>
            </a:r>
            <a:r>
              <a:rPr lang="en-US" altLang="en-US" i="1"/>
              <a:t>a </a:t>
            </a:r>
            <a:r>
              <a:rPr lang="en-US" altLang="en-US"/>
              <a:t>in </a:t>
            </a:r>
            <a:r>
              <a:rPr lang="en-US" altLang="en-US" i="1"/>
              <a:t>G</a:t>
            </a:r>
            <a:r>
              <a:rPr lang="en-US" altLang="en-US"/>
              <a:t>.</a:t>
            </a:r>
            <a:endParaRPr lang="en-US" altLang="en-US" i="1"/>
          </a:p>
          <a:p>
            <a:pPr algn="just"/>
            <a:r>
              <a:rPr lang="en-US" altLang="en-US" b="1"/>
              <a:t>(A4) Inverse element: </a:t>
            </a:r>
            <a:r>
              <a:rPr lang="en-US" altLang="en-US"/>
              <a:t>For each in , there is an element in</a:t>
            </a:r>
          </a:p>
          <a:p>
            <a:pPr algn="just"/>
            <a:r>
              <a:rPr lang="en-US" altLang="en-US"/>
              <a:t>such that </a:t>
            </a:r>
            <a:r>
              <a:rPr lang="en-US" altLang="en-US" i="1"/>
              <a:t>a </a:t>
            </a:r>
            <a:r>
              <a:rPr lang="en-US" altLang="en-US"/>
              <a:t>*</a:t>
            </a:r>
            <a:r>
              <a:rPr lang="en-US" altLang="en-US" i="1"/>
              <a:t>a</a:t>
            </a:r>
            <a:r>
              <a:rPr lang="en-US" altLang="en-US">
                <a:cs typeface="Times New Roman" panose="02020603050405020304" pitchFamily="18" charset="0"/>
              </a:rPr>
              <a:t>´</a:t>
            </a:r>
            <a:r>
              <a:rPr lang="en-US" altLang="en-US"/>
              <a:t> = </a:t>
            </a:r>
            <a:r>
              <a:rPr lang="en-US" altLang="en-US" i="1"/>
              <a:t>a </a:t>
            </a:r>
            <a:r>
              <a:rPr lang="en-US" altLang="en-US"/>
              <a:t>´*</a:t>
            </a:r>
            <a:r>
              <a:rPr lang="en-US" altLang="en-US" i="1"/>
              <a:t>a </a:t>
            </a:r>
            <a:r>
              <a:rPr lang="en-US" altLang="en-US"/>
              <a:t>= </a:t>
            </a:r>
            <a:r>
              <a:rPr lang="en-US" altLang="en-US" i="1"/>
              <a:t>e</a:t>
            </a:r>
            <a:r>
              <a:rPr lang="en-US" altLang="en-US"/>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fld id="{338E2807-E2E6-4AC4-B4CE-6E58410D8090}" type="slidenum">
              <a:rPr lang="en-US" altLang="en-US"/>
              <a:pPr/>
              <a:t>9</a:t>
            </a:fld>
            <a:endParaRPr lang="en-US" altLang="en-US"/>
          </a:p>
        </p:txBody>
      </p:sp>
      <p:sp>
        <p:nvSpPr>
          <p:cNvPr id="36866" name="Text Box 2"/>
          <p:cNvSpPr txBox="1">
            <a:spLocks noChangeArrowheads="1"/>
          </p:cNvSpPr>
          <p:nvPr/>
        </p:nvSpPr>
        <p:spPr bwMode="auto">
          <a:xfrm>
            <a:off x="152400" y="1143000"/>
            <a:ext cx="86868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chemeClr val="accent2"/>
                </a:solidFill>
              </a:rPr>
              <a:t>Example 4</a:t>
            </a:r>
          </a:p>
          <a:p>
            <a:r>
              <a:rPr lang="en-US" altLang="en-US"/>
              <a:t>If R is a set of real numbers then, (R,+) is a group. </a:t>
            </a:r>
          </a:p>
          <a:p>
            <a:endParaRPr lang="en-US" altLang="en-US"/>
          </a:p>
          <a:p>
            <a:pPr>
              <a:buFont typeface="Wingdings" panose="05000000000000000000" pitchFamily="2" charset="2"/>
              <a:buChar char="v"/>
            </a:pPr>
            <a:r>
              <a:rPr lang="en-US" altLang="en-US"/>
              <a:t>We know already that addition is a binary operation on R, so ‘closure’ holds. </a:t>
            </a:r>
          </a:p>
          <a:p>
            <a:pPr>
              <a:buFont typeface="Wingdings" panose="05000000000000000000" pitchFamily="2" charset="2"/>
              <a:buChar char="v"/>
            </a:pPr>
            <a:r>
              <a:rPr lang="en-US" altLang="en-US"/>
              <a:t>We know addition of real numbers is associative. </a:t>
            </a:r>
          </a:p>
          <a:p>
            <a:pPr>
              <a:buFont typeface="Wingdings" panose="05000000000000000000" pitchFamily="2" charset="2"/>
              <a:buChar char="v"/>
            </a:pPr>
            <a:endParaRPr lang="en-US" altLang="en-US"/>
          </a:p>
          <a:p>
            <a:pPr>
              <a:buFont typeface="Wingdings" panose="05000000000000000000" pitchFamily="2" charset="2"/>
              <a:buChar char="v"/>
            </a:pPr>
            <a:r>
              <a:rPr lang="en-US" altLang="en-US"/>
              <a:t>What is the identity element? We want an element </a:t>
            </a:r>
            <a:r>
              <a:rPr lang="en-US" altLang="en-US" i="1"/>
              <a:t>e </a:t>
            </a:r>
            <a:r>
              <a:rPr lang="el-GR" altLang="en-US"/>
              <a:t>ε</a:t>
            </a:r>
            <a:r>
              <a:rPr lang="en-US" altLang="en-US"/>
              <a:t> R so that </a:t>
            </a:r>
            <a:r>
              <a:rPr lang="en-US" altLang="en-US" i="1"/>
              <a:t>a </a:t>
            </a:r>
            <a:r>
              <a:rPr lang="en-US" altLang="en-US"/>
              <a:t>+ </a:t>
            </a:r>
            <a:r>
              <a:rPr lang="en-US" altLang="en-US" i="1"/>
              <a:t>e </a:t>
            </a:r>
            <a:r>
              <a:rPr lang="en-US" altLang="en-US"/>
              <a:t>= </a:t>
            </a:r>
            <a:r>
              <a:rPr lang="en-US" altLang="en-US" i="1"/>
              <a:t>e </a:t>
            </a:r>
            <a:r>
              <a:rPr lang="en-US" altLang="en-US"/>
              <a:t>+ </a:t>
            </a:r>
            <a:r>
              <a:rPr lang="en-US" altLang="en-US" i="1"/>
              <a:t>a </a:t>
            </a:r>
            <a:r>
              <a:rPr lang="en-US" altLang="en-US"/>
              <a:t>= </a:t>
            </a:r>
            <a:r>
              <a:rPr lang="en-US" altLang="en-US" i="1"/>
              <a:t>a </a:t>
            </a:r>
            <a:r>
              <a:rPr lang="en-US" altLang="en-US"/>
              <a:t>for all </a:t>
            </a:r>
            <a:r>
              <a:rPr lang="en-US" altLang="en-US" i="1"/>
              <a:t>a </a:t>
            </a:r>
            <a:r>
              <a:rPr lang="el-GR" altLang="en-US"/>
              <a:t>ε</a:t>
            </a:r>
            <a:r>
              <a:rPr lang="en-US" altLang="en-US"/>
              <a:t> R. It is clear that </a:t>
            </a:r>
            <a:r>
              <a:rPr lang="en-US" altLang="en-US" i="1"/>
              <a:t>e </a:t>
            </a:r>
            <a:r>
              <a:rPr lang="en-US" altLang="en-US"/>
              <a:t>= 0 works and is the only possible choice. </a:t>
            </a:r>
          </a:p>
          <a:p>
            <a:pPr>
              <a:buFont typeface="Wingdings" panose="05000000000000000000" pitchFamily="2" charset="2"/>
              <a:buChar char="v"/>
            </a:pPr>
            <a:endParaRPr lang="en-US" altLang="en-US"/>
          </a:p>
          <a:p>
            <a:pPr>
              <a:buFont typeface="Wingdings" panose="05000000000000000000" pitchFamily="2" charset="2"/>
              <a:buChar char="v"/>
            </a:pPr>
            <a:r>
              <a:rPr lang="en-US" altLang="en-US"/>
              <a:t>Moreover, the (additive) inverse of </a:t>
            </a:r>
            <a:r>
              <a:rPr lang="en-US" altLang="en-US" i="1"/>
              <a:t>a </a:t>
            </a:r>
            <a:r>
              <a:rPr lang="en-US" altLang="en-US"/>
              <a:t>is -</a:t>
            </a:r>
            <a:r>
              <a:rPr lang="en-US" altLang="en-US" i="1"/>
              <a:t>a</a:t>
            </a:r>
            <a:r>
              <a:rPr lang="en-US" altLang="en-US"/>
              <a:t>: </a:t>
            </a:r>
            <a:r>
              <a:rPr lang="en-US" altLang="en-US" i="1"/>
              <a:t>a </a:t>
            </a:r>
            <a:r>
              <a:rPr lang="en-US" altLang="en-US"/>
              <a:t>+ (-</a:t>
            </a:r>
            <a:r>
              <a:rPr lang="en-US" altLang="en-US" i="1"/>
              <a:t>a</a:t>
            </a:r>
            <a:r>
              <a:rPr lang="en-US" altLang="en-US"/>
              <a:t>) = (-</a:t>
            </a:r>
            <a:r>
              <a:rPr lang="en-US" altLang="en-US" i="1"/>
              <a:t>a</a:t>
            </a:r>
            <a:r>
              <a:rPr lang="en-US" altLang="en-US"/>
              <a:t>) + </a:t>
            </a:r>
            <a:r>
              <a:rPr lang="en-US" altLang="en-US" i="1"/>
              <a:t>a </a:t>
            </a:r>
            <a:r>
              <a:rPr lang="en-US" altLang="en-US"/>
              <a:t>= 0 =  </a:t>
            </a:r>
          </a:p>
          <a:p>
            <a:pPr>
              <a:buFont typeface="Wingdings" panose="05000000000000000000" pitchFamily="2" charset="2"/>
              <a:buNone/>
            </a:pPr>
            <a:r>
              <a:rPr lang="en-US" altLang="en-US" i="1"/>
              <a:t>    e</a:t>
            </a:r>
            <a:r>
              <a:rPr lang="en-US" altLang="en-US"/>
              <a:t>.</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TotalTime>
  <Words>2490</Words>
  <Application>Microsoft Office PowerPoint</Application>
  <PresentationFormat>On-screen Show (4:3)</PresentationFormat>
  <Paragraphs>171</Paragraphs>
  <Slides>26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26</vt:i4>
      </vt:variant>
    </vt:vector>
  </HeadingPairs>
  <TitlesOfParts>
    <vt:vector size="33" baseType="lpstr">
      <vt:lpstr>Times New Roman</vt:lpstr>
      <vt:lpstr>Arial</vt:lpstr>
      <vt:lpstr>Calibri</vt:lpstr>
      <vt:lpstr>Wingdings</vt:lpstr>
      <vt:lpstr>Default Design</vt:lpstr>
      <vt:lpstr>Bitmap Image</vt:lpstr>
      <vt:lpstr>Microsoft Equation 3.0</vt:lpstr>
      <vt:lpstr>Group and 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59</cp:revision>
  <dcterms:created xsi:type="dcterms:W3CDTF">1601-01-01T00:00:00Z</dcterms:created>
  <dcterms:modified xsi:type="dcterms:W3CDTF">2022-06-30T15:12:09Z</dcterms:modified>
</cp:coreProperties>
</file>