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2" r:id="rId2"/>
    <p:sldId id="256" r:id="rId3"/>
    <p:sldId id="257" r:id="rId4"/>
    <p:sldId id="265" r:id="rId5"/>
    <p:sldId id="258" r:id="rId6"/>
    <p:sldId id="259" r:id="rId7"/>
    <p:sldId id="260" r:id="rId8"/>
    <p:sldId id="261" r:id="rId9"/>
    <p:sldId id="262" r:id="rId10"/>
    <p:sldId id="266" r:id="rId11"/>
    <p:sldId id="268" r:id="rId12"/>
    <p:sldId id="269" r:id="rId13"/>
    <p:sldId id="273" r:id="rId14"/>
    <p:sldId id="274" r:id="rId15"/>
    <p:sldId id="263" r:id="rId16"/>
    <p:sldId id="264" r:id="rId17"/>
    <p:sldId id="267" r:id="rId18"/>
    <p:sldId id="270" r:id="rId19"/>
    <p:sldId id="271"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CCECFF"/>
    <a:srgbClr val="FFFF00"/>
    <a:srgbClr val="FFCCCC"/>
    <a:srgbClr val="CCCCFF"/>
    <a:srgbClr val="FF3300"/>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35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52C6A905-0BF2-42E2-A195-DA8FA6A4E78C}" type="datetimeFigureOut">
              <a:rPr lang="en-US"/>
              <a:pPr>
                <a:defRPr/>
              </a:pPr>
              <a:t>6/30/2022</a:t>
            </a:fld>
            <a:endParaRPr lang="en-US"/>
          </a:p>
        </p:txBody>
      </p:sp>
      <p:sp>
        <p:nvSpPr>
          <p:cNvPr id="2970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C2AF81AB-45B6-4909-BCDF-5654215F429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0138278C-6BE1-4389-BAD0-B33B42447F93}" type="datetime1">
              <a:rPr lang="en-US"/>
              <a:pPr>
                <a:defRPr/>
              </a:pPr>
              <a:t>6/30/2022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74EDFE2-59BC-4A68-B7FC-D362ED6CB880}" type="slidenum">
              <a:rPr lang="en-US" altLang="en-US"/>
              <a:pPr/>
              <a:t>‹#›</a:t>
            </a:fld>
            <a:endParaRPr lang="en-US" altLang="en-US"/>
          </a:p>
        </p:txBody>
      </p:sp>
    </p:spTree>
    <p:extLst>
      <p:ext uri="{BB962C8B-B14F-4D97-AF65-F5344CB8AC3E}">
        <p14:creationId xmlns:p14="http://schemas.microsoft.com/office/powerpoint/2010/main" val="3361281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E336582A-66BA-47FE-A6C7-78C60B9030CC}" type="datetime1">
              <a:rPr lang="en-US"/>
              <a:pPr>
                <a:defRPr/>
              </a:pPr>
              <a:t>6/30/2022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D0709C6-F09B-4AD7-8583-29FFCB0BDC4B}" type="slidenum">
              <a:rPr lang="en-US" altLang="en-US"/>
              <a:pPr/>
              <a:t>‹#›</a:t>
            </a:fld>
            <a:endParaRPr lang="en-US" altLang="en-US"/>
          </a:p>
        </p:txBody>
      </p:sp>
    </p:spTree>
    <p:extLst>
      <p:ext uri="{BB962C8B-B14F-4D97-AF65-F5344CB8AC3E}">
        <p14:creationId xmlns:p14="http://schemas.microsoft.com/office/powerpoint/2010/main" val="270694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AFBE108C-B901-4037-88C4-955388BE16A0}" type="datetime1">
              <a:rPr lang="en-US"/>
              <a:pPr>
                <a:defRPr/>
              </a:pPr>
              <a:t>6/30/2022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FF85878-5273-4B6A-BC4E-E5F7F3DB92C2}" type="slidenum">
              <a:rPr lang="en-US" altLang="en-US"/>
              <a:pPr/>
              <a:t>‹#›</a:t>
            </a:fld>
            <a:endParaRPr lang="en-US" altLang="en-US"/>
          </a:p>
        </p:txBody>
      </p:sp>
    </p:spTree>
    <p:extLst>
      <p:ext uri="{BB962C8B-B14F-4D97-AF65-F5344CB8AC3E}">
        <p14:creationId xmlns:p14="http://schemas.microsoft.com/office/powerpoint/2010/main" val="4118737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9A0B8B27-BC24-4DF9-994E-87AE9AB3768D}" type="datetime1">
              <a:rPr lang="en-US"/>
              <a:pPr>
                <a:defRPr/>
              </a:pPr>
              <a:t>6/30/2022</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4B33FCC3-24CE-41EC-AFFE-2DD919A3C022}" type="slidenum">
              <a:rPr lang="en-US" altLang="en-US"/>
              <a:pPr/>
              <a:t>‹#›</a:t>
            </a:fld>
            <a:endParaRPr lang="en-US" altLang="en-US"/>
          </a:p>
        </p:txBody>
      </p:sp>
    </p:spTree>
    <p:extLst>
      <p:ext uri="{BB962C8B-B14F-4D97-AF65-F5344CB8AC3E}">
        <p14:creationId xmlns:p14="http://schemas.microsoft.com/office/powerpoint/2010/main" val="3990983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2809A202-4D6D-455B-AB30-CA51E1158614}" type="datetime1">
              <a:rPr lang="en-US"/>
              <a:pPr>
                <a:defRPr/>
              </a:pPr>
              <a:t>6/30/2022</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6AA8DF40-C2AA-4A84-A4BA-380FB7C58875}" type="slidenum">
              <a:rPr lang="en-US" altLang="en-US"/>
              <a:pPr/>
              <a:t>‹#›</a:t>
            </a:fld>
            <a:endParaRPr lang="en-US" altLang="en-US"/>
          </a:p>
        </p:txBody>
      </p:sp>
    </p:spTree>
    <p:extLst>
      <p:ext uri="{BB962C8B-B14F-4D97-AF65-F5344CB8AC3E}">
        <p14:creationId xmlns:p14="http://schemas.microsoft.com/office/powerpoint/2010/main" val="1781996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6B049120-36AC-4A69-A0AC-EEAC919321F6}" type="datetime1">
              <a:rPr lang="en-US"/>
              <a:pPr>
                <a:defRPr/>
              </a:pPr>
              <a:t>6/30/2022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F369F6A-DA81-47F0-BF7B-052395E823D7}" type="slidenum">
              <a:rPr lang="en-US" altLang="en-US"/>
              <a:pPr/>
              <a:t>‹#›</a:t>
            </a:fld>
            <a:endParaRPr lang="en-US" altLang="en-US"/>
          </a:p>
        </p:txBody>
      </p:sp>
    </p:spTree>
    <p:extLst>
      <p:ext uri="{BB962C8B-B14F-4D97-AF65-F5344CB8AC3E}">
        <p14:creationId xmlns:p14="http://schemas.microsoft.com/office/powerpoint/2010/main" val="949489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0BB8284C-5D11-4D00-9562-565C8A67A5C2}" type="datetime1">
              <a:rPr lang="en-US"/>
              <a:pPr>
                <a:defRPr/>
              </a:pPr>
              <a:t>6/30/2022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1ECCD9C-E0D6-4523-8A89-F63FB18AD0EC}" type="slidenum">
              <a:rPr lang="en-US" altLang="en-US"/>
              <a:pPr/>
              <a:t>‹#›</a:t>
            </a:fld>
            <a:endParaRPr lang="en-US" altLang="en-US"/>
          </a:p>
        </p:txBody>
      </p:sp>
    </p:spTree>
    <p:extLst>
      <p:ext uri="{BB962C8B-B14F-4D97-AF65-F5344CB8AC3E}">
        <p14:creationId xmlns:p14="http://schemas.microsoft.com/office/powerpoint/2010/main" val="3960306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AAA747D2-393C-43A2-8F98-AB4F3D4C4E64}" type="datetime1">
              <a:rPr lang="en-US"/>
              <a:pPr>
                <a:defRPr/>
              </a:pPr>
              <a:t>6/30/2022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2DB520A-F175-4870-8436-E675AEE8811E}" type="slidenum">
              <a:rPr lang="en-US" altLang="en-US"/>
              <a:pPr/>
              <a:t>‹#›</a:t>
            </a:fld>
            <a:endParaRPr lang="en-US" altLang="en-US"/>
          </a:p>
        </p:txBody>
      </p:sp>
    </p:spTree>
    <p:extLst>
      <p:ext uri="{BB962C8B-B14F-4D97-AF65-F5344CB8AC3E}">
        <p14:creationId xmlns:p14="http://schemas.microsoft.com/office/powerpoint/2010/main" val="829052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63B344FF-C9E4-48A4-8E29-BB9276C6FDD6}" type="datetime1">
              <a:rPr lang="en-US"/>
              <a:pPr>
                <a:defRPr/>
              </a:pPr>
              <a:t>6/30/2022</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A185BC4D-08BC-4107-BFA5-CD4F2DA8E2EA}" type="slidenum">
              <a:rPr lang="en-US" altLang="en-US"/>
              <a:pPr/>
              <a:t>‹#›</a:t>
            </a:fld>
            <a:endParaRPr lang="en-US" altLang="en-US"/>
          </a:p>
        </p:txBody>
      </p:sp>
    </p:spTree>
    <p:extLst>
      <p:ext uri="{BB962C8B-B14F-4D97-AF65-F5344CB8AC3E}">
        <p14:creationId xmlns:p14="http://schemas.microsoft.com/office/powerpoint/2010/main" val="1917504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A979FF31-1737-4D8F-90B3-7C0984D7A5B6}" type="datetime1">
              <a:rPr lang="en-US"/>
              <a:pPr>
                <a:defRPr/>
              </a:pPr>
              <a:t>6/30/2022</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29EEF11D-BA77-4061-A7AC-57692F0C1CF3}" type="slidenum">
              <a:rPr lang="en-US" altLang="en-US"/>
              <a:pPr/>
              <a:t>‹#›</a:t>
            </a:fld>
            <a:endParaRPr lang="en-US" altLang="en-US"/>
          </a:p>
        </p:txBody>
      </p:sp>
    </p:spTree>
    <p:extLst>
      <p:ext uri="{BB962C8B-B14F-4D97-AF65-F5344CB8AC3E}">
        <p14:creationId xmlns:p14="http://schemas.microsoft.com/office/powerpoint/2010/main" val="2188400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E13F87F-DD0A-44F6-BB54-4A569B88903A}" type="datetime1">
              <a:rPr lang="en-US"/>
              <a:pPr>
                <a:defRPr/>
              </a:pPr>
              <a:t>6/30/2022</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5DBDC7DA-BBA0-466A-88D1-41FC25C41931}" type="slidenum">
              <a:rPr lang="en-US" altLang="en-US"/>
              <a:pPr/>
              <a:t>‹#›</a:t>
            </a:fld>
            <a:endParaRPr lang="en-US" altLang="en-US"/>
          </a:p>
        </p:txBody>
      </p:sp>
    </p:spTree>
    <p:extLst>
      <p:ext uri="{BB962C8B-B14F-4D97-AF65-F5344CB8AC3E}">
        <p14:creationId xmlns:p14="http://schemas.microsoft.com/office/powerpoint/2010/main" val="780833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707664B0-8726-4DBE-867D-A84DCB5F7F0F}" type="datetime1">
              <a:rPr lang="en-US"/>
              <a:pPr>
                <a:defRPr/>
              </a:pPr>
              <a:t>6/30/2022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3F32053-19A8-44A2-BF5B-9716B014106C}" type="slidenum">
              <a:rPr lang="en-US" altLang="en-US"/>
              <a:pPr/>
              <a:t>‹#›</a:t>
            </a:fld>
            <a:endParaRPr lang="en-US" altLang="en-US"/>
          </a:p>
        </p:txBody>
      </p:sp>
    </p:spTree>
    <p:extLst>
      <p:ext uri="{BB962C8B-B14F-4D97-AF65-F5344CB8AC3E}">
        <p14:creationId xmlns:p14="http://schemas.microsoft.com/office/powerpoint/2010/main" val="4066226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FA4C9F7-5048-4FC0-BB54-6D935780DF76}" type="datetime1">
              <a:rPr lang="en-US"/>
              <a:pPr>
                <a:defRPr/>
              </a:pPr>
              <a:t>6/30/2022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9D9C799-4E2A-48FF-B170-37813EDCB1B5}" type="slidenum">
              <a:rPr lang="en-US" altLang="en-US"/>
              <a:pPr/>
              <a:t>‹#›</a:t>
            </a:fld>
            <a:endParaRPr lang="en-US" altLang="en-US"/>
          </a:p>
        </p:txBody>
      </p:sp>
    </p:spTree>
    <p:extLst>
      <p:ext uri="{BB962C8B-B14F-4D97-AF65-F5344CB8AC3E}">
        <p14:creationId xmlns:p14="http://schemas.microsoft.com/office/powerpoint/2010/main" val="3891777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DAB3F6F5-F496-4EEA-BEA2-AFA972F0F229}" type="datetime1">
              <a:rPr lang="en-US"/>
              <a:pPr>
                <a:defRPr/>
              </a:pPr>
              <a:t>6/30/2022</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35CA444-DD01-4F9F-B139-732C7EA192A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4FCA8A6-339B-479C-A46B-B1403000C4E4}" type="slidenum">
              <a:rPr lang="en-US" altLang="en-US" sz="1400"/>
              <a:pPr eaLnBrk="1" hangingPunct="1"/>
              <a:t>1</a:t>
            </a:fld>
            <a:endParaRPr lang="en-US" altLang="en-US" sz="1400"/>
          </a:p>
        </p:txBody>
      </p:sp>
      <p:sp>
        <p:nvSpPr>
          <p:cNvPr id="2051" name="TextBox 4"/>
          <p:cNvSpPr txBox="1">
            <a:spLocks noChangeArrowheads="1"/>
          </p:cNvSpPr>
          <p:nvPr/>
        </p:nvSpPr>
        <p:spPr bwMode="auto">
          <a:xfrm>
            <a:off x="304800" y="1905000"/>
            <a:ext cx="8305800" cy="230822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Counting problems arise throughout mathematics and computer science. For example, we must count the successful outcomes of experiments and all the possible outcomes of these experiments to determine probabilities of discrete events. We need to count the number of operations used by an algorithm to study its time complexity.</a:t>
            </a:r>
          </a:p>
        </p:txBody>
      </p:sp>
      <p:sp>
        <p:nvSpPr>
          <p:cNvPr id="2052" name="Rectangle 9"/>
          <p:cNvSpPr>
            <a:spLocks noChangeArrowheads="1"/>
          </p:cNvSpPr>
          <p:nvPr/>
        </p:nvSpPr>
        <p:spPr bwMode="auto">
          <a:xfrm>
            <a:off x="3200400" y="609600"/>
            <a:ext cx="2032000" cy="6461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600" b="1">
                <a:solidFill>
                  <a:schemeClr val="accent2"/>
                </a:solidFill>
              </a:rPr>
              <a:t>Counting</a:t>
            </a:r>
            <a:endParaRPr lang="en-US" altLang="en-US" sz="360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24F2833-52DE-4939-98DB-B12948170276}" type="slidenum">
              <a:rPr lang="en-US" altLang="en-US" sz="1400"/>
              <a:pPr eaLnBrk="1" hangingPunct="1"/>
              <a:t>10</a:t>
            </a:fld>
            <a:endParaRPr lang="en-US" altLang="en-US" sz="1400"/>
          </a:p>
        </p:txBody>
      </p:sp>
      <p:sp>
        <p:nvSpPr>
          <p:cNvPr id="11267" name="TextBox 4"/>
          <p:cNvSpPr txBox="1">
            <a:spLocks noChangeArrowheads="1"/>
          </p:cNvSpPr>
          <p:nvPr/>
        </p:nvSpPr>
        <p:spPr bwMode="auto">
          <a:xfrm>
            <a:off x="76200" y="322263"/>
            <a:ext cx="8991600" cy="600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chemeClr val="accent2"/>
                </a:solidFill>
              </a:rPr>
              <a:t>Example 7</a:t>
            </a:r>
          </a:p>
          <a:p>
            <a:pPr eaLnBrk="1" hangingPunct="1"/>
            <a:r>
              <a:rPr lang="en-US" altLang="en-US" sz="2000"/>
              <a:t>A class contains 10 students with 6 men and 4 women. Find the number </a:t>
            </a:r>
            <a:r>
              <a:rPr lang="en-US" altLang="en-US" sz="2000" i="1"/>
              <a:t>n </a:t>
            </a:r>
            <a:r>
              <a:rPr lang="en-US" altLang="en-US" sz="2000"/>
              <a:t>of ways to:</a:t>
            </a:r>
          </a:p>
          <a:p>
            <a:pPr eaLnBrk="1" hangingPunct="1"/>
            <a:r>
              <a:rPr lang="en-US" altLang="en-US" sz="2000"/>
              <a:t>(a) Select a 4-member committee from the students.</a:t>
            </a:r>
          </a:p>
          <a:p>
            <a:pPr eaLnBrk="1" hangingPunct="1"/>
            <a:r>
              <a:rPr lang="en-US" altLang="en-US" sz="2000"/>
              <a:t>(b) Select a 4-member committee with 2 men and 2 women.</a:t>
            </a:r>
          </a:p>
          <a:p>
            <a:pPr eaLnBrk="1" hangingPunct="1"/>
            <a:r>
              <a:rPr lang="en-US" altLang="en-US" sz="2000"/>
              <a:t>(c) Elect a president, vice president, and treasurer.</a:t>
            </a:r>
          </a:p>
          <a:p>
            <a:pPr eaLnBrk="1" hangingPunct="1"/>
            <a:r>
              <a:rPr lang="en-US" altLang="en-US" sz="2000"/>
              <a:t>Ans. </a:t>
            </a:r>
          </a:p>
          <a:p>
            <a:pPr eaLnBrk="1" hangingPunct="1"/>
            <a:r>
              <a:rPr lang="en-US" altLang="en-US" sz="2000"/>
              <a:t>(a) This concerns combinations, not permutations, since order does not count in a committee. There are “10 choose 4” such committees. That is:</a:t>
            </a:r>
          </a:p>
          <a:p>
            <a:pPr eaLnBrk="1" hangingPunct="1"/>
            <a:endParaRPr lang="en-US" altLang="en-US" sz="2000"/>
          </a:p>
          <a:p>
            <a:pPr eaLnBrk="1" hangingPunct="1"/>
            <a:endParaRPr lang="en-US" altLang="en-US" sz="2000"/>
          </a:p>
          <a:p>
            <a:pPr eaLnBrk="1" hangingPunct="1"/>
            <a:endParaRPr lang="en-US" altLang="en-US" sz="2000"/>
          </a:p>
          <a:p>
            <a:pPr eaLnBrk="1" hangingPunct="1"/>
            <a:r>
              <a:rPr lang="en-US" altLang="en-US" sz="2000"/>
              <a:t>(b) The 2 men can be chosen from the 6 men in C(6, 2) ways, and the 2 women can be chosen from the 4 women in</a:t>
            </a:r>
          </a:p>
          <a:p>
            <a:pPr eaLnBrk="1" hangingPunct="1"/>
            <a:r>
              <a:rPr lang="en-US" altLang="en-US" sz="2000"/>
              <a:t>C(4, 2) ways. Thus, by the Product Rule:</a:t>
            </a:r>
          </a:p>
          <a:p>
            <a:pPr eaLnBrk="1" hangingPunct="1"/>
            <a:endParaRPr lang="en-US" altLang="en-US" sz="2000"/>
          </a:p>
          <a:p>
            <a:pPr eaLnBrk="1" hangingPunct="1"/>
            <a:endParaRPr lang="en-US" altLang="en-US" sz="2000"/>
          </a:p>
          <a:p>
            <a:pPr eaLnBrk="1" hangingPunct="1"/>
            <a:endParaRPr lang="en-US" altLang="en-US" sz="2000"/>
          </a:p>
          <a:p>
            <a:pPr eaLnBrk="1" hangingPunct="1"/>
            <a:r>
              <a:rPr lang="en-US" altLang="en-US" sz="2000"/>
              <a:t>(c) This concerns permutations, not combinations, since order does count. Thus,</a:t>
            </a:r>
          </a:p>
          <a:p>
            <a:pPr eaLnBrk="1" hangingPunct="1"/>
            <a:r>
              <a:rPr lang="en-US" altLang="en-US" sz="2000"/>
              <a:t>n = P(6, 3) = 6 ・ 5 ・ 4 = 120</a:t>
            </a:r>
          </a:p>
        </p:txBody>
      </p:sp>
      <p:pic>
        <p:nvPicPr>
          <p:cNvPr id="112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124200"/>
            <a:ext cx="43434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800600"/>
            <a:ext cx="44958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01B86B3-13FF-4BA8-A7F3-822B64384B06}" type="slidenum">
              <a:rPr lang="en-US" altLang="en-US" sz="1400"/>
              <a:pPr eaLnBrk="1" hangingPunct="1"/>
              <a:t>11</a:t>
            </a:fld>
            <a:endParaRPr lang="en-US" altLang="en-US" sz="1400"/>
          </a:p>
        </p:txBody>
      </p:sp>
      <p:sp>
        <p:nvSpPr>
          <p:cNvPr id="12291" name="TextBox 4"/>
          <p:cNvSpPr txBox="1">
            <a:spLocks noChangeArrowheads="1"/>
          </p:cNvSpPr>
          <p:nvPr/>
        </p:nvSpPr>
        <p:spPr bwMode="auto">
          <a:xfrm>
            <a:off x="228600" y="457200"/>
            <a:ext cx="84582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chemeClr val="accent2"/>
                </a:solidFill>
              </a:rPr>
              <a:t>Example-8</a:t>
            </a:r>
          </a:p>
          <a:p>
            <a:pPr algn="just" eaLnBrk="1" hangingPunct="1"/>
            <a:r>
              <a:rPr lang="en-US" altLang="en-US"/>
              <a:t>Suppose that there are 9 faculty members in the mathematics department and 11 in the computer science department. How many ways are there to select a committee to develop a discrete mathematics course at a school if the committee is to consist of three faculty members from the mathematics department and four from the computer science department?</a:t>
            </a:r>
          </a:p>
          <a:p>
            <a:pPr algn="just" eaLnBrk="1" hangingPunct="1"/>
            <a:endParaRPr lang="en-US" altLang="en-US" i="1"/>
          </a:p>
          <a:p>
            <a:pPr algn="just" eaLnBrk="1" hangingPunct="1"/>
            <a:r>
              <a:rPr lang="en-US" altLang="en-US">
                <a:solidFill>
                  <a:schemeClr val="accent2"/>
                </a:solidFill>
              </a:rPr>
              <a:t>Solution:</a:t>
            </a:r>
            <a:r>
              <a:rPr lang="en-US" altLang="en-US"/>
              <a:t> By the product rule, the answer is the product of the number of 3-combinations of a set with nine elements and the number of 4-combinations of a set with 11 elements. By Theorem 2, the number of ways to select the committee is:</a:t>
            </a:r>
          </a:p>
          <a:p>
            <a:pPr algn="just" eaLnBrk="1" hangingPunct="1"/>
            <a:r>
              <a:rPr lang="en-US" altLang="en-US"/>
              <a:t>C(9, 3) · C(11, 4) = 27,720.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6D6EDDF-C53A-48C3-BFD3-7101F47781CC}" type="slidenum">
              <a:rPr lang="en-US" altLang="en-US" sz="1400"/>
              <a:pPr eaLnBrk="1" hangingPunct="1"/>
              <a:t>12</a:t>
            </a:fld>
            <a:endParaRPr lang="en-US" altLang="en-US" sz="1400"/>
          </a:p>
        </p:txBody>
      </p:sp>
      <p:sp>
        <p:nvSpPr>
          <p:cNvPr id="13315" name="TextBox 4"/>
          <p:cNvSpPr txBox="1">
            <a:spLocks noChangeArrowheads="1"/>
          </p:cNvSpPr>
          <p:nvPr/>
        </p:nvSpPr>
        <p:spPr bwMode="auto">
          <a:xfrm>
            <a:off x="228600" y="381000"/>
            <a:ext cx="84582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chemeClr val="accent2"/>
                </a:solidFill>
              </a:rPr>
              <a:t>EXAMPLE 9 </a:t>
            </a:r>
          </a:p>
          <a:p>
            <a:pPr algn="just" eaLnBrk="1" hangingPunct="1"/>
            <a:r>
              <a:rPr lang="en-US" altLang="en-US"/>
              <a:t>How many ways are there to distribute hands of 5 cards to each of four players from the standard</a:t>
            </a:r>
          </a:p>
          <a:p>
            <a:pPr algn="just" eaLnBrk="1" hangingPunct="1"/>
            <a:r>
              <a:rPr lang="en-US" altLang="en-US"/>
              <a:t>deck of 52 cards?</a:t>
            </a:r>
          </a:p>
          <a:p>
            <a:pPr algn="just" eaLnBrk="1" hangingPunct="1"/>
            <a:endParaRPr lang="en-US" altLang="en-US"/>
          </a:p>
          <a:p>
            <a:pPr algn="just" eaLnBrk="1" hangingPunct="1"/>
            <a:r>
              <a:rPr lang="en-US" altLang="en-US"/>
              <a:t>Solution: We will use the product rule to solve this problem. To begin, note that the first player can be dealt 5 cards in C(52, 5) ways. The second player can be dealt 5 cards in C(47, 5) ways,</a:t>
            </a:r>
          </a:p>
          <a:p>
            <a:pPr algn="just" eaLnBrk="1" hangingPunct="1"/>
            <a:r>
              <a:rPr lang="en-US" altLang="en-US"/>
              <a:t>because only 47 cards are left. The third player can be dealt 5 cards in C(42, 5) ways. Finally, the fourth player can be dealt 5 cards in C(37, 5) ways. Hence, the total number of ways to deal four players 5 cards each is</a:t>
            </a:r>
          </a:p>
          <a:p>
            <a:pPr algn="just" eaLnBrk="1" hangingPunct="1"/>
            <a:r>
              <a:rPr lang="en-US" altLang="en-US"/>
              <a:t>C(52, 5)C(47, 5)C(42, 5)C(37, 5) =  52!/(5! 5! 5! 5! 32!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B58BB72-4F8B-43C0-96E8-E2FD9819BFC9}" type="slidenum">
              <a:rPr lang="en-US" altLang="en-US" sz="1400"/>
              <a:pPr eaLnBrk="1" hangingPunct="1"/>
              <a:t>13</a:t>
            </a:fld>
            <a:endParaRPr lang="en-US" altLang="en-US" sz="1400"/>
          </a:p>
        </p:txBody>
      </p:sp>
      <p:sp>
        <p:nvSpPr>
          <p:cNvPr id="14339" name="TextBox 4"/>
          <p:cNvSpPr txBox="1">
            <a:spLocks noChangeArrowheads="1"/>
          </p:cNvSpPr>
          <p:nvPr/>
        </p:nvSpPr>
        <p:spPr bwMode="auto">
          <a:xfrm>
            <a:off x="457200" y="838200"/>
            <a:ext cx="83058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chemeClr val="accent2"/>
                </a:solidFill>
              </a:rPr>
              <a:t>Example-10</a:t>
            </a:r>
          </a:p>
          <a:p>
            <a:pPr algn="just" eaLnBrk="1" hangingPunct="1"/>
            <a:r>
              <a:rPr lang="en-US" altLang="en-US"/>
              <a:t>Find the number </a:t>
            </a:r>
            <a:r>
              <a:rPr lang="en-US" altLang="en-US" i="1"/>
              <a:t>m </a:t>
            </a:r>
            <a:r>
              <a:rPr lang="en-US" altLang="en-US"/>
              <a:t>of committees of 5 with a given chairperson that can be selected from 12 people.</a:t>
            </a:r>
          </a:p>
          <a:p>
            <a:pPr algn="just" eaLnBrk="1" hangingPunct="1"/>
            <a:endParaRPr lang="en-US" altLang="en-US" i="1"/>
          </a:p>
          <a:p>
            <a:pPr algn="just" eaLnBrk="1" hangingPunct="1"/>
            <a:r>
              <a:rPr lang="en-US" altLang="en-US" i="1"/>
              <a:t>Ans.</a:t>
            </a:r>
          </a:p>
          <a:p>
            <a:pPr algn="just" eaLnBrk="1" hangingPunct="1"/>
            <a:r>
              <a:rPr lang="en-US" altLang="en-US"/>
              <a:t>The chairperson can be chosen in 12 ways and, following this, the other 4 on the committee can be chosen from the 11 remaining in </a:t>
            </a:r>
            <a:r>
              <a:rPr lang="en-US" altLang="en-US" i="1"/>
              <a:t>C(11, 4) ways. </a:t>
            </a:r>
            <a:r>
              <a:rPr lang="en-US" altLang="en-US"/>
              <a:t>Thus </a:t>
            </a:r>
            <a:r>
              <a:rPr lang="en-US" altLang="en-US" i="1"/>
              <a:t>m</a:t>
            </a:r>
            <a:r>
              <a:rPr lang="en-US" altLang="en-US"/>
              <a:t> = 12·C(11, 4) = 12·330 = 3960.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9B081E2-C4F1-4722-8029-982F46271C05}" type="slidenum">
              <a:rPr lang="en-US" altLang="en-US" sz="1400"/>
              <a:pPr eaLnBrk="1" hangingPunct="1"/>
              <a:t>14</a:t>
            </a:fld>
            <a:endParaRPr lang="en-US" altLang="en-US" sz="1400"/>
          </a:p>
        </p:txBody>
      </p:sp>
      <p:sp>
        <p:nvSpPr>
          <p:cNvPr id="15363" name="TextBox 4"/>
          <p:cNvSpPr txBox="1">
            <a:spLocks noChangeArrowheads="1"/>
          </p:cNvSpPr>
          <p:nvPr/>
        </p:nvSpPr>
        <p:spPr bwMode="auto">
          <a:xfrm>
            <a:off x="381000" y="609600"/>
            <a:ext cx="82296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chemeClr val="accent2"/>
                </a:solidFill>
              </a:rPr>
              <a:t>Example-11</a:t>
            </a:r>
          </a:p>
          <a:p>
            <a:pPr eaLnBrk="1" hangingPunct="1"/>
            <a:r>
              <a:rPr lang="en-US" altLang="en-US"/>
              <a:t>A box contains 8 blue socks and 6 red socks. Find the number of ways two socks can be drawn from the</a:t>
            </a:r>
          </a:p>
          <a:p>
            <a:pPr eaLnBrk="1" hangingPunct="1"/>
            <a:r>
              <a:rPr lang="en-US" altLang="en-US"/>
              <a:t>box if:</a:t>
            </a:r>
          </a:p>
          <a:p>
            <a:pPr eaLnBrk="1" hangingPunct="1"/>
            <a:r>
              <a:rPr lang="en-US" altLang="en-US"/>
              <a:t>(a) They can be any color. (b) They must be the same color.</a:t>
            </a:r>
          </a:p>
          <a:p>
            <a:pPr eaLnBrk="1" hangingPunct="1"/>
            <a:endParaRPr lang="en-US" altLang="en-US"/>
          </a:p>
          <a:p>
            <a:pPr eaLnBrk="1" hangingPunct="1"/>
            <a:endParaRPr lang="en-US" altLang="en-US"/>
          </a:p>
          <a:p>
            <a:pPr eaLnBrk="1" hangingPunct="1"/>
            <a:r>
              <a:rPr lang="en-US" altLang="en-US"/>
              <a:t>Ans. </a:t>
            </a:r>
          </a:p>
          <a:p>
            <a:pPr eaLnBrk="1" hangingPunct="1"/>
            <a:r>
              <a:rPr lang="en-US" altLang="en-US"/>
              <a:t>(</a:t>
            </a:r>
            <a:r>
              <a:rPr lang="en-US" altLang="en-US" i="1"/>
              <a:t>a) </a:t>
            </a:r>
            <a:r>
              <a:rPr lang="en-US" altLang="en-US"/>
              <a:t>There are “14 choose 2” ways to select 2 of the 14 socks. Thus:</a:t>
            </a:r>
          </a:p>
          <a:p>
            <a:pPr eaLnBrk="1" hangingPunct="1"/>
            <a:r>
              <a:rPr lang="en-US" altLang="en-US"/>
              <a:t>n = C(14, 2) = 14.13/(2 .1) = 91</a:t>
            </a:r>
          </a:p>
          <a:p>
            <a:pPr eaLnBrk="1" hangingPunct="1"/>
            <a:r>
              <a:rPr lang="en-US" altLang="en-US"/>
              <a:t>(b) There are </a:t>
            </a:r>
            <a:r>
              <a:rPr lang="en-US" altLang="en-US" i="1"/>
              <a:t>C</a:t>
            </a:r>
            <a:r>
              <a:rPr lang="en-US" altLang="en-US"/>
              <a:t>(8, 2) = 28 ways to choose 2 of the 8 blue socks, and </a:t>
            </a:r>
            <a:r>
              <a:rPr lang="en-US" altLang="en-US" i="1"/>
              <a:t>C</a:t>
            </a:r>
            <a:r>
              <a:rPr lang="en-US" altLang="en-US"/>
              <a:t>(6, 2) = 15 ways to choose 2 of the 4 red socks. By the Sum Rule, n = 28 + 15 = 43.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D85BD46-954E-4E52-BE02-0D52BB8B270D}" type="slidenum">
              <a:rPr lang="en-US" altLang="en-US" sz="1400"/>
              <a:pPr eaLnBrk="1" hangingPunct="1"/>
              <a:t>15</a:t>
            </a:fld>
            <a:endParaRPr lang="en-US" altLang="en-US" sz="1400"/>
          </a:p>
        </p:txBody>
      </p:sp>
      <p:sp>
        <p:nvSpPr>
          <p:cNvPr id="16387" name="TextBox 4"/>
          <p:cNvSpPr txBox="1">
            <a:spLocks noChangeArrowheads="1"/>
          </p:cNvSpPr>
          <p:nvPr/>
        </p:nvSpPr>
        <p:spPr bwMode="auto">
          <a:xfrm>
            <a:off x="304800" y="685800"/>
            <a:ext cx="84582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rgbClr val="FF0000"/>
                </a:solidFill>
              </a:rPr>
              <a:t>THE INCLUSION–EXCLUSION PRINCIPLE</a:t>
            </a:r>
          </a:p>
          <a:p>
            <a:pPr algn="just" eaLnBrk="1" hangingPunct="1"/>
            <a:r>
              <a:rPr lang="en-US" altLang="en-US"/>
              <a:t>Let </a:t>
            </a:r>
            <a:r>
              <a:rPr lang="en-US" altLang="en-US" i="1"/>
              <a:t>A</a:t>
            </a:r>
            <a:r>
              <a:rPr lang="en-US" altLang="en-US"/>
              <a:t> and </a:t>
            </a:r>
            <a:r>
              <a:rPr lang="en-US" altLang="en-US" i="1"/>
              <a:t>B</a:t>
            </a:r>
            <a:r>
              <a:rPr lang="en-US" altLang="en-US"/>
              <a:t> be any finite sets then,</a:t>
            </a:r>
          </a:p>
          <a:p>
            <a:pPr algn="just" eaLnBrk="1" hangingPunct="1"/>
            <a:r>
              <a:rPr lang="pt-BR" altLang="en-US" i="1"/>
              <a:t>n(A ∪ B) = n(A) + n(B) − n(A ∩ B)</a:t>
            </a:r>
          </a:p>
          <a:p>
            <a:pPr algn="just" eaLnBrk="1" hangingPunct="1"/>
            <a:r>
              <a:rPr lang="en-US" altLang="en-US"/>
              <a:t>In other words, to find the number </a:t>
            </a:r>
            <a:r>
              <a:rPr lang="en-US" altLang="en-US" i="1"/>
              <a:t>n(A∪B)</a:t>
            </a:r>
            <a:r>
              <a:rPr lang="en-US" altLang="en-US"/>
              <a:t> of elements in the union of </a:t>
            </a:r>
            <a:r>
              <a:rPr lang="en-US" altLang="en-US" i="1"/>
              <a:t>A</a:t>
            </a:r>
            <a:r>
              <a:rPr lang="en-US" altLang="en-US"/>
              <a:t> and </a:t>
            </a:r>
            <a:r>
              <a:rPr lang="en-US" altLang="en-US" i="1"/>
              <a:t>B</a:t>
            </a:r>
            <a:r>
              <a:rPr lang="en-US" altLang="en-US"/>
              <a:t>, we add </a:t>
            </a:r>
            <a:r>
              <a:rPr lang="en-US" altLang="en-US" i="1"/>
              <a:t>n(A)</a:t>
            </a:r>
            <a:r>
              <a:rPr lang="en-US" altLang="en-US"/>
              <a:t> and </a:t>
            </a:r>
            <a:r>
              <a:rPr lang="en-US" altLang="en-US" i="1"/>
              <a:t>n(B)</a:t>
            </a:r>
            <a:r>
              <a:rPr lang="en-US" altLang="en-US"/>
              <a:t> and then we subtract </a:t>
            </a:r>
            <a:r>
              <a:rPr lang="en-US" altLang="en-US" i="1"/>
              <a:t>n(A ∩ B)</a:t>
            </a:r>
            <a:r>
              <a:rPr lang="en-US" altLang="en-US"/>
              <a:t>; that is, we “include” </a:t>
            </a:r>
            <a:r>
              <a:rPr lang="en-US" altLang="en-US" i="1"/>
              <a:t>n(A)</a:t>
            </a:r>
            <a:r>
              <a:rPr lang="en-US" altLang="en-US"/>
              <a:t> and </a:t>
            </a:r>
            <a:r>
              <a:rPr lang="en-US" altLang="en-US" i="1"/>
              <a:t>n(B)</a:t>
            </a:r>
            <a:r>
              <a:rPr lang="en-US" altLang="en-US"/>
              <a:t>, and we “exclude” </a:t>
            </a:r>
            <a:r>
              <a:rPr lang="en-US" altLang="en-US" i="1"/>
              <a:t>n(A ∩ B)</a:t>
            </a:r>
            <a:r>
              <a:rPr lang="en-US" altLang="en-US"/>
              <a:t>. This follows from the fact that, when we add </a:t>
            </a:r>
            <a:r>
              <a:rPr lang="en-US" altLang="en-US" i="1"/>
              <a:t>n(A)</a:t>
            </a:r>
            <a:r>
              <a:rPr lang="en-US" altLang="en-US"/>
              <a:t> and </a:t>
            </a:r>
            <a:r>
              <a:rPr lang="en-US" altLang="en-US" i="1"/>
              <a:t>n(B)</a:t>
            </a:r>
            <a:r>
              <a:rPr lang="en-US" altLang="en-US"/>
              <a:t>, we have counted the elements of </a:t>
            </a:r>
            <a:r>
              <a:rPr lang="en-US" altLang="en-US" i="1"/>
              <a:t>(A ∩ B)</a:t>
            </a:r>
            <a:r>
              <a:rPr lang="en-US" altLang="en-US"/>
              <a:t> twice.</a:t>
            </a:r>
          </a:p>
          <a:p>
            <a:pPr algn="just" eaLnBrk="1" hangingPunct="1"/>
            <a:r>
              <a:rPr lang="en-US" altLang="en-US"/>
              <a:t>The above principle holds for any number of sets. We first state it for three sets.</a:t>
            </a:r>
          </a:p>
          <a:p>
            <a:pPr algn="just" eaLnBrk="1" hangingPunct="1"/>
            <a:r>
              <a:rPr lang="en-US" altLang="en-US" b="1"/>
              <a:t>Theorem : </a:t>
            </a:r>
            <a:r>
              <a:rPr lang="en-US" altLang="en-US"/>
              <a:t>For any finite sets A, B, C we have</a:t>
            </a:r>
          </a:p>
          <a:p>
            <a:pPr algn="just" eaLnBrk="1" hangingPunct="1"/>
            <a:r>
              <a:rPr lang="pt-BR" altLang="en-US" i="1"/>
              <a:t>n(A ∪ B ∪ C) = n(A) + n(B) + n(C) − n(A ∩ B) − n(A ∩ C) − n(B ∩ C) + n(A ∩ B ∩ C)</a:t>
            </a:r>
            <a:endParaRPr lang="en-US" altLang="en-US" i="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CCDB200-9B1A-4F9E-9C6E-A535D4BF43DF}" type="slidenum">
              <a:rPr lang="en-US" altLang="en-US" sz="1400"/>
              <a:pPr eaLnBrk="1" hangingPunct="1"/>
              <a:t>16</a:t>
            </a:fld>
            <a:endParaRPr lang="en-US" altLang="en-US" sz="1400"/>
          </a:p>
        </p:txBody>
      </p:sp>
      <p:sp>
        <p:nvSpPr>
          <p:cNvPr id="17411" name="TextBox 4"/>
          <p:cNvSpPr txBox="1">
            <a:spLocks noChangeArrowheads="1"/>
          </p:cNvSpPr>
          <p:nvPr/>
        </p:nvSpPr>
        <p:spPr bwMode="auto">
          <a:xfrm>
            <a:off x="457200" y="609600"/>
            <a:ext cx="82296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chemeClr val="accent2"/>
                </a:solidFill>
              </a:rPr>
              <a:t>EXAMPLE 10</a:t>
            </a:r>
          </a:p>
          <a:p>
            <a:pPr eaLnBrk="1" hangingPunct="1"/>
            <a:r>
              <a:rPr lang="en-US" altLang="en-US"/>
              <a:t> Find the number of mathematics students at a college taking at least one of the languages</a:t>
            </a:r>
          </a:p>
          <a:p>
            <a:pPr eaLnBrk="1" hangingPunct="1"/>
            <a:r>
              <a:rPr lang="en-US" altLang="en-US"/>
              <a:t>French, German, and Russian, given the following data:</a:t>
            </a:r>
          </a:p>
          <a:p>
            <a:pPr eaLnBrk="1" hangingPunct="1"/>
            <a:r>
              <a:rPr lang="en-US" altLang="en-US"/>
              <a:t>65 study French, 20 study French and German,</a:t>
            </a:r>
          </a:p>
          <a:p>
            <a:pPr eaLnBrk="1" hangingPunct="1"/>
            <a:r>
              <a:rPr lang="en-US" altLang="en-US"/>
              <a:t>45 study German, 25 study French and Russian, </a:t>
            </a:r>
          </a:p>
          <a:p>
            <a:pPr eaLnBrk="1" hangingPunct="1"/>
            <a:r>
              <a:rPr lang="en-US" altLang="en-US"/>
              <a:t>42 study Russian, 15 study German and Russian, 8 study all three languages.</a:t>
            </a:r>
          </a:p>
          <a:p>
            <a:pPr eaLnBrk="1" hangingPunct="1"/>
            <a:r>
              <a:rPr lang="en-US" altLang="en-US"/>
              <a:t>We want to find </a:t>
            </a:r>
            <a:r>
              <a:rPr lang="en-US" altLang="en-US" i="1"/>
              <a:t>n(F ∪ G ∪ R) </a:t>
            </a:r>
            <a:r>
              <a:rPr lang="en-US" altLang="en-US"/>
              <a:t>where </a:t>
            </a:r>
            <a:r>
              <a:rPr lang="en-US" altLang="en-US" i="1"/>
              <a:t>F</a:t>
            </a:r>
            <a:r>
              <a:rPr lang="en-US" altLang="en-US"/>
              <a:t>,</a:t>
            </a:r>
            <a:r>
              <a:rPr lang="en-US" altLang="en-US" i="1"/>
              <a:t> G</a:t>
            </a:r>
            <a:r>
              <a:rPr lang="en-US" altLang="en-US"/>
              <a:t>, and </a:t>
            </a:r>
            <a:r>
              <a:rPr lang="en-US" altLang="en-US" i="1"/>
              <a:t>R</a:t>
            </a:r>
            <a:r>
              <a:rPr lang="en-US" altLang="en-US"/>
              <a:t> denote the sets of students studying French, German, and Russian, respectively.</a:t>
            </a:r>
          </a:p>
          <a:p>
            <a:pPr eaLnBrk="1" hangingPunct="1"/>
            <a:r>
              <a:rPr lang="en-US" altLang="en-US"/>
              <a:t>By the Inclusion–Exclusion Principle,</a:t>
            </a:r>
          </a:p>
          <a:p>
            <a:pPr eaLnBrk="1" hangingPunct="1"/>
            <a:r>
              <a:rPr lang="pt-BR" altLang="en-US" i="1"/>
              <a:t>n(F ∪ G ∪ R) = n(F ) + n(G) + n(R) − n(F ∩ G) − n(F ∩ R) − n(G ∩ R) + n(F ∩ G ∩ R)</a:t>
            </a:r>
          </a:p>
          <a:p>
            <a:pPr eaLnBrk="1" hangingPunct="1"/>
            <a:r>
              <a:rPr lang="en-US" altLang="en-US"/>
              <a:t>= 65 + 45 + 42 − 20 − 25 − 15 + 8 = 100</a:t>
            </a:r>
          </a:p>
          <a:p>
            <a:pPr eaLnBrk="1" hangingPunct="1"/>
            <a:r>
              <a:rPr lang="en-US" altLang="en-US"/>
              <a:t>Namely, 100 students study at least one of the three languages.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AE06164-B084-453B-99B8-F55F06D6BC8A}" type="slidenum">
              <a:rPr lang="en-US" altLang="en-US" sz="1400"/>
              <a:pPr eaLnBrk="1" hangingPunct="1"/>
              <a:t>17</a:t>
            </a:fld>
            <a:endParaRPr lang="en-US" altLang="en-US" sz="1400"/>
          </a:p>
        </p:txBody>
      </p:sp>
      <p:sp>
        <p:nvSpPr>
          <p:cNvPr id="18435" name="TextBox 4"/>
          <p:cNvSpPr txBox="1">
            <a:spLocks noChangeArrowheads="1"/>
          </p:cNvSpPr>
          <p:nvPr/>
        </p:nvSpPr>
        <p:spPr bwMode="auto">
          <a:xfrm>
            <a:off x="304800" y="457200"/>
            <a:ext cx="84582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chemeClr val="accent2"/>
                </a:solidFill>
              </a:rPr>
              <a:t>Example 11</a:t>
            </a:r>
          </a:p>
          <a:p>
            <a:pPr eaLnBrk="1" hangingPunct="1"/>
            <a:r>
              <a:rPr lang="en-US" altLang="en-US"/>
              <a:t>Suppose among 32 people who save paper or bottles (or both) for recycling, there are 30 who save paper and 14 who save bottles. Find the number </a:t>
            </a:r>
            <a:r>
              <a:rPr lang="en-US" altLang="en-US" i="1"/>
              <a:t>m </a:t>
            </a:r>
            <a:r>
              <a:rPr lang="en-US" altLang="en-US"/>
              <a:t>of people who:</a:t>
            </a:r>
          </a:p>
          <a:p>
            <a:pPr eaLnBrk="1" hangingPunct="1"/>
            <a:r>
              <a:rPr lang="en-US" altLang="en-US"/>
              <a:t>(a) save both; (b) save only paper; (c) save only bottles.</a:t>
            </a:r>
          </a:p>
          <a:p>
            <a:pPr eaLnBrk="1" hangingPunct="1"/>
            <a:endParaRPr lang="en-US" altLang="en-US"/>
          </a:p>
          <a:p>
            <a:pPr eaLnBrk="1" hangingPunct="1"/>
            <a:r>
              <a:rPr lang="en-US" altLang="en-US"/>
              <a:t>Ans. </a:t>
            </a:r>
          </a:p>
          <a:p>
            <a:pPr eaLnBrk="1" hangingPunct="1"/>
            <a:r>
              <a:rPr lang="en-US" altLang="en-US"/>
              <a:t>Let P and B denote the sets of people saving paper and bottles, respectively. Then:</a:t>
            </a:r>
          </a:p>
          <a:p>
            <a:pPr eaLnBrk="1" hangingPunct="1"/>
            <a:r>
              <a:rPr lang="pt-BR" altLang="en-US" i="1"/>
              <a:t>(a) m = n(P ∩ B) = n(P ) + n(B) − n(P ∪ B) = </a:t>
            </a:r>
            <a:r>
              <a:rPr lang="pt-BR" altLang="en-US"/>
              <a:t>30 + 14 − 32 = 12</a:t>
            </a:r>
          </a:p>
          <a:p>
            <a:pPr eaLnBrk="1" hangingPunct="1"/>
            <a:r>
              <a:rPr lang="pt-BR" altLang="en-US" i="1"/>
              <a:t>(b) m = n(P \B) = n(P ) − n(P ∩ B) </a:t>
            </a:r>
            <a:r>
              <a:rPr lang="pt-BR" altLang="en-US"/>
              <a:t>= 30 − 12 = 18</a:t>
            </a:r>
          </a:p>
          <a:p>
            <a:pPr eaLnBrk="1" hangingPunct="1"/>
            <a:r>
              <a:rPr lang="pt-BR" altLang="en-US" i="1"/>
              <a:t>(c) m = n(B\P) = n(B) − n(P ∩ B) </a:t>
            </a:r>
            <a:r>
              <a:rPr lang="pt-BR" altLang="en-US"/>
              <a:t>= 14 − 12 = 2</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CF0B64E-2481-4F89-AA3C-356BED8B8F90}" type="slidenum">
              <a:rPr lang="en-US" altLang="en-US" sz="1400"/>
              <a:pPr eaLnBrk="1" hangingPunct="1"/>
              <a:t>18</a:t>
            </a:fld>
            <a:endParaRPr lang="en-US" altLang="en-US" sz="1400"/>
          </a:p>
        </p:txBody>
      </p:sp>
      <p:sp>
        <p:nvSpPr>
          <p:cNvPr id="19459" name="TextBox 4"/>
          <p:cNvSpPr txBox="1">
            <a:spLocks noChangeArrowheads="1"/>
          </p:cNvSpPr>
          <p:nvPr/>
        </p:nvSpPr>
        <p:spPr bwMode="auto">
          <a:xfrm>
            <a:off x="381000" y="533400"/>
            <a:ext cx="8305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chemeClr val="accent2"/>
                </a:solidFill>
              </a:rPr>
              <a:t>EXAMPLE 12 </a:t>
            </a:r>
          </a:p>
          <a:p>
            <a:pPr eaLnBrk="1" hangingPunct="1"/>
            <a:r>
              <a:rPr lang="en-US" altLang="en-US"/>
              <a:t>How many positive integers not exceeding 1000 are divisible by 7 or 11?</a:t>
            </a:r>
          </a:p>
          <a:p>
            <a:pPr eaLnBrk="1" hangingPunct="1"/>
            <a:endParaRPr lang="en-US" altLang="en-US"/>
          </a:p>
          <a:p>
            <a:pPr eaLnBrk="1" hangingPunct="1"/>
            <a:r>
              <a:rPr lang="en-US" altLang="en-US"/>
              <a:t>Ans.</a:t>
            </a:r>
            <a:r>
              <a:rPr lang="en-US" altLang="en-US" b="1"/>
              <a:t> </a:t>
            </a:r>
            <a:endParaRPr lang="en-US" altLang="en-US"/>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81200"/>
            <a:ext cx="547528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2625CF6-2024-4100-8D41-ECDE5D6B4DCA}" type="slidenum">
              <a:rPr lang="en-US" altLang="en-US" sz="1400"/>
              <a:pPr eaLnBrk="1" hangingPunct="1"/>
              <a:t>19</a:t>
            </a:fld>
            <a:endParaRPr lang="en-US" altLang="en-US" sz="1400"/>
          </a:p>
        </p:txBody>
      </p:sp>
      <p:sp>
        <p:nvSpPr>
          <p:cNvPr id="20483" name="TextBox 4"/>
          <p:cNvSpPr txBox="1">
            <a:spLocks noChangeArrowheads="1"/>
          </p:cNvSpPr>
          <p:nvPr/>
        </p:nvSpPr>
        <p:spPr bwMode="auto">
          <a:xfrm>
            <a:off x="228600" y="533400"/>
            <a:ext cx="8686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chemeClr val="accent2"/>
                </a:solidFill>
              </a:rPr>
              <a:t>EXAMPLE 13 </a:t>
            </a:r>
          </a:p>
          <a:p>
            <a:pPr algn="just" eaLnBrk="1" hangingPunct="1"/>
            <a:r>
              <a:rPr lang="en-US" altLang="en-US"/>
              <a:t>Suppose that there are 1807 freshmen at your school. Of these, 453 are taking a course in computer science, 567 are taking a course in mathematics, and 299 are taking courses in both computer science and mathematics. How many are not taking a course either in computer science or in mathematics?</a:t>
            </a:r>
          </a:p>
          <a:p>
            <a:pPr algn="just" eaLnBrk="1" hangingPunct="1"/>
            <a:endParaRPr lang="en-US" altLang="en-US" i="1"/>
          </a:p>
          <a:p>
            <a:pPr algn="just" eaLnBrk="1" hangingPunct="1"/>
            <a:r>
              <a:rPr lang="en-US" altLang="en-US" i="1">
                <a:solidFill>
                  <a:schemeClr val="accent2"/>
                </a:solidFill>
              </a:rPr>
              <a:t>Solution</a:t>
            </a:r>
            <a:r>
              <a:rPr lang="en-US" altLang="en-US" i="1"/>
              <a:t>: </a:t>
            </a:r>
            <a:r>
              <a:rPr lang="en-US" altLang="en-US"/>
              <a:t>Let </a:t>
            </a:r>
            <a:r>
              <a:rPr lang="en-US" altLang="en-US" i="1"/>
              <a:t>A</a:t>
            </a:r>
            <a:r>
              <a:rPr lang="en-US" altLang="en-US"/>
              <a:t> be the set of all freshmen taking a course in computer science, and let </a:t>
            </a:r>
            <a:r>
              <a:rPr lang="en-US" altLang="en-US" i="1"/>
              <a:t>B</a:t>
            </a:r>
            <a:r>
              <a:rPr lang="en-US" altLang="en-US"/>
              <a:t> be the set of all freshmen taking a course in mathematics. It follows that |</a:t>
            </a:r>
            <a:r>
              <a:rPr lang="en-US" altLang="en-US" i="1"/>
              <a:t>A</a:t>
            </a:r>
            <a:r>
              <a:rPr lang="en-US" altLang="en-US"/>
              <a:t>| = 453, |</a:t>
            </a:r>
            <a:r>
              <a:rPr lang="en-US" altLang="en-US" i="1"/>
              <a:t>B</a:t>
            </a:r>
            <a:r>
              <a:rPr lang="en-US" altLang="en-US"/>
              <a:t>| = 567, and |</a:t>
            </a:r>
            <a:r>
              <a:rPr lang="en-US" altLang="en-US" i="1"/>
              <a:t>A ∩ B</a:t>
            </a:r>
            <a:r>
              <a:rPr lang="en-US" altLang="en-US"/>
              <a:t>| = 299. The number of freshmen taking a course in</a:t>
            </a:r>
          </a:p>
          <a:p>
            <a:pPr algn="just" eaLnBrk="1" hangingPunct="1"/>
            <a:r>
              <a:rPr lang="en-US" altLang="en-US"/>
              <a:t>either computer science or mathematics is</a:t>
            </a:r>
          </a:p>
          <a:p>
            <a:pPr algn="just" eaLnBrk="1" hangingPunct="1"/>
            <a:r>
              <a:rPr lang="en-US" altLang="en-US"/>
              <a:t>|</a:t>
            </a:r>
            <a:r>
              <a:rPr lang="en-US" altLang="en-US" i="1"/>
              <a:t>A ∪ B| = |A| + |B| − |A ∩ B| </a:t>
            </a:r>
            <a:r>
              <a:rPr lang="en-US" altLang="en-US"/>
              <a:t>= 453 + 567 − 299 = 721.</a:t>
            </a:r>
          </a:p>
          <a:p>
            <a:pPr algn="just" eaLnBrk="1" hangingPunct="1"/>
            <a:r>
              <a:rPr lang="en-US" altLang="en-US"/>
              <a:t>Consequently, there are 1807 − 721 = 1086 freshmen who are not taking a course in computer science or mathematics.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97375D3-616A-4479-911A-B719EDEE9180}" type="slidenum">
              <a:rPr lang="en-US" altLang="en-US" sz="1400"/>
              <a:pPr eaLnBrk="1" hangingPunct="1"/>
              <a:t>2</a:t>
            </a:fld>
            <a:endParaRPr lang="en-US" altLang="en-US" sz="1400"/>
          </a:p>
        </p:txBody>
      </p:sp>
      <p:sp>
        <p:nvSpPr>
          <p:cNvPr id="3075" name="TextBox 6"/>
          <p:cNvSpPr txBox="1">
            <a:spLocks noChangeArrowheads="1"/>
          </p:cNvSpPr>
          <p:nvPr/>
        </p:nvSpPr>
        <p:spPr bwMode="auto">
          <a:xfrm>
            <a:off x="304800" y="457200"/>
            <a:ext cx="8305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chemeClr val="accent2"/>
                </a:solidFill>
              </a:rPr>
              <a:t>PERMUTATIONS</a:t>
            </a:r>
          </a:p>
          <a:p>
            <a:pPr algn="just" eaLnBrk="1" hangingPunct="1"/>
            <a:r>
              <a:rPr lang="en-US" altLang="en-US"/>
              <a:t>Any arrangement of a set of </a:t>
            </a:r>
            <a:r>
              <a:rPr lang="en-US" altLang="en-US" i="1"/>
              <a:t>n</a:t>
            </a:r>
            <a:r>
              <a:rPr lang="en-US" altLang="en-US"/>
              <a:t> objects in a given order is called a permutation of the object (taken all at a time). Any arrangement of any </a:t>
            </a:r>
            <a:r>
              <a:rPr lang="en-US" altLang="en-US" i="1"/>
              <a:t>r ≤ n </a:t>
            </a:r>
            <a:r>
              <a:rPr lang="en-US" altLang="en-US"/>
              <a:t>of these objects in a given order is called an “</a:t>
            </a:r>
            <a:r>
              <a:rPr lang="en-US" altLang="en-US" i="1"/>
              <a:t>r</a:t>
            </a:r>
            <a:r>
              <a:rPr lang="en-US" altLang="en-US"/>
              <a:t>- permutation” or “a permutation of the </a:t>
            </a:r>
            <a:r>
              <a:rPr lang="en-US" altLang="en-US" i="1"/>
              <a:t>n</a:t>
            </a:r>
            <a:r>
              <a:rPr lang="en-US" altLang="en-US"/>
              <a:t> objects taken </a:t>
            </a:r>
            <a:r>
              <a:rPr lang="en-US" altLang="en-US" i="1"/>
              <a:t>r</a:t>
            </a:r>
            <a:r>
              <a:rPr lang="en-US" altLang="en-US"/>
              <a:t> at a time.”</a:t>
            </a:r>
          </a:p>
        </p:txBody>
      </p:sp>
      <p:pic>
        <p:nvPicPr>
          <p:cNvPr id="307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590800"/>
            <a:ext cx="58674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TextBox 8"/>
          <p:cNvSpPr txBox="1">
            <a:spLocks noChangeArrowheads="1"/>
          </p:cNvSpPr>
          <p:nvPr/>
        </p:nvSpPr>
        <p:spPr bwMode="auto">
          <a:xfrm>
            <a:off x="304800" y="3581400"/>
            <a:ext cx="84582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rgbClr val="000099"/>
                </a:solidFill>
              </a:rPr>
              <a:t>EXAMPLE 1</a:t>
            </a:r>
            <a:r>
              <a:rPr lang="en-US" altLang="en-US"/>
              <a:t> Find the number m of permutations of six objects, say, </a:t>
            </a:r>
            <a:r>
              <a:rPr lang="en-US" altLang="en-US" i="1"/>
              <a:t>A, B, C, D, E, F</a:t>
            </a:r>
            <a:r>
              <a:rPr lang="en-US" altLang="en-US"/>
              <a:t>, taken three at a time.</a:t>
            </a:r>
          </a:p>
          <a:p>
            <a:pPr eaLnBrk="1" hangingPunct="1"/>
            <a:endParaRPr lang="en-US" altLang="en-US"/>
          </a:p>
          <a:p>
            <a:pPr eaLnBrk="1" hangingPunct="1"/>
            <a:r>
              <a:rPr lang="en-US" altLang="ja-JP" i="1">
                <a:ea typeface="ＭＳ Ｐゴシック" panose="020B0600070205080204" pitchFamily="34" charset="-128"/>
              </a:rPr>
              <a:t>Ans. P(6, 3) = 6 </a:t>
            </a:r>
            <a:r>
              <a:rPr lang="ja-JP" altLang="en-US" i="1">
                <a:ea typeface="ＭＳ Ｐゴシック" panose="020B0600070205080204" pitchFamily="34" charset="-128"/>
              </a:rPr>
              <a:t>・ </a:t>
            </a:r>
            <a:r>
              <a:rPr lang="en-US" altLang="ja-JP" i="1">
                <a:ea typeface="ＭＳ Ｐゴシック" panose="020B0600070205080204" pitchFamily="34" charset="-128"/>
              </a:rPr>
              <a:t>5 </a:t>
            </a:r>
            <a:r>
              <a:rPr lang="ja-JP" altLang="en-US" i="1">
                <a:ea typeface="ＭＳ Ｐゴシック" panose="020B0600070205080204" pitchFamily="34" charset="-128"/>
              </a:rPr>
              <a:t>・ </a:t>
            </a:r>
            <a:r>
              <a:rPr lang="en-US" altLang="ja-JP" i="1">
                <a:ea typeface="ＭＳ Ｐゴシック" panose="020B0600070205080204" pitchFamily="34" charset="-128"/>
              </a:rPr>
              <a:t>4 = 120</a:t>
            </a: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656864D-9C19-4E91-82BB-1FD0D7C55D77}" type="slidenum">
              <a:rPr lang="en-US" altLang="en-US" sz="1400"/>
              <a:pPr eaLnBrk="1" hangingPunct="1"/>
              <a:t>20</a:t>
            </a:fld>
            <a:endParaRPr lang="en-US" altLang="en-US" sz="1400"/>
          </a:p>
        </p:txBody>
      </p:sp>
      <p:pic>
        <p:nvPicPr>
          <p:cNvPr id="215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00"/>
            <a:ext cx="8991600" cy="263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 Box 5"/>
          <p:cNvSpPr txBox="1">
            <a:spLocks noChangeArrowheads="1"/>
          </p:cNvSpPr>
          <p:nvPr/>
        </p:nvSpPr>
        <p:spPr bwMode="auto">
          <a:xfrm>
            <a:off x="533400" y="9906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accent2"/>
                </a:solidFill>
              </a:rPr>
              <a:t>Example-14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E9BA710-9589-48FA-ADC0-0E9E4122305B}" type="slidenum">
              <a:rPr lang="en-US" altLang="en-US" sz="1400"/>
              <a:pPr eaLnBrk="1" hangingPunct="1"/>
              <a:t>21</a:t>
            </a:fld>
            <a:endParaRPr lang="en-US" altLang="en-US" sz="1400"/>
          </a:p>
        </p:txBody>
      </p:sp>
      <p:sp>
        <p:nvSpPr>
          <p:cNvPr id="22531" name="TextBox 4"/>
          <p:cNvSpPr txBox="1">
            <a:spLocks noChangeArrowheads="1"/>
          </p:cNvSpPr>
          <p:nvPr/>
        </p:nvSpPr>
        <p:spPr bwMode="auto">
          <a:xfrm>
            <a:off x="381000" y="1066800"/>
            <a:ext cx="81534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chemeClr val="accent2"/>
                </a:solidFill>
              </a:rPr>
              <a:t>CONDITIONAL PROBABILITY</a:t>
            </a:r>
          </a:p>
          <a:p>
            <a:pPr algn="just" eaLnBrk="1" hangingPunct="1"/>
            <a:r>
              <a:rPr lang="en-US" altLang="en-US"/>
              <a:t>Suppose </a:t>
            </a:r>
            <a:r>
              <a:rPr lang="en-US" altLang="en-US" i="1"/>
              <a:t>E</a:t>
            </a:r>
            <a:r>
              <a:rPr lang="en-US" altLang="en-US"/>
              <a:t> is an event in a sample space S with </a:t>
            </a:r>
            <a:r>
              <a:rPr lang="en-US" altLang="en-US" i="1"/>
              <a:t>P(E)</a:t>
            </a:r>
            <a:r>
              <a:rPr lang="en-US" altLang="en-US"/>
              <a:t> &gt; 0. The probability that an event A occurs once </a:t>
            </a:r>
            <a:r>
              <a:rPr lang="en-US" altLang="en-US" i="1"/>
              <a:t>E</a:t>
            </a:r>
            <a:r>
              <a:rPr lang="en-US" altLang="en-US"/>
              <a:t> has occurred or, specifically, the conditional probability of </a:t>
            </a:r>
            <a:r>
              <a:rPr lang="en-US" altLang="en-US" i="1"/>
              <a:t>A</a:t>
            </a:r>
            <a:r>
              <a:rPr lang="en-US" altLang="en-US"/>
              <a:t> given </a:t>
            </a:r>
            <a:r>
              <a:rPr lang="en-US" altLang="en-US" i="1"/>
              <a:t>E</a:t>
            </a:r>
            <a:r>
              <a:rPr lang="en-US" altLang="en-US"/>
              <a:t>. written </a:t>
            </a:r>
            <a:r>
              <a:rPr lang="en-US" altLang="en-US" i="1"/>
              <a:t>P(A|E)</a:t>
            </a:r>
            <a:r>
              <a:rPr lang="en-US" altLang="en-US"/>
              <a:t>, is defined as follows:</a:t>
            </a:r>
          </a:p>
          <a:p>
            <a:pPr algn="just" eaLnBrk="1" hangingPunct="1"/>
            <a:r>
              <a:rPr lang="en-US" altLang="en-US" i="1"/>
              <a:t>P(A|E) = P(A ∩ E)/P(E)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418EC5A-6E74-4CAC-A216-42115BDD3668}" type="slidenum">
              <a:rPr lang="en-US" altLang="en-US" sz="1400"/>
              <a:pPr eaLnBrk="1" hangingPunct="1"/>
              <a:t>22</a:t>
            </a:fld>
            <a:endParaRPr lang="en-US" altLang="en-US" sz="1400"/>
          </a:p>
        </p:txBody>
      </p:sp>
      <p:sp>
        <p:nvSpPr>
          <p:cNvPr id="23555" name="TextBox 4"/>
          <p:cNvSpPr txBox="1">
            <a:spLocks noChangeArrowheads="1"/>
          </p:cNvSpPr>
          <p:nvPr/>
        </p:nvSpPr>
        <p:spPr bwMode="auto">
          <a:xfrm>
            <a:off x="304800" y="609600"/>
            <a:ext cx="8610600" cy="593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chemeClr val="accent2"/>
                </a:solidFill>
              </a:rPr>
              <a:t>EXAMPLE 15</a:t>
            </a:r>
          </a:p>
          <a:p>
            <a:pPr eaLnBrk="1" hangingPunct="1"/>
            <a:r>
              <a:rPr lang="en-US" altLang="en-US"/>
              <a:t>A pair of fair dice is tossed. The sample space </a:t>
            </a:r>
            <a:r>
              <a:rPr lang="en-US" altLang="en-US" i="1"/>
              <a:t>S </a:t>
            </a:r>
            <a:r>
              <a:rPr lang="en-US" altLang="en-US"/>
              <a:t>consists of the 36 ordered pairs </a:t>
            </a:r>
            <a:r>
              <a:rPr lang="en-US" altLang="en-US" i="1"/>
              <a:t>(a, b), </a:t>
            </a:r>
            <a:r>
              <a:rPr lang="en-US" altLang="en-US"/>
              <a:t>where </a:t>
            </a:r>
            <a:r>
              <a:rPr lang="en-US" altLang="en-US" i="1"/>
              <a:t>a</a:t>
            </a:r>
            <a:r>
              <a:rPr lang="en-US" altLang="en-US"/>
              <a:t> and </a:t>
            </a:r>
            <a:r>
              <a:rPr lang="en-US" altLang="en-US" i="1"/>
              <a:t>b</a:t>
            </a:r>
            <a:r>
              <a:rPr lang="en-US" altLang="en-US"/>
              <a:t> can</a:t>
            </a:r>
            <a:r>
              <a:rPr lang="en-US" altLang="en-US" i="1"/>
              <a:t> </a:t>
            </a:r>
            <a:r>
              <a:rPr lang="en-US" altLang="en-US"/>
              <a:t>be any of the integers from 1 to 6. Thus the probability of any point is 1/36 . Find the probability that one of the dice is 2 if the sum is 6. That is, find </a:t>
            </a:r>
            <a:r>
              <a:rPr lang="en-US" altLang="en-US" i="1"/>
              <a:t>P(A|E) </a:t>
            </a:r>
            <a:r>
              <a:rPr lang="en-US" altLang="en-US"/>
              <a:t>where:</a:t>
            </a:r>
          </a:p>
          <a:p>
            <a:pPr eaLnBrk="1" hangingPunct="1"/>
            <a:r>
              <a:rPr lang="en-US" altLang="en-US" i="1"/>
              <a:t>E</a:t>
            </a:r>
            <a:r>
              <a:rPr lang="en-US" altLang="en-US"/>
              <a:t> = {sum is 6} and </a:t>
            </a:r>
            <a:r>
              <a:rPr lang="en-US" altLang="en-US" i="1"/>
              <a:t>A</a:t>
            </a:r>
            <a:r>
              <a:rPr lang="en-US" altLang="en-US"/>
              <a:t> = {2 appears on at least one die}.</a:t>
            </a:r>
          </a:p>
          <a:p>
            <a:pPr eaLnBrk="1" hangingPunct="1"/>
            <a:endParaRPr lang="en-US" altLang="en-US"/>
          </a:p>
          <a:p>
            <a:pPr eaLnBrk="1" hangingPunct="1"/>
            <a:r>
              <a:rPr lang="en-US" altLang="en-US"/>
              <a:t>Ans. </a:t>
            </a:r>
          </a:p>
          <a:p>
            <a:pPr eaLnBrk="1" hangingPunct="1"/>
            <a:r>
              <a:rPr lang="en-US" altLang="en-US"/>
              <a:t>Now </a:t>
            </a:r>
            <a:r>
              <a:rPr lang="en-US" altLang="en-US" i="1"/>
              <a:t>E</a:t>
            </a:r>
            <a:r>
              <a:rPr lang="en-US" altLang="en-US"/>
              <a:t> consists of 5 elements and </a:t>
            </a:r>
            <a:r>
              <a:rPr lang="en-US" altLang="en-US" i="1"/>
              <a:t>A ∩ E </a:t>
            </a:r>
            <a:r>
              <a:rPr lang="en-US" altLang="en-US"/>
              <a:t>consists of two elements; namely</a:t>
            </a:r>
          </a:p>
          <a:p>
            <a:pPr eaLnBrk="1" hangingPunct="1"/>
            <a:r>
              <a:rPr lang="en-US" altLang="en-US" i="1"/>
              <a:t>E</a:t>
            </a:r>
            <a:r>
              <a:rPr lang="en-US" altLang="en-US"/>
              <a:t> = {(1, 5), (2, 4), (3, 3), (4, 2), (5, 1)} and </a:t>
            </a:r>
            <a:r>
              <a:rPr lang="en-US" altLang="en-US" i="1"/>
              <a:t>A ∩ E </a:t>
            </a:r>
            <a:r>
              <a:rPr lang="en-US" altLang="en-US"/>
              <a:t>= {(2, 4), (4, 2)}</a:t>
            </a:r>
          </a:p>
          <a:p>
            <a:pPr eaLnBrk="1" hangingPunct="1"/>
            <a:r>
              <a:rPr lang="en-US" altLang="en-US"/>
              <a:t>By Theorem 7.5, </a:t>
            </a:r>
            <a:r>
              <a:rPr lang="en-US" altLang="en-US" i="1"/>
              <a:t>P(A|E)</a:t>
            </a:r>
            <a:r>
              <a:rPr lang="en-US" altLang="en-US"/>
              <a:t> = 2/5.</a:t>
            </a:r>
          </a:p>
          <a:p>
            <a:pPr eaLnBrk="1" hangingPunct="1"/>
            <a:r>
              <a:rPr lang="en-US" altLang="en-US"/>
              <a:t>On the other hand A itself consists of 11 elements, that is,</a:t>
            </a:r>
          </a:p>
          <a:p>
            <a:pPr eaLnBrk="1" hangingPunct="1"/>
            <a:r>
              <a:rPr lang="pt-BR" altLang="en-US" i="1"/>
              <a:t>A</a:t>
            </a:r>
            <a:r>
              <a:rPr lang="pt-BR" altLang="en-US"/>
              <a:t> = {(2, 1), (2, 2), (2, 3), (2, 4), (2, 5), (2, 6), (1, 2), (3, 2), (4, 2), (5, 2), (6, 2)}</a:t>
            </a:r>
          </a:p>
          <a:p>
            <a:pPr eaLnBrk="1" hangingPunct="1"/>
            <a:r>
              <a:rPr lang="en-US" altLang="en-US"/>
              <a:t>Since S consists of 36 elements, </a:t>
            </a:r>
            <a:r>
              <a:rPr lang="en-US" altLang="en-US" i="1"/>
              <a:t>P(A)</a:t>
            </a:r>
            <a:r>
              <a:rPr lang="en-US" altLang="en-US"/>
              <a:t> = 11/36.</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B73C5E9-70B0-4C17-8406-740E89CBB323}" type="slidenum">
              <a:rPr lang="en-US" altLang="en-US" sz="1400"/>
              <a:pPr eaLnBrk="1" hangingPunct="1"/>
              <a:t>23</a:t>
            </a:fld>
            <a:endParaRPr lang="en-US" altLang="en-US" sz="1400"/>
          </a:p>
        </p:txBody>
      </p:sp>
      <p:pic>
        <p:nvPicPr>
          <p:cNvPr id="245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846455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 Box 5"/>
          <p:cNvSpPr txBox="1">
            <a:spLocks noChangeArrowheads="1"/>
          </p:cNvSpPr>
          <p:nvPr/>
        </p:nvSpPr>
        <p:spPr bwMode="auto">
          <a:xfrm>
            <a:off x="457200" y="2286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accent2"/>
                </a:solidFill>
              </a:rPr>
              <a:t>Example-16</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F600BF9-E85C-45FE-A4EE-DB041B6BA41A}" type="slidenum">
              <a:rPr lang="en-US" altLang="en-US" sz="1400"/>
              <a:pPr eaLnBrk="1" hangingPunct="1"/>
              <a:t>24</a:t>
            </a:fld>
            <a:endParaRPr lang="en-US" altLang="en-US" sz="1400"/>
          </a:p>
        </p:txBody>
      </p:sp>
      <p:sp>
        <p:nvSpPr>
          <p:cNvPr id="25603" name="TextBox 4"/>
          <p:cNvSpPr txBox="1">
            <a:spLocks noChangeArrowheads="1"/>
          </p:cNvSpPr>
          <p:nvPr/>
        </p:nvSpPr>
        <p:spPr bwMode="auto">
          <a:xfrm>
            <a:off x="152400" y="609600"/>
            <a:ext cx="86106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Suppose A and B are events with </a:t>
            </a:r>
            <a:r>
              <a:rPr lang="en-US" altLang="en-US" i="1"/>
              <a:t>P(A)</a:t>
            </a:r>
            <a:r>
              <a:rPr lang="en-US" altLang="en-US"/>
              <a:t> = 0.6, </a:t>
            </a:r>
            <a:r>
              <a:rPr lang="en-US" altLang="en-US" i="1"/>
              <a:t>P(B)</a:t>
            </a:r>
            <a:r>
              <a:rPr lang="en-US" altLang="en-US"/>
              <a:t> = 0.3, and </a:t>
            </a:r>
            <a:r>
              <a:rPr lang="en-US" altLang="en-US" i="1"/>
              <a:t>P(A ∩ B)</a:t>
            </a:r>
            <a:r>
              <a:rPr lang="en-US" altLang="en-US"/>
              <a:t> = 0.2. Find the probability</a:t>
            </a:r>
          </a:p>
          <a:p>
            <a:pPr eaLnBrk="1" hangingPunct="1"/>
            <a:r>
              <a:rPr lang="en-US" altLang="en-US"/>
              <a:t>that:</a:t>
            </a:r>
          </a:p>
          <a:p>
            <a:pPr eaLnBrk="1" hangingPunct="1"/>
            <a:r>
              <a:rPr lang="en-US" altLang="en-US"/>
              <a:t>(a) </a:t>
            </a:r>
            <a:r>
              <a:rPr lang="en-US" altLang="en-US" i="1"/>
              <a:t>A</a:t>
            </a:r>
            <a:r>
              <a:rPr lang="en-US" altLang="en-US"/>
              <a:t> does not occur; (c) </a:t>
            </a:r>
            <a:r>
              <a:rPr lang="en-US" altLang="en-US" i="1"/>
              <a:t>A</a:t>
            </a:r>
            <a:r>
              <a:rPr lang="en-US" altLang="en-US"/>
              <a:t> or </a:t>
            </a:r>
            <a:r>
              <a:rPr lang="en-US" altLang="en-US" i="1"/>
              <a:t>B</a:t>
            </a:r>
            <a:r>
              <a:rPr lang="en-US" altLang="en-US"/>
              <a:t> occurs;</a:t>
            </a:r>
          </a:p>
          <a:p>
            <a:pPr eaLnBrk="1" hangingPunct="1"/>
            <a:r>
              <a:rPr lang="en-US" altLang="en-US"/>
              <a:t>(b) </a:t>
            </a:r>
            <a:r>
              <a:rPr lang="en-US" altLang="en-US" i="1"/>
              <a:t>B</a:t>
            </a:r>
            <a:r>
              <a:rPr lang="en-US" altLang="en-US"/>
              <a:t> does not occur; (d) Neither </a:t>
            </a:r>
            <a:r>
              <a:rPr lang="en-US" altLang="en-US" i="1"/>
              <a:t>A</a:t>
            </a:r>
            <a:r>
              <a:rPr lang="en-US" altLang="en-US"/>
              <a:t> nor </a:t>
            </a:r>
            <a:r>
              <a:rPr lang="en-US" altLang="en-US" i="1"/>
              <a:t>B</a:t>
            </a:r>
            <a:r>
              <a:rPr lang="en-US" altLang="en-US"/>
              <a:t> occurs.</a:t>
            </a:r>
          </a:p>
          <a:p>
            <a:pPr eaLnBrk="1" hangingPunct="1"/>
            <a:endParaRPr lang="en-US" altLang="en-US"/>
          </a:p>
          <a:p>
            <a:pPr eaLnBrk="1" hangingPunct="1"/>
            <a:r>
              <a:rPr lang="en-US" altLang="en-US"/>
              <a:t>Ans.</a:t>
            </a:r>
          </a:p>
          <a:p>
            <a:pPr eaLnBrk="1" hangingPunct="1"/>
            <a:r>
              <a:rPr lang="en-US" altLang="en-US"/>
              <a:t>(a) </a:t>
            </a:r>
            <a:r>
              <a:rPr lang="en-US" altLang="en-US" i="1"/>
              <a:t>P(not A) = P(A</a:t>
            </a:r>
            <a:r>
              <a:rPr lang="en-US" altLang="en-US" i="1" baseline="30000"/>
              <a:t>C</a:t>
            </a:r>
            <a:r>
              <a:rPr lang="en-US" altLang="en-US" i="1"/>
              <a:t>) = </a:t>
            </a:r>
            <a:r>
              <a:rPr lang="en-US" altLang="en-US"/>
              <a:t>1</a:t>
            </a:r>
            <a:r>
              <a:rPr lang="en-US" altLang="en-US" i="1"/>
              <a:t> − P(A)</a:t>
            </a:r>
            <a:r>
              <a:rPr lang="en-US" altLang="en-US"/>
              <a:t> = 0.4.</a:t>
            </a:r>
          </a:p>
          <a:p>
            <a:pPr eaLnBrk="1" hangingPunct="1"/>
            <a:r>
              <a:rPr lang="en-US" altLang="en-US"/>
              <a:t>(b) </a:t>
            </a:r>
            <a:r>
              <a:rPr lang="en-US" altLang="en-US" i="1"/>
              <a:t>P(not B) = P(B</a:t>
            </a:r>
            <a:r>
              <a:rPr lang="en-US" altLang="en-US" i="1" baseline="30000"/>
              <a:t>C</a:t>
            </a:r>
            <a:r>
              <a:rPr lang="en-US" altLang="en-US" i="1"/>
              <a:t>) = </a:t>
            </a:r>
            <a:r>
              <a:rPr lang="en-US" altLang="en-US"/>
              <a:t>1</a:t>
            </a:r>
            <a:r>
              <a:rPr lang="en-US" altLang="en-US" i="1"/>
              <a:t> − P(B)</a:t>
            </a:r>
            <a:r>
              <a:rPr lang="en-US" altLang="en-US"/>
              <a:t> = 0.7.</a:t>
            </a:r>
          </a:p>
          <a:p>
            <a:pPr eaLnBrk="1" hangingPunct="1"/>
            <a:r>
              <a:rPr lang="en-US" altLang="en-US"/>
              <a:t>(c) By the Addition Principle,</a:t>
            </a:r>
          </a:p>
          <a:p>
            <a:pPr eaLnBrk="1" hangingPunct="1"/>
            <a:r>
              <a:rPr lang="en-US" altLang="en-US" i="1"/>
              <a:t>P(A or B) = P(A ∪ B) = P(A) + P(B) − P(A ∩ B)</a:t>
            </a:r>
          </a:p>
          <a:p>
            <a:pPr eaLnBrk="1" hangingPunct="1"/>
            <a:r>
              <a:rPr lang="en-US" altLang="en-US"/>
              <a:t>= 0.6 + 0.3 − 0.2 = 0.7</a:t>
            </a:r>
          </a:p>
          <a:p>
            <a:pPr eaLnBrk="1" hangingPunct="1"/>
            <a:r>
              <a:rPr lang="en-US" altLang="en-US"/>
              <a:t>(d) Recall (DeMorgan’s Law) that neither A nor B is the complement of </a:t>
            </a:r>
            <a:r>
              <a:rPr lang="en-US" altLang="en-US" i="1"/>
              <a:t>A ∪ B</a:t>
            </a:r>
            <a:r>
              <a:rPr lang="en-US" altLang="en-US"/>
              <a:t>. Thus:</a:t>
            </a:r>
          </a:p>
          <a:p>
            <a:pPr eaLnBrk="1" hangingPunct="1"/>
            <a:r>
              <a:rPr lang="en-US" altLang="en-US" i="1"/>
              <a:t>P(neither A nor B) = P((A ∪ B)</a:t>
            </a:r>
            <a:r>
              <a:rPr lang="en-US" altLang="en-US" i="1" baseline="30000"/>
              <a:t>C</a:t>
            </a:r>
            <a:r>
              <a:rPr lang="en-US" altLang="en-US" i="1"/>
              <a:t>) = </a:t>
            </a:r>
            <a:r>
              <a:rPr lang="en-US" altLang="en-US"/>
              <a:t>1</a:t>
            </a:r>
            <a:r>
              <a:rPr lang="en-US" altLang="en-US" i="1"/>
              <a:t> − P(A ∪ B)</a:t>
            </a:r>
            <a:r>
              <a:rPr lang="en-US" altLang="en-US"/>
              <a:t> = 1 − 0.7 = 0.3</a:t>
            </a:r>
          </a:p>
        </p:txBody>
      </p:sp>
      <p:sp>
        <p:nvSpPr>
          <p:cNvPr id="25605" name="Text Box 5"/>
          <p:cNvSpPr txBox="1">
            <a:spLocks noChangeArrowheads="1"/>
          </p:cNvSpPr>
          <p:nvPr/>
        </p:nvSpPr>
        <p:spPr bwMode="auto">
          <a:xfrm>
            <a:off x="228600" y="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accent2"/>
                </a:solidFill>
              </a:rPr>
              <a:t>Example-17</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3056ED6-6E9F-4D70-8215-638DA444CE9E}" type="slidenum">
              <a:rPr lang="en-US" altLang="en-US" sz="1400"/>
              <a:pPr eaLnBrk="1" hangingPunct="1"/>
              <a:t>25</a:t>
            </a:fld>
            <a:endParaRPr lang="en-US" altLang="en-US" sz="1400"/>
          </a:p>
        </p:txBody>
      </p:sp>
      <p:pic>
        <p:nvPicPr>
          <p:cNvPr id="266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28800"/>
            <a:ext cx="85280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 Box 5"/>
          <p:cNvSpPr txBox="1">
            <a:spLocks noChangeArrowheads="1"/>
          </p:cNvSpPr>
          <p:nvPr/>
        </p:nvSpPr>
        <p:spPr bwMode="auto">
          <a:xfrm>
            <a:off x="381000" y="1066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accent2"/>
                </a:solidFill>
              </a:rPr>
              <a:t>Example-18</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8CA0E88-820E-44C6-8A67-457F947CB712}" type="slidenum">
              <a:rPr lang="en-US" altLang="en-US" sz="1400"/>
              <a:pPr eaLnBrk="1" hangingPunct="1"/>
              <a:t>26</a:t>
            </a:fld>
            <a:endParaRPr lang="en-US" altLang="en-US" sz="1400"/>
          </a:p>
        </p:txBody>
      </p:sp>
      <p:sp>
        <p:nvSpPr>
          <p:cNvPr id="27651" name="TextBox 4"/>
          <p:cNvSpPr txBox="1">
            <a:spLocks noChangeArrowheads="1"/>
          </p:cNvSpPr>
          <p:nvPr/>
        </p:nvSpPr>
        <p:spPr bwMode="auto">
          <a:xfrm>
            <a:off x="304800" y="457200"/>
            <a:ext cx="84582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A bit string of length four is generated at random so that each of the 16 bit strings of length four is equally likely. What is the probability that it contains at least two consecutive 0s, given that</a:t>
            </a:r>
          </a:p>
          <a:p>
            <a:pPr algn="just" eaLnBrk="1" hangingPunct="1"/>
            <a:r>
              <a:rPr lang="en-US" altLang="en-US"/>
              <a:t>its first bit is a 0? (We assume that 0 bits and 1 bits are equally likely.)</a:t>
            </a:r>
          </a:p>
          <a:p>
            <a:pPr algn="just" eaLnBrk="1" hangingPunct="1"/>
            <a:endParaRPr lang="en-US" altLang="en-US"/>
          </a:p>
          <a:p>
            <a:pPr algn="just" eaLnBrk="1" hangingPunct="1"/>
            <a:r>
              <a:rPr lang="en-US" altLang="en-US"/>
              <a:t>Solution: Let E be the event that a bit string of length four contains at least two consecutive 0s, and let F be the event that the first bit of a bit string of length four is a 0.</a:t>
            </a:r>
          </a:p>
          <a:p>
            <a:pPr algn="just" eaLnBrk="1" hangingPunct="1"/>
            <a:r>
              <a:rPr lang="en-US" altLang="en-US"/>
              <a:t>Because E ∩ F = {0000, 0001, 0010, 0011, 0100}, we see that p(E ∩ F) = 5/16. Because there are eight bit strings of length four that start with a 0, we have p(F) = 8/16 = 1/2.</a:t>
            </a:r>
          </a:p>
          <a:p>
            <a:pPr algn="just" eaLnBrk="1" hangingPunct="1"/>
            <a:r>
              <a:rPr lang="en-US" altLang="en-US"/>
              <a:t>Consequently,</a:t>
            </a:r>
          </a:p>
          <a:p>
            <a:pPr algn="just" eaLnBrk="1" hangingPunct="1"/>
            <a:r>
              <a:rPr lang="en-US" altLang="en-US"/>
              <a:t>p(E | F) = (5/16)/(1/2) = 5/8</a:t>
            </a:r>
          </a:p>
        </p:txBody>
      </p:sp>
      <p:sp>
        <p:nvSpPr>
          <p:cNvPr id="27653" name="Text Box 5"/>
          <p:cNvSpPr txBox="1">
            <a:spLocks noChangeArrowheads="1"/>
          </p:cNvSpPr>
          <p:nvPr/>
        </p:nvSpPr>
        <p:spPr bwMode="auto">
          <a:xfrm>
            <a:off x="228600" y="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accent2"/>
                </a:solidFill>
              </a:rPr>
              <a:t>Example-19</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8F0EE51-B341-4BB8-A553-AEDA9BF355EF}" type="slidenum">
              <a:rPr lang="en-US" altLang="en-US" sz="1400"/>
              <a:pPr eaLnBrk="1" hangingPunct="1"/>
              <a:t>27</a:t>
            </a:fld>
            <a:endParaRPr lang="en-US" altLang="en-US" sz="1400"/>
          </a:p>
        </p:txBody>
      </p:sp>
      <p:sp>
        <p:nvSpPr>
          <p:cNvPr id="28675" name="TextBox 4"/>
          <p:cNvSpPr txBox="1">
            <a:spLocks noChangeArrowheads="1"/>
          </p:cNvSpPr>
          <p:nvPr/>
        </p:nvSpPr>
        <p:spPr bwMode="auto">
          <a:xfrm>
            <a:off x="228600" y="914400"/>
            <a:ext cx="86868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t>What is the conditional probability that a family with two children has two boys, given they have at least one boy? Assume that each of the possibilities </a:t>
            </a:r>
            <a:r>
              <a:rPr lang="en-US" altLang="en-US" i="1"/>
              <a:t>BB, BG, GB, </a:t>
            </a:r>
            <a:r>
              <a:rPr lang="en-US" altLang="en-US"/>
              <a:t>and</a:t>
            </a:r>
            <a:r>
              <a:rPr lang="en-US" altLang="en-US" i="1"/>
              <a:t> GG </a:t>
            </a:r>
            <a:r>
              <a:rPr lang="en-US" altLang="en-US"/>
              <a:t>is equally likely, where </a:t>
            </a:r>
            <a:r>
              <a:rPr lang="en-US" altLang="en-US" i="1"/>
              <a:t>B</a:t>
            </a:r>
            <a:r>
              <a:rPr lang="en-US" altLang="en-US"/>
              <a:t> represents a boy and </a:t>
            </a:r>
            <a:r>
              <a:rPr lang="en-US" altLang="en-US" i="1"/>
              <a:t>G</a:t>
            </a:r>
            <a:r>
              <a:rPr lang="en-US" altLang="en-US"/>
              <a:t> represents a girl. (Note that </a:t>
            </a:r>
            <a:r>
              <a:rPr lang="en-US" altLang="en-US" i="1"/>
              <a:t>BG</a:t>
            </a:r>
            <a:r>
              <a:rPr lang="en-US" altLang="en-US"/>
              <a:t> represents a family with an older boy and a younger girl while </a:t>
            </a:r>
            <a:r>
              <a:rPr lang="en-US" altLang="en-US" i="1"/>
              <a:t>GB</a:t>
            </a:r>
            <a:r>
              <a:rPr lang="en-US" altLang="en-US"/>
              <a:t> represents a family with an older girl and a younger boy.)</a:t>
            </a:r>
          </a:p>
          <a:p>
            <a:pPr algn="just" eaLnBrk="1" hangingPunct="1"/>
            <a:endParaRPr lang="en-US" altLang="en-US"/>
          </a:p>
          <a:p>
            <a:pPr algn="just" eaLnBrk="1" hangingPunct="1"/>
            <a:r>
              <a:rPr lang="en-US" altLang="en-US">
                <a:solidFill>
                  <a:schemeClr val="accent2"/>
                </a:solidFill>
              </a:rPr>
              <a:t>Solution</a:t>
            </a:r>
            <a:r>
              <a:rPr lang="en-US" altLang="en-US"/>
              <a:t>: Let </a:t>
            </a:r>
            <a:r>
              <a:rPr lang="en-US" altLang="en-US" i="1"/>
              <a:t>E</a:t>
            </a:r>
            <a:r>
              <a:rPr lang="en-US" altLang="en-US"/>
              <a:t> be the event that a family with two children has two boys, and let </a:t>
            </a:r>
            <a:r>
              <a:rPr lang="en-US" altLang="en-US" i="1"/>
              <a:t>F</a:t>
            </a:r>
            <a:r>
              <a:rPr lang="en-US" altLang="en-US"/>
              <a:t> be the event that a family with two children has at least one boy. It follows that </a:t>
            </a:r>
            <a:r>
              <a:rPr lang="en-US" altLang="en-US" i="1"/>
              <a:t>E = {BB}, F = {BB, BG, GB},</a:t>
            </a:r>
            <a:r>
              <a:rPr lang="en-US" altLang="en-US"/>
              <a:t> and </a:t>
            </a:r>
            <a:r>
              <a:rPr lang="en-US" altLang="en-US" i="1"/>
              <a:t>E ∩ F = {BB}.</a:t>
            </a:r>
            <a:r>
              <a:rPr lang="en-US" altLang="en-US"/>
              <a:t> Because the four possibilities are equally likely, it follows that </a:t>
            </a:r>
            <a:r>
              <a:rPr lang="en-US" altLang="en-US" i="1"/>
              <a:t>p(F)</a:t>
            </a:r>
            <a:r>
              <a:rPr lang="en-US" altLang="en-US"/>
              <a:t> = 3/4 and </a:t>
            </a:r>
            <a:r>
              <a:rPr lang="en-US" altLang="en-US" i="1"/>
              <a:t>p(E ∩ F)</a:t>
            </a:r>
            <a:r>
              <a:rPr lang="en-US" altLang="en-US"/>
              <a:t> = 1/4.</a:t>
            </a:r>
          </a:p>
          <a:p>
            <a:pPr algn="just" eaLnBrk="1" hangingPunct="1"/>
            <a:r>
              <a:rPr lang="en-US" altLang="en-US"/>
              <a:t>We conclude that, </a:t>
            </a:r>
            <a:r>
              <a:rPr lang="en-US" altLang="en-US" i="1"/>
              <a:t>p(E | F) = p(E ∩ F)/p(F)</a:t>
            </a:r>
            <a:r>
              <a:rPr lang="en-US" altLang="en-US"/>
              <a:t> = (1/4)/(3/4) = 1/3.</a:t>
            </a:r>
          </a:p>
        </p:txBody>
      </p:sp>
      <p:sp>
        <p:nvSpPr>
          <p:cNvPr id="28677" name="Text Box 5"/>
          <p:cNvSpPr txBox="1">
            <a:spLocks noChangeArrowheads="1"/>
          </p:cNvSpPr>
          <p:nvPr/>
        </p:nvSpPr>
        <p:spPr bwMode="auto">
          <a:xfrm>
            <a:off x="304800" y="381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accent2"/>
                </a:solidFill>
              </a:rPr>
              <a:t>Example-20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24DCED7-E231-499E-A9F9-D7A3AB5CCE86}" type="slidenum">
              <a:rPr lang="en-US" altLang="en-US" sz="1400"/>
              <a:pPr eaLnBrk="1" hangingPunct="1"/>
              <a:t>3</a:t>
            </a:fld>
            <a:endParaRPr lang="en-US" altLang="en-US" sz="1400"/>
          </a:p>
        </p:txBody>
      </p:sp>
      <p:sp>
        <p:nvSpPr>
          <p:cNvPr id="4099" name="TextBox 4"/>
          <p:cNvSpPr txBox="1">
            <a:spLocks noChangeArrowheads="1"/>
          </p:cNvSpPr>
          <p:nvPr/>
        </p:nvSpPr>
        <p:spPr bwMode="auto">
          <a:xfrm>
            <a:off x="304800" y="533400"/>
            <a:ext cx="8458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solidFill>
                  <a:srgbClr val="000099"/>
                </a:solidFill>
              </a:rPr>
              <a:t>EXAMPLE 2</a:t>
            </a:r>
            <a:r>
              <a:rPr lang="en-US" altLang="en-US"/>
              <a:t> Find the number </a:t>
            </a:r>
            <a:r>
              <a:rPr lang="en-US" altLang="en-US" i="1"/>
              <a:t>m </a:t>
            </a:r>
            <a:r>
              <a:rPr lang="en-US" altLang="en-US"/>
              <a:t>of seven-letter words that can be formed using the letters of the word “</a:t>
            </a:r>
            <a:r>
              <a:rPr lang="en-US" altLang="en-US" i="1"/>
              <a:t>BENZENE.”</a:t>
            </a:r>
          </a:p>
          <a:p>
            <a:pPr eaLnBrk="1" hangingPunct="1"/>
            <a:endParaRPr lang="en-US" altLang="en-US" i="1"/>
          </a:p>
          <a:p>
            <a:pPr eaLnBrk="1" hangingPunct="1"/>
            <a:r>
              <a:rPr lang="en-US" altLang="en-US"/>
              <a:t>We seek the number of permutations of 7 objects of which 3 are alike (the three </a:t>
            </a:r>
            <a:r>
              <a:rPr lang="en-US" altLang="en-US" i="1"/>
              <a:t>E’s), </a:t>
            </a:r>
            <a:r>
              <a:rPr lang="en-US" altLang="en-US"/>
              <a:t>and 2 are alike (the two </a:t>
            </a:r>
            <a:r>
              <a:rPr lang="en-US" altLang="en-US" i="1"/>
              <a:t>N</a:t>
            </a:r>
            <a:r>
              <a:rPr lang="en-US" altLang="en-US"/>
              <a:t>’s)</a:t>
            </a:r>
          </a:p>
        </p:txBody>
      </p:sp>
      <p:pic>
        <p:nvPicPr>
          <p:cNvPr id="41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667000"/>
            <a:ext cx="53340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Box 6"/>
          <p:cNvSpPr txBox="1">
            <a:spLocks noChangeArrowheads="1"/>
          </p:cNvSpPr>
          <p:nvPr/>
        </p:nvSpPr>
        <p:spPr bwMode="auto">
          <a:xfrm>
            <a:off x="228600" y="3581400"/>
            <a:ext cx="84582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rgbClr val="000099"/>
                </a:solidFill>
              </a:rPr>
              <a:t>EXAMPLE 3</a:t>
            </a:r>
            <a:r>
              <a:rPr lang="en-US" altLang="en-US"/>
              <a:t> How many permutations of the letters </a:t>
            </a:r>
            <a:r>
              <a:rPr lang="en-US" altLang="en-US" i="1"/>
              <a:t>ABCDEFGH </a:t>
            </a:r>
            <a:r>
              <a:rPr lang="en-US" altLang="en-US"/>
              <a:t>contain the string </a:t>
            </a:r>
            <a:r>
              <a:rPr lang="en-US" altLang="en-US" i="1"/>
              <a:t>ABC ?</a:t>
            </a:r>
          </a:p>
          <a:p>
            <a:pPr algn="just" eaLnBrk="1" hangingPunct="1"/>
            <a:r>
              <a:rPr lang="en-US" altLang="en-US" i="1"/>
              <a:t>Solution: </a:t>
            </a:r>
            <a:r>
              <a:rPr lang="en-US" altLang="en-US"/>
              <a:t>Because the letters </a:t>
            </a:r>
            <a:r>
              <a:rPr lang="en-US" altLang="en-US" i="1"/>
              <a:t>ABC</a:t>
            </a:r>
            <a:r>
              <a:rPr lang="en-US" altLang="en-US"/>
              <a:t> must occur as a block, we can find the answer by finding the number of permutations of six objects, namely, the block ABC and the individual letters </a:t>
            </a:r>
            <a:r>
              <a:rPr lang="en-US" altLang="en-US" i="1"/>
              <a:t>D, E, F, G</a:t>
            </a:r>
            <a:r>
              <a:rPr lang="en-US" altLang="en-US"/>
              <a:t>, and </a:t>
            </a:r>
            <a:r>
              <a:rPr lang="en-US" altLang="en-US" i="1"/>
              <a:t>H</a:t>
            </a:r>
            <a:r>
              <a:rPr lang="en-US" altLang="en-US"/>
              <a:t>. Because these six objects can occur in any order, there are 6! = 720 permutations of the letters </a:t>
            </a:r>
            <a:r>
              <a:rPr lang="en-US" altLang="en-US" i="1"/>
              <a:t>ABCDEFGH</a:t>
            </a:r>
            <a:r>
              <a:rPr lang="en-US" altLang="en-US"/>
              <a:t> in which </a:t>
            </a:r>
            <a:r>
              <a:rPr lang="en-US" altLang="en-US" i="1"/>
              <a:t>ABC</a:t>
            </a:r>
            <a:r>
              <a:rPr lang="en-US" altLang="en-US"/>
              <a:t> occurs as a block.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AF1D0A7-EB3F-4ADA-96EF-3638A5CDE557}" type="slidenum">
              <a:rPr lang="en-US" altLang="en-US" sz="1400"/>
              <a:pPr eaLnBrk="1" hangingPunct="1"/>
              <a:t>4</a:t>
            </a:fld>
            <a:endParaRPr lang="en-US" altLang="en-US" sz="1400"/>
          </a:p>
        </p:txBody>
      </p:sp>
      <p:sp>
        <p:nvSpPr>
          <p:cNvPr id="5123" name="TextBox 4"/>
          <p:cNvSpPr txBox="1">
            <a:spLocks noChangeArrowheads="1"/>
          </p:cNvSpPr>
          <p:nvPr/>
        </p:nvSpPr>
        <p:spPr bwMode="auto">
          <a:xfrm>
            <a:off x="381000" y="609600"/>
            <a:ext cx="8382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rgbClr val="000099"/>
                </a:solidFill>
              </a:rPr>
              <a:t>Example 4</a:t>
            </a:r>
          </a:p>
          <a:p>
            <a:pPr algn="just" eaLnBrk="1" hangingPunct="1"/>
            <a:r>
              <a:rPr lang="en-US" altLang="en-US"/>
              <a:t>A class contains 8 students. Find the number n of samples of size 3:(a)With replacement; (b)Without replacement.</a:t>
            </a:r>
          </a:p>
          <a:p>
            <a:pPr algn="just" eaLnBrk="1" hangingPunct="1"/>
            <a:endParaRPr lang="en-US" altLang="en-US"/>
          </a:p>
          <a:p>
            <a:pPr algn="just" eaLnBrk="1" hangingPunct="1"/>
            <a:r>
              <a:rPr lang="en-US" altLang="en-US"/>
              <a:t>(a) Each student in the ordered sample can be chosen in 8 ways; hence, there are </a:t>
            </a:r>
            <a:r>
              <a:rPr lang="en-US" altLang="en-US" i="1"/>
              <a:t>n</a:t>
            </a:r>
            <a:r>
              <a:rPr lang="en-US" altLang="en-US"/>
              <a:t> = 8.8 .8 = 83 = 512 samples of size 3 with replacement.</a:t>
            </a:r>
          </a:p>
          <a:p>
            <a:pPr algn="just" eaLnBrk="1" hangingPunct="1"/>
            <a:r>
              <a:rPr lang="en-US" altLang="en-US"/>
              <a:t>(b) The first student in the sample can be chosen in 8 ways, the second in 7 ways, and the last in 6 ways. Thus, there are </a:t>
            </a:r>
            <a:r>
              <a:rPr lang="en-US" altLang="en-US" i="1"/>
              <a:t>n</a:t>
            </a:r>
            <a:r>
              <a:rPr lang="en-US" altLang="en-US"/>
              <a:t> = 8 .7 .6 = 336 samples of size 3 without replacement.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9FCBD0C-D6A1-4B64-8F5D-7BD1412A2271}" type="slidenum">
              <a:rPr lang="en-US" altLang="en-US" sz="1400"/>
              <a:pPr eaLnBrk="1" hangingPunct="1"/>
              <a:t>5</a:t>
            </a:fld>
            <a:endParaRPr lang="en-US" altLang="en-US" sz="1400"/>
          </a:p>
        </p:txBody>
      </p:sp>
      <p:sp>
        <p:nvSpPr>
          <p:cNvPr id="6147" name="TextBox 4"/>
          <p:cNvSpPr txBox="1">
            <a:spLocks noChangeArrowheads="1"/>
          </p:cNvSpPr>
          <p:nvPr/>
        </p:nvSpPr>
        <p:spPr bwMode="auto">
          <a:xfrm>
            <a:off x="228600" y="304800"/>
            <a:ext cx="85344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rgbClr val="000099"/>
                </a:solidFill>
              </a:rPr>
              <a:t>Ordered Samples</a:t>
            </a:r>
          </a:p>
          <a:p>
            <a:pPr algn="just" eaLnBrk="1" hangingPunct="1"/>
            <a:r>
              <a:rPr lang="en-US" altLang="en-US"/>
              <a:t>Many problems are concerned with choosing an element from a set </a:t>
            </a:r>
            <a:r>
              <a:rPr lang="en-US" altLang="en-US" i="1"/>
              <a:t>S</a:t>
            </a:r>
            <a:r>
              <a:rPr lang="en-US" altLang="en-US"/>
              <a:t>, say, with </a:t>
            </a:r>
            <a:r>
              <a:rPr lang="en-US" altLang="en-US" i="1"/>
              <a:t>n</a:t>
            </a:r>
            <a:r>
              <a:rPr lang="en-US" altLang="en-US"/>
              <a:t> elements. When we choose one element after another, say, </a:t>
            </a:r>
            <a:r>
              <a:rPr lang="en-US" altLang="en-US" i="1"/>
              <a:t>r</a:t>
            </a:r>
            <a:r>
              <a:rPr lang="en-US" altLang="en-US"/>
              <a:t> times, we call the choice an ordered sample of size </a:t>
            </a:r>
            <a:r>
              <a:rPr lang="en-US" altLang="en-US" i="1"/>
              <a:t>r</a:t>
            </a:r>
            <a:r>
              <a:rPr lang="en-US" altLang="en-US"/>
              <a:t>. We consider two cases.</a:t>
            </a:r>
          </a:p>
          <a:p>
            <a:pPr algn="just" eaLnBrk="1" hangingPunct="1"/>
            <a:r>
              <a:rPr lang="en-US" altLang="en-US" b="1">
                <a:solidFill>
                  <a:srgbClr val="000099"/>
                </a:solidFill>
              </a:rPr>
              <a:t>(1) Sampling with replacement</a:t>
            </a:r>
          </a:p>
          <a:p>
            <a:pPr algn="just" eaLnBrk="1" hangingPunct="1"/>
            <a:r>
              <a:rPr lang="en-US" altLang="en-US"/>
              <a:t>Here the element is replaced in the set </a:t>
            </a:r>
            <a:r>
              <a:rPr lang="en-US" altLang="en-US" i="1"/>
              <a:t>S</a:t>
            </a:r>
            <a:r>
              <a:rPr lang="en-US" altLang="en-US"/>
              <a:t> before the next element is chosen. Thus, each time there are </a:t>
            </a:r>
            <a:r>
              <a:rPr lang="en-US" altLang="en-US" i="1"/>
              <a:t>n</a:t>
            </a:r>
            <a:r>
              <a:rPr lang="en-US" altLang="en-US"/>
              <a:t> ways to choose an element (repetitions are allowed). The Product rule tells us that the number of such samples is:</a:t>
            </a:r>
          </a:p>
          <a:p>
            <a:pPr algn="just" eaLnBrk="1" hangingPunct="1"/>
            <a:r>
              <a:rPr lang="en-US" altLang="en-US" i="1"/>
              <a:t>n・ n ・ n ・ ・ ・ n ・ n(r</a:t>
            </a:r>
            <a:r>
              <a:rPr lang="en-US" altLang="en-US"/>
              <a:t> factors</a:t>
            </a:r>
            <a:r>
              <a:rPr lang="en-US" altLang="en-US" i="1"/>
              <a:t>) = n</a:t>
            </a:r>
            <a:r>
              <a:rPr lang="en-US" altLang="en-US" i="1" baseline="30000"/>
              <a:t>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A12278A-892D-4CF7-B96A-52C38C6B9845}" type="slidenum">
              <a:rPr lang="en-US" altLang="en-US" sz="1400"/>
              <a:pPr eaLnBrk="1" hangingPunct="1"/>
              <a:t>6</a:t>
            </a:fld>
            <a:endParaRPr lang="en-US" altLang="en-US" sz="1400"/>
          </a:p>
        </p:txBody>
      </p:sp>
      <p:sp>
        <p:nvSpPr>
          <p:cNvPr id="7171" name="TextBox 4"/>
          <p:cNvSpPr txBox="1">
            <a:spLocks noChangeArrowheads="1"/>
          </p:cNvSpPr>
          <p:nvPr/>
        </p:nvSpPr>
        <p:spPr bwMode="auto">
          <a:xfrm>
            <a:off x="228600" y="1371600"/>
            <a:ext cx="84582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rgbClr val="000099"/>
                </a:solidFill>
              </a:rPr>
              <a:t>(2) Sampling without replacement</a:t>
            </a:r>
          </a:p>
          <a:p>
            <a:pPr algn="just" eaLnBrk="1" hangingPunct="1"/>
            <a:r>
              <a:rPr lang="en-US" altLang="en-US"/>
              <a:t>Here the element is not replaced in the set </a:t>
            </a:r>
            <a:r>
              <a:rPr lang="en-US" altLang="en-US" i="1"/>
              <a:t>S</a:t>
            </a:r>
            <a:r>
              <a:rPr lang="en-US" altLang="en-US"/>
              <a:t> before the next element is chosen. Thus, there is no repetition in the ordered sample. Such a sample is simply an </a:t>
            </a:r>
            <a:r>
              <a:rPr lang="en-US" altLang="en-US" i="1"/>
              <a:t>r</a:t>
            </a:r>
            <a:r>
              <a:rPr lang="en-US" altLang="en-US"/>
              <a:t>-permutation. Thus the number of such samples is:</a:t>
            </a:r>
          </a:p>
          <a:p>
            <a:pPr algn="just" eaLnBrk="1" hangingPunct="1"/>
            <a:r>
              <a:rPr lang="en-US" altLang="en-US" i="1"/>
              <a:t>P(n, r) = n(n − 1) (n − 2) ・ ・ ・ (n − r + 1) = n!/(n − r)!</a:t>
            </a:r>
          </a:p>
          <a:p>
            <a:pPr algn="just" eaLnBrk="1" hangingPunct="1"/>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F5051FD-32A3-4A1A-B7D0-8624CE67314D}" type="slidenum">
              <a:rPr lang="en-US" altLang="en-US" sz="1400"/>
              <a:pPr eaLnBrk="1" hangingPunct="1"/>
              <a:t>7</a:t>
            </a:fld>
            <a:endParaRPr lang="en-US" altLang="en-US" sz="1400"/>
          </a:p>
        </p:txBody>
      </p:sp>
      <p:sp>
        <p:nvSpPr>
          <p:cNvPr id="8195" name="TextBox 4"/>
          <p:cNvSpPr txBox="1">
            <a:spLocks noChangeArrowheads="1"/>
          </p:cNvSpPr>
          <p:nvPr/>
        </p:nvSpPr>
        <p:spPr bwMode="auto">
          <a:xfrm>
            <a:off x="304800" y="990600"/>
            <a:ext cx="85344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rgbClr val="000099"/>
                </a:solidFill>
              </a:rPr>
              <a:t>EXAMPLE 5</a:t>
            </a:r>
            <a:r>
              <a:rPr lang="en-US" altLang="en-US"/>
              <a:t> </a:t>
            </a:r>
          </a:p>
          <a:p>
            <a:pPr algn="just" eaLnBrk="1" hangingPunct="1"/>
            <a:r>
              <a:rPr lang="en-US" altLang="en-US"/>
              <a:t>Three cards are chosen one after the other from a 52-card deck. Find the number m of ways this can be done: (a) with replacement; (b) without replacement.</a:t>
            </a:r>
          </a:p>
          <a:p>
            <a:pPr algn="just" eaLnBrk="1" hangingPunct="1"/>
            <a:endParaRPr lang="en-US" altLang="en-US"/>
          </a:p>
          <a:p>
            <a:pPr algn="just" eaLnBrk="1" hangingPunct="1"/>
            <a:r>
              <a:rPr lang="en-US" altLang="en-US"/>
              <a:t>(a) Each card can be chosen in 52 ways. Thus </a:t>
            </a:r>
            <a:r>
              <a:rPr lang="en-US" altLang="en-US" i="1"/>
              <a:t>m</a:t>
            </a:r>
            <a:r>
              <a:rPr lang="en-US" altLang="en-US"/>
              <a:t> = 52(52)(52) = 140 608.</a:t>
            </a:r>
          </a:p>
          <a:p>
            <a:pPr algn="just" eaLnBrk="1" hangingPunct="1"/>
            <a:r>
              <a:rPr lang="en-US" altLang="en-US"/>
              <a:t>(b) Here there is no replacement. Thus the first card can be chosen in 52 ways, the second in 51 ways, and the third in 50 ways. Therefore: </a:t>
            </a:r>
            <a:r>
              <a:rPr lang="en-US" altLang="en-US" i="1"/>
              <a:t>m</a:t>
            </a:r>
            <a:r>
              <a:rPr lang="en-US" altLang="en-US"/>
              <a:t> = P(52, 3) = 52(51)(50) = 132 600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DC99C0F-60D2-4BDB-AEB3-0CC06954726F}" type="slidenum">
              <a:rPr lang="en-US" altLang="en-US" sz="1400"/>
              <a:pPr eaLnBrk="1" hangingPunct="1"/>
              <a:t>8</a:t>
            </a:fld>
            <a:endParaRPr lang="en-US" altLang="en-US" sz="1400"/>
          </a:p>
        </p:txBody>
      </p:sp>
      <p:sp>
        <p:nvSpPr>
          <p:cNvPr id="9219" name="TextBox 4"/>
          <p:cNvSpPr txBox="1">
            <a:spLocks noChangeArrowheads="1"/>
          </p:cNvSpPr>
          <p:nvPr/>
        </p:nvSpPr>
        <p:spPr bwMode="auto">
          <a:xfrm>
            <a:off x="457200" y="685800"/>
            <a:ext cx="8305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rgbClr val="000099"/>
                </a:solidFill>
              </a:rPr>
              <a:t>COMBINATIONS</a:t>
            </a:r>
          </a:p>
          <a:p>
            <a:pPr algn="just" eaLnBrk="1" hangingPunct="1"/>
            <a:r>
              <a:rPr lang="en-US" altLang="en-US"/>
              <a:t>Let </a:t>
            </a:r>
            <a:r>
              <a:rPr lang="en-US" altLang="en-US" i="1"/>
              <a:t>S</a:t>
            </a:r>
            <a:r>
              <a:rPr lang="en-US" altLang="en-US"/>
              <a:t> be a set with </a:t>
            </a:r>
            <a:r>
              <a:rPr lang="en-US" altLang="en-US" i="1"/>
              <a:t>n</a:t>
            </a:r>
            <a:r>
              <a:rPr lang="en-US" altLang="en-US"/>
              <a:t> elements. A combination of these n elements taken r at a time is any selection of </a:t>
            </a:r>
            <a:r>
              <a:rPr lang="en-US" altLang="en-US" i="1"/>
              <a:t>r</a:t>
            </a:r>
            <a:r>
              <a:rPr lang="en-US" altLang="en-US"/>
              <a:t> of the elements where order does not count. Such a selection is called an </a:t>
            </a:r>
            <a:r>
              <a:rPr lang="en-US" altLang="en-US" i="1"/>
              <a:t>r</a:t>
            </a:r>
            <a:r>
              <a:rPr lang="en-US" altLang="en-US"/>
              <a:t>-combination; it is simply a subset of </a:t>
            </a:r>
            <a:r>
              <a:rPr lang="en-US" altLang="en-US" i="1"/>
              <a:t>S</a:t>
            </a:r>
            <a:r>
              <a:rPr lang="en-US" altLang="en-US"/>
              <a:t> with </a:t>
            </a:r>
            <a:r>
              <a:rPr lang="en-US" altLang="en-US" i="1"/>
              <a:t>r</a:t>
            </a:r>
            <a:r>
              <a:rPr lang="en-US" altLang="en-US"/>
              <a:t> elements. The number of such combinations will be denoted by</a:t>
            </a:r>
          </a:p>
          <a:p>
            <a:pPr algn="just" eaLnBrk="1" hangingPunct="1"/>
            <a:r>
              <a:rPr lang="en-US" altLang="en-US" i="1"/>
              <a:t>C(n, r) </a:t>
            </a:r>
            <a:r>
              <a:rPr lang="en-US" altLang="en-US"/>
              <a:t>(other texts may use </a:t>
            </a:r>
            <a:r>
              <a:rPr lang="en-US" altLang="en-US" i="1" baseline="-25000"/>
              <a:t>n</a:t>
            </a:r>
            <a:r>
              <a:rPr lang="en-US" altLang="en-US" i="1"/>
              <a:t>C</a:t>
            </a:r>
            <a:r>
              <a:rPr lang="en-US" altLang="en-US" i="1" baseline="-25000"/>
              <a:t>r</a:t>
            </a:r>
            <a:r>
              <a:rPr lang="en-US" altLang="en-US" i="1"/>
              <a:t>, C</a:t>
            </a:r>
            <a:r>
              <a:rPr lang="en-US" altLang="en-US" i="1" baseline="-25000"/>
              <a:t>n,r</a:t>
            </a:r>
            <a:r>
              <a:rPr lang="en-US" altLang="en-US" i="1"/>
              <a:t> , or C</a:t>
            </a:r>
            <a:r>
              <a:rPr lang="en-US" altLang="en-US" i="1" baseline="30000"/>
              <a:t>n</a:t>
            </a:r>
            <a:r>
              <a:rPr lang="en-US" altLang="en-US" i="1" baseline="-25000"/>
              <a:t>r</a:t>
            </a:r>
            <a:r>
              <a:rPr lang="en-US" altLang="en-US" i="1"/>
              <a:t> </a:t>
            </a:r>
            <a:r>
              <a:rPr lang="en-US" altLang="en-US"/>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3AA50F6-6742-4B1E-A0C8-74C8BA5BFC5D}" type="slidenum">
              <a:rPr lang="en-US" altLang="en-US" sz="1400"/>
              <a:pPr eaLnBrk="1" hangingPunct="1"/>
              <a:t>9</a:t>
            </a:fld>
            <a:endParaRPr lang="en-US" altLang="en-US" sz="1400"/>
          </a:p>
        </p:txBody>
      </p:sp>
      <p:sp>
        <p:nvSpPr>
          <p:cNvPr id="10243" name="TextBox 4"/>
          <p:cNvSpPr txBox="1">
            <a:spLocks noChangeArrowheads="1"/>
          </p:cNvSpPr>
          <p:nvPr/>
        </p:nvSpPr>
        <p:spPr bwMode="auto">
          <a:xfrm>
            <a:off x="381000" y="609600"/>
            <a:ext cx="86106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b="1">
                <a:solidFill>
                  <a:srgbClr val="000099"/>
                </a:solidFill>
              </a:rPr>
              <a:t>EXAMPLE 6</a:t>
            </a:r>
            <a:r>
              <a:rPr lang="en-US" altLang="en-US"/>
              <a:t> </a:t>
            </a:r>
          </a:p>
          <a:p>
            <a:pPr algn="just" eaLnBrk="1" hangingPunct="1"/>
            <a:r>
              <a:rPr lang="en-US" altLang="en-US"/>
              <a:t>A farmer buys 3 cows, 2 pigs, and 4 hens from a man who has 6 cows, 5 pigs, and 8 hens. Find the number m of choices that the farmer has.</a:t>
            </a:r>
          </a:p>
          <a:p>
            <a:pPr algn="just" eaLnBrk="1" hangingPunct="1"/>
            <a:r>
              <a:rPr lang="en-US" altLang="en-US"/>
              <a:t>Ans. </a:t>
            </a:r>
          </a:p>
          <a:p>
            <a:pPr algn="just" eaLnBrk="1" hangingPunct="1"/>
            <a:r>
              <a:rPr lang="en-US" altLang="en-US"/>
              <a:t>The farmer can choose the cows in </a:t>
            </a:r>
            <a:r>
              <a:rPr lang="en-US" altLang="en-US" i="1"/>
              <a:t>C</a:t>
            </a:r>
            <a:r>
              <a:rPr lang="en-US" altLang="en-US"/>
              <a:t>(6, 3) ways, the pigs in </a:t>
            </a:r>
            <a:r>
              <a:rPr lang="en-US" altLang="en-US" i="1"/>
              <a:t>C</a:t>
            </a:r>
            <a:r>
              <a:rPr lang="en-US" altLang="en-US"/>
              <a:t>(5, 2) ways, and the hens in </a:t>
            </a:r>
            <a:r>
              <a:rPr lang="en-US" altLang="en-US" i="1"/>
              <a:t>C</a:t>
            </a:r>
            <a:r>
              <a:rPr lang="en-US" altLang="en-US"/>
              <a:t>(8, 4) ways.</a:t>
            </a:r>
          </a:p>
          <a:p>
            <a:pPr algn="just" eaLnBrk="1" hangingPunct="1"/>
            <a:r>
              <a:rPr lang="en-US" altLang="en-US"/>
              <a:t>Thus the number m of choices follows:</a:t>
            </a:r>
          </a:p>
        </p:txBody>
      </p:sp>
      <p:pic>
        <p:nvPicPr>
          <p:cNvPr id="102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733800"/>
            <a:ext cx="76469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798</TotalTime>
  <Words>3098</Words>
  <Application>Microsoft Office PowerPoint</Application>
  <PresentationFormat>On-screen Show (4:3)</PresentationFormat>
  <Paragraphs>191</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Times New Roman</vt:lpstr>
      <vt:lpstr>Arial</vt:lpstr>
      <vt:lpstr>Calibri</vt:lpstr>
      <vt:lpstr>ＭＳ Ｐゴシック</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141</cp:revision>
  <dcterms:created xsi:type="dcterms:W3CDTF">1601-01-01T00:00:00Z</dcterms:created>
  <dcterms:modified xsi:type="dcterms:W3CDTF">2022-06-30T15:12:27Z</dcterms:modified>
</cp:coreProperties>
</file>