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1" r:id="rId2"/>
    <p:sldId id="256" r:id="rId3"/>
    <p:sldId id="257" r:id="rId4"/>
    <p:sldId id="258" r:id="rId5"/>
    <p:sldId id="259" r:id="rId6"/>
    <p:sldId id="260" r:id="rId7"/>
    <p:sldId id="276" r:id="rId8"/>
    <p:sldId id="261" r:id="rId9"/>
    <p:sldId id="262" r:id="rId10"/>
    <p:sldId id="278" r:id="rId11"/>
    <p:sldId id="263" r:id="rId12"/>
    <p:sldId id="264" r:id="rId13"/>
    <p:sldId id="265" r:id="rId14"/>
    <p:sldId id="266" r:id="rId15"/>
    <p:sldId id="267" r:id="rId16"/>
    <p:sldId id="277" r:id="rId17"/>
    <p:sldId id="283" r:id="rId18"/>
    <p:sldId id="284" r:id="rId19"/>
    <p:sldId id="268" r:id="rId20"/>
    <p:sldId id="269" r:id="rId21"/>
    <p:sldId id="270" r:id="rId22"/>
    <p:sldId id="271" r:id="rId23"/>
    <p:sldId id="272" r:id="rId24"/>
    <p:sldId id="273" r:id="rId25"/>
    <p:sldId id="293" r:id="rId26"/>
    <p:sldId id="274" r:id="rId27"/>
    <p:sldId id="275" r:id="rId28"/>
    <p:sldId id="279" r:id="rId29"/>
    <p:sldId id="282" r:id="rId30"/>
    <p:sldId id="280" r:id="rId31"/>
    <p:sldId id="285" r:id="rId32"/>
    <p:sldId id="286" r:id="rId33"/>
    <p:sldId id="287" r:id="rId34"/>
    <p:sldId id="288" r:id="rId35"/>
    <p:sldId id="289" r:id="rId36"/>
    <p:sldId id="290" r:id="rId37"/>
    <p:sldId id="291"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99FFCC"/>
    <a:srgbClr val="000099"/>
    <a:srgbClr val="FFFFCC"/>
    <a:srgbClr val="66FF33"/>
    <a:srgbClr val="CCFFFF"/>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2" d="100"/>
          <a:sy n="72" d="100"/>
        </p:scale>
        <p:origin x="-1326"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4828A-292E-4189-B01C-8D0CAB12A3F9}" type="datetimeFigureOut">
              <a:rPr lang="en-US" smtClean="0"/>
              <a:pPr/>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75BBF-E02B-4F55-9C27-368B96A6E2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14689-E3ED-4670-B16F-68BD73FE2B71}" type="datetime1">
              <a:rPr lang="en-US" smtClean="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07E33-6242-48EA-A0F1-40CC9156B79F}" type="datetime1">
              <a:rPr lang="en-US" smtClean="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E65AAC-CF7E-4B81-A2E2-81F7EC9E6AF8}" type="datetime1">
              <a:rPr lang="en-US" smtClean="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4B3B2-5329-476A-B8E3-507286930A47}" type="datetime1">
              <a:rPr lang="en-US" smtClean="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88E68-D7C5-47BA-8E90-8C268484B83B}" type="datetime1">
              <a:rPr lang="en-US" smtClean="0"/>
              <a:pPr/>
              <a:t>4/20/2015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DFCA14-FC27-4BBA-8858-F227ED347F23}" type="datetime1">
              <a:rPr lang="en-US" smtClean="0"/>
              <a:pPr/>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9D37F0-48A4-4DB8-ADD8-1A8B93EDAE21}" type="datetime1">
              <a:rPr lang="en-US" smtClean="0"/>
              <a:pPr/>
              <a:t>4/20/2015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6EB1AF-7687-4437-835E-AF12D8406394}" type="datetime1">
              <a:rPr lang="en-US" smtClean="0"/>
              <a:pPr/>
              <a:t>4/20/2015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58B75-946B-44D1-9D63-AD152BFDC6C2}" type="datetime1">
              <a:rPr lang="en-US" smtClean="0"/>
              <a:pPr/>
              <a:t>4/20/2015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5599D-6F92-4B62-A805-0E42A3925924}" type="datetime1">
              <a:rPr lang="en-US" smtClean="0"/>
              <a:pPr/>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B263A-C907-42AC-8E6F-FBF429478539}" type="datetime1">
              <a:rPr lang="en-US" smtClean="0"/>
              <a:pPr/>
              <a:t>4/20/2015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D753D-022B-484A-A9C4-8A789351E130}" type="datetime1">
              <a:rPr lang="en-US" smtClean="0"/>
              <a:pPr/>
              <a:t>4/20/2015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ECFF"/>
          </a:solidFill>
        </p:spPr>
        <p:txBody>
          <a:bodyPr/>
          <a:lstStyle/>
          <a:p>
            <a:r>
              <a:rPr lang="en-GB" b="1" dirty="0" smtClean="0">
                <a:latin typeface="Times New Roman" pitchFamily="18" charset="0"/>
                <a:cs typeface="Times New Roman" pitchFamily="18" charset="0"/>
              </a:rPr>
              <a:t>Discrete Mathematics</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CSE 157</a:t>
            </a:r>
            <a:endParaRPr lang="en-GB"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838200"/>
            <a:ext cx="8686800" cy="1938992"/>
          </a:xfrm>
          <a:prstGeom prst="rect">
            <a:avLst/>
          </a:prstGeom>
          <a:solidFill>
            <a:srgbClr val="CCFFFF"/>
          </a:solidFill>
        </p:spPr>
        <p:txBody>
          <a:bodyPr wrap="square" rtlCol="0">
            <a:spAutoFit/>
          </a:bodyPr>
          <a:lstStyle/>
          <a:p>
            <a:r>
              <a:rPr lang="en-GB" sz="2400" dirty="0" smtClean="0">
                <a:latin typeface="Times New Roman" pitchFamily="18" charset="0"/>
                <a:cs typeface="Times New Roman" pitchFamily="18" charset="0"/>
              </a:rPr>
              <a:t>Determine the power set </a:t>
            </a:r>
            <a:r>
              <a:rPr lang="en-GB" sz="2400" i="1" dirty="0" smtClean="0">
                <a:latin typeface="Times New Roman" pitchFamily="18" charset="0"/>
                <a:cs typeface="Times New Roman" pitchFamily="18" charset="0"/>
              </a:rPr>
              <a:t>P(A) </a:t>
            </a:r>
            <a:r>
              <a:rPr lang="en-GB" sz="2400" dirty="0" smtClean="0">
                <a:latin typeface="Times New Roman" pitchFamily="18" charset="0"/>
                <a:cs typeface="Times New Roman" pitchFamily="18" charset="0"/>
              </a:rPr>
              <a:t>of </a:t>
            </a:r>
            <a:r>
              <a:rPr lang="en-GB" sz="2400" i="1" dirty="0" smtClean="0">
                <a:latin typeface="Times New Roman" pitchFamily="18" charset="0"/>
                <a:cs typeface="Times New Roman" pitchFamily="18" charset="0"/>
              </a:rPr>
              <a:t>A = {a, b, c, d}.</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 elements of </a:t>
            </a:r>
            <a:r>
              <a:rPr lang="en-GB" sz="2400" i="1" dirty="0" smtClean="0">
                <a:latin typeface="Times New Roman" pitchFamily="18" charset="0"/>
                <a:cs typeface="Times New Roman" pitchFamily="18" charset="0"/>
              </a:rPr>
              <a:t>P(A) </a:t>
            </a:r>
            <a:r>
              <a:rPr lang="en-GB" sz="2400" dirty="0" smtClean="0">
                <a:latin typeface="Times New Roman" pitchFamily="18" charset="0"/>
                <a:cs typeface="Times New Roman" pitchFamily="18" charset="0"/>
              </a:rPr>
              <a:t>are the subsets of</a:t>
            </a:r>
            <a:r>
              <a:rPr lang="en-GB" sz="2400" i="1" dirty="0" smtClean="0">
                <a:latin typeface="Times New Roman" pitchFamily="18" charset="0"/>
                <a:cs typeface="Times New Roman" pitchFamily="18" charset="0"/>
              </a:rPr>
              <a:t> A. </a:t>
            </a:r>
            <a:r>
              <a:rPr lang="en-GB" sz="2400" dirty="0" smtClean="0">
                <a:latin typeface="Times New Roman" pitchFamily="18" charset="0"/>
                <a:cs typeface="Times New Roman" pitchFamily="18" charset="0"/>
              </a:rPr>
              <a:t>Hence</a:t>
            </a:r>
          </a:p>
          <a:p>
            <a:r>
              <a:rPr lang="en-GB" sz="2400" i="1" dirty="0" smtClean="0">
                <a:latin typeface="Times New Roman" pitchFamily="18" charset="0"/>
                <a:cs typeface="Times New Roman" pitchFamily="18" charset="0"/>
              </a:rPr>
              <a:t>P(A) = [A, {a, b, c}, {a, b, d}, {a, c, d}, {b, c, d}, {a, b}, {a, c}, {a, d}, {b, c}, {b, d}, </a:t>
            </a:r>
            <a:r>
              <a:rPr lang="en-GB" sz="2400" dirty="0" smtClean="0">
                <a:latin typeface="Times New Roman" pitchFamily="18" charset="0"/>
                <a:cs typeface="Times New Roman" pitchFamily="18" charset="0"/>
              </a:rPr>
              <a:t>{</a:t>
            </a:r>
            <a:r>
              <a:rPr lang="en-GB" sz="2400" i="1" dirty="0" smtClean="0">
                <a:latin typeface="Times New Roman" pitchFamily="18" charset="0"/>
                <a:cs typeface="Times New Roman" pitchFamily="18" charset="0"/>
              </a:rPr>
              <a:t>c, d}, {a}, {b}, {c}, {d}, ∅]</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632311"/>
          </a:xfrm>
          <a:prstGeom prst="rect">
            <a:avLst/>
          </a:prstGeom>
          <a:solidFill>
            <a:srgbClr val="FFCCFF"/>
          </a:solidFill>
        </p:spPr>
        <p:txBody>
          <a:bodyPr wrap="square" rtlCol="0">
            <a:spAutoFit/>
          </a:bodyPr>
          <a:lstStyle/>
          <a:p>
            <a:r>
              <a:rPr lang="en-GB" sz="2400" dirty="0" smtClean="0">
                <a:latin typeface="Times New Roman" pitchFamily="18" charset="0"/>
                <a:cs typeface="Times New Roman" pitchFamily="18" charset="0"/>
              </a:rPr>
              <a:t>Let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be sets. The Cartesian product of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denoted by:</a:t>
            </a:r>
          </a:p>
          <a:p>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t>
            </a:r>
            <a:r>
              <a:rPr lang="en-GB" sz="2400" i="1" dirty="0" smtClean="0">
                <a:latin typeface="Times New Roman" pitchFamily="18" charset="0"/>
                <a:cs typeface="Times New Roman" pitchFamily="18" charset="0"/>
              </a:rPr>
              <a:t>× B</a:t>
            </a:r>
            <a:r>
              <a:rPr lang="en-GB" sz="2400" dirty="0" smtClean="0">
                <a:latin typeface="Times New Roman" pitchFamily="18" charset="0"/>
                <a:cs typeface="Times New Roman" pitchFamily="18" charset="0"/>
              </a:rPr>
              <a:t>, is the set of all ordered pairs (</a:t>
            </a:r>
            <a:r>
              <a:rPr lang="en-GB" sz="2400" i="1" dirty="0" smtClean="0">
                <a:latin typeface="Times New Roman" pitchFamily="18" charset="0"/>
                <a:cs typeface="Times New Roman" pitchFamily="18" charset="0"/>
              </a:rPr>
              <a:t>a, b</a:t>
            </a:r>
            <a:r>
              <a:rPr lang="en-GB" sz="2400" dirty="0" smtClean="0">
                <a:latin typeface="Times New Roman" pitchFamily="18" charset="0"/>
                <a:cs typeface="Times New Roman" pitchFamily="18" charset="0"/>
              </a:rPr>
              <a:t>), where </a:t>
            </a:r>
            <a:r>
              <a:rPr lang="en-GB" sz="2400" i="1" dirty="0" smtClean="0">
                <a:latin typeface="Times New Roman" pitchFamily="18" charset="0"/>
                <a:cs typeface="Times New Roman" pitchFamily="18" charset="0"/>
              </a:rPr>
              <a:t>a ∈ A </a:t>
            </a:r>
            <a:r>
              <a:rPr lang="en-GB" sz="2400" dirty="0" smtClean="0">
                <a:latin typeface="Times New Roman" pitchFamily="18" charset="0"/>
                <a:cs typeface="Times New Roman" pitchFamily="18" charset="0"/>
              </a:rPr>
              <a:t>and </a:t>
            </a:r>
            <a:r>
              <a:rPr lang="en-GB" sz="2400" i="1" dirty="0" smtClean="0">
                <a:latin typeface="Times New Roman" pitchFamily="18" charset="0"/>
                <a:cs typeface="Times New Roman" pitchFamily="18" charset="0"/>
              </a:rPr>
              <a:t>b ∈ B</a:t>
            </a:r>
            <a:r>
              <a:rPr lang="en-GB" sz="2400" dirty="0" smtClean="0">
                <a:latin typeface="Times New Roman" pitchFamily="18" charset="0"/>
                <a:cs typeface="Times New Roman" pitchFamily="18" charset="0"/>
              </a:rPr>
              <a:t>. Hence,</a:t>
            </a:r>
          </a:p>
          <a:p>
            <a:r>
              <a:rPr lang="pt-BR" sz="2400" i="1" dirty="0" smtClean="0">
                <a:latin typeface="Times New Roman" pitchFamily="18" charset="0"/>
                <a:cs typeface="Times New Roman" pitchFamily="18" charset="0"/>
              </a:rPr>
              <a:t>A × B = {(a, b) | a ∈ A ∧ b ∈ B}.</a:t>
            </a:r>
          </a:p>
          <a:p>
            <a:endParaRPr lang="pt-BR" sz="2400" dirty="0" smtClean="0">
              <a:latin typeface="Times New Roman" pitchFamily="18" charset="0"/>
              <a:cs typeface="Times New Roman" pitchFamily="18" charset="0"/>
            </a:endParaRPr>
          </a:p>
          <a:p>
            <a:endParaRPr lang="pt-BR" sz="2400" dirty="0" smtClean="0">
              <a:latin typeface="Times New Roman" pitchFamily="18" charset="0"/>
              <a:cs typeface="Times New Roman" pitchFamily="18" charset="0"/>
            </a:endParaRPr>
          </a:p>
          <a:p>
            <a:endParaRPr lang="pt-BR"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Q3. What is the Cartesian product of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 {1, 2} and </a:t>
            </a:r>
            <a:r>
              <a:rPr lang="en-GB" sz="2400" i="1" dirty="0" smtClean="0">
                <a:latin typeface="Times New Roman" pitchFamily="18" charset="0"/>
                <a:cs typeface="Times New Roman" pitchFamily="18" charset="0"/>
              </a:rPr>
              <a:t>B = {a, b, c}</a:t>
            </a:r>
            <a:r>
              <a:rPr lang="en-GB" sz="2400" dirty="0" smtClean="0">
                <a:latin typeface="Times New Roman" pitchFamily="18" charset="0"/>
                <a:cs typeface="Times New Roman" pitchFamily="18" charset="0"/>
              </a:rPr>
              <a:t>?</a:t>
            </a:r>
          </a:p>
          <a:p>
            <a:r>
              <a:rPr lang="en-GB" sz="2400" dirty="0" smtClean="0">
                <a:latin typeface="Times New Roman" pitchFamily="18" charset="0"/>
                <a:cs typeface="Times New Roman" pitchFamily="18" charset="0"/>
              </a:rPr>
              <a:t>Solution: The Cartesian product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is</a:t>
            </a:r>
          </a:p>
          <a:p>
            <a:r>
              <a:rPr lang="pt-BR" sz="2400" i="1" dirty="0" smtClean="0">
                <a:latin typeface="Times New Roman" pitchFamily="18" charset="0"/>
                <a:cs typeface="Times New Roman" pitchFamily="18" charset="0"/>
              </a:rPr>
              <a:t>A × B = {(1, a), (1, b), (1, c), (2, a), (2, b), (2, c)}.</a:t>
            </a:r>
          </a:p>
          <a:p>
            <a:endParaRPr lang="pt-BR"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Q4. Show that the Cartesian product </a:t>
            </a:r>
            <a:r>
              <a:rPr lang="en-GB" sz="2400" i="1" dirty="0" smtClean="0">
                <a:latin typeface="Times New Roman" pitchFamily="18" charset="0"/>
                <a:cs typeface="Times New Roman" pitchFamily="18" charset="0"/>
              </a:rPr>
              <a:t>B × A </a:t>
            </a:r>
            <a:r>
              <a:rPr lang="en-GB" sz="2400" dirty="0" smtClean="0">
                <a:latin typeface="Times New Roman" pitchFamily="18" charset="0"/>
                <a:cs typeface="Times New Roman" pitchFamily="18" charset="0"/>
              </a:rPr>
              <a:t>is not equal to the Cartesian product </a:t>
            </a:r>
            <a:r>
              <a:rPr lang="en-GB" sz="2400" i="1" dirty="0" smtClean="0">
                <a:latin typeface="Times New Roman" pitchFamily="18" charset="0"/>
                <a:cs typeface="Times New Roman" pitchFamily="18" charset="0"/>
              </a:rPr>
              <a:t>A × B</a:t>
            </a:r>
            <a:r>
              <a:rPr lang="en-GB" sz="2400" dirty="0" smtClean="0">
                <a:latin typeface="Times New Roman" pitchFamily="18" charset="0"/>
                <a:cs typeface="Times New Roman" pitchFamily="18" charset="0"/>
              </a:rPr>
              <a:t>.</a:t>
            </a:r>
          </a:p>
          <a:p>
            <a:r>
              <a:rPr lang="en-GB" sz="2400" dirty="0" smtClean="0">
                <a:latin typeface="Times New Roman" pitchFamily="18" charset="0"/>
                <a:cs typeface="Times New Roman" pitchFamily="18" charset="0"/>
              </a:rPr>
              <a:t>Solution: The Cartesian product </a:t>
            </a:r>
            <a:r>
              <a:rPr lang="en-GB" sz="2400" i="1" dirty="0" smtClean="0">
                <a:latin typeface="Times New Roman" pitchFamily="18" charset="0"/>
                <a:cs typeface="Times New Roman" pitchFamily="18" charset="0"/>
              </a:rPr>
              <a:t>B × A </a:t>
            </a:r>
            <a:r>
              <a:rPr lang="en-GB" sz="2400" dirty="0" smtClean="0">
                <a:latin typeface="Times New Roman" pitchFamily="18" charset="0"/>
                <a:cs typeface="Times New Roman" pitchFamily="18" charset="0"/>
              </a:rPr>
              <a:t>is</a:t>
            </a:r>
          </a:p>
          <a:p>
            <a:r>
              <a:rPr lang="pt-BR" sz="2400" i="1" dirty="0" smtClean="0">
                <a:latin typeface="Times New Roman" pitchFamily="18" charset="0"/>
                <a:cs typeface="Times New Roman" pitchFamily="18" charset="0"/>
              </a:rPr>
              <a:t>B × A = {(a, 1), (a, 2), (b, 1), (b, 2), (c, 1), (c, 2)} ≠ A × B </a:t>
            </a:r>
            <a:r>
              <a:rPr lang="pt-BR"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09600"/>
            <a:ext cx="8763000" cy="3416320"/>
          </a:xfrm>
          <a:prstGeom prst="rect">
            <a:avLst/>
          </a:prstGeom>
          <a:solidFill>
            <a:srgbClr val="FFCCFF"/>
          </a:solidFill>
        </p:spPr>
        <p:txBody>
          <a:bodyPr wrap="square" rtlCol="0">
            <a:spAutoFit/>
          </a:bodyPr>
          <a:lstStyle/>
          <a:p>
            <a:r>
              <a:rPr lang="en-GB" sz="2400" dirty="0" smtClean="0">
                <a:latin typeface="Times New Roman" pitchFamily="18" charset="0"/>
                <a:cs typeface="Times New Roman" pitchFamily="18" charset="0"/>
              </a:rPr>
              <a:t>Q.5 What is the Cartesian product </a:t>
            </a:r>
            <a:r>
              <a:rPr lang="en-GB" sz="2400" i="1" dirty="0" smtClean="0">
                <a:latin typeface="Times New Roman" pitchFamily="18" charset="0"/>
                <a:cs typeface="Times New Roman" pitchFamily="18" charset="0"/>
              </a:rPr>
              <a:t>A × B × C</a:t>
            </a:r>
            <a:r>
              <a:rPr lang="en-GB" sz="2400" dirty="0" smtClean="0">
                <a:latin typeface="Times New Roman" pitchFamily="18" charset="0"/>
                <a:cs typeface="Times New Roman" pitchFamily="18" charset="0"/>
              </a:rPr>
              <a:t>, where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 {0, 1},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 {1, 2}, and </a:t>
            </a:r>
            <a:r>
              <a:rPr lang="en-GB" sz="2400" i="1"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 {0, 1, 2} ?</a:t>
            </a:r>
          </a:p>
          <a:p>
            <a:endParaRPr lang="en-GB" sz="2400" dirty="0" smtClean="0">
              <a:latin typeface="Times New Roman" pitchFamily="18" charset="0"/>
              <a:cs typeface="Times New Roman" pitchFamily="18" charset="0"/>
            </a:endParaRP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Solution: The Cartesian product </a:t>
            </a:r>
            <a:r>
              <a:rPr lang="en-GB" sz="2400" i="1" dirty="0" smtClean="0">
                <a:latin typeface="Times New Roman" pitchFamily="18" charset="0"/>
                <a:cs typeface="Times New Roman" pitchFamily="18" charset="0"/>
              </a:rPr>
              <a:t>A × B × C</a:t>
            </a:r>
            <a:r>
              <a:rPr lang="en-GB" sz="2400" dirty="0" smtClean="0">
                <a:latin typeface="Times New Roman" pitchFamily="18" charset="0"/>
                <a:cs typeface="Times New Roman" pitchFamily="18" charset="0"/>
              </a:rPr>
              <a:t> consists of all ordered triples (</a:t>
            </a:r>
            <a:r>
              <a:rPr lang="en-GB" sz="2400" i="1" dirty="0" smtClean="0">
                <a:latin typeface="Times New Roman" pitchFamily="18" charset="0"/>
                <a:cs typeface="Times New Roman" pitchFamily="18" charset="0"/>
              </a:rPr>
              <a:t>a, b, c</a:t>
            </a:r>
            <a:r>
              <a:rPr lang="en-GB" sz="2400" dirty="0" smtClean="0">
                <a:latin typeface="Times New Roman" pitchFamily="18" charset="0"/>
                <a:cs typeface="Times New Roman" pitchFamily="18" charset="0"/>
              </a:rPr>
              <a:t>), where </a:t>
            </a:r>
            <a:r>
              <a:rPr lang="en-GB" sz="2400" i="1" dirty="0" smtClean="0">
                <a:latin typeface="Times New Roman" pitchFamily="18" charset="0"/>
                <a:cs typeface="Times New Roman" pitchFamily="18" charset="0"/>
              </a:rPr>
              <a:t>a ∈ A</a:t>
            </a:r>
            <a:r>
              <a:rPr lang="en-GB" sz="2400" dirty="0" smtClean="0">
                <a:latin typeface="Times New Roman" pitchFamily="18" charset="0"/>
                <a:cs typeface="Times New Roman" pitchFamily="18" charset="0"/>
              </a:rPr>
              <a:t>,</a:t>
            </a:r>
          </a:p>
          <a:p>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a:t>
            </a:r>
            <a:r>
              <a:rPr lang="en-GB" sz="2400" i="1" dirty="0" smtClean="0">
                <a:latin typeface="Times New Roman" pitchFamily="18" charset="0"/>
                <a:cs typeface="Times New Roman" pitchFamily="18" charset="0"/>
              </a:rPr>
              <a:t>∈</a:t>
            </a:r>
            <a:r>
              <a:rPr lang="en-GB" sz="2400" dirty="0" smtClean="0">
                <a:latin typeface="Times New Roman" pitchFamily="18" charset="0"/>
                <a:cs typeface="Times New Roman" pitchFamily="18" charset="0"/>
              </a:rPr>
              <a:t>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c ∈</a:t>
            </a:r>
            <a:r>
              <a:rPr lang="en-GB" sz="2400" dirty="0" smtClean="0">
                <a:latin typeface="Times New Roman" pitchFamily="18" charset="0"/>
                <a:cs typeface="Times New Roman" pitchFamily="18" charset="0"/>
              </a:rPr>
              <a:t> </a:t>
            </a:r>
            <a:r>
              <a:rPr lang="en-GB" sz="2400" i="1"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Hence,</a:t>
            </a:r>
          </a:p>
          <a:p>
            <a:r>
              <a:rPr lang="pt-BR" sz="2400" i="1" dirty="0" smtClean="0">
                <a:latin typeface="Times New Roman" pitchFamily="18" charset="0"/>
                <a:cs typeface="Times New Roman" pitchFamily="18" charset="0"/>
              </a:rPr>
              <a:t>A × B × C </a:t>
            </a:r>
            <a:r>
              <a:rPr lang="pt-BR" sz="2400" dirty="0" smtClean="0">
                <a:latin typeface="Times New Roman" pitchFamily="18" charset="0"/>
                <a:cs typeface="Times New Roman" pitchFamily="18" charset="0"/>
              </a:rPr>
              <a:t>= {(0, 1, 0), (0, 1, 1), (0, 1, 2), (0, 2, 0), (0, 2, 1), (0, 2, 2),</a:t>
            </a:r>
          </a:p>
          <a:p>
            <a:r>
              <a:rPr lang="en-GB" sz="2400" dirty="0" smtClean="0">
                <a:latin typeface="Times New Roman" pitchFamily="18" charset="0"/>
                <a:cs typeface="Times New Roman" pitchFamily="18" charset="0"/>
              </a:rPr>
              <a:t>(1, 1, 0), (1, 1, 1), (1, 1, 2), (1, 2, 0), (1, 2, 1), (1, 2, 2)}.</a:t>
            </a:r>
            <a:endParaRPr lang="en-GB" sz="2400" dirty="0">
              <a:latin typeface="Times New Roman" pitchFamily="18" charset="0"/>
              <a:cs typeface="Times New Roman" pitchFamily="18" charset="0"/>
            </a:endParaRPr>
          </a:p>
        </p:txBody>
      </p:sp>
      <p:sp>
        <p:nvSpPr>
          <p:cNvPr id="3" name="TextBox 2"/>
          <p:cNvSpPr txBox="1"/>
          <p:nvPr/>
        </p:nvSpPr>
        <p:spPr>
          <a:xfrm>
            <a:off x="152400" y="4953000"/>
            <a:ext cx="7543800" cy="1384995"/>
          </a:xfrm>
          <a:prstGeom prst="rect">
            <a:avLst/>
          </a:prstGeom>
          <a:solidFill>
            <a:srgbClr val="99FFCC"/>
          </a:solidFill>
        </p:spPr>
        <p:txBody>
          <a:bodyPr wrap="square" rtlCol="0">
            <a:spAutoFit/>
          </a:bodyPr>
          <a:lstStyle/>
          <a:p>
            <a:r>
              <a:rPr lang="en-US" sz="2800" dirty="0" smtClean="0">
                <a:latin typeface="Times New Roman" pitchFamily="18" charset="0"/>
                <a:cs typeface="Times New Roman" pitchFamily="18" charset="0"/>
              </a:rPr>
              <a:t>If </a:t>
            </a:r>
            <a:r>
              <a:rPr lang="en-US" sz="2800" i="1" dirty="0" smtClean="0">
                <a:latin typeface="Times New Roman" pitchFamily="18" charset="0"/>
                <a:cs typeface="Times New Roman" pitchFamily="18" charset="0"/>
              </a:rPr>
              <a:t>A = Ø </a:t>
            </a:r>
            <a:r>
              <a:rPr lang="en-US" sz="2800" dirty="0" smtClean="0">
                <a:latin typeface="Times New Roman" pitchFamily="18" charset="0"/>
                <a:cs typeface="Times New Roman" pitchFamily="18" charset="0"/>
              </a:rPr>
              <a:t>and </a:t>
            </a:r>
            <a:r>
              <a:rPr lang="en-US" sz="2800" i="1" dirty="0"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 = {2, 4}. Find </a:t>
            </a:r>
            <a:r>
              <a:rPr lang="en-GB" sz="2800" i="1" dirty="0" smtClean="0">
                <a:latin typeface="Times New Roman" pitchFamily="18" charset="0"/>
                <a:cs typeface="Times New Roman" pitchFamily="18" charset="0"/>
              </a:rPr>
              <a:t>A × B </a:t>
            </a:r>
            <a:r>
              <a:rPr lang="en-GB" sz="2800" dirty="0" smtClean="0">
                <a:latin typeface="Times New Roman" pitchFamily="18" charset="0"/>
                <a:cs typeface="Times New Roman" pitchFamily="18" charset="0"/>
              </a:rPr>
              <a:t>and</a:t>
            </a:r>
            <a:r>
              <a:rPr lang="en-GB" sz="2800" i="1" dirty="0" smtClean="0">
                <a:latin typeface="Times New Roman" pitchFamily="18" charset="0"/>
                <a:cs typeface="Times New Roman" pitchFamily="18" charset="0"/>
              </a:rPr>
              <a:t> B × A</a:t>
            </a:r>
          </a:p>
          <a:p>
            <a:endParaRPr lang="en-GB" sz="2800" i="1" dirty="0" smtClean="0">
              <a:latin typeface="Times New Roman" pitchFamily="18" charset="0"/>
              <a:cs typeface="Times New Roman" pitchFamily="18" charset="0"/>
            </a:endParaRPr>
          </a:p>
          <a:p>
            <a:r>
              <a:rPr lang="en-GB" sz="2800" dirty="0" smtClean="0">
                <a:latin typeface="Times New Roman" pitchFamily="18" charset="0"/>
                <a:cs typeface="Times New Roman" pitchFamily="18" charset="0"/>
              </a:rPr>
              <a:t>Ans</a:t>
            </a:r>
            <a:r>
              <a:rPr lang="en-GB" sz="2800" i="1" dirty="0" smtClean="0">
                <a:latin typeface="Times New Roman" pitchFamily="18" charset="0"/>
                <a:cs typeface="Times New Roman" pitchFamily="18" charset="0"/>
              </a:rPr>
              <a:t>. A × B </a:t>
            </a:r>
            <a:r>
              <a:rPr lang="en-GB" sz="2800" dirty="0" smtClean="0">
                <a:latin typeface="Times New Roman" pitchFamily="18" charset="0"/>
                <a:cs typeface="Times New Roman" pitchFamily="18" charset="0"/>
              </a:rPr>
              <a:t>= </a:t>
            </a:r>
            <a:r>
              <a:rPr lang="en-GB" sz="2800" i="1" dirty="0" smtClean="0">
                <a:latin typeface="Times New Roman" pitchFamily="18" charset="0"/>
                <a:cs typeface="Times New Roman" pitchFamily="18" charset="0"/>
              </a:rPr>
              <a:t>B × A = </a:t>
            </a:r>
            <a:r>
              <a:rPr lang="en-US" sz="2800" dirty="0" smtClean="0">
                <a:latin typeface="Times New Roman" pitchFamily="18" charset="0"/>
                <a:cs typeface="Times New Roman" pitchFamily="18" charset="0"/>
              </a:rPr>
              <a:t>Ø</a:t>
            </a:r>
            <a:endParaRPr lang="en-US" sz="28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3477875"/>
          </a:xfrm>
          <a:prstGeom prst="rect">
            <a:avLst/>
          </a:prstGeom>
          <a:solidFill>
            <a:srgbClr val="FFCCFF"/>
          </a:solidFill>
        </p:spPr>
        <p:txBody>
          <a:bodyPr wrap="square" rtlCol="0">
            <a:spAutoFit/>
          </a:bodyPr>
          <a:lstStyle/>
          <a:p>
            <a:r>
              <a:rPr lang="en-GB" sz="2000" dirty="0" smtClean="0">
                <a:latin typeface="Times New Roman" pitchFamily="18" charset="0"/>
                <a:cs typeface="Times New Roman" pitchFamily="18" charset="0"/>
              </a:rPr>
              <a:t>Let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and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 be sets. The union of the sets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and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 denoted by </a:t>
            </a:r>
            <a:r>
              <a:rPr lang="en-GB" sz="2000" i="1" dirty="0" smtClean="0">
                <a:latin typeface="Times New Roman" pitchFamily="18" charset="0"/>
                <a:cs typeface="Times New Roman" pitchFamily="18" charset="0"/>
              </a:rPr>
              <a:t>A ∪ B</a:t>
            </a:r>
            <a:r>
              <a:rPr lang="en-GB" sz="2000" dirty="0" smtClean="0">
                <a:latin typeface="Times New Roman" pitchFamily="18" charset="0"/>
                <a:cs typeface="Times New Roman" pitchFamily="18" charset="0"/>
              </a:rPr>
              <a:t>, is the set that contains those elements that are either in A or in B, or in both.</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union of the sets {1, 3, 5} and {1, 2, 3} is the set {1, 2, 3, 5}; that is,</a:t>
            </a:r>
          </a:p>
          <a:p>
            <a:r>
              <a:rPr lang="en-GB" sz="2000" dirty="0" smtClean="0">
                <a:latin typeface="Times New Roman" pitchFamily="18" charset="0"/>
                <a:cs typeface="Times New Roman" pitchFamily="18" charset="0"/>
              </a:rPr>
              <a:t>{1, 3, 5} ∪ {1, 2, 3} = {1, 2, 3, 5}.</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Let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and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 be sets. The intersection of the sets A and B, denoted by </a:t>
            </a:r>
            <a:r>
              <a:rPr lang="en-GB" sz="2000" i="1" dirty="0" smtClean="0">
                <a:latin typeface="Times New Roman" pitchFamily="18" charset="0"/>
                <a:cs typeface="Times New Roman" pitchFamily="18" charset="0"/>
              </a:rPr>
              <a:t>A ∩ B</a:t>
            </a:r>
            <a:r>
              <a:rPr lang="en-GB" sz="2000" dirty="0" smtClean="0">
                <a:latin typeface="Times New Roman" pitchFamily="18" charset="0"/>
                <a:cs typeface="Times New Roman" pitchFamily="18" charset="0"/>
              </a:rPr>
              <a:t>, is the set containing those elements in both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and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intersection of the sets {1, 3, 5} and {1, 2, 3} is the set {1, 3}; that is,</a:t>
            </a:r>
          </a:p>
          <a:p>
            <a:r>
              <a:rPr lang="en-GB" sz="2000" dirty="0" smtClean="0">
                <a:latin typeface="Times New Roman" pitchFamily="18" charset="0"/>
                <a:cs typeface="Times New Roman" pitchFamily="18" charset="0"/>
              </a:rPr>
              <a:t>{1, 3, 5} ∩ {1, 2, 3} = {1, 3}.</a:t>
            </a:r>
            <a:endParaRPr lang="en-GB"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3733800"/>
            <a:ext cx="9062288" cy="25908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533400"/>
            <a:ext cx="8610600" cy="369332"/>
          </a:xfrm>
          <a:prstGeom prst="rect">
            <a:avLst/>
          </a:prstGeom>
          <a:solidFill>
            <a:srgbClr val="CCFFFF"/>
          </a:solidFill>
        </p:spPr>
        <p:txBody>
          <a:bodyPr wrap="square" rtlCol="0">
            <a:spAutoFit/>
          </a:bodyPr>
          <a:lstStyle/>
          <a:p>
            <a:r>
              <a:rPr lang="en-GB" dirty="0" smtClean="0">
                <a:latin typeface="Times New Roman" pitchFamily="18" charset="0"/>
                <a:cs typeface="Times New Roman" pitchFamily="18" charset="0"/>
              </a:rPr>
              <a:t>Let </a:t>
            </a:r>
            <a:r>
              <a:rPr lang="en-GB" i="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 = {1, 3, 5, 7, 9} and </a:t>
            </a:r>
            <a:r>
              <a:rPr lang="en-GB" i="1" dirty="0" smtClean="0">
                <a:latin typeface="Times New Roman" pitchFamily="18" charset="0"/>
                <a:cs typeface="Times New Roman" pitchFamily="18" charset="0"/>
              </a:rPr>
              <a:t>B</a:t>
            </a:r>
            <a:r>
              <a:rPr lang="en-GB" dirty="0" smtClean="0">
                <a:latin typeface="Times New Roman" pitchFamily="18" charset="0"/>
                <a:cs typeface="Times New Roman" pitchFamily="18" charset="0"/>
              </a:rPr>
              <a:t> = {2, 4, 6, 8, 10}. Because </a:t>
            </a:r>
            <a:r>
              <a:rPr lang="en-GB" i="1" dirty="0" smtClean="0">
                <a:latin typeface="Times New Roman" pitchFamily="18" charset="0"/>
                <a:cs typeface="Times New Roman" pitchFamily="18" charset="0"/>
              </a:rPr>
              <a:t>A ∩ B = ∅, A </a:t>
            </a:r>
            <a:r>
              <a:rPr lang="en-GB" dirty="0" smtClean="0">
                <a:latin typeface="Times New Roman" pitchFamily="18" charset="0"/>
                <a:cs typeface="Times New Roman" pitchFamily="18" charset="0"/>
              </a:rPr>
              <a:t>and </a:t>
            </a:r>
            <a:r>
              <a:rPr lang="en-GB" i="1" dirty="0" smtClean="0">
                <a:latin typeface="Times New Roman" pitchFamily="18" charset="0"/>
                <a:cs typeface="Times New Roman" pitchFamily="18" charset="0"/>
              </a:rPr>
              <a:t>B</a:t>
            </a:r>
            <a:r>
              <a:rPr lang="en-GB" dirty="0" smtClean="0">
                <a:latin typeface="Times New Roman" pitchFamily="18" charset="0"/>
                <a:cs typeface="Times New Roman" pitchFamily="18" charset="0"/>
              </a:rPr>
              <a:t> are disjoint.</a:t>
            </a:r>
            <a:endParaRPr lang="en-GB" dirty="0">
              <a:latin typeface="Times New Roman" pitchFamily="18" charset="0"/>
              <a:cs typeface="Times New Roman" pitchFamily="18" charset="0"/>
            </a:endParaRPr>
          </a:p>
        </p:txBody>
      </p:sp>
      <p:sp>
        <p:nvSpPr>
          <p:cNvPr id="5" name="TextBox 4"/>
          <p:cNvSpPr txBox="1"/>
          <p:nvPr/>
        </p:nvSpPr>
        <p:spPr>
          <a:xfrm>
            <a:off x="0" y="1143000"/>
            <a:ext cx="8991600" cy="2677656"/>
          </a:xfrm>
          <a:prstGeom prst="rect">
            <a:avLst/>
          </a:prstGeom>
          <a:solidFill>
            <a:srgbClr val="FFCCFF"/>
          </a:solidFill>
        </p:spPr>
        <p:txBody>
          <a:bodyPr wrap="square" rtlCol="0">
            <a:spAutoFit/>
          </a:bodyPr>
          <a:lstStyle/>
          <a:p>
            <a:r>
              <a:rPr lang="en-GB" sz="2400" dirty="0" smtClean="0">
                <a:latin typeface="Times New Roman" pitchFamily="18" charset="0"/>
                <a:cs typeface="Times New Roman" pitchFamily="18" charset="0"/>
              </a:rPr>
              <a:t>Let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be sets. The difference of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denoted by </a:t>
            </a:r>
            <a:r>
              <a:rPr lang="en-GB" sz="2400" i="1" dirty="0" smtClean="0">
                <a:latin typeface="Times New Roman" pitchFamily="18" charset="0"/>
                <a:cs typeface="Times New Roman" pitchFamily="18" charset="0"/>
              </a:rPr>
              <a:t>A − B</a:t>
            </a:r>
            <a:r>
              <a:rPr lang="en-GB" sz="2400" dirty="0" smtClean="0">
                <a:latin typeface="Times New Roman" pitchFamily="18" charset="0"/>
                <a:cs typeface="Times New Roman" pitchFamily="18" charset="0"/>
              </a:rPr>
              <a:t>, is the set containing those elements that are in A but not in B. The difference of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is also called the complement of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with respect to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Let </a:t>
            </a:r>
            <a:r>
              <a:rPr lang="en-GB" sz="2400" i="1" dirty="0" smtClean="0">
                <a:latin typeface="Times New Roman" pitchFamily="18" charset="0"/>
                <a:cs typeface="Times New Roman" pitchFamily="18" charset="0"/>
              </a:rPr>
              <a:t>U</a:t>
            </a:r>
            <a:r>
              <a:rPr lang="en-GB" sz="2400" dirty="0" smtClean="0">
                <a:latin typeface="Times New Roman" pitchFamily="18" charset="0"/>
                <a:cs typeface="Times New Roman" pitchFamily="18" charset="0"/>
              </a:rPr>
              <a:t> be the universal set. The complement of the set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denoted by </a:t>
            </a:r>
            <a:r>
              <a:rPr lang="en-GB" sz="2400" i="1" dirty="0" smtClean="0">
                <a:latin typeface="Times New Roman" pitchFamily="18" charset="0"/>
                <a:cs typeface="Times New Roman" pitchFamily="18" charset="0"/>
              </a:rPr>
              <a:t>A</a:t>
            </a:r>
            <a:r>
              <a:rPr lang="en-GB" sz="2400" i="1" baseline="30000"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is the complement of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with respect to </a:t>
            </a:r>
            <a:r>
              <a:rPr lang="en-GB" sz="2400" i="1" dirty="0" smtClean="0">
                <a:latin typeface="Times New Roman" pitchFamily="18" charset="0"/>
                <a:cs typeface="Times New Roman" pitchFamily="18" charset="0"/>
              </a:rPr>
              <a:t>U</a:t>
            </a:r>
            <a:r>
              <a:rPr lang="en-GB" sz="2400" dirty="0" smtClean="0">
                <a:latin typeface="Times New Roman" pitchFamily="18" charset="0"/>
                <a:cs typeface="Times New Roman" pitchFamily="18" charset="0"/>
              </a:rPr>
              <a:t>. Therefore, the complement of the set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is </a:t>
            </a:r>
            <a:r>
              <a:rPr lang="en-GB" sz="2400" i="1" dirty="0" smtClean="0">
                <a:latin typeface="Times New Roman" pitchFamily="18" charset="0"/>
                <a:cs typeface="Times New Roman" pitchFamily="18" charset="0"/>
              </a:rPr>
              <a:t>U − A</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81000" y="4267200"/>
            <a:ext cx="8001000" cy="221932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143000"/>
            <a:ext cx="8686800" cy="3046988"/>
          </a:xfrm>
          <a:prstGeom prst="rect">
            <a:avLst/>
          </a:prstGeom>
          <a:solidFill>
            <a:srgbClr val="FFCCFF"/>
          </a:solidFill>
        </p:spPr>
        <p:txBody>
          <a:bodyPr wrap="square" rtlCol="0">
            <a:spAutoFit/>
          </a:bodyPr>
          <a:lstStyle/>
          <a:p>
            <a:r>
              <a:rPr lang="en-GB" sz="2400" dirty="0" smtClean="0">
                <a:latin typeface="Times New Roman" pitchFamily="18" charset="0"/>
                <a:cs typeface="Times New Roman" pitchFamily="18" charset="0"/>
              </a:rPr>
              <a:t>Let </a:t>
            </a:r>
            <a:r>
              <a:rPr lang="en-GB" sz="2400" i="1" dirty="0" smtClean="0">
                <a:latin typeface="Times New Roman" pitchFamily="18" charset="0"/>
                <a:cs typeface="Times New Roman" pitchFamily="18" charset="0"/>
              </a:rPr>
              <a:t>A = {a, e, </a:t>
            </a:r>
            <a:r>
              <a:rPr lang="en-GB" sz="2400" i="1" dirty="0" err="1" smtClean="0">
                <a:latin typeface="Times New Roman" pitchFamily="18" charset="0"/>
                <a:cs typeface="Times New Roman" pitchFamily="18" charset="0"/>
              </a:rPr>
              <a:t>i</a:t>
            </a:r>
            <a:r>
              <a:rPr lang="en-GB" sz="2400" i="1" dirty="0" smtClean="0">
                <a:latin typeface="Times New Roman" pitchFamily="18" charset="0"/>
                <a:cs typeface="Times New Roman" pitchFamily="18" charset="0"/>
              </a:rPr>
              <a:t>, o, u} </a:t>
            </a:r>
            <a:r>
              <a:rPr lang="en-GB" sz="2400" dirty="0" smtClean="0">
                <a:latin typeface="Times New Roman" pitchFamily="18" charset="0"/>
                <a:cs typeface="Times New Roman" pitchFamily="18" charset="0"/>
              </a:rPr>
              <a:t>(where the universal set is the set of letters of the English alphabet). Then</a:t>
            </a:r>
          </a:p>
          <a:p>
            <a:r>
              <a:rPr lang="pt-BR" sz="2400" i="1" dirty="0" smtClean="0">
                <a:latin typeface="Times New Roman" pitchFamily="18" charset="0"/>
                <a:cs typeface="Times New Roman" pitchFamily="18" charset="0"/>
              </a:rPr>
              <a:t>A</a:t>
            </a:r>
            <a:r>
              <a:rPr lang="pt-BR" sz="2400" i="1" baseline="30000" dirty="0" smtClean="0">
                <a:latin typeface="Times New Roman" pitchFamily="18" charset="0"/>
                <a:cs typeface="Times New Roman" pitchFamily="18" charset="0"/>
              </a:rPr>
              <a:t>c</a:t>
            </a:r>
            <a:r>
              <a:rPr lang="pt-BR" sz="2400" i="1" dirty="0" smtClean="0">
                <a:latin typeface="Times New Roman" pitchFamily="18" charset="0"/>
                <a:cs typeface="Times New Roman" pitchFamily="18" charset="0"/>
              </a:rPr>
              <a:t> = {b, c, d, f, g, h, j, k, l,m, n, p, q, r, s, t, v, w, x, y, z}.</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Let A be the set of positive integers greater than 10 (with universal set the set of all positive integers). </a:t>
            </a:r>
          </a:p>
          <a:p>
            <a:r>
              <a:rPr lang="en-GB" sz="2400" dirty="0" smtClean="0">
                <a:latin typeface="Times New Roman" pitchFamily="18" charset="0"/>
                <a:cs typeface="Times New Roman" pitchFamily="18" charset="0"/>
              </a:rPr>
              <a:t>Then </a:t>
            </a:r>
          </a:p>
          <a:p>
            <a:r>
              <a:rPr lang="en-GB" sz="2400" i="1" dirty="0" smtClean="0">
                <a:latin typeface="Times New Roman" pitchFamily="18" charset="0"/>
                <a:cs typeface="Times New Roman" pitchFamily="18" charset="0"/>
              </a:rPr>
              <a:t>A</a:t>
            </a:r>
            <a:r>
              <a:rPr lang="en-GB" sz="2400" i="1" baseline="30000"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 {1, 2, 3, 4, 5, 6, 7, 8, 9, 10}.</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200"/>
            <a:ext cx="8915400" cy="4524315"/>
          </a:xfrm>
          <a:prstGeom prst="rect">
            <a:avLst/>
          </a:prstGeom>
          <a:solidFill>
            <a:srgbClr val="FFCCFF"/>
          </a:solidFill>
        </p:spPr>
        <p:txBody>
          <a:bodyPr wrap="square" rtlCol="0">
            <a:spAutoFit/>
          </a:bodyPr>
          <a:lstStyle/>
          <a:p>
            <a:pPr algn="just"/>
            <a:r>
              <a:rPr lang="en-GB" sz="2400" dirty="0" smtClean="0">
                <a:latin typeface="Times New Roman" pitchFamily="18" charset="0"/>
                <a:cs typeface="Times New Roman" pitchFamily="18" charset="0"/>
              </a:rPr>
              <a:t>Let </a:t>
            </a:r>
            <a:r>
              <a:rPr lang="en-GB" sz="2400" b="1" dirty="0" smtClean="0">
                <a:latin typeface="Times New Roman" pitchFamily="18" charset="0"/>
                <a:cs typeface="Times New Roman" pitchFamily="18" charset="0"/>
              </a:rPr>
              <a:t>U = </a:t>
            </a:r>
            <a:r>
              <a:rPr lang="en-GB" sz="2400" dirty="0" smtClean="0">
                <a:latin typeface="Times New Roman" pitchFamily="18" charset="0"/>
                <a:cs typeface="Times New Roman" pitchFamily="18" charset="0"/>
              </a:rPr>
              <a:t>{1,2, …, 9} be the universal set, and let</a:t>
            </a:r>
          </a:p>
          <a:p>
            <a:pPr algn="just"/>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 {1, 2, 3, 4, 5}, </a:t>
            </a:r>
            <a:r>
              <a:rPr lang="en-GB" sz="2400" i="1"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{5, 6, 7, 8, 9}, E= {2, 4, 6, 8},</a:t>
            </a:r>
          </a:p>
          <a:p>
            <a:pPr algn="just"/>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 {4, 5, 6, 7}, </a:t>
            </a:r>
            <a:r>
              <a:rPr lang="en-GB" sz="2400" i="1" dirty="0" smtClean="0">
                <a:latin typeface="Times New Roman" pitchFamily="18" charset="0"/>
                <a:cs typeface="Times New Roman" pitchFamily="18" charset="0"/>
              </a:rPr>
              <a:t>D</a:t>
            </a:r>
            <a:r>
              <a:rPr lang="en-GB" sz="2400" dirty="0" smtClean="0">
                <a:latin typeface="Times New Roman" pitchFamily="18" charset="0"/>
                <a:cs typeface="Times New Roman" pitchFamily="18" charset="0"/>
              </a:rPr>
              <a:t>= {1, 3, 5, 7, 9}, </a:t>
            </a:r>
            <a:r>
              <a:rPr lang="en-GB" sz="2400" i="1" dirty="0" smtClean="0">
                <a:latin typeface="Times New Roman" pitchFamily="18" charset="0"/>
                <a:cs typeface="Times New Roman" pitchFamily="18" charset="0"/>
              </a:rPr>
              <a:t>F</a:t>
            </a:r>
            <a:r>
              <a:rPr lang="en-GB" sz="2400" dirty="0" smtClean="0">
                <a:latin typeface="Times New Roman" pitchFamily="18" charset="0"/>
                <a:cs typeface="Times New Roman" pitchFamily="18" charset="0"/>
              </a:rPr>
              <a:t> = {1, 5, 9}.</a:t>
            </a:r>
          </a:p>
          <a:p>
            <a:pPr algn="just"/>
            <a:r>
              <a:rPr lang="en-GB" sz="2400" dirty="0" smtClean="0">
                <a:latin typeface="Times New Roman" pitchFamily="18" charset="0"/>
                <a:cs typeface="Times New Roman" pitchFamily="18" charset="0"/>
              </a:rPr>
              <a:t>Find: (a)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and </a:t>
            </a:r>
            <a:r>
              <a:rPr lang="en-GB" sz="2400" i="1" dirty="0" smtClean="0">
                <a:latin typeface="Times New Roman" pitchFamily="18" charset="0"/>
                <a:cs typeface="Times New Roman" pitchFamily="18" charset="0"/>
              </a:rPr>
              <a:t>A ∩ B</a:t>
            </a:r>
            <a:r>
              <a:rPr lang="en-GB" sz="2400" dirty="0" smtClean="0">
                <a:latin typeface="Times New Roman" pitchFamily="18" charset="0"/>
                <a:cs typeface="Times New Roman" pitchFamily="18" charset="0"/>
              </a:rPr>
              <a:t>; (b) </a:t>
            </a:r>
            <a:r>
              <a:rPr lang="en-GB" sz="2400" i="1" dirty="0" smtClean="0">
                <a:latin typeface="Times New Roman" pitchFamily="18" charset="0"/>
                <a:cs typeface="Times New Roman" pitchFamily="18" charset="0"/>
              </a:rPr>
              <a:t>A ∪ C </a:t>
            </a:r>
            <a:r>
              <a:rPr lang="en-GB" sz="2400" dirty="0" smtClean="0">
                <a:latin typeface="Times New Roman" pitchFamily="18" charset="0"/>
                <a:cs typeface="Times New Roman" pitchFamily="18" charset="0"/>
              </a:rPr>
              <a:t>and </a:t>
            </a:r>
            <a:r>
              <a:rPr lang="en-GB" sz="2400" i="1" dirty="0" smtClean="0">
                <a:latin typeface="Times New Roman" pitchFamily="18" charset="0"/>
                <a:cs typeface="Times New Roman" pitchFamily="18" charset="0"/>
              </a:rPr>
              <a:t>A ∩ C</a:t>
            </a:r>
            <a:r>
              <a:rPr lang="en-GB" sz="2400" dirty="0" smtClean="0">
                <a:latin typeface="Times New Roman" pitchFamily="18" charset="0"/>
                <a:cs typeface="Times New Roman" pitchFamily="18" charset="0"/>
              </a:rPr>
              <a:t>; (c) </a:t>
            </a:r>
            <a:r>
              <a:rPr lang="en-GB" sz="2400" i="1" dirty="0" smtClean="0">
                <a:latin typeface="Times New Roman" pitchFamily="18" charset="0"/>
                <a:cs typeface="Times New Roman" pitchFamily="18" charset="0"/>
              </a:rPr>
              <a:t>D ∪ F </a:t>
            </a:r>
            <a:r>
              <a:rPr lang="en-GB" sz="2400" dirty="0" smtClean="0">
                <a:latin typeface="Times New Roman" pitchFamily="18" charset="0"/>
                <a:cs typeface="Times New Roman" pitchFamily="18" charset="0"/>
              </a:rPr>
              <a:t>and </a:t>
            </a:r>
            <a:r>
              <a:rPr lang="en-GB" sz="2400" i="1" dirty="0" smtClean="0">
                <a:latin typeface="Times New Roman" pitchFamily="18" charset="0"/>
                <a:cs typeface="Times New Roman" pitchFamily="18" charset="0"/>
              </a:rPr>
              <a:t>D ∩ F</a:t>
            </a:r>
            <a:r>
              <a:rPr lang="en-GB" sz="2400" dirty="0" smtClean="0">
                <a:latin typeface="Times New Roman" pitchFamily="18" charset="0"/>
                <a:cs typeface="Times New Roman" pitchFamily="18" charset="0"/>
              </a:rPr>
              <a:t>.</a:t>
            </a:r>
          </a:p>
          <a:p>
            <a:pPr algn="just"/>
            <a:endParaRPr lang="en-GB" sz="2400" dirty="0" smtClean="0">
              <a:latin typeface="Times New Roman" pitchFamily="18" charset="0"/>
              <a:cs typeface="Times New Roman" pitchFamily="18" charset="0"/>
            </a:endParaRPr>
          </a:p>
          <a:p>
            <a:pPr algn="just"/>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Recall that the union </a:t>
            </a:r>
            <a:r>
              <a:rPr lang="en-GB" sz="2400" i="1" dirty="0" smtClean="0">
                <a:latin typeface="Times New Roman" pitchFamily="18" charset="0"/>
                <a:cs typeface="Times New Roman" pitchFamily="18" charset="0"/>
              </a:rPr>
              <a:t>X∪Y</a:t>
            </a:r>
            <a:r>
              <a:rPr lang="en-GB" sz="2400" dirty="0" smtClean="0">
                <a:latin typeface="Times New Roman" pitchFamily="18" charset="0"/>
                <a:cs typeface="Times New Roman" pitchFamily="18" charset="0"/>
              </a:rPr>
              <a:t> consists of those elements in either </a:t>
            </a:r>
            <a:r>
              <a:rPr lang="en-GB" sz="2400" i="1" dirty="0" smtClean="0">
                <a:latin typeface="Times New Roman" pitchFamily="18" charset="0"/>
                <a:cs typeface="Times New Roman" pitchFamily="18" charset="0"/>
              </a:rPr>
              <a:t>X</a:t>
            </a:r>
            <a:r>
              <a:rPr lang="en-GB" sz="2400" dirty="0" smtClean="0">
                <a:latin typeface="Times New Roman" pitchFamily="18" charset="0"/>
                <a:cs typeface="Times New Roman" pitchFamily="18" charset="0"/>
              </a:rPr>
              <a:t> or </a:t>
            </a:r>
            <a:r>
              <a:rPr lang="en-GB" sz="2400" i="1" dirty="0" smtClean="0">
                <a:latin typeface="Times New Roman" pitchFamily="18" charset="0"/>
                <a:cs typeface="Times New Roman" pitchFamily="18" charset="0"/>
              </a:rPr>
              <a:t>Y</a:t>
            </a:r>
            <a:r>
              <a:rPr lang="en-GB" sz="2400" dirty="0" smtClean="0">
                <a:latin typeface="Times New Roman" pitchFamily="18" charset="0"/>
                <a:cs typeface="Times New Roman" pitchFamily="18" charset="0"/>
              </a:rPr>
              <a:t> (or both), and that the intersection </a:t>
            </a:r>
            <a:r>
              <a:rPr lang="en-GB" sz="2400" i="1" dirty="0" smtClean="0">
                <a:latin typeface="Times New Roman" pitchFamily="18" charset="0"/>
                <a:cs typeface="Times New Roman" pitchFamily="18" charset="0"/>
              </a:rPr>
              <a:t>X∩Y</a:t>
            </a:r>
            <a:r>
              <a:rPr lang="en-GB" sz="2400" dirty="0" smtClean="0">
                <a:latin typeface="Times New Roman" pitchFamily="18" charset="0"/>
                <a:cs typeface="Times New Roman" pitchFamily="18" charset="0"/>
              </a:rPr>
              <a:t> consists of those elements in both </a:t>
            </a:r>
            <a:r>
              <a:rPr lang="en-GB" sz="2400" i="1" dirty="0" smtClean="0">
                <a:latin typeface="Times New Roman" pitchFamily="18" charset="0"/>
                <a:cs typeface="Times New Roman" pitchFamily="18" charset="0"/>
              </a:rPr>
              <a:t>X</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Y</a:t>
            </a:r>
            <a:r>
              <a:rPr lang="en-GB" sz="2400" dirty="0" smtClean="0">
                <a:latin typeface="Times New Roman" pitchFamily="18" charset="0"/>
                <a:cs typeface="Times New Roman" pitchFamily="18" charset="0"/>
              </a:rPr>
              <a:t> .</a:t>
            </a:r>
          </a:p>
          <a:p>
            <a:pPr algn="just"/>
            <a:r>
              <a:rPr lang="en-GB" sz="2400" dirty="0" smtClean="0">
                <a:latin typeface="Times New Roman" pitchFamily="18" charset="0"/>
                <a:cs typeface="Times New Roman" pitchFamily="18" charset="0"/>
              </a:rPr>
              <a:t>(a)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 {1, 2, 3, 4, 5, 6, 7} and A ∩ B = {4, 5}</a:t>
            </a:r>
          </a:p>
          <a:p>
            <a:pPr algn="just"/>
            <a:r>
              <a:rPr lang="en-GB" sz="2400" dirty="0" smtClean="0">
                <a:latin typeface="Times New Roman" pitchFamily="18" charset="0"/>
                <a:cs typeface="Times New Roman" pitchFamily="18" charset="0"/>
              </a:rPr>
              <a:t>(b) </a:t>
            </a:r>
            <a:r>
              <a:rPr lang="en-GB" sz="2400" i="1" dirty="0" smtClean="0">
                <a:latin typeface="Times New Roman" pitchFamily="18" charset="0"/>
                <a:cs typeface="Times New Roman" pitchFamily="18" charset="0"/>
              </a:rPr>
              <a:t>A ∪ C </a:t>
            </a:r>
            <a:r>
              <a:rPr lang="en-GB" sz="2400" dirty="0" smtClean="0">
                <a:latin typeface="Times New Roman" pitchFamily="18" charset="0"/>
                <a:cs typeface="Times New Roman" pitchFamily="18" charset="0"/>
              </a:rPr>
              <a:t>= {1, 2, 3, 4, 5, 6, 7, 8, 9} = U and </a:t>
            </a:r>
            <a:r>
              <a:rPr lang="en-GB" sz="2400" i="1" dirty="0" smtClean="0">
                <a:latin typeface="Times New Roman" pitchFamily="18" charset="0"/>
                <a:cs typeface="Times New Roman" pitchFamily="18" charset="0"/>
              </a:rPr>
              <a:t>A ∩ C </a:t>
            </a:r>
            <a:r>
              <a:rPr lang="en-GB" sz="2400" dirty="0" smtClean="0">
                <a:latin typeface="Times New Roman" pitchFamily="18" charset="0"/>
                <a:cs typeface="Times New Roman" pitchFamily="18" charset="0"/>
              </a:rPr>
              <a:t>= {5}</a:t>
            </a:r>
          </a:p>
          <a:p>
            <a:pPr algn="just"/>
            <a:r>
              <a:rPr lang="en-GB" sz="2400" dirty="0" smtClean="0">
                <a:latin typeface="Times New Roman" pitchFamily="18" charset="0"/>
                <a:cs typeface="Times New Roman" pitchFamily="18" charset="0"/>
              </a:rPr>
              <a:t>(c) </a:t>
            </a:r>
            <a:r>
              <a:rPr lang="en-GB" sz="2400" i="1" dirty="0" smtClean="0">
                <a:latin typeface="Times New Roman" pitchFamily="18" charset="0"/>
                <a:cs typeface="Times New Roman" pitchFamily="18" charset="0"/>
              </a:rPr>
              <a:t>D ∪ F </a:t>
            </a:r>
            <a:r>
              <a:rPr lang="en-GB" sz="2400" dirty="0" smtClean="0">
                <a:latin typeface="Times New Roman" pitchFamily="18" charset="0"/>
                <a:cs typeface="Times New Roman" pitchFamily="18" charset="0"/>
              </a:rPr>
              <a:t>= {1, 3, 5, 7, 9} = </a:t>
            </a:r>
            <a:r>
              <a:rPr lang="en-GB" sz="2400" i="1" dirty="0" smtClean="0">
                <a:latin typeface="Times New Roman" pitchFamily="18" charset="0"/>
                <a:cs typeface="Times New Roman" pitchFamily="18" charset="0"/>
              </a:rPr>
              <a:t>D</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D ∩ F </a:t>
            </a:r>
            <a:r>
              <a:rPr lang="en-GB" sz="2400" dirty="0" smtClean="0">
                <a:latin typeface="Times New Roman" pitchFamily="18" charset="0"/>
                <a:cs typeface="Times New Roman" pitchFamily="18" charset="0"/>
              </a:rPr>
              <a:t>= (1, 5, 9) = </a:t>
            </a:r>
            <a:r>
              <a:rPr lang="en-GB" sz="2400" i="1" dirty="0" smtClean="0">
                <a:latin typeface="Times New Roman" pitchFamily="18" charset="0"/>
                <a:cs typeface="Times New Roman" pitchFamily="18" charset="0"/>
              </a:rPr>
              <a:t>F</a:t>
            </a:r>
            <a:endParaRPr lang="en-GB" sz="2400" i="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8686800" cy="1938992"/>
          </a:xfrm>
          <a:prstGeom prst="rect">
            <a:avLst/>
          </a:prstGeom>
          <a:solidFill>
            <a:srgbClr val="FFCCFF"/>
          </a:solidFill>
        </p:spPr>
        <p:txBody>
          <a:bodyPr wrap="square" rtlCol="0">
            <a:spAutoFit/>
          </a:bodyPr>
          <a:lstStyle/>
          <a:p>
            <a:pPr algn="just"/>
            <a:r>
              <a:rPr lang="en-GB" sz="2400" dirty="0" smtClean="0">
                <a:latin typeface="Times New Roman" pitchFamily="18" charset="0"/>
                <a:cs typeface="Times New Roman" pitchFamily="18" charset="0"/>
              </a:rPr>
              <a:t>The symmetric difference of sets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denoted by </a:t>
            </a:r>
            <a:r>
              <a:rPr lang="en-GB" sz="2400" i="1" dirty="0" smtClean="0">
                <a:latin typeface="Times New Roman" pitchFamily="18" charset="0"/>
                <a:cs typeface="Times New Roman" pitchFamily="18" charset="0"/>
              </a:rPr>
              <a:t>A ⊕ B</a:t>
            </a:r>
            <a:r>
              <a:rPr lang="en-GB" sz="2400" dirty="0" smtClean="0">
                <a:latin typeface="Times New Roman" pitchFamily="18" charset="0"/>
                <a:cs typeface="Times New Roman" pitchFamily="18" charset="0"/>
              </a:rPr>
              <a:t>, consists of those elements which belong to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or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but not to both. That is,</a:t>
            </a:r>
          </a:p>
          <a:p>
            <a:pPr algn="just"/>
            <a:r>
              <a:rPr lang="en-GB" sz="2400" i="1" dirty="0" smtClean="0">
                <a:latin typeface="Times New Roman" pitchFamily="18" charset="0"/>
                <a:cs typeface="Times New Roman" pitchFamily="18" charset="0"/>
              </a:rPr>
              <a:t>A ⊕ B = (A ∪ B)\(A ∩ B) or A ⊕ B = (A\B) ∪ (B\A)</a:t>
            </a:r>
          </a:p>
          <a:p>
            <a:pPr algn="just"/>
            <a:r>
              <a:rPr lang="en-GB" sz="2400" dirty="0" smtClean="0">
                <a:latin typeface="Times New Roman" pitchFamily="18" charset="0"/>
                <a:cs typeface="Times New Roman" pitchFamily="18" charset="0"/>
              </a:rPr>
              <a:t>Figure below is a Venn diagram in which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is shaded.</a:t>
            </a:r>
            <a:endParaRPr lang="en-GB"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133600" y="2514599"/>
            <a:ext cx="5105400" cy="3423799"/>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533400"/>
            <a:ext cx="8991600" cy="4524315"/>
          </a:xfrm>
          <a:prstGeom prst="rect">
            <a:avLst/>
          </a:prstGeom>
          <a:solidFill>
            <a:srgbClr val="FFCCFF"/>
          </a:solidFill>
        </p:spPr>
        <p:txBody>
          <a:bodyPr wrap="square" rtlCol="0">
            <a:spAutoFit/>
          </a:bodyPr>
          <a:lstStyle/>
          <a:p>
            <a:r>
              <a:rPr lang="en-GB" sz="2400" dirty="0" smtClean="0">
                <a:latin typeface="Times New Roman" pitchFamily="18" charset="0"/>
                <a:cs typeface="Times New Roman" pitchFamily="18" charset="0"/>
              </a:rPr>
              <a:t>Suppose </a:t>
            </a:r>
            <a:r>
              <a:rPr lang="en-GB" sz="2400" b="1" dirty="0" smtClean="0">
                <a:latin typeface="Times New Roman" pitchFamily="18" charset="0"/>
                <a:cs typeface="Times New Roman" pitchFamily="18" charset="0"/>
              </a:rPr>
              <a:t>U = N = </a:t>
            </a:r>
            <a:r>
              <a:rPr lang="en-GB" sz="2400" dirty="0" smtClean="0">
                <a:latin typeface="Times New Roman" pitchFamily="18" charset="0"/>
                <a:cs typeface="Times New Roman" pitchFamily="18" charset="0"/>
              </a:rPr>
              <a:t>{1, 2, 3, . . .} is the universal set. </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Let</a:t>
            </a:r>
          </a:p>
          <a:p>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 {1, 2, 3, 4},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 {3, 4, 5, 6, 7}, </a:t>
            </a:r>
            <a:r>
              <a:rPr lang="en-GB" sz="2400" i="1" dirty="0" smtClean="0">
                <a:latin typeface="Times New Roman" pitchFamily="18" charset="0"/>
                <a:cs typeface="Times New Roman" pitchFamily="18" charset="0"/>
              </a:rPr>
              <a:t>C </a:t>
            </a:r>
            <a:r>
              <a:rPr lang="en-GB" sz="2400" dirty="0" smtClean="0">
                <a:latin typeface="Times New Roman" pitchFamily="18" charset="0"/>
                <a:cs typeface="Times New Roman" pitchFamily="18" charset="0"/>
              </a:rPr>
              <a:t>= {2, 3, 8, 9}, </a:t>
            </a:r>
            <a:r>
              <a:rPr lang="en-GB" sz="2400" i="1" dirty="0" smtClean="0">
                <a:latin typeface="Times New Roman" pitchFamily="18" charset="0"/>
                <a:cs typeface="Times New Roman" pitchFamily="18" charset="0"/>
              </a:rPr>
              <a:t>E</a:t>
            </a:r>
            <a:r>
              <a:rPr lang="en-GB" sz="2400" dirty="0" smtClean="0">
                <a:latin typeface="Times New Roman" pitchFamily="18" charset="0"/>
                <a:cs typeface="Times New Roman" pitchFamily="18" charset="0"/>
              </a:rPr>
              <a:t> = {2, 4, 6, . . .}</a:t>
            </a:r>
          </a:p>
          <a:p>
            <a:r>
              <a:rPr lang="en-GB" sz="2400" dirty="0" smtClean="0">
                <a:latin typeface="Times New Roman" pitchFamily="18" charset="0"/>
                <a:cs typeface="Times New Roman" pitchFamily="18" charset="0"/>
              </a:rPr>
              <a:t>(Here E is the set of even integers.) Then:</a:t>
            </a:r>
          </a:p>
          <a:p>
            <a:r>
              <a:rPr lang="en-GB" sz="2400" i="1" dirty="0" smtClean="0">
                <a:latin typeface="Times New Roman" pitchFamily="18" charset="0"/>
                <a:cs typeface="Times New Roman" pitchFamily="18" charset="0"/>
              </a:rPr>
              <a:t>A</a:t>
            </a:r>
            <a:r>
              <a:rPr lang="en-GB" sz="2400" i="1" baseline="30000"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 {5, 6, 7, . . .}, </a:t>
            </a:r>
            <a:r>
              <a:rPr lang="en-GB" sz="2400" i="1" dirty="0" smtClean="0">
                <a:latin typeface="Times New Roman" pitchFamily="18" charset="0"/>
                <a:cs typeface="Times New Roman" pitchFamily="18" charset="0"/>
              </a:rPr>
              <a:t>B</a:t>
            </a:r>
            <a:r>
              <a:rPr lang="en-GB" sz="2400" i="1" baseline="30000"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 {1, 2, 8, 9, 10, . . .}, </a:t>
            </a:r>
            <a:r>
              <a:rPr lang="en-GB" sz="2400" i="1" dirty="0" smtClean="0">
                <a:latin typeface="Times New Roman" pitchFamily="18" charset="0"/>
                <a:cs typeface="Times New Roman" pitchFamily="18" charset="0"/>
              </a:rPr>
              <a:t>E</a:t>
            </a:r>
            <a:r>
              <a:rPr lang="en-GB" sz="2400" i="1" baseline="30000"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 {1, 3, 5, 7, . . .}</a:t>
            </a:r>
          </a:p>
          <a:p>
            <a:r>
              <a:rPr lang="en-GB" sz="2400" dirty="0" smtClean="0">
                <a:latin typeface="Times New Roman" pitchFamily="18" charset="0"/>
                <a:cs typeface="Times New Roman" pitchFamily="18" charset="0"/>
              </a:rPr>
              <a:t>That is, </a:t>
            </a:r>
            <a:r>
              <a:rPr lang="en-GB" sz="2400" i="1" dirty="0" smtClean="0">
                <a:latin typeface="Times New Roman" pitchFamily="18" charset="0"/>
                <a:cs typeface="Times New Roman" pitchFamily="18" charset="0"/>
              </a:rPr>
              <a:t>E</a:t>
            </a:r>
            <a:r>
              <a:rPr lang="en-GB" sz="2400" i="1" baseline="30000"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is the set of odd positive integers. Also:</a:t>
            </a:r>
          </a:p>
          <a:p>
            <a:r>
              <a:rPr lang="pt-BR" sz="2400" i="1" dirty="0" smtClean="0">
                <a:latin typeface="Times New Roman" pitchFamily="18" charset="0"/>
                <a:cs typeface="Times New Roman" pitchFamily="18" charset="0"/>
              </a:rPr>
              <a:t>A\B</a:t>
            </a:r>
            <a:r>
              <a:rPr lang="pt-BR" sz="2400" dirty="0" smtClean="0">
                <a:latin typeface="Times New Roman" pitchFamily="18" charset="0"/>
                <a:cs typeface="Times New Roman" pitchFamily="18" charset="0"/>
              </a:rPr>
              <a:t> = {1, 2}, </a:t>
            </a:r>
            <a:r>
              <a:rPr lang="pt-BR" sz="2400" i="1" dirty="0" smtClean="0">
                <a:latin typeface="Times New Roman" pitchFamily="18" charset="0"/>
                <a:cs typeface="Times New Roman" pitchFamily="18" charset="0"/>
              </a:rPr>
              <a:t>A\C</a:t>
            </a:r>
            <a:r>
              <a:rPr lang="pt-BR" sz="2400" dirty="0" smtClean="0">
                <a:latin typeface="Times New Roman" pitchFamily="18" charset="0"/>
                <a:cs typeface="Times New Roman" pitchFamily="18" charset="0"/>
              </a:rPr>
              <a:t> = {1, 4}, </a:t>
            </a:r>
            <a:r>
              <a:rPr lang="pt-BR" sz="2400" i="1" dirty="0" smtClean="0">
                <a:latin typeface="Times New Roman" pitchFamily="18" charset="0"/>
                <a:cs typeface="Times New Roman" pitchFamily="18" charset="0"/>
              </a:rPr>
              <a:t>B\C</a:t>
            </a:r>
            <a:r>
              <a:rPr lang="pt-BR" sz="2400" dirty="0" smtClean="0">
                <a:latin typeface="Times New Roman" pitchFamily="18" charset="0"/>
                <a:cs typeface="Times New Roman" pitchFamily="18" charset="0"/>
              </a:rPr>
              <a:t> = {4, 5, 6, 7}, </a:t>
            </a:r>
            <a:r>
              <a:rPr lang="pt-BR" sz="2400" i="1" dirty="0" smtClean="0">
                <a:latin typeface="Times New Roman" pitchFamily="18" charset="0"/>
                <a:cs typeface="Times New Roman" pitchFamily="18" charset="0"/>
              </a:rPr>
              <a:t>A\E</a:t>
            </a:r>
            <a:r>
              <a:rPr lang="pt-BR" sz="2400" dirty="0" smtClean="0">
                <a:latin typeface="Times New Roman" pitchFamily="18" charset="0"/>
                <a:cs typeface="Times New Roman" pitchFamily="18" charset="0"/>
              </a:rPr>
              <a:t> = {1, 3},</a:t>
            </a:r>
          </a:p>
          <a:p>
            <a:r>
              <a:rPr lang="pt-BR" sz="2400" i="1" dirty="0" smtClean="0">
                <a:latin typeface="Times New Roman" pitchFamily="18" charset="0"/>
                <a:cs typeface="Times New Roman" pitchFamily="18" charset="0"/>
              </a:rPr>
              <a:t>B\A</a:t>
            </a:r>
            <a:r>
              <a:rPr lang="pt-BR" sz="2400" dirty="0" smtClean="0">
                <a:latin typeface="Times New Roman" pitchFamily="18" charset="0"/>
                <a:cs typeface="Times New Roman" pitchFamily="18" charset="0"/>
              </a:rPr>
              <a:t> = {5, 6, 7}, </a:t>
            </a:r>
            <a:r>
              <a:rPr lang="pt-BR" sz="2400" i="1" dirty="0" smtClean="0">
                <a:latin typeface="Times New Roman" pitchFamily="18" charset="0"/>
                <a:cs typeface="Times New Roman" pitchFamily="18" charset="0"/>
              </a:rPr>
              <a:t>C\A</a:t>
            </a:r>
            <a:r>
              <a:rPr lang="pt-BR" sz="2400" dirty="0" smtClean="0">
                <a:latin typeface="Times New Roman" pitchFamily="18" charset="0"/>
                <a:cs typeface="Times New Roman" pitchFamily="18" charset="0"/>
              </a:rPr>
              <a:t> = {8, 9}, </a:t>
            </a:r>
            <a:r>
              <a:rPr lang="pt-BR" sz="2400" i="1" dirty="0" smtClean="0">
                <a:latin typeface="Times New Roman" pitchFamily="18" charset="0"/>
                <a:cs typeface="Times New Roman" pitchFamily="18" charset="0"/>
              </a:rPr>
              <a:t>C\B</a:t>
            </a:r>
            <a:r>
              <a:rPr lang="pt-BR" sz="2400" dirty="0" smtClean="0">
                <a:latin typeface="Times New Roman" pitchFamily="18" charset="0"/>
                <a:cs typeface="Times New Roman" pitchFamily="18" charset="0"/>
              </a:rPr>
              <a:t> = {2, 8, 9}, </a:t>
            </a:r>
            <a:r>
              <a:rPr lang="pt-BR" sz="2400" i="1" dirty="0" smtClean="0">
                <a:latin typeface="Times New Roman" pitchFamily="18" charset="0"/>
                <a:cs typeface="Times New Roman" pitchFamily="18" charset="0"/>
              </a:rPr>
              <a:t>E\A</a:t>
            </a:r>
            <a:r>
              <a:rPr lang="pt-BR" sz="2400" dirty="0" smtClean="0">
                <a:latin typeface="Times New Roman" pitchFamily="18" charset="0"/>
                <a:cs typeface="Times New Roman" pitchFamily="18" charset="0"/>
              </a:rPr>
              <a:t> = {6, 8, 10, 12, . . .}.</a:t>
            </a:r>
          </a:p>
          <a:p>
            <a:r>
              <a:rPr lang="en-GB" sz="2400" dirty="0" smtClean="0">
                <a:latin typeface="Times New Roman" pitchFamily="18" charset="0"/>
                <a:cs typeface="Times New Roman" pitchFamily="18" charset="0"/>
              </a:rPr>
              <a:t>Furthermore:</a:t>
            </a:r>
          </a:p>
          <a:p>
            <a:r>
              <a:rPr lang="pt-BR" sz="2400" i="1" dirty="0" smtClean="0">
                <a:latin typeface="Times New Roman" pitchFamily="18" charset="0"/>
                <a:cs typeface="Times New Roman" pitchFamily="18" charset="0"/>
              </a:rPr>
              <a:t>A ⊕ B = (A\B) ∪ (B\A) </a:t>
            </a:r>
            <a:r>
              <a:rPr lang="pt-BR" sz="2400" dirty="0" smtClean="0">
                <a:latin typeface="Times New Roman" pitchFamily="18" charset="0"/>
                <a:cs typeface="Times New Roman" pitchFamily="18" charset="0"/>
              </a:rPr>
              <a:t>= {1, 2, 5, 6, 7}, </a:t>
            </a:r>
            <a:r>
              <a:rPr lang="pt-BR" sz="2400" i="1" dirty="0" smtClean="0">
                <a:latin typeface="Times New Roman" pitchFamily="18" charset="0"/>
                <a:cs typeface="Times New Roman" pitchFamily="18" charset="0"/>
              </a:rPr>
              <a:t>B⊕ C </a:t>
            </a:r>
            <a:r>
              <a:rPr lang="pt-BR" sz="2400" dirty="0" smtClean="0">
                <a:latin typeface="Times New Roman" pitchFamily="18" charset="0"/>
                <a:cs typeface="Times New Roman" pitchFamily="18" charset="0"/>
              </a:rPr>
              <a:t>= {2, 4, 5, 6, 7, 8, 9},</a:t>
            </a:r>
          </a:p>
          <a:p>
            <a:r>
              <a:rPr lang="pt-BR" sz="2400" i="1" dirty="0" smtClean="0">
                <a:latin typeface="Times New Roman" pitchFamily="18" charset="0"/>
                <a:cs typeface="Times New Roman" pitchFamily="18" charset="0"/>
              </a:rPr>
              <a:t>A ⊕ C = (A\C) ∪ (B\C) </a:t>
            </a:r>
            <a:r>
              <a:rPr lang="pt-BR" sz="2400" dirty="0" smtClean="0">
                <a:latin typeface="Times New Roman" pitchFamily="18" charset="0"/>
                <a:cs typeface="Times New Roman" pitchFamily="18" charset="0"/>
              </a:rPr>
              <a:t>= {1, 4, 8, 9}, </a:t>
            </a:r>
            <a:r>
              <a:rPr lang="pt-BR" sz="2400" i="1" dirty="0" smtClean="0">
                <a:latin typeface="Times New Roman" pitchFamily="18" charset="0"/>
                <a:cs typeface="Times New Roman" pitchFamily="18" charset="0"/>
              </a:rPr>
              <a:t>A⊕ E </a:t>
            </a:r>
            <a:r>
              <a:rPr lang="pt-BR" sz="2400" dirty="0" smtClean="0">
                <a:latin typeface="Times New Roman" pitchFamily="18" charset="0"/>
                <a:cs typeface="Times New Roman" pitchFamily="18" charset="0"/>
              </a:rPr>
              <a:t>= {1, 3, 6, 8, 10, . . .}.</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228600"/>
            <a:ext cx="4800600" cy="657499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09600"/>
            <a:ext cx="8534400" cy="1200329"/>
          </a:xfrm>
          <a:prstGeom prst="rect">
            <a:avLst/>
          </a:prstGeom>
          <a:solidFill>
            <a:srgbClr val="FFCCFF"/>
          </a:solidFill>
        </p:spPr>
        <p:txBody>
          <a:bodyPr wrap="square" rtlCol="0">
            <a:spAutoFit/>
          </a:bodyPr>
          <a:lstStyle/>
          <a:p>
            <a:pPr algn="just"/>
            <a:r>
              <a:rPr lang="en-GB" sz="2400" dirty="0" smtClean="0">
                <a:latin typeface="Times New Roman" pitchFamily="18" charset="0"/>
                <a:cs typeface="Times New Roman" pitchFamily="18" charset="0"/>
              </a:rPr>
              <a:t>Discrete mathematics is the part of mathematics devoted to the study of discrete objects. (Here discrete means consisting of distinct or unconnected</a:t>
            </a:r>
            <a:r>
              <a:rPr lang="en-GB" sz="2400" i="1"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elements.)</a:t>
            </a:r>
            <a:endParaRPr lang="en-GB" sz="2400" dirty="0">
              <a:latin typeface="Times New Roman" pitchFamily="18" charset="0"/>
              <a:cs typeface="Times New Roman" pitchFamily="18" charset="0"/>
            </a:endParaRPr>
          </a:p>
        </p:txBody>
      </p:sp>
      <p:sp>
        <p:nvSpPr>
          <p:cNvPr id="5" name="TextBox 4"/>
          <p:cNvSpPr txBox="1"/>
          <p:nvPr/>
        </p:nvSpPr>
        <p:spPr>
          <a:xfrm>
            <a:off x="304800" y="2133600"/>
            <a:ext cx="8534400" cy="3170099"/>
          </a:xfrm>
          <a:prstGeom prst="rect">
            <a:avLst/>
          </a:prstGeom>
          <a:solidFill>
            <a:srgbClr val="CCFFFF"/>
          </a:solidFill>
        </p:spPr>
        <p:txBody>
          <a:bodyPr wrap="square" rtlCol="0">
            <a:spAutoFit/>
          </a:bodyPr>
          <a:lstStyle/>
          <a:p>
            <a:pPr algn="just"/>
            <a:r>
              <a:rPr lang="en-GB" sz="2000" dirty="0" smtClean="0">
                <a:latin typeface="Times New Roman" pitchFamily="18" charset="0"/>
                <a:cs typeface="Times New Roman" pitchFamily="18" charset="0"/>
              </a:rPr>
              <a:t>The kinds of problems solved using discrete mathematics include:</a:t>
            </a:r>
          </a:p>
          <a:p>
            <a:pPr algn="just"/>
            <a:endParaRPr lang="en-GB" sz="2000" dirty="0" smtClean="0">
              <a:latin typeface="Times New Roman" pitchFamily="18" charset="0"/>
              <a:cs typeface="Times New Roman" pitchFamily="18" charset="0"/>
            </a:endParaRPr>
          </a:p>
          <a:p>
            <a:pPr algn="just">
              <a:buFont typeface="Wingdings" pitchFamily="2" charset="2"/>
              <a:buChar char="ü"/>
            </a:pPr>
            <a:r>
              <a:rPr lang="en-GB" sz="2000" dirty="0" smtClean="0">
                <a:latin typeface="Times New Roman" pitchFamily="18" charset="0"/>
                <a:cs typeface="Times New Roman" pitchFamily="18" charset="0"/>
              </a:rPr>
              <a:t> What is the probability of winning a lottery?</a:t>
            </a:r>
          </a:p>
          <a:p>
            <a:pPr algn="just">
              <a:buFont typeface="Wingdings" pitchFamily="2" charset="2"/>
              <a:buChar char="ü"/>
            </a:pPr>
            <a:r>
              <a:rPr lang="en-GB" sz="2000" dirty="0" smtClean="0">
                <a:latin typeface="Times New Roman" pitchFamily="18" charset="0"/>
                <a:cs typeface="Times New Roman" pitchFamily="18" charset="0"/>
              </a:rPr>
              <a:t> Is there a link between two computers in a network?</a:t>
            </a:r>
          </a:p>
          <a:p>
            <a:pPr algn="just">
              <a:buFont typeface="Wingdings" pitchFamily="2" charset="2"/>
              <a:buChar char="ü"/>
            </a:pPr>
            <a:r>
              <a:rPr lang="en-GB" sz="2000" dirty="0" smtClean="0">
                <a:latin typeface="Times New Roman" pitchFamily="18" charset="0"/>
                <a:cs typeface="Times New Roman" pitchFamily="18" charset="0"/>
              </a:rPr>
              <a:t>  How can I encrypt a message so that no unintended recipient can read it?</a:t>
            </a:r>
          </a:p>
          <a:p>
            <a:pPr algn="just">
              <a:buFont typeface="Wingdings" pitchFamily="2" charset="2"/>
              <a:buChar char="ü"/>
            </a:pPr>
            <a:r>
              <a:rPr lang="en-GB" sz="2000" dirty="0" smtClean="0">
                <a:latin typeface="Times New Roman" pitchFamily="18" charset="0"/>
                <a:cs typeface="Times New Roman" pitchFamily="18" charset="0"/>
              </a:rPr>
              <a:t> What is the shortest path between two cities using a transportation system?</a:t>
            </a:r>
          </a:p>
          <a:p>
            <a:pPr algn="just">
              <a:buFont typeface="Wingdings" pitchFamily="2" charset="2"/>
              <a:buChar char="ü"/>
            </a:pPr>
            <a:r>
              <a:rPr lang="en-GB" sz="2000" dirty="0" smtClean="0">
                <a:latin typeface="Times New Roman" pitchFamily="18" charset="0"/>
                <a:cs typeface="Times New Roman" pitchFamily="18" charset="0"/>
              </a:rPr>
              <a:t> How can a list of integers be sorted so that the integers are in increasing order?</a:t>
            </a:r>
          </a:p>
          <a:p>
            <a:pPr algn="just">
              <a:buFont typeface="Wingdings" pitchFamily="2" charset="2"/>
              <a:buChar char="ü"/>
            </a:pPr>
            <a:r>
              <a:rPr lang="en-GB" sz="2000" dirty="0" smtClean="0">
                <a:latin typeface="Times New Roman" pitchFamily="18" charset="0"/>
                <a:cs typeface="Times New Roman" pitchFamily="18" charset="0"/>
              </a:rPr>
              <a:t> How many steps are required to do such a sorting?</a:t>
            </a:r>
          </a:p>
          <a:p>
            <a:pPr algn="just">
              <a:buFont typeface="Wingdings" pitchFamily="2" charset="2"/>
              <a:buChar char="ü"/>
            </a:pPr>
            <a:r>
              <a:rPr lang="en-GB" sz="2000" dirty="0" smtClean="0">
                <a:latin typeface="Times New Roman" pitchFamily="18" charset="0"/>
                <a:cs typeface="Times New Roman" pitchFamily="18" charset="0"/>
              </a:rPr>
              <a:t>  How can a circuit that adds two integers be designed?</a:t>
            </a:r>
          </a:p>
          <a:p>
            <a:pPr algn="just">
              <a:buFont typeface="Wingdings" pitchFamily="2" charset="2"/>
              <a:buChar char="ü"/>
            </a:pPr>
            <a:r>
              <a:rPr lang="en-GB" sz="2000" dirty="0" smtClean="0">
                <a:latin typeface="Times New Roman" pitchFamily="18" charset="0"/>
                <a:cs typeface="Times New Roman" pitchFamily="18" charset="0"/>
              </a:rPr>
              <a:t> How many valid Internet addresses are there?</a:t>
            </a:r>
            <a:endParaRPr lang="en-GB" sz="20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63448" y="838200"/>
            <a:ext cx="8780552" cy="4038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400" y="1295400"/>
            <a:ext cx="7838856" cy="4038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1478" y="228600"/>
            <a:ext cx="9022522" cy="3276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52399" y="3581400"/>
            <a:ext cx="8502908" cy="3048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62000" y="1600200"/>
            <a:ext cx="7724922" cy="3505200"/>
          </a:xfrm>
          <a:prstGeom prst="rect">
            <a:avLst/>
          </a:prstGeom>
          <a:noFill/>
          <a:ln w="9525">
            <a:noFill/>
            <a:miter lim="800000"/>
            <a:headEnd/>
            <a:tailEnd/>
          </a:ln>
          <a:effectLst/>
        </p:spPr>
      </p:pic>
      <p:sp>
        <p:nvSpPr>
          <p:cNvPr id="5" name="TextBox 4"/>
          <p:cNvSpPr txBox="1"/>
          <p:nvPr/>
        </p:nvSpPr>
        <p:spPr>
          <a:xfrm>
            <a:off x="762000" y="533400"/>
            <a:ext cx="1459054" cy="523220"/>
          </a:xfrm>
          <a:prstGeom prst="rect">
            <a:avLst/>
          </a:prstGeom>
          <a:noFill/>
        </p:spPr>
        <p:txBody>
          <a:bodyPr wrap="none" rtlCol="0">
            <a:spAutoFit/>
          </a:bodyPr>
          <a:lstStyle/>
          <a:p>
            <a:r>
              <a:rPr lang="en-GB" sz="2800" dirty="0" smtClean="0">
                <a:latin typeface="Times New Roman" pitchFamily="18" charset="0"/>
                <a:cs typeface="Times New Roman" pitchFamily="18" charset="0"/>
              </a:rPr>
              <a:t>Example</a:t>
            </a:r>
            <a:endParaRPr lang="en-GB" sz="28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38200" y="2133600"/>
            <a:ext cx="7372786" cy="3810000"/>
          </a:xfrm>
          <a:prstGeom prst="rect">
            <a:avLst/>
          </a:prstGeom>
          <a:noFill/>
          <a:ln w="9525">
            <a:noFill/>
            <a:miter lim="800000"/>
            <a:headEnd/>
            <a:tailEnd/>
          </a:ln>
          <a:effectLst/>
        </p:spPr>
      </p:pic>
      <p:sp>
        <p:nvSpPr>
          <p:cNvPr id="5" name="TextBox 4"/>
          <p:cNvSpPr txBox="1"/>
          <p:nvPr/>
        </p:nvSpPr>
        <p:spPr>
          <a:xfrm>
            <a:off x="914400" y="685800"/>
            <a:ext cx="1540806" cy="523220"/>
          </a:xfrm>
          <a:prstGeom prst="rect">
            <a:avLst/>
          </a:prstGeom>
          <a:noFill/>
        </p:spPr>
        <p:txBody>
          <a:bodyPr wrap="none" rtlCol="0">
            <a:spAutoFit/>
          </a:bodyPr>
          <a:lstStyle/>
          <a:p>
            <a:r>
              <a:rPr lang="en-GB" sz="2800" b="1" dirty="0" smtClean="0">
                <a:latin typeface="Times New Roman" pitchFamily="18" charset="0"/>
                <a:cs typeface="Times New Roman" pitchFamily="18" charset="0"/>
              </a:rPr>
              <a:t>Example</a:t>
            </a:r>
            <a:endParaRPr lang="en-GB" sz="28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228600" y="1981200"/>
          <a:ext cx="3359150" cy="762000"/>
        </p:xfrm>
        <a:graphic>
          <a:graphicData uri="http://schemas.openxmlformats.org/presentationml/2006/ole">
            <p:oleObj spid="_x0000_s1026" name="Equation" r:id="rId3" imgW="1511280" imgH="342720" progId="Equation.3">
              <p:embed/>
            </p:oleObj>
          </a:graphicData>
        </a:graphic>
      </p:graphicFrame>
      <p:graphicFrame>
        <p:nvGraphicFramePr>
          <p:cNvPr id="1027" name="Object 3"/>
          <p:cNvGraphicFramePr>
            <a:graphicFrameLocks noChangeAspect="1"/>
          </p:cNvGraphicFramePr>
          <p:nvPr/>
        </p:nvGraphicFramePr>
        <p:xfrm>
          <a:off x="304800" y="3200400"/>
          <a:ext cx="1298575" cy="762000"/>
        </p:xfrm>
        <a:graphic>
          <a:graphicData uri="http://schemas.openxmlformats.org/presentationml/2006/ole">
            <p:oleObj spid="_x0000_s1027" name="Equation" r:id="rId4" imgW="583920" imgH="342720" progId="Equation.3">
              <p:embed/>
            </p:oleObj>
          </a:graphicData>
        </a:graphic>
      </p:graphicFrame>
      <p:graphicFrame>
        <p:nvGraphicFramePr>
          <p:cNvPr id="1028" name="Object 4"/>
          <p:cNvGraphicFramePr>
            <a:graphicFrameLocks noChangeAspect="1"/>
          </p:cNvGraphicFramePr>
          <p:nvPr/>
        </p:nvGraphicFramePr>
        <p:xfrm>
          <a:off x="152400" y="4267200"/>
          <a:ext cx="2767013" cy="1016000"/>
        </p:xfrm>
        <a:graphic>
          <a:graphicData uri="http://schemas.openxmlformats.org/presentationml/2006/ole">
            <p:oleObj spid="_x0000_s1028" name="Equation" r:id="rId5" imgW="1244520" imgH="457200" progId="Equation.3">
              <p:embed/>
            </p:oleObj>
          </a:graphicData>
        </a:graphic>
      </p:graphicFrame>
      <p:graphicFrame>
        <p:nvGraphicFramePr>
          <p:cNvPr id="1029" name="Object 5"/>
          <p:cNvGraphicFramePr>
            <a:graphicFrameLocks noChangeAspect="1"/>
          </p:cNvGraphicFramePr>
          <p:nvPr/>
        </p:nvGraphicFramePr>
        <p:xfrm>
          <a:off x="381000" y="5486400"/>
          <a:ext cx="8131176" cy="762000"/>
        </p:xfrm>
        <a:graphic>
          <a:graphicData uri="http://schemas.openxmlformats.org/presentationml/2006/ole">
            <p:oleObj spid="_x0000_s1029" name="Equation" r:id="rId6" imgW="3657600" imgH="342720" progId="Equation.3">
              <p:embed/>
            </p:oleObj>
          </a:graphicData>
        </a:graphic>
      </p:graphicFrame>
      <p:sp>
        <p:nvSpPr>
          <p:cNvPr id="8" name="TextBox 7"/>
          <p:cNvSpPr txBox="1"/>
          <p:nvPr/>
        </p:nvSpPr>
        <p:spPr>
          <a:xfrm>
            <a:off x="0" y="228600"/>
            <a:ext cx="9144000" cy="1200329"/>
          </a:xfrm>
          <a:prstGeom prst="rect">
            <a:avLst/>
          </a:prstGeom>
          <a:solidFill>
            <a:srgbClr val="99FFCC"/>
          </a:solidFill>
        </p:spPr>
        <p:txBody>
          <a:bodyPr wrap="square" rtlCol="0">
            <a:spAutoFit/>
          </a:bodyPr>
          <a:lstStyle/>
          <a:p>
            <a:r>
              <a:rPr lang="en-US" sz="2400" dirty="0" smtClean="0">
                <a:latin typeface="Times New Roman" pitchFamily="18" charset="0"/>
                <a:cs typeface="Times New Roman" pitchFamily="18" charset="0"/>
              </a:rPr>
              <a:t>Example</a:t>
            </a:r>
          </a:p>
          <a:p>
            <a:r>
              <a:rPr lang="en-US" sz="2400" dirty="0" smtClean="0">
                <a:latin typeface="Times New Roman" pitchFamily="18" charset="0"/>
                <a:cs typeface="Times New Roman" pitchFamily="18" charset="0"/>
              </a:rPr>
              <a:t>Given, </a:t>
            </a:r>
            <a:r>
              <a:rPr lang="en-US" sz="2400" i="1" dirty="0" smtClean="0">
                <a:latin typeface="Times New Roman" pitchFamily="18" charset="0"/>
                <a:cs typeface="Times New Roman" pitchFamily="18" charset="0"/>
              </a:rPr>
              <a:t>A</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={1, 5}, </a:t>
            </a:r>
            <a:r>
              <a:rPr lang="en-US" sz="2400" i="1" dirty="0" smtClean="0">
                <a:latin typeface="Times New Roman" pitchFamily="18" charset="0"/>
                <a:cs typeface="Times New Roman" pitchFamily="18" charset="0"/>
              </a:rPr>
              <a:t>A</a:t>
            </a:r>
            <a:r>
              <a:rPr lang="en-US" sz="2400" baseline="-25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 {1,2,4,6},  </a:t>
            </a:r>
            <a:r>
              <a:rPr lang="en-US" sz="2400" i="1" dirty="0" smtClean="0">
                <a:latin typeface="Times New Roman" pitchFamily="18" charset="0"/>
                <a:cs typeface="Times New Roman" pitchFamily="18" charset="0"/>
              </a:rPr>
              <a:t>A</a:t>
            </a:r>
            <a:r>
              <a:rPr lang="en-US" sz="2400" baseline="-25000" dirty="0" smtClean="0">
                <a:latin typeface="Times New Roman" pitchFamily="18" charset="0"/>
                <a:cs typeface="Times New Roman" pitchFamily="18" charset="0"/>
              </a:rPr>
              <a:t>3 </a:t>
            </a:r>
            <a:r>
              <a:rPr lang="en-US" sz="2400" dirty="0" smtClean="0">
                <a:latin typeface="Times New Roman" pitchFamily="18" charset="0"/>
                <a:cs typeface="Times New Roman" pitchFamily="18" charset="0"/>
              </a:rPr>
              <a:t>= {3, 4,7},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 {2,4} and  </a:t>
            </a:r>
          </a:p>
          <a:p>
            <a:r>
              <a:rPr lang="en-US" sz="2400" i="1"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{1, 2,3}. Determine the following sets. </a:t>
            </a:r>
            <a:endParaRPr lang="en-US" sz="2400" dirty="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2585323"/>
          </a:xfrm>
          <a:prstGeom prst="rect">
            <a:avLst/>
          </a:prstGeom>
          <a:solidFill>
            <a:srgbClr val="FFFFCC"/>
          </a:solidFill>
        </p:spPr>
        <p:txBody>
          <a:bodyPr wrap="square" rtlCol="0">
            <a:spAutoFit/>
          </a:bodyPr>
          <a:lstStyle/>
          <a:p>
            <a:r>
              <a:rPr lang="en-GB" sz="3600" b="1" dirty="0" smtClean="0">
                <a:solidFill>
                  <a:srgbClr val="FF0000"/>
                </a:solidFill>
                <a:latin typeface="Times New Roman" pitchFamily="18" charset="0"/>
                <a:cs typeface="Times New Roman" pitchFamily="18" charset="0"/>
              </a:rPr>
              <a:t>Partitions</a:t>
            </a:r>
          </a:p>
          <a:p>
            <a:r>
              <a:rPr lang="en-GB" dirty="0" smtClean="0">
                <a:latin typeface="Times New Roman" pitchFamily="18" charset="0"/>
                <a:cs typeface="Times New Roman" pitchFamily="18" charset="0"/>
              </a:rPr>
              <a:t>Let </a:t>
            </a:r>
            <a:r>
              <a:rPr lang="en-GB" i="1" dirty="0" smtClean="0">
                <a:latin typeface="Times New Roman" pitchFamily="18" charset="0"/>
                <a:cs typeface="Times New Roman" pitchFamily="18" charset="0"/>
              </a:rPr>
              <a:t>S</a:t>
            </a:r>
            <a:r>
              <a:rPr lang="en-GB" dirty="0" smtClean="0">
                <a:latin typeface="Times New Roman" pitchFamily="18" charset="0"/>
                <a:cs typeface="Times New Roman" pitchFamily="18" charset="0"/>
              </a:rPr>
              <a:t> be a nonempty set. A partition of </a:t>
            </a:r>
            <a:r>
              <a:rPr lang="en-GB" i="1" dirty="0" smtClean="0">
                <a:latin typeface="Times New Roman" pitchFamily="18" charset="0"/>
                <a:cs typeface="Times New Roman" pitchFamily="18" charset="0"/>
              </a:rPr>
              <a:t>S</a:t>
            </a:r>
            <a:r>
              <a:rPr lang="en-GB" dirty="0" smtClean="0">
                <a:latin typeface="Times New Roman" pitchFamily="18" charset="0"/>
                <a:cs typeface="Times New Roman" pitchFamily="18" charset="0"/>
              </a:rPr>
              <a:t> is a subdivision of S into </a:t>
            </a:r>
            <a:r>
              <a:rPr lang="en-GB" dirty="0" err="1" smtClean="0">
                <a:latin typeface="Times New Roman" pitchFamily="18" charset="0"/>
                <a:cs typeface="Times New Roman" pitchFamily="18" charset="0"/>
              </a:rPr>
              <a:t>nonoverlapping</a:t>
            </a:r>
            <a:r>
              <a:rPr lang="en-GB" dirty="0" smtClean="0">
                <a:latin typeface="Times New Roman" pitchFamily="18" charset="0"/>
                <a:cs typeface="Times New Roman" pitchFamily="18" charset="0"/>
              </a:rPr>
              <a:t>, nonempty subsets.</a:t>
            </a:r>
          </a:p>
          <a:p>
            <a:r>
              <a:rPr lang="en-GB" dirty="0" smtClean="0">
                <a:latin typeface="Times New Roman" pitchFamily="18" charset="0"/>
                <a:cs typeface="Times New Roman" pitchFamily="18" charset="0"/>
              </a:rPr>
              <a:t>Precisely, a partition of </a:t>
            </a:r>
            <a:r>
              <a:rPr lang="en-GB" i="1" dirty="0" smtClean="0">
                <a:latin typeface="Times New Roman" pitchFamily="18" charset="0"/>
                <a:cs typeface="Times New Roman" pitchFamily="18" charset="0"/>
              </a:rPr>
              <a:t>S</a:t>
            </a:r>
            <a:r>
              <a:rPr lang="en-GB" dirty="0" smtClean="0">
                <a:latin typeface="Times New Roman" pitchFamily="18" charset="0"/>
                <a:cs typeface="Times New Roman" pitchFamily="18" charset="0"/>
              </a:rPr>
              <a:t> is a collection {</a:t>
            </a:r>
            <a:r>
              <a:rPr lang="en-GB" i="1" dirty="0" smtClean="0">
                <a:latin typeface="Times New Roman" pitchFamily="18" charset="0"/>
                <a:cs typeface="Times New Roman" pitchFamily="18" charset="0"/>
              </a:rPr>
              <a:t>A</a:t>
            </a:r>
            <a:r>
              <a:rPr lang="en-GB" i="1" baseline="-25000" dirty="0" smtClean="0">
                <a:latin typeface="Times New Roman" pitchFamily="18" charset="0"/>
                <a:cs typeface="Times New Roman" pitchFamily="18" charset="0"/>
              </a:rPr>
              <a:t>i</a:t>
            </a:r>
            <a:r>
              <a:rPr lang="en-GB" i="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 of nonempty subsets of S such that:</a:t>
            </a:r>
          </a:p>
          <a:p>
            <a:r>
              <a:rPr lang="en-GB" dirty="0" smtClean="0">
                <a:latin typeface="Times New Roman" pitchFamily="18" charset="0"/>
                <a:cs typeface="Times New Roman" pitchFamily="18" charset="0"/>
              </a:rPr>
              <a:t>(</a:t>
            </a:r>
            <a:r>
              <a:rPr lang="en-GB" dirty="0" err="1" smtClean="0">
                <a:latin typeface="Times New Roman" pitchFamily="18" charset="0"/>
                <a:cs typeface="Times New Roman" pitchFamily="18" charset="0"/>
              </a:rPr>
              <a:t>i</a:t>
            </a:r>
            <a:r>
              <a:rPr lang="en-GB" dirty="0" smtClean="0">
                <a:latin typeface="Times New Roman" pitchFamily="18" charset="0"/>
                <a:cs typeface="Times New Roman" pitchFamily="18" charset="0"/>
              </a:rPr>
              <a:t>) Each subset in </a:t>
            </a:r>
            <a:r>
              <a:rPr lang="en-GB" i="1" dirty="0" smtClean="0">
                <a:latin typeface="Times New Roman" pitchFamily="18" charset="0"/>
                <a:cs typeface="Times New Roman" pitchFamily="18" charset="0"/>
              </a:rPr>
              <a:t>S</a:t>
            </a:r>
            <a:r>
              <a:rPr lang="en-GB" dirty="0" smtClean="0">
                <a:latin typeface="Times New Roman" pitchFamily="18" charset="0"/>
                <a:cs typeface="Times New Roman" pitchFamily="18" charset="0"/>
              </a:rPr>
              <a:t> belongs to one of the </a:t>
            </a:r>
            <a:r>
              <a:rPr lang="en-GB" i="1" dirty="0" smtClean="0">
                <a:latin typeface="Times New Roman" pitchFamily="18" charset="0"/>
                <a:cs typeface="Times New Roman" pitchFamily="18" charset="0"/>
              </a:rPr>
              <a:t>A</a:t>
            </a:r>
            <a:r>
              <a:rPr lang="en-GB" i="1" baseline="-25000" dirty="0" smtClean="0">
                <a:latin typeface="Times New Roman" pitchFamily="18" charset="0"/>
                <a:cs typeface="Times New Roman" pitchFamily="18" charset="0"/>
              </a:rPr>
              <a:t>i</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(ii) The sets of {</a:t>
            </a:r>
            <a:r>
              <a:rPr lang="en-GB" i="1" dirty="0" smtClean="0">
                <a:latin typeface="Times New Roman" pitchFamily="18" charset="0"/>
                <a:cs typeface="Times New Roman" pitchFamily="18" charset="0"/>
              </a:rPr>
              <a:t>A</a:t>
            </a:r>
            <a:r>
              <a:rPr lang="en-GB" i="1" baseline="-25000" dirty="0" smtClean="0">
                <a:latin typeface="Times New Roman" pitchFamily="18" charset="0"/>
                <a:cs typeface="Times New Roman" pitchFamily="18" charset="0"/>
              </a:rPr>
              <a:t>i</a:t>
            </a:r>
            <a:r>
              <a:rPr lang="en-GB" dirty="0" smtClean="0">
                <a:latin typeface="Times New Roman" pitchFamily="18" charset="0"/>
                <a:cs typeface="Times New Roman" pitchFamily="18" charset="0"/>
              </a:rPr>
              <a:t>} are mutually disjoint; that is, if  </a:t>
            </a:r>
            <a:r>
              <a:rPr lang="en-GB" i="1" dirty="0" err="1" smtClean="0">
                <a:latin typeface="Times New Roman" pitchFamily="18" charset="0"/>
                <a:cs typeface="Times New Roman" pitchFamily="18" charset="0"/>
              </a:rPr>
              <a:t>A</a:t>
            </a:r>
            <a:r>
              <a:rPr lang="en-GB" i="1" baseline="-25000" dirty="0" err="1" smtClean="0">
                <a:latin typeface="Times New Roman" pitchFamily="18" charset="0"/>
                <a:cs typeface="Times New Roman" pitchFamily="18" charset="0"/>
              </a:rPr>
              <a:t>j</a:t>
            </a:r>
            <a:r>
              <a:rPr lang="en-GB" i="1" dirty="0" smtClean="0">
                <a:latin typeface="Times New Roman" pitchFamily="18" charset="0"/>
                <a:cs typeface="Times New Roman" pitchFamily="18" charset="0"/>
              </a:rPr>
              <a:t> ≠ </a:t>
            </a:r>
            <a:r>
              <a:rPr lang="en-GB" i="1" dirty="0" err="1" smtClean="0">
                <a:latin typeface="Times New Roman" pitchFamily="18" charset="0"/>
                <a:cs typeface="Times New Roman" pitchFamily="18" charset="0"/>
              </a:rPr>
              <a:t>A</a:t>
            </a:r>
            <a:r>
              <a:rPr lang="en-GB" i="1" baseline="-25000" dirty="0" err="1" smtClean="0">
                <a:latin typeface="Times New Roman" pitchFamily="18" charset="0"/>
                <a:cs typeface="Times New Roman" pitchFamily="18" charset="0"/>
              </a:rPr>
              <a:t>k</a:t>
            </a:r>
            <a:r>
              <a:rPr lang="en-GB" i="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then </a:t>
            </a:r>
            <a:r>
              <a:rPr lang="en-GB" i="1" dirty="0" err="1" smtClean="0">
                <a:latin typeface="Times New Roman" pitchFamily="18" charset="0"/>
                <a:cs typeface="Times New Roman" pitchFamily="18" charset="0"/>
              </a:rPr>
              <a:t>A</a:t>
            </a:r>
            <a:r>
              <a:rPr lang="en-GB" i="1" baseline="-25000" dirty="0" err="1" smtClean="0">
                <a:latin typeface="Times New Roman" pitchFamily="18" charset="0"/>
                <a:cs typeface="Times New Roman" pitchFamily="18" charset="0"/>
              </a:rPr>
              <a:t>j</a:t>
            </a:r>
            <a:r>
              <a:rPr lang="en-GB" i="1" dirty="0" smtClean="0">
                <a:latin typeface="Times New Roman" pitchFamily="18" charset="0"/>
                <a:cs typeface="Times New Roman" pitchFamily="18" charset="0"/>
              </a:rPr>
              <a:t> ∩ </a:t>
            </a:r>
            <a:r>
              <a:rPr lang="en-GB" i="1" dirty="0" err="1" smtClean="0">
                <a:latin typeface="Times New Roman" pitchFamily="18" charset="0"/>
                <a:cs typeface="Times New Roman" pitchFamily="18" charset="0"/>
              </a:rPr>
              <a:t>A</a:t>
            </a:r>
            <a:r>
              <a:rPr lang="en-GB" i="1" baseline="-25000" dirty="0" err="1" smtClean="0">
                <a:latin typeface="Times New Roman" pitchFamily="18" charset="0"/>
                <a:cs typeface="Times New Roman" pitchFamily="18" charset="0"/>
              </a:rPr>
              <a:t>k</a:t>
            </a:r>
            <a:r>
              <a:rPr lang="en-GB" i="1" dirty="0" smtClean="0">
                <a:latin typeface="Times New Roman" pitchFamily="18" charset="0"/>
                <a:cs typeface="Times New Roman" pitchFamily="18" charset="0"/>
              </a:rPr>
              <a:t> = ∅</a:t>
            </a:r>
          </a:p>
          <a:p>
            <a:r>
              <a:rPr lang="en-GB" dirty="0" smtClean="0">
                <a:latin typeface="Times New Roman" pitchFamily="18" charset="0"/>
                <a:cs typeface="Times New Roman" pitchFamily="18" charset="0"/>
              </a:rPr>
              <a:t>The subsets in a partition are called cells. Figure shown below  is a Venn diagram of a partition of the rectangular set </a:t>
            </a:r>
            <a:r>
              <a:rPr lang="en-GB" i="1" dirty="0" smtClean="0">
                <a:latin typeface="Times New Roman" pitchFamily="18" charset="0"/>
                <a:cs typeface="Times New Roman" pitchFamily="18" charset="0"/>
              </a:rPr>
              <a:t>S</a:t>
            </a:r>
            <a:r>
              <a:rPr lang="en-GB" dirty="0" smtClean="0">
                <a:latin typeface="Times New Roman" pitchFamily="18" charset="0"/>
                <a:cs typeface="Times New Roman" pitchFamily="18" charset="0"/>
              </a:rPr>
              <a:t> of points into five cells, </a:t>
            </a:r>
            <a:r>
              <a:rPr lang="en-GB" i="1" dirty="0" smtClean="0">
                <a:latin typeface="Times New Roman" pitchFamily="18" charset="0"/>
                <a:cs typeface="Times New Roman" pitchFamily="18" charset="0"/>
              </a:rPr>
              <a:t>A</a:t>
            </a:r>
            <a:r>
              <a:rPr lang="en-GB" baseline="-25000" dirty="0" smtClean="0">
                <a:latin typeface="Times New Roman" pitchFamily="18" charset="0"/>
                <a:cs typeface="Times New Roman" pitchFamily="18" charset="0"/>
              </a:rPr>
              <a:t>1</a:t>
            </a:r>
            <a:r>
              <a:rPr lang="en-GB" dirty="0" smtClean="0">
                <a:latin typeface="Times New Roman" pitchFamily="18" charset="0"/>
                <a:cs typeface="Times New Roman" pitchFamily="18" charset="0"/>
              </a:rPr>
              <a:t>, </a:t>
            </a:r>
            <a:r>
              <a:rPr lang="en-GB" i="1" dirty="0" smtClean="0">
                <a:latin typeface="Times New Roman" pitchFamily="18" charset="0"/>
                <a:cs typeface="Times New Roman" pitchFamily="18" charset="0"/>
              </a:rPr>
              <a:t>A</a:t>
            </a:r>
            <a:r>
              <a:rPr lang="en-GB" baseline="-25000" dirty="0" smtClean="0">
                <a:latin typeface="Times New Roman" pitchFamily="18" charset="0"/>
                <a:cs typeface="Times New Roman" pitchFamily="18" charset="0"/>
              </a:rPr>
              <a:t>2</a:t>
            </a:r>
            <a:r>
              <a:rPr lang="en-GB" dirty="0" smtClean="0">
                <a:latin typeface="Times New Roman" pitchFamily="18" charset="0"/>
                <a:cs typeface="Times New Roman" pitchFamily="18" charset="0"/>
              </a:rPr>
              <a:t>,</a:t>
            </a:r>
            <a:r>
              <a:rPr lang="en-GB" i="1" dirty="0" smtClean="0">
                <a:latin typeface="Times New Roman" pitchFamily="18" charset="0"/>
                <a:cs typeface="Times New Roman" pitchFamily="18" charset="0"/>
              </a:rPr>
              <a:t>A</a:t>
            </a:r>
            <a:r>
              <a:rPr lang="en-GB" baseline="-25000" dirty="0" smtClean="0">
                <a:latin typeface="Times New Roman" pitchFamily="18" charset="0"/>
                <a:cs typeface="Times New Roman" pitchFamily="18" charset="0"/>
              </a:rPr>
              <a:t>3</a:t>
            </a:r>
            <a:r>
              <a:rPr lang="en-GB" dirty="0" smtClean="0">
                <a:latin typeface="Times New Roman" pitchFamily="18" charset="0"/>
                <a:cs typeface="Times New Roman" pitchFamily="18" charset="0"/>
              </a:rPr>
              <a:t>,</a:t>
            </a:r>
            <a:r>
              <a:rPr lang="en-GB" i="1" dirty="0" smtClean="0">
                <a:latin typeface="Times New Roman" pitchFamily="18" charset="0"/>
                <a:cs typeface="Times New Roman" pitchFamily="18" charset="0"/>
              </a:rPr>
              <a:t>A</a:t>
            </a:r>
            <a:r>
              <a:rPr lang="en-GB" baseline="-25000" dirty="0" smtClean="0">
                <a:latin typeface="Times New Roman" pitchFamily="18" charset="0"/>
                <a:cs typeface="Times New Roman" pitchFamily="18" charset="0"/>
              </a:rPr>
              <a:t>4</a:t>
            </a:r>
            <a:r>
              <a:rPr lang="en-GB" dirty="0" smtClean="0">
                <a:latin typeface="Times New Roman" pitchFamily="18" charset="0"/>
                <a:cs typeface="Times New Roman" pitchFamily="18" charset="0"/>
              </a:rPr>
              <a:t>,</a:t>
            </a:r>
            <a:r>
              <a:rPr lang="en-GB" i="1" dirty="0" smtClean="0">
                <a:latin typeface="Times New Roman" pitchFamily="18" charset="0"/>
                <a:cs typeface="Times New Roman" pitchFamily="18" charset="0"/>
              </a:rPr>
              <a:t>A</a:t>
            </a:r>
            <a:r>
              <a:rPr lang="en-GB" baseline="-25000" dirty="0" smtClean="0">
                <a:latin typeface="Times New Roman" pitchFamily="18" charset="0"/>
                <a:cs typeface="Times New Roman" pitchFamily="18" charset="0"/>
              </a:rPr>
              <a:t>5</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524000" y="2971800"/>
            <a:ext cx="5906340" cy="3429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200"/>
            <a:ext cx="8839200" cy="3785652"/>
          </a:xfrm>
          <a:prstGeom prst="rect">
            <a:avLst/>
          </a:prstGeom>
          <a:solidFill>
            <a:srgbClr val="FFFFCC"/>
          </a:solidFill>
        </p:spPr>
        <p:txBody>
          <a:bodyPr wrap="square" rtlCol="0">
            <a:spAutoFit/>
          </a:bodyPr>
          <a:lstStyle/>
          <a:p>
            <a:pPr algn="just"/>
            <a:r>
              <a:rPr lang="en-GB" sz="2400" b="1" dirty="0" smtClean="0">
                <a:latin typeface="Times New Roman" pitchFamily="18" charset="0"/>
                <a:cs typeface="Times New Roman" pitchFamily="18" charset="0"/>
              </a:rPr>
              <a:t>EXAMPLE </a:t>
            </a:r>
          </a:p>
          <a:p>
            <a:pPr algn="just"/>
            <a:r>
              <a:rPr lang="en-GB" sz="2400" dirty="0" smtClean="0">
                <a:latin typeface="Times New Roman" pitchFamily="18" charset="0"/>
                <a:cs typeface="Times New Roman" pitchFamily="18" charset="0"/>
              </a:rPr>
              <a:t>Consider the following collections of subsets of </a:t>
            </a:r>
            <a:r>
              <a:rPr lang="en-GB" sz="2400" i="1" dirty="0" smtClean="0">
                <a:latin typeface="Times New Roman" pitchFamily="18" charset="0"/>
                <a:cs typeface="Times New Roman" pitchFamily="18" charset="0"/>
              </a:rPr>
              <a:t>S = {1, 2, . . ., 8, 9}:</a:t>
            </a:r>
          </a:p>
          <a:p>
            <a:pPr algn="just"/>
            <a:r>
              <a:rPr lang="en-GB" sz="2400" dirty="0" smtClean="0">
                <a:latin typeface="Times New Roman" pitchFamily="18" charset="0"/>
                <a:cs typeface="Times New Roman" pitchFamily="18" charset="0"/>
              </a:rPr>
              <a:t>(</a:t>
            </a:r>
            <a:r>
              <a:rPr lang="en-GB" sz="2400" dirty="0" err="1" smtClean="0">
                <a:latin typeface="Times New Roman" pitchFamily="18" charset="0"/>
                <a:cs typeface="Times New Roman" pitchFamily="18" charset="0"/>
              </a:rPr>
              <a:t>i</a:t>
            </a:r>
            <a:r>
              <a:rPr lang="en-GB" sz="2400" dirty="0" smtClean="0">
                <a:latin typeface="Times New Roman" pitchFamily="18" charset="0"/>
                <a:cs typeface="Times New Roman" pitchFamily="18" charset="0"/>
              </a:rPr>
              <a:t>) [{1, 3, 5}, {2, 6}, {4, 8, 9}]</a:t>
            </a:r>
          </a:p>
          <a:p>
            <a:pPr algn="just"/>
            <a:r>
              <a:rPr lang="en-GB" sz="2400" dirty="0" smtClean="0">
                <a:latin typeface="Times New Roman" pitchFamily="18" charset="0"/>
                <a:cs typeface="Times New Roman" pitchFamily="18" charset="0"/>
              </a:rPr>
              <a:t>(ii) [{1, 3, 5}, {2, 4, 6, 8}, {5, 7, 9}]</a:t>
            </a:r>
          </a:p>
          <a:p>
            <a:pPr algn="just"/>
            <a:r>
              <a:rPr lang="en-GB" sz="2400" dirty="0" smtClean="0">
                <a:latin typeface="Times New Roman" pitchFamily="18" charset="0"/>
                <a:cs typeface="Times New Roman" pitchFamily="18" charset="0"/>
              </a:rPr>
              <a:t>(iii) [{1, 3, 5}, {2, 4, 6, 8}, {7, 9}]</a:t>
            </a:r>
          </a:p>
          <a:p>
            <a:pPr algn="just"/>
            <a:endParaRPr lang="en-GB" sz="2400" dirty="0" smtClean="0">
              <a:latin typeface="Times New Roman" pitchFamily="18" charset="0"/>
              <a:cs typeface="Times New Roman" pitchFamily="18" charset="0"/>
            </a:endParaRPr>
          </a:p>
          <a:p>
            <a:pPr algn="just"/>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Then (</a:t>
            </a:r>
            <a:r>
              <a:rPr lang="en-GB" sz="2400" dirty="0" err="1" smtClean="0">
                <a:latin typeface="Times New Roman" pitchFamily="18" charset="0"/>
                <a:cs typeface="Times New Roman" pitchFamily="18" charset="0"/>
              </a:rPr>
              <a:t>i</a:t>
            </a:r>
            <a:r>
              <a:rPr lang="en-GB" sz="2400" dirty="0" smtClean="0">
                <a:latin typeface="Times New Roman" pitchFamily="18" charset="0"/>
                <a:cs typeface="Times New Roman" pitchFamily="18" charset="0"/>
              </a:rPr>
              <a:t>) is not a partition of </a:t>
            </a:r>
            <a:r>
              <a:rPr lang="en-GB" sz="2400" i="1" dirty="0" smtClean="0">
                <a:latin typeface="Times New Roman" pitchFamily="18" charset="0"/>
                <a:cs typeface="Times New Roman" pitchFamily="18" charset="0"/>
              </a:rPr>
              <a:t>S </a:t>
            </a:r>
            <a:r>
              <a:rPr lang="en-GB" sz="2400" dirty="0" smtClean="0">
                <a:latin typeface="Times New Roman" pitchFamily="18" charset="0"/>
                <a:cs typeface="Times New Roman" pitchFamily="18" charset="0"/>
              </a:rPr>
              <a:t>since 7 in </a:t>
            </a:r>
            <a:r>
              <a:rPr lang="en-GB" sz="2400" i="1" dirty="0" smtClean="0">
                <a:latin typeface="Times New Roman" pitchFamily="18" charset="0"/>
                <a:cs typeface="Times New Roman" pitchFamily="18" charset="0"/>
              </a:rPr>
              <a:t>S </a:t>
            </a:r>
            <a:r>
              <a:rPr lang="en-GB" sz="2400" dirty="0" smtClean="0">
                <a:latin typeface="Times New Roman" pitchFamily="18" charset="0"/>
                <a:cs typeface="Times New Roman" pitchFamily="18" charset="0"/>
              </a:rPr>
              <a:t>does not belong to any of the subsets. Furthermore, (ii) is not a partition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since {1, 3, 5} and {5, 7, 9} are not disjoint. On the other hand, (iii) is a partition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14400"/>
            <a:ext cx="8534400" cy="4893647"/>
          </a:xfrm>
          <a:prstGeom prst="rect">
            <a:avLst/>
          </a:prstGeom>
          <a:solidFill>
            <a:srgbClr val="FFFFCC"/>
          </a:solidFill>
        </p:spPr>
        <p:txBody>
          <a:bodyPr wrap="square" rtlCol="0">
            <a:spAutoFit/>
          </a:bodyPr>
          <a:lstStyle/>
          <a:p>
            <a:r>
              <a:rPr lang="en-GB" sz="2400" b="1" dirty="0" smtClean="0">
                <a:latin typeface="Times New Roman" pitchFamily="18" charset="0"/>
                <a:cs typeface="Times New Roman" pitchFamily="18" charset="0"/>
              </a:rPr>
              <a:t>Example</a:t>
            </a:r>
          </a:p>
          <a:p>
            <a:r>
              <a:rPr lang="en-GB" sz="2400" dirty="0" smtClean="0">
                <a:latin typeface="Times New Roman" pitchFamily="18" charset="0"/>
                <a:cs typeface="Times New Roman" pitchFamily="18" charset="0"/>
              </a:rPr>
              <a:t>Let </a:t>
            </a:r>
            <a:r>
              <a:rPr lang="en-GB" sz="2400" i="1" dirty="0" smtClean="0">
                <a:latin typeface="Times New Roman" pitchFamily="18" charset="0"/>
                <a:cs typeface="Times New Roman" pitchFamily="18" charset="0"/>
              </a:rPr>
              <a:t>S = {a, b, c, d, e, f , g}. </a:t>
            </a:r>
            <a:r>
              <a:rPr lang="en-GB" sz="2400" dirty="0" smtClean="0">
                <a:latin typeface="Times New Roman" pitchFamily="18" charset="0"/>
                <a:cs typeface="Times New Roman" pitchFamily="18" charset="0"/>
              </a:rPr>
              <a:t>Determine which of the following are partitions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a:t>
            </a:r>
          </a:p>
          <a:p>
            <a:r>
              <a:rPr lang="en-GB" sz="2400" dirty="0" smtClean="0">
                <a:latin typeface="Times New Roman" pitchFamily="18" charset="0"/>
                <a:cs typeface="Times New Roman" pitchFamily="18" charset="0"/>
              </a:rPr>
              <a:t>(a)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1</a:t>
            </a:r>
            <a:r>
              <a:rPr lang="en-GB" sz="2400" i="1" dirty="0" smtClean="0">
                <a:latin typeface="Times New Roman" pitchFamily="18" charset="0"/>
                <a:cs typeface="Times New Roman" pitchFamily="18" charset="0"/>
              </a:rPr>
              <a:t> = [{a, c, e}, {b}, {d, g}],       </a:t>
            </a:r>
            <a:r>
              <a:rPr lang="en-GB" sz="2400" dirty="0" smtClean="0">
                <a:latin typeface="Times New Roman" pitchFamily="18" charset="0"/>
                <a:cs typeface="Times New Roman" pitchFamily="18" charset="0"/>
              </a:rPr>
              <a:t>(c)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3</a:t>
            </a:r>
            <a:r>
              <a:rPr lang="en-GB" sz="2400" i="1" dirty="0" smtClean="0">
                <a:latin typeface="Times New Roman" pitchFamily="18" charset="0"/>
                <a:cs typeface="Times New Roman" pitchFamily="18" charset="0"/>
              </a:rPr>
              <a:t> = [{a, b, e, g}, {c}, {d, f }],</a:t>
            </a:r>
          </a:p>
          <a:p>
            <a:r>
              <a:rPr lang="en-GB" sz="2400" dirty="0" smtClean="0">
                <a:latin typeface="Times New Roman" pitchFamily="18" charset="0"/>
                <a:cs typeface="Times New Roman" pitchFamily="18" charset="0"/>
              </a:rPr>
              <a:t>(b)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2 </a:t>
            </a:r>
            <a:r>
              <a:rPr lang="en-GB" sz="2400" i="1" dirty="0" smtClean="0">
                <a:latin typeface="Times New Roman" pitchFamily="18" charset="0"/>
                <a:cs typeface="Times New Roman" pitchFamily="18" charset="0"/>
              </a:rPr>
              <a:t>= [{a, e, g}, {c, d}, {b, e, f }],  </a:t>
            </a:r>
            <a:r>
              <a:rPr lang="en-GB" sz="2400" dirty="0" smtClean="0">
                <a:latin typeface="Times New Roman" pitchFamily="18" charset="0"/>
                <a:cs typeface="Times New Roman" pitchFamily="18" charset="0"/>
              </a:rPr>
              <a:t>(d)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4</a:t>
            </a:r>
            <a:r>
              <a:rPr lang="en-GB" sz="2400" i="1" dirty="0" smtClean="0">
                <a:latin typeface="Times New Roman" pitchFamily="18" charset="0"/>
                <a:cs typeface="Times New Roman" pitchFamily="18" charset="0"/>
              </a:rPr>
              <a:t> = [{a, b, c, d, e, f , g}]</a:t>
            </a:r>
            <a:r>
              <a:rPr lang="en-GB" sz="2400" dirty="0" smtClean="0">
                <a:latin typeface="Times New Roman" pitchFamily="18" charset="0"/>
                <a:cs typeface="Times New Roman" pitchFamily="18" charset="0"/>
              </a:rPr>
              <a:t>.</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Ans.</a:t>
            </a:r>
          </a:p>
          <a:p>
            <a:r>
              <a:rPr lang="en-GB" sz="2400" dirty="0" smtClean="0">
                <a:latin typeface="Times New Roman" pitchFamily="18" charset="0"/>
                <a:cs typeface="Times New Roman" pitchFamily="18" charset="0"/>
              </a:rPr>
              <a:t>(a)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1</a:t>
            </a:r>
            <a:r>
              <a:rPr lang="en-GB" sz="2400" dirty="0" smtClean="0">
                <a:latin typeface="Times New Roman" pitchFamily="18" charset="0"/>
                <a:cs typeface="Times New Roman" pitchFamily="18" charset="0"/>
              </a:rPr>
              <a:t> is not a partition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since </a:t>
            </a:r>
            <a:r>
              <a:rPr lang="en-GB" sz="2400" i="1" dirty="0" smtClean="0">
                <a:latin typeface="Times New Roman" pitchFamily="18" charset="0"/>
                <a:cs typeface="Times New Roman" pitchFamily="18" charset="0"/>
              </a:rPr>
              <a:t>f ∈ S </a:t>
            </a:r>
            <a:r>
              <a:rPr lang="en-GB" sz="2400" dirty="0" smtClean="0">
                <a:latin typeface="Times New Roman" pitchFamily="18" charset="0"/>
                <a:cs typeface="Times New Roman" pitchFamily="18" charset="0"/>
              </a:rPr>
              <a:t>does not belong to any of the cells.</a:t>
            </a:r>
          </a:p>
          <a:p>
            <a:r>
              <a:rPr lang="en-GB" sz="2400" dirty="0" smtClean="0">
                <a:latin typeface="Times New Roman" pitchFamily="18" charset="0"/>
                <a:cs typeface="Times New Roman" pitchFamily="18" charset="0"/>
              </a:rPr>
              <a:t>(b)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2</a:t>
            </a:r>
            <a:r>
              <a:rPr lang="en-GB" sz="2400" dirty="0" smtClean="0">
                <a:latin typeface="Times New Roman" pitchFamily="18" charset="0"/>
                <a:cs typeface="Times New Roman" pitchFamily="18" charset="0"/>
              </a:rPr>
              <a:t> is not a partition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since </a:t>
            </a:r>
            <a:r>
              <a:rPr lang="en-GB" sz="2400" i="1" dirty="0" smtClean="0">
                <a:latin typeface="Times New Roman" pitchFamily="18" charset="0"/>
                <a:cs typeface="Times New Roman" pitchFamily="18" charset="0"/>
              </a:rPr>
              <a:t>e ∈ S </a:t>
            </a:r>
            <a:r>
              <a:rPr lang="en-GB" sz="2400" dirty="0" smtClean="0">
                <a:latin typeface="Times New Roman" pitchFamily="18" charset="0"/>
                <a:cs typeface="Times New Roman" pitchFamily="18" charset="0"/>
              </a:rPr>
              <a:t>belongs to two of the cells.</a:t>
            </a:r>
          </a:p>
          <a:p>
            <a:r>
              <a:rPr lang="en-GB" sz="2400" dirty="0" smtClean="0">
                <a:latin typeface="Times New Roman" pitchFamily="18" charset="0"/>
                <a:cs typeface="Times New Roman" pitchFamily="18" charset="0"/>
              </a:rPr>
              <a:t>(c)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3</a:t>
            </a:r>
            <a:r>
              <a:rPr lang="en-GB" sz="2400" dirty="0" smtClean="0">
                <a:latin typeface="Times New Roman" pitchFamily="18" charset="0"/>
                <a:cs typeface="Times New Roman" pitchFamily="18" charset="0"/>
              </a:rPr>
              <a:t> is a partition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since each element in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belongs to exactly one cell.</a:t>
            </a:r>
          </a:p>
          <a:p>
            <a:r>
              <a:rPr lang="en-GB" sz="2400" dirty="0" smtClean="0">
                <a:latin typeface="Times New Roman" pitchFamily="18" charset="0"/>
                <a:cs typeface="Times New Roman" pitchFamily="18" charset="0"/>
              </a:rPr>
              <a:t>(d) </a:t>
            </a:r>
            <a:r>
              <a:rPr lang="en-GB" sz="2400" i="1" dirty="0" smtClean="0">
                <a:latin typeface="Times New Roman" pitchFamily="18" charset="0"/>
                <a:cs typeface="Times New Roman" pitchFamily="18" charset="0"/>
              </a:rPr>
              <a:t>P</a:t>
            </a:r>
            <a:r>
              <a:rPr lang="en-GB" sz="2400" baseline="-25000" dirty="0" smtClean="0">
                <a:latin typeface="Times New Roman" pitchFamily="18" charset="0"/>
                <a:cs typeface="Times New Roman" pitchFamily="18" charset="0"/>
              </a:rPr>
              <a:t>4</a:t>
            </a:r>
            <a:r>
              <a:rPr lang="en-GB" sz="2400" dirty="0" smtClean="0">
                <a:latin typeface="Times New Roman" pitchFamily="18" charset="0"/>
                <a:cs typeface="Times New Roman" pitchFamily="18" charset="0"/>
              </a:rPr>
              <a:t> is a partition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into one cell,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itself.</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85800"/>
            <a:ext cx="8534400" cy="5262979"/>
          </a:xfrm>
          <a:prstGeom prst="rect">
            <a:avLst/>
          </a:prstGeom>
          <a:solidFill>
            <a:srgbClr val="FFFFCC"/>
          </a:solidFill>
        </p:spPr>
        <p:txBody>
          <a:bodyPr wrap="square" rtlCol="0">
            <a:spAutoFit/>
          </a:bodyPr>
          <a:lstStyle/>
          <a:p>
            <a:r>
              <a:rPr lang="en-GB" sz="2400" b="1" dirty="0" smtClean="0">
                <a:latin typeface="Times New Roman" pitchFamily="18" charset="0"/>
                <a:cs typeface="Times New Roman" pitchFamily="18" charset="0"/>
              </a:rPr>
              <a:t>Example</a:t>
            </a:r>
          </a:p>
          <a:p>
            <a:r>
              <a:rPr lang="en-GB" sz="2400" dirty="0" smtClean="0">
                <a:latin typeface="Times New Roman" pitchFamily="18" charset="0"/>
                <a:cs typeface="Times New Roman" pitchFamily="18" charset="0"/>
              </a:rPr>
              <a:t>Find all partitions of </a:t>
            </a:r>
            <a:r>
              <a:rPr lang="en-GB" sz="2400" i="1" dirty="0" smtClean="0">
                <a:latin typeface="Times New Roman" pitchFamily="18" charset="0"/>
                <a:cs typeface="Times New Roman" pitchFamily="18" charset="0"/>
              </a:rPr>
              <a:t>S = {a, b, c, d}.</a:t>
            </a:r>
          </a:p>
          <a:p>
            <a:r>
              <a:rPr lang="en-GB" sz="2400" dirty="0" smtClean="0">
                <a:latin typeface="Times New Roman" pitchFamily="18" charset="0"/>
                <a:cs typeface="Times New Roman" pitchFamily="18" charset="0"/>
              </a:rPr>
              <a:t>Note first that each partition of S contains either 1, 2, 3, or 4 distinct cells. The partitions are as follows:</a:t>
            </a:r>
          </a:p>
          <a:p>
            <a:r>
              <a:rPr lang="en-GB" sz="2400" dirty="0" smtClean="0">
                <a:latin typeface="Times New Roman" pitchFamily="18" charset="0"/>
                <a:cs typeface="Times New Roman" pitchFamily="18" charset="0"/>
              </a:rPr>
              <a:t>(1) </a:t>
            </a:r>
            <a:r>
              <a:rPr lang="en-GB" sz="2400" i="1" dirty="0" smtClean="0">
                <a:latin typeface="Times New Roman" pitchFamily="18" charset="0"/>
                <a:cs typeface="Times New Roman" pitchFamily="18" charset="0"/>
              </a:rPr>
              <a:t>[{a, b, c, d}]</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(2) </a:t>
            </a:r>
            <a:r>
              <a:rPr lang="en-GB" sz="2400" i="1" dirty="0" smtClean="0">
                <a:latin typeface="Times New Roman" pitchFamily="18" charset="0"/>
                <a:cs typeface="Times New Roman" pitchFamily="18" charset="0"/>
              </a:rPr>
              <a:t>[{a}, {b, c, d}], [{b}, {a, c, d}], [{c}, {a, b, d}], [{d}, {a, b, c}],</a:t>
            </a:r>
          </a:p>
          <a:p>
            <a:r>
              <a:rPr lang="en-GB" sz="2400" i="1" dirty="0" smtClean="0">
                <a:latin typeface="Times New Roman" pitchFamily="18" charset="0"/>
                <a:cs typeface="Times New Roman" pitchFamily="18" charset="0"/>
              </a:rPr>
              <a:t>[{a, b}, {c, d}], [{a, c}, {b, d}], [{a, d}, {b, c}]</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(3) </a:t>
            </a:r>
            <a:r>
              <a:rPr lang="en-GB" sz="2400" i="1" dirty="0" smtClean="0">
                <a:latin typeface="Times New Roman" pitchFamily="18" charset="0"/>
                <a:cs typeface="Times New Roman" pitchFamily="18" charset="0"/>
              </a:rPr>
              <a:t>[{a}, {b}, {c, d}], [{a}, {c}, {b, d}], [{a}, {d}, {b, c}],</a:t>
            </a:r>
          </a:p>
          <a:p>
            <a:r>
              <a:rPr lang="en-GB" sz="2400" i="1" dirty="0" smtClean="0">
                <a:latin typeface="Times New Roman" pitchFamily="18" charset="0"/>
                <a:cs typeface="Times New Roman" pitchFamily="18" charset="0"/>
              </a:rPr>
              <a:t>[{b}, {c}, {a, d}], [{b}, {d}, {a, c}], [{c}, {d}, {a, b}]</a:t>
            </a:r>
          </a:p>
          <a:p>
            <a:endParaRPr lang="en-GB" sz="2400" i="1" dirty="0" smtClean="0">
              <a:latin typeface="Times New Roman" pitchFamily="18" charset="0"/>
              <a:cs typeface="Times New Roman" pitchFamily="18" charset="0"/>
            </a:endParaRPr>
          </a:p>
          <a:p>
            <a:r>
              <a:rPr lang="en-GB" sz="2400" i="1" dirty="0" smtClean="0">
                <a:latin typeface="Times New Roman" pitchFamily="18" charset="0"/>
                <a:cs typeface="Times New Roman" pitchFamily="18" charset="0"/>
              </a:rPr>
              <a:t>(4) [{a}, {b}, {c}, {d}]</a:t>
            </a:r>
          </a:p>
          <a:p>
            <a:r>
              <a:rPr lang="en-GB" sz="2400" dirty="0" smtClean="0">
                <a:latin typeface="Times New Roman" pitchFamily="18" charset="0"/>
                <a:cs typeface="Times New Roman" pitchFamily="18" charset="0"/>
              </a:rPr>
              <a:t>There are 15 different partitions of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63915"/>
            <a:ext cx="9144000" cy="5755422"/>
          </a:xfrm>
          <a:prstGeom prst="rect">
            <a:avLst/>
          </a:prstGeom>
          <a:solidFill>
            <a:srgbClr val="CCFFFF"/>
          </a:solidFill>
        </p:spPr>
        <p:txBody>
          <a:bodyPr wrap="square" rtlCol="0">
            <a:spAutoFit/>
          </a:bodyPr>
          <a:lstStyle/>
          <a:p>
            <a:r>
              <a:rPr lang="en-GB" sz="3200" b="1" dirty="0" smtClean="0">
                <a:solidFill>
                  <a:srgbClr val="FF0000"/>
                </a:solidFill>
                <a:latin typeface="Times New Roman" pitchFamily="18" charset="0"/>
                <a:cs typeface="Times New Roman" pitchFamily="18" charset="0"/>
              </a:rPr>
              <a:t>WHY STUDY DISCRETE MATHEMATICS? </a:t>
            </a:r>
          </a:p>
          <a:p>
            <a:pPr algn="just"/>
            <a:r>
              <a:rPr lang="en-GB" sz="2400" dirty="0" smtClean="0">
                <a:latin typeface="Times New Roman" pitchFamily="18" charset="0"/>
                <a:cs typeface="Times New Roman" pitchFamily="18" charset="0"/>
              </a:rPr>
              <a:t>There are several important reasons for studying discrete mathematics. </a:t>
            </a:r>
          </a:p>
          <a:p>
            <a:pPr algn="just"/>
            <a:endParaRPr lang="en-GB" sz="2400" dirty="0" smtClean="0">
              <a:latin typeface="Times New Roman" pitchFamily="18" charset="0"/>
              <a:cs typeface="Times New Roman" pitchFamily="18" charset="0"/>
            </a:endParaRPr>
          </a:p>
          <a:p>
            <a:pPr algn="just">
              <a:buFont typeface="Wingdings" pitchFamily="2" charset="2"/>
              <a:buChar char="ü"/>
            </a:pPr>
            <a:r>
              <a:rPr lang="en-GB" sz="2400" dirty="0" smtClean="0">
                <a:latin typeface="Times New Roman" pitchFamily="18" charset="0"/>
                <a:cs typeface="Times New Roman" pitchFamily="18" charset="0"/>
              </a:rPr>
              <a:t>First, through this course you can develop your mathematical maturity: that is, your ability to understand and create mathematical arguments. </a:t>
            </a:r>
          </a:p>
          <a:p>
            <a:pPr algn="just">
              <a:buFont typeface="Wingdings" pitchFamily="2" charset="2"/>
              <a:buChar char="ü"/>
            </a:pPr>
            <a:endParaRPr lang="en-GB" sz="2400" dirty="0" smtClean="0">
              <a:latin typeface="Times New Roman" pitchFamily="18" charset="0"/>
              <a:cs typeface="Times New Roman" pitchFamily="18" charset="0"/>
            </a:endParaRPr>
          </a:p>
          <a:p>
            <a:pPr algn="just">
              <a:buFont typeface="Wingdings" pitchFamily="2" charset="2"/>
              <a:buChar char="ü"/>
            </a:pPr>
            <a:r>
              <a:rPr lang="en-GB" sz="2400" dirty="0" smtClean="0">
                <a:latin typeface="Times New Roman" pitchFamily="18" charset="0"/>
                <a:cs typeface="Times New Roman" pitchFamily="18" charset="0"/>
              </a:rPr>
              <a:t>Second, discrete mathematics provides the mathematical foundations for many computer science courses including data structures, algorithms, database theory, automata theory, formal languages, compiler theory, computer security, and operating systems. Students find these courses much more difficult when they have not had the appropriate mathematical foundations from discrete math.</a:t>
            </a:r>
          </a:p>
          <a:p>
            <a:pPr algn="just">
              <a:buFont typeface="Wingdings" pitchFamily="2" charset="2"/>
              <a:buChar char="ü"/>
            </a:pPr>
            <a:endParaRPr lang="en-GB" sz="2400" dirty="0" smtClean="0">
              <a:latin typeface="Times New Roman" pitchFamily="18" charset="0"/>
              <a:cs typeface="Times New Roman" pitchFamily="18" charset="0"/>
            </a:endParaRPr>
          </a:p>
          <a:p>
            <a:pPr algn="just">
              <a:buFont typeface="Wingdings" pitchFamily="2" charset="2"/>
              <a:buChar char="ü"/>
            </a:pPr>
            <a:r>
              <a:rPr lang="en-GB" sz="2400" dirty="0" smtClean="0">
                <a:latin typeface="Times New Roman" pitchFamily="18" charset="0"/>
                <a:cs typeface="Times New Roman" pitchFamily="18" charset="0"/>
              </a:rPr>
              <a:t>It is not possible to arrange each of the topic as a separate course organized by mathematics department</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52401" y="1142999"/>
            <a:ext cx="8821892" cy="253650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909459"/>
            <a:ext cx="8991600" cy="3662541"/>
          </a:xfrm>
          <a:prstGeom prst="rect">
            <a:avLst/>
          </a:prstGeom>
          <a:solidFill>
            <a:srgbClr val="99FFCC"/>
          </a:solidFill>
        </p:spPr>
        <p:txBody>
          <a:bodyPr wrap="square" rtlCol="0">
            <a:spAutoFit/>
          </a:bodyPr>
          <a:lstStyle/>
          <a:p>
            <a:r>
              <a:rPr lang="en-GB" sz="3600" b="1" dirty="0" smtClean="0">
                <a:solidFill>
                  <a:srgbClr val="FF0000"/>
                </a:solidFill>
                <a:latin typeface="Times New Roman" pitchFamily="18" charset="0"/>
                <a:cs typeface="Times New Roman" pitchFamily="18" charset="0"/>
              </a:rPr>
              <a:t>Counting Elements in Finite Sets</a:t>
            </a:r>
          </a:p>
          <a:p>
            <a:endParaRPr lang="en-GB" sz="3600" b="1" dirty="0" smtClean="0">
              <a:solidFill>
                <a:srgbClr val="FF0000"/>
              </a:solidFill>
              <a:latin typeface="Times New Roman" pitchFamily="18" charset="0"/>
              <a:cs typeface="Times New Roman" pitchFamily="18" charset="0"/>
            </a:endParaRPr>
          </a:p>
          <a:p>
            <a:pPr algn="just"/>
            <a:r>
              <a:rPr lang="en-GB" sz="2000" dirty="0" smtClean="0">
                <a:latin typeface="Times New Roman" pitchFamily="18" charset="0"/>
                <a:cs typeface="Times New Roman" pitchFamily="18" charset="0"/>
              </a:rPr>
              <a:t>The notation </a:t>
            </a:r>
            <a:r>
              <a:rPr lang="en-GB" sz="2000" i="1" dirty="0" smtClean="0">
                <a:latin typeface="Times New Roman" pitchFamily="18" charset="0"/>
                <a:cs typeface="Times New Roman" pitchFamily="18" charset="0"/>
              </a:rPr>
              <a:t>n(S)</a:t>
            </a:r>
            <a:r>
              <a:rPr lang="en-GB" sz="2000" dirty="0" smtClean="0">
                <a:latin typeface="Times New Roman" pitchFamily="18" charset="0"/>
                <a:cs typeface="Times New Roman" pitchFamily="18" charset="0"/>
              </a:rPr>
              <a:t> or </a:t>
            </a:r>
            <a:r>
              <a:rPr lang="en-GB" sz="2000" i="1"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will denote the number of elements in a set S. (Some texts use #(</a:t>
            </a:r>
            <a:r>
              <a:rPr lang="en-GB" sz="2000" i="1"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or card(</a:t>
            </a:r>
            <a:r>
              <a:rPr lang="en-GB" sz="2000" i="1"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instead of </a:t>
            </a:r>
            <a:r>
              <a:rPr lang="en-GB" sz="2000" i="1" dirty="0" smtClean="0">
                <a:latin typeface="Times New Roman" pitchFamily="18" charset="0"/>
                <a:cs typeface="Times New Roman" pitchFamily="18" charset="0"/>
              </a:rPr>
              <a:t>n(S)</a:t>
            </a:r>
            <a:r>
              <a:rPr lang="en-GB" sz="2000" dirty="0" smtClean="0">
                <a:latin typeface="Times New Roman" pitchFamily="18" charset="0"/>
                <a:cs typeface="Times New Roman" pitchFamily="18" charset="0"/>
              </a:rPr>
              <a:t>.) Thus </a:t>
            </a:r>
            <a:r>
              <a:rPr lang="en-GB" sz="2000" i="1" dirty="0" smtClean="0">
                <a:latin typeface="Times New Roman" pitchFamily="18" charset="0"/>
                <a:cs typeface="Times New Roman" pitchFamily="18" charset="0"/>
              </a:rPr>
              <a:t>n(A)</a:t>
            </a:r>
            <a:r>
              <a:rPr lang="en-GB" sz="2000" dirty="0" smtClean="0">
                <a:latin typeface="Times New Roman" pitchFamily="18" charset="0"/>
                <a:cs typeface="Times New Roman" pitchFamily="18" charset="0"/>
              </a:rPr>
              <a:t> = 26, where A is the letters in the English alphabet, and </a:t>
            </a:r>
            <a:r>
              <a:rPr lang="en-GB" sz="2000" i="1" dirty="0" smtClean="0">
                <a:latin typeface="Times New Roman" pitchFamily="18" charset="0"/>
                <a:cs typeface="Times New Roman" pitchFamily="18" charset="0"/>
              </a:rPr>
              <a:t>n(D)</a:t>
            </a:r>
            <a:r>
              <a:rPr lang="en-GB" sz="2000" dirty="0" smtClean="0">
                <a:latin typeface="Times New Roman" pitchFamily="18" charset="0"/>
                <a:cs typeface="Times New Roman" pitchFamily="18" charset="0"/>
              </a:rPr>
              <a:t> = 7, where </a:t>
            </a:r>
            <a:r>
              <a:rPr lang="en-GB" sz="2000" i="1" dirty="0" smtClean="0">
                <a:latin typeface="Times New Roman" pitchFamily="18" charset="0"/>
                <a:cs typeface="Times New Roman" pitchFamily="18" charset="0"/>
              </a:rPr>
              <a:t>D</a:t>
            </a:r>
            <a:r>
              <a:rPr lang="en-GB" sz="2000" dirty="0" smtClean="0">
                <a:latin typeface="Times New Roman" pitchFamily="18" charset="0"/>
                <a:cs typeface="Times New Roman" pitchFamily="18" charset="0"/>
              </a:rPr>
              <a:t> is the days of the week. Also </a:t>
            </a:r>
            <a:r>
              <a:rPr lang="en-GB" sz="2000" i="1" dirty="0" smtClean="0">
                <a:latin typeface="Times New Roman" pitchFamily="18" charset="0"/>
                <a:cs typeface="Times New Roman" pitchFamily="18" charset="0"/>
              </a:rPr>
              <a:t>n(∅)</a:t>
            </a:r>
            <a:r>
              <a:rPr lang="en-GB" sz="2000" dirty="0" smtClean="0">
                <a:latin typeface="Times New Roman" pitchFamily="18" charset="0"/>
                <a:cs typeface="Times New Roman" pitchFamily="18" charset="0"/>
              </a:rPr>
              <a:t> = 0 since the empty set has no elements.</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following lemma applies.</a:t>
            </a:r>
          </a:p>
          <a:p>
            <a:r>
              <a:rPr lang="en-GB" sz="2000" b="1" dirty="0" smtClean="0">
                <a:latin typeface="Times New Roman" pitchFamily="18" charset="0"/>
                <a:cs typeface="Times New Roman" pitchFamily="18" charset="0"/>
              </a:rPr>
              <a:t>Lemma 1: </a:t>
            </a:r>
            <a:r>
              <a:rPr lang="en-GB" sz="2000" dirty="0" smtClean="0">
                <a:latin typeface="Times New Roman" pitchFamily="18" charset="0"/>
                <a:cs typeface="Times New Roman" pitchFamily="18" charset="0"/>
              </a:rPr>
              <a:t>Suppose A and B are finite disjoint sets. Then </a:t>
            </a:r>
            <a:r>
              <a:rPr lang="en-GB" sz="2000" i="1" dirty="0" smtClean="0">
                <a:latin typeface="Times New Roman" pitchFamily="18" charset="0"/>
                <a:cs typeface="Times New Roman" pitchFamily="18" charset="0"/>
              </a:rPr>
              <a:t>A ∪ B</a:t>
            </a:r>
            <a:r>
              <a:rPr lang="en-GB" sz="2000" dirty="0" smtClean="0">
                <a:latin typeface="Times New Roman" pitchFamily="18" charset="0"/>
                <a:cs typeface="Times New Roman" pitchFamily="18" charset="0"/>
              </a:rPr>
              <a:t> is finite and</a:t>
            </a:r>
          </a:p>
          <a:p>
            <a:r>
              <a:rPr lang="en-GB" sz="2000" i="1" dirty="0" smtClean="0">
                <a:latin typeface="Times New Roman" pitchFamily="18" charset="0"/>
                <a:cs typeface="Times New Roman" pitchFamily="18" charset="0"/>
              </a:rPr>
              <a:t>n(A ∪ B) = n(A) + n(B)</a:t>
            </a:r>
            <a:endParaRPr lang="en-GB" sz="2000"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200"/>
            <a:ext cx="8763000" cy="4524315"/>
          </a:xfrm>
          <a:prstGeom prst="rect">
            <a:avLst/>
          </a:prstGeom>
          <a:solidFill>
            <a:srgbClr val="99FFCC"/>
          </a:solidFill>
        </p:spPr>
        <p:txBody>
          <a:bodyPr wrap="square" rtlCol="0">
            <a:spAutoFit/>
          </a:bodyPr>
          <a:lstStyle/>
          <a:p>
            <a:pPr algn="just"/>
            <a:r>
              <a:rPr lang="en-GB" sz="2400" b="1" dirty="0" smtClean="0">
                <a:latin typeface="Times New Roman" pitchFamily="18" charset="0"/>
                <a:cs typeface="Times New Roman" pitchFamily="18" charset="0"/>
              </a:rPr>
              <a:t>Corollary 1: Let </a:t>
            </a:r>
            <a:r>
              <a:rPr lang="en-GB" sz="2400" b="1" i="1" dirty="0" smtClean="0">
                <a:latin typeface="Times New Roman" pitchFamily="18" charset="0"/>
                <a:cs typeface="Times New Roman" pitchFamily="18" charset="0"/>
              </a:rPr>
              <a:t>A</a:t>
            </a:r>
            <a:r>
              <a:rPr lang="en-GB" sz="2400" b="1" dirty="0" smtClean="0">
                <a:latin typeface="Times New Roman" pitchFamily="18" charset="0"/>
                <a:cs typeface="Times New Roman" pitchFamily="18" charset="0"/>
              </a:rPr>
              <a:t> and </a:t>
            </a:r>
            <a:r>
              <a:rPr lang="en-GB" sz="2400" b="1" i="1" dirty="0" smtClean="0">
                <a:latin typeface="Times New Roman" pitchFamily="18" charset="0"/>
                <a:cs typeface="Times New Roman" pitchFamily="18" charset="0"/>
              </a:rPr>
              <a:t>B</a:t>
            </a:r>
            <a:r>
              <a:rPr lang="en-GB" sz="2400" b="1" dirty="0" smtClean="0">
                <a:latin typeface="Times New Roman" pitchFamily="18" charset="0"/>
                <a:cs typeface="Times New Roman" pitchFamily="18" charset="0"/>
              </a:rPr>
              <a:t> be finite sets. Then</a:t>
            </a:r>
          </a:p>
          <a:p>
            <a:pPr algn="just"/>
            <a:r>
              <a:rPr lang="en-GB" sz="2400" i="1" dirty="0" smtClean="0">
                <a:latin typeface="Times New Roman" pitchFamily="18" charset="0"/>
                <a:cs typeface="Times New Roman" pitchFamily="18" charset="0"/>
              </a:rPr>
              <a:t>n(A\B) = n(A) − n(A ∩ B)</a:t>
            </a:r>
          </a:p>
          <a:p>
            <a:pPr algn="just"/>
            <a:r>
              <a:rPr lang="en-GB" sz="2400" dirty="0" smtClean="0">
                <a:latin typeface="Times New Roman" pitchFamily="18" charset="0"/>
                <a:cs typeface="Times New Roman" pitchFamily="18" charset="0"/>
              </a:rPr>
              <a:t>For example, suppose an art class A has 25 students and 10 of them are taking a biology class B. Then the number of students in class A which are not in class B is:</a:t>
            </a:r>
          </a:p>
          <a:p>
            <a:pPr algn="just"/>
            <a:r>
              <a:rPr lang="pt-BR" sz="2400" i="1" dirty="0" smtClean="0">
                <a:latin typeface="Times New Roman" pitchFamily="18" charset="0"/>
                <a:cs typeface="Times New Roman" pitchFamily="18" charset="0"/>
              </a:rPr>
              <a:t>n(A\B) = n(A) − n(A ∩ B)</a:t>
            </a:r>
            <a:r>
              <a:rPr lang="pt-BR" sz="2400" dirty="0" smtClean="0">
                <a:latin typeface="Times New Roman" pitchFamily="18" charset="0"/>
                <a:cs typeface="Times New Roman" pitchFamily="18" charset="0"/>
              </a:rPr>
              <a:t> = 25 − 10 = 15</a:t>
            </a:r>
          </a:p>
          <a:p>
            <a:pPr algn="just"/>
            <a:endParaRPr lang="pt-BR" sz="2400" dirty="0" smtClean="0">
              <a:latin typeface="Times New Roman" pitchFamily="18" charset="0"/>
              <a:cs typeface="Times New Roman" pitchFamily="18" charset="0"/>
            </a:endParaRPr>
          </a:p>
          <a:p>
            <a:pPr algn="just"/>
            <a:endParaRPr lang="pt-BR" sz="2400" dirty="0" smtClean="0">
              <a:latin typeface="Times New Roman" pitchFamily="18" charset="0"/>
              <a:cs typeface="Times New Roman" pitchFamily="18" charset="0"/>
            </a:endParaRPr>
          </a:p>
          <a:p>
            <a:pPr algn="just"/>
            <a:r>
              <a:rPr lang="en-GB" sz="2400" b="1" dirty="0" smtClean="0">
                <a:latin typeface="Times New Roman" pitchFamily="18" charset="0"/>
                <a:cs typeface="Times New Roman" pitchFamily="18" charset="0"/>
              </a:rPr>
              <a:t>Corollary 2: Let A be a subset of a finite universal set U. Then</a:t>
            </a:r>
          </a:p>
          <a:p>
            <a:pPr algn="just"/>
            <a:r>
              <a:rPr lang="en-GB" sz="2400" i="1" dirty="0" smtClean="0">
                <a:latin typeface="Times New Roman" pitchFamily="18" charset="0"/>
                <a:cs typeface="Times New Roman" pitchFamily="18" charset="0"/>
              </a:rPr>
              <a:t>n(A</a:t>
            </a:r>
            <a:r>
              <a:rPr lang="en-GB" sz="2400" i="1" baseline="30000" dirty="0" smtClean="0">
                <a:latin typeface="Times New Roman" pitchFamily="18" charset="0"/>
                <a:cs typeface="Times New Roman" pitchFamily="18" charset="0"/>
              </a:rPr>
              <a:t>C</a:t>
            </a:r>
            <a:r>
              <a:rPr lang="en-GB" sz="2400" i="1" dirty="0" smtClean="0">
                <a:latin typeface="Times New Roman" pitchFamily="18" charset="0"/>
                <a:cs typeface="Times New Roman" pitchFamily="18" charset="0"/>
              </a:rPr>
              <a:t>) = n(U) − n(A)</a:t>
            </a:r>
          </a:p>
          <a:p>
            <a:pPr algn="just"/>
            <a:r>
              <a:rPr lang="en-GB" sz="2400" dirty="0" smtClean="0">
                <a:latin typeface="Times New Roman" pitchFamily="18" charset="0"/>
                <a:cs typeface="Times New Roman" pitchFamily="18" charset="0"/>
              </a:rPr>
              <a:t>For example, suppose a class </a:t>
            </a:r>
            <a:r>
              <a:rPr lang="en-GB" sz="2400" i="1" dirty="0" smtClean="0">
                <a:latin typeface="Times New Roman" pitchFamily="18" charset="0"/>
                <a:cs typeface="Times New Roman" pitchFamily="18" charset="0"/>
              </a:rPr>
              <a:t>U</a:t>
            </a:r>
            <a:r>
              <a:rPr lang="en-GB" sz="2400" dirty="0" smtClean="0">
                <a:latin typeface="Times New Roman" pitchFamily="18" charset="0"/>
                <a:cs typeface="Times New Roman" pitchFamily="18" charset="0"/>
              </a:rPr>
              <a:t> with 30 students has 18 full-time students. Then there are 30−18 = 12 part-time students in the class </a:t>
            </a:r>
            <a:r>
              <a:rPr lang="en-GB" sz="2400" i="1" dirty="0" smtClean="0">
                <a:latin typeface="Times New Roman" pitchFamily="18" charset="0"/>
                <a:cs typeface="Times New Roman" pitchFamily="18" charset="0"/>
              </a:rPr>
              <a:t>U</a:t>
            </a:r>
            <a:r>
              <a:rPr lang="en-GB" sz="2400" dirty="0" smtClean="0">
                <a:latin typeface="Times New Roman" pitchFamily="18" charset="0"/>
                <a:cs typeface="Times New Roman" pitchFamily="18" charset="0"/>
              </a:rPr>
              <a:t>.</a:t>
            </a:r>
            <a:endParaRPr lang="pt-BR" sz="2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0"/>
            <a:ext cx="9144000" cy="5078313"/>
          </a:xfrm>
          <a:prstGeom prst="rect">
            <a:avLst/>
          </a:prstGeom>
          <a:solidFill>
            <a:srgbClr val="99FFCC"/>
          </a:solidFill>
        </p:spPr>
        <p:txBody>
          <a:bodyPr wrap="square" rtlCol="0">
            <a:spAutoFit/>
          </a:bodyPr>
          <a:lstStyle/>
          <a:p>
            <a:pPr algn="just"/>
            <a:r>
              <a:rPr lang="en-GB" sz="3600" b="1" dirty="0" smtClean="0">
                <a:solidFill>
                  <a:srgbClr val="FF0000"/>
                </a:solidFill>
                <a:latin typeface="Times New Roman" pitchFamily="18" charset="0"/>
                <a:cs typeface="Times New Roman" pitchFamily="18" charset="0"/>
              </a:rPr>
              <a:t>Inclusion–Exclusion Principle</a:t>
            </a:r>
          </a:p>
          <a:p>
            <a:pPr algn="just"/>
            <a:r>
              <a:rPr lang="en-GB" sz="2400" dirty="0" smtClean="0">
                <a:latin typeface="Times New Roman" pitchFamily="18" charset="0"/>
                <a:cs typeface="Times New Roman" pitchFamily="18" charset="0"/>
              </a:rPr>
              <a:t>There is a formula for </a:t>
            </a:r>
            <a:r>
              <a:rPr lang="en-GB" sz="2400" i="1" dirty="0" smtClean="0">
                <a:latin typeface="Times New Roman" pitchFamily="18" charset="0"/>
                <a:cs typeface="Times New Roman" pitchFamily="18" charset="0"/>
              </a:rPr>
              <a:t>n(A ∪ B) </a:t>
            </a:r>
            <a:r>
              <a:rPr lang="en-GB" sz="2400" dirty="0" smtClean="0">
                <a:latin typeface="Times New Roman" pitchFamily="18" charset="0"/>
                <a:cs typeface="Times New Roman" pitchFamily="18" charset="0"/>
              </a:rPr>
              <a:t>even when they are not disjoint, called the Inclusion–Exclusion Principle.</a:t>
            </a:r>
          </a:p>
          <a:p>
            <a:pPr algn="just"/>
            <a:r>
              <a:rPr lang="en-GB" sz="2400" dirty="0" smtClean="0">
                <a:latin typeface="Times New Roman" pitchFamily="18" charset="0"/>
                <a:cs typeface="Times New Roman" pitchFamily="18" charset="0"/>
              </a:rPr>
              <a:t>Suppose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are finite sets. Then </a:t>
            </a:r>
            <a:r>
              <a:rPr lang="en-GB" sz="2400" i="1" dirty="0" smtClean="0">
                <a:latin typeface="Times New Roman" pitchFamily="18" charset="0"/>
                <a:cs typeface="Times New Roman" pitchFamily="18" charset="0"/>
              </a:rPr>
              <a:t>A ∪ B</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are finite and</a:t>
            </a:r>
          </a:p>
          <a:p>
            <a:pPr algn="just"/>
            <a:r>
              <a:rPr lang="pt-BR" sz="2400" i="1" dirty="0" smtClean="0">
                <a:solidFill>
                  <a:srgbClr val="FF0000"/>
                </a:solidFill>
                <a:latin typeface="Times New Roman" pitchFamily="18" charset="0"/>
                <a:cs typeface="Times New Roman" pitchFamily="18" charset="0"/>
              </a:rPr>
              <a:t>n(A ∪ B) = n(A) + n(B) − n(A ∩ B)</a:t>
            </a:r>
          </a:p>
          <a:p>
            <a:pPr algn="just"/>
            <a:r>
              <a:rPr lang="en-GB" sz="2400" dirty="0" smtClean="0">
                <a:latin typeface="Times New Roman" pitchFamily="18" charset="0"/>
                <a:cs typeface="Times New Roman" pitchFamily="18" charset="0"/>
              </a:rPr>
              <a:t>That is, we find the number of elements in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or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(or both) by first adding </a:t>
            </a:r>
            <a:r>
              <a:rPr lang="en-GB" sz="2400" i="1" dirty="0" smtClean="0">
                <a:latin typeface="Times New Roman" pitchFamily="18" charset="0"/>
                <a:cs typeface="Times New Roman" pitchFamily="18" charset="0"/>
              </a:rPr>
              <a:t>n(A)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n(B)</a:t>
            </a:r>
            <a:r>
              <a:rPr lang="en-GB" sz="2400" dirty="0" smtClean="0">
                <a:latin typeface="Times New Roman" pitchFamily="18" charset="0"/>
                <a:cs typeface="Times New Roman" pitchFamily="18" charset="0"/>
              </a:rPr>
              <a:t> (inclusion) and then subtracting </a:t>
            </a:r>
            <a:r>
              <a:rPr lang="en-GB" sz="2400" i="1" dirty="0" smtClean="0">
                <a:latin typeface="Times New Roman" pitchFamily="18" charset="0"/>
                <a:cs typeface="Times New Roman" pitchFamily="18" charset="0"/>
              </a:rPr>
              <a:t>n(A ∩ B) </a:t>
            </a:r>
            <a:r>
              <a:rPr lang="en-GB" sz="2400" dirty="0" smtClean="0">
                <a:latin typeface="Times New Roman" pitchFamily="18" charset="0"/>
                <a:cs typeface="Times New Roman" pitchFamily="18" charset="0"/>
              </a:rPr>
              <a:t>(exclusion) since its elements were counted twice.</a:t>
            </a:r>
          </a:p>
          <a:p>
            <a:pPr algn="just"/>
            <a:endParaRPr lang="en-GB" sz="2400" dirty="0" smtClean="0">
              <a:latin typeface="Times New Roman" pitchFamily="18" charset="0"/>
              <a:cs typeface="Times New Roman" pitchFamily="18" charset="0"/>
            </a:endParaRPr>
          </a:p>
          <a:p>
            <a:pPr algn="just"/>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We can apply this result to obtain a similar formula for three sets:</a:t>
            </a:r>
          </a:p>
          <a:p>
            <a:pPr algn="just"/>
            <a:r>
              <a:rPr lang="pt-BR" sz="2400" i="1" dirty="0" smtClean="0">
                <a:solidFill>
                  <a:srgbClr val="FF0000"/>
                </a:solidFill>
                <a:latin typeface="Times New Roman" pitchFamily="18" charset="0"/>
                <a:cs typeface="Times New Roman" pitchFamily="18" charset="0"/>
              </a:rPr>
              <a:t>n(A ∪ B ∪ C) = n(A) + n(B) + n(C) − n(A ∩ B) − n(A ∩ C) − n(B ∩ C) + n(A ∩ B ∩ C)</a:t>
            </a:r>
            <a:endParaRPr lang="en-GB" sz="2400"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370975"/>
          </a:xfrm>
          <a:prstGeom prst="rect">
            <a:avLst/>
          </a:prstGeom>
          <a:solidFill>
            <a:srgbClr val="99FFCC"/>
          </a:solidFill>
        </p:spPr>
        <p:txBody>
          <a:bodyPr wrap="square" rtlCol="0">
            <a:spAutoFit/>
          </a:bodyPr>
          <a:lstStyle/>
          <a:p>
            <a:pPr algn="just"/>
            <a:r>
              <a:rPr lang="en-GB" sz="2400" b="1" dirty="0" smtClean="0">
                <a:latin typeface="Times New Roman" pitchFamily="18" charset="0"/>
                <a:cs typeface="Times New Roman" pitchFamily="18" charset="0"/>
              </a:rPr>
              <a:t>EXAMPLE </a:t>
            </a:r>
            <a:r>
              <a:rPr lang="en-GB" sz="2400" dirty="0" smtClean="0">
                <a:latin typeface="Times New Roman" pitchFamily="18" charset="0"/>
                <a:cs typeface="Times New Roman" pitchFamily="18" charset="0"/>
              </a:rPr>
              <a:t>Suppose a list A contains the 30 students in a mathematics class, and a list B contains the 35 students in an English class, and suppose there are 20 names on both lists. Find the number of students:</a:t>
            </a:r>
          </a:p>
          <a:p>
            <a:pPr marL="457200" indent="-457200">
              <a:buAutoNum type="alphaLcParenBoth"/>
            </a:pPr>
            <a:r>
              <a:rPr lang="en-GB" sz="2400" dirty="0" smtClean="0">
                <a:latin typeface="Times New Roman" pitchFamily="18" charset="0"/>
                <a:cs typeface="Times New Roman" pitchFamily="18" charset="0"/>
              </a:rPr>
              <a:t>only on list A, (b) only on list B, (c) on list A or B (or both), (d) on exactly one list.</a:t>
            </a:r>
          </a:p>
          <a:p>
            <a:pPr marL="457200" indent="-457200">
              <a:buAutoNum type="alphaLcParenBoth"/>
            </a:pPr>
            <a:endParaRPr lang="en-GB" sz="2400" dirty="0" smtClean="0">
              <a:latin typeface="Times New Roman" pitchFamily="18" charset="0"/>
              <a:cs typeface="Times New Roman" pitchFamily="18" charset="0"/>
            </a:endParaRPr>
          </a:p>
          <a:p>
            <a:pPr marL="457200" indent="-457200"/>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(a) List A has 30 names and 20 are on list B; hence 30 − 20 = 10 names are only on list A.</a:t>
            </a:r>
          </a:p>
          <a:p>
            <a:r>
              <a:rPr lang="en-GB" sz="2400" dirty="0" smtClean="0">
                <a:latin typeface="Times New Roman" pitchFamily="18" charset="0"/>
                <a:cs typeface="Times New Roman" pitchFamily="18" charset="0"/>
              </a:rPr>
              <a:t>(b) Similarly, 35 − 20 = 15 are only on list B.</a:t>
            </a:r>
          </a:p>
          <a:p>
            <a:r>
              <a:rPr lang="en-GB" sz="2400" dirty="0" smtClean="0">
                <a:latin typeface="Times New Roman" pitchFamily="18" charset="0"/>
                <a:cs typeface="Times New Roman" pitchFamily="18" charset="0"/>
              </a:rPr>
              <a:t>(c) We seek </a:t>
            </a:r>
            <a:r>
              <a:rPr lang="en-GB" sz="2400" i="1" dirty="0" smtClean="0">
                <a:latin typeface="Times New Roman" pitchFamily="18" charset="0"/>
                <a:cs typeface="Times New Roman" pitchFamily="18" charset="0"/>
              </a:rPr>
              <a:t>n(A ∪ B)</a:t>
            </a:r>
            <a:r>
              <a:rPr lang="en-GB" sz="2400" dirty="0" smtClean="0">
                <a:latin typeface="Times New Roman" pitchFamily="18" charset="0"/>
                <a:cs typeface="Times New Roman" pitchFamily="18" charset="0"/>
              </a:rPr>
              <a:t>. By inclusion–exclusion,</a:t>
            </a:r>
          </a:p>
          <a:p>
            <a:r>
              <a:rPr lang="pt-BR" sz="2400" i="1" dirty="0" smtClean="0">
                <a:latin typeface="Times New Roman" pitchFamily="18" charset="0"/>
                <a:cs typeface="Times New Roman" pitchFamily="18" charset="0"/>
              </a:rPr>
              <a:t>n(A ∪ B) = n(A) + n(B) − n(A ∩ B) </a:t>
            </a:r>
            <a:r>
              <a:rPr lang="pt-BR" sz="2400" dirty="0" smtClean="0">
                <a:latin typeface="Times New Roman" pitchFamily="18" charset="0"/>
                <a:cs typeface="Times New Roman" pitchFamily="18" charset="0"/>
              </a:rPr>
              <a:t>= 30 + 35 − 20 = 45.</a:t>
            </a:r>
          </a:p>
          <a:p>
            <a:r>
              <a:rPr lang="en-GB" sz="2400" dirty="0" smtClean="0">
                <a:latin typeface="Times New Roman" pitchFamily="18" charset="0"/>
                <a:cs typeface="Times New Roman" pitchFamily="18" charset="0"/>
              </a:rPr>
              <a:t>In other words, we combine the two lists and then cross out the 20 names which appear twice.</a:t>
            </a:r>
          </a:p>
          <a:p>
            <a:r>
              <a:rPr lang="en-GB" sz="2400" dirty="0" smtClean="0">
                <a:latin typeface="Times New Roman" pitchFamily="18" charset="0"/>
                <a:cs typeface="Times New Roman" pitchFamily="18" charset="0"/>
              </a:rPr>
              <a:t>(d) By (a) and (b), 10 + 15 = 25 names are only on one list; that is, </a:t>
            </a:r>
            <a:r>
              <a:rPr lang="en-GB" sz="2400" i="1" dirty="0" smtClean="0">
                <a:latin typeface="Times New Roman" pitchFamily="18" charset="0"/>
                <a:cs typeface="Times New Roman" pitchFamily="18" charset="0"/>
              </a:rPr>
              <a:t>n(A ⊕ B) </a:t>
            </a:r>
            <a:r>
              <a:rPr lang="en-GB" sz="2400" dirty="0" smtClean="0">
                <a:latin typeface="Times New Roman" pitchFamily="18" charset="0"/>
                <a:cs typeface="Times New Roman" pitchFamily="18" charset="0"/>
              </a:rPr>
              <a:t>= 25.</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763000" cy="4524315"/>
          </a:xfrm>
          <a:prstGeom prst="rect">
            <a:avLst/>
          </a:prstGeom>
          <a:solidFill>
            <a:srgbClr val="99FFCC"/>
          </a:solidFill>
        </p:spPr>
        <p:txBody>
          <a:bodyPr wrap="square" rtlCol="0">
            <a:spAutoFit/>
          </a:bodyPr>
          <a:lstStyle/>
          <a:p>
            <a:pPr algn="just"/>
            <a:r>
              <a:rPr lang="en-GB" sz="2400" dirty="0" smtClean="0">
                <a:latin typeface="Times New Roman" pitchFamily="18" charset="0"/>
                <a:cs typeface="Times New Roman" pitchFamily="18" charset="0"/>
              </a:rPr>
              <a:t>Example</a:t>
            </a:r>
          </a:p>
          <a:p>
            <a:pPr algn="just"/>
            <a:r>
              <a:rPr lang="en-GB" sz="2400" dirty="0" smtClean="0">
                <a:latin typeface="Times New Roman" pitchFamily="18" charset="0"/>
                <a:cs typeface="Times New Roman" pitchFamily="18" charset="0"/>
              </a:rPr>
              <a:t>Determine the validity of the following argument:</a:t>
            </a:r>
          </a:p>
          <a:p>
            <a:pPr algn="just"/>
            <a:r>
              <a:rPr lang="en-GB" sz="2400" i="1" dirty="0" smtClean="0">
                <a:latin typeface="Times New Roman" pitchFamily="18" charset="0"/>
                <a:cs typeface="Times New Roman" pitchFamily="18" charset="0"/>
              </a:rPr>
              <a:t>S</a:t>
            </a:r>
            <a:r>
              <a:rPr lang="en-GB" sz="2400" baseline="-25000" dirty="0" smtClean="0">
                <a:latin typeface="Times New Roman" pitchFamily="18" charset="0"/>
                <a:cs typeface="Times New Roman" pitchFamily="18" charset="0"/>
              </a:rPr>
              <a:t>1</a:t>
            </a:r>
            <a:r>
              <a:rPr lang="en-GB" sz="2400" dirty="0" smtClean="0">
                <a:latin typeface="Times New Roman" pitchFamily="18" charset="0"/>
                <a:cs typeface="Times New Roman" pitchFamily="18" charset="0"/>
              </a:rPr>
              <a:t>: All my friends are musicians.</a:t>
            </a:r>
          </a:p>
          <a:p>
            <a:pPr algn="just"/>
            <a:r>
              <a:rPr lang="en-GB" sz="2400" i="1" dirty="0" smtClean="0">
                <a:latin typeface="Times New Roman" pitchFamily="18" charset="0"/>
                <a:cs typeface="Times New Roman" pitchFamily="18" charset="0"/>
              </a:rPr>
              <a:t>S</a:t>
            </a:r>
            <a:r>
              <a:rPr lang="en-GB" sz="2400" baseline="-25000" dirty="0" smtClean="0">
                <a:latin typeface="Times New Roman" pitchFamily="18" charset="0"/>
                <a:cs typeface="Times New Roman" pitchFamily="18" charset="0"/>
              </a:rPr>
              <a:t>2</a:t>
            </a:r>
            <a:r>
              <a:rPr lang="en-GB" sz="2400" dirty="0" smtClean="0">
                <a:latin typeface="Times New Roman" pitchFamily="18" charset="0"/>
                <a:cs typeface="Times New Roman" pitchFamily="18" charset="0"/>
              </a:rPr>
              <a:t>: John is my friend.</a:t>
            </a:r>
          </a:p>
          <a:p>
            <a:pPr algn="just"/>
            <a:r>
              <a:rPr lang="en-GB" sz="2400" i="1" dirty="0" smtClean="0">
                <a:latin typeface="Times New Roman" pitchFamily="18" charset="0"/>
                <a:cs typeface="Times New Roman" pitchFamily="18" charset="0"/>
              </a:rPr>
              <a:t>S</a:t>
            </a:r>
            <a:r>
              <a:rPr lang="en-GB" sz="2400" baseline="-25000" dirty="0" smtClean="0">
                <a:latin typeface="Times New Roman" pitchFamily="18" charset="0"/>
                <a:cs typeface="Times New Roman" pitchFamily="18" charset="0"/>
              </a:rPr>
              <a:t>3</a:t>
            </a:r>
            <a:r>
              <a:rPr lang="en-GB" sz="2400" dirty="0" smtClean="0">
                <a:latin typeface="Times New Roman" pitchFamily="18" charset="0"/>
                <a:cs typeface="Times New Roman" pitchFamily="18" charset="0"/>
              </a:rPr>
              <a:t>: None of my neighbours are musicians.</a:t>
            </a:r>
          </a:p>
          <a:p>
            <a:pPr algn="just"/>
            <a:r>
              <a:rPr lang="en-GB" sz="2400" dirty="0" smtClean="0">
                <a:latin typeface="Times New Roman" pitchFamily="18" charset="0"/>
                <a:cs typeface="Times New Roman" pitchFamily="18" charset="0"/>
              </a:rPr>
              <a:t>____________________________</a:t>
            </a:r>
          </a:p>
          <a:p>
            <a:pPr algn="just"/>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 John is not my neighbour.</a:t>
            </a:r>
          </a:p>
          <a:p>
            <a:pPr algn="just"/>
            <a:endParaRPr lang="en-GB" sz="2400" dirty="0" smtClean="0">
              <a:latin typeface="Times New Roman" pitchFamily="18" charset="0"/>
              <a:cs typeface="Times New Roman" pitchFamily="18" charset="0"/>
            </a:endParaRPr>
          </a:p>
          <a:p>
            <a:pPr algn="just"/>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The premises </a:t>
            </a:r>
            <a:r>
              <a:rPr lang="en-GB" sz="2400" i="1" dirty="0" smtClean="0">
                <a:latin typeface="Times New Roman" pitchFamily="18" charset="0"/>
                <a:cs typeface="Times New Roman" pitchFamily="18" charset="0"/>
              </a:rPr>
              <a:t>S</a:t>
            </a:r>
            <a:r>
              <a:rPr lang="en-GB" sz="2400" baseline="-25000" dirty="0" smtClean="0">
                <a:latin typeface="Times New Roman" pitchFamily="18" charset="0"/>
                <a:cs typeface="Times New Roman" pitchFamily="18" charset="0"/>
              </a:rPr>
              <a:t>1</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S</a:t>
            </a:r>
            <a:r>
              <a:rPr lang="en-GB" sz="2400" baseline="-25000" dirty="0" smtClean="0">
                <a:latin typeface="Times New Roman" pitchFamily="18" charset="0"/>
                <a:cs typeface="Times New Roman" pitchFamily="18" charset="0"/>
              </a:rPr>
              <a:t>3</a:t>
            </a:r>
            <a:r>
              <a:rPr lang="en-GB" sz="2400" dirty="0" smtClean="0">
                <a:latin typeface="Times New Roman" pitchFamily="18" charset="0"/>
                <a:cs typeface="Times New Roman" pitchFamily="18" charset="0"/>
              </a:rPr>
              <a:t> lead to the Venn diagram in Fig. below. By </a:t>
            </a:r>
            <a:r>
              <a:rPr lang="en-GB" sz="2400" i="1" dirty="0" smtClean="0">
                <a:latin typeface="Times New Roman" pitchFamily="18" charset="0"/>
                <a:cs typeface="Times New Roman" pitchFamily="18" charset="0"/>
              </a:rPr>
              <a:t>S</a:t>
            </a:r>
            <a:r>
              <a:rPr lang="en-GB" sz="2400" baseline="-25000" dirty="0" smtClean="0">
                <a:latin typeface="Times New Roman" pitchFamily="18" charset="0"/>
                <a:cs typeface="Times New Roman" pitchFamily="18" charset="0"/>
              </a:rPr>
              <a:t>2</a:t>
            </a:r>
            <a:r>
              <a:rPr lang="en-GB" sz="2400" dirty="0" smtClean="0">
                <a:latin typeface="Times New Roman" pitchFamily="18" charset="0"/>
                <a:cs typeface="Times New Roman" pitchFamily="18" charset="0"/>
              </a:rPr>
              <a:t>, John belongs to the set of friends which is disjoint from the set of </a:t>
            </a:r>
            <a:r>
              <a:rPr lang="en-GB" sz="2400" dirty="0" err="1" smtClean="0">
                <a:latin typeface="Times New Roman" pitchFamily="18" charset="0"/>
                <a:cs typeface="Times New Roman" pitchFamily="18" charset="0"/>
              </a:rPr>
              <a:t>neighbors</a:t>
            </a:r>
            <a:r>
              <a:rPr lang="en-GB" sz="2400" dirty="0" smtClean="0">
                <a:latin typeface="Times New Roman" pitchFamily="18" charset="0"/>
                <a:cs typeface="Times New Roman" pitchFamily="18" charset="0"/>
              </a:rPr>
              <a:t>. Thus </a:t>
            </a:r>
            <a:r>
              <a:rPr lang="en-GB" sz="2400" i="1" dirty="0"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is a valid conclusion and so the argument is valid.</a:t>
            </a:r>
            <a:endParaRPr lang="en-GB"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286000" y="4724400"/>
            <a:ext cx="4191000" cy="2005768"/>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0"/>
            <a:ext cx="9144000" cy="5909310"/>
          </a:xfrm>
          <a:prstGeom prst="rect">
            <a:avLst/>
          </a:prstGeom>
          <a:noFill/>
        </p:spPr>
        <p:txBody>
          <a:bodyPr wrap="square" rtlCol="0">
            <a:spAutoFit/>
          </a:bodyPr>
          <a:lstStyle/>
          <a:p>
            <a:r>
              <a:rPr lang="en-GB" b="1" dirty="0" smtClean="0">
                <a:latin typeface="Times New Roman" pitchFamily="18" charset="0"/>
                <a:cs typeface="Times New Roman" pitchFamily="18" charset="0"/>
              </a:rPr>
              <a:t>Example</a:t>
            </a:r>
          </a:p>
          <a:p>
            <a:r>
              <a:rPr lang="en-GB" dirty="0" smtClean="0">
                <a:latin typeface="Times New Roman" pitchFamily="18" charset="0"/>
                <a:cs typeface="Times New Roman" pitchFamily="18" charset="0"/>
              </a:rPr>
              <a:t>Each student in Philosophy at </a:t>
            </a:r>
            <a:r>
              <a:rPr lang="en-GB" b="1" dirty="0" err="1" smtClean="0">
                <a:solidFill>
                  <a:srgbClr val="000099"/>
                </a:solidFill>
                <a:latin typeface="Times New Roman" pitchFamily="18" charset="0"/>
                <a:cs typeface="Times New Roman" pitchFamily="18" charset="0"/>
              </a:rPr>
              <a:t>Jahangirngar</a:t>
            </a:r>
            <a:r>
              <a:rPr lang="en-GB" b="1" dirty="0" smtClean="0">
                <a:solidFill>
                  <a:srgbClr val="000099"/>
                </a:solidFill>
                <a:latin typeface="Times New Roman" pitchFamily="18" charset="0"/>
                <a:cs typeface="Times New Roman" pitchFamily="18" charset="0"/>
              </a:rPr>
              <a:t> University </a:t>
            </a:r>
            <a:r>
              <a:rPr lang="en-GB" dirty="0" smtClean="0">
                <a:latin typeface="Times New Roman" pitchFamily="18" charset="0"/>
                <a:cs typeface="Times New Roman" pitchFamily="18" charset="0"/>
              </a:rPr>
              <a:t>requires to complete Science indicated as: </a:t>
            </a:r>
            <a:r>
              <a:rPr lang="en-GB" i="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 and Mathematics as </a:t>
            </a:r>
            <a:r>
              <a:rPr lang="en-GB" i="1" dirty="0" smtClean="0">
                <a:latin typeface="Times New Roman" pitchFamily="18" charset="0"/>
                <a:cs typeface="Times New Roman" pitchFamily="18" charset="0"/>
              </a:rPr>
              <a:t>B</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A poll of 140 students shows that:</a:t>
            </a:r>
          </a:p>
          <a:p>
            <a:r>
              <a:rPr lang="en-GB" dirty="0" smtClean="0">
                <a:latin typeface="Times New Roman" pitchFamily="18" charset="0"/>
                <a:cs typeface="Times New Roman" pitchFamily="18" charset="0"/>
              </a:rPr>
              <a:t>60 completed </a:t>
            </a:r>
            <a:r>
              <a:rPr lang="en-GB" i="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 45 completed B, 20 completed both </a:t>
            </a:r>
            <a:r>
              <a:rPr lang="en-GB" i="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 and </a:t>
            </a:r>
            <a:r>
              <a:rPr lang="en-GB" i="1" dirty="0" smtClean="0">
                <a:latin typeface="Times New Roman" pitchFamily="18" charset="0"/>
                <a:cs typeface="Times New Roman" pitchFamily="18" charset="0"/>
              </a:rPr>
              <a:t>B</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Use a Venn diagram to find the number of students who have completed:</a:t>
            </a:r>
          </a:p>
          <a:p>
            <a:r>
              <a:rPr lang="en-GB" dirty="0" smtClean="0">
                <a:latin typeface="Times New Roman" pitchFamily="18" charset="0"/>
                <a:cs typeface="Times New Roman" pitchFamily="18" charset="0"/>
              </a:rPr>
              <a:t>(a) At least one of </a:t>
            </a:r>
            <a:r>
              <a:rPr lang="en-GB" i="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 and </a:t>
            </a:r>
            <a:r>
              <a:rPr lang="en-GB" i="1" dirty="0" smtClean="0">
                <a:latin typeface="Times New Roman" pitchFamily="18" charset="0"/>
                <a:cs typeface="Times New Roman" pitchFamily="18" charset="0"/>
              </a:rPr>
              <a:t>B</a:t>
            </a:r>
            <a:r>
              <a:rPr lang="en-GB" dirty="0" smtClean="0">
                <a:latin typeface="Times New Roman" pitchFamily="18" charset="0"/>
                <a:cs typeface="Times New Roman" pitchFamily="18" charset="0"/>
              </a:rPr>
              <a:t>; (b) exactly one of </a:t>
            </a:r>
            <a:r>
              <a:rPr lang="en-GB" i="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 or </a:t>
            </a:r>
            <a:r>
              <a:rPr lang="en-GB" i="1" dirty="0" smtClean="0">
                <a:latin typeface="Times New Roman" pitchFamily="18" charset="0"/>
                <a:cs typeface="Times New Roman" pitchFamily="18" charset="0"/>
              </a:rPr>
              <a:t>B</a:t>
            </a:r>
            <a:r>
              <a:rPr lang="en-GB" dirty="0" smtClean="0">
                <a:latin typeface="Times New Roman" pitchFamily="18" charset="0"/>
                <a:cs typeface="Times New Roman" pitchFamily="18" charset="0"/>
              </a:rPr>
              <a:t>; (c) neither </a:t>
            </a:r>
            <a:r>
              <a:rPr lang="en-GB" i="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 nor </a:t>
            </a:r>
            <a:r>
              <a:rPr lang="en-GB" i="1" dirty="0" smtClean="0">
                <a:latin typeface="Times New Roman" pitchFamily="18" charset="0"/>
                <a:cs typeface="Times New Roman" pitchFamily="18" charset="0"/>
              </a:rPr>
              <a:t>B</a:t>
            </a:r>
            <a:r>
              <a:rPr lang="en-GB" dirty="0" smtClean="0">
                <a:latin typeface="Times New Roman" pitchFamily="18" charset="0"/>
                <a:cs typeface="Times New Roman" pitchFamily="18" charset="0"/>
              </a:rPr>
              <a:t>.</a:t>
            </a:r>
          </a:p>
          <a:p>
            <a:r>
              <a:rPr lang="en-GB" b="1" dirty="0" smtClean="0">
                <a:solidFill>
                  <a:srgbClr val="FF0000"/>
                </a:solidFill>
                <a:latin typeface="Times New Roman" pitchFamily="18" charset="0"/>
                <a:cs typeface="Times New Roman" pitchFamily="18" charset="0"/>
              </a:rPr>
              <a:t>Ans.</a:t>
            </a:r>
          </a:p>
          <a:p>
            <a:r>
              <a:rPr lang="en-GB" dirty="0" smtClean="0">
                <a:solidFill>
                  <a:srgbClr val="000099"/>
                </a:solidFill>
                <a:latin typeface="Times New Roman" pitchFamily="18" charset="0"/>
                <a:cs typeface="Times New Roman" pitchFamily="18" charset="0"/>
              </a:rPr>
              <a:t>Let us translating the above data into set notation yields:</a:t>
            </a:r>
          </a:p>
          <a:p>
            <a:r>
              <a:rPr lang="pt-BR" i="1" dirty="0" smtClean="0">
                <a:solidFill>
                  <a:srgbClr val="000099"/>
                </a:solidFill>
                <a:latin typeface="Times New Roman" pitchFamily="18" charset="0"/>
                <a:cs typeface="Times New Roman" pitchFamily="18" charset="0"/>
              </a:rPr>
              <a:t>n(A)</a:t>
            </a:r>
            <a:r>
              <a:rPr lang="pt-BR" dirty="0" smtClean="0">
                <a:solidFill>
                  <a:srgbClr val="000099"/>
                </a:solidFill>
                <a:latin typeface="Times New Roman" pitchFamily="18" charset="0"/>
                <a:cs typeface="Times New Roman" pitchFamily="18" charset="0"/>
              </a:rPr>
              <a:t> = 60, </a:t>
            </a:r>
            <a:r>
              <a:rPr lang="pt-BR" i="1" dirty="0" smtClean="0">
                <a:solidFill>
                  <a:srgbClr val="000099"/>
                </a:solidFill>
                <a:latin typeface="Times New Roman" pitchFamily="18" charset="0"/>
                <a:cs typeface="Times New Roman" pitchFamily="18" charset="0"/>
              </a:rPr>
              <a:t>n(B)</a:t>
            </a:r>
            <a:r>
              <a:rPr lang="pt-BR" dirty="0" smtClean="0">
                <a:solidFill>
                  <a:srgbClr val="000099"/>
                </a:solidFill>
                <a:latin typeface="Times New Roman" pitchFamily="18" charset="0"/>
                <a:cs typeface="Times New Roman" pitchFamily="18" charset="0"/>
              </a:rPr>
              <a:t> = 45, </a:t>
            </a:r>
            <a:r>
              <a:rPr lang="pt-BR" i="1" dirty="0" smtClean="0">
                <a:solidFill>
                  <a:srgbClr val="000099"/>
                </a:solidFill>
                <a:latin typeface="Times New Roman" pitchFamily="18" charset="0"/>
                <a:cs typeface="Times New Roman" pitchFamily="18" charset="0"/>
              </a:rPr>
              <a:t>n(A ∩ B) </a:t>
            </a:r>
            <a:r>
              <a:rPr lang="pt-BR" dirty="0" smtClean="0">
                <a:solidFill>
                  <a:srgbClr val="000099"/>
                </a:solidFill>
                <a:latin typeface="Times New Roman" pitchFamily="18" charset="0"/>
                <a:cs typeface="Times New Roman" pitchFamily="18" charset="0"/>
              </a:rPr>
              <a:t>= 20, </a:t>
            </a:r>
            <a:r>
              <a:rPr lang="pt-BR" i="1" dirty="0" smtClean="0">
                <a:solidFill>
                  <a:srgbClr val="000099"/>
                </a:solidFill>
                <a:latin typeface="Times New Roman" pitchFamily="18" charset="0"/>
                <a:cs typeface="Times New Roman" pitchFamily="18" charset="0"/>
              </a:rPr>
              <a:t>n(U)</a:t>
            </a:r>
            <a:r>
              <a:rPr lang="pt-BR" b="1" dirty="0" smtClean="0">
                <a:solidFill>
                  <a:srgbClr val="000099"/>
                </a:solidFill>
                <a:latin typeface="Times New Roman" pitchFamily="18" charset="0"/>
                <a:cs typeface="Times New Roman" pitchFamily="18" charset="0"/>
              </a:rPr>
              <a:t> = </a:t>
            </a:r>
            <a:r>
              <a:rPr lang="pt-BR" dirty="0" smtClean="0">
                <a:solidFill>
                  <a:srgbClr val="000099"/>
                </a:solidFill>
                <a:latin typeface="Times New Roman" pitchFamily="18" charset="0"/>
                <a:cs typeface="Times New Roman" pitchFamily="18" charset="0"/>
              </a:rPr>
              <a:t>140</a:t>
            </a:r>
          </a:p>
          <a:p>
            <a:r>
              <a:rPr lang="en-GB" dirty="0" smtClean="0">
                <a:solidFill>
                  <a:srgbClr val="000099"/>
                </a:solidFill>
                <a:latin typeface="Times New Roman" pitchFamily="18" charset="0"/>
                <a:cs typeface="Times New Roman" pitchFamily="18" charset="0"/>
              </a:rPr>
              <a:t>Corresponding  Venn diagram of sets A and B is shown below. </a:t>
            </a:r>
          </a:p>
          <a:p>
            <a:r>
              <a:rPr lang="en-GB" dirty="0" smtClean="0">
                <a:solidFill>
                  <a:srgbClr val="000099"/>
                </a:solidFill>
                <a:latin typeface="Times New Roman" pitchFamily="18" charset="0"/>
                <a:cs typeface="Times New Roman" pitchFamily="18" charset="0"/>
              </a:rPr>
              <a:t>Now we get, </a:t>
            </a:r>
          </a:p>
          <a:p>
            <a:r>
              <a:rPr lang="en-GB" dirty="0" smtClean="0">
                <a:solidFill>
                  <a:srgbClr val="000099"/>
                </a:solidFill>
                <a:latin typeface="Times New Roman" pitchFamily="18" charset="0"/>
                <a:cs typeface="Times New Roman" pitchFamily="18" charset="0"/>
              </a:rPr>
              <a:t>20 completed both A and B, so n(</a:t>
            </a:r>
            <a:r>
              <a:rPr lang="en-GB" i="1" dirty="0" smtClean="0">
                <a:solidFill>
                  <a:srgbClr val="000099"/>
                </a:solidFill>
                <a:latin typeface="Times New Roman" pitchFamily="18" charset="0"/>
                <a:cs typeface="Times New Roman" pitchFamily="18" charset="0"/>
              </a:rPr>
              <a:t>A ∩ B</a:t>
            </a:r>
            <a:r>
              <a:rPr lang="en-GB" dirty="0" smtClean="0">
                <a:solidFill>
                  <a:srgbClr val="000099"/>
                </a:solidFill>
                <a:latin typeface="Times New Roman" pitchFamily="18" charset="0"/>
                <a:cs typeface="Times New Roman" pitchFamily="18" charset="0"/>
              </a:rPr>
              <a:t>) = 20.</a:t>
            </a:r>
          </a:p>
          <a:p>
            <a:r>
              <a:rPr lang="en-GB" dirty="0" smtClean="0">
                <a:solidFill>
                  <a:srgbClr val="000099"/>
                </a:solidFill>
                <a:latin typeface="Times New Roman" pitchFamily="18" charset="0"/>
                <a:cs typeface="Times New Roman" pitchFamily="18" charset="0"/>
              </a:rPr>
              <a:t>60 − 20 = 40 completed A but not B, s on(</a:t>
            </a:r>
            <a:r>
              <a:rPr lang="en-GB" i="1" dirty="0" smtClean="0">
                <a:solidFill>
                  <a:srgbClr val="000099"/>
                </a:solidFill>
                <a:latin typeface="Times New Roman" pitchFamily="18" charset="0"/>
                <a:cs typeface="Times New Roman" pitchFamily="18" charset="0"/>
              </a:rPr>
              <a:t>A\B</a:t>
            </a:r>
            <a:r>
              <a:rPr lang="en-GB" dirty="0" smtClean="0">
                <a:solidFill>
                  <a:srgbClr val="000099"/>
                </a:solidFill>
                <a:latin typeface="Times New Roman" pitchFamily="18" charset="0"/>
                <a:cs typeface="Times New Roman" pitchFamily="18" charset="0"/>
              </a:rPr>
              <a:t>) = 40.</a:t>
            </a:r>
          </a:p>
          <a:p>
            <a:r>
              <a:rPr lang="en-GB" dirty="0" smtClean="0">
                <a:solidFill>
                  <a:srgbClr val="000099"/>
                </a:solidFill>
                <a:latin typeface="Times New Roman" pitchFamily="18" charset="0"/>
                <a:cs typeface="Times New Roman" pitchFamily="18" charset="0"/>
              </a:rPr>
              <a:t>45 − 20 = 25 completed </a:t>
            </a:r>
            <a:r>
              <a:rPr lang="en-GB" i="1" dirty="0" smtClean="0">
                <a:solidFill>
                  <a:srgbClr val="000099"/>
                </a:solidFill>
                <a:latin typeface="Times New Roman" pitchFamily="18" charset="0"/>
                <a:cs typeface="Times New Roman" pitchFamily="18" charset="0"/>
              </a:rPr>
              <a:t>B</a:t>
            </a:r>
            <a:r>
              <a:rPr lang="en-GB" dirty="0" smtClean="0">
                <a:solidFill>
                  <a:srgbClr val="000099"/>
                </a:solidFill>
                <a:latin typeface="Times New Roman" pitchFamily="18" charset="0"/>
                <a:cs typeface="Times New Roman" pitchFamily="18" charset="0"/>
              </a:rPr>
              <a:t> but not </a:t>
            </a:r>
            <a:r>
              <a:rPr lang="en-GB" i="1" dirty="0" smtClean="0">
                <a:solidFill>
                  <a:srgbClr val="000099"/>
                </a:solidFill>
                <a:latin typeface="Times New Roman" pitchFamily="18" charset="0"/>
                <a:cs typeface="Times New Roman" pitchFamily="18" charset="0"/>
              </a:rPr>
              <a:t>A</a:t>
            </a:r>
            <a:r>
              <a:rPr lang="en-GB" dirty="0" smtClean="0">
                <a:solidFill>
                  <a:srgbClr val="000099"/>
                </a:solidFill>
                <a:latin typeface="Times New Roman" pitchFamily="18" charset="0"/>
                <a:cs typeface="Times New Roman" pitchFamily="18" charset="0"/>
              </a:rPr>
              <a:t>, so n(</a:t>
            </a:r>
            <a:r>
              <a:rPr lang="en-GB" i="1" dirty="0" smtClean="0">
                <a:solidFill>
                  <a:srgbClr val="000099"/>
                </a:solidFill>
                <a:latin typeface="Times New Roman" pitchFamily="18" charset="0"/>
                <a:cs typeface="Times New Roman" pitchFamily="18" charset="0"/>
              </a:rPr>
              <a:t>B\A</a:t>
            </a:r>
            <a:r>
              <a:rPr lang="en-GB" dirty="0" smtClean="0">
                <a:solidFill>
                  <a:srgbClr val="000099"/>
                </a:solidFill>
                <a:latin typeface="Times New Roman" pitchFamily="18" charset="0"/>
                <a:cs typeface="Times New Roman" pitchFamily="18" charset="0"/>
              </a:rPr>
              <a:t>) = 25.</a:t>
            </a:r>
          </a:p>
          <a:p>
            <a:r>
              <a:rPr lang="en-GB" dirty="0" smtClean="0">
                <a:solidFill>
                  <a:srgbClr val="000099"/>
                </a:solidFill>
                <a:latin typeface="Times New Roman" pitchFamily="18" charset="0"/>
                <a:cs typeface="Times New Roman" pitchFamily="18" charset="0"/>
              </a:rPr>
              <a:t>140 − 20 − 40 − 25 = 55 completed neither </a:t>
            </a:r>
            <a:r>
              <a:rPr lang="en-GB" i="1" dirty="0" smtClean="0">
                <a:solidFill>
                  <a:srgbClr val="000099"/>
                </a:solidFill>
                <a:latin typeface="Times New Roman" pitchFamily="18" charset="0"/>
                <a:cs typeface="Times New Roman" pitchFamily="18" charset="0"/>
              </a:rPr>
              <a:t>A</a:t>
            </a:r>
            <a:r>
              <a:rPr lang="en-GB" dirty="0" smtClean="0">
                <a:solidFill>
                  <a:srgbClr val="000099"/>
                </a:solidFill>
                <a:latin typeface="Times New Roman" pitchFamily="18" charset="0"/>
                <a:cs typeface="Times New Roman" pitchFamily="18" charset="0"/>
              </a:rPr>
              <a:t> nor </a:t>
            </a:r>
            <a:r>
              <a:rPr lang="en-GB" i="1" dirty="0" smtClean="0">
                <a:solidFill>
                  <a:srgbClr val="000099"/>
                </a:solidFill>
                <a:latin typeface="Times New Roman" pitchFamily="18" charset="0"/>
                <a:cs typeface="Times New Roman" pitchFamily="18" charset="0"/>
              </a:rPr>
              <a:t>B</a:t>
            </a:r>
            <a:r>
              <a:rPr lang="en-GB" dirty="0" smtClean="0">
                <a:solidFill>
                  <a:srgbClr val="000099"/>
                </a:solidFill>
                <a:latin typeface="Times New Roman" pitchFamily="18" charset="0"/>
                <a:cs typeface="Times New Roman" pitchFamily="18" charset="0"/>
              </a:rPr>
              <a:t>.</a:t>
            </a:r>
          </a:p>
          <a:p>
            <a:r>
              <a:rPr lang="en-GB" dirty="0" smtClean="0">
                <a:solidFill>
                  <a:srgbClr val="000099"/>
                </a:solidFill>
                <a:latin typeface="Times New Roman" pitchFamily="18" charset="0"/>
                <a:cs typeface="Times New Roman" pitchFamily="18" charset="0"/>
              </a:rPr>
              <a:t>By the Venn diagram:</a:t>
            </a:r>
          </a:p>
          <a:p>
            <a:r>
              <a:rPr lang="en-GB" dirty="0" smtClean="0">
                <a:solidFill>
                  <a:srgbClr val="000099"/>
                </a:solidFill>
                <a:latin typeface="Times New Roman" pitchFamily="18" charset="0"/>
                <a:cs typeface="Times New Roman" pitchFamily="18" charset="0"/>
              </a:rPr>
              <a:t>(</a:t>
            </a:r>
            <a:r>
              <a:rPr lang="en-GB" i="1" dirty="0" smtClean="0">
                <a:solidFill>
                  <a:srgbClr val="000099"/>
                </a:solidFill>
                <a:latin typeface="Times New Roman" pitchFamily="18" charset="0"/>
                <a:cs typeface="Times New Roman" pitchFamily="18" charset="0"/>
              </a:rPr>
              <a:t>a) 20+ 40 + 25 = 85 </a:t>
            </a:r>
            <a:r>
              <a:rPr lang="en-GB" dirty="0" smtClean="0">
                <a:solidFill>
                  <a:srgbClr val="000099"/>
                </a:solidFill>
                <a:latin typeface="Times New Roman" pitchFamily="18" charset="0"/>
                <a:cs typeface="Times New Roman" pitchFamily="18" charset="0"/>
              </a:rPr>
              <a:t>completed </a:t>
            </a:r>
            <a:r>
              <a:rPr lang="en-GB" i="1" dirty="0" smtClean="0">
                <a:solidFill>
                  <a:srgbClr val="000099"/>
                </a:solidFill>
                <a:latin typeface="Times New Roman" pitchFamily="18" charset="0"/>
                <a:cs typeface="Times New Roman" pitchFamily="18" charset="0"/>
              </a:rPr>
              <a:t>A</a:t>
            </a:r>
            <a:r>
              <a:rPr lang="en-GB" dirty="0" smtClean="0">
                <a:solidFill>
                  <a:srgbClr val="000099"/>
                </a:solidFill>
                <a:latin typeface="Times New Roman" pitchFamily="18" charset="0"/>
                <a:cs typeface="Times New Roman" pitchFamily="18" charset="0"/>
              </a:rPr>
              <a:t> or </a:t>
            </a:r>
            <a:r>
              <a:rPr lang="en-GB" i="1" dirty="0" smtClean="0">
                <a:solidFill>
                  <a:srgbClr val="000099"/>
                </a:solidFill>
                <a:latin typeface="Times New Roman" pitchFamily="18" charset="0"/>
                <a:cs typeface="Times New Roman" pitchFamily="18" charset="0"/>
              </a:rPr>
              <a:t>B</a:t>
            </a:r>
            <a:r>
              <a:rPr lang="en-GB" dirty="0" smtClean="0">
                <a:solidFill>
                  <a:srgbClr val="000099"/>
                </a:solidFill>
                <a:latin typeface="Times New Roman" pitchFamily="18" charset="0"/>
                <a:cs typeface="Times New Roman" pitchFamily="18" charset="0"/>
              </a:rPr>
              <a:t>. Alternately, by the Inclusion–Exclusion Principle:</a:t>
            </a:r>
          </a:p>
          <a:p>
            <a:r>
              <a:rPr lang="pt-BR" i="1" dirty="0" smtClean="0">
                <a:solidFill>
                  <a:srgbClr val="000099"/>
                </a:solidFill>
                <a:latin typeface="Times New Roman" pitchFamily="18" charset="0"/>
                <a:cs typeface="Times New Roman" pitchFamily="18" charset="0"/>
              </a:rPr>
              <a:t>n(A ∪ B) = n(A) + n(B) − n(A ∩ B) </a:t>
            </a:r>
            <a:r>
              <a:rPr lang="pt-BR" dirty="0" smtClean="0">
                <a:solidFill>
                  <a:srgbClr val="000099"/>
                </a:solidFill>
                <a:latin typeface="Times New Roman" pitchFamily="18" charset="0"/>
                <a:cs typeface="Times New Roman" pitchFamily="18" charset="0"/>
              </a:rPr>
              <a:t>= 60 + 45 − 20 = 85</a:t>
            </a:r>
          </a:p>
          <a:p>
            <a:r>
              <a:rPr lang="en-GB" dirty="0" smtClean="0">
                <a:solidFill>
                  <a:srgbClr val="000099"/>
                </a:solidFill>
                <a:latin typeface="Times New Roman" pitchFamily="18" charset="0"/>
                <a:cs typeface="Times New Roman" pitchFamily="18" charset="0"/>
              </a:rPr>
              <a:t>(b) 40+ 25 = 65 completed exactly one requirement. That is, </a:t>
            </a:r>
            <a:r>
              <a:rPr lang="en-GB" i="1" dirty="0" smtClean="0">
                <a:solidFill>
                  <a:srgbClr val="000099"/>
                </a:solidFill>
                <a:latin typeface="Times New Roman" pitchFamily="18" charset="0"/>
                <a:cs typeface="Times New Roman" pitchFamily="18" charset="0"/>
              </a:rPr>
              <a:t>n(A ⊕ B) </a:t>
            </a:r>
            <a:r>
              <a:rPr lang="en-GB" dirty="0" smtClean="0">
                <a:solidFill>
                  <a:srgbClr val="000099"/>
                </a:solidFill>
                <a:latin typeface="Times New Roman" pitchFamily="18" charset="0"/>
                <a:cs typeface="Times New Roman" pitchFamily="18" charset="0"/>
              </a:rPr>
              <a:t>= 65.</a:t>
            </a:r>
          </a:p>
          <a:p>
            <a:r>
              <a:rPr lang="en-GB" dirty="0" smtClean="0">
                <a:solidFill>
                  <a:srgbClr val="000099"/>
                </a:solidFill>
                <a:latin typeface="Times New Roman" pitchFamily="18" charset="0"/>
                <a:cs typeface="Times New Roman" pitchFamily="18" charset="0"/>
              </a:rPr>
              <a:t>(c) 55 completed neither requirement, i.e. </a:t>
            </a:r>
            <a:r>
              <a:rPr lang="en-GB" i="1" dirty="0" smtClean="0">
                <a:solidFill>
                  <a:srgbClr val="000099"/>
                </a:solidFill>
                <a:latin typeface="Times New Roman" pitchFamily="18" charset="0"/>
                <a:cs typeface="Times New Roman" pitchFamily="18" charset="0"/>
              </a:rPr>
              <a:t>n(AC ∩ BC) = n[(A ∪ B)C] </a:t>
            </a:r>
            <a:r>
              <a:rPr lang="en-GB" dirty="0" smtClean="0">
                <a:solidFill>
                  <a:srgbClr val="000099"/>
                </a:solidFill>
                <a:latin typeface="Times New Roman" pitchFamily="18" charset="0"/>
                <a:cs typeface="Times New Roman" pitchFamily="18" charset="0"/>
              </a:rPr>
              <a:t>= 140 − 85 = 55.</a:t>
            </a:r>
            <a:endParaRPr lang="en-GB" dirty="0">
              <a:solidFill>
                <a:srgbClr val="000099"/>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876925" y="3276600"/>
            <a:ext cx="3267075" cy="188445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086600" y="1066800"/>
            <a:ext cx="1764265" cy="10001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4524315"/>
          </a:xfrm>
          <a:prstGeom prst="rect">
            <a:avLst/>
          </a:prstGeom>
          <a:solidFill>
            <a:srgbClr val="FFCCFF"/>
          </a:solidFill>
        </p:spPr>
        <p:txBody>
          <a:bodyPr wrap="square" rtlCol="0">
            <a:spAutoFit/>
          </a:bodyPr>
          <a:lstStyle/>
          <a:p>
            <a:pPr algn="just"/>
            <a:r>
              <a:rPr lang="en-GB" sz="2400" b="1" dirty="0" smtClean="0">
                <a:latin typeface="Times New Roman" pitchFamily="18" charset="0"/>
                <a:cs typeface="Times New Roman" pitchFamily="18" charset="0"/>
              </a:rPr>
              <a:t>Example</a:t>
            </a:r>
          </a:p>
          <a:p>
            <a:pPr algn="just"/>
            <a:r>
              <a:rPr lang="en-GB" sz="2400" dirty="0" smtClean="0">
                <a:latin typeface="Times New Roman" pitchFamily="18" charset="0"/>
                <a:cs typeface="Times New Roman" pitchFamily="18" charset="0"/>
              </a:rPr>
              <a:t>In a survey of 120 people, it was found that:</a:t>
            </a:r>
          </a:p>
          <a:p>
            <a:pPr algn="just"/>
            <a:r>
              <a:rPr lang="en-GB" sz="2400" dirty="0" smtClean="0">
                <a:latin typeface="Times New Roman" pitchFamily="18" charset="0"/>
                <a:cs typeface="Times New Roman" pitchFamily="18" charset="0"/>
              </a:rPr>
              <a:t>65 read Newsweek magazine, 20 read both Newsweek and Time,</a:t>
            </a:r>
          </a:p>
          <a:p>
            <a:pPr algn="just"/>
            <a:r>
              <a:rPr lang="en-GB" sz="2400" dirty="0" smtClean="0">
                <a:latin typeface="Times New Roman" pitchFamily="18" charset="0"/>
                <a:cs typeface="Times New Roman" pitchFamily="18" charset="0"/>
              </a:rPr>
              <a:t>45 read Time, 25 read both Newsweek and Fortune,</a:t>
            </a:r>
          </a:p>
          <a:p>
            <a:pPr algn="just"/>
            <a:r>
              <a:rPr lang="en-GB" sz="2400" dirty="0" smtClean="0">
                <a:latin typeface="Times New Roman" pitchFamily="18" charset="0"/>
                <a:cs typeface="Times New Roman" pitchFamily="18" charset="0"/>
              </a:rPr>
              <a:t>42 read Fortune, 15 read both Time and Fortune,</a:t>
            </a:r>
          </a:p>
          <a:p>
            <a:pPr algn="just"/>
            <a:r>
              <a:rPr lang="en-GB" sz="2400" dirty="0" smtClean="0">
                <a:latin typeface="Times New Roman" pitchFamily="18" charset="0"/>
                <a:cs typeface="Times New Roman" pitchFamily="18" charset="0"/>
              </a:rPr>
              <a:t>8 read all three magazines.</a:t>
            </a:r>
          </a:p>
          <a:p>
            <a:pPr algn="just"/>
            <a:r>
              <a:rPr lang="en-GB" sz="2400" dirty="0" smtClean="0">
                <a:latin typeface="Times New Roman" pitchFamily="18" charset="0"/>
                <a:cs typeface="Times New Roman" pitchFamily="18" charset="0"/>
              </a:rPr>
              <a:t>(a) Find the number of people who read at least one of the three magazines.</a:t>
            </a:r>
          </a:p>
          <a:p>
            <a:pPr algn="just"/>
            <a:r>
              <a:rPr lang="en-GB" sz="2400" dirty="0" smtClean="0">
                <a:latin typeface="Times New Roman" pitchFamily="18" charset="0"/>
                <a:cs typeface="Times New Roman" pitchFamily="18" charset="0"/>
              </a:rPr>
              <a:t>(b) Fill in the correct number of people in each of the eight regions of the Venn diagram in Fig. a where </a:t>
            </a:r>
            <a:r>
              <a:rPr lang="en-GB" sz="2400" i="1" dirty="0" smtClean="0">
                <a:latin typeface="Times New Roman" pitchFamily="18" charset="0"/>
                <a:cs typeface="Times New Roman" pitchFamily="18" charset="0"/>
              </a:rPr>
              <a:t>N, T , </a:t>
            </a:r>
            <a:r>
              <a:rPr lang="en-GB" sz="2400" dirty="0" smtClean="0">
                <a:latin typeface="Times New Roman" pitchFamily="18" charset="0"/>
                <a:cs typeface="Times New Roman" pitchFamily="18" charset="0"/>
              </a:rPr>
              <a:t>and </a:t>
            </a:r>
            <a:r>
              <a:rPr lang="en-GB" sz="2400" i="1" dirty="0" smtClean="0">
                <a:latin typeface="Times New Roman" pitchFamily="18" charset="0"/>
                <a:cs typeface="Times New Roman" pitchFamily="18" charset="0"/>
              </a:rPr>
              <a:t>F</a:t>
            </a:r>
            <a:r>
              <a:rPr lang="en-GB" sz="2400" dirty="0" smtClean="0">
                <a:latin typeface="Times New Roman" pitchFamily="18" charset="0"/>
                <a:cs typeface="Times New Roman" pitchFamily="18" charset="0"/>
              </a:rPr>
              <a:t> denote the set of people who read Newsweek, Time, and Fortune, respectively.</a:t>
            </a:r>
          </a:p>
          <a:p>
            <a:pPr algn="just"/>
            <a:r>
              <a:rPr lang="en-GB" sz="2400" dirty="0" smtClean="0">
                <a:latin typeface="Times New Roman" pitchFamily="18" charset="0"/>
                <a:cs typeface="Times New Roman" pitchFamily="18" charset="0"/>
              </a:rPr>
              <a:t>(c) Find the number of people who read exactly one magazine.</a:t>
            </a:r>
            <a:endParaRPr lang="en-GB" sz="2400" dirty="0"/>
          </a:p>
        </p:txBody>
      </p:sp>
      <p:pic>
        <p:nvPicPr>
          <p:cNvPr id="4098" name="Picture 2"/>
          <p:cNvPicPr>
            <a:picLocks noChangeAspect="1" noChangeArrowheads="1"/>
          </p:cNvPicPr>
          <p:nvPr/>
        </p:nvPicPr>
        <p:blipFill>
          <a:blip r:embed="rId2"/>
          <a:srcRect/>
          <a:stretch>
            <a:fillRect/>
          </a:stretch>
        </p:blipFill>
        <p:spPr bwMode="auto">
          <a:xfrm>
            <a:off x="2133600" y="4465785"/>
            <a:ext cx="4800600" cy="231601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9144000" cy="6001643"/>
          </a:xfrm>
          <a:prstGeom prst="rect">
            <a:avLst/>
          </a:prstGeom>
          <a:noFill/>
        </p:spPr>
        <p:txBody>
          <a:bodyPr wrap="square" rtlCol="0">
            <a:spAutoFit/>
          </a:bodyPr>
          <a:lstStyle/>
          <a:p>
            <a:r>
              <a:rPr lang="en-GB" sz="2400" dirty="0" smtClean="0">
                <a:latin typeface="Times New Roman" pitchFamily="18" charset="0"/>
                <a:cs typeface="Times New Roman" pitchFamily="18" charset="0"/>
              </a:rPr>
              <a:t>(</a:t>
            </a:r>
            <a:r>
              <a:rPr lang="en-GB" sz="2400" i="1" dirty="0" smtClean="0">
                <a:latin typeface="Times New Roman" pitchFamily="18" charset="0"/>
                <a:cs typeface="Times New Roman" pitchFamily="18" charset="0"/>
              </a:rPr>
              <a:t>a) </a:t>
            </a:r>
            <a:r>
              <a:rPr lang="en-GB" sz="2400" dirty="0" smtClean="0">
                <a:latin typeface="Times New Roman" pitchFamily="18" charset="0"/>
                <a:cs typeface="Times New Roman" pitchFamily="18" charset="0"/>
              </a:rPr>
              <a:t>We want to find </a:t>
            </a:r>
            <a:r>
              <a:rPr lang="en-GB" sz="2400" i="1" dirty="0" smtClean="0">
                <a:latin typeface="Times New Roman" pitchFamily="18" charset="0"/>
                <a:cs typeface="Times New Roman" pitchFamily="18" charset="0"/>
              </a:rPr>
              <a:t>n(N ∪ T ∪ F).</a:t>
            </a:r>
          </a:p>
          <a:p>
            <a:r>
              <a:rPr lang="pt-BR" sz="2400" i="1" dirty="0" smtClean="0">
                <a:latin typeface="Times New Roman" pitchFamily="18" charset="0"/>
                <a:cs typeface="Times New Roman" pitchFamily="18" charset="0"/>
              </a:rPr>
              <a:t>n(N ∪ T ∪ F)= n(N) + n(T ) + n(F ) − n(N ∩ T ) − n(N ∩ F) − n(T ∩ F) + n(N ∩ T ∩ F)</a:t>
            </a:r>
          </a:p>
          <a:p>
            <a:r>
              <a:rPr lang="en-GB" sz="2400" dirty="0" smtClean="0">
                <a:latin typeface="Times New Roman" pitchFamily="18" charset="0"/>
                <a:cs typeface="Times New Roman" pitchFamily="18" charset="0"/>
              </a:rPr>
              <a:t>= 65 + 45 + 42 − 20 − 25 − 15 + 8 = 100</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a:t>
            </a:r>
            <a:r>
              <a:rPr lang="en-GB" sz="2400" i="1" dirty="0" smtClean="0">
                <a:latin typeface="Times New Roman" pitchFamily="18" charset="0"/>
                <a:cs typeface="Times New Roman" pitchFamily="18" charset="0"/>
              </a:rPr>
              <a:t>b) </a:t>
            </a:r>
            <a:r>
              <a:rPr lang="en-GB" sz="2400" dirty="0" smtClean="0">
                <a:latin typeface="Times New Roman" pitchFamily="18" charset="0"/>
                <a:cs typeface="Times New Roman" pitchFamily="18" charset="0"/>
              </a:rPr>
              <a:t>The required Venn diagram in Fig. b is obtained as follows:</a:t>
            </a:r>
          </a:p>
          <a:p>
            <a:r>
              <a:rPr lang="en-GB" sz="2400" dirty="0" smtClean="0">
                <a:latin typeface="Times New Roman" pitchFamily="18" charset="0"/>
                <a:cs typeface="Times New Roman" pitchFamily="18" charset="0"/>
              </a:rPr>
              <a:t>8 read all three magazines,</a:t>
            </a:r>
          </a:p>
          <a:p>
            <a:r>
              <a:rPr lang="en-GB" sz="2400" dirty="0" smtClean="0">
                <a:latin typeface="Times New Roman" pitchFamily="18" charset="0"/>
                <a:cs typeface="Times New Roman" pitchFamily="18" charset="0"/>
              </a:rPr>
              <a:t>20 − 8 = 12 read Newsweek and Time but not all three magazines,</a:t>
            </a:r>
          </a:p>
          <a:p>
            <a:r>
              <a:rPr lang="en-GB" sz="2400" dirty="0" smtClean="0">
                <a:latin typeface="Times New Roman" pitchFamily="18" charset="0"/>
                <a:cs typeface="Times New Roman" pitchFamily="18" charset="0"/>
              </a:rPr>
              <a:t>25 − 8 = 17 read Newsweek and Fortune but not all three magazines,</a:t>
            </a:r>
          </a:p>
          <a:p>
            <a:r>
              <a:rPr lang="en-GB" sz="2400" dirty="0" smtClean="0">
                <a:latin typeface="Times New Roman" pitchFamily="18" charset="0"/>
                <a:cs typeface="Times New Roman" pitchFamily="18" charset="0"/>
              </a:rPr>
              <a:t>15 − 8 = 7 read Time and Fortune but not all three magazines,</a:t>
            </a:r>
          </a:p>
          <a:p>
            <a:r>
              <a:rPr lang="en-GB" sz="2400" dirty="0" smtClean="0">
                <a:latin typeface="Times New Roman" pitchFamily="18" charset="0"/>
                <a:cs typeface="Times New Roman" pitchFamily="18" charset="0"/>
              </a:rPr>
              <a:t>65 − 12 − 8 − 17 = 28 read only Newsweek,</a:t>
            </a:r>
          </a:p>
          <a:p>
            <a:r>
              <a:rPr lang="en-GB" sz="2400" dirty="0" smtClean="0">
                <a:latin typeface="Times New Roman" pitchFamily="18" charset="0"/>
                <a:cs typeface="Times New Roman" pitchFamily="18" charset="0"/>
              </a:rPr>
              <a:t>45 − 12 − 8 − 7 = 18 read only Time,</a:t>
            </a:r>
          </a:p>
          <a:p>
            <a:r>
              <a:rPr lang="en-GB" sz="2400" dirty="0" smtClean="0">
                <a:latin typeface="Times New Roman" pitchFamily="18" charset="0"/>
                <a:cs typeface="Times New Roman" pitchFamily="18" charset="0"/>
              </a:rPr>
              <a:t>42 − 17 − 8 − 7 = 10 read only Fortune,</a:t>
            </a:r>
          </a:p>
          <a:p>
            <a:r>
              <a:rPr lang="en-GB" sz="2400" dirty="0" smtClean="0">
                <a:latin typeface="Times New Roman" pitchFamily="18" charset="0"/>
                <a:cs typeface="Times New Roman" pitchFamily="18" charset="0"/>
              </a:rPr>
              <a:t>120 − 100 = 20 read no magazine at all.</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a:t>
            </a:r>
            <a:r>
              <a:rPr lang="en-GB" sz="2400" i="1" dirty="0" smtClean="0">
                <a:latin typeface="Times New Roman" pitchFamily="18" charset="0"/>
                <a:cs typeface="Times New Roman" pitchFamily="18" charset="0"/>
              </a:rPr>
              <a:t>c)  </a:t>
            </a:r>
            <a:r>
              <a:rPr lang="en-GB" sz="2400" dirty="0" smtClean="0">
                <a:latin typeface="Times New Roman" pitchFamily="18" charset="0"/>
                <a:cs typeface="Times New Roman" pitchFamily="18" charset="0"/>
              </a:rPr>
              <a:t>28+ 18 + 10 = 56 read exactly one of the magazines.</a:t>
            </a:r>
            <a:endParaRPr lang="en-GB"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57346" name="Picture 2"/>
          <p:cNvPicPr>
            <a:picLocks noChangeAspect="1" noChangeArrowheads="1"/>
          </p:cNvPicPr>
          <p:nvPr/>
        </p:nvPicPr>
        <p:blipFill>
          <a:blip r:embed="rId2"/>
          <a:srcRect/>
          <a:stretch>
            <a:fillRect/>
          </a:stretch>
        </p:blipFill>
        <p:spPr bwMode="auto">
          <a:xfrm>
            <a:off x="6400800" y="3962400"/>
            <a:ext cx="2057400" cy="189374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295400"/>
            <a:ext cx="8382000" cy="4154984"/>
          </a:xfrm>
          <a:prstGeom prst="rect">
            <a:avLst/>
          </a:prstGeom>
          <a:solidFill>
            <a:srgbClr val="CCFFFF"/>
          </a:solidFill>
        </p:spPr>
        <p:txBody>
          <a:bodyPr wrap="square" rtlCol="0">
            <a:spAutoFit/>
          </a:bodyPr>
          <a:lstStyle/>
          <a:p>
            <a:pPr algn="just">
              <a:buFont typeface="Wingdings" pitchFamily="2" charset="2"/>
              <a:buChar char="ü"/>
            </a:pPr>
            <a:r>
              <a:rPr lang="en-GB" sz="2400" dirty="0" smtClean="0">
                <a:latin typeface="Times New Roman" pitchFamily="18" charset="0"/>
                <a:cs typeface="Times New Roman" pitchFamily="18" charset="0"/>
              </a:rPr>
              <a:t>Sets are used to group objects together. Often, but not always, the objects in a set have similar properties. </a:t>
            </a:r>
          </a:p>
          <a:p>
            <a:pPr algn="just"/>
            <a:endParaRPr lang="en-GB" sz="2400" dirty="0" smtClean="0">
              <a:latin typeface="Times New Roman" pitchFamily="18" charset="0"/>
              <a:cs typeface="Times New Roman" pitchFamily="18" charset="0"/>
            </a:endParaRPr>
          </a:p>
          <a:p>
            <a:pPr algn="just">
              <a:buFont typeface="Wingdings" pitchFamily="2" charset="2"/>
              <a:buChar char="ü"/>
            </a:pPr>
            <a:r>
              <a:rPr lang="en-GB" sz="2400" dirty="0" smtClean="0">
                <a:latin typeface="Times New Roman" pitchFamily="18" charset="0"/>
                <a:cs typeface="Times New Roman" pitchFamily="18" charset="0"/>
              </a:rPr>
              <a:t>For instance, all the students who are currently enrolled in your school make up a set. Likewise, all the students currently taking a course in discrete mathematics at any school make up a set. </a:t>
            </a:r>
          </a:p>
          <a:p>
            <a:pPr algn="just"/>
            <a:endParaRPr lang="en-GB" sz="2400" dirty="0" smtClean="0">
              <a:latin typeface="Times New Roman" pitchFamily="18" charset="0"/>
              <a:cs typeface="Times New Roman" pitchFamily="18" charset="0"/>
            </a:endParaRPr>
          </a:p>
          <a:p>
            <a:pPr algn="just">
              <a:buFont typeface="Wingdings" pitchFamily="2" charset="2"/>
              <a:buChar char="ü"/>
            </a:pPr>
            <a:r>
              <a:rPr lang="en-GB" sz="2400" dirty="0" smtClean="0">
                <a:latin typeface="Times New Roman" pitchFamily="18" charset="0"/>
                <a:cs typeface="Times New Roman" pitchFamily="18" charset="0"/>
              </a:rPr>
              <a:t>In addition, those students enrolled in your school who are taking a course in discrete mathematics form a set that can be obtained by taking the elements common to the first two collections.</a:t>
            </a:r>
            <a:endParaRPr lang="en-GB" sz="2400" dirty="0">
              <a:latin typeface="Times New Roman" pitchFamily="18" charset="0"/>
              <a:cs typeface="Times New Roman" pitchFamily="18" charset="0"/>
            </a:endParaRPr>
          </a:p>
        </p:txBody>
      </p:sp>
      <p:sp>
        <p:nvSpPr>
          <p:cNvPr id="5" name="TextBox 4"/>
          <p:cNvSpPr txBox="1"/>
          <p:nvPr/>
        </p:nvSpPr>
        <p:spPr>
          <a:xfrm>
            <a:off x="3657600" y="0"/>
            <a:ext cx="1676400" cy="1107996"/>
          </a:xfrm>
          <a:prstGeom prst="rect">
            <a:avLst/>
          </a:prstGeom>
          <a:noFill/>
        </p:spPr>
        <p:txBody>
          <a:bodyPr wrap="square" rtlCol="0">
            <a:spAutoFit/>
          </a:bodyPr>
          <a:lstStyle/>
          <a:p>
            <a:r>
              <a:rPr lang="en-GB" sz="6600" b="1" dirty="0" smtClean="0">
                <a:solidFill>
                  <a:srgbClr val="FF0000"/>
                </a:solidFill>
                <a:latin typeface="Times New Roman" pitchFamily="18" charset="0"/>
                <a:cs typeface="Times New Roman" pitchFamily="18" charset="0"/>
              </a:rPr>
              <a:t>Sets</a:t>
            </a:r>
            <a:endParaRPr lang="en-GB" sz="6600" b="1" dirty="0">
              <a:solidFill>
                <a:srgbClr val="FF0000"/>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447800"/>
            <a:ext cx="8839200" cy="1569660"/>
          </a:xfrm>
          <a:prstGeom prst="rect">
            <a:avLst/>
          </a:prstGeom>
          <a:solidFill>
            <a:srgbClr val="CCFFFF"/>
          </a:solidFill>
        </p:spPr>
        <p:txBody>
          <a:bodyPr wrap="square" rtlCol="0">
            <a:spAutoFit/>
          </a:bodyPr>
          <a:lstStyle/>
          <a:p>
            <a:pPr algn="just"/>
            <a:r>
              <a:rPr lang="en-GB" sz="2400" dirty="0" smtClean="0">
                <a:latin typeface="Times New Roman" pitchFamily="18" charset="0"/>
                <a:cs typeface="Times New Roman" pitchFamily="18" charset="0"/>
              </a:rPr>
              <a:t>A set is an unordered collection of objects, called elements or members of the set. A set is said to contain its elements. We write </a:t>
            </a:r>
            <a:r>
              <a:rPr lang="en-GB" sz="2400" i="1" dirty="0" smtClean="0">
                <a:latin typeface="Times New Roman" pitchFamily="18" charset="0"/>
                <a:cs typeface="Times New Roman" pitchFamily="18" charset="0"/>
              </a:rPr>
              <a:t>a ∈ A </a:t>
            </a:r>
            <a:r>
              <a:rPr lang="en-GB" sz="2400" dirty="0" smtClean="0">
                <a:latin typeface="Times New Roman" pitchFamily="18" charset="0"/>
                <a:cs typeface="Times New Roman" pitchFamily="18" charset="0"/>
              </a:rPr>
              <a:t>to denote that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is an element of the set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The Notation </a:t>
            </a:r>
            <a:r>
              <a:rPr lang="en-GB" sz="2400" i="1" dirty="0" smtClean="0">
                <a:latin typeface="Times New Roman" pitchFamily="18" charset="0"/>
                <a:cs typeface="Times New Roman" pitchFamily="18" charset="0"/>
              </a:rPr>
              <a:t>∈</a:t>
            </a:r>
            <a:r>
              <a:rPr lang="en-GB" sz="2400" dirty="0" smtClean="0">
                <a:latin typeface="Times New Roman" pitchFamily="18" charset="0"/>
                <a:cs typeface="Times New Roman" pitchFamily="18" charset="0"/>
              </a:rPr>
              <a:t> denotes that a is not an element of the set A.</a:t>
            </a:r>
            <a:endParaRPr lang="en-GB" sz="2400" dirty="0">
              <a:latin typeface="Times New Roman" pitchFamily="18" charset="0"/>
              <a:cs typeface="Times New Roman" pitchFamily="18" charset="0"/>
            </a:endParaRPr>
          </a:p>
        </p:txBody>
      </p:sp>
      <p:sp>
        <p:nvSpPr>
          <p:cNvPr id="5" name="Rectangle 4"/>
          <p:cNvSpPr/>
          <p:nvPr/>
        </p:nvSpPr>
        <p:spPr>
          <a:xfrm>
            <a:off x="0" y="0"/>
            <a:ext cx="3326552" cy="646331"/>
          </a:xfrm>
          <a:prstGeom prst="rect">
            <a:avLst/>
          </a:prstGeom>
        </p:spPr>
        <p:txBody>
          <a:bodyPr wrap="none">
            <a:spAutoFit/>
          </a:bodyPr>
          <a:lstStyle/>
          <a:p>
            <a:r>
              <a:rPr lang="en-GB" sz="3600" b="1" dirty="0" smtClean="0">
                <a:latin typeface="Times New Roman" pitchFamily="18" charset="0"/>
                <a:cs typeface="Times New Roman" pitchFamily="18" charset="0"/>
              </a:rPr>
              <a:t>DEFINITION 1</a:t>
            </a:r>
            <a:endParaRPr lang="en-GB" sz="3600" dirty="0">
              <a:latin typeface="Times New Roman" pitchFamily="18" charset="0"/>
              <a:cs typeface="Times New Roman" pitchFamily="18" charset="0"/>
            </a:endParaRPr>
          </a:p>
        </p:txBody>
      </p:sp>
      <p:cxnSp>
        <p:nvCxnSpPr>
          <p:cNvPr id="7" name="Straight Connector 6"/>
          <p:cNvCxnSpPr/>
          <p:nvPr/>
        </p:nvCxnSpPr>
        <p:spPr>
          <a:xfrm rot="5400000" flipH="1" flipV="1">
            <a:off x="7689524" y="2396196"/>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3581400"/>
            <a:ext cx="8458200" cy="830997"/>
          </a:xfrm>
          <a:prstGeom prst="rect">
            <a:avLst/>
          </a:prstGeom>
          <a:noFill/>
        </p:spPr>
        <p:txBody>
          <a:bodyPr wrap="square" rtlCol="0">
            <a:spAutoFit/>
          </a:bodyPr>
          <a:lstStyle/>
          <a:p>
            <a:r>
              <a:rPr lang="en-GB" sz="2400" dirty="0" smtClean="0">
                <a:latin typeface="Times New Roman" pitchFamily="18" charset="0"/>
                <a:cs typeface="Times New Roman" pitchFamily="18" charset="0"/>
              </a:rPr>
              <a:t>The set </a:t>
            </a:r>
            <a:r>
              <a:rPr lang="en-GB" sz="2400" i="1" dirty="0" smtClean="0">
                <a:latin typeface="Times New Roman" pitchFamily="18" charset="0"/>
                <a:cs typeface="Times New Roman" pitchFamily="18" charset="0"/>
              </a:rPr>
              <a:t>V </a:t>
            </a:r>
            <a:r>
              <a:rPr lang="en-GB" sz="2400" dirty="0" smtClean="0">
                <a:latin typeface="Times New Roman" pitchFamily="18" charset="0"/>
                <a:cs typeface="Times New Roman" pitchFamily="18" charset="0"/>
              </a:rPr>
              <a:t>of all vowels in the English alphabet can be written as</a:t>
            </a:r>
          </a:p>
          <a:p>
            <a:r>
              <a:rPr lang="en-GB" sz="2400" i="1" dirty="0" smtClean="0">
                <a:latin typeface="Times New Roman" pitchFamily="18" charset="0"/>
                <a:cs typeface="Times New Roman" pitchFamily="18" charset="0"/>
              </a:rPr>
              <a:t> V = {a, e, </a:t>
            </a:r>
            <a:r>
              <a:rPr lang="en-GB" sz="2400" i="1" dirty="0" err="1" smtClean="0">
                <a:latin typeface="Times New Roman" pitchFamily="18" charset="0"/>
                <a:cs typeface="Times New Roman" pitchFamily="18" charset="0"/>
              </a:rPr>
              <a:t>i</a:t>
            </a:r>
            <a:r>
              <a:rPr lang="en-GB" sz="2400" i="1" dirty="0" smtClean="0">
                <a:latin typeface="Times New Roman" pitchFamily="18" charset="0"/>
                <a:cs typeface="Times New Roman" pitchFamily="18" charset="0"/>
              </a:rPr>
              <a:t>, o, u}.</a:t>
            </a:r>
            <a:endParaRPr lang="en-GB" sz="24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71600"/>
            <a:ext cx="8382000" cy="2677656"/>
          </a:xfrm>
          <a:prstGeom prst="rect">
            <a:avLst/>
          </a:prstGeom>
          <a:solidFill>
            <a:srgbClr val="CCFFFF"/>
          </a:solidFill>
        </p:spPr>
        <p:txBody>
          <a:bodyPr wrap="square" rtlCol="0">
            <a:spAutoFit/>
          </a:bodyPr>
          <a:lstStyle/>
          <a:p>
            <a:r>
              <a:rPr lang="en-GB" sz="2400" b="1" dirty="0" smtClean="0">
                <a:latin typeface="Times New Roman" pitchFamily="18" charset="0"/>
                <a:cs typeface="Times New Roman" pitchFamily="18" charset="0"/>
              </a:rPr>
              <a:t>N</a:t>
            </a:r>
            <a:r>
              <a:rPr lang="en-GB" sz="2400" dirty="0" smtClean="0">
                <a:latin typeface="Times New Roman" pitchFamily="18" charset="0"/>
                <a:cs typeface="Times New Roman" pitchFamily="18" charset="0"/>
              </a:rPr>
              <a:t> = {0, 1, 2, 3, . . .}, the set of </a:t>
            </a:r>
            <a:r>
              <a:rPr lang="en-GB" sz="2400" b="1" dirty="0" smtClean="0">
                <a:latin typeface="Times New Roman" pitchFamily="18" charset="0"/>
                <a:cs typeface="Times New Roman" pitchFamily="18" charset="0"/>
              </a:rPr>
              <a:t>natural numbers</a:t>
            </a:r>
          </a:p>
          <a:p>
            <a:r>
              <a:rPr lang="en-GB" sz="2400" b="1" dirty="0" smtClean="0">
                <a:latin typeface="Times New Roman" pitchFamily="18" charset="0"/>
                <a:cs typeface="Times New Roman" pitchFamily="18" charset="0"/>
              </a:rPr>
              <a:t>Z</a:t>
            </a:r>
            <a:r>
              <a:rPr lang="en-GB" sz="2400" dirty="0" smtClean="0">
                <a:latin typeface="Times New Roman" pitchFamily="18" charset="0"/>
                <a:cs typeface="Times New Roman" pitchFamily="18" charset="0"/>
              </a:rPr>
              <a:t> = {. . . ,−2,−1, 0, 1, 2, . . .}, the set of </a:t>
            </a:r>
            <a:r>
              <a:rPr lang="en-GB" sz="2400" b="1" dirty="0" smtClean="0">
                <a:latin typeface="Times New Roman" pitchFamily="18" charset="0"/>
                <a:cs typeface="Times New Roman" pitchFamily="18" charset="0"/>
              </a:rPr>
              <a:t>integers</a:t>
            </a:r>
          </a:p>
          <a:p>
            <a:r>
              <a:rPr lang="en-GB" sz="2400" b="1" dirty="0" smtClean="0">
                <a:latin typeface="Times New Roman" pitchFamily="18" charset="0"/>
                <a:cs typeface="Times New Roman" pitchFamily="18" charset="0"/>
              </a:rPr>
              <a:t>Z+</a:t>
            </a:r>
            <a:r>
              <a:rPr lang="en-GB" sz="2400" dirty="0" smtClean="0">
                <a:latin typeface="Times New Roman" pitchFamily="18" charset="0"/>
                <a:cs typeface="Times New Roman" pitchFamily="18" charset="0"/>
              </a:rPr>
              <a:t> = {1, 2, 3, . . .}, the set of </a:t>
            </a:r>
            <a:r>
              <a:rPr lang="en-GB" sz="2400" b="1" dirty="0" smtClean="0">
                <a:latin typeface="Times New Roman" pitchFamily="18" charset="0"/>
                <a:cs typeface="Times New Roman" pitchFamily="18" charset="0"/>
              </a:rPr>
              <a:t>positive integers</a:t>
            </a:r>
          </a:p>
          <a:p>
            <a:r>
              <a:rPr lang="en-GB" sz="2400" b="1" dirty="0" smtClean="0">
                <a:latin typeface="Times New Roman" pitchFamily="18" charset="0"/>
                <a:cs typeface="Times New Roman" pitchFamily="18" charset="0"/>
              </a:rPr>
              <a:t>Q</a:t>
            </a:r>
            <a:r>
              <a:rPr lang="en-GB" sz="2400" dirty="0" smtClean="0">
                <a:latin typeface="Times New Roman" pitchFamily="18" charset="0"/>
                <a:cs typeface="Times New Roman" pitchFamily="18" charset="0"/>
              </a:rPr>
              <a:t> = </a:t>
            </a:r>
            <a:r>
              <a:rPr lang="en-GB" sz="2400" i="1" dirty="0" smtClean="0">
                <a:latin typeface="Times New Roman" pitchFamily="18" charset="0"/>
                <a:cs typeface="Times New Roman" pitchFamily="18" charset="0"/>
              </a:rPr>
              <a:t>{p/q | p ∈ </a:t>
            </a:r>
            <a:r>
              <a:rPr lang="en-GB" sz="2400" b="1" dirty="0" smtClean="0">
                <a:latin typeface="Times New Roman" pitchFamily="18" charset="0"/>
                <a:cs typeface="Times New Roman" pitchFamily="18" charset="0"/>
              </a:rPr>
              <a:t>Z</a:t>
            </a:r>
            <a:r>
              <a:rPr lang="en-GB" sz="2400" dirty="0" smtClean="0">
                <a:latin typeface="Times New Roman" pitchFamily="18" charset="0"/>
                <a:cs typeface="Times New Roman" pitchFamily="18" charset="0"/>
              </a:rPr>
              <a:t>, </a:t>
            </a:r>
            <a:r>
              <a:rPr lang="en-GB" sz="2400" i="1" dirty="0" smtClean="0">
                <a:latin typeface="Times New Roman" pitchFamily="18" charset="0"/>
                <a:cs typeface="Times New Roman" pitchFamily="18" charset="0"/>
              </a:rPr>
              <a:t>q</a:t>
            </a:r>
            <a:r>
              <a:rPr lang="en-GB" sz="2400" dirty="0" smtClean="0">
                <a:latin typeface="Times New Roman" pitchFamily="18" charset="0"/>
                <a:cs typeface="Times New Roman" pitchFamily="18" charset="0"/>
              </a:rPr>
              <a:t> ∈ </a:t>
            </a:r>
            <a:r>
              <a:rPr lang="en-GB" sz="2400" b="1" dirty="0" smtClean="0">
                <a:latin typeface="Times New Roman" pitchFamily="18" charset="0"/>
                <a:cs typeface="Times New Roman" pitchFamily="18" charset="0"/>
              </a:rPr>
              <a:t>Z</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q</a:t>
            </a:r>
            <a:r>
              <a:rPr lang="en-GB" sz="24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≠0</a:t>
            </a:r>
            <a:r>
              <a:rPr lang="en-GB" sz="2400" dirty="0" smtClean="0">
                <a:latin typeface="Times New Roman" pitchFamily="18" charset="0"/>
                <a:cs typeface="Times New Roman" pitchFamily="18" charset="0"/>
              </a:rPr>
              <a:t>}, the set of </a:t>
            </a:r>
            <a:r>
              <a:rPr lang="en-GB" sz="2400" b="1" dirty="0" smtClean="0">
                <a:latin typeface="Times New Roman" pitchFamily="18" charset="0"/>
                <a:cs typeface="Times New Roman" pitchFamily="18" charset="0"/>
              </a:rPr>
              <a:t>rational numbers</a:t>
            </a:r>
          </a:p>
          <a:p>
            <a:r>
              <a:rPr lang="en-GB" sz="2400" b="1" dirty="0" smtClean="0">
                <a:latin typeface="Times New Roman" pitchFamily="18" charset="0"/>
                <a:cs typeface="Times New Roman" pitchFamily="18" charset="0"/>
              </a:rPr>
              <a:t>R</a:t>
            </a:r>
            <a:r>
              <a:rPr lang="en-GB" sz="2400" dirty="0" smtClean="0">
                <a:latin typeface="Times New Roman" pitchFamily="18" charset="0"/>
                <a:cs typeface="Times New Roman" pitchFamily="18" charset="0"/>
              </a:rPr>
              <a:t>, the set of </a:t>
            </a:r>
            <a:r>
              <a:rPr lang="en-GB" sz="2400" b="1" dirty="0" smtClean="0">
                <a:latin typeface="Times New Roman" pitchFamily="18" charset="0"/>
                <a:cs typeface="Times New Roman" pitchFamily="18" charset="0"/>
              </a:rPr>
              <a:t>real numbers</a:t>
            </a:r>
          </a:p>
          <a:p>
            <a:r>
              <a:rPr lang="en-GB" sz="2400" b="1" dirty="0" smtClean="0">
                <a:latin typeface="Times New Roman" pitchFamily="18" charset="0"/>
                <a:cs typeface="Times New Roman" pitchFamily="18" charset="0"/>
              </a:rPr>
              <a:t>R+</a:t>
            </a:r>
            <a:r>
              <a:rPr lang="en-GB" sz="2400" dirty="0" smtClean="0">
                <a:latin typeface="Times New Roman" pitchFamily="18" charset="0"/>
                <a:cs typeface="Times New Roman" pitchFamily="18" charset="0"/>
              </a:rPr>
              <a:t>, the set of </a:t>
            </a:r>
            <a:r>
              <a:rPr lang="en-GB" sz="2400" b="1" dirty="0" smtClean="0">
                <a:latin typeface="Times New Roman" pitchFamily="18" charset="0"/>
                <a:cs typeface="Times New Roman" pitchFamily="18" charset="0"/>
              </a:rPr>
              <a:t>positive real numbers</a:t>
            </a:r>
          </a:p>
          <a:p>
            <a:r>
              <a:rPr lang="en-GB" sz="2400" b="1" dirty="0"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 the set of </a:t>
            </a:r>
            <a:r>
              <a:rPr lang="en-GB" sz="2400" b="1" dirty="0" smtClean="0">
                <a:latin typeface="Times New Roman" pitchFamily="18" charset="0"/>
                <a:cs typeface="Times New Roman" pitchFamily="18" charset="0"/>
              </a:rPr>
              <a:t>complex numbers</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p:txBody>
      </p:sp>
      <p:sp>
        <p:nvSpPr>
          <p:cNvPr id="5" name="TextBox 4"/>
          <p:cNvSpPr txBox="1"/>
          <p:nvPr/>
        </p:nvSpPr>
        <p:spPr>
          <a:xfrm>
            <a:off x="381000" y="304800"/>
            <a:ext cx="3429000" cy="646331"/>
          </a:xfrm>
          <a:prstGeom prst="rect">
            <a:avLst/>
          </a:prstGeom>
          <a:noFill/>
        </p:spPr>
        <p:txBody>
          <a:bodyPr wrap="square" rtlCol="0">
            <a:spAutoFit/>
          </a:bodyPr>
          <a:lstStyle/>
          <a:p>
            <a:r>
              <a:rPr lang="en-GB" sz="3600" b="1" dirty="0" smtClean="0">
                <a:solidFill>
                  <a:srgbClr val="FF0000"/>
                </a:solidFill>
                <a:latin typeface="Times New Roman" pitchFamily="18" charset="0"/>
                <a:cs typeface="Times New Roman" pitchFamily="18" charset="0"/>
              </a:rPr>
              <a:t>Some notations</a:t>
            </a:r>
            <a:endParaRPr lang="en-GB" sz="3600" b="1" dirty="0">
              <a:solidFill>
                <a:srgbClr val="FF0000"/>
              </a:solidFill>
              <a:latin typeface="Times New Roman" pitchFamily="18" charset="0"/>
              <a:cs typeface="Times New Roman" pitchFamily="18" charset="0"/>
            </a:endParaRPr>
          </a:p>
        </p:txBody>
      </p:sp>
      <p:sp>
        <p:nvSpPr>
          <p:cNvPr id="6" name="TextBox 5"/>
          <p:cNvSpPr txBox="1"/>
          <p:nvPr/>
        </p:nvSpPr>
        <p:spPr>
          <a:xfrm>
            <a:off x="533400" y="4724400"/>
            <a:ext cx="5410200" cy="1015663"/>
          </a:xfrm>
          <a:prstGeom prst="rect">
            <a:avLst/>
          </a:prstGeom>
          <a:solidFill>
            <a:srgbClr val="FFFF00"/>
          </a:solidFill>
        </p:spPr>
        <p:txBody>
          <a:bodyPr wrap="square" rtlCol="0">
            <a:spAutoFit/>
          </a:bodyPr>
          <a:lstStyle/>
          <a:p>
            <a:r>
              <a:rPr lang="en-GB" sz="2000" i="1" dirty="0" smtClean="0">
                <a:latin typeface="Times New Roman" pitchFamily="18" charset="0"/>
                <a:cs typeface="Times New Roman" pitchFamily="18" charset="0"/>
              </a:rPr>
              <a:t>O</a:t>
            </a:r>
            <a:r>
              <a:rPr lang="en-GB" sz="2000" dirty="0" smtClean="0">
                <a:latin typeface="Times New Roman" pitchFamily="18" charset="0"/>
                <a:cs typeface="Times New Roman" pitchFamily="18" charset="0"/>
              </a:rPr>
              <a:t> = {</a:t>
            </a:r>
            <a:r>
              <a:rPr lang="en-GB" sz="2000" i="1" dirty="0" smtClean="0">
                <a:latin typeface="Times New Roman" pitchFamily="18" charset="0"/>
                <a:cs typeface="Times New Roman" pitchFamily="18" charset="0"/>
              </a:rPr>
              <a:t>x | x </a:t>
            </a:r>
            <a:r>
              <a:rPr lang="en-GB" sz="2000" dirty="0" smtClean="0">
                <a:latin typeface="Times New Roman" pitchFamily="18" charset="0"/>
                <a:cs typeface="Times New Roman" pitchFamily="18" charset="0"/>
              </a:rPr>
              <a:t>is an odd positive integer less than 10},</a:t>
            </a:r>
          </a:p>
          <a:p>
            <a:r>
              <a:rPr lang="en-GB" sz="2000" dirty="0" smtClean="0">
                <a:latin typeface="Times New Roman" pitchFamily="18" charset="0"/>
                <a:cs typeface="Times New Roman" pitchFamily="18" charset="0"/>
              </a:rPr>
              <a:t>or, </a:t>
            </a:r>
          </a:p>
          <a:p>
            <a:r>
              <a:rPr lang="en-GB" sz="2000" i="1" dirty="0" smtClean="0">
                <a:latin typeface="Times New Roman" pitchFamily="18" charset="0"/>
                <a:cs typeface="Times New Roman" pitchFamily="18" charset="0"/>
              </a:rPr>
              <a:t>O = {x ∈</a:t>
            </a:r>
            <a:r>
              <a:rPr lang="en-GB" sz="2000"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Z+ | </a:t>
            </a:r>
            <a:r>
              <a:rPr lang="en-GB" sz="2000" i="1" dirty="0" smtClean="0">
                <a:latin typeface="Times New Roman" pitchFamily="18" charset="0"/>
                <a:cs typeface="Times New Roman" pitchFamily="18" charset="0"/>
              </a:rPr>
              <a:t>x</a:t>
            </a:r>
            <a:r>
              <a:rPr lang="en-GB" sz="2000" dirty="0" smtClean="0">
                <a:latin typeface="Times New Roman" pitchFamily="18" charset="0"/>
                <a:cs typeface="Times New Roman" pitchFamily="18" charset="0"/>
              </a:rPr>
              <a:t> is odd and </a:t>
            </a:r>
            <a:r>
              <a:rPr lang="en-GB" sz="2000" i="1" dirty="0" smtClean="0">
                <a:latin typeface="Times New Roman" pitchFamily="18" charset="0"/>
                <a:cs typeface="Times New Roman" pitchFamily="18" charset="0"/>
              </a:rPr>
              <a:t>x</a:t>
            </a:r>
            <a:r>
              <a:rPr lang="en-GB" sz="2000" dirty="0" smtClean="0">
                <a:latin typeface="Times New Roman" pitchFamily="18" charset="0"/>
                <a:cs typeface="Times New Roman" pitchFamily="18" charset="0"/>
              </a:rPr>
              <a:t> &lt; 10</a:t>
            </a:r>
            <a:r>
              <a:rPr lang="en-GB" sz="2000" b="1"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200"/>
            <a:ext cx="8915400" cy="5324535"/>
          </a:xfrm>
          <a:prstGeom prst="rect">
            <a:avLst/>
          </a:prstGeom>
          <a:solidFill>
            <a:srgbClr val="CCFFFF"/>
          </a:solidFill>
        </p:spPr>
        <p:txBody>
          <a:bodyPr wrap="square" rtlCol="0">
            <a:spAutoFit/>
          </a:bodyPr>
          <a:lstStyle/>
          <a:p>
            <a:r>
              <a:rPr lang="en-GB" sz="2000" dirty="0" smtClean="0">
                <a:latin typeface="Times New Roman" pitchFamily="18" charset="0"/>
                <a:cs typeface="Times New Roman" pitchFamily="18" charset="0"/>
              </a:rPr>
              <a:t>List the elements of each set where </a:t>
            </a:r>
            <a:r>
              <a:rPr lang="en-GB" sz="2000" b="1" dirty="0" smtClean="0">
                <a:latin typeface="Times New Roman" pitchFamily="18" charset="0"/>
                <a:cs typeface="Times New Roman" pitchFamily="18" charset="0"/>
              </a:rPr>
              <a:t>N = {1, 2, 3, …}.</a:t>
            </a:r>
          </a:p>
          <a:p>
            <a:r>
              <a:rPr lang="pt-BR" sz="2000" dirty="0" smtClean="0">
                <a:latin typeface="Times New Roman" pitchFamily="18" charset="0"/>
                <a:cs typeface="Times New Roman" pitchFamily="18" charset="0"/>
              </a:rPr>
              <a:t>(</a:t>
            </a:r>
            <a:r>
              <a:rPr lang="pt-BR" sz="2000" i="1" dirty="0" smtClean="0">
                <a:latin typeface="Times New Roman" pitchFamily="18" charset="0"/>
                <a:cs typeface="Times New Roman" pitchFamily="18" charset="0"/>
              </a:rPr>
              <a:t>a) A = {x ∈ </a:t>
            </a:r>
            <a:r>
              <a:rPr lang="pt-BR" sz="2000" b="1" i="1" dirty="0" smtClean="0">
                <a:latin typeface="Times New Roman" pitchFamily="18" charset="0"/>
                <a:cs typeface="Times New Roman" pitchFamily="18" charset="0"/>
              </a:rPr>
              <a:t>N| </a:t>
            </a:r>
            <a:r>
              <a:rPr lang="pt-BR" sz="2000" dirty="0" smtClean="0">
                <a:latin typeface="Times New Roman" pitchFamily="18" charset="0"/>
                <a:cs typeface="Times New Roman" pitchFamily="18" charset="0"/>
              </a:rPr>
              <a:t>3</a:t>
            </a:r>
            <a:r>
              <a:rPr lang="pt-BR" sz="2000" i="1" dirty="0" smtClean="0">
                <a:latin typeface="Times New Roman" pitchFamily="18" charset="0"/>
                <a:cs typeface="Times New Roman" pitchFamily="18" charset="0"/>
              </a:rPr>
              <a:t> &lt; x &lt; </a:t>
            </a:r>
            <a:r>
              <a:rPr lang="pt-BR" sz="2000" dirty="0" smtClean="0">
                <a:latin typeface="Times New Roman" pitchFamily="18" charset="0"/>
                <a:cs typeface="Times New Roman" pitchFamily="18" charset="0"/>
              </a:rPr>
              <a:t>9</a:t>
            </a:r>
            <a:r>
              <a:rPr lang="pt-BR" sz="2000" b="1"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b) B = {x ∈ </a:t>
            </a:r>
            <a:r>
              <a:rPr lang="en-GB" sz="2000" b="1" i="1" dirty="0" smtClean="0">
                <a:latin typeface="Times New Roman" pitchFamily="18" charset="0"/>
                <a:cs typeface="Times New Roman" pitchFamily="18" charset="0"/>
              </a:rPr>
              <a:t>N| </a:t>
            </a:r>
            <a:r>
              <a:rPr lang="en-GB" sz="2000" i="1" dirty="0" smtClean="0">
                <a:latin typeface="Times New Roman" pitchFamily="18" charset="0"/>
                <a:cs typeface="Times New Roman" pitchFamily="18" charset="0"/>
              </a:rPr>
              <a:t>x </a:t>
            </a:r>
            <a:r>
              <a:rPr lang="en-GB" sz="2000" dirty="0" smtClean="0">
                <a:latin typeface="Times New Roman" pitchFamily="18" charset="0"/>
                <a:cs typeface="Times New Roman" pitchFamily="18" charset="0"/>
              </a:rPr>
              <a:t>is even</a:t>
            </a:r>
            <a:r>
              <a:rPr lang="en-GB" sz="2000" i="1" dirty="0" smtClean="0">
                <a:latin typeface="Times New Roman" pitchFamily="18" charset="0"/>
                <a:cs typeface="Times New Roman" pitchFamily="18" charset="0"/>
              </a:rPr>
              <a:t>, x &lt; </a:t>
            </a:r>
            <a:r>
              <a:rPr lang="en-GB" sz="2000" dirty="0" smtClean="0">
                <a:latin typeface="Times New Roman" pitchFamily="18" charset="0"/>
                <a:cs typeface="Times New Roman" pitchFamily="18" charset="0"/>
              </a:rPr>
              <a:t>11</a:t>
            </a:r>
            <a:r>
              <a:rPr lang="en-GB" sz="2000" b="1"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c) C = {x ∈ </a:t>
            </a:r>
            <a:r>
              <a:rPr lang="en-GB" sz="2000" b="1" i="1" dirty="0" smtClean="0">
                <a:latin typeface="Times New Roman" pitchFamily="18" charset="0"/>
                <a:cs typeface="Times New Roman" pitchFamily="18" charset="0"/>
              </a:rPr>
              <a:t>N| </a:t>
            </a:r>
            <a:r>
              <a:rPr lang="en-GB" sz="2000" dirty="0" smtClean="0">
                <a:latin typeface="Times New Roman" pitchFamily="18" charset="0"/>
                <a:cs typeface="Times New Roman" pitchFamily="18" charset="0"/>
              </a:rPr>
              <a:t>4</a:t>
            </a:r>
            <a:r>
              <a:rPr lang="en-GB" sz="2000" i="1" dirty="0" smtClean="0">
                <a:latin typeface="Times New Roman" pitchFamily="18" charset="0"/>
                <a:cs typeface="Times New Roman" pitchFamily="18" charset="0"/>
              </a:rPr>
              <a:t> + x </a:t>
            </a:r>
            <a:r>
              <a:rPr lang="en-GB" sz="2000" b="1" i="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3</a:t>
            </a:r>
            <a:r>
              <a:rPr lang="en-GB" sz="2000" b="1"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a) A</a:t>
            </a:r>
            <a:r>
              <a:rPr lang="en-GB" sz="2000" dirty="0" smtClean="0">
                <a:latin typeface="Times New Roman" pitchFamily="18" charset="0"/>
                <a:cs typeface="Times New Roman" pitchFamily="18" charset="0"/>
              </a:rPr>
              <a:t> consists of the positive integers between 3 and 9; hence </a:t>
            </a:r>
            <a:r>
              <a:rPr lang="en-GB" sz="2000" i="1" dirty="0" smtClean="0">
                <a:latin typeface="Times New Roman" pitchFamily="18" charset="0"/>
                <a:cs typeface="Times New Roman" pitchFamily="18" charset="0"/>
              </a:rPr>
              <a:t>A = {</a:t>
            </a:r>
            <a:r>
              <a:rPr lang="en-GB" sz="2000" dirty="0" smtClean="0">
                <a:latin typeface="Times New Roman" pitchFamily="18" charset="0"/>
                <a:cs typeface="Times New Roman" pitchFamily="18" charset="0"/>
              </a:rPr>
              <a:t>4, 5, 6, 7, 8</a:t>
            </a:r>
            <a:r>
              <a:rPr lang="en-GB" sz="2000"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b) B </a:t>
            </a:r>
            <a:r>
              <a:rPr lang="en-GB" sz="2000" dirty="0" smtClean="0">
                <a:latin typeface="Times New Roman" pitchFamily="18" charset="0"/>
                <a:cs typeface="Times New Roman" pitchFamily="18" charset="0"/>
              </a:rPr>
              <a:t>consists of the even positive integers less than 11</a:t>
            </a:r>
            <a:r>
              <a:rPr lang="en-GB" sz="2000" i="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hence</a:t>
            </a:r>
            <a:r>
              <a:rPr lang="en-GB" sz="2000" i="1" dirty="0" smtClean="0">
                <a:latin typeface="Times New Roman" pitchFamily="18" charset="0"/>
                <a:cs typeface="Times New Roman" pitchFamily="18" charset="0"/>
              </a:rPr>
              <a:t> B = {</a:t>
            </a:r>
            <a:r>
              <a:rPr lang="en-GB" sz="2000" dirty="0" smtClean="0">
                <a:latin typeface="Times New Roman" pitchFamily="18" charset="0"/>
                <a:cs typeface="Times New Roman" pitchFamily="18" charset="0"/>
              </a:rPr>
              <a:t>2, 4, 6, 8, 10</a:t>
            </a:r>
            <a:r>
              <a:rPr lang="en-GB" sz="2000"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c) </a:t>
            </a:r>
            <a:r>
              <a:rPr lang="en-GB" sz="2000" dirty="0" smtClean="0">
                <a:latin typeface="Times New Roman" pitchFamily="18" charset="0"/>
                <a:cs typeface="Times New Roman" pitchFamily="18" charset="0"/>
              </a:rPr>
              <a:t>No positive integer satisfies 4</a:t>
            </a:r>
            <a:r>
              <a:rPr lang="en-GB" sz="2000" i="1" dirty="0" smtClean="0">
                <a:latin typeface="Times New Roman" pitchFamily="18" charset="0"/>
                <a:cs typeface="Times New Roman" pitchFamily="18" charset="0"/>
              </a:rPr>
              <a:t> + x = </a:t>
            </a:r>
            <a:r>
              <a:rPr lang="en-GB" sz="2000" dirty="0" smtClean="0">
                <a:latin typeface="Times New Roman" pitchFamily="18" charset="0"/>
                <a:cs typeface="Times New Roman" pitchFamily="18" charset="0"/>
              </a:rPr>
              <a:t>3; hence </a:t>
            </a:r>
            <a:r>
              <a:rPr lang="en-GB" sz="2000" i="1" dirty="0" smtClean="0">
                <a:latin typeface="Times New Roman" pitchFamily="18" charset="0"/>
                <a:cs typeface="Times New Roman" pitchFamily="18" charset="0"/>
              </a:rPr>
              <a:t>C = ∅, </a:t>
            </a:r>
            <a:r>
              <a:rPr lang="en-GB" sz="2000" dirty="0" smtClean="0">
                <a:latin typeface="Times New Roman" pitchFamily="18" charset="0"/>
                <a:cs typeface="Times New Roman" pitchFamily="18" charset="0"/>
              </a:rPr>
              <a:t>the empty set</a:t>
            </a:r>
            <a:r>
              <a:rPr lang="en-GB" sz="2000" i="1" dirty="0" smtClean="0">
                <a:latin typeface="Times New Roman" pitchFamily="18" charset="0"/>
                <a:cs typeface="Times New Roman" pitchFamily="18" charset="0"/>
              </a:rPr>
              <a:t>.</a:t>
            </a:r>
          </a:p>
          <a:p>
            <a:endParaRPr lang="en-GB" sz="2000" i="1" dirty="0" smtClean="0">
              <a:latin typeface="Times New Roman" pitchFamily="18" charset="0"/>
              <a:cs typeface="Times New Roman" pitchFamily="18" charset="0"/>
            </a:endParaRPr>
          </a:p>
          <a:p>
            <a:endParaRPr lang="en-GB" sz="2000" i="1" dirty="0" smtClean="0">
              <a:latin typeface="Times New Roman" pitchFamily="18" charset="0"/>
              <a:cs typeface="Times New Roman" pitchFamily="18" charset="0"/>
            </a:endParaRPr>
          </a:p>
          <a:p>
            <a:endParaRPr lang="en-GB" sz="2000" i="1"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Let </a:t>
            </a:r>
            <a:r>
              <a:rPr lang="en-GB" sz="2000" i="1" dirty="0" smtClean="0">
                <a:latin typeface="Times New Roman" pitchFamily="18" charset="0"/>
                <a:cs typeface="Times New Roman" pitchFamily="18" charset="0"/>
              </a:rPr>
              <a:t>A = </a:t>
            </a:r>
            <a:r>
              <a:rPr lang="en-GB" sz="2000" dirty="0" smtClean="0">
                <a:latin typeface="Times New Roman" pitchFamily="18" charset="0"/>
                <a:cs typeface="Times New Roman" pitchFamily="18" charset="0"/>
              </a:rPr>
              <a:t>{2, 3, 4, 5}</a:t>
            </a:r>
            <a:r>
              <a:rPr lang="en-GB" sz="2000"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a) </a:t>
            </a:r>
            <a:r>
              <a:rPr lang="en-GB" sz="2000" dirty="0" smtClean="0">
                <a:latin typeface="Times New Roman" pitchFamily="18" charset="0"/>
                <a:cs typeface="Times New Roman" pitchFamily="18" charset="0"/>
              </a:rPr>
              <a:t>Show that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is not a subset of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 </a:t>
            </a:r>
            <a:r>
              <a:rPr lang="en-GB" sz="2000" i="1" dirty="0" smtClean="0">
                <a:latin typeface="Times New Roman" pitchFamily="18" charset="0"/>
                <a:cs typeface="Times New Roman" pitchFamily="18" charset="0"/>
              </a:rPr>
              <a:t>= {x ∈ </a:t>
            </a:r>
            <a:r>
              <a:rPr lang="en-GB" sz="2000" b="1" i="1" dirty="0" smtClean="0">
                <a:latin typeface="Times New Roman" pitchFamily="18" charset="0"/>
                <a:cs typeface="Times New Roman" pitchFamily="18" charset="0"/>
              </a:rPr>
              <a:t>N| </a:t>
            </a:r>
            <a:r>
              <a:rPr lang="en-GB" sz="2000" i="1" dirty="0" smtClean="0">
                <a:latin typeface="Times New Roman" pitchFamily="18" charset="0"/>
                <a:cs typeface="Times New Roman" pitchFamily="18" charset="0"/>
              </a:rPr>
              <a:t>x </a:t>
            </a:r>
            <a:r>
              <a:rPr lang="en-GB" sz="2000" dirty="0" smtClean="0">
                <a:latin typeface="Times New Roman" pitchFamily="18" charset="0"/>
                <a:cs typeface="Times New Roman" pitchFamily="18" charset="0"/>
              </a:rPr>
              <a:t>is even</a:t>
            </a:r>
            <a:r>
              <a:rPr lang="en-GB" sz="2000" b="1"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b) </a:t>
            </a:r>
            <a:r>
              <a:rPr lang="en-GB" sz="2000" dirty="0" smtClean="0">
                <a:latin typeface="Times New Roman" pitchFamily="18" charset="0"/>
                <a:cs typeface="Times New Roman" pitchFamily="18" charset="0"/>
              </a:rPr>
              <a:t>Show that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is a proper subset of </a:t>
            </a:r>
            <a:r>
              <a:rPr lang="en-GB" sz="2000" i="1" dirty="0" smtClean="0">
                <a:latin typeface="Times New Roman" pitchFamily="18" charset="0"/>
                <a:cs typeface="Times New Roman" pitchFamily="18" charset="0"/>
              </a:rPr>
              <a:t>C</a:t>
            </a:r>
            <a:r>
              <a:rPr lang="en-GB" sz="2000" dirty="0" smtClean="0">
                <a:latin typeface="Times New Roman" pitchFamily="18" charset="0"/>
                <a:cs typeface="Times New Roman" pitchFamily="18" charset="0"/>
              </a:rPr>
              <a:t> </a:t>
            </a:r>
            <a:r>
              <a:rPr lang="en-GB" sz="2000" i="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1, 2, 3, . . ., 8, 9</a:t>
            </a:r>
            <a:r>
              <a:rPr lang="en-GB" sz="2000" i="1"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a) </a:t>
            </a:r>
            <a:r>
              <a:rPr lang="en-GB" sz="2000" dirty="0" smtClean="0">
                <a:latin typeface="Times New Roman" pitchFamily="18" charset="0"/>
                <a:cs typeface="Times New Roman" pitchFamily="18" charset="0"/>
              </a:rPr>
              <a:t>It is necessary to show that at least one element in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does not belong to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 Now 3 ∈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and, since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 consists of even numbers, 3      </a:t>
            </a:r>
            <a:r>
              <a:rPr lang="en-GB" sz="2000" i="1" dirty="0" smtClean="0">
                <a:latin typeface="Times New Roman" pitchFamily="18" charset="0"/>
                <a:cs typeface="Times New Roman" pitchFamily="18" charset="0"/>
              </a:rPr>
              <a:t>B; </a:t>
            </a:r>
            <a:r>
              <a:rPr lang="en-GB" sz="2000" dirty="0" smtClean="0">
                <a:latin typeface="Times New Roman" pitchFamily="18" charset="0"/>
                <a:cs typeface="Times New Roman" pitchFamily="18" charset="0"/>
              </a:rPr>
              <a:t>hence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is not a subset of </a:t>
            </a:r>
            <a:r>
              <a:rPr lang="en-GB" sz="2000" i="1" dirty="0" smtClean="0">
                <a:latin typeface="Times New Roman" pitchFamily="18" charset="0"/>
                <a:cs typeface="Times New Roman" pitchFamily="18" charset="0"/>
              </a:rPr>
              <a:t>B</a:t>
            </a:r>
            <a:r>
              <a:rPr lang="en-GB" sz="2000"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a:t>
            </a:r>
            <a:r>
              <a:rPr lang="en-GB" sz="2000" i="1" dirty="0" smtClean="0">
                <a:latin typeface="Times New Roman" pitchFamily="18" charset="0"/>
                <a:cs typeface="Times New Roman" pitchFamily="18" charset="0"/>
              </a:rPr>
              <a:t>b) </a:t>
            </a:r>
            <a:r>
              <a:rPr lang="en-GB" sz="2000" dirty="0" smtClean="0">
                <a:latin typeface="Times New Roman" pitchFamily="18" charset="0"/>
                <a:cs typeface="Times New Roman" pitchFamily="18" charset="0"/>
              </a:rPr>
              <a:t>Each element of A belongs to C so A ⊆ C. On the other hand, 1 ∈ C but 1      A. Hence </a:t>
            </a:r>
            <a:r>
              <a:rPr lang="en-GB" sz="2000" i="1" dirty="0" smtClean="0">
                <a:latin typeface="Times New Roman" pitchFamily="18" charset="0"/>
                <a:cs typeface="Times New Roman" pitchFamily="18" charset="0"/>
              </a:rPr>
              <a:t>A ≠ C</a:t>
            </a:r>
            <a:r>
              <a:rPr lang="en-GB" sz="2000" dirty="0" smtClean="0">
                <a:latin typeface="Times New Roman" pitchFamily="18" charset="0"/>
                <a:cs typeface="Times New Roman" pitchFamily="18" charset="0"/>
              </a:rPr>
              <a:t>. Therefore </a:t>
            </a:r>
            <a:r>
              <a:rPr lang="en-GB" sz="2000" i="1" dirty="0" smtClean="0">
                <a:latin typeface="Times New Roman" pitchFamily="18" charset="0"/>
                <a:cs typeface="Times New Roman" pitchFamily="18" charset="0"/>
              </a:rPr>
              <a:t>A</a:t>
            </a:r>
            <a:r>
              <a:rPr lang="en-GB" sz="2000" dirty="0" smtClean="0">
                <a:latin typeface="Times New Roman" pitchFamily="18" charset="0"/>
                <a:cs typeface="Times New Roman" pitchFamily="18" charset="0"/>
              </a:rPr>
              <a:t> is a proper subset of </a:t>
            </a:r>
            <a:r>
              <a:rPr lang="en-GB" sz="2000" i="1" dirty="0" smtClean="0">
                <a:latin typeface="Times New Roman" pitchFamily="18" charset="0"/>
                <a:cs typeface="Times New Roman" pitchFamily="18" charset="0"/>
              </a:rPr>
              <a:t>C.</a:t>
            </a:r>
            <a:endParaRPr lang="en-GB"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5" name="Object 4"/>
          <p:cNvGraphicFramePr>
            <a:graphicFrameLocks noChangeAspect="1"/>
          </p:cNvGraphicFramePr>
          <p:nvPr/>
        </p:nvGraphicFramePr>
        <p:xfrm>
          <a:off x="4813852" y="4800600"/>
          <a:ext cx="292100" cy="304800"/>
        </p:xfrm>
        <a:graphic>
          <a:graphicData uri="http://schemas.openxmlformats.org/presentationml/2006/ole">
            <p:oleObj spid="_x0000_s19457" name="Equation" r:id="rId3" imgW="126720" imgH="152280" progId="Equation.3">
              <p:embed/>
            </p:oleObj>
          </a:graphicData>
        </a:graphic>
      </p:graphicFrame>
      <p:graphicFrame>
        <p:nvGraphicFramePr>
          <p:cNvPr id="19458" name="Object 2"/>
          <p:cNvGraphicFramePr>
            <a:graphicFrameLocks noChangeAspect="1"/>
          </p:cNvGraphicFramePr>
          <p:nvPr/>
        </p:nvGraphicFramePr>
        <p:xfrm>
          <a:off x="8050696" y="5118652"/>
          <a:ext cx="292100" cy="304800"/>
        </p:xfrm>
        <a:graphic>
          <a:graphicData uri="http://schemas.openxmlformats.org/presentationml/2006/ole">
            <p:oleObj spid="_x0000_s19458" name="Equation" r:id="rId4" imgW="126720" imgH="15228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219200"/>
            <a:ext cx="8382000" cy="1200329"/>
          </a:xfrm>
          <a:prstGeom prst="rect">
            <a:avLst/>
          </a:prstGeom>
          <a:solidFill>
            <a:srgbClr val="CCFFFF"/>
          </a:solidFill>
        </p:spPr>
        <p:txBody>
          <a:bodyPr wrap="square" rtlCol="0">
            <a:spAutoFit/>
          </a:bodyPr>
          <a:lstStyle/>
          <a:p>
            <a:pPr algn="just"/>
            <a:r>
              <a:rPr lang="en-GB" sz="2400" dirty="0" smtClean="0">
                <a:latin typeface="Times New Roman" pitchFamily="18" charset="0"/>
                <a:cs typeface="Times New Roman" pitchFamily="18" charset="0"/>
              </a:rPr>
              <a:t>Two sets are </a:t>
            </a:r>
            <a:r>
              <a:rPr lang="en-GB" sz="2400" b="1" dirty="0" smtClean="0">
                <a:solidFill>
                  <a:srgbClr val="FF0000"/>
                </a:solidFill>
                <a:latin typeface="Times New Roman" pitchFamily="18" charset="0"/>
                <a:cs typeface="Times New Roman" pitchFamily="18" charset="0"/>
              </a:rPr>
              <a:t>equal</a:t>
            </a:r>
            <a:r>
              <a:rPr lang="en-GB" sz="2400" dirty="0" smtClean="0">
                <a:latin typeface="Times New Roman" pitchFamily="18" charset="0"/>
                <a:cs typeface="Times New Roman" pitchFamily="18" charset="0"/>
              </a:rPr>
              <a:t> if and only if they have the same elements. Therefore, if A and B are sets, then A and B are equal if and only if </a:t>
            </a:r>
            <a:r>
              <a:rPr lang="en-GB" sz="2400" i="1" dirty="0" smtClean="0">
                <a:latin typeface="Times New Roman" pitchFamily="18" charset="0"/>
                <a:cs typeface="Times New Roman" pitchFamily="18" charset="0"/>
              </a:rPr>
              <a:t>∀x(x ∈ A ↔ x ∈ B)</a:t>
            </a:r>
            <a:r>
              <a:rPr lang="en-GB" sz="2400" dirty="0" smtClean="0">
                <a:latin typeface="Times New Roman" pitchFamily="18" charset="0"/>
                <a:cs typeface="Times New Roman" pitchFamily="18" charset="0"/>
              </a:rPr>
              <a:t>.We write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if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and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are equal sets.</a:t>
            </a:r>
            <a:endParaRPr lang="en-GB" sz="2400" dirty="0">
              <a:latin typeface="Times New Roman" pitchFamily="18" charset="0"/>
              <a:cs typeface="Times New Roman" pitchFamily="18" charset="0"/>
            </a:endParaRPr>
          </a:p>
        </p:txBody>
      </p:sp>
      <p:sp>
        <p:nvSpPr>
          <p:cNvPr id="5" name="TextBox 4"/>
          <p:cNvSpPr txBox="1"/>
          <p:nvPr/>
        </p:nvSpPr>
        <p:spPr>
          <a:xfrm>
            <a:off x="304800" y="304800"/>
            <a:ext cx="3352800" cy="646331"/>
          </a:xfrm>
          <a:prstGeom prst="rect">
            <a:avLst/>
          </a:prstGeom>
          <a:noFill/>
        </p:spPr>
        <p:txBody>
          <a:bodyPr wrap="square" rtlCol="0">
            <a:spAutoFit/>
          </a:bodyPr>
          <a:lstStyle/>
          <a:p>
            <a:r>
              <a:rPr lang="en-GB" sz="3600" b="1" dirty="0" smtClean="0">
                <a:latin typeface="Times New Roman" pitchFamily="18" charset="0"/>
                <a:cs typeface="Times New Roman" pitchFamily="18" charset="0"/>
              </a:rPr>
              <a:t>DEFINITION 2</a:t>
            </a:r>
            <a:endParaRPr lang="en-GB" sz="3600" dirty="0">
              <a:latin typeface="Times New Roman" pitchFamily="18" charset="0"/>
              <a:cs typeface="Times New Roman" pitchFamily="18" charset="0"/>
            </a:endParaRPr>
          </a:p>
        </p:txBody>
      </p:sp>
      <p:sp>
        <p:nvSpPr>
          <p:cNvPr id="6" name="TextBox 5"/>
          <p:cNvSpPr txBox="1"/>
          <p:nvPr/>
        </p:nvSpPr>
        <p:spPr>
          <a:xfrm>
            <a:off x="304800" y="3733800"/>
            <a:ext cx="8458200" cy="2308324"/>
          </a:xfrm>
          <a:prstGeom prst="rect">
            <a:avLst/>
          </a:prstGeom>
          <a:solidFill>
            <a:srgbClr val="CCFFFF"/>
          </a:solidFill>
        </p:spPr>
        <p:txBody>
          <a:bodyPr wrap="square" rtlCol="0">
            <a:spAutoFit/>
          </a:bodyPr>
          <a:lstStyle/>
          <a:p>
            <a:r>
              <a:rPr lang="en-GB" sz="2400" dirty="0" smtClean="0">
                <a:latin typeface="Times New Roman" pitchFamily="18" charset="0"/>
                <a:cs typeface="Times New Roman" pitchFamily="18" charset="0"/>
              </a:rPr>
              <a:t>The set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is a subset of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if and only if every element of </a:t>
            </a:r>
            <a:r>
              <a:rPr lang="en-GB" sz="2400" i="1" dirty="0" smtClean="0">
                <a:latin typeface="Times New Roman" pitchFamily="18" charset="0"/>
                <a:cs typeface="Times New Roman" pitchFamily="18" charset="0"/>
              </a:rPr>
              <a:t>A</a:t>
            </a:r>
            <a:r>
              <a:rPr lang="en-GB" sz="2400" dirty="0" smtClean="0">
                <a:latin typeface="Times New Roman" pitchFamily="18" charset="0"/>
                <a:cs typeface="Times New Roman" pitchFamily="18" charset="0"/>
              </a:rPr>
              <a:t> is also an element of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 We use the notation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to indicate that </a:t>
            </a:r>
            <a:r>
              <a:rPr lang="en-GB" sz="2400" i="1" dirty="0" smtClean="0">
                <a:latin typeface="Times New Roman" pitchFamily="18" charset="0"/>
                <a:cs typeface="Times New Roman" pitchFamily="18" charset="0"/>
              </a:rPr>
              <a:t>A </a:t>
            </a:r>
            <a:r>
              <a:rPr lang="en-GB" sz="2400" dirty="0" smtClean="0">
                <a:latin typeface="Times New Roman" pitchFamily="18" charset="0"/>
                <a:cs typeface="Times New Roman" pitchFamily="18" charset="0"/>
              </a:rPr>
              <a:t>is a subset of the set </a:t>
            </a:r>
            <a:r>
              <a:rPr lang="en-GB" sz="2400" i="1" dirty="0" smtClean="0">
                <a:latin typeface="Times New Roman" pitchFamily="18" charset="0"/>
                <a:cs typeface="Times New Roman" pitchFamily="18" charset="0"/>
              </a:rPr>
              <a:t>B</a:t>
            </a:r>
            <a:r>
              <a:rPr lang="en-GB" sz="2400" dirty="0" smtClean="0">
                <a:latin typeface="Times New Roman" pitchFamily="18" charset="0"/>
                <a:cs typeface="Times New Roman" pitchFamily="18" charset="0"/>
              </a:rPr>
              <a:t>.</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We </a:t>
            </a:r>
            <a:r>
              <a:rPr lang="en-GB" sz="2400" smtClean="0">
                <a:latin typeface="Times New Roman" pitchFamily="18" charset="0"/>
                <a:cs typeface="Times New Roman" pitchFamily="18" charset="0"/>
              </a:rPr>
              <a:t>see </a:t>
            </a:r>
            <a:r>
              <a:rPr lang="en-GB" sz="2400" smtClean="0">
                <a:latin typeface="Times New Roman" pitchFamily="18" charset="0"/>
                <a:cs typeface="Times New Roman" pitchFamily="18" charset="0"/>
              </a:rPr>
              <a:t>that</a:t>
            </a:r>
            <a:r>
              <a:rPr lang="en-GB" sz="2400" i="1" smtClean="0">
                <a:latin typeface="Times New Roman" pitchFamily="18" charset="0"/>
                <a:cs typeface="Times New Roman" pitchFamily="18" charset="0"/>
              </a:rPr>
              <a:t> </a:t>
            </a:r>
            <a:r>
              <a:rPr lang="en-GB" sz="2400" i="1" dirty="0" smtClean="0">
                <a:latin typeface="Times New Roman" pitchFamily="18" charset="0"/>
                <a:cs typeface="Times New Roman" pitchFamily="18" charset="0"/>
              </a:rPr>
              <a:t>A ⊆ B </a:t>
            </a:r>
            <a:r>
              <a:rPr lang="en-GB" sz="2400" dirty="0" smtClean="0">
                <a:latin typeface="Times New Roman" pitchFamily="18" charset="0"/>
                <a:cs typeface="Times New Roman" pitchFamily="18" charset="0"/>
              </a:rPr>
              <a:t>if and only if the quantification</a:t>
            </a:r>
          </a:p>
          <a:p>
            <a:r>
              <a:rPr lang="en-GB" sz="2400" dirty="0" smtClean="0">
                <a:latin typeface="Times New Roman" pitchFamily="18" charset="0"/>
                <a:cs typeface="Times New Roman" pitchFamily="18" charset="0"/>
              </a:rPr>
              <a:t>∀</a:t>
            </a:r>
            <a:r>
              <a:rPr lang="en-GB" sz="2400" i="1" dirty="0" smtClean="0">
                <a:latin typeface="Times New Roman" pitchFamily="18" charset="0"/>
                <a:cs typeface="Times New Roman" pitchFamily="18" charset="0"/>
              </a:rPr>
              <a:t>x(x ∈ A → x ∈ B) </a:t>
            </a:r>
            <a:r>
              <a:rPr lang="en-GB" sz="2400" dirty="0" smtClean="0">
                <a:latin typeface="Times New Roman" pitchFamily="18" charset="0"/>
                <a:cs typeface="Times New Roman" pitchFamily="18" charset="0"/>
              </a:rPr>
              <a:t>is true.</a:t>
            </a:r>
            <a:endParaRPr lang="en-GB" sz="2400" dirty="0">
              <a:latin typeface="Times New Roman" pitchFamily="18" charset="0"/>
              <a:cs typeface="Times New Roman" pitchFamily="18" charset="0"/>
            </a:endParaRPr>
          </a:p>
        </p:txBody>
      </p:sp>
      <p:sp>
        <p:nvSpPr>
          <p:cNvPr id="7" name="Rectangle 6"/>
          <p:cNvSpPr/>
          <p:nvPr/>
        </p:nvSpPr>
        <p:spPr>
          <a:xfrm>
            <a:off x="304800" y="3048000"/>
            <a:ext cx="3326552" cy="646331"/>
          </a:xfrm>
          <a:prstGeom prst="rect">
            <a:avLst/>
          </a:prstGeom>
        </p:spPr>
        <p:txBody>
          <a:bodyPr wrap="none">
            <a:spAutoFit/>
          </a:bodyPr>
          <a:lstStyle/>
          <a:p>
            <a:r>
              <a:rPr lang="en-GB" sz="3600" b="1" dirty="0" smtClean="0">
                <a:latin typeface="Times New Roman" pitchFamily="18" charset="0"/>
                <a:cs typeface="Times New Roman" pitchFamily="18" charset="0"/>
              </a:rPr>
              <a:t>DEFINITION 3</a:t>
            </a:r>
            <a:endParaRPr lang="en-GB" sz="36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09600"/>
            <a:ext cx="8991600" cy="4708981"/>
          </a:xfrm>
          <a:prstGeom prst="rect">
            <a:avLst/>
          </a:prstGeom>
          <a:solidFill>
            <a:srgbClr val="CCFFFF"/>
          </a:solidFill>
        </p:spPr>
        <p:txBody>
          <a:bodyPr wrap="square" rtlCol="0">
            <a:spAutoFit/>
          </a:bodyPr>
          <a:lstStyle/>
          <a:p>
            <a:r>
              <a:rPr lang="en-GB" sz="2000" dirty="0" smtClean="0">
                <a:latin typeface="Times New Roman" pitchFamily="18" charset="0"/>
                <a:cs typeface="Times New Roman" pitchFamily="18" charset="0"/>
              </a:rPr>
              <a:t>Given a set </a:t>
            </a:r>
            <a:r>
              <a:rPr lang="en-GB" sz="2000" i="1"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the power set of </a:t>
            </a:r>
            <a:r>
              <a:rPr lang="en-GB" sz="2000" i="1"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is the set of all subsets of the set </a:t>
            </a:r>
            <a:r>
              <a:rPr lang="en-GB" sz="2000" i="1"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The power set of </a:t>
            </a:r>
            <a:r>
              <a:rPr lang="en-GB" sz="2000" i="1"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is denoted by </a:t>
            </a:r>
            <a:r>
              <a:rPr lang="en-GB" sz="2000" i="1" dirty="0" smtClean="0">
                <a:latin typeface="Times New Roman" pitchFamily="18" charset="0"/>
                <a:cs typeface="Times New Roman" pitchFamily="18" charset="0"/>
              </a:rPr>
              <a:t>P(S)</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Q1. What is the power set of the set {0, 1, 2}?</a:t>
            </a:r>
          </a:p>
          <a:p>
            <a:r>
              <a:rPr lang="en-GB" sz="2000" dirty="0" smtClean="0">
                <a:latin typeface="Times New Roman" pitchFamily="18" charset="0"/>
                <a:cs typeface="Times New Roman" pitchFamily="18" charset="0"/>
              </a:rPr>
              <a:t>Solution: The power set </a:t>
            </a:r>
            <a:r>
              <a:rPr lang="en-GB" sz="2000" i="1" dirty="0" smtClean="0">
                <a:latin typeface="Times New Roman" pitchFamily="18" charset="0"/>
                <a:cs typeface="Times New Roman" pitchFamily="18" charset="0"/>
              </a:rPr>
              <a:t>P</a:t>
            </a:r>
            <a:r>
              <a:rPr lang="en-GB" sz="2000" dirty="0" smtClean="0">
                <a:latin typeface="Times New Roman" pitchFamily="18" charset="0"/>
                <a:cs typeface="Times New Roman" pitchFamily="18" charset="0"/>
              </a:rPr>
              <a:t>({0, 1, 2}) is the set of all subsets of {0, 1, 2}. Hence,</a:t>
            </a:r>
          </a:p>
          <a:p>
            <a:r>
              <a:rPr lang="en-GB" sz="2000" i="1" dirty="0" smtClean="0">
                <a:latin typeface="Times New Roman" pitchFamily="18" charset="0"/>
                <a:cs typeface="Times New Roman" pitchFamily="18" charset="0"/>
              </a:rPr>
              <a:t>P</a:t>
            </a:r>
            <a:r>
              <a:rPr lang="en-GB" sz="2000" dirty="0" smtClean="0">
                <a:latin typeface="Times New Roman" pitchFamily="18" charset="0"/>
                <a:cs typeface="Times New Roman" pitchFamily="18" charset="0"/>
              </a:rPr>
              <a:t>({0, 1, 2}) = {</a:t>
            </a:r>
            <a:r>
              <a:rPr lang="en-GB" sz="2000" i="1" dirty="0" smtClean="0">
                <a:latin typeface="Times New Roman" pitchFamily="18" charset="0"/>
                <a:cs typeface="Times New Roman" pitchFamily="18" charset="0"/>
              </a:rPr>
              <a:t>∅</a:t>
            </a:r>
            <a:r>
              <a:rPr lang="en-GB" sz="2000" dirty="0" smtClean="0">
                <a:latin typeface="Times New Roman" pitchFamily="18" charset="0"/>
                <a:cs typeface="Times New Roman" pitchFamily="18" charset="0"/>
              </a:rPr>
              <a:t>, {0}, {1}, {2}, {0, 1}, {0, 2}, {1, 2}, {0, 1, 2}}.</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Q.2 What is the power set of the empty set? What is the power set of the set {∅}?</a:t>
            </a:r>
          </a:p>
          <a:p>
            <a:r>
              <a:rPr lang="en-GB" sz="2000" dirty="0" smtClean="0">
                <a:latin typeface="Times New Roman" pitchFamily="18" charset="0"/>
                <a:cs typeface="Times New Roman" pitchFamily="18" charset="0"/>
              </a:rPr>
              <a:t>Solution: The empty set has exactly one subset, namely, itself. Consequently,</a:t>
            </a:r>
          </a:p>
          <a:p>
            <a:r>
              <a:rPr lang="en-GB" sz="2000" i="1" dirty="0" smtClean="0">
                <a:latin typeface="Times New Roman" pitchFamily="18" charset="0"/>
                <a:cs typeface="Times New Roman" pitchFamily="18" charset="0"/>
              </a:rPr>
              <a:t>P(∅) = {∅}.</a:t>
            </a:r>
          </a:p>
          <a:p>
            <a:r>
              <a:rPr lang="en-GB" sz="2000" dirty="0" smtClean="0">
                <a:latin typeface="Times New Roman" pitchFamily="18" charset="0"/>
                <a:cs typeface="Times New Roman" pitchFamily="18" charset="0"/>
              </a:rPr>
              <a:t>The set </a:t>
            </a:r>
            <a:r>
              <a:rPr lang="en-GB" sz="2000" i="1" dirty="0" smtClean="0">
                <a:latin typeface="Times New Roman" pitchFamily="18" charset="0"/>
                <a:cs typeface="Times New Roman" pitchFamily="18" charset="0"/>
              </a:rPr>
              <a:t>{∅}</a:t>
            </a:r>
            <a:r>
              <a:rPr lang="en-GB" sz="2000" dirty="0" smtClean="0">
                <a:latin typeface="Times New Roman" pitchFamily="18" charset="0"/>
                <a:cs typeface="Times New Roman" pitchFamily="18" charset="0"/>
              </a:rPr>
              <a:t> has exactly two subsets, namely, ∅ and the set {∅} itself. Therefore,</a:t>
            </a:r>
          </a:p>
          <a:p>
            <a:r>
              <a:rPr lang="en-GB" sz="2000" i="1" dirty="0" smtClean="0">
                <a:latin typeface="Times New Roman" pitchFamily="18" charset="0"/>
                <a:cs typeface="Times New Roman" pitchFamily="18" charset="0"/>
              </a:rPr>
              <a:t>P({∅}) = {∅, {∅}}</a:t>
            </a:r>
            <a:r>
              <a:rPr lang="en-GB"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4877</Words>
  <Application>Microsoft Office PowerPoint</Application>
  <PresentationFormat>On-screen Show (4:3)</PresentationFormat>
  <Paragraphs>317</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Equation</vt:lpstr>
      <vt:lpstr>Discrete Mathematics CSE 157</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Jugal</cp:lastModifiedBy>
  <cp:revision>70</cp:revision>
  <dcterms:created xsi:type="dcterms:W3CDTF">2006-08-16T00:00:00Z</dcterms:created>
  <dcterms:modified xsi:type="dcterms:W3CDTF">2015-04-20T19:56:09Z</dcterms:modified>
</cp:coreProperties>
</file>