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special type of relation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614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ab1pc17\Desktop\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276814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213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mtClean="0"/>
              <a:t>Thank You </a:t>
            </a:r>
            <a:r>
              <a:rPr lang="en-US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574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3100" dirty="0" smtClean="0"/>
              <a:t>(see </a:t>
            </a:r>
            <a:r>
              <a:rPr lang="en-US" sz="3100" dirty="0" err="1" smtClean="0"/>
              <a:t>lecture+book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 smtClean="0"/>
              <a:t>Function, Identity Function</a:t>
            </a:r>
          </a:p>
          <a:p>
            <a:r>
              <a:rPr lang="en-US" dirty="0" smtClean="0"/>
              <a:t>Domain, Codomain, Range/Image</a:t>
            </a:r>
          </a:p>
          <a:p>
            <a:r>
              <a:rPr lang="en-US" dirty="0" smtClean="0"/>
              <a:t>One-to-one, Invertible and Onto function</a:t>
            </a:r>
          </a:p>
          <a:p>
            <a:r>
              <a:rPr lang="en-US" dirty="0" smtClean="0"/>
              <a:t>Injective, </a:t>
            </a:r>
            <a:r>
              <a:rPr lang="en-US" smtClean="0"/>
              <a:t>surjective</a:t>
            </a:r>
            <a:r>
              <a:rPr lang="en-US" dirty="0" smtClean="0"/>
              <a:t>, </a:t>
            </a:r>
            <a:r>
              <a:rPr lang="en-US" dirty="0" err="1"/>
              <a:t>b</a:t>
            </a:r>
            <a:r>
              <a:rPr lang="en-US" dirty="0" err="1" smtClean="0"/>
              <a:t>ijective</a:t>
            </a:r>
            <a:endParaRPr lang="en-US" dirty="0" smtClean="0"/>
          </a:p>
          <a:p>
            <a:r>
              <a:rPr lang="en-US" dirty="0" smtClean="0"/>
              <a:t>Composition of functions</a:t>
            </a:r>
          </a:p>
          <a:p>
            <a:r>
              <a:rPr lang="en-US" dirty="0" smtClean="0"/>
              <a:t>Composition with identity functions**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219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Floor: Go left </a:t>
            </a:r>
            <a:endParaRPr lang="en-US" dirty="0"/>
          </a:p>
          <a:p>
            <a:r>
              <a:rPr lang="en-US" dirty="0" smtClean="0"/>
              <a:t>Ceiling: Go right</a:t>
            </a:r>
          </a:p>
          <a:p>
            <a:r>
              <a:rPr lang="en-US" dirty="0" smtClean="0"/>
              <a:t>Integer &amp; Absolute value</a:t>
            </a:r>
          </a:p>
          <a:p>
            <a:r>
              <a:rPr lang="en-US" dirty="0" smtClean="0"/>
              <a:t>Exponential &amp; logarithmic function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244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k </a:t>
            </a:r>
            <a:r>
              <a:rPr lang="en-US" dirty="0"/>
              <a:t>be any integer and let </a:t>
            </a:r>
            <a:r>
              <a:rPr lang="en-US" i="1" dirty="0"/>
              <a:t>M </a:t>
            </a:r>
            <a:r>
              <a:rPr lang="en-US" dirty="0"/>
              <a:t>be a positive integer. </a:t>
            </a:r>
            <a:r>
              <a:rPr lang="en-US" dirty="0" smtClean="0"/>
              <a:t>Then </a:t>
            </a:r>
            <a:r>
              <a:rPr lang="en-US" i="1" dirty="0" smtClean="0">
                <a:solidFill>
                  <a:srgbClr val="FF0000"/>
                </a:solidFill>
              </a:rPr>
              <a:t>k </a:t>
            </a: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mod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(</a:t>
            </a:r>
            <a:r>
              <a:rPr lang="en-US" dirty="0"/>
              <a:t>read: </a:t>
            </a:r>
            <a:r>
              <a:rPr lang="en-US" i="1" dirty="0"/>
              <a:t>k </a:t>
            </a:r>
            <a:r>
              <a:rPr lang="en-US" dirty="0"/>
              <a:t>modulo </a:t>
            </a:r>
            <a:r>
              <a:rPr lang="en-US" i="1" dirty="0"/>
              <a:t>M</a:t>
            </a:r>
            <a:r>
              <a:rPr lang="en-US" dirty="0"/>
              <a:t>) will denote the integer remainder when </a:t>
            </a:r>
            <a:r>
              <a:rPr lang="en-US" i="1" dirty="0"/>
              <a:t>k </a:t>
            </a:r>
            <a:r>
              <a:rPr lang="en-US" dirty="0"/>
              <a:t>is divided by </a:t>
            </a:r>
            <a:r>
              <a:rPr lang="en-US" i="1" dirty="0"/>
              <a:t>M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702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25 </a:t>
            </a:r>
            <a:r>
              <a:rPr lang="da-DK" i="1" dirty="0"/>
              <a:t>(</a:t>
            </a:r>
            <a:r>
              <a:rPr lang="da-DK" dirty="0"/>
              <a:t>mod 7</a:t>
            </a:r>
            <a:r>
              <a:rPr lang="da-DK" i="1" dirty="0"/>
              <a:t>) </a:t>
            </a:r>
            <a:r>
              <a:rPr lang="da-DK" dirty="0"/>
              <a:t>= 4</a:t>
            </a:r>
            <a:r>
              <a:rPr lang="da-DK" i="1" dirty="0"/>
              <a:t>, </a:t>
            </a:r>
            <a:r>
              <a:rPr lang="da-DK" dirty="0"/>
              <a:t>25 </a:t>
            </a:r>
            <a:r>
              <a:rPr lang="da-DK" i="1" dirty="0"/>
              <a:t>(</a:t>
            </a:r>
            <a:r>
              <a:rPr lang="da-DK" dirty="0"/>
              <a:t>mod 5</a:t>
            </a:r>
            <a:r>
              <a:rPr lang="da-DK" i="1" dirty="0"/>
              <a:t>) </a:t>
            </a:r>
            <a:r>
              <a:rPr lang="da-DK" dirty="0"/>
              <a:t>= 0</a:t>
            </a:r>
            <a:r>
              <a:rPr lang="da-DK" i="1" dirty="0"/>
              <a:t>, </a:t>
            </a:r>
            <a:r>
              <a:rPr lang="da-DK" dirty="0"/>
              <a:t>35 </a:t>
            </a:r>
            <a:r>
              <a:rPr lang="da-DK" i="1" dirty="0"/>
              <a:t>(</a:t>
            </a:r>
            <a:r>
              <a:rPr lang="da-DK" dirty="0"/>
              <a:t>mod 11</a:t>
            </a:r>
            <a:r>
              <a:rPr lang="da-DK" i="1" dirty="0"/>
              <a:t>) </a:t>
            </a:r>
            <a:r>
              <a:rPr lang="da-DK" dirty="0"/>
              <a:t>= 2</a:t>
            </a:r>
            <a:r>
              <a:rPr lang="da-DK" i="1" dirty="0"/>
              <a:t>, </a:t>
            </a:r>
            <a:r>
              <a:rPr lang="da-DK" dirty="0"/>
              <a:t>3 </a:t>
            </a:r>
            <a:r>
              <a:rPr lang="da-DK" i="1" dirty="0"/>
              <a:t>(</a:t>
            </a:r>
            <a:r>
              <a:rPr lang="da-DK" dirty="0"/>
              <a:t>mod 8</a:t>
            </a:r>
            <a:r>
              <a:rPr lang="da-DK" i="1" dirty="0"/>
              <a:t>) </a:t>
            </a:r>
            <a:r>
              <a:rPr lang="da-DK" dirty="0"/>
              <a:t>= 3 </a:t>
            </a:r>
            <a:br>
              <a:rPr lang="da-DK" dirty="0"/>
            </a:br>
            <a:endParaRPr lang="da-DK" dirty="0" smtClean="0"/>
          </a:p>
          <a:p>
            <a:endParaRPr lang="da-DK" dirty="0"/>
          </a:p>
          <a:p>
            <a:r>
              <a:rPr lang="da-DK" dirty="0"/>
              <a:t>-26 </a:t>
            </a:r>
            <a:r>
              <a:rPr lang="da-DK" i="1" dirty="0"/>
              <a:t>(</a:t>
            </a:r>
            <a:r>
              <a:rPr lang="da-DK" dirty="0"/>
              <a:t>mod 7</a:t>
            </a:r>
            <a:r>
              <a:rPr lang="da-DK" i="1" dirty="0"/>
              <a:t>) </a:t>
            </a:r>
            <a:r>
              <a:rPr lang="da-DK" dirty="0"/>
              <a:t>= 7 - 5 = 2</a:t>
            </a:r>
            <a:r>
              <a:rPr lang="da-DK" i="1" dirty="0"/>
              <a:t>, </a:t>
            </a:r>
            <a:r>
              <a:rPr lang="da-DK" dirty="0"/>
              <a:t>-371 </a:t>
            </a:r>
            <a:r>
              <a:rPr lang="da-DK" i="1" dirty="0"/>
              <a:t>(</a:t>
            </a:r>
            <a:r>
              <a:rPr lang="da-DK" dirty="0"/>
              <a:t>mod 8</a:t>
            </a:r>
            <a:r>
              <a:rPr lang="da-DK" i="1" dirty="0"/>
              <a:t>) </a:t>
            </a:r>
            <a:r>
              <a:rPr lang="da-DK" dirty="0"/>
              <a:t>= 8 - 3 = 5</a:t>
            </a:r>
            <a:r>
              <a:rPr lang="da-DK" i="1" dirty="0"/>
              <a:t>, </a:t>
            </a:r>
            <a:r>
              <a:rPr lang="da-DK" dirty="0"/>
              <a:t>-39 </a:t>
            </a:r>
            <a:r>
              <a:rPr lang="da-DK" i="1" dirty="0"/>
              <a:t>(</a:t>
            </a:r>
            <a:r>
              <a:rPr lang="da-DK" dirty="0"/>
              <a:t>mod 3</a:t>
            </a:r>
            <a:r>
              <a:rPr lang="da-DK" i="1" dirty="0"/>
              <a:t>) </a:t>
            </a:r>
            <a:r>
              <a:rPr lang="da-DK" dirty="0"/>
              <a:t>= 0 </a:t>
            </a:r>
            <a:br>
              <a:rPr lang="da-DK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2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a </a:t>
            </a:r>
            <a:r>
              <a:rPr lang="en-US" dirty="0"/>
              <a:t>≡ </a:t>
            </a:r>
            <a:r>
              <a:rPr lang="en-US" i="1" dirty="0"/>
              <a:t>b (</a:t>
            </a:r>
            <a:r>
              <a:rPr lang="en-US" dirty="0"/>
              <a:t>mod </a:t>
            </a:r>
            <a:r>
              <a:rPr lang="en-US" i="1" dirty="0"/>
              <a:t>M) </a:t>
            </a:r>
            <a:r>
              <a:rPr lang="en-US" dirty="0"/>
              <a:t>if any only if </a:t>
            </a:r>
            <a:r>
              <a:rPr lang="en-US" i="1" dirty="0"/>
              <a:t>M </a:t>
            </a:r>
            <a:r>
              <a:rPr lang="en-US" dirty="0"/>
              <a:t>divides </a:t>
            </a:r>
            <a:r>
              <a:rPr lang="en-US" i="1" dirty="0"/>
              <a:t>b </a:t>
            </a:r>
            <a:r>
              <a:rPr lang="en-US" dirty="0"/>
              <a:t>- </a:t>
            </a:r>
            <a:r>
              <a:rPr lang="en-US" i="1" dirty="0"/>
              <a:t>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72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IMPORTANT</a:t>
            </a:r>
            <a:br>
              <a:rPr lang="en-US" dirty="0" smtClean="0"/>
            </a:br>
            <a:r>
              <a:rPr lang="en-US" sz="3600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Factorial, Fibonacci etc.</a:t>
            </a:r>
          </a:p>
          <a:p>
            <a:endParaRPr lang="en-US" dirty="0"/>
          </a:p>
          <a:p>
            <a:r>
              <a:rPr lang="en-US" dirty="0" smtClean="0"/>
              <a:t>Deals with two cases: </a:t>
            </a:r>
          </a:p>
          <a:p>
            <a:pPr lvl="2"/>
            <a:r>
              <a:rPr lang="en-US" dirty="0" smtClean="0"/>
              <a:t> Base case</a:t>
            </a:r>
          </a:p>
          <a:p>
            <a:pPr lvl="2"/>
            <a:r>
              <a:rPr lang="en-US" dirty="0" smtClean="0"/>
              <a:t>Recursive case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2776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COUNTING (ch:5 </a:t>
            </a:r>
            <a:r>
              <a:rPr lang="en-US" dirty="0" err="1" smtClean="0"/>
              <a:t>Schaum’s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603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COUNTING PRINCIPLES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rule</a:t>
            </a:r>
          </a:p>
          <a:p>
            <a:r>
              <a:rPr lang="en-US" dirty="0" smtClean="0"/>
              <a:t>Product rule</a:t>
            </a:r>
          </a:p>
          <a:p>
            <a:r>
              <a:rPr lang="en-US" dirty="0" smtClean="0"/>
              <a:t>Permutation </a:t>
            </a:r>
            <a:r>
              <a:rPr lang="en-US" sz="2400" dirty="0" smtClean="0"/>
              <a:t>(with &amp; without replacement)</a:t>
            </a:r>
            <a:endParaRPr lang="en-US" dirty="0" smtClean="0"/>
          </a:p>
          <a:p>
            <a:r>
              <a:rPr lang="en-US" dirty="0"/>
              <a:t>Combination </a:t>
            </a:r>
            <a:r>
              <a:rPr lang="en-US" sz="2400" dirty="0"/>
              <a:t>(with &amp; without replacement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dirty="0" smtClean="0"/>
              <a:t>Tree diagram</a:t>
            </a:r>
          </a:p>
          <a:p>
            <a:r>
              <a:rPr lang="en-US" dirty="0" smtClean="0"/>
              <a:t>Pigeonhole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033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178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Function</vt:lpstr>
      <vt:lpstr>Basics (see lecture+book)</vt:lpstr>
      <vt:lpstr>Some Important Functions</vt:lpstr>
      <vt:lpstr>Slide 4</vt:lpstr>
      <vt:lpstr>Slide 5</vt:lpstr>
      <vt:lpstr>Check this</vt:lpstr>
      <vt:lpstr>MOST IMPORTANT Recursive Function</vt:lpstr>
      <vt:lpstr>COUNTING (ch:5 Schaum’s)</vt:lpstr>
      <vt:lpstr>BASIC COUNTING PRINCIPLES  </vt:lpstr>
      <vt:lpstr>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User</dc:creator>
  <cp:lastModifiedBy>Windows User</cp:lastModifiedBy>
  <cp:revision>8</cp:revision>
  <dcterms:created xsi:type="dcterms:W3CDTF">2006-08-16T00:00:00Z</dcterms:created>
  <dcterms:modified xsi:type="dcterms:W3CDTF">2019-07-16T15:42:46Z</dcterms:modified>
</cp:coreProperties>
</file>