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357188" y="628650"/>
            <a:ext cx="7758112" cy="800100"/>
          </a:xfrm>
        </p:spPr>
        <p:txBody>
          <a:bodyPr/>
          <a:lstStyle/>
          <a:p>
            <a:pPr eaLnBrk="1" hangingPunct="1"/>
            <a:r>
              <a:rPr lang="en-GB" altLang="ar-SA" b="1" smtClean="0"/>
              <a:t>Chomsky Hierarchy</a:t>
            </a:r>
          </a:p>
        </p:txBody>
      </p:sp>
      <p:sp>
        <p:nvSpPr>
          <p:cNvPr id="14339" name="Rectangle 3"/>
          <p:cNvSpPr>
            <a:spLocks noGrp="1" noChangeArrowheads="1"/>
          </p:cNvSpPr>
          <p:nvPr>
            <p:ph type="body" idx="4294967295"/>
          </p:nvPr>
        </p:nvSpPr>
        <p:spPr>
          <a:xfrm>
            <a:off x="285750" y="1443038"/>
            <a:ext cx="8715375" cy="5200650"/>
          </a:xfrm>
        </p:spPr>
        <p:txBody>
          <a:bodyPr>
            <a:normAutofit lnSpcReduction="10000"/>
          </a:bodyPr>
          <a:lstStyle/>
          <a:p>
            <a:pPr algn="just" eaLnBrk="1" hangingPunct="1">
              <a:lnSpc>
                <a:spcPct val="90000"/>
              </a:lnSpc>
            </a:pPr>
            <a:r>
              <a:rPr lang="en-US" sz="2800" smtClean="0">
                <a:latin typeface="Arial" charset="0"/>
                <a:cs typeface="Arial" charset="0"/>
              </a:rPr>
              <a:t>Grammatical formalisms can be classified by their </a:t>
            </a:r>
            <a:r>
              <a:rPr lang="en-US" sz="2800" b="1" i="1" smtClean="0">
                <a:latin typeface="Arial" charset="0"/>
                <a:cs typeface="Arial" charset="0"/>
              </a:rPr>
              <a:t>generative capacity</a:t>
            </a:r>
            <a:r>
              <a:rPr lang="en-US" sz="2800" smtClean="0">
                <a:latin typeface="Arial" charset="0"/>
                <a:cs typeface="Arial" charset="0"/>
              </a:rPr>
              <a:t>: the set of languages they can represent.</a:t>
            </a:r>
          </a:p>
          <a:p>
            <a:pPr algn="just"/>
            <a:r>
              <a:rPr lang="en-US" sz="2800" smtClean="0">
                <a:latin typeface="Arial" charset="0"/>
                <a:cs typeface="Arial" charset="0"/>
              </a:rPr>
              <a:t> Noam Chomsky (1957) describes four classes of grammatical formalisms that differ only in the form of the rewrite rules.</a:t>
            </a:r>
          </a:p>
          <a:p>
            <a:pPr algn="just"/>
            <a:r>
              <a:rPr lang="en-US" sz="2800" smtClean="0">
                <a:latin typeface="Arial" charset="0"/>
                <a:cs typeface="Arial" charset="0"/>
              </a:rPr>
              <a:t>The classes can be arranged in a hierarchy, where each class can be used to describe all the languages that can be described by a less powerful class, as well as some additional languages.</a:t>
            </a:r>
          </a:p>
          <a:p>
            <a:pPr algn="just" eaLnBrk="1" hangingPunct="1">
              <a:lnSpc>
                <a:spcPct val="90000"/>
              </a:lnSpc>
            </a:pPr>
            <a:r>
              <a:rPr lang="en-US" sz="2800" smtClean="0">
                <a:latin typeface="Arial" charset="0"/>
                <a:cs typeface="Arial" charset="0"/>
              </a:rPr>
              <a:t>This hierarchy of grammars is known as </a:t>
            </a:r>
            <a:r>
              <a:rPr lang="en-US" sz="2800" b="1" i="1" smtClean="0">
                <a:latin typeface="Arial" charset="0"/>
                <a:cs typeface="Arial" charset="0"/>
              </a:rPr>
              <a:t>Chomsky hierarchy</a:t>
            </a:r>
            <a:r>
              <a:rPr lang="en-US" sz="2800" smtClean="0">
                <a:latin typeface="Arial" charset="0"/>
                <a:cs typeface="Arial" charset="0"/>
              </a:rPr>
              <a:t>. </a:t>
            </a:r>
          </a:p>
        </p:txBody>
      </p:sp>
    </p:spTree>
    <p:extLst>
      <p:ext uri="{BB962C8B-B14F-4D97-AF65-F5344CB8AC3E}">
        <p14:creationId xmlns:p14="http://schemas.microsoft.com/office/powerpoint/2010/main" val="366779153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357188" y="628650"/>
            <a:ext cx="7758112" cy="800100"/>
          </a:xfrm>
        </p:spPr>
        <p:txBody>
          <a:bodyPr/>
          <a:lstStyle/>
          <a:p>
            <a:pPr eaLnBrk="1" hangingPunct="1"/>
            <a:r>
              <a:rPr lang="en-GB" altLang="ar-SA" b="1" smtClean="0"/>
              <a:t>Chomsky Hierarchy</a:t>
            </a:r>
          </a:p>
        </p:txBody>
      </p:sp>
      <p:pic>
        <p:nvPicPr>
          <p:cNvPr id="22532" name="Picture 4"/>
          <p:cNvPicPr>
            <a:picLocks noChangeAspect="1" noChangeArrowheads="1"/>
          </p:cNvPicPr>
          <p:nvPr/>
        </p:nvPicPr>
        <p:blipFill>
          <a:blip r:embed="rId2"/>
          <a:srcRect/>
          <a:stretch>
            <a:fillRect/>
          </a:stretch>
        </p:blipFill>
        <p:spPr bwMode="auto">
          <a:xfrm>
            <a:off x="1201738" y="1500188"/>
            <a:ext cx="7140575" cy="5149850"/>
          </a:xfrm>
          <a:prstGeom prst="rect">
            <a:avLst/>
          </a:prstGeom>
          <a:noFill/>
          <a:ln w="9525" cap="flat" cmpd="sng">
            <a:noFill/>
            <a:prstDash val="solid"/>
            <a:miter lim="800000"/>
            <a:headEnd/>
            <a:tailEnd/>
          </a:ln>
          <a:effectLst>
            <a:outerShdw dist="107763" dir="2700000" algn="ctr" rotWithShape="0">
              <a:srgbClr val="808080"/>
            </a:outerShdw>
          </a:effectLst>
        </p:spPr>
      </p:pic>
    </p:spTree>
    <p:extLst>
      <p:ext uri="{BB962C8B-B14F-4D97-AF65-F5344CB8AC3E}">
        <p14:creationId xmlns:p14="http://schemas.microsoft.com/office/powerpoint/2010/main" val="274520999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57188" y="628650"/>
            <a:ext cx="7758112" cy="800100"/>
          </a:xfrm>
        </p:spPr>
        <p:txBody>
          <a:bodyPr/>
          <a:lstStyle/>
          <a:p>
            <a:pPr eaLnBrk="1" hangingPunct="1"/>
            <a:r>
              <a:rPr lang="en-GB" altLang="ar-SA" b="1" smtClean="0"/>
              <a:t>Chomsky Hierarchy</a:t>
            </a:r>
          </a:p>
        </p:txBody>
      </p:sp>
      <p:sp>
        <p:nvSpPr>
          <p:cNvPr id="16387" name="Rectangle 3"/>
          <p:cNvSpPr>
            <a:spLocks noGrp="1" noChangeArrowheads="1"/>
          </p:cNvSpPr>
          <p:nvPr>
            <p:ph type="body" idx="4294967295"/>
          </p:nvPr>
        </p:nvSpPr>
        <p:spPr>
          <a:xfrm>
            <a:off x="285750" y="1443038"/>
            <a:ext cx="8715375" cy="5200650"/>
          </a:xfrm>
        </p:spPr>
        <p:txBody>
          <a:bodyPr/>
          <a:lstStyle/>
          <a:p>
            <a:pPr algn="just" eaLnBrk="1" hangingPunct="1">
              <a:lnSpc>
                <a:spcPct val="90000"/>
              </a:lnSpc>
            </a:pPr>
            <a:r>
              <a:rPr lang="en-US" smtClean="0">
                <a:latin typeface="Arial" charset="0"/>
                <a:cs typeface="Arial" charset="0"/>
              </a:rPr>
              <a:t>Type-0 grammars (</a:t>
            </a:r>
            <a:r>
              <a:rPr lang="en-US" b="1" i="1" smtClean="0">
                <a:latin typeface="Arial" charset="0"/>
                <a:cs typeface="Arial" charset="0"/>
              </a:rPr>
              <a:t>recursively enumerable or unrestricted grammars</a:t>
            </a:r>
            <a:r>
              <a:rPr lang="en-US" smtClean="0">
                <a:latin typeface="Arial" charset="0"/>
                <a:cs typeface="Arial" charset="0"/>
              </a:rPr>
              <a:t>) include all formal grammars.</a:t>
            </a:r>
          </a:p>
          <a:p>
            <a:pPr algn="just" eaLnBrk="1" hangingPunct="1">
              <a:lnSpc>
                <a:spcPct val="90000"/>
              </a:lnSpc>
            </a:pPr>
            <a:r>
              <a:rPr lang="en-US" smtClean="0">
                <a:latin typeface="Arial" charset="0"/>
                <a:cs typeface="Arial" charset="0"/>
              </a:rPr>
              <a:t>They generate exactly all languages that can be recognized by a </a:t>
            </a:r>
            <a:r>
              <a:rPr lang="en-US" b="1" smtClean="0">
                <a:latin typeface="Arial" charset="0"/>
                <a:cs typeface="Arial" charset="0"/>
              </a:rPr>
              <a:t>Turing machine</a:t>
            </a:r>
            <a:r>
              <a:rPr lang="en-US" smtClean="0">
                <a:latin typeface="Arial" charset="0"/>
                <a:cs typeface="Arial" charset="0"/>
              </a:rPr>
              <a:t>.</a:t>
            </a:r>
          </a:p>
          <a:p>
            <a:pPr algn="just" eaLnBrk="1" hangingPunct="1">
              <a:lnSpc>
                <a:spcPct val="90000"/>
              </a:lnSpc>
            </a:pPr>
            <a:r>
              <a:rPr lang="en-US" smtClean="0">
                <a:latin typeface="Arial" charset="0"/>
                <a:cs typeface="Arial" charset="0"/>
              </a:rPr>
              <a:t>These languages are also known as the </a:t>
            </a:r>
            <a:r>
              <a:rPr lang="en-US" b="1" i="1" smtClean="0">
                <a:latin typeface="Arial" charset="0"/>
                <a:cs typeface="Arial" charset="0"/>
              </a:rPr>
              <a:t>recursively enumerable languages</a:t>
            </a:r>
            <a:r>
              <a:rPr lang="en-US" smtClean="0">
                <a:latin typeface="Arial" charset="0"/>
                <a:cs typeface="Arial" charset="0"/>
              </a:rPr>
              <a:t>.</a:t>
            </a:r>
          </a:p>
        </p:txBody>
      </p:sp>
    </p:spTree>
    <p:extLst>
      <p:ext uri="{BB962C8B-B14F-4D97-AF65-F5344CB8AC3E}">
        <p14:creationId xmlns:p14="http://schemas.microsoft.com/office/powerpoint/2010/main" val="114265334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357188" y="628650"/>
            <a:ext cx="7758112" cy="800100"/>
          </a:xfrm>
        </p:spPr>
        <p:txBody>
          <a:bodyPr/>
          <a:lstStyle/>
          <a:p>
            <a:pPr eaLnBrk="1" hangingPunct="1"/>
            <a:r>
              <a:rPr lang="en-GB" altLang="ar-SA" b="1" smtClean="0"/>
              <a:t>Chomsky Hierarchy</a:t>
            </a:r>
          </a:p>
        </p:txBody>
      </p:sp>
      <p:sp>
        <p:nvSpPr>
          <p:cNvPr id="17411" name="Rectangle 3"/>
          <p:cNvSpPr>
            <a:spLocks noGrp="1" noChangeArrowheads="1"/>
          </p:cNvSpPr>
          <p:nvPr>
            <p:ph type="body" idx="4294967295"/>
          </p:nvPr>
        </p:nvSpPr>
        <p:spPr>
          <a:xfrm>
            <a:off x="285750" y="1443038"/>
            <a:ext cx="8715375" cy="5200650"/>
          </a:xfrm>
        </p:spPr>
        <p:txBody>
          <a:bodyPr/>
          <a:lstStyle/>
          <a:p>
            <a:pPr algn="just" eaLnBrk="1" hangingPunct="1">
              <a:lnSpc>
                <a:spcPct val="90000"/>
              </a:lnSpc>
            </a:pPr>
            <a:r>
              <a:rPr lang="en-US" sz="2800" smtClean="0">
                <a:latin typeface="Arial" charset="0"/>
                <a:cs typeface="Arial" charset="0"/>
              </a:rPr>
              <a:t>Type-1 grammars (</a:t>
            </a:r>
            <a:r>
              <a:rPr lang="en-US" sz="2800" b="1" i="1" smtClean="0">
                <a:latin typeface="Arial" charset="0"/>
                <a:cs typeface="Arial" charset="0"/>
              </a:rPr>
              <a:t>context-sensitive grammars</a:t>
            </a:r>
            <a:r>
              <a:rPr lang="en-US" sz="2800" smtClean="0">
                <a:latin typeface="Arial" charset="0"/>
                <a:cs typeface="Arial" charset="0"/>
              </a:rPr>
              <a:t>) generate the </a:t>
            </a:r>
            <a:r>
              <a:rPr lang="en-US" sz="2800" b="1" i="1" smtClean="0">
                <a:latin typeface="Arial" charset="0"/>
                <a:cs typeface="Arial" charset="0"/>
              </a:rPr>
              <a:t>context-sensitive languages</a:t>
            </a:r>
            <a:r>
              <a:rPr lang="en-US" sz="2800" smtClean="0">
                <a:latin typeface="Arial" charset="0"/>
                <a:cs typeface="Arial" charset="0"/>
              </a:rPr>
              <a:t>.</a:t>
            </a:r>
          </a:p>
          <a:p>
            <a:pPr algn="just" eaLnBrk="1" hangingPunct="1">
              <a:lnSpc>
                <a:spcPct val="90000"/>
              </a:lnSpc>
            </a:pPr>
            <a:r>
              <a:rPr lang="en-US" sz="2800" smtClean="0">
                <a:latin typeface="Arial" charset="0"/>
                <a:cs typeface="Arial" charset="0"/>
              </a:rPr>
              <a:t>These grammars have rules of the form </a:t>
            </a:r>
            <a:r>
              <a:rPr lang="el-GR" sz="2800" i="1" smtClean="0">
                <a:latin typeface="Times New Roman" pitchFamily="18" charset="0"/>
                <a:cs typeface="Times New Roman" pitchFamily="18" charset="0"/>
              </a:rPr>
              <a:t>α</a:t>
            </a:r>
            <a:r>
              <a:rPr lang="en-US" sz="2800" i="1" smtClean="0">
                <a:latin typeface="Times New Roman" pitchFamily="18" charset="0"/>
                <a:cs typeface="Times New Roman" pitchFamily="18" charset="0"/>
              </a:rPr>
              <a:t>A</a:t>
            </a:r>
            <a:r>
              <a:rPr lang="el-GR" sz="2800" i="1" smtClean="0">
                <a:latin typeface="Times New Roman" pitchFamily="18" charset="0"/>
                <a:cs typeface="Times New Roman" pitchFamily="18" charset="0"/>
              </a:rPr>
              <a:t>β</a:t>
            </a:r>
            <a:r>
              <a:rPr lang="en-US" sz="2800" smtClean="0">
                <a:latin typeface="Times New Roman" pitchFamily="18" charset="0"/>
                <a:cs typeface="Times New Roman" pitchFamily="18" charset="0"/>
              </a:rPr>
              <a:t> </a:t>
            </a:r>
            <a:r>
              <a:rPr lang="el-GR" sz="2800" smtClean="0">
                <a:latin typeface="Times New Roman" pitchFamily="18" charset="0"/>
                <a:cs typeface="Times New Roman" pitchFamily="18" charset="0"/>
              </a:rPr>
              <a:t>→</a:t>
            </a:r>
            <a:r>
              <a:rPr lang="en-US" sz="2800" smtClean="0">
                <a:latin typeface="Times New Roman" pitchFamily="18" charset="0"/>
                <a:cs typeface="Times New Roman" pitchFamily="18" charset="0"/>
              </a:rPr>
              <a:t> </a:t>
            </a:r>
            <a:r>
              <a:rPr lang="el-GR" sz="2800" i="1" smtClean="0">
                <a:latin typeface="Times New Roman" pitchFamily="18" charset="0"/>
                <a:cs typeface="Times New Roman" pitchFamily="18" charset="0"/>
              </a:rPr>
              <a:t>αγβ</a:t>
            </a:r>
            <a:r>
              <a:rPr lang="en-US" sz="2800" smtClean="0">
                <a:latin typeface="Arial" charset="0"/>
                <a:cs typeface="Arial" charset="0"/>
              </a:rPr>
              <a:t> with  </a:t>
            </a:r>
            <a:r>
              <a:rPr lang="en-US" sz="2800" i="1" smtClean="0">
                <a:latin typeface="Arial" charset="0"/>
                <a:cs typeface="Arial" charset="0"/>
              </a:rPr>
              <a:t>A</a:t>
            </a:r>
            <a:r>
              <a:rPr lang="en-US" sz="2800" smtClean="0">
                <a:latin typeface="Arial" charset="0"/>
                <a:cs typeface="Arial" charset="0"/>
              </a:rPr>
              <a:t> a nonterminal and </a:t>
            </a:r>
            <a:r>
              <a:rPr lang="el-GR" sz="2800" i="1" smtClean="0">
                <a:latin typeface="Times New Roman" pitchFamily="18" charset="0"/>
                <a:cs typeface="Times New Roman" pitchFamily="18" charset="0"/>
              </a:rPr>
              <a:t>α</a:t>
            </a:r>
            <a:r>
              <a:rPr lang="en-US" sz="2800" smtClean="0">
                <a:latin typeface="Times New Roman" pitchFamily="18" charset="0"/>
                <a:cs typeface="Times New Roman" pitchFamily="18" charset="0"/>
              </a:rPr>
              <a:t>, </a:t>
            </a:r>
            <a:r>
              <a:rPr lang="el-GR" sz="2800" i="1" smtClean="0">
                <a:latin typeface="Times New Roman" pitchFamily="18" charset="0"/>
                <a:cs typeface="Times New Roman" pitchFamily="18" charset="0"/>
              </a:rPr>
              <a:t>β</a:t>
            </a:r>
            <a:r>
              <a:rPr lang="en-US" sz="2800" smtClean="0">
                <a:latin typeface="Arial" charset="0"/>
                <a:cs typeface="Arial" charset="0"/>
              </a:rPr>
              <a:t>  and </a:t>
            </a:r>
            <a:r>
              <a:rPr lang="el-GR" sz="2800" i="1" smtClean="0">
                <a:latin typeface="Times New Roman" pitchFamily="18" charset="0"/>
                <a:cs typeface="Times New Roman" pitchFamily="18" charset="0"/>
              </a:rPr>
              <a:t>γ</a:t>
            </a:r>
            <a:r>
              <a:rPr lang="en-US" sz="2800" smtClean="0">
                <a:latin typeface="Arial" charset="0"/>
                <a:cs typeface="Arial" charset="0"/>
              </a:rPr>
              <a:t> strings of terminals and nonterminals. The strings </a:t>
            </a:r>
            <a:r>
              <a:rPr lang="el-GR" sz="2800" i="1" smtClean="0">
                <a:latin typeface="Times New Roman" pitchFamily="18" charset="0"/>
                <a:cs typeface="Times New Roman" pitchFamily="18" charset="0"/>
              </a:rPr>
              <a:t>α</a:t>
            </a:r>
            <a:r>
              <a:rPr lang="en-US" sz="2800" smtClean="0">
                <a:latin typeface="Arial" charset="0"/>
                <a:cs typeface="Arial" charset="0"/>
              </a:rPr>
              <a:t> and </a:t>
            </a:r>
            <a:r>
              <a:rPr lang="el-GR" sz="2800" i="1" smtClean="0">
                <a:latin typeface="Times New Roman" pitchFamily="18" charset="0"/>
                <a:cs typeface="Times New Roman" pitchFamily="18" charset="0"/>
              </a:rPr>
              <a:t>β</a:t>
            </a:r>
            <a:r>
              <a:rPr lang="en-US" sz="2800" smtClean="0">
                <a:latin typeface="Arial" charset="0"/>
                <a:cs typeface="Arial" charset="0"/>
              </a:rPr>
              <a:t> may be empty, but </a:t>
            </a:r>
            <a:r>
              <a:rPr lang="el-GR" sz="2800" i="1" smtClean="0">
                <a:latin typeface="Times New Roman" pitchFamily="18" charset="0"/>
                <a:cs typeface="Times New Roman" pitchFamily="18" charset="0"/>
              </a:rPr>
              <a:t>γ</a:t>
            </a:r>
            <a:r>
              <a:rPr lang="en-US" sz="2800" smtClean="0">
                <a:latin typeface="Arial" charset="0"/>
                <a:cs typeface="Arial" charset="0"/>
              </a:rPr>
              <a:t> must be nonempty. The rule   </a:t>
            </a:r>
            <a:r>
              <a:rPr lang="en-US" sz="2800" i="1" smtClean="0">
                <a:latin typeface="Times New Roman" pitchFamily="18" charset="0"/>
                <a:cs typeface="Times New Roman" pitchFamily="18" charset="0"/>
              </a:rPr>
              <a:t>S</a:t>
            </a:r>
            <a:r>
              <a:rPr lang="en-US" sz="2800" smtClean="0">
                <a:latin typeface="Times New Roman" pitchFamily="18" charset="0"/>
                <a:cs typeface="Times New Roman" pitchFamily="18" charset="0"/>
              </a:rPr>
              <a:t> </a:t>
            </a:r>
            <a:r>
              <a:rPr lang="el-GR" sz="2800" smtClean="0">
                <a:latin typeface="Times New Roman" pitchFamily="18" charset="0"/>
                <a:cs typeface="Times New Roman" pitchFamily="18" charset="0"/>
              </a:rPr>
              <a:t>→</a:t>
            </a:r>
            <a:r>
              <a:rPr lang="en-US" sz="2800" smtClean="0">
                <a:latin typeface="Times New Roman" pitchFamily="18" charset="0"/>
                <a:cs typeface="Times New Roman" pitchFamily="18" charset="0"/>
              </a:rPr>
              <a:t> </a:t>
            </a:r>
            <a:r>
              <a:rPr lang="el-GR" sz="2800" i="1" smtClean="0">
                <a:latin typeface="Times New Roman" pitchFamily="18" charset="0"/>
                <a:cs typeface="Times New Roman" pitchFamily="18" charset="0"/>
              </a:rPr>
              <a:t>ε</a:t>
            </a:r>
            <a:r>
              <a:rPr lang="en-US" sz="2800" smtClean="0">
                <a:latin typeface="Arial" charset="0"/>
                <a:cs typeface="Arial" charset="0"/>
              </a:rPr>
              <a:t> is allowed if </a:t>
            </a:r>
            <a:r>
              <a:rPr lang="en-US" sz="2800" i="1" smtClean="0">
                <a:latin typeface="Times New Roman" pitchFamily="18" charset="0"/>
                <a:cs typeface="Times New Roman" pitchFamily="18" charset="0"/>
              </a:rPr>
              <a:t>S</a:t>
            </a:r>
            <a:r>
              <a:rPr lang="en-US" sz="2800" smtClean="0">
                <a:latin typeface="Arial" charset="0"/>
                <a:cs typeface="Arial" charset="0"/>
              </a:rPr>
              <a:t> does not appear on the right side of any rule. </a:t>
            </a:r>
          </a:p>
          <a:p>
            <a:pPr algn="just" eaLnBrk="1" hangingPunct="1">
              <a:lnSpc>
                <a:spcPct val="90000"/>
              </a:lnSpc>
            </a:pPr>
            <a:r>
              <a:rPr lang="en-US" sz="2800" smtClean="0">
                <a:latin typeface="Arial" charset="0"/>
                <a:cs typeface="Arial" charset="0"/>
              </a:rPr>
              <a:t>The languages described by these grammars are exactly all languages that can be recognized by a </a:t>
            </a:r>
            <a:r>
              <a:rPr lang="en-US" sz="2800" b="1" smtClean="0">
                <a:latin typeface="Arial" charset="0"/>
                <a:cs typeface="Arial" charset="0"/>
              </a:rPr>
              <a:t>linear-bounded Turing machine</a:t>
            </a:r>
            <a:r>
              <a:rPr lang="en-US" sz="2800" smtClean="0">
                <a:latin typeface="Arial" charset="0"/>
                <a:cs typeface="Arial" charset="0"/>
              </a:rPr>
              <a:t>.</a:t>
            </a:r>
            <a:endParaRPr lang="en-US" sz="2800" i="1" smtClean="0">
              <a:latin typeface="Arial" charset="0"/>
              <a:cs typeface="Arial" charset="0"/>
            </a:endParaRPr>
          </a:p>
        </p:txBody>
      </p:sp>
    </p:spTree>
    <p:extLst>
      <p:ext uri="{BB962C8B-B14F-4D97-AF65-F5344CB8AC3E}">
        <p14:creationId xmlns:p14="http://schemas.microsoft.com/office/powerpoint/2010/main" val="293792247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357188" y="628650"/>
            <a:ext cx="7758112" cy="800100"/>
          </a:xfrm>
        </p:spPr>
        <p:txBody>
          <a:bodyPr/>
          <a:lstStyle/>
          <a:p>
            <a:pPr eaLnBrk="1" hangingPunct="1"/>
            <a:r>
              <a:rPr lang="en-GB" altLang="ar-SA" b="1" smtClean="0"/>
              <a:t>Chomsky Hierarchy</a:t>
            </a:r>
          </a:p>
        </p:txBody>
      </p:sp>
      <p:sp>
        <p:nvSpPr>
          <p:cNvPr id="18435" name="Rectangle 3"/>
          <p:cNvSpPr>
            <a:spLocks noGrp="1" noChangeArrowheads="1"/>
          </p:cNvSpPr>
          <p:nvPr>
            <p:ph type="body" idx="4294967295"/>
          </p:nvPr>
        </p:nvSpPr>
        <p:spPr>
          <a:xfrm>
            <a:off x="285750" y="1443038"/>
            <a:ext cx="8715375" cy="5200650"/>
          </a:xfrm>
        </p:spPr>
        <p:txBody>
          <a:bodyPr/>
          <a:lstStyle/>
          <a:p>
            <a:pPr algn="just" eaLnBrk="1" hangingPunct="1">
              <a:lnSpc>
                <a:spcPct val="90000"/>
              </a:lnSpc>
            </a:pPr>
            <a:r>
              <a:rPr lang="en-US" sz="2800" smtClean="0">
                <a:latin typeface="Arial" charset="0"/>
                <a:cs typeface="Arial" charset="0"/>
              </a:rPr>
              <a:t>Type-2 grammars (</a:t>
            </a:r>
            <a:r>
              <a:rPr lang="en-US" sz="2800" b="1" i="1" smtClean="0">
                <a:latin typeface="Arial" charset="0"/>
                <a:cs typeface="Arial" charset="0"/>
              </a:rPr>
              <a:t>context-free grammars</a:t>
            </a:r>
            <a:r>
              <a:rPr lang="en-US" sz="2800" smtClean="0">
                <a:latin typeface="Arial" charset="0"/>
                <a:cs typeface="Arial" charset="0"/>
              </a:rPr>
              <a:t>) generate the </a:t>
            </a:r>
            <a:r>
              <a:rPr lang="en-US" sz="2800" b="1" i="1" smtClean="0">
                <a:latin typeface="Arial" charset="0"/>
                <a:cs typeface="Arial" charset="0"/>
              </a:rPr>
              <a:t>context-free languages</a:t>
            </a:r>
            <a:r>
              <a:rPr lang="en-US" sz="2800" smtClean="0">
                <a:latin typeface="Arial" charset="0"/>
                <a:cs typeface="Arial" charset="0"/>
              </a:rPr>
              <a:t>.</a:t>
            </a:r>
          </a:p>
          <a:p>
            <a:pPr algn="just" eaLnBrk="1" hangingPunct="1">
              <a:lnSpc>
                <a:spcPct val="90000"/>
              </a:lnSpc>
            </a:pPr>
            <a:r>
              <a:rPr lang="en-US" sz="2800" smtClean="0">
                <a:latin typeface="Arial" charset="0"/>
                <a:cs typeface="Arial" charset="0"/>
              </a:rPr>
              <a:t>These are defined by rules of the form </a:t>
            </a:r>
            <a:r>
              <a:rPr lang="en-US" sz="2800" i="1" smtClean="0">
                <a:latin typeface="Times New Roman" pitchFamily="18" charset="0"/>
                <a:cs typeface="Times New Roman" pitchFamily="18" charset="0"/>
              </a:rPr>
              <a:t>A</a:t>
            </a:r>
            <a:r>
              <a:rPr lang="en-US" sz="2800" smtClean="0">
                <a:latin typeface="Times New Roman" pitchFamily="18" charset="0"/>
                <a:cs typeface="Times New Roman" pitchFamily="18" charset="0"/>
              </a:rPr>
              <a:t> </a:t>
            </a:r>
            <a:r>
              <a:rPr lang="el-GR" sz="2800" smtClean="0">
                <a:latin typeface="Times New Roman" pitchFamily="18" charset="0"/>
                <a:cs typeface="Times New Roman" pitchFamily="18" charset="0"/>
              </a:rPr>
              <a:t>→</a:t>
            </a:r>
            <a:r>
              <a:rPr lang="en-US" sz="2800" smtClean="0">
                <a:latin typeface="Times New Roman" pitchFamily="18" charset="0"/>
                <a:cs typeface="Times New Roman" pitchFamily="18" charset="0"/>
              </a:rPr>
              <a:t> </a:t>
            </a:r>
            <a:r>
              <a:rPr lang="el-GR" sz="2800" i="1" smtClean="0">
                <a:latin typeface="Times New Roman" pitchFamily="18" charset="0"/>
                <a:cs typeface="Times New Roman" pitchFamily="18" charset="0"/>
              </a:rPr>
              <a:t>γ</a:t>
            </a:r>
            <a:r>
              <a:rPr lang="en-US" sz="2800" smtClean="0">
                <a:latin typeface="Arial" charset="0"/>
                <a:cs typeface="Arial" charset="0"/>
              </a:rPr>
              <a:t> with </a:t>
            </a:r>
            <a:r>
              <a:rPr lang="en-US" sz="2800" i="1" smtClean="0">
                <a:latin typeface="Times New Roman" pitchFamily="18" charset="0"/>
                <a:cs typeface="Times New Roman" pitchFamily="18" charset="0"/>
              </a:rPr>
              <a:t>A</a:t>
            </a:r>
            <a:r>
              <a:rPr lang="en-US" sz="2800" smtClean="0">
                <a:latin typeface="Arial" charset="0"/>
                <a:cs typeface="Arial" charset="0"/>
              </a:rPr>
              <a:t> a nonterminal and </a:t>
            </a:r>
            <a:r>
              <a:rPr lang="el-GR" sz="2800" i="1" smtClean="0">
                <a:latin typeface="Times New Roman" pitchFamily="18" charset="0"/>
                <a:cs typeface="Times New Roman" pitchFamily="18" charset="0"/>
              </a:rPr>
              <a:t>γ</a:t>
            </a:r>
            <a:r>
              <a:rPr lang="en-US" sz="2800" smtClean="0">
                <a:latin typeface="Arial" charset="0"/>
                <a:cs typeface="Arial" charset="0"/>
              </a:rPr>
              <a:t> a string of terminals and nonterminals.</a:t>
            </a:r>
          </a:p>
          <a:p>
            <a:pPr algn="just" eaLnBrk="1" hangingPunct="1">
              <a:lnSpc>
                <a:spcPct val="90000"/>
              </a:lnSpc>
            </a:pPr>
            <a:r>
              <a:rPr lang="en-US" sz="2800" smtClean="0">
                <a:latin typeface="Arial" charset="0"/>
                <a:cs typeface="Arial" charset="0"/>
              </a:rPr>
              <a:t>These languages are exactly all languages that can be recognized by a </a:t>
            </a:r>
            <a:r>
              <a:rPr lang="en-US" sz="2800" b="1" smtClean="0">
                <a:latin typeface="Arial" charset="0"/>
                <a:cs typeface="Arial" charset="0"/>
              </a:rPr>
              <a:t>pushdown automaton</a:t>
            </a:r>
            <a:r>
              <a:rPr lang="en-US" sz="2800" smtClean="0">
                <a:latin typeface="Arial" charset="0"/>
                <a:cs typeface="Arial" charset="0"/>
              </a:rPr>
              <a:t>.</a:t>
            </a:r>
          </a:p>
          <a:p>
            <a:pPr algn="just" eaLnBrk="1" hangingPunct="1">
              <a:lnSpc>
                <a:spcPct val="90000"/>
              </a:lnSpc>
            </a:pPr>
            <a:r>
              <a:rPr lang="en-US" sz="2800" smtClean="0">
                <a:latin typeface="Arial" charset="0"/>
                <a:cs typeface="Arial" charset="0"/>
              </a:rPr>
              <a:t>Context-free languages are the theoretical basis for the syntax of most programming languages.</a:t>
            </a:r>
          </a:p>
        </p:txBody>
      </p:sp>
    </p:spTree>
    <p:extLst>
      <p:ext uri="{BB962C8B-B14F-4D97-AF65-F5344CB8AC3E}">
        <p14:creationId xmlns:p14="http://schemas.microsoft.com/office/powerpoint/2010/main" val="22345812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357188" y="628650"/>
            <a:ext cx="7758112" cy="800100"/>
          </a:xfrm>
        </p:spPr>
        <p:txBody>
          <a:bodyPr/>
          <a:lstStyle/>
          <a:p>
            <a:pPr eaLnBrk="1" hangingPunct="1"/>
            <a:r>
              <a:rPr lang="en-GB" altLang="ar-SA" b="1" smtClean="0"/>
              <a:t>Chomsky Hierarchy</a:t>
            </a:r>
          </a:p>
        </p:txBody>
      </p:sp>
      <p:sp>
        <p:nvSpPr>
          <p:cNvPr id="19459" name="Rectangle 3"/>
          <p:cNvSpPr>
            <a:spLocks noGrp="1" noChangeArrowheads="1"/>
          </p:cNvSpPr>
          <p:nvPr>
            <p:ph type="body" idx="4294967295"/>
          </p:nvPr>
        </p:nvSpPr>
        <p:spPr>
          <a:xfrm>
            <a:off x="285750" y="1357313"/>
            <a:ext cx="8715375" cy="5500687"/>
          </a:xfrm>
        </p:spPr>
        <p:txBody>
          <a:bodyPr>
            <a:normAutofit lnSpcReduction="10000"/>
          </a:bodyPr>
          <a:lstStyle/>
          <a:p>
            <a:pPr algn="just" eaLnBrk="1" hangingPunct="1">
              <a:spcBef>
                <a:spcPct val="0"/>
              </a:spcBef>
            </a:pPr>
            <a:r>
              <a:rPr lang="en-US" sz="2400" smtClean="0">
                <a:latin typeface="Arial" charset="0"/>
                <a:cs typeface="Arial" charset="0"/>
              </a:rPr>
              <a:t>Type-3 grammars (</a:t>
            </a:r>
            <a:r>
              <a:rPr lang="en-US" sz="2400" b="1" i="1" smtClean="0">
                <a:latin typeface="Arial" charset="0"/>
                <a:cs typeface="Arial" charset="0"/>
              </a:rPr>
              <a:t>regular grammars</a:t>
            </a:r>
            <a:r>
              <a:rPr lang="en-US" sz="2400" smtClean="0">
                <a:latin typeface="Arial" charset="0"/>
                <a:cs typeface="Arial" charset="0"/>
              </a:rPr>
              <a:t>) generate the </a:t>
            </a:r>
            <a:r>
              <a:rPr lang="en-US" sz="2400" b="1" i="1" smtClean="0">
                <a:latin typeface="Arial" charset="0"/>
                <a:cs typeface="Arial" charset="0"/>
              </a:rPr>
              <a:t>regular languages</a:t>
            </a:r>
            <a:r>
              <a:rPr lang="en-US" sz="2400" smtClean="0">
                <a:latin typeface="Arial" charset="0"/>
                <a:cs typeface="Arial" charset="0"/>
              </a:rPr>
              <a:t>.</a:t>
            </a:r>
          </a:p>
          <a:p>
            <a:pPr algn="just" eaLnBrk="1" hangingPunct="1">
              <a:spcBef>
                <a:spcPct val="0"/>
              </a:spcBef>
            </a:pPr>
            <a:r>
              <a:rPr lang="en-US" sz="2400" smtClean="0">
                <a:latin typeface="Arial" charset="0"/>
                <a:cs typeface="Arial" charset="0"/>
              </a:rPr>
              <a:t>Such a grammar restricts its rules to a single nonterminal on the left-hand side and a right-hand side consisting of a single terminal, possibly followed (or preceded, but not both in the same grammar) by a single nonterminal.</a:t>
            </a:r>
          </a:p>
          <a:p>
            <a:pPr algn="just" eaLnBrk="1" hangingPunct="1">
              <a:spcBef>
                <a:spcPct val="0"/>
              </a:spcBef>
            </a:pPr>
            <a:r>
              <a:rPr lang="en-US" sz="2400" smtClean="0">
                <a:latin typeface="Arial" charset="0"/>
                <a:cs typeface="Arial" charset="0"/>
              </a:rPr>
              <a:t>The rule </a:t>
            </a:r>
            <a:r>
              <a:rPr lang="en-US" sz="2400" i="1" smtClean="0">
                <a:latin typeface="Times New Roman" pitchFamily="18" charset="0"/>
                <a:cs typeface="Times New Roman" pitchFamily="18" charset="0"/>
              </a:rPr>
              <a:t>S</a:t>
            </a:r>
            <a:r>
              <a:rPr lang="en-US" sz="2400" smtClean="0">
                <a:latin typeface="Times New Roman" pitchFamily="18" charset="0"/>
                <a:cs typeface="Times New Roman" pitchFamily="18" charset="0"/>
              </a:rPr>
              <a:t> </a:t>
            </a:r>
            <a:r>
              <a:rPr lang="el-GR" sz="2400" smtClean="0">
                <a:latin typeface="Times New Roman" pitchFamily="18" charset="0"/>
                <a:cs typeface="Times New Roman" pitchFamily="18" charset="0"/>
              </a:rPr>
              <a:t>→</a:t>
            </a:r>
            <a:r>
              <a:rPr lang="en-US" sz="2400" smtClean="0">
                <a:latin typeface="Times New Roman" pitchFamily="18" charset="0"/>
                <a:cs typeface="Times New Roman" pitchFamily="18" charset="0"/>
              </a:rPr>
              <a:t> </a:t>
            </a:r>
            <a:r>
              <a:rPr lang="el-GR" sz="2400" i="1" smtClean="0">
                <a:latin typeface="Times New Roman" pitchFamily="18" charset="0"/>
                <a:cs typeface="Times New Roman" pitchFamily="18" charset="0"/>
              </a:rPr>
              <a:t>ε</a:t>
            </a:r>
            <a:r>
              <a:rPr lang="en-US" sz="2400" smtClean="0">
                <a:latin typeface="Arial" charset="0"/>
                <a:cs typeface="Arial" charset="0"/>
              </a:rPr>
              <a:t> is also allowed here if </a:t>
            </a:r>
            <a:r>
              <a:rPr lang="en-US" sz="2400" i="1" smtClean="0">
                <a:latin typeface="Times New Roman" pitchFamily="18" charset="0"/>
                <a:cs typeface="Times New Roman" pitchFamily="18" charset="0"/>
              </a:rPr>
              <a:t>S</a:t>
            </a:r>
            <a:r>
              <a:rPr lang="en-US" sz="2400" smtClean="0">
                <a:latin typeface="Arial" charset="0"/>
                <a:cs typeface="Arial" charset="0"/>
              </a:rPr>
              <a:t> does not appear on the right side of any rule.</a:t>
            </a:r>
          </a:p>
          <a:p>
            <a:pPr algn="just" eaLnBrk="1" hangingPunct="1">
              <a:spcBef>
                <a:spcPct val="0"/>
              </a:spcBef>
            </a:pPr>
            <a:r>
              <a:rPr lang="en-US" sz="2400" smtClean="0">
                <a:latin typeface="Arial" charset="0"/>
                <a:cs typeface="Arial" charset="0"/>
              </a:rPr>
              <a:t>These languages are exactly all languages that can be decided by a </a:t>
            </a:r>
            <a:r>
              <a:rPr lang="en-US" sz="2400" b="1" smtClean="0">
                <a:latin typeface="Arial" charset="0"/>
                <a:cs typeface="Arial" charset="0"/>
              </a:rPr>
              <a:t>finite state automaton</a:t>
            </a:r>
            <a:r>
              <a:rPr lang="en-US" sz="2400" smtClean="0">
                <a:latin typeface="Arial" charset="0"/>
                <a:cs typeface="Arial" charset="0"/>
              </a:rPr>
              <a:t>. Additionally, this family of formal languages can be obtained by </a:t>
            </a:r>
            <a:r>
              <a:rPr lang="en-US" sz="2400" b="1" smtClean="0">
                <a:latin typeface="Arial" charset="0"/>
                <a:cs typeface="Arial" charset="0"/>
              </a:rPr>
              <a:t>regular expressions</a:t>
            </a:r>
            <a:r>
              <a:rPr lang="en-US" sz="2400" smtClean="0">
                <a:latin typeface="Arial" charset="0"/>
                <a:cs typeface="Arial" charset="0"/>
              </a:rPr>
              <a:t>.</a:t>
            </a:r>
          </a:p>
          <a:p>
            <a:pPr algn="just" eaLnBrk="1" hangingPunct="1">
              <a:spcBef>
                <a:spcPct val="0"/>
              </a:spcBef>
            </a:pPr>
            <a:r>
              <a:rPr lang="en-US" sz="2400" smtClean="0">
                <a:latin typeface="Arial" charset="0"/>
                <a:cs typeface="Arial" charset="0"/>
              </a:rPr>
              <a:t>Regular languages are commonly used to define search patterns and the lexical structure of programming languages.</a:t>
            </a:r>
          </a:p>
        </p:txBody>
      </p:sp>
    </p:spTree>
    <p:extLst>
      <p:ext uri="{BB962C8B-B14F-4D97-AF65-F5344CB8AC3E}">
        <p14:creationId xmlns:p14="http://schemas.microsoft.com/office/powerpoint/2010/main" val="41011292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57188" y="628650"/>
            <a:ext cx="7758112" cy="800100"/>
          </a:xfrm>
        </p:spPr>
        <p:txBody>
          <a:bodyPr/>
          <a:lstStyle/>
          <a:p>
            <a:pPr eaLnBrk="1" hangingPunct="1"/>
            <a:r>
              <a:rPr lang="en-GB" altLang="ar-SA" b="1" smtClean="0"/>
              <a:t>Chomsky Hierarchy</a:t>
            </a:r>
          </a:p>
        </p:txBody>
      </p:sp>
      <p:sp>
        <p:nvSpPr>
          <p:cNvPr id="20483" name="Rectangle 3"/>
          <p:cNvSpPr>
            <a:spLocks noGrp="1" noChangeArrowheads="1"/>
          </p:cNvSpPr>
          <p:nvPr>
            <p:ph type="body" idx="4294967295"/>
          </p:nvPr>
        </p:nvSpPr>
        <p:spPr>
          <a:xfrm>
            <a:off x="285750" y="1357313"/>
            <a:ext cx="8715375" cy="3214687"/>
          </a:xfrm>
        </p:spPr>
        <p:txBody>
          <a:bodyPr/>
          <a:lstStyle/>
          <a:p>
            <a:pPr algn="just" eaLnBrk="1" hangingPunct="1">
              <a:spcBef>
                <a:spcPct val="0"/>
              </a:spcBef>
            </a:pPr>
            <a:r>
              <a:rPr lang="en-US" smtClean="0">
                <a:latin typeface="Arial" charset="0"/>
                <a:cs typeface="Arial" charset="0"/>
              </a:rPr>
              <a:t>The following table summarizes each of Chomsky's four types of grammars, the class of language it generates, the type of automaton that recognizes it, and the form its rules must have.</a:t>
            </a:r>
          </a:p>
        </p:txBody>
      </p:sp>
    </p:spTree>
    <p:extLst>
      <p:ext uri="{BB962C8B-B14F-4D97-AF65-F5344CB8AC3E}">
        <p14:creationId xmlns:p14="http://schemas.microsoft.com/office/powerpoint/2010/main" val="26855815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57188" y="628650"/>
            <a:ext cx="7758112" cy="800100"/>
          </a:xfrm>
        </p:spPr>
        <p:txBody>
          <a:bodyPr/>
          <a:lstStyle/>
          <a:p>
            <a:pPr eaLnBrk="1" hangingPunct="1"/>
            <a:r>
              <a:rPr lang="en-GB" altLang="ar-SA" b="1" smtClean="0"/>
              <a:t>Chomsky Hierarchy</a:t>
            </a:r>
          </a:p>
        </p:txBody>
      </p:sp>
      <p:pic>
        <p:nvPicPr>
          <p:cNvPr id="23555" name="Picture 3"/>
          <p:cNvPicPr>
            <a:picLocks noChangeAspect="1" noChangeArrowheads="1"/>
          </p:cNvPicPr>
          <p:nvPr/>
        </p:nvPicPr>
        <p:blipFill>
          <a:blip r:embed="rId2"/>
          <a:srcRect/>
          <a:stretch>
            <a:fillRect/>
          </a:stretch>
        </p:blipFill>
        <p:spPr bwMode="auto">
          <a:xfrm>
            <a:off x="0" y="2266950"/>
            <a:ext cx="9110663" cy="2720975"/>
          </a:xfrm>
          <a:prstGeom prst="rect">
            <a:avLst/>
          </a:prstGeom>
          <a:noFill/>
          <a:ln w="9525" cap="flat" cmpd="sng">
            <a:noFill/>
            <a:prstDash val="solid"/>
            <a:miter lim="800000"/>
            <a:headEnd/>
            <a:tailEnd/>
          </a:ln>
          <a:effectLst>
            <a:outerShdw dist="107763" dir="2700000" algn="ctr" rotWithShape="0">
              <a:srgbClr val="808080"/>
            </a:outerShdw>
          </a:effectLst>
        </p:spPr>
      </p:pic>
    </p:spTree>
    <p:extLst>
      <p:ext uri="{BB962C8B-B14F-4D97-AF65-F5344CB8AC3E}">
        <p14:creationId xmlns:p14="http://schemas.microsoft.com/office/powerpoint/2010/main" val="387651546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459</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Chomsky Hierarchy</vt:lpstr>
      <vt:lpstr>Chomsky Hierarchy</vt:lpstr>
      <vt:lpstr>Chomsky Hierarchy</vt:lpstr>
      <vt:lpstr>Chomsky Hierarchy</vt:lpstr>
      <vt:lpstr>Chomsky Hierarchy</vt:lpstr>
      <vt:lpstr>Chomsky Hierarchy</vt:lpstr>
      <vt:lpstr>Chomsky Hierarchy</vt:lpstr>
      <vt:lpstr>Chomsky Hierarchy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Chomsky Hierarchy</dc:title>
  <dc:creator>CSE</dc:creator>
  <cp:lastModifiedBy>Windows User</cp:lastModifiedBy>
  <cp:revision>1</cp:revision>
  <dcterms:created xsi:type="dcterms:W3CDTF">2006-08-16T00:00:00Z</dcterms:created>
  <dcterms:modified xsi:type="dcterms:W3CDTF">2019-01-24T06:49:52Z</dcterms:modified>
</cp:coreProperties>
</file>