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60" r:id="rId4"/>
    <p:sldId id="259" r:id="rId5"/>
    <p:sldId id="272" r:id="rId6"/>
    <p:sldId id="273" r:id="rId7"/>
    <p:sldId id="445" r:id="rId8"/>
    <p:sldId id="274" r:id="rId9"/>
    <p:sldId id="444" r:id="rId10"/>
    <p:sldId id="268" r:id="rId11"/>
    <p:sldId id="276" r:id="rId12"/>
    <p:sldId id="269" r:id="rId13"/>
    <p:sldId id="441" r:id="rId14"/>
    <p:sldId id="270" r:id="rId15"/>
    <p:sldId id="277" r:id="rId16"/>
    <p:sldId id="271" r:id="rId17"/>
    <p:sldId id="279" r:id="rId18"/>
    <p:sldId id="280" r:id="rId19"/>
    <p:sldId id="281" r:id="rId20"/>
    <p:sldId id="283" r:id="rId21"/>
    <p:sldId id="282" r:id="rId22"/>
    <p:sldId id="278" r:id="rId23"/>
    <p:sldId id="44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28516-30B6-410A-A2A7-7D0F2364B5EA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0DE04-3E61-41B3-8195-8FEBCB8CD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8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BBED0AAB-0803-4176-9CAB-E10ABDB528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65A30746-1B33-4434-84B6-CBA3264BD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4F98B17B-A8C6-4981-9668-33B1F29FD9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D3B7A35-FFB3-4E4E-A38F-177357AF2946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0C1B-3311-45E2-A499-B17E2FA00091}" type="datetime1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8A19-971A-43F9-A57A-C97894AFED32}" type="datetime1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0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EB41-73FB-4E0E-8D88-1BD8124A1933}" type="datetime1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5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C6D2-52A3-41CE-B9B1-B48DF4ECD2C3}" type="datetime1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6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10BB-7063-4D2D-963D-9C40ECF7FDB2}" type="datetime1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1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4ED2-3A5C-4294-B80A-A3ED72C68CCA}" type="datetime1">
              <a:rPr lang="en-US" smtClean="0"/>
              <a:t>13-May-19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3496-08AF-497E-8C5C-4EB057AE6BBB}" type="datetime1">
              <a:rPr lang="en-US" smtClean="0"/>
              <a:t>13-May-19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5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77B0-DD48-44C0-961F-B7D08CE0AEEB}" type="datetime1">
              <a:rPr lang="en-US" smtClean="0"/>
              <a:t>13-May-19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CD4-5E73-41A9-A328-D508C314DC80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4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87F1-8337-44BD-9FAD-79791F665E16}" type="datetime1">
              <a:rPr lang="en-US" smtClean="0"/>
              <a:t>13-May-19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6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72BD-0D93-4F2B-BCC4-C45D0E8D6BB1}" type="datetime1">
              <a:rPr lang="en-US" smtClean="0"/>
              <a:t>13-May-19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CD6A-A5B0-4374-B818-784A7973BF9D}" type="datetime1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302A-83FE-47FA-8603-2BC21169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3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sadul.drivehq.com/students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3DDC5782-784F-4E00-86C8-7794ABB4B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213008"/>
            <a:ext cx="5772150" cy="459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cap="all" dirty="0" err="1">
                <a:solidFill>
                  <a:srgbClr val="0070C0"/>
                </a:solidFill>
              </a:rPr>
              <a:t>CSE</a:t>
            </a:r>
            <a:r>
              <a:rPr lang="en-US" altLang="en-US" sz="2800" b="1" cap="all" dirty="0">
                <a:solidFill>
                  <a:srgbClr val="0070C0"/>
                </a:solidFill>
              </a:rPr>
              <a:t>-311: Microprocessors AND Assembly Language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cap="all" dirty="0">
                <a:solidFill>
                  <a:srgbClr val="0070C0"/>
                </a:solidFill>
              </a:rPr>
              <a:t> (3 Credits)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A.H.M. Asadul Huq, Ph.D.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Professor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Dept. of EEE, University of Dhaka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1" dirty="0"/>
          </a:p>
          <a:p>
            <a:pPr algn="ctr">
              <a:buNone/>
            </a:pPr>
            <a:r>
              <a:rPr lang="en-US" sz="1800" dirty="0"/>
              <a:t>Get course materials from the following link</a:t>
            </a:r>
          </a:p>
          <a:p>
            <a:pPr algn="ctr">
              <a:buNone/>
            </a:pPr>
            <a:r>
              <a:rPr lang="en-US" sz="1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http://asadul.drivehq.com/students.htm</a:t>
            </a:r>
            <a:endParaRPr lang="en-US" sz="18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en-US" sz="1800" dirty="0"/>
              <a:t>Note: The password: cse.uap@univdhaka.edu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0A12E-653A-437A-AA6D-C7AFC332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4D2D-4EB6-4136-AA2D-1BF552AF73A3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8504F-2851-42AA-952C-68A88EB7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016EF67B-2A11-458F-AA8F-C5D31278E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9" y="199638"/>
            <a:ext cx="71822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cap="all" dirty="0">
                <a:solidFill>
                  <a:srgbClr val="0070C0"/>
                </a:solidFill>
              </a:rPr>
              <a:t>Evolution of Microprocessors</a:t>
            </a:r>
          </a:p>
        </p:txBody>
      </p:sp>
      <p:sp>
        <p:nvSpPr>
          <p:cNvPr id="13315" name="TextBox 2">
            <a:extLst>
              <a:ext uri="{FF2B5EF4-FFF2-40B4-BE49-F238E27FC236}">
                <a16:creationId xmlns:a16="http://schemas.microsoft.com/office/drawing/2014/main" id="{8E994188-E972-4621-9CC4-4AC03C0C5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75" y="893690"/>
            <a:ext cx="8038213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             </a:t>
            </a:r>
            <a:r>
              <a:rPr lang="en-US" altLang="en-US" sz="2000" b="1" dirty="0"/>
              <a:t>General purpose microprocessor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1971:   4004 (Intel µP, 4-bit)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 	     8008 (8-bit)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      8080</a:t>
            </a:r>
            <a:endParaRPr lang="en-US" altLang="en-US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1986:     8085 (8-bit)            8048 (µC)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 	       8086 (16-bit)		  8051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       8088				   8096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       80186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       80286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/>
              <a:t>	       80386 (32-bit, 1985)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/>
              <a:t>             (</a:t>
            </a:r>
            <a:r>
              <a:rPr lang="en-US" altLang="en-US" sz="2000" dirty="0" err="1"/>
              <a:t>80386EX</a:t>
            </a:r>
            <a:r>
              <a:rPr lang="en-US" altLang="en-US" sz="2000" dirty="0"/>
              <a:t> (32-bit, 1995): </a:t>
            </a:r>
            <a:r>
              <a:rPr lang="en-US" altLang="en-US" sz="2000" b="1" dirty="0"/>
              <a:t>Embedded  PC/System)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       80486 (32-bit, on chip cache memory)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       Pentium-I, II, III, IV (32-bit)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       RISC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       Pentium core ix etc. (64-bit, superscalar processor)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23F54-8EA9-46B8-A856-9D155253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7378-9CE0-4BF2-A4E9-3B7178C51F75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0B22A7-4D24-4325-AD7F-365D8ADA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>
            <a:extLst>
              <a:ext uri="{FF2B5EF4-FFF2-40B4-BE49-F238E27FC236}">
                <a16:creationId xmlns:a16="http://schemas.microsoft.com/office/drawing/2014/main" id="{37E94FCC-3780-4C2E-9D3F-3A0384D0C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25" y="929241"/>
            <a:ext cx="794592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Processor	               Year of			    No. of Transistor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		                 Introduction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4004			          1971			               2250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8008			           1972			               2500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8080			           1974			               5000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8086			           1978			               29000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80186			           1982			               120,000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80286			           1982			              150,000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80386			           1985			              275,000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80486			           1989			              11,80,000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Pentium-I		           1993			               31,00,000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Pentium-II		           1997			               7,500,000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Pentium-III		           1999			               2,40,00,000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Pentium-IV	           2000			               4,20,00,000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002ABCFA-1341-4495-A496-DD06B9073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77" y="241890"/>
            <a:ext cx="81963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cap="all" dirty="0">
                <a:solidFill>
                  <a:srgbClr val="0070C0"/>
                </a:solidFill>
              </a:rPr>
              <a:t>Evolution of Microprocessors </a:t>
            </a:r>
            <a:r>
              <a:rPr lang="en-US" altLang="en-US" sz="2800" b="1" dirty="0">
                <a:solidFill>
                  <a:srgbClr val="0070C0"/>
                </a:solidFill>
              </a:rPr>
              <a:t>Continued</a:t>
            </a:r>
            <a:r>
              <a:rPr lang="en-US" altLang="en-US" sz="2800" b="1" cap="all" dirty="0">
                <a:solidFill>
                  <a:srgbClr val="0070C0"/>
                </a:solidFill>
              </a:rPr>
              <a:t> 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0FB7E-8C1D-4545-B88D-5259D7E2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6821-4C44-4388-B6D9-C63B4B35A17B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8F4448-5FCF-4596-9AE8-1D52A6B0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>
            <a:extLst>
              <a:ext uri="{FF2B5EF4-FFF2-40B4-BE49-F238E27FC236}">
                <a16:creationId xmlns:a16="http://schemas.microsoft.com/office/drawing/2014/main" id="{BAE4A6B3-A8A3-42AC-A896-B72CEE9C0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968" y="874455"/>
            <a:ext cx="714508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/>
              <a:t>Special Purpose Processing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DSP 2920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TMS 320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NEC µ</a:t>
            </a:r>
            <a:r>
              <a:rPr lang="en-US" altLang="en-US" sz="2000" dirty="0" err="1"/>
              <a:t>PD7720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/>
              <a:t>Communication Processor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/>
              <a:t>IXP7XX</a:t>
            </a:r>
            <a:r>
              <a:rPr lang="en-US" altLang="en-US" sz="2000" dirty="0"/>
              <a:t> , such as </a:t>
            </a:r>
            <a:r>
              <a:rPr lang="en-US" altLang="en-US" sz="2000" dirty="0" err="1"/>
              <a:t>IXP750</a:t>
            </a:r>
            <a:r>
              <a:rPr lang="en-US" altLang="en-US" sz="2000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(Intel Com Processor: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it is used for packet processing, switching, routing  etc.)</a:t>
            </a: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5C896B3F-3297-4C47-A98E-37064D4A6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604437"/>
            <a:ext cx="4474121" cy="2781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3">
            <a:extLst>
              <a:ext uri="{FF2B5EF4-FFF2-40B4-BE49-F238E27FC236}">
                <a16:creationId xmlns:a16="http://schemas.microsoft.com/office/drawing/2014/main" id="{F2490488-CCE8-46B8-80AF-E6402660A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767" y="4114800"/>
            <a:ext cx="252523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0" b="1" dirty="0"/>
              <a:t>Early 8-bit microprocessors: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A6159-31F6-4E35-9A75-87E9FE5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35F2-B095-4BA0-BCF8-286245C900DF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C823E-46F5-4797-92E0-D35CF17C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CCB1E3CF-66F4-439F-B139-1D1CFB8D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7376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b="1" cap="all" dirty="0">
                <a:solidFill>
                  <a:srgbClr val="0070C0"/>
                </a:solidFill>
                <a:latin typeface="+mn-lt"/>
              </a:rPr>
              <a:t>Processor Comparison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FF6E04A-2B29-4431-B2B7-BD1551C65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81113"/>
              </p:ext>
            </p:extLst>
          </p:nvPr>
        </p:nvGraphicFramePr>
        <p:xfrm>
          <a:off x="628649" y="964959"/>
          <a:ext cx="7886698" cy="5355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1261">
                  <a:extLst>
                    <a:ext uri="{9D8B030D-6E8A-4147-A177-3AD203B41FA5}">
                      <a16:colId xmlns:a16="http://schemas.microsoft.com/office/drawing/2014/main" val="572770002"/>
                    </a:ext>
                  </a:extLst>
                </a:gridCol>
                <a:gridCol w="1195104">
                  <a:extLst>
                    <a:ext uri="{9D8B030D-6E8A-4147-A177-3AD203B41FA5}">
                      <a16:colId xmlns:a16="http://schemas.microsoft.com/office/drawing/2014/main" val="3561464319"/>
                    </a:ext>
                  </a:extLst>
                </a:gridCol>
                <a:gridCol w="925346">
                  <a:extLst>
                    <a:ext uri="{9D8B030D-6E8A-4147-A177-3AD203B41FA5}">
                      <a16:colId xmlns:a16="http://schemas.microsoft.com/office/drawing/2014/main" val="3266216343"/>
                    </a:ext>
                  </a:extLst>
                </a:gridCol>
                <a:gridCol w="862404">
                  <a:extLst>
                    <a:ext uri="{9D8B030D-6E8A-4147-A177-3AD203B41FA5}">
                      <a16:colId xmlns:a16="http://schemas.microsoft.com/office/drawing/2014/main" val="1662904626"/>
                    </a:ext>
                  </a:extLst>
                </a:gridCol>
                <a:gridCol w="756135">
                  <a:extLst>
                    <a:ext uri="{9D8B030D-6E8A-4147-A177-3AD203B41FA5}">
                      <a16:colId xmlns:a16="http://schemas.microsoft.com/office/drawing/2014/main" val="2225818850"/>
                    </a:ext>
                  </a:extLst>
                </a:gridCol>
                <a:gridCol w="969488">
                  <a:extLst>
                    <a:ext uri="{9D8B030D-6E8A-4147-A177-3AD203B41FA5}">
                      <a16:colId xmlns:a16="http://schemas.microsoft.com/office/drawing/2014/main" val="300862678"/>
                    </a:ext>
                  </a:extLst>
                </a:gridCol>
                <a:gridCol w="897552">
                  <a:extLst>
                    <a:ext uri="{9D8B030D-6E8A-4147-A177-3AD203B41FA5}">
                      <a16:colId xmlns:a16="http://schemas.microsoft.com/office/drawing/2014/main" val="2077916066"/>
                    </a:ext>
                  </a:extLst>
                </a:gridCol>
                <a:gridCol w="1059408">
                  <a:extLst>
                    <a:ext uri="{9D8B030D-6E8A-4147-A177-3AD203B41FA5}">
                      <a16:colId xmlns:a16="http://schemas.microsoft.com/office/drawing/2014/main" val="2481905191"/>
                    </a:ext>
                  </a:extLst>
                </a:gridCol>
              </a:tblGrid>
              <a:tr h="10917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Attributes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4004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8008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8080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8085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5 volt single supply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8086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8088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80286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extLst>
                  <a:ext uri="{0D108BD9-81ED-4DB2-BD59-A6C34878D82A}">
                    <a16:rowId xmlns:a16="http://schemas.microsoft.com/office/drawing/2014/main" val="502368920"/>
                  </a:ext>
                </a:extLst>
              </a:tr>
              <a:tr h="4310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Year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1971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1972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1974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1976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1978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1989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1982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extLst>
                  <a:ext uri="{0D108BD9-81ED-4DB2-BD59-A6C34878D82A}">
                    <a16:rowId xmlns:a16="http://schemas.microsoft.com/office/drawing/2014/main" val="1080564743"/>
                  </a:ext>
                </a:extLst>
              </a:tr>
              <a:tr h="556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Transistors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2,300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3,300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4,500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6500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29,000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134,000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extLst>
                  <a:ext uri="{0D108BD9-81ED-4DB2-BD59-A6C34878D82A}">
                    <a16:rowId xmlns:a16="http://schemas.microsoft.com/office/drawing/2014/main" val="749146864"/>
                  </a:ext>
                </a:extLst>
              </a:tr>
              <a:tr h="556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Word Size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4-bit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8-bit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8-bit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8-bit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16-bit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16-bit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16-bit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extLst>
                  <a:ext uri="{0D108BD9-81ED-4DB2-BD59-A6C34878D82A}">
                    <a16:rowId xmlns:a16="http://schemas.microsoft.com/office/drawing/2014/main" val="1796126947"/>
                  </a:ext>
                </a:extLst>
              </a:tr>
              <a:tr h="556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Address Size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12-bit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14-bit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16-bit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16-bit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20-bit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20-bit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24-bit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extLst>
                  <a:ext uri="{0D108BD9-81ED-4DB2-BD59-A6C34878D82A}">
                    <a16:rowId xmlns:a16="http://schemas.microsoft.com/office/drawing/2014/main" val="1989808761"/>
                  </a:ext>
                </a:extLst>
              </a:tr>
              <a:tr h="8041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Addressable Memory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4 KB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16 KB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64 KB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64 KB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 MB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 MB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16 MB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extLst>
                  <a:ext uri="{0D108BD9-81ED-4DB2-BD59-A6C34878D82A}">
                    <a16:rowId xmlns:a16="http://schemas.microsoft.com/office/drawing/2014/main" val="276225576"/>
                  </a:ext>
                </a:extLst>
              </a:tr>
              <a:tr h="556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Instructions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46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48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72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74 or 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133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 133+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extLst>
                  <a:ext uri="{0D108BD9-81ED-4DB2-BD59-A6C34878D82A}">
                    <a16:rowId xmlns:a16="http://schemas.microsoft.com/office/drawing/2014/main" val="3307292217"/>
                  </a:ext>
                </a:extLst>
              </a:tr>
              <a:tr h="8041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Max Frequency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740.74 KHz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800 KHz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2 MHz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5 MHz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10 MHz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10 MHz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12 MHz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5" marR="65225" marT="32612" marB="32612"/>
                </a:tc>
                <a:extLst>
                  <a:ext uri="{0D108BD9-81ED-4DB2-BD59-A6C34878D82A}">
                    <a16:rowId xmlns:a16="http://schemas.microsoft.com/office/drawing/2014/main" val="776628247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FDE5E-C271-4BDF-9709-51BAC0E6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6288-772E-4C29-AD95-BC6DC338548D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177A2F-8630-4E17-BA0A-B6BAAB7B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677119D1-43BC-4496-884B-1CF519849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20" y="431948"/>
            <a:ext cx="66911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cap="all" dirty="0">
                <a:solidFill>
                  <a:srgbClr val="0070C0"/>
                </a:solidFill>
              </a:rPr>
              <a:t>Typical Features of Microprocessors</a:t>
            </a:r>
          </a:p>
        </p:txBody>
      </p:sp>
      <p:sp>
        <p:nvSpPr>
          <p:cNvPr id="17411" name="TextBox 2">
            <a:extLst>
              <a:ext uri="{FF2B5EF4-FFF2-40B4-BE49-F238E27FC236}">
                <a16:creationId xmlns:a16="http://schemas.microsoft.com/office/drawing/2014/main" id="{D1DB6986-00F8-44BC-9910-C34B8572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49" y="1828801"/>
            <a:ext cx="631706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dirty="0"/>
              <a:t>Smaller size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dirty="0"/>
              <a:t>Lower cost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dirty="0"/>
              <a:t>Higher reliability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dirty="0"/>
              <a:t>Low power consumption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dirty="0"/>
              <a:t>Higher flexibility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dirty="0"/>
              <a:t>More powerful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91F34-B5F9-4838-A1C0-6577AB18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C961-8C37-489D-B233-B0A683E7EBEB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21593E-4FA8-4C06-87DD-1B09A9E9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C99B668E-842E-483D-BFC1-176E6E5C0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130" y="230521"/>
            <a:ext cx="693973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cap="all" dirty="0">
                <a:solidFill>
                  <a:srgbClr val="0070C0"/>
                </a:solidFill>
              </a:rPr>
              <a:t>Typical Applications of Microprocessor</a:t>
            </a:r>
          </a:p>
        </p:txBody>
      </p:sp>
      <p:sp>
        <p:nvSpPr>
          <p:cNvPr id="18435" name="TextBox 2">
            <a:extLst>
              <a:ext uri="{FF2B5EF4-FFF2-40B4-BE49-F238E27FC236}">
                <a16:creationId xmlns:a16="http://schemas.microsoft.com/office/drawing/2014/main" id="{E016B020-CD88-478D-ACB7-F5AD220B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77" y="1513328"/>
            <a:ext cx="8335925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/>
              <a:t>Desktop, PCs, Laptops, Workstations, Servers, 	Super computer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/>
              <a:t>Microcontroller-Embedded systems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  (Design for a specific application)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Consumer electronics—Toys, cameras, Robots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		     Washing machine, Microwave oven,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Intelligent Instrument—Oscilloscope, Spectrum/ 				Logic analyzer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Medical Instrument, Process control, data acquisition etc.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Communications---Telephone set, answering machine, 			Cordless phone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Office </a:t>
            </a:r>
            <a:r>
              <a:rPr lang="en-US" altLang="en-US" sz="2000" dirty="0" err="1"/>
              <a:t>equipments</a:t>
            </a:r>
            <a:r>
              <a:rPr lang="en-US" altLang="en-US" sz="2000" dirty="0"/>
              <a:t>-FAX machine, Printers, PABX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Multimedia applications—PDA, Teleconference </a:t>
            </a:r>
            <a:r>
              <a:rPr lang="en-US" altLang="en-US" sz="2000" dirty="0" err="1"/>
              <a:t>equipments</a:t>
            </a:r>
            <a:r>
              <a:rPr lang="en-US" altLang="en-US" sz="2000" dirty="0"/>
              <a:t>, cell phone etc.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BAA7A-D283-4EB6-9F1B-4094FC56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CF8A-FBAB-4E98-9577-D2B3F42B1CBF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9CFB6F-F022-4618-A814-9F1431DA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>
            <a:extLst>
              <a:ext uri="{FF2B5EF4-FFF2-40B4-BE49-F238E27FC236}">
                <a16:creationId xmlns:a16="http://schemas.microsoft.com/office/drawing/2014/main" id="{73DA298B-4A90-48D0-AE14-01EC224AF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654" y="876023"/>
            <a:ext cx="62865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cap="all" dirty="0">
                <a:solidFill>
                  <a:srgbClr val="0070C0"/>
                </a:solidFill>
              </a:rPr>
              <a:t>Applications of special processor</a:t>
            </a:r>
          </a:p>
        </p:txBody>
      </p:sp>
      <p:sp>
        <p:nvSpPr>
          <p:cNvPr id="19459" name="TextBox 2">
            <a:extLst>
              <a:ext uri="{FF2B5EF4-FFF2-40B4-BE49-F238E27FC236}">
                <a16:creationId xmlns:a16="http://schemas.microsoft.com/office/drawing/2014/main" id="{85B4E734-AA4E-4675-91C4-FB41EB718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843" y="2421732"/>
            <a:ext cx="612435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DSP processor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Switches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Router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Math Co-processor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DBA00-82AA-496C-97FA-2847CABD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0266-74D1-40DA-8A89-534B746DD9D4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B8926E-9819-42CC-9779-9023D0B0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CA73205B-B254-4D40-9F58-8146D3A3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40" y="950876"/>
            <a:ext cx="6767830" cy="540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2">
            <a:extLst>
              <a:ext uri="{FF2B5EF4-FFF2-40B4-BE49-F238E27FC236}">
                <a16:creationId xmlns:a16="http://schemas.microsoft.com/office/drawing/2014/main" id="{3941F459-83E6-45F8-AEDD-3951D1582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16" y="130283"/>
            <a:ext cx="85273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800" b="1" cap="all" dirty="0">
                <a:solidFill>
                  <a:srgbClr val="0070C0"/>
                </a:solidFill>
              </a:rPr>
              <a:t>Typical Architecture of a INTEL 8085 Microprocessor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7ED32-A947-44A8-BE3F-9230E801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88D0-9843-4F78-9297-30806A56D526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88FD1-04DC-4669-841D-ED201FC9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2">
            <a:extLst>
              <a:ext uri="{FF2B5EF4-FFF2-40B4-BE49-F238E27FC236}">
                <a16:creationId xmlns:a16="http://schemas.microsoft.com/office/drawing/2014/main" id="{5B39DFAE-29FB-4560-B60E-F66509A17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388263"/>
            <a:ext cx="51346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cap="all" dirty="0">
                <a:solidFill>
                  <a:srgbClr val="0070C0"/>
                </a:solidFill>
                <a:latin typeface="Arial" panose="020B0604020202020204" pitchFamily="34" charset="0"/>
              </a:rPr>
              <a:t>Intel 8085 Features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06837-803E-4F0A-8F6D-8A0ADA7B2CBE}"/>
              </a:ext>
            </a:extLst>
          </p:cNvPr>
          <p:cNvSpPr txBox="1"/>
          <p:nvPr/>
        </p:nvSpPr>
        <p:spPr>
          <a:xfrm>
            <a:off x="785480" y="1247260"/>
            <a:ext cx="772987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cs typeface="Arial" charset="0"/>
              </a:rPr>
              <a:t>Processor: 8-bit </a:t>
            </a:r>
            <a:r>
              <a:rPr lang="en-US" sz="2400" dirty="0" err="1">
                <a:cs typeface="Arial" charset="0"/>
              </a:rPr>
              <a:t>NMOS</a:t>
            </a:r>
            <a:r>
              <a:rPr lang="en-US" sz="2400" dirty="0">
                <a:cs typeface="Arial" charset="0"/>
              </a:rPr>
              <a:t> 40 PIN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cs typeface="Arial" charset="0"/>
              </a:rPr>
              <a:t>Power supply: +5V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cs typeface="Arial" charset="0"/>
              </a:rPr>
              <a:t>Clock speed: 3.03 MHz (8085A), and 5 MHz (8085A-2)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cs typeface="Arial" charset="0"/>
              </a:rPr>
              <a:t>Pin: 40 pin IC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cs typeface="Arial" charset="0"/>
              </a:rPr>
              <a:t>Design: using NMOS technology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cs typeface="Arial" charset="0"/>
              </a:rPr>
              <a:t>Data bus: 8-bit (Hence 8085 is 8-bit processor, since 8 bits of data can be transmitted in parallel)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cs typeface="Arial" charset="0"/>
              </a:rPr>
              <a:t>Address bus: 16-bit (address up to </a:t>
            </a:r>
            <a:r>
              <a:rPr lang="en-US" sz="2400" dirty="0" err="1">
                <a:cs typeface="Arial" charset="0"/>
              </a:rPr>
              <a:t>64KB</a:t>
            </a:r>
            <a:r>
              <a:rPr lang="en-US" sz="2400" dirty="0">
                <a:cs typeface="Arial" charset="0"/>
              </a:rPr>
              <a:t>)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cs typeface="Arial" charset="0"/>
              </a:rPr>
              <a:t>Registers: 6 General Purpose (B, C, D, E, H &amp; L) and 4 Special Purpose (ACCUMULATOR, FLAG, Program Counter &amp; Stack Pointer)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527A-0EAC-440E-8B1B-A1FABECD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DB2-8CC6-4120-8748-4ABFB698338C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290105-4018-4201-947F-FF2EAC85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921B82-CB28-424D-834D-A410D84CD99B}"/>
              </a:ext>
            </a:extLst>
          </p:cNvPr>
          <p:cNvSpPr txBox="1"/>
          <p:nvPr/>
        </p:nvSpPr>
        <p:spPr>
          <a:xfrm>
            <a:off x="1031358" y="276423"/>
            <a:ext cx="67154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3200" b="1" cap="all" dirty="0">
                <a:solidFill>
                  <a:srgbClr val="0070C0"/>
                </a:solidFill>
                <a:cs typeface="Arial" charset="0"/>
              </a:rPr>
              <a:t>Pin Configuration of 8085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D9EF5CD1-1906-4C2A-9E64-D917AE07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67" y="2723265"/>
            <a:ext cx="3779433" cy="238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94E64-F3B2-4BFA-BE51-21D23F34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20EA-42B9-4EEB-84F4-733518F27ADE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C167D3-E670-4078-BEDD-55E1E966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6E024-5A27-4208-A9B8-1D870495B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85" y="978236"/>
            <a:ext cx="3700644" cy="52568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17F046-12CD-467F-9A95-459012690016}"/>
              </a:ext>
            </a:extLst>
          </p:cNvPr>
          <p:cNvSpPr txBox="1"/>
          <p:nvPr/>
        </p:nvSpPr>
        <p:spPr>
          <a:xfrm>
            <a:off x="1967024" y="6212245"/>
            <a:ext cx="5550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Fig. 4-3 (</a:t>
            </a:r>
            <a:r>
              <a:rPr lang="en-US" sz="2000" b="1" dirty="0" err="1"/>
              <a:t>Rafiquzzaman</a:t>
            </a:r>
            <a:r>
              <a:rPr lang="en-US" sz="2000" b="1" dirty="0"/>
              <a:t> B-3) 8085 Pin Configuration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">
            <a:extLst>
              <a:ext uri="{FF2B5EF4-FFF2-40B4-BE49-F238E27FC236}">
                <a16:creationId xmlns:a16="http://schemas.microsoft.com/office/drawing/2014/main" id="{B422D360-8C2A-4C71-BA8A-F83D02085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716" y="1485900"/>
            <a:ext cx="914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b="1"/>
              <a:t>Syllabus: </a:t>
            </a:r>
          </a:p>
        </p:txBody>
      </p:sp>
      <p:sp>
        <p:nvSpPr>
          <p:cNvPr id="5123" name="Picture 3">
            <a:extLst>
              <a:ext uri="{FF2B5EF4-FFF2-40B4-BE49-F238E27FC236}">
                <a16:creationId xmlns:a16="http://schemas.microsoft.com/office/drawing/2014/main" id="{8C1C4B4A-5462-4E57-B551-04508FE9A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4600" y="971550"/>
            <a:ext cx="51435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5124" name="Picture 3">
            <a:extLst>
              <a:ext uri="{FF2B5EF4-FFF2-40B4-BE49-F238E27FC236}">
                <a16:creationId xmlns:a16="http://schemas.microsoft.com/office/drawing/2014/main" id="{80878158-4D29-4DCC-9128-8B15CD6479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2891" y="1009650"/>
            <a:ext cx="56007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8A72EDA8-DF96-4846-BF8E-F0439742E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156" y="954881"/>
            <a:ext cx="57150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F1A6D-98C9-4E3F-A711-0E90E6BA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D62F-DCC2-440B-89EA-136C51EB1B89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9CC86-5270-4A26-8D5E-AED76697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4C28113F-AEEB-487C-8462-FD180A56B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42" y="225639"/>
            <a:ext cx="6597815" cy="6345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18EA6-B732-48B0-906B-D5CF1C12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4CF6-38D9-4827-BE59-49F82BCD2870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C5F630-2ECB-4234-AFE3-07178E13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31B3B3F1-9011-40F8-81FE-AD2D84D04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67" y="1337340"/>
            <a:ext cx="6667642" cy="3594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BABB76-BD94-44A4-BA22-7C1C4CD7E752}"/>
              </a:ext>
            </a:extLst>
          </p:cNvPr>
          <p:cNvSpPr txBox="1"/>
          <p:nvPr/>
        </p:nvSpPr>
        <p:spPr>
          <a:xfrm>
            <a:off x="1717159" y="536952"/>
            <a:ext cx="600075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200" b="1" cap="all" dirty="0">
                <a:solidFill>
                  <a:srgbClr val="0070C0"/>
                </a:solidFill>
                <a:cs typeface="Arial" charset="0"/>
              </a:rPr>
              <a:t>8085 µP Registers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90404-6443-49DD-BE9B-003BCF0C5C28}"/>
              </a:ext>
            </a:extLst>
          </p:cNvPr>
          <p:cNvSpPr txBox="1"/>
          <p:nvPr/>
        </p:nvSpPr>
        <p:spPr>
          <a:xfrm>
            <a:off x="894529" y="5120719"/>
            <a:ext cx="7978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8085 has 6 general purpose registers: </a:t>
            </a:r>
            <a:r>
              <a:rPr lang="pt-BR" sz="2400" dirty="0"/>
              <a:t>B, C, D, E, H, and L</a:t>
            </a:r>
          </a:p>
          <a:p>
            <a:r>
              <a:rPr lang="pt-BR" sz="2400" dirty="0"/>
              <a:t>And 4 Specific Purpose Registers: Accumulator, Program Status</a:t>
            </a:r>
          </a:p>
          <a:p>
            <a:r>
              <a:rPr lang="pt-BR" sz="2400" dirty="0"/>
              <a:t>Word (Flag), Program Counter and Stack Pointer</a:t>
            </a:r>
            <a:r>
              <a:rPr lang="en-US" sz="2400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BA354-72EE-4EE2-8C86-6FAF0835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73D7-D0E4-42A5-AD91-48F159B24632}" type="datetime1">
              <a:rPr lang="en-US" smtClean="0"/>
              <a:t>13-May-19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EB963-9510-46B6-9EB5-CE99B5B9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9412FB-19F3-4396-81B5-C5905A79D0BB}"/>
              </a:ext>
            </a:extLst>
          </p:cNvPr>
          <p:cNvSpPr txBox="1"/>
          <p:nvPr/>
        </p:nvSpPr>
        <p:spPr>
          <a:xfrm>
            <a:off x="361506" y="380115"/>
            <a:ext cx="80913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3200" b="1" cap="all" dirty="0">
                <a:solidFill>
                  <a:srgbClr val="0070C0"/>
                </a:solidFill>
                <a:cs typeface="Arial" charset="0"/>
              </a:rPr>
              <a:t>Typical Instruction Sets of a Microprocessor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95D98-E5B8-4F50-8DF6-7B6ABF0556D6}"/>
              </a:ext>
            </a:extLst>
          </p:cNvPr>
          <p:cNvSpPr txBox="1"/>
          <p:nvPr/>
        </p:nvSpPr>
        <p:spPr>
          <a:xfrm>
            <a:off x="361505" y="2000251"/>
            <a:ext cx="83146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cs typeface="Arial" charset="0"/>
              </a:rPr>
              <a:t>Types of Instruction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2800" dirty="0">
                <a:cs typeface="Arial" charset="0"/>
              </a:rPr>
              <a:t>Data transfer instructions			(MOV)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2800" dirty="0">
                <a:cs typeface="Arial" charset="0"/>
              </a:rPr>
              <a:t>Arithmetic instructions 			(ADD)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2800" dirty="0">
                <a:cs typeface="Arial" charset="0"/>
              </a:rPr>
              <a:t>Logical instructions					(AND)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2800" dirty="0">
                <a:cs typeface="Arial" charset="0"/>
              </a:rPr>
              <a:t>Program control instructions		(JMP)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2800" dirty="0">
                <a:cs typeface="Arial" charset="0"/>
              </a:rPr>
              <a:t>I/O instructions						(IN/OUT)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C9370-C7EE-43D5-B93B-F3556987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B17B-068A-44DA-8058-3343F849FD9E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906613-118E-4396-BCCF-BB3BD098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94D8-2ACF-4C78-8FA5-124915C3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Microprocessors</a:t>
            </a:r>
            <a:br>
              <a:rPr lang="en-US"/>
            </a:br>
            <a:r>
              <a:rPr lang="en-US" sz="2100"/>
              <a:t>Vol-1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E672-79CC-4354-A418-BB55BBD9D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700" dirty="0"/>
              <a:t>THE END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>
              <a:spcBef>
                <a:spcPct val="0"/>
              </a:spcBef>
              <a:buNone/>
            </a:pPr>
            <a:r>
              <a:rPr lang="en-US" altLang="en-US" dirty="0"/>
              <a:t>A.H.M. Asadul Huq, Ph.D.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en-US" dirty="0"/>
              <a:t>Professor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en-US" dirty="0"/>
              <a:t>Dept. of </a:t>
            </a:r>
            <a:r>
              <a:rPr lang="en-US" altLang="en-US" dirty="0" err="1"/>
              <a:t>EEE</a:t>
            </a:r>
            <a:r>
              <a:rPr lang="en-US" altLang="en-US" dirty="0"/>
              <a:t>, University of Dhaka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14106-DAC8-472F-9102-C2A05F09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32F0-5B2B-4D93-A911-F62F6D19E5F0}" type="datetime1">
              <a:rPr lang="en-US" smtClean="0"/>
              <a:t>13-May-19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6E871-E2C4-4580-A55B-BB1B64C2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>
            <a:extLst>
              <a:ext uri="{FF2B5EF4-FFF2-40B4-BE49-F238E27FC236}">
                <a16:creationId xmlns:a16="http://schemas.microsoft.com/office/drawing/2014/main" id="{DDA23B04-FE8D-4150-A2C2-86F249CDB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1200151"/>
            <a:ext cx="1257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Continued.. </a:t>
            </a: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5E455B9C-668F-449F-8B33-25D804F64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654" y="1771650"/>
            <a:ext cx="64008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3C5AF-AA78-4CC8-9658-F83AE109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EABF-7B01-4282-94FE-A2BDD653C419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99C7B-5EFC-4963-9657-87CD2407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>
            <a:extLst>
              <a:ext uri="{FF2B5EF4-FFF2-40B4-BE49-F238E27FC236}">
                <a16:creationId xmlns:a16="http://schemas.microsoft.com/office/drawing/2014/main" id="{0C4E4F5E-8A99-4F8C-AAC3-A04CDF0DB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413391"/>
            <a:ext cx="831023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000" dirty="0"/>
              <a:t>Microprocessor X86 Programming. </a:t>
            </a:r>
            <a:r>
              <a:rPr lang="en-US" altLang="en-US" sz="2000" b="1" dirty="0"/>
              <a:t>Author:</a:t>
            </a:r>
            <a:r>
              <a:rPr lang="en-US" altLang="en-US" sz="2000" dirty="0"/>
              <a:t>  K. R. Venugopal, and Raj Kumar</a:t>
            </a:r>
          </a:p>
          <a:p>
            <a:pPr marL="457200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2000" dirty="0"/>
              <a:t>The Intel Microprocessors: 8086/8088, 80186/80188, 80286, 80386, 80486, Pentium, Pentium Pro Processor, Pentium II, Pentium III, Pentium 4, and Core2 with 64-bit Extensions: Architecture, Programming, and Interfacing. </a:t>
            </a:r>
            <a:r>
              <a:rPr lang="en-US" altLang="en-US" sz="2000" b="1" dirty="0"/>
              <a:t>Author:</a:t>
            </a:r>
            <a:r>
              <a:rPr lang="en-US" altLang="en-US" sz="2000" dirty="0"/>
              <a:t> Barry B Brey</a:t>
            </a:r>
          </a:p>
          <a:p>
            <a:pPr marL="457200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2000" dirty="0"/>
              <a:t>Microprocessors and Microcomputer Based System Design. </a:t>
            </a:r>
            <a:r>
              <a:rPr lang="en-US" altLang="en-US" sz="2000" b="1" dirty="0"/>
              <a:t>Author:</a:t>
            </a:r>
            <a:r>
              <a:rPr lang="en-US" altLang="en-US" sz="2000" dirty="0"/>
              <a:t> Mohamed </a:t>
            </a:r>
            <a:r>
              <a:rPr lang="en-US" altLang="en-US" sz="2000" dirty="0" err="1"/>
              <a:t>Rafiquzzaman</a:t>
            </a:r>
            <a:endParaRPr lang="en-US" altLang="en-US" sz="2000" dirty="0"/>
          </a:p>
          <a:p>
            <a:pPr marL="457200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2000" dirty="0"/>
              <a:t>Microprocessors Theory and Applications Intel and Motorola. Author: M. </a:t>
            </a:r>
            <a:r>
              <a:rPr lang="en-US" altLang="en-US" sz="2000" dirty="0" err="1"/>
              <a:t>Rafiquzzaman</a:t>
            </a:r>
            <a:endParaRPr lang="en-US" altLang="en-US" sz="2000" dirty="0"/>
          </a:p>
          <a:p>
            <a:pPr marL="457200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2000" dirty="0"/>
              <a:t>Microcomputer Systems: The 8086/8088 Family Architecture, Programming and Design. </a:t>
            </a:r>
            <a:r>
              <a:rPr lang="en-US" altLang="en-US" sz="2000" b="1" dirty="0"/>
              <a:t>Authors:</a:t>
            </a:r>
            <a:r>
              <a:rPr lang="en-US" altLang="en-US" sz="2000" dirty="0"/>
              <a:t> Yu-</a:t>
            </a:r>
            <a:r>
              <a:rPr lang="en-US" altLang="en-US" sz="2000" dirty="0" err="1"/>
              <a:t>cheng</a:t>
            </a:r>
            <a:r>
              <a:rPr lang="en-US" altLang="en-US" sz="2000" dirty="0"/>
              <a:t> Liu, and Glenn A. Gibson</a:t>
            </a:r>
          </a:p>
          <a:p>
            <a:pPr marL="457200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2000" dirty="0"/>
              <a:t>Assembly Language Programming and Organization of the IBM PC </a:t>
            </a:r>
            <a:r>
              <a:rPr lang="en-US" altLang="en-US" sz="2000" b="1" dirty="0"/>
              <a:t>Authors:</a:t>
            </a:r>
            <a:r>
              <a:rPr lang="en-US" altLang="en-US" sz="2000" dirty="0"/>
              <a:t> Yu and </a:t>
            </a:r>
            <a:r>
              <a:rPr lang="en-US" altLang="en-US" sz="2000" dirty="0" err="1"/>
              <a:t>Marut</a:t>
            </a:r>
            <a:r>
              <a:rPr lang="en-US" altLang="en-US" sz="2000" dirty="0"/>
              <a:t> </a:t>
            </a:r>
          </a:p>
        </p:txBody>
      </p:sp>
      <p:sp>
        <p:nvSpPr>
          <p:cNvPr id="7171" name="TextBox 2">
            <a:extLst>
              <a:ext uri="{FF2B5EF4-FFF2-40B4-BE49-F238E27FC236}">
                <a16:creationId xmlns:a16="http://schemas.microsoft.com/office/drawing/2014/main" id="{BA972E6D-78DD-4792-B50C-361D2C56E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859" y="496182"/>
            <a:ext cx="45570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70C0"/>
                </a:solidFill>
              </a:rPr>
              <a:t>REFERENCE BOOKS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59A39-9723-4F8D-B05B-0802B880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0E46-F5D0-47A3-8F8E-A1F1CC8C1C32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9F0DC7-2A58-43B7-9380-5EEDE0FC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022389FC-ADE5-42BD-8720-791B42A64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" y="1328420"/>
            <a:ext cx="848868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Microcomputer:</a:t>
            </a:r>
            <a:r>
              <a:rPr lang="en-US" altLang="en-US" sz="2800" dirty="0"/>
              <a:t> 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800" dirty="0"/>
              <a:t>It is a small, relatively inexpensive computer .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800" dirty="0"/>
              <a:t>It includes a microprocessor as central processing unit  (CPU), 	memory unit, and input/output (I/O) unit mounted on 	a single printed circuit board.</a:t>
            </a:r>
            <a:r>
              <a:rPr lang="en-US" altLang="en-US" sz="2800" baseline="30000" dirty="0"/>
              <a:t> 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800" dirty="0"/>
              <a:t>It became popular in the </a:t>
            </a:r>
            <a:r>
              <a:rPr lang="en-US" altLang="en-US" sz="2800" dirty="0" err="1"/>
              <a:t>1970s</a:t>
            </a:r>
            <a:r>
              <a:rPr lang="en-US" altLang="en-US" sz="2800" dirty="0"/>
              <a:t> and </a:t>
            </a:r>
            <a:r>
              <a:rPr lang="en-US" altLang="en-US" sz="2800" dirty="0" err="1"/>
              <a:t>1980s</a:t>
            </a:r>
            <a:r>
              <a:rPr lang="en-US" altLang="en-US" sz="2800" dirty="0"/>
              <a:t> with the advent of 	increasingly powerful microprocessors.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Microprocessor: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CPU of a microcomputer/ personal computer is known as microprocessor. </a:t>
            </a:r>
          </a:p>
        </p:txBody>
      </p:sp>
      <p:sp>
        <p:nvSpPr>
          <p:cNvPr id="9219" name="TextBox 2">
            <a:extLst>
              <a:ext uri="{FF2B5EF4-FFF2-40B4-BE49-F238E27FC236}">
                <a16:creationId xmlns:a16="http://schemas.microsoft.com/office/drawing/2014/main" id="{087ACFA0-91B2-4155-B801-9A5CC5261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359" y="239233"/>
            <a:ext cx="642206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cap="all" dirty="0">
                <a:solidFill>
                  <a:srgbClr val="0070C0"/>
                </a:solidFill>
              </a:rPr>
              <a:t>Microprocessor and Microcomputer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BF898-966C-429B-9F41-E266308A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7006-0960-469A-AFC2-339CD9C04F8C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E810E-2AFF-4D36-8F12-EA354034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8DB96E76-7481-442B-B953-92B061408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66" y="1352937"/>
            <a:ext cx="7601714" cy="459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2">
            <a:extLst>
              <a:ext uri="{FF2B5EF4-FFF2-40B4-BE49-F238E27FC236}">
                <a16:creationId xmlns:a16="http://schemas.microsoft.com/office/drawing/2014/main" id="{A3E39DE3-9356-40E1-8017-FE8D83C5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" y="325862"/>
            <a:ext cx="882904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cap="all" dirty="0">
                <a:solidFill>
                  <a:srgbClr val="0070C0"/>
                </a:solidFill>
              </a:rPr>
              <a:t>Typical Microcomputer System Block diagram</a:t>
            </a:r>
          </a:p>
        </p:txBody>
      </p:sp>
      <p:sp>
        <p:nvSpPr>
          <p:cNvPr id="10244" name="TextBox 3">
            <a:extLst>
              <a:ext uri="{FF2B5EF4-FFF2-40B4-BE49-F238E27FC236}">
                <a16:creationId xmlns:a16="http://schemas.microsoft.com/office/drawing/2014/main" id="{498F1B49-8095-4CBE-B222-F5C60F456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720" y="5947362"/>
            <a:ext cx="75751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/>
              <a:t>Fig. 1-1 (Liu and Gibson): Architecture of a typical microcomputer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38332-95A7-4CC9-8CC5-E5CBD074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5B7F-A727-440F-A556-964A0DF1300E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66AC45-FC41-4DCB-B582-772E833A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0954-4431-4C9D-85A8-0DE1E1EF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00074"/>
            <a:ext cx="7886700" cy="8540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Components of a typical Microcomputer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112A-965C-4834-8CC9-077783B1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30517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CPU</a:t>
            </a:r>
            <a:r>
              <a:rPr lang="en-US" dirty="0"/>
              <a:t> (Microprocessor)</a:t>
            </a:r>
          </a:p>
          <a:p>
            <a:r>
              <a:rPr lang="en-US" b="1" dirty="0"/>
              <a:t>Timing circuitry</a:t>
            </a:r>
            <a:r>
              <a:rPr lang="en-US" dirty="0"/>
              <a:t>-</a:t>
            </a:r>
            <a:r>
              <a:rPr lang="en-US" altLang="en-US" dirty="0"/>
              <a:t>This circuit generates different pulse train to synchronize the activity within the µP and the bus control logic.</a:t>
            </a:r>
            <a:endParaRPr lang="en-US" dirty="0"/>
          </a:p>
          <a:p>
            <a:r>
              <a:rPr lang="en-US" b="1" dirty="0"/>
              <a:t>Memory modules</a:t>
            </a:r>
          </a:p>
          <a:p>
            <a:r>
              <a:rPr lang="en-US" b="1" dirty="0"/>
              <a:t>INPUT/OUTPUT (I/O) subsystem</a:t>
            </a:r>
          </a:p>
          <a:p>
            <a:r>
              <a:rPr lang="en-US" b="1" dirty="0"/>
              <a:t>BUS control logic</a:t>
            </a:r>
          </a:p>
          <a:p>
            <a:r>
              <a:rPr lang="en-US" b="1" dirty="0"/>
              <a:t>System BUS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9F649-2BBD-4C8F-A242-E65D5386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4C0-873C-4A18-947D-CAECE9597699}" type="datetime1">
              <a:rPr lang="en-US" smtClean="0"/>
              <a:t>13-May-19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69039-BA28-433B-AB88-ADAFBDAA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6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>
            <a:extLst>
              <a:ext uri="{FF2B5EF4-FFF2-40B4-BE49-F238E27FC236}">
                <a16:creationId xmlns:a16="http://schemas.microsoft.com/office/drawing/2014/main" id="{C87A679F-9D4A-4BD7-BFC7-C32353CB6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90" y="501649"/>
            <a:ext cx="60782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cap="all" dirty="0">
                <a:solidFill>
                  <a:srgbClr val="0070C0"/>
                </a:solidFill>
              </a:rPr>
              <a:t>Historical Background</a:t>
            </a:r>
          </a:p>
        </p:txBody>
      </p:sp>
      <p:sp>
        <p:nvSpPr>
          <p:cNvPr id="11267" name="TextBox 2">
            <a:extLst>
              <a:ext uri="{FF2B5EF4-FFF2-40B4-BE49-F238E27FC236}">
                <a16:creationId xmlns:a16="http://schemas.microsoft.com/office/drawing/2014/main" id="{9B160383-C866-49B3-A6CC-DBBC06949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" y="1443841"/>
            <a:ext cx="83185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1947:</a:t>
            </a:r>
            <a:r>
              <a:rPr lang="en-US" altLang="en-US" sz="2800" dirty="0"/>
              <a:t> Invention of Transistor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1959:</a:t>
            </a:r>
            <a:r>
              <a:rPr lang="en-US" altLang="en-US" sz="2800" dirty="0"/>
              <a:t> Invention of Integrated Circuit (IC)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1965:</a:t>
            </a:r>
            <a:r>
              <a:rPr lang="en-US" altLang="en-US" sz="2800" dirty="0"/>
              <a:t> Birth of Moore’s Law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	(Prediction: Rate of progress of IC)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	Example:	IC (1965)—32 Transistors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			IC(1966) —64 Transistors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			etc.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1971:</a:t>
            </a:r>
            <a:r>
              <a:rPr lang="en-US" altLang="en-US" sz="2800" dirty="0"/>
              <a:t> Development of First Microprocessor (Intel: 4004)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1976:</a:t>
            </a:r>
            <a:r>
              <a:rPr lang="en-US" altLang="en-US" sz="2800" dirty="0"/>
              <a:t> Introduction of First Microcontroller (Intel: 8048)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6C57A-A418-4BB3-A67A-7358D8ED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9CA8-BD97-4809-9B23-966C4570075D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7D5F32-86CB-419E-A730-05C418B5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9140F4-D53F-4365-96C8-BB0098E14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56095"/>
              </p:ext>
            </p:extLst>
          </p:nvPr>
        </p:nvGraphicFramePr>
        <p:xfrm>
          <a:off x="899160" y="1005840"/>
          <a:ext cx="719328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320">
                  <a:extLst>
                    <a:ext uri="{9D8B030D-6E8A-4147-A177-3AD203B41FA5}">
                      <a16:colId xmlns:a16="http://schemas.microsoft.com/office/drawing/2014/main" val="1046086042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869931207"/>
                    </a:ext>
                  </a:extLst>
                </a:gridCol>
                <a:gridCol w="1528572">
                  <a:extLst>
                    <a:ext uri="{9D8B030D-6E8A-4147-A177-3AD203B41FA5}">
                      <a16:colId xmlns:a16="http://schemas.microsoft.com/office/drawing/2014/main" val="3190798303"/>
                    </a:ext>
                  </a:extLst>
                </a:gridCol>
                <a:gridCol w="2068068">
                  <a:extLst>
                    <a:ext uri="{9D8B030D-6E8A-4147-A177-3AD203B41FA5}">
                      <a16:colId xmlns:a16="http://schemas.microsoft.com/office/drawing/2014/main" val="2689202160"/>
                    </a:ext>
                  </a:extLst>
                </a:gridCol>
              </a:tblGrid>
              <a:tr h="669094">
                <a:tc>
                  <a:txBody>
                    <a:bodyPr/>
                    <a:lstStyle/>
                    <a:p>
                      <a:r>
                        <a:rPr lang="en-US" sz="2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No. of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Typical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3185"/>
                  </a:ext>
                </a:extLst>
              </a:tr>
              <a:tr h="669094">
                <a:tc>
                  <a:txBody>
                    <a:bodyPr/>
                    <a:lstStyle/>
                    <a:p>
                      <a:r>
                        <a:rPr lang="en-US" sz="2000" dirty="0"/>
                        <a:t>1947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Invention of Transistor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63247"/>
                  </a:ext>
                </a:extLst>
              </a:tr>
              <a:tr h="669094">
                <a:tc>
                  <a:txBody>
                    <a:bodyPr/>
                    <a:lstStyle/>
                    <a:p>
                      <a:r>
                        <a:rPr lang="en-US" sz="2000" dirty="0"/>
                        <a:t>1950-1960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Discrete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Junction Diode and Transistor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217116"/>
                  </a:ext>
                </a:extLst>
              </a:tr>
              <a:tr h="387262">
                <a:tc>
                  <a:txBody>
                    <a:bodyPr/>
                    <a:lstStyle/>
                    <a:p>
                      <a:r>
                        <a:rPr lang="en-US" sz="2000" dirty="0"/>
                        <a:t>1961-1965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Logic gates, </a:t>
                      </a:r>
                      <a:r>
                        <a:rPr lang="en-US" sz="2000" dirty="0" err="1"/>
                        <a:t>FFs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21629"/>
                  </a:ext>
                </a:extLst>
              </a:tr>
              <a:tr h="960005">
                <a:tc>
                  <a:txBody>
                    <a:bodyPr/>
                    <a:lstStyle/>
                    <a:p>
                      <a:r>
                        <a:rPr lang="en-US" sz="2000" dirty="0"/>
                        <a:t>1966-1970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MSI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100-1000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Counter, MUX/</a:t>
                      </a:r>
                      <a:r>
                        <a:rPr lang="en-US" sz="2000" dirty="0" err="1"/>
                        <a:t>DEMUX</a:t>
                      </a:r>
                      <a:r>
                        <a:rPr lang="en-US" sz="2000" dirty="0"/>
                        <a:t>, Decoder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983585"/>
                  </a:ext>
                </a:extLst>
              </a:tr>
              <a:tr h="669094">
                <a:tc>
                  <a:txBody>
                    <a:bodyPr/>
                    <a:lstStyle/>
                    <a:p>
                      <a:r>
                        <a:rPr lang="en-US" sz="2000" dirty="0"/>
                        <a:t>1971-1979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1000-20000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+mn-cs"/>
                        </a:rPr>
                        <a:t>8-bit µP, RAM, ROM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25962"/>
                  </a:ext>
                </a:extLst>
              </a:tr>
              <a:tr h="669094">
                <a:tc>
                  <a:txBody>
                    <a:bodyPr/>
                    <a:lstStyle/>
                    <a:p>
                      <a:r>
                        <a:rPr lang="en-US" sz="2000" dirty="0"/>
                        <a:t>1980-1984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VLSI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20,000-50,000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+mn-cs"/>
                        </a:rPr>
                        <a:t>DSP IC, RISC 16-bit, 32-bit µP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8380"/>
                  </a:ext>
                </a:extLst>
              </a:tr>
              <a:tr h="387262">
                <a:tc>
                  <a:txBody>
                    <a:bodyPr/>
                    <a:lstStyle/>
                    <a:p>
                      <a:r>
                        <a:rPr lang="en-US" sz="2000" dirty="0"/>
                        <a:t>1985-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ULSI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&gt;50,000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+mn-cs"/>
                        </a:rPr>
                        <a:t>64-bit µP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9419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BACBC83-608C-49CD-94B1-0AF2D0E0B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080" y="228600"/>
            <a:ext cx="71932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cap="all" dirty="0">
                <a:solidFill>
                  <a:srgbClr val="0070C0"/>
                </a:solidFill>
              </a:rPr>
              <a:t>Evolution of IC Technology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E17F-8E7D-4F65-962A-9CCF49F1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AEA9-7C79-4881-A8CE-2C450D277D0A}" type="datetime1">
              <a:rPr lang="en-US" smtClean="0"/>
              <a:t>13-May-19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55592-34A9-4039-8BE9-EF4380BE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02A-83FE-47FA-8603-2BC2116978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6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663</Words>
  <Application>Microsoft Office PowerPoint</Application>
  <PresentationFormat>On-screen Show (4:3)</PresentationFormat>
  <Paragraphs>288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Components of a typical Microcomputer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Processor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Microprocessors Vol-1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A.H.M. Asadul Huq</dc:creator>
  <cp:lastModifiedBy>Asadul Huq</cp:lastModifiedBy>
  <cp:revision>72</cp:revision>
  <dcterms:created xsi:type="dcterms:W3CDTF">2018-10-16T15:02:58Z</dcterms:created>
  <dcterms:modified xsi:type="dcterms:W3CDTF">2019-05-13T07:18:24Z</dcterms:modified>
</cp:coreProperties>
</file>