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27" r:id="rId2"/>
    <p:sldId id="270" r:id="rId3"/>
    <p:sldId id="280" r:id="rId4"/>
    <p:sldId id="281" r:id="rId5"/>
    <p:sldId id="309" r:id="rId6"/>
    <p:sldId id="277" r:id="rId7"/>
    <p:sldId id="332" r:id="rId8"/>
    <p:sldId id="336" r:id="rId9"/>
    <p:sldId id="330" r:id="rId10"/>
    <p:sldId id="366" r:id="rId11"/>
    <p:sldId id="333" r:id="rId12"/>
    <p:sldId id="334" r:id="rId13"/>
    <p:sldId id="335" r:id="rId14"/>
    <p:sldId id="338" r:id="rId15"/>
    <p:sldId id="339" r:id="rId16"/>
    <p:sldId id="328" r:id="rId17"/>
    <p:sldId id="312" r:id="rId18"/>
    <p:sldId id="290" r:id="rId19"/>
    <p:sldId id="291" r:id="rId20"/>
    <p:sldId id="313" r:id="rId21"/>
    <p:sldId id="314" r:id="rId22"/>
    <p:sldId id="316" r:id="rId23"/>
    <p:sldId id="279" r:id="rId24"/>
    <p:sldId id="308" r:id="rId25"/>
    <p:sldId id="317" r:id="rId26"/>
    <p:sldId id="315" r:id="rId27"/>
    <p:sldId id="320" r:id="rId28"/>
    <p:sldId id="322" r:id="rId29"/>
    <p:sldId id="323" r:id="rId30"/>
    <p:sldId id="282" r:id="rId31"/>
    <p:sldId id="295" r:id="rId32"/>
    <p:sldId id="273" r:id="rId33"/>
    <p:sldId id="286" r:id="rId34"/>
    <p:sldId id="287" r:id="rId35"/>
    <p:sldId id="297" r:id="rId36"/>
    <p:sldId id="283" r:id="rId37"/>
    <p:sldId id="294" r:id="rId38"/>
    <p:sldId id="284" r:id="rId39"/>
    <p:sldId id="285" r:id="rId40"/>
    <p:sldId id="378" r:id="rId41"/>
    <p:sldId id="371" r:id="rId42"/>
    <p:sldId id="372" r:id="rId43"/>
    <p:sldId id="373" r:id="rId44"/>
    <p:sldId id="374" r:id="rId45"/>
    <p:sldId id="375" r:id="rId46"/>
    <p:sldId id="376" r:id="rId47"/>
    <p:sldId id="379" r:id="rId48"/>
    <p:sldId id="377" r:id="rId49"/>
    <p:sldId id="288" r:id="rId50"/>
    <p:sldId id="289" r:id="rId51"/>
    <p:sldId id="300" r:id="rId52"/>
    <p:sldId id="301" r:id="rId53"/>
    <p:sldId id="302" r:id="rId54"/>
    <p:sldId id="303" r:id="rId55"/>
    <p:sldId id="304" r:id="rId56"/>
    <p:sldId id="307" r:id="rId57"/>
    <p:sldId id="305" r:id="rId58"/>
    <p:sldId id="32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0860" autoAdjust="0"/>
  </p:normalViewPr>
  <p:slideViewPr>
    <p:cSldViewPr snapToGrid="0">
      <p:cViewPr varScale="1">
        <p:scale>
          <a:sx n="57" d="100"/>
          <a:sy n="57" d="100"/>
        </p:scale>
        <p:origin x="6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9441B3-754A-40D9-BBBC-0BA19D5DD7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4EB461A-C576-41B3-B5A9-100914B53B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AE143A0-D5A1-4C23-9BBF-F0F0BDF1C8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6C76D11-E7DA-485E-909C-A123A34A1B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C661F8-1124-4A25-961C-914311661F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62A080-68D8-4C7F-9615-C1D3ECB8FB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3E3B96-2BB9-4F82-BB3B-1762CC1A24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03C1BD7-C3E2-45BC-BAB1-F9046C9C36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54E19C7-D006-437B-81EA-1B4965770D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EA9666B-223D-43A3-8CEC-83CCA79837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16FDFD9-B0CC-4CD0-84EE-25CA57082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3143F41-A77A-43B6-B457-429F47CA8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4FE45D6-3520-4B31-A699-D12EB9313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D3D1BE-B245-40EA-94BE-2012F0F806DC}" type="slidenum">
              <a:rPr lang="en-US" altLang="zh-TW" sz="1200" smtClean="0"/>
              <a:pPr/>
              <a:t>51</a:t>
            </a:fld>
            <a:endParaRPr lang="en-US" altLang="zh-TW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2B9CA00-0254-4B29-AF5D-D91A1C818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2EF272-D224-49A4-8EC2-876434E68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F219E24-262F-41D6-A038-7A9473E48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B82F97-CD72-404A-835F-67604E2DD3E0}" type="slidenum">
              <a:rPr lang="en-US" altLang="zh-TW" sz="1200" smtClean="0"/>
              <a:pPr/>
              <a:t>52</a:t>
            </a:fld>
            <a:endParaRPr lang="en-US" altLang="zh-TW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9ACFE75-5B4F-4E9A-B0D0-8B2DB6F80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B6F8A6F-D7B7-4F15-961C-782A105A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BE5B1D2-DEB7-48F5-ACE6-C2A26D574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8BD25F-314E-4F35-A7B7-EF045C59D92E}" type="slidenum">
              <a:rPr lang="en-US" altLang="zh-TW" sz="1200" smtClean="0"/>
              <a:pPr/>
              <a:t>53</a:t>
            </a:fld>
            <a:endParaRPr lang="en-US" altLang="zh-TW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F13F5EE-38D8-4601-8C2A-7444FFE38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590CAEC-9249-4B57-BBC1-72BD7262C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6A414D2-8A17-4614-802E-341D0ABA1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B020F3-EE74-44BD-B371-930114AA9A7C}" type="slidenum">
              <a:rPr lang="en-US" altLang="zh-TW" sz="1200" smtClean="0"/>
              <a:pPr/>
              <a:t>54</a:t>
            </a:fld>
            <a:endParaRPr lang="en-US" altLang="zh-TW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FEB7356-33FC-436B-831A-780581C6D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077F3C5-0644-4165-87AB-4B91E07CE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F954BDE-C5A4-4AAE-A8F3-7B37D7FF6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F5471-C14F-48AB-B137-CFC082DB21BE}" type="slidenum">
              <a:rPr lang="en-US" altLang="zh-TW" sz="1200" smtClean="0"/>
              <a:pPr/>
              <a:t>56</a:t>
            </a:fld>
            <a:endParaRPr lang="en-US" altLang="zh-TW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35D36E6-D29B-4333-8FE4-5A0C69E06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11A6B87-B700-4A0B-BEC0-637D4C24F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D4EBDF-4012-4081-9662-A6471A81E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C487E2-33DA-48E2-A645-845501106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300431-64AA-4099-9791-CED8C5DD5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781B6-98E9-4307-AB69-2823850B8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72CAFF-B11E-4AC6-AAC1-A1F851C65C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C3A9F0-91F0-4040-8E81-0BD99CD83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14FDAA-FFA5-4228-AE45-DE3363578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614B-242A-47CA-AF56-604A1C2DD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5A648B-83E4-4836-86B2-E173212A3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DB453-6343-4AD0-AF2F-1A2D3681E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1D4A5-2B5F-4DA8-9CAB-567739948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42890-421F-4B75-A297-A6712F79A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12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6F3254-EA17-4999-86A5-905731ABC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761C68-3D97-4915-9F14-F306FAB5C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A078D2-80E6-4A69-88AA-C39E13FCB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587F1-9952-4AC6-80F9-D853BDD4A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CD4ED1-7893-4754-BC63-A03D21B182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8B7073-2EE1-4960-98E6-AA930FA85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C2BE3A-707C-4827-8E7A-36C3D59EF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3B418-57CB-48B3-8B6C-DE3BB0086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BCC13F-7079-4F49-9A88-A2C3C952F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298C46-E9D9-4A75-955D-9443EC15E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ABC286-6B55-4BC4-ADCF-6836AD51E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F0287-34CB-4B76-9180-A6449C255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9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EDCC8-EA98-4A5F-8A61-06D58D08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A089-23C7-4FAB-8870-BC0984C4A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494FC-D740-411D-9481-52795018F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57C0-CF08-48CE-9DCB-C2D8D3496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6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51B794-97B8-45D2-AF3F-FEC59763F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F54F18-38D4-47E1-A4EF-B77A32CA8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AE5998-58F2-471D-933A-D52C57C66B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2037D-945C-4937-AD93-4B32BAF74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9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2162DD-B6C9-4663-B26C-30248C640E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204CA3-B6B2-43C1-85DD-1D086A2E1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A00CEE-C517-4BBA-B550-FA15D3040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6E99-241C-4BFF-B3B9-86A58D245A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0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A1C8D8-AF86-4585-BD8C-697E96CE4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811EE3-F7CF-4400-8255-358F025B8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A1DADF-5001-4296-A76F-8CAF1BB21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C172-C992-4D38-B6D4-90F9500C1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2F9CF-7E66-44D4-AC57-131A937C9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481E6-32E6-4894-AD5B-41DEA7CFD7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37322-252D-4A0D-B3A1-487C883FB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3F6F-82F1-447B-BC6D-7A958F9BB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078E6-08F7-44E2-B26B-5877B46A7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72AFA-6C0F-431F-B390-8C9253B9D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2DEED-02BC-421D-8DF2-9CD2FB599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72E5-A64E-4C42-91B2-789E55550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2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A7BDA4-637C-45B9-A86F-915C2C45F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E30101-746F-4E32-8583-8353E2A79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44AC52-8F7D-402D-BD53-6795F13F3E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C6862A-9ADC-43E0-8DB0-70D8B0E4AD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D796E7-E016-4EB2-8117-AF946D45D5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979A3E-0C78-4CA3-A67E-8473FC094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sadul.drivehq.com/students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asadul.drivehq.com/student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297-996E-4427-B55D-2AF5EA3D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9144000" cy="2211659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Microprocessors and Assembly language Lectures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400" dirty="0"/>
              <a:t>Volume-2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D177-7DEC-47CE-A8F6-A89D9878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99316"/>
            <a:ext cx="7772400" cy="319668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A.H.M. Asadul Huq, Ph.D.</a:t>
            </a:r>
          </a:p>
          <a:p>
            <a:pPr marL="0" indent="0" algn="ctr">
              <a:buNone/>
            </a:pPr>
            <a:r>
              <a:rPr lang="en-US" sz="2400" dirty="0" err="1"/>
              <a:t>EEE</a:t>
            </a:r>
            <a:r>
              <a:rPr lang="en-US" sz="2400" dirty="0"/>
              <a:t>, University of Dhaka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Get course materials from the following link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asadul.drivehq.com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students.htm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Note: The password: </a:t>
            </a:r>
            <a:r>
              <a:rPr lang="en-US" sz="2000" dirty="0" err="1"/>
              <a:t>cse.uap@univdhaka.edu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1A88-D3C4-4BBC-9D89-99B3D7A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103E-8ED6-413A-9F9D-133E6DD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31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EDCA-EFA8-4439-B433-4233410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932"/>
            <a:ext cx="7772400" cy="457200"/>
          </a:xfrm>
        </p:spPr>
        <p:txBody>
          <a:bodyPr/>
          <a:lstStyle/>
          <a:p>
            <a:r>
              <a:rPr lang="en-US" sz="3200" b="1" cap="all" dirty="0">
                <a:solidFill>
                  <a:srgbClr val="0070C0"/>
                </a:solidFill>
              </a:rPr>
              <a:t>8086 Block diagram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A624-E60E-446C-AFA4-E1EF691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31" y="6371061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03A5-12D1-4CEE-8438-1359E5B3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7305" y="6382212"/>
            <a:ext cx="1905000" cy="457200"/>
          </a:xfrm>
        </p:spPr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6" name="Content Placeholder 5" descr="https://nptel.ac.in/courses/117104072/micro/lecture29/images/lec29_1_clip_image002.gif">
            <a:extLst>
              <a:ext uri="{FF2B5EF4-FFF2-40B4-BE49-F238E27FC236}">
                <a16:creationId xmlns:a16="http://schemas.microsoft.com/office/drawing/2014/main" id="{8A0B1344-C5B3-4A06-AF08-F2A0456B3B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80" y="869794"/>
            <a:ext cx="6523464" cy="569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91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0D5E0-8085-4ABC-A276-B3EB13532A5C}"/>
              </a:ext>
            </a:extLst>
          </p:cNvPr>
          <p:cNvSpPr txBox="1"/>
          <p:nvPr/>
        </p:nvSpPr>
        <p:spPr>
          <a:xfrm>
            <a:off x="457200" y="1828800"/>
            <a:ext cx="83820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+mn-lt"/>
                <a:cs typeface="Arial" charset="0"/>
              </a:rPr>
              <a:t>Bus Interface Unit (BIU): </a:t>
            </a:r>
          </a:p>
          <a:p>
            <a:pPr eaLnBrk="1" hangingPunct="1">
              <a:defRPr/>
            </a:pPr>
            <a:r>
              <a:rPr lang="en-US" sz="2400" b="1" dirty="0">
                <a:latin typeface="+mn-lt"/>
                <a:cs typeface="Arial" charset="0"/>
              </a:rPr>
              <a:t>	</a:t>
            </a:r>
            <a:r>
              <a:rPr lang="en-US" sz="2400" dirty="0">
                <a:latin typeface="+mn-lt"/>
                <a:cs typeface="Arial" charset="0"/>
              </a:rPr>
              <a:t>Fetch instructions from memory, and read/write data 	from memory and I/O ports.</a:t>
            </a:r>
          </a:p>
          <a:p>
            <a:pPr eaLnBrk="1" hangingPunct="1"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sz="2400" b="1" dirty="0">
                <a:latin typeface="+mn-lt"/>
                <a:cs typeface="Arial" charset="0"/>
              </a:rPr>
              <a:t>Execution Unit (EU): </a:t>
            </a:r>
          </a:p>
          <a:p>
            <a:pPr eaLnBrk="1" hangingPunct="1">
              <a:defRPr/>
            </a:pPr>
            <a:r>
              <a:rPr lang="en-US" sz="2400" b="1" dirty="0">
                <a:latin typeface="+mn-lt"/>
                <a:cs typeface="Arial" charset="0"/>
              </a:rPr>
              <a:t>	</a:t>
            </a:r>
            <a:r>
              <a:rPr lang="en-US" sz="2400" dirty="0">
                <a:latin typeface="+mn-lt"/>
                <a:cs typeface="Arial" charset="0"/>
              </a:rPr>
              <a:t>Execute instruction that have already been fetched by 	BIU.</a:t>
            </a:r>
          </a:p>
          <a:p>
            <a:pPr algn="ctr" eaLnBrk="1" hangingPunct="1"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algn="ctr" eaLnBrk="1" hangingPunct="1">
              <a:buFont typeface="Wingdings" pitchFamily="2" charset="2"/>
              <a:buChar char="v"/>
              <a:defRPr/>
            </a:pPr>
            <a:r>
              <a:rPr lang="en-US" sz="2400" dirty="0">
                <a:latin typeface="+mn-lt"/>
                <a:cs typeface="Arial" charset="0"/>
              </a:rPr>
              <a:t>The BIU and EU function independently</a:t>
            </a:r>
          </a:p>
          <a:p>
            <a:pPr eaLnBrk="1" hangingPunct="1"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85061-F279-4671-9E11-236BFC5A6BD8}"/>
              </a:ext>
            </a:extLst>
          </p:cNvPr>
          <p:cNvSpPr txBox="1"/>
          <p:nvPr/>
        </p:nvSpPr>
        <p:spPr>
          <a:xfrm>
            <a:off x="457200" y="71925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all" dirty="0">
                <a:solidFill>
                  <a:srgbClr val="0070C0"/>
                </a:solidFill>
                <a:latin typeface="+mn-lt"/>
                <a:cs typeface="Arial" charset="0"/>
              </a:rPr>
              <a:t>Internal Functional Unit of 8086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91F9A-1E49-413F-972B-409EB3A442DE}"/>
              </a:ext>
            </a:extLst>
          </p:cNvPr>
          <p:cNvSpPr/>
          <p:nvPr/>
        </p:nvSpPr>
        <p:spPr>
          <a:xfrm>
            <a:off x="685800" y="914400"/>
            <a:ext cx="79248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Segment registers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Code segment register (CS)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Data segment register (DS)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Stack segment register (SS)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Extra segment register (ES)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Instruction pointer (IP)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Instruction queue (IQ)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6 Bytes length (FIFO)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Address generation unit: 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Generate 20-bit physical address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Bus control logic  unit: 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Generate all bus control signals  such all read/write 	signals for memory and I/O.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208F-AFA9-4A9D-9CE1-03C727636220}"/>
              </a:ext>
            </a:extLst>
          </p:cNvPr>
          <p:cNvSpPr txBox="1"/>
          <p:nvPr/>
        </p:nvSpPr>
        <p:spPr>
          <a:xfrm>
            <a:off x="1315844" y="329625"/>
            <a:ext cx="7027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all" dirty="0">
                <a:solidFill>
                  <a:srgbClr val="0070C0"/>
                </a:solidFill>
                <a:latin typeface="+mn-lt"/>
                <a:cs typeface="Arial" charset="0"/>
              </a:rPr>
              <a:t>Bus Interface Unit (BIU)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F650D-5E9F-4AE0-8457-6583A5AE2B23}"/>
              </a:ext>
            </a:extLst>
          </p:cNvPr>
          <p:cNvSpPr/>
          <p:nvPr/>
        </p:nvSpPr>
        <p:spPr>
          <a:xfrm>
            <a:off x="1683834" y="381000"/>
            <a:ext cx="5776332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800" b="1" cap="all" dirty="0">
                <a:solidFill>
                  <a:srgbClr val="0070C0"/>
                </a:solidFill>
                <a:latin typeface="+mn-lt"/>
                <a:cs typeface="Arial" charset="0"/>
              </a:rPr>
              <a:t>Execution Unit (EU)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5BF79-F7BA-450D-B1DC-10E2DE741533}"/>
              </a:ext>
            </a:extLst>
          </p:cNvPr>
          <p:cNvSpPr/>
          <p:nvPr/>
        </p:nvSpPr>
        <p:spPr>
          <a:xfrm>
            <a:off x="609600" y="914400"/>
            <a:ext cx="79248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General purpose registers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AX ---AH +AL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BX---BH +BL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CX---CH+CL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DX---DH+DL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Pointer registers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Base pointer register (BP)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Stack pointer register (SP)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Index register registers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Source index register (SI)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2400" dirty="0">
                <a:latin typeface="+mn-lt"/>
                <a:cs typeface="Arial" charset="0"/>
              </a:rPr>
              <a:t>Destination index register (DI)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ALU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Temporary register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Flag register 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IO Control system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6AF8-8E9A-4083-B5AF-91F3FA9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0820"/>
            <a:ext cx="7772400" cy="516673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8085 VS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9363-5F86-469E-91E0-D58AFEAC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7492"/>
            <a:ext cx="7772400" cy="5400907"/>
          </a:xfrm>
        </p:spPr>
        <p:txBody>
          <a:bodyPr/>
          <a:lstStyle/>
          <a:p>
            <a:r>
              <a:rPr lang="en-US" sz="2000" b="1" dirty="0"/>
              <a:t>1. Size:-</a:t>
            </a:r>
            <a:br>
              <a:rPr lang="en-US" sz="2000" dirty="0"/>
            </a:br>
            <a:r>
              <a:rPr lang="en-US" sz="2000" dirty="0"/>
              <a:t> 8085 is 8 bit microprocessor whereas 8086 is 16 bit microprocessor.</a:t>
            </a:r>
          </a:p>
          <a:p>
            <a:r>
              <a:rPr lang="en-US" sz="2000" b="1" dirty="0"/>
              <a:t>2. Address Bus:-</a:t>
            </a:r>
            <a:br>
              <a:rPr lang="en-US" sz="2000" dirty="0"/>
            </a:br>
            <a:r>
              <a:rPr lang="en-US" sz="2000" dirty="0"/>
              <a:t>8085 has 16 bit address bus and 8086 has 20 bit </a:t>
            </a:r>
            <a:r>
              <a:rPr lang="en-US" sz="2000" dirty="0" err="1"/>
              <a:t>addres</a:t>
            </a:r>
            <a:r>
              <a:rPr lang="en-US" sz="2000" dirty="0"/>
              <a:t> bus.</a:t>
            </a:r>
          </a:p>
          <a:p>
            <a:r>
              <a:rPr lang="en-US" sz="2000" b="1" dirty="0"/>
              <a:t>3. Memory:-</a:t>
            </a:r>
            <a:br>
              <a:rPr lang="en-US" sz="2000" dirty="0"/>
            </a:br>
            <a:r>
              <a:rPr lang="en-US" sz="2000" dirty="0"/>
              <a:t>8085 can access </a:t>
            </a:r>
            <a:r>
              <a:rPr lang="en-US" sz="2000" dirty="0" err="1"/>
              <a:t>upto</a:t>
            </a:r>
            <a:r>
              <a:rPr lang="en-US" sz="2000" dirty="0"/>
              <a:t> 2^16 = 64 </a:t>
            </a:r>
            <a:r>
              <a:rPr lang="en-US" sz="2000" dirty="0" err="1"/>
              <a:t>Kb</a:t>
            </a:r>
            <a:r>
              <a:rPr lang="en-US" sz="2000" dirty="0"/>
              <a:t> of memory whereas 8086 can access </a:t>
            </a:r>
            <a:r>
              <a:rPr lang="en-US" sz="2000" dirty="0" err="1"/>
              <a:t>upto</a:t>
            </a:r>
            <a:br>
              <a:rPr lang="en-US" sz="2000" dirty="0"/>
            </a:br>
            <a:r>
              <a:rPr lang="en-US" sz="2000" dirty="0"/>
              <a:t> 2^20 = 1 MB of memory.</a:t>
            </a:r>
          </a:p>
          <a:p>
            <a:r>
              <a:rPr lang="en-US" sz="2000" b="1" dirty="0"/>
              <a:t>4. Instruction Queue:-</a:t>
            </a:r>
            <a:br>
              <a:rPr lang="en-US" sz="2000" dirty="0"/>
            </a:br>
            <a:r>
              <a:rPr lang="en-US" sz="2000" dirty="0"/>
              <a:t>8085 doesn't have an instruction queue whereas 8086 has instruction queue.</a:t>
            </a:r>
          </a:p>
          <a:p>
            <a:r>
              <a:rPr lang="en-US" sz="2000" b="1" dirty="0"/>
              <a:t>5. Pipelining:-</a:t>
            </a:r>
            <a:br>
              <a:rPr lang="en-US" sz="2000" dirty="0"/>
            </a:br>
            <a:r>
              <a:rPr lang="en-US" sz="2000" dirty="0"/>
              <a:t>8085 does not support pipelined </a:t>
            </a:r>
            <a:r>
              <a:rPr lang="en-US" sz="2000" dirty="0" err="1"/>
              <a:t>architechture</a:t>
            </a:r>
            <a:r>
              <a:rPr lang="en-US" sz="2000" dirty="0"/>
              <a:t> whereas 8086 supports pipelined </a:t>
            </a:r>
            <a:r>
              <a:rPr lang="en-US" sz="2000" dirty="0" err="1"/>
              <a:t>architechture</a:t>
            </a:r>
            <a:r>
              <a:rPr lang="en-US" sz="2000" dirty="0"/>
              <a:t>.</a:t>
            </a:r>
          </a:p>
          <a:p>
            <a:r>
              <a:rPr lang="en-US" sz="2000" b="1" dirty="0"/>
              <a:t>6. Multiprocessing Support:-</a:t>
            </a:r>
            <a:br>
              <a:rPr lang="en-US" sz="2000" dirty="0"/>
            </a:br>
            <a:r>
              <a:rPr lang="en-US" sz="2000" dirty="0"/>
              <a:t>8085 does not support multiprocessing support whereas 8086 supports.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2448-01FE-45D7-92B8-D69AC7D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FAF7-4236-42B6-971B-51C2E911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93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B35-EC8D-4782-B1B3-916519E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0459"/>
            <a:ext cx="7772400" cy="61331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8085 VS 8086 Continued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9C86-EE0C-4B68-BDCC-6A6F1E2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3776"/>
            <a:ext cx="7772400" cy="5404624"/>
          </a:xfrm>
        </p:spPr>
        <p:txBody>
          <a:bodyPr/>
          <a:lstStyle/>
          <a:p>
            <a:r>
              <a:rPr lang="en-US" sz="1800" b="1" dirty="0"/>
              <a:t>8. Arithmetic Support:-</a:t>
            </a:r>
            <a:br>
              <a:rPr lang="en-US" sz="1800" dirty="0"/>
            </a:br>
            <a:r>
              <a:rPr lang="en-US" sz="1800" dirty="0"/>
              <a:t>8085 only supports integer and decimal whereas 8086 supports integer, decimal and ASCII arithmetic.</a:t>
            </a:r>
          </a:p>
          <a:p>
            <a:r>
              <a:rPr lang="en-US" sz="1800" b="1" dirty="0"/>
              <a:t>9. Multiplication and Division:-</a:t>
            </a:r>
            <a:br>
              <a:rPr lang="en-US" sz="1800" dirty="0"/>
            </a:br>
            <a:r>
              <a:rPr lang="en-US" sz="1800" dirty="0"/>
              <a:t>8085 doesn't support whereas 8086 supports.</a:t>
            </a:r>
          </a:p>
          <a:p>
            <a:r>
              <a:rPr lang="en-US" sz="1800" b="1" dirty="0"/>
              <a:t>10. Operating Modes:-</a:t>
            </a:r>
            <a:br>
              <a:rPr lang="en-US" sz="1800" dirty="0"/>
            </a:br>
            <a:r>
              <a:rPr lang="en-US" sz="1800" dirty="0"/>
              <a:t>8085 supports only single operating mode whereas 8086 operates in two modes.</a:t>
            </a:r>
          </a:p>
          <a:p>
            <a:r>
              <a:rPr lang="en-US" sz="1800" b="1" dirty="0"/>
              <a:t>11. External Hardware:-</a:t>
            </a:r>
            <a:br>
              <a:rPr lang="en-US" sz="1800" dirty="0"/>
            </a:br>
            <a:r>
              <a:rPr lang="en-US" sz="1800" dirty="0"/>
              <a:t>8085 requires less external hardware whereas 8086 requires more external hardware.</a:t>
            </a:r>
          </a:p>
          <a:p>
            <a:r>
              <a:rPr lang="en-US" sz="1800" b="1" dirty="0"/>
              <a:t>13. Memory Segmentation:-</a:t>
            </a:r>
            <a:r>
              <a:rPr lang="en-US" sz="1800" dirty="0"/>
              <a:t>In 8085, memory space is not segmented but in 8086, memory space is segmented.</a:t>
            </a:r>
          </a:p>
          <a:p>
            <a:r>
              <a:rPr lang="en-US" sz="1800" b="1" dirty="0"/>
              <a:t>14. Clock Speed:-</a:t>
            </a:r>
            <a:br>
              <a:rPr lang="en-US" sz="1800" dirty="0"/>
            </a:br>
            <a:r>
              <a:rPr lang="en-US" sz="1800" dirty="0"/>
              <a:t>clock speed of 8085 microprocessor is 3 MHz whereas clock speed of 8086 microprocessor vary between 5,8 and 10 MHz for different versions.</a:t>
            </a:r>
          </a:p>
          <a:p>
            <a:r>
              <a:rPr lang="en-US" sz="1800" b="1" dirty="0"/>
              <a:t>15. Flags:-</a:t>
            </a:r>
            <a:br>
              <a:rPr lang="en-US" sz="1800" dirty="0"/>
            </a:br>
            <a:r>
              <a:rPr lang="en-US" sz="1800" dirty="0"/>
              <a:t>8085 has 5 flags &amp; 8086 has 9 flags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D766-C019-4C3E-A1C6-D3CE3B6E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706B-FEF3-4DD1-8C65-FEB1C751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32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68C-CF48-44FB-BD8A-3ABFA76C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7103"/>
            <a:ext cx="7772400" cy="973873"/>
          </a:xfrm>
        </p:spPr>
        <p:txBody>
          <a:bodyPr/>
          <a:lstStyle/>
          <a:p>
            <a:r>
              <a:rPr lang="en-US" sz="2800" b="1" cap="all" dirty="0">
                <a:solidFill>
                  <a:srgbClr val="0070C0"/>
                </a:solidFill>
              </a:rPr>
              <a:t>WHAT IS COMPILER, ASSEMBLER AND INTERPRETER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31E5-885E-47AC-8D55-B54E1268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4429"/>
            <a:ext cx="7772400" cy="4765287"/>
          </a:xfrm>
        </p:spPr>
        <p:txBody>
          <a:bodyPr/>
          <a:lstStyle/>
          <a:p>
            <a:r>
              <a:rPr lang="en-US" sz="2000" b="1" dirty="0"/>
              <a:t>Compiler : A </a:t>
            </a:r>
            <a:r>
              <a:rPr lang="en-US" sz="2000" dirty="0"/>
              <a:t>Compiler is a computer program that is used to convert a high level language (like C, C++ , C#, Scala) program and translates it as a whole into the machine code .</a:t>
            </a:r>
          </a:p>
          <a:p>
            <a:r>
              <a:rPr lang="en-US" sz="2000" dirty="0"/>
              <a:t>Example : </a:t>
            </a:r>
            <a:r>
              <a:rPr lang="en-US" sz="2000" dirty="0" err="1"/>
              <a:t>gcc</a:t>
            </a:r>
            <a:r>
              <a:rPr lang="en-US" sz="2000" dirty="0"/>
              <a:t> , Microsoft Visual Studio</a:t>
            </a:r>
          </a:p>
          <a:p>
            <a:r>
              <a:rPr lang="en-US" sz="2000" b="1" dirty="0"/>
              <a:t>Assembler : An </a:t>
            </a:r>
            <a:r>
              <a:rPr lang="en-US" sz="2000" dirty="0"/>
              <a:t>Assembler is a computer program that is used to convert assembly language code into machine code.</a:t>
            </a:r>
          </a:p>
          <a:p>
            <a:r>
              <a:rPr lang="en-US" sz="2000" dirty="0"/>
              <a:t>Examples : </a:t>
            </a:r>
            <a:r>
              <a:rPr lang="en-US" sz="2000" u="sng" dirty="0"/>
              <a:t>Visual </a:t>
            </a:r>
            <a:r>
              <a:rPr lang="en-US" sz="2000" u="sng" dirty="0" err="1"/>
              <a:t>MASM</a:t>
            </a:r>
            <a:r>
              <a:rPr lang="en-US" sz="2000" u="sng" dirty="0"/>
              <a:t> (</a:t>
            </a:r>
            <a:r>
              <a:rPr lang="en-US" sz="2000" i="1" dirty="0"/>
              <a:t>easy to use IDE available for assembly programmers)</a:t>
            </a:r>
            <a:endParaRPr lang="en-US" sz="2000" dirty="0"/>
          </a:p>
          <a:p>
            <a:r>
              <a:rPr lang="en-US" sz="2000" b="1" dirty="0"/>
              <a:t>Interpreter :</a:t>
            </a:r>
            <a:r>
              <a:rPr lang="en-US" sz="2000" dirty="0"/>
              <a:t> An interpreter is a computer program which translates  statements of a high level language program one by one directly at runtime.</a:t>
            </a:r>
          </a:p>
          <a:p>
            <a:r>
              <a:rPr lang="en-US" sz="2000" dirty="0"/>
              <a:t>Examples: python, Ruby, PHP, Java</a:t>
            </a:r>
          </a:p>
          <a:p>
            <a:pPr marL="0" indent="0">
              <a:buNone/>
            </a:pPr>
            <a:r>
              <a:rPr lang="en-US" sz="2000" dirty="0"/>
              <a:t>Note: IDE- An integrated development environment is a software suite that consolidates basic tools required to write and test software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3D4C-53C3-431C-A38C-DF1063BD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4F5EF-70B9-4B15-9EEF-E318743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3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2786DB0-87A0-4EAC-A175-B80565CD2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446088"/>
            <a:ext cx="7772400" cy="795337"/>
          </a:xfrm>
        </p:spPr>
        <p:txBody>
          <a:bodyPr/>
          <a:lstStyle/>
          <a:p>
            <a:r>
              <a:rPr lang="en-US" altLang="en-US" sz="4000" dirty="0">
                <a:solidFill>
                  <a:srgbClr val="0070C0"/>
                </a:solidFill>
              </a:rPr>
              <a:t>Memory (RAM &amp; ROM)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FD74B0B-A4EB-4576-A5C4-3175D64CE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2588" y="1241425"/>
            <a:ext cx="8474075" cy="5213350"/>
          </a:xfrm>
        </p:spPr>
        <p:txBody>
          <a:bodyPr/>
          <a:lstStyle/>
          <a:p>
            <a:r>
              <a:rPr lang="en-US" altLang="en-US" sz="2400" dirty="0"/>
              <a:t>Memory is an array of storage, each having capacity of 8 bits and holds machine code of instruction or data in binary format</a:t>
            </a:r>
          </a:p>
          <a:p>
            <a:r>
              <a:rPr lang="en-US" altLang="en-US" sz="2400" dirty="0"/>
              <a:t>Each location is uniquely identified by a number/code, starting from ‘0’, called Address, usually represented in Hexadecimal form</a:t>
            </a:r>
          </a:p>
          <a:p>
            <a:r>
              <a:rPr lang="en-US" altLang="en-US" sz="2400" dirty="0"/>
              <a:t>Memory is byte addressable</a:t>
            </a:r>
          </a:p>
          <a:p>
            <a:r>
              <a:rPr lang="en-US" altLang="en-US" sz="2400" dirty="0"/>
              <a:t>RAM temporarily holds machine codes (binary) of instructions/programs to be executed</a:t>
            </a:r>
          </a:p>
          <a:p>
            <a:r>
              <a:rPr lang="en-US" altLang="en-US" sz="2400" dirty="0"/>
              <a:t>RAM also holds data (binary coded) required in a program</a:t>
            </a:r>
          </a:p>
          <a:p>
            <a:r>
              <a:rPr lang="en-US" altLang="en-US" sz="2400" dirty="0"/>
              <a:t>ROM holds boot-up programs, BIOS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60E1-C23E-45FF-8CA7-5AEA2762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21668-5BE3-45DA-B792-DFF8BB4E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92CE979-0F86-4B9A-BFA0-A934A2C34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770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Memory: RAM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5E76BC-A5F5-48B4-9B0B-E1DA0A673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543050"/>
            <a:ext cx="8134350" cy="390525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/>
              <a:t>Random Access Memory (RAM)</a:t>
            </a:r>
          </a:p>
          <a:p>
            <a:pPr algn="just"/>
            <a:r>
              <a:rPr lang="en-GB" altLang="en-US" dirty="0"/>
              <a:t>SRAM: static RAM – uses bipolar transistors (4-6) and very fast but expensive </a:t>
            </a:r>
          </a:p>
          <a:p>
            <a:pPr algn="just"/>
            <a:r>
              <a:rPr lang="en-GB" altLang="en-US" dirty="0"/>
              <a:t>DRAM: dynamic RAM – uses one transistor and one capacitor – information stored in capacitor – periodic refresh operation required  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234FC-596C-45A9-9267-6BAAFAD4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30FD4-545B-4549-AB5B-23B39D7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994601-B512-4111-83A5-DB5FF05B4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09600"/>
            <a:ext cx="7772400" cy="55245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Memory: ROM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6EC7C74-99F6-40D7-A13A-6A3E91429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795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/>
              <a:t>Read Only Memory (ROM)</a:t>
            </a:r>
            <a:endParaRPr lang="en-GB" altLang="en-US" sz="2800"/>
          </a:p>
          <a:p>
            <a:pPr algn="just">
              <a:spcBef>
                <a:spcPct val="0"/>
              </a:spcBef>
            </a:pPr>
            <a:r>
              <a:rPr lang="en-US" altLang="en-US" sz="2800"/>
              <a:t>Mask-programmed read-only memory (MROM):</a:t>
            </a:r>
            <a:r>
              <a:rPr lang="en-GB" altLang="en-US" sz="2800"/>
              <a:t> </a:t>
            </a:r>
            <a:r>
              <a:rPr lang="en-US" altLang="en-US" sz="2800"/>
              <a:t>programmed when being manufactured</a:t>
            </a:r>
          </a:p>
          <a:p>
            <a:pPr algn="just">
              <a:spcBef>
                <a:spcPct val="0"/>
              </a:spcBef>
            </a:pPr>
            <a:r>
              <a:rPr lang="en-US" altLang="en-US" sz="2800"/>
              <a:t>Programmable read-only memory (PROM): the memory</a:t>
            </a:r>
            <a:r>
              <a:rPr lang="en-GB" altLang="en-US" sz="2800"/>
              <a:t> </a:t>
            </a:r>
            <a:r>
              <a:rPr lang="en-US" altLang="en-US" sz="2800"/>
              <a:t>chip can be programmed by the end user</a:t>
            </a:r>
          </a:p>
          <a:p>
            <a:pPr lvl="1"/>
            <a:r>
              <a:rPr lang="en-GB" altLang="en-US"/>
              <a:t>EPROM: programmable memory that can be erased</a:t>
            </a:r>
          </a:p>
          <a:p>
            <a:pPr lvl="1"/>
            <a:r>
              <a:rPr lang="en-GB" altLang="en-US"/>
              <a:t>EEPROM: programmable memory that can be erased by electrical signals and reprogrammed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3FE4C-0971-4CD7-B67D-D97332D3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4144-C6DC-4572-9C2E-EB97D4D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6">
            <a:extLst>
              <a:ext uri="{FF2B5EF4-FFF2-40B4-BE49-F238E27FC236}">
                <a16:creationId xmlns:a16="http://schemas.microsoft.com/office/drawing/2014/main" id="{6F59B88C-A272-49A8-979B-0856711A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04" y="482600"/>
            <a:ext cx="829657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cap="all" dirty="0">
                <a:solidFill>
                  <a:srgbClr val="0070C0"/>
                </a:solidFill>
              </a:rPr>
              <a:t>Computer Hardware Organization</a:t>
            </a:r>
          </a:p>
        </p:txBody>
      </p:sp>
      <p:grpSp>
        <p:nvGrpSpPr>
          <p:cNvPr id="6147" name="Group 96">
            <a:extLst>
              <a:ext uri="{FF2B5EF4-FFF2-40B4-BE49-F238E27FC236}">
                <a16:creationId xmlns:a16="http://schemas.microsoft.com/office/drawing/2014/main" id="{8609BE0D-1DA7-4CBF-B54B-CA3E00926A10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1095375"/>
            <a:ext cx="5734050" cy="4659313"/>
            <a:chOff x="908" y="690"/>
            <a:chExt cx="3612" cy="2935"/>
          </a:xfrm>
        </p:grpSpPr>
        <p:sp>
          <p:nvSpPr>
            <p:cNvPr id="6148" name="Rectangle 2">
              <a:extLst>
                <a:ext uri="{FF2B5EF4-FFF2-40B4-BE49-F238E27FC236}">
                  <a16:creationId xmlns:a16="http://schemas.microsoft.com/office/drawing/2014/main" id="{E7B15C85-F506-4C2F-8F50-9925CF99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04"/>
              <a:ext cx="951" cy="2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49" name="Line 4">
              <a:extLst>
                <a:ext uri="{FF2B5EF4-FFF2-40B4-BE49-F238E27FC236}">
                  <a16:creationId xmlns:a16="http://schemas.microsoft.com/office/drawing/2014/main" id="{7CAF234D-1619-4098-B61D-21ABD13D0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893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Line 5">
              <a:extLst>
                <a:ext uri="{FF2B5EF4-FFF2-40B4-BE49-F238E27FC236}">
                  <a16:creationId xmlns:a16="http://schemas.microsoft.com/office/drawing/2014/main" id="{18241A4C-9DEA-4BD6-9662-0B3040063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2827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6">
              <a:extLst>
                <a:ext uri="{FF2B5EF4-FFF2-40B4-BE49-F238E27FC236}">
                  <a16:creationId xmlns:a16="http://schemas.microsoft.com/office/drawing/2014/main" id="{1131B3C9-D2BD-4961-B626-4755A33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969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  unit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44BCA12D-9FD5-43DB-9CB4-6663593C9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409"/>
              <a:ext cx="3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ALU</a:t>
              </a:r>
            </a:p>
          </p:txBody>
        </p:sp>
        <p:sp>
          <p:nvSpPr>
            <p:cNvPr id="6153" name="Rectangle 8">
              <a:extLst>
                <a:ext uri="{FF2B5EF4-FFF2-40B4-BE49-F238E27FC236}">
                  <a16:creationId xmlns:a16="http://schemas.microsoft.com/office/drawing/2014/main" id="{3F453C23-5447-4A77-B0D2-B9603ADD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913"/>
              <a:ext cx="4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Registers</a:t>
              </a:r>
            </a:p>
          </p:txBody>
        </p:sp>
        <p:sp>
          <p:nvSpPr>
            <p:cNvPr id="6154" name="Rectangle 16">
              <a:extLst>
                <a:ext uri="{FF2B5EF4-FFF2-40B4-BE49-F238E27FC236}">
                  <a16:creationId xmlns:a16="http://schemas.microsoft.com/office/drawing/2014/main" id="{2F3C5C83-02BD-487A-B554-3E4B208F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2"/>
              <a:ext cx="1121" cy="7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55" name="Rectangle 17">
              <a:extLst>
                <a:ext uri="{FF2B5EF4-FFF2-40B4-BE49-F238E27FC236}">
                  <a16:creationId xmlns:a16="http://schemas.microsoft.com/office/drawing/2014/main" id="{0EF61F6E-E719-41FC-9362-BD47D16D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44"/>
              <a:ext cx="7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RAM | ROM</a:t>
              </a:r>
            </a:p>
          </p:txBody>
        </p:sp>
        <p:sp>
          <p:nvSpPr>
            <p:cNvPr id="6156" name="Rectangle 18">
              <a:extLst>
                <a:ext uri="{FF2B5EF4-FFF2-40B4-BE49-F238E27FC236}">
                  <a16:creationId xmlns:a16="http://schemas.microsoft.com/office/drawing/2014/main" id="{345D26CA-C166-4776-B4C3-A90B2395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program</a:t>
              </a:r>
            </a:p>
          </p:txBody>
        </p:sp>
        <p:sp>
          <p:nvSpPr>
            <p:cNvPr id="6157" name="Rectangle 19">
              <a:extLst>
                <a:ext uri="{FF2B5EF4-FFF2-40B4-BE49-F238E27FC236}">
                  <a16:creationId xmlns:a16="http://schemas.microsoft.com/office/drawing/2014/main" id="{082D5D58-59C4-41CE-AD0C-58798F19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92"/>
              <a:ext cx="3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sp>
          <p:nvSpPr>
            <p:cNvPr id="6158" name="Rectangle 20">
              <a:extLst>
                <a:ext uri="{FF2B5EF4-FFF2-40B4-BE49-F238E27FC236}">
                  <a16:creationId xmlns:a16="http://schemas.microsoft.com/office/drawing/2014/main" id="{35B1B34E-2D29-4CE0-82E9-A0870726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00"/>
              <a:ext cx="2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data</a:t>
              </a:r>
            </a:p>
          </p:txBody>
        </p:sp>
        <p:sp>
          <p:nvSpPr>
            <p:cNvPr id="6159" name="Rectangle 21">
              <a:extLst>
                <a:ext uri="{FF2B5EF4-FFF2-40B4-BE49-F238E27FC236}">
                  <a16:creationId xmlns:a16="http://schemas.microsoft.com/office/drawing/2014/main" id="{F50CF7A0-67C4-4268-8E16-656A4540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3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grpSp>
          <p:nvGrpSpPr>
            <p:cNvPr id="6160" name="Group 59">
              <a:extLst>
                <a:ext uri="{FF2B5EF4-FFF2-40B4-BE49-F238E27FC236}">
                  <a16:creationId xmlns:a16="http://schemas.microsoft.com/office/drawing/2014/main" id="{9965AE89-2FA7-4537-9F80-7B53D5CC1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1616"/>
              <a:ext cx="452" cy="503"/>
              <a:chOff x="2376" y="1945"/>
              <a:chExt cx="452" cy="655"/>
            </a:xfrm>
          </p:grpSpPr>
          <p:sp>
            <p:nvSpPr>
              <p:cNvPr id="6210" name="Line 26">
                <a:extLst>
                  <a:ext uri="{FF2B5EF4-FFF2-40B4-BE49-F238E27FC236}">
                    <a16:creationId xmlns:a16="http://schemas.microsoft.com/office/drawing/2014/main" id="{42F25E0E-15DE-4AC6-B733-CE4341E62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1" name="Line 27">
                <a:extLst>
                  <a:ext uri="{FF2B5EF4-FFF2-40B4-BE49-F238E27FC236}">
                    <a16:creationId xmlns:a16="http://schemas.microsoft.com/office/drawing/2014/main" id="{315BC717-8C10-4818-96B9-0FC74B0EE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2" name="Line 22">
                <a:extLst>
                  <a:ext uri="{FF2B5EF4-FFF2-40B4-BE49-F238E27FC236}">
                    <a16:creationId xmlns:a16="http://schemas.microsoft.com/office/drawing/2014/main" id="{D8A3A102-F4B3-40E8-A28F-62B2C3C91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3" name="Line 23">
                <a:extLst>
                  <a:ext uri="{FF2B5EF4-FFF2-40B4-BE49-F238E27FC236}">
                    <a16:creationId xmlns:a16="http://schemas.microsoft.com/office/drawing/2014/main" id="{EA15B4D2-6548-4C0C-96AE-4A2D781E2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4" name="Line 24">
                <a:extLst>
                  <a:ext uri="{FF2B5EF4-FFF2-40B4-BE49-F238E27FC236}">
                    <a16:creationId xmlns:a16="http://schemas.microsoft.com/office/drawing/2014/main" id="{6718D1EA-C112-4A15-BD32-629A047F8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25">
                <a:extLst>
                  <a:ext uri="{FF2B5EF4-FFF2-40B4-BE49-F238E27FC236}">
                    <a16:creationId xmlns:a16="http://schemas.microsoft.com/office/drawing/2014/main" id="{EB164F6B-3646-4299-9777-73911B089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Line 28">
                <a:extLst>
                  <a:ext uri="{FF2B5EF4-FFF2-40B4-BE49-F238E27FC236}">
                    <a16:creationId xmlns:a16="http://schemas.microsoft.com/office/drawing/2014/main" id="{E56DED36-9105-4AB4-9DEE-391F3371A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Line 29">
                <a:extLst>
                  <a:ext uri="{FF2B5EF4-FFF2-40B4-BE49-F238E27FC236}">
                    <a16:creationId xmlns:a16="http://schemas.microsoft.com/office/drawing/2014/main" id="{F93F7E52-AE40-413D-9C7B-D5CF02EEB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8" name="Line 30">
                <a:extLst>
                  <a:ext uri="{FF2B5EF4-FFF2-40B4-BE49-F238E27FC236}">
                    <a16:creationId xmlns:a16="http://schemas.microsoft.com/office/drawing/2014/main" id="{0CF38733-E368-4BA6-930B-A79B343F2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9" name="Line 31">
                <a:extLst>
                  <a:ext uri="{FF2B5EF4-FFF2-40B4-BE49-F238E27FC236}">
                    <a16:creationId xmlns:a16="http://schemas.microsoft.com/office/drawing/2014/main" id="{B136B855-55AF-4BFC-9EE9-42B1524B2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1" name="Group 60">
              <a:extLst>
                <a:ext uri="{FF2B5EF4-FFF2-40B4-BE49-F238E27FC236}">
                  <a16:creationId xmlns:a16="http://schemas.microsoft.com/office/drawing/2014/main" id="{F8CD343D-48A1-4EC3-8E75-B8DC8A783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2432"/>
              <a:ext cx="452" cy="511"/>
              <a:chOff x="3450" y="1945"/>
              <a:chExt cx="452" cy="655"/>
            </a:xfrm>
          </p:grpSpPr>
          <p:sp>
            <p:nvSpPr>
              <p:cNvPr id="6204" name="Line 34">
                <a:extLst>
                  <a:ext uri="{FF2B5EF4-FFF2-40B4-BE49-F238E27FC236}">
                    <a16:creationId xmlns:a16="http://schemas.microsoft.com/office/drawing/2014/main" id="{E48D058E-93C0-4A5C-B710-E6032193A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Line 35">
                <a:extLst>
                  <a:ext uri="{FF2B5EF4-FFF2-40B4-BE49-F238E27FC236}">
                    <a16:creationId xmlns:a16="http://schemas.microsoft.com/office/drawing/2014/main" id="{DE1C127F-7358-46A5-A82E-8BBC638ED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" name="Line 36">
                <a:extLst>
                  <a:ext uri="{FF2B5EF4-FFF2-40B4-BE49-F238E27FC236}">
                    <a16:creationId xmlns:a16="http://schemas.microsoft.com/office/drawing/2014/main" id="{5BCC606D-5C1F-4754-80D9-BC850967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0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Line 37">
                <a:extLst>
                  <a:ext uri="{FF2B5EF4-FFF2-40B4-BE49-F238E27FC236}">
                    <a16:creationId xmlns:a16="http://schemas.microsoft.com/office/drawing/2014/main" id="{029703FB-2CBB-4E24-BF86-5F694CB92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8" name="Line 38">
                <a:extLst>
                  <a:ext uri="{FF2B5EF4-FFF2-40B4-BE49-F238E27FC236}">
                    <a16:creationId xmlns:a16="http://schemas.microsoft.com/office/drawing/2014/main" id="{2AB00968-6989-40F3-A7C1-AB046051D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0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Line 39">
                <a:extLst>
                  <a:ext uri="{FF2B5EF4-FFF2-40B4-BE49-F238E27FC236}">
                    <a16:creationId xmlns:a16="http://schemas.microsoft.com/office/drawing/2014/main" id="{89C6A36B-4FFE-4B4D-95FF-CF0A19F74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62" name="Group 61">
              <a:extLst>
                <a:ext uri="{FF2B5EF4-FFF2-40B4-BE49-F238E27FC236}">
                  <a16:creationId xmlns:a16="http://schemas.microsoft.com/office/drawing/2014/main" id="{5D9BCC3F-5FE1-4721-8F5F-260FE8DEC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5" y="2424"/>
              <a:ext cx="452" cy="551"/>
              <a:chOff x="4297" y="1945"/>
              <a:chExt cx="452" cy="655"/>
            </a:xfrm>
          </p:grpSpPr>
          <p:sp>
            <p:nvSpPr>
              <p:cNvPr id="6198" name="Line 40">
                <a:extLst>
                  <a:ext uri="{FF2B5EF4-FFF2-40B4-BE49-F238E27FC236}">
                    <a16:creationId xmlns:a16="http://schemas.microsoft.com/office/drawing/2014/main" id="{ABE0461C-348B-449A-B680-85EBFFA41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Line 41">
                <a:extLst>
                  <a:ext uri="{FF2B5EF4-FFF2-40B4-BE49-F238E27FC236}">
                    <a16:creationId xmlns:a16="http://schemas.microsoft.com/office/drawing/2014/main" id="{37B01EAC-5932-477C-9CE9-A26BB3A72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0" name="Line 42">
                <a:extLst>
                  <a:ext uri="{FF2B5EF4-FFF2-40B4-BE49-F238E27FC236}">
                    <a16:creationId xmlns:a16="http://schemas.microsoft.com/office/drawing/2014/main" id="{A244D4AD-C5CC-4BB2-9AB2-22DA06AE6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Line 43">
                <a:extLst>
                  <a:ext uri="{FF2B5EF4-FFF2-40B4-BE49-F238E27FC236}">
                    <a16:creationId xmlns:a16="http://schemas.microsoft.com/office/drawing/2014/main" id="{661EA1E5-5D79-4BA4-9A55-E1D2F06C4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2" name="Line 44">
                <a:extLst>
                  <a:ext uri="{FF2B5EF4-FFF2-40B4-BE49-F238E27FC236}">
                    <a16:creationId xmlns:a16="http://schemas.microsoft.com/office/drawing/2014/main" id="{C2660CE1-4926-404F-A2BA-6A1C6C1A3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Line 45">
                <a:extLst>
                  <a:ext uri="{FF2B5EF4-FFF2-40B4-BE49-F238E27FC236}">
                    <a16:creationId xmlns:a16="http://schemas.microsoft.com/office/drawing/2014/main" id="{6942FAB5-DA89-4F8D-A2B9-499AE452A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3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3" name="Line 10">
              <a:extLst>
                <a:ext uri="{FF2B5EF4-FFF2-40B4-BE49-F238E27FC236}">
                  <a16:creationId xmlns:a16="http://schemas.microsoft.com/office/drawing/2014/main" id="{454414E7-E0D7-4D86-B615-DBF790E27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3">
              <a:extLst>
                <a:ext uri="{FF2B5EF4-FFF2-40B4-BE49-F238E27FC236}">
                  <a16:creationId xmlns:a16="http://schemas.microsoft.com/office/drawing/2014/main" id="{E54CC05D-FEF0-44C3-AC6E-5DC7050DC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9">
              <a:extLst>
                <a:ext uri="{FF2B5EF4-FFF2-40B4-BE49-F238E27FC236}">
                  <a16:creationId xmlns:a16="http://schemas.microsoft.com/office/drawing/2014/main" id="{31A260E2-D9AF-4A9F-8713-7FC7280DF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128"/>
              <a:ext cx="2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11">
              <a:extLst>
                <a:ext uri="{FF2B5EF4-FFF2-40B4-BE49-F238E27FC236}">
                  <a16:creationId xmlns:a16="http://schemas.microsoft.com/office/drawing/2014/main" id="{B917B393-35B3-4D28-BFEC-1DC3F117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12">
              <a:extLst>
                <a:ext uri="{FF2B5EF4-FFF2-40B4-BE49-F238E27FC236}">
                  <a16:creationId xmlns:a16="http://schemas.microsoft.com/office/drawing/2014/main" id="{9B11E53A-2729-47F1-9F3F-E54A7C17F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237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14">
              <a:extLst>
                <a:ext uri="{FF2B5EF4-FFF2-40B4-BE49-F238E27FC236}">
                  <a16:creationId xmlns:a16="http://schemas.microsoft.com/office/drawing/2014/main" id="{5E08F21B-A896-4521-A447-0EA33AF05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Rectangle 15">
              <a:extLst>
                <a:ext uri="{FF2B5EF4-FFF2-40B4-BE49-F238E27FC236}">
                  <a16:creationId xmlns:a16="http://schemas.microsoft.com/office/drawing/2014/main" id="{9E13A0B0-234B-4A4A-A829-F68325DA8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2191"/>
              <a:ext cx="11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Control, data, address bus</a:t>
              </a:r>
            </a:p>
          </p:txBody>
        </p:sp>
        <p:sp>
          <p:nvSpPr>
            <p:cNvPr id="6170" name="Line 46">
              <a:extLst>
                <a:ext uri="{FF2B5EF4-FFF2-40B4-BE49-F238E27FC236}">
                  <a16:creationId xmlns:a16="http://schemas.microsoft.com/office/drawing/2014/main" id="{71964651-CF81-45A4-A3C0-13AB4F997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47">
              <a:extLst>
                <a:ext uri="{FF2B5EF4-FFF2-40B4-BE49-F238E27FC236}">
                  <a16:creationId xmlns:a16="http://schemas.microsoft.com/office/drawing/2014/main" id="{E07D51CB-BF27-4819-8293-9473A0FD3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48">
              <a:extLst>
                <a:ext uri="{FF2B5EF4-FFF2-40B4-BE49-F238E27FC236}">
                  <a16:creationId xmlns:a16="http://schemas.microsoft.com/office/drawing/2014/main" id="{271629B7-20C7-48B1-9434-63448D1DD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49">
              <a:extLst>
                <a:ext uri="{FF2B5EF4-FFF2-40B4-BE49-F238E27FC236}">
                  <a16:creationId xmlns:a16="http://schemas.microsoft.com/office/drawing/2014/main" id="{BA440CB9-AE8A-49CF-AD32-3733653C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1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2">
              <a:extLst>
                <a:ext uri="{FF2B5EF4-FFF2-40B4-BE49-F238E27FC236}">
                  <a16:creationId xmlns:a16="http://schemas.microsoft.com/office/drawing/2014/main" id="{10BF89CA-5D8B-46F9-B5A4-B1496664B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960"/>
              <a:ext cx="725" cy="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75" name="Rectangle 33">
              <a:extLst>
                <a:ext uri="{FF2B5EF4-FFF2-40B4-BE49-F238E27FC236}">
                  <a16:creationId xmlns:a16="http://schemas.microsoft.com/office/drawing/2014/main" id="{B3E6FDC3-F677-466E-9BCB-F1C69BC9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2977"/>
              <a:ext cx="725" cy="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76" name="Rectangle 50">
              <a:extLst>
                <a:ext uri="{FF2B5EF4-FFF2-40B4-BE49-F238E27FC236}">
                  <a16:creationId xmlns:a16="http://schemas.microsoft.com/office/drawing/2014/main" id="{93510080-0354-4E48-9E78-CCD538EE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3200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output</a:t>
              </a:r>
            </a:p>
          </p:txBody>
        </p:sp>
        <p:sp>
          <p:nvSpPr>
            <p:cNvPr id="6177" name="Rectangle 51">
              <a:extLst>
                <a:ext uri="{FF2B5EF4-FFF2-40B4-BE49-F238E27FC236}">
                  <a16:creationId xmlns:a16="http://schemas.microsoft.com/office/drawing/2014/main" id="{09E57D7B-A5EF-48D8-B725-F38C5D12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3344"/>
              <a:ext cx="2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6178" name="Rectangle 52">
              <a:extLst>
                <a:ext uri="{FF2B5EF4-FFF2-40B4-BE49-F238E27FC236}">
                  <a16:creationId xmlns:a16="http://schemas.microsoft.com/office/drawing/2014/main" id="{EB5E9BD4-CFFE-44D2-8592-CFA7C3039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171"/>
              <a:ext cx="3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input</a:t>
              </a:r>
            </a:p>
          </p:txBody>
        </p:sp>
        <p:sp>
          <p:nvSpPr>
            <p:cNvPr id="6179" name="Rectangle 53">
              <a:extLst>
                <a:ext uri="{FF2B5EF4-FFF2-40B4-BE49-F238E27FC236}">
                  <a16:creationId xmlns:a16="http://schemas.microsoft.com/office/drawing/2014/main" id="{7A3E6FB8-4E4B-4238-A1CB-563EFB4E3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362"/>
              <a:ext cx="2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6180" name="Text Box 55">
              <a:extLst>
                <a:ext uri="{FF2B5EF4-FFF2-40B4-BE49-F238E27FC236}">
                  <a16:creationId xmlns:a16="http://schemas.microsoft.com/office/drawing/2014/main" id="{03935545-E30C-4831-86A4-279D9E35B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690"/>
              <a:ext cx="5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600"/>
                <a:t>CPU</a:t>
              </a:r>
            </a:p>
          </p:txBody>
        </p:sp>
        <p:grpSp>
          <p:nvGrpSpPr>
            <p:cNvPr id="6181" name="Group 88">
              <a:extLst>
                <a:ext uri="{FF2B5EF4-FFF2-40B4-BE49-F238E27FC236}">
                  <a16:creationId xmlns:a16="http://schemas.microsoft.com/office/drawing/2014/main" id="{4ECC2BD1-C3B8-4446-89C5-43047010A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2104"/>
              <a:ext cx="824" cy="568"/>
              <a:chOff x="976" y="2008"/>
              <a:chExt cx="824" cy="568"/>
            </a:xfrm>
          </p:grpSpPr>
          <p:sp>
            <p:nvSpPr>
              <p:cNvPr id="6191" name="Line 74">
                <a:extLst>
                  <a:ext uri="{FF2B5EF4-FFF2-40B4-BE49-F238E27FC236}">
                    <a16:creationId xmlns:a16="http://schemas.microsoft.com/office/drawing/2014/main" id="{AC868B92-BFDD-4FB0-BB7A-188BECAF7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Line 75">
                <a:extLst>
                  <a:ext uri="{FF2B5EF4-FFF2-40B4-BE49-F238E27FC236}">
                    <a16:creationId xmlns:a16="http://schemas.microsoft.com/office/drawing/2014/main" id="{B8B52AA6-2903-443D-8B47-DC74FB0FE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3" name="Line 77">
                <a:extLst>
                  <a:ext uri="{FF2B5EF4-FFF2-40B4-BE49-F238E27FC236}">
                    <a16:creationId xmlns:a16="http://schemas.microsoft.com/office/drawing/2014/main" id="{6A955E19-C5F3-44D0-BEF3-8D0C934F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4" name="Line 78">
                <a:extLst>
                  <a:ext uri="{FF2B5EF4-FFF2-40B4-BE49-F238E27FC236}">
                    <a16:creationId xmlns:a16="http://schemas.microsoft.com/office/drawing/2014/main" id="{AF30EBD3-A61E-46FB-AC1C-3847AC800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" name="Line 79">
                <a:extLst>
                  <a:ext uri="{FF2B5EF4-FFF2-40B4-BE49-F238E27FC236}">
                    <a16:creationId xmlns:a16="http://schemas.microsoft.com/office/drawing/2014/main" id="{C0C17618-7C1E-4129-8594-50C846A14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Line 80">
                <a:extLst>
                  <a:ext uri="{FF2B5EF4-FFF2-40B4-BE49-F238E27FC236}">
                    <a16:creationId xmlns:a16="http://schemas.microsoft.com/office/drawing/2014/main" id="{069DFEF0-E770-4B3F-A409-255418575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7" name="Line 81">
                <a:extLst>
                  <a:ext uri="{FF2B5EF4-FFF2-40B4-BE49-F238E27FC236}">
                    <a16:creationId xmlns:a16="http://schemas.microsoft.com/office/drawing/2014/main" id="{1BAC1CCE-F4E0-4134-BD82-BB3AB42BB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8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2" name="Rectangle 83">
              <a:extLst>
                <a:ext uri="{FF2B5EF4-FFF2-40B4-BE49-F238E27FC236}">
                  <a16:creationId xmlns:a16="http://schemas.microsoft.com/office/drawing/2014/main" id="{1C574110-9165-4A9F-BED2-C04D0046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5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83" name="Rectangle 85">
              <a:extLst>
                <a:ext uri="{FF2B5EF4-FFF2-40B4-BE49-F238E27FC236}">
                  <a16:creationId xmlns:a16="http://schemas.microsoft.com/office/drawing/2014/main" id="{D674D567-E2DE-4F85-A0BA-22512C3A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12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84" name="Rectangle 86">
              <a:extLst>
                <a:ext uri="{FF2B5EF4-FFF2-40B4-BE49-F238E27FC236}">
                  <a16:creationId xmlns:a16="http://schemas.microsoft.com/office/drawing/2014/main" id="{350EFAC0-CF23-44CC-8BAD-1DCA33701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7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85" name="Line 89">
              <a:extLst>
                <a:ext uri="{FF2B5EF4-FFF2-40B4-BE49-F238E27FC236}">
                  <a16:creationId xmlns:a16="http://schemas.microsoft.com/office/drawing/2014/main" id="{F2DD88DD-13C3-4FC5-8735-C3103C106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90">
              <a:extLst>
                <a:ext uri="{FF2B5EF4-FFF2-40B4-BE49-F238E27FC236}">
                  <a16:creationId xmlns:a16="http://schemas.microsoft.com/office/drawing/2014/main" id="{92D5675C-B851-40A1-8B8F-DADA0978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91">
              <a:extLst>
                <a:ext uri="{FF2B5EF4-FFF2-40B4-BE49-F238E27FC236}">
                  <a16:creationId xmlns:a16="http://schemas.microsoft.com/office/drawing/2014/main" id="{1368F142-8164-4F97-82A7-474689865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672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Rectangle 92">
              <a:extLst>
                <a:ext uri="{FF2B5EF4-FFF2-40B4-BE49-F238E27FC236}">
                  <a16:creationId xmlns:a16="http://schemas.microsoft.com/office/drawing/2014/main" id="{8CA72048-F1F4-47E9-966F-C20D2116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89" name="Rectangle 93">
              <a:extLst>
                <a:ext uri="{FF2B5EF4-FFF2-40B4-BE49-F238E27FC236}">
                  <a16:creationId xmlns:a16="http://schemas.microsoft.com/office/drawing/2014/main" id="{C18D0C3E-F9F9-47D3-B96C-2D848384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1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90" name="Rectangle 94">
              <a:extLst>
                <a:ext uri="{FF2B5EF4-FFF2-40B4-BE49-F238E27FC236}">
                  <a16:creationId xmlns:a16="http://schemas.microsoft.com/office/drawing/2014/main" id="{8FEC58D5-576A-4B80-A760-D94332B28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3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6FA2F-9361-4798-8DAC-DBF3052D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11302-3FE5-4CE9-9A36-01AC37E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DC172-C992-4D38-B6D4-90F9500C103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8DBDD3-A211-4747-A722-415F7431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525" y="309563"/>
            <a:ext cx="7772400" cy="836612"/>
          </a:xfrm>
        </p:spPr>
        <p:txBody>
          <a:bodyPr/>
          <a:lstStyle/>
          <a:p>
            <a:r>
              <a:rPr lang="en-US" altLang="en-US" sz="3200" b="1" cap="all" dirty="0">
                <a:solidFill>
                  <a:srgbClr val="0070C0"/>
                </a:solidFill>
              </a:rPr>
              <a:t>Memory Address and Capacity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484132B-10FC-42F2-8F69-4DD7193C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118300"/>
            <a:ext cx="8566150" cy="4781984"/>
          </a:xfrm>
        </p:spPr>
        <p:txBody>
          <a:bodyPr/>
          <a:lstStyle/>
          <a:p>
            <a:r>
              <a:rPr lang="en-US" altLang="en-US" sz="2400" dirty="0"/>
              <a:t>Example: </a:t>
            </a:r>
            <a:r>
              <a:rPr lang="en-US" altLang="en-US" sz="2400" dirty="0" err="1"/>
              <a:t>1MB</a:t>
            </a:r>
            <a:r>
              <a:rPr lang="en-US" altLang="en-US" sz="2400" dirty="0"/>
              <a:t> (Byte!): Nearly </a:t>
            </a:r>
            <a:r>
              <a:rPr lang="en-US" altLang="en-US" sz="2400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r>
              <a:rPr lang="en-US" altLang="en-US" sz="2400" dirty="0"/>
              <a:t>illion locations each having capacity of </a:t>
            </a:r>
            <a:r>
              <a:rPr lang="en-US" altLang="en-US" sz="2400" dirty="0" err="1"/>
              <a:t>1</a:t>
            </a:r>
            <a:r>
              <a:rPr lang="en-US" altLang="en-US" sz="2400" dirty="0" err="1">
                <a:solidFill>
                  <a:srgbClr val="FF0000"/>
                </a:solidFill>
              </a:rPr>
              <a:t>B</a:t>
            </a:r>
            <a:r>
              <a:rPr lang="en-US" altLang="en-US" sz="2400" dirty="0" err="1"/>
              <a:t>yte</a:t>
            </a:r>
            <a:endParaRPr lang="en-US" altLang="en-US" sz="2400" dirty="0"/>
          </a:p>
          <a:p>
            <a:r>
              <a:rPr lang="en-US" altLang="en-US" sz="2400" dirty="0"/>
              <a:t>Addresses are encoded in BINARY</a:t>
            </a:r>
          </a:p>
          <a:p>
            <a:r>
              <a:rPr lang="en-US" altLang="en-US" sz="2400" dirty="0"/>
              <a:t>In Binary, first address requires 1 bit (0) and final addressable location requires </a:t>
            </a:r>
            <a:r>
              <a:rPr lang="en-US" altLang="en-US" sz="2400" dirty="0">
                <a:solidFill>
                  <a:srgbClr val="FF0000"/>
                </a:solidFill>
              </a:rPr>
              <a:t>20</a:t>
            </a:r>
            <a:r>
              <a:rPr lang="en-US" altLang="en-US" sz="2400" dirty="0"/>
              <a:t> bits (all 1’s: 11…11), since </a:t>
            </a:r>
            <a:r>
              <a:rPr lang="en-US" altLang="en-US" sz="2400" b="1" dirty="0"/>
              <a:t>2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20</a:t>
            </a:r>
            <a:r>
              <a:rPr lang="en-US" altLang="en-US" sz="2400" b="1" baseline="30000" dirty="0"/>
              <a:t> = </a:t>
            </a:r>
            <a:r>
              <a:rPr lang="en-US" altLang="en-US" sz="2800" b="1" dirty="0" err="1"/>
              <a:t>1M</a:t>
            </a:r>
            <a:endParaRPr lang="en-US" altLang="en-US" sz="2800" b="1" dirty="0"/>
          </a:p>
          <a:p>
            <a:r>
              <a:rPr lang="en-US" altLang="en-US" sz="2800" dirty="0"/>
              <a:t>For ease of Decoder design, uniform address format is used for all the locations; </a:t>
            </a:r>
            <a:r>
              <a:rPr lang="en-US" altLang="en-US" sz="2800" dirty="0">
                <a:solidFill>
                  <a:srgbClr val="FF0000"/>
                </a:solidFill>
              </a:rPr>
              <a:t>Maximum number of bits! </a:t>
            </a:r>
          </a:p>
          <a:p>
            <a:r>
              <a:rPr lang="en-US" altLang="en-US" sz="2800" dirty="0"/>
              <a:t>For convenience/ease of representation/programming/discussion, Hexadecimal number system is used to represent Memory address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16494-A8BC-4235-BD0F-A79C3791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C331-E83C-4ABE-84DC-F5C49707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83E1518-7A8D-4DD6-B66C-03F36E23C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525" y="336550"/>
            <a:ext cx="7772400" cy="755650"/>
          </a:xfrm>
        </p:spPr>
        <p:txBody>
          <a:bodyPr/>
          <a:lstStyle/>
          <a:p>
            <a:r>
              <a:rPr lang="en-US" altLang="en-US" sz="3200" b="1" cap="all" dirty="0">
                <a:solidFill>
                  <a:srgbClr val="0070C0"/>
                </a:solidFill>
              </a:rPr>
              <a:t>Address of Memory (</a:t>
            </a:r>
            <a:r>
              <a:rPr lang="en-US" altLang="en-US" sz="3200" b="1" cap="all" dirty="0" err="1">
                <a:solidFill>
                  <a:srgbClr val="0070C0"/>
                </a:solidFill>
              </a:rPr>
              <a:t>1MB</a:t>
            </a:r>
            <a:r>
              <a:rPr lang="en-US" altLang="en-US" sz="3200" b="1" cap="all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2F855F-C6CC-4D27-A831-00258A818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02632"/>
              </p:ext>
            </p:extLst>
          </p:nvPr>
        </p:nvGraphicFramePr>
        <p:xfrm>
          <a:off x="576263" y="1338263"/>
          <a:ext cx="7772400" cy="18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628">
                <a:tc>
                  <a:txBody>
                    <a:bodyPr/>
                    <a:lstStyle/>
                    <a:p>
                      <a:r>
                        <a:rPr lang="en-US" sz="1800" dirty="0"/>
                        <a:t>Address (20 bits in binary)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8-bit Content Example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r>
                        <a:rPr lang="en-US" sz="1800" dirty="0"/>
                        <a:t>11111111111111111111 </a:t>
                      </a:r>
                      <a:r>
                        <a:rPr lang="en-US" sz="1800" baseline="-25000" dirty="0"/>
                        <a:t>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11001100</a:t>
                      </a:r>
                      <a:r>
                        <a:rPr lang="en-US" sz="1800" baseline="0" dirty="0"/>
                        <a:t> (machine code/data)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28">
                <a:tc>
                  <a:txBody>
                    <a:bodyPr/>
                    <a:lstStyle/>
                    <a:p>
                      <a:r>
                        <a:rPr lang="en-US" sz="1800" dirty="0"/>
                        <a:t>00000000000000000000 </a:t>
                      </a:r>
                      <a:r>
                        <a:rPr lang="en-US" sz="1800" baseline="-25000" dirty="0"/>
                        <a:t>B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00110101</a:t>
                      </a:r>
                      <a:r>
                        <a:rPr lang="en-US" sz="1800" baseline="0" dirty="0"/>
                        <a:t>(machine code/data)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DD95043-860C-4BB6-B2B8-208194789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31808"/>
              </p:ext>
            </p:extLst>
          </p:nvPr>
        </p:nvGraphicFramePr>
        <p:xfrm>
          <a:off x="698500" y="3835400"/>
          <a:ext cx="7772400" cy="190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647">
                <a:tc>
                  <a:txBody>
                    <a:bodyPr/>
                    <a:lstStyle/>
                    <a:p>
                      <a:r>
                        <a:rPr lang="en-US" sz="1800" dirty="0"/>
                        <a:t>Address (5 digits in hexadecimal)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Content(8 bits)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47">
                <a:tc>
                  <a:txBody>
                    <a:bodyPr/>
                    <a:lstStyle/>
                    <a:p>
                      <a:r>
                        <a:rPr lang="en-US" sz="1800" dirty="0" err="1"/>
                        <a:t>FFFFF</a:t>
                      </a:r>
                      <a:r>
                        <a:rPr lang="en-US" sz="1800" dirty="0"/>
                        <a:t> </a:t>
                      </a:r>
                      <a:r>
                        <a:rPr lang="en-US" sz="1800" baseline="-25000" dirty="0"/>
                        <a:t>H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11001100</a:t>
                      </a:r>
                      <a:r>
                        <a:rPr lang="en-US" sz="1800" baseline="0" dirty="0"/>
                        <a:t> (machine code/data)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47">
                <a:tc>
                  <a:txBody>
                    <a:bodyPr/>
                    <a:lstStyle/>
                    <a:p>
                      <a:r>
                        <a:rPr lang="en-US" sz="1800" dirty="0"/>
                        <a:t>.....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.....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47">
                <a:tc>
                  <a:txBody>
                    <a:bodyPr/>
                    <a:lstStyle/>
                    <a:p>
                      <a:r>
                        <a:rPr lang="en-US" sz="1800" dirty="0"/>
                        <a:t>00000 </a:t>
                      </a:r>
                      <a:r>
                        <a:rPr lang="en-US" sz="1800" baseline="-25000" dirty="0"/>
                        <a:t>H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00110101</a:t>
                      </a:r>
                      <a:r>
                        <a:rPr lang="en-US" sz="1800" baseline="0" dirty="0"/>
                        <a:t>(machine code/data)</a:t>
                      </a:r>
                      <a:endParaRPr lang="en-US" sz="18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80D8F-096B-49B9-95AE-A2B8C164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A9B3-2F30-469F-B92A-AD7D978C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8EE42D1-D5EC-41F6-9AB5-3AFE75D54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629" y="163513"/>
            <a:ext cx="8619893" cy="531812"/>
          </a:xfrm>
        </p:spPr>
        <p:txBody>
          <a:bodyPr/>
          <a:lstStyle/>
          <a:p>
            <a:r>
              <a:rPr lang="en-US" altLang="en-US" sz="2800" cap="all" dirty="0">
                <a:solidFill>
                  <a:srgbClr val="0070C0"/>
                </a:solidFill>
              </a:rPr>
              <a:t>How a program is stored in Main Memory?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C7325C-A13E-4534-82E0-C37167F6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93725"/>
              </p:ext>
            </p:extLst>
          </p:nvPr>
        </p:nvGraphicFramePr>
        <p:xfrm>
          <a:off x="685800" y="1173938"/>
          <a:ext cx="7772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500….H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Instruction-N (Machine Code)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….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50002H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Instruction-3(Machine Code)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50001H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Instruction-2(Machine Code)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50000H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Instruction-1 (Machine Code)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300…H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Data-N (in binary)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…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30001H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Data-1 (in binary)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sz="2400" dirty="0"/>
                        <a:t>30000H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Data-1 (in binary)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2F22877-38ED-4D80-90E5-2464A4CA18C4}"/>
              </a:ext>
            </a:extLst>
          </p:cNvPr>
          <p:cNvSpPr txBox="1">
            <a:spLocks/>
          </p:cNvSpPr>
          <p:nvPr/>
        </p:nvSpPr>
        <p:spPr bwMode="auto">
          <a:xfrm>
            <a:off x="573088" y="900113"/>
            <a:ext cx="3848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Address of Main Memory	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B6E68F-C7C3-4292-9604-1A36B6A68179}"/>
              </a:ext>
            </a:extLst>
          </p:cNvPr>
          <p:cNvSpPr txBox="1">
            <a:spLocks/>
          </p:cNvSpPr>
          <p:nvPr/>
        </p:nvSpPr>
        <p:spPr bwMode="auto">
          <a:xfrm>
            <a:off x="4572000" y="736600"/>
            <a:ext cx="384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	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CBEE1-C2D7-4387-8FB3-9C0BB605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736FC-49FE-46DB-B85E-D2C70771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432880D-E858-4085-BDE7-EA9131197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81063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Registers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6AE9AE9-7F76-4F43-BD41-24C0DDA77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2" y="1812131"/>
            <a:ext cx="8308975" cy="4114800"/>
          </a:xfrm>
        </p:spPr>
        <p:txBody>
          <a:bodyPr/>
          <a:lstStyle/>
          <a:p>
            <a:r>
              <a:rPr lang="en-GB" altLang="en-US" dirty="0"/>
              <a:t>Register is a storage location in the CPU</a:t>
            </a:r>
          </a:p>
          <a:p>
            <a:r>
              <a:rPr lang="en-GB" altLang="en-US" dirty="0"/>
              <a:t>Used to hold data/address during execution of an instruction</a:t>
            </a:r>
          </a:p>
          <a:p>
            <a:r>
              <a:rPr lang="en-GB" altLang="en-US" dirty="0"/>
              <a:t>Registers have faster access time than main memory</a:t>
            </a:r>
          </a:p>
          <a:p>
            <a:r>
              <a:rPr lang="en-GB" altLang="en-US" dirty="0"/>
              <a:t>Number of registers available for programming varies from </a:t>
            </a:r>
            <a:r>
              <a:rPr lang="en-GB" altLang="en-US" dirty="0">
                <a:sym typeface="Symbol" panose="05050102010706020507" pitchFamily="18" charset="2"/>
              </a:rPr>
              <a:t>P to P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4FAF3-B0C6-424E-B93F-6023F0FA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A1FFB-C8CC-4ED7-A458-08499B05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A478AEC-71C0-4725-B722-1698F3B19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538" y="214313"/>
            <a:ext cx="7772400" cy="754062"/>
          </a:xfrm>
        </p:spPr>
        <p:txBody>
          <a:bodyPr/>
          <a:lstStyle/>
          <a:p>
            <a:r>
              <a:rPr lang="en-US" altLang="en-US" sz="4000" b="1" cap="all" dirty="0">
                <a:solidFill>
                  <a:srgbClr val="0070C0"/>
                </a:solidFill>
              </a:rPr>
              <a:t>Registers</a:t>
            </a:r>
            <a:r>
              <a:rPr lang="en-US" altLang="en-US" sz="4000" b="1" dirty="0">
                <a:solidFill>
                  <a:srgbClr val="0070C0"/>
                </a:solidFill>
              </a:rPr>
              <a:t> continued ...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ED0562B-DAC3-46D3-A5AF-D3685636E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733" y="1141839"/>
            <a:ext cx="8808534" cy="4933097"/>
          </a:xfrm>
        </p:spPr>
        <p:txBody>
          <a:bodyPr/>
          <a:lstStyle/>
          <a:p>
            <a:r>
              <a:rPr lang="en-US" altLang="en-US" sz="2400" dirty="0"/>
              <a:t>Size: 4 bits/8 bits/16 bits/32 bits/64 bits/128 bits…</a:t>
            </a:r>
          </a:p>
          <a:p>
            <a:r>
              <a:rPr lang="en-US" altLang="en-US" sz="2400" dirty="0"/>
              <a:t>For Math Co-processor/Floating Point Units(</a:t>
            </a:r>
            <a:r>
              <a:rPr lang="en-US" altLang="en-US" sz="2400" dirty="0" err="1"/>
              <a:t>FPU</a:t>
            </a:r>
            <a:r>
              <a:rPr lang="en-US" altLang="en-US" sz="2400" dirty="0"/>
              <a:t>) registers are larger in size(bits)</a:t>
            </a:r>
          </a:p>
          <a:p>
            <a:r>
              <a:rPr lang="en-US" altLang="en-US" sz="2400" dirty="0"/>
              <a:t>In modern processors: Register size and number both are increasing</a:t>
            </a:r>
          </a:p>
          <a:p>
            <a:r>
              <a:rPr lang="en-US" altLang="en-US" sz="2400" dirty="0"/>
              <a:t>Register types: General purpose &amp; special purpose</a:t>
            </a:r>
          </a:p>
          <a:p>
            <a:r>
              <a:rPr lang="en-US" altLang="en-US" sz="2400" dirty="0"/>
              <a:t>Must know </a:t>
            </a:r>
            <a:r>
              <a:rPr lang="en-US" altLang="en-US" sz="2400" dirty="0">
                <a:solidFill>
                  <a:srgbClr val="FF0000"/>
                </a:solidFill>
              </a:rPr>
              <a:t>register architecture </a:t>
            </a:r>
            <a:r>
              <a:rPr lang="en-US" altLang="en-US" sz="2400" dirty="0"/>
              <a:t>for Assembly Language Programming</a:t>
            </a:r>
          </a:p>
          <a:p>
            <a:r>
              <a:rPr lang="en-US" altLang="en-US" sz="2400" dirty="0"/>
              <a:t>Since registers are few in numbers, they are addressed by </a:t>
            </a:r>
            <a:r>
              <a:rPr lang="en-US" altLang="en-US" sz="2400" dirty="0">
                <a:solidFill>
                  <a:srgbClr val="FF0000"/>
                </a:solidFill>
              </a:rPr>
              <a:t>Names</a:t>
            </a:r>
            <a:r>
              <a:rPr lang="en-US" altLang="en-US" sz="2400" dirty="0"/>
              <a:t> in Assembly language Programs</a:t>
            </a:r>
          </a:p>
          <a:p>
            <a:r>
              <a:rPr lang="en-US" altLang="en-US" sz="2400" dirty="0"/>
              <a:t>Naming depends on processor series, usually upper case one/two/three letters are used. Example: A, AX, </a:t>
            </a:r>
            <a:r>
              <a:rPr lang="en-US" altLang="en-US" sz="2400" dirty="0" err="1"/>
              <a:t>EAX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BF1B-8D78-4AC7-B27A-A6BB4762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C0C9-D07A-462C-8214-0E0E8223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33609F9-0753-4450-81AA-B77389BE9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41986"/>
            <a:ext cx="7772400" cy="577850"/>
          </a:xfrm>
        </p:spPr>
        <p:txBody>
          <a:bodyPr/>
          <a:lstStyle/>
          <a:p>
            <a:r>
              <a:rPr lang="en-US" altLang="en-US" sz="3200" b="1" cap="all" dirty="0">
                <a:solidFill>
                  <a:srgbClr val="0070C0"/>
                </a:solidFill>
              </a:rPr>
              <a:t>Types of Registers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C05AA63-39CB-4F52-8087-E0E54D5E5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400" y="862013"/>
            <a:ext cx="8585200" cy="561498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General purpose: </a:t>
            </a:r>
            <a:r>
              <a:rPr lang="en-US" altLang="en-US" sz="2800" dirty="0"/>
              <a:t>Holds data to be used in ALU. Also holds partial results or final results generated by ALU.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Special Purpose: </a:t>
            </a:r>
          </a:p>
          <a:p>
            <a:pPr lvl="1"/>
            <a:r>
              <a:rPr lang="en-US" altLang="en-US" dirty="0"/>
              <a:t>Holds </a:t>
            </a:r>
            <a:r>
              <a:rPr lang="en-US" altLang="en-US" dirty="0">
                <a:solidFill>
                  <a:srgbClr val="0070C0"/>
                </a:solidFill>
              </a:rPr>
              <a:t>address</a:t>
            </a:r>
            <a:r>
              <a:rPr lang="en-US" altLang="en-US" dirty="0"/>
              <a:t> of main memory locations where </a:t>
            </a:r>
            <a:r>
              <a:rPr lang="en-US" altLang="en-US" dirty="0">
                <a:solidFill>
                  <a:srgbClr val="0070C0"/>
                </a:solidFill>
              </a:rPr>
              <a:t>instructions</a:t>
            </a:r>
            <a:r>
              <a:rPr lang="en-US" altLang="en-US" dirty="0"/>
              <a:t> are loaded by Operating system. </a:t>
            </a:r>
          </a:p>
          <a:p>
            <a:pPr lvl="1"/>
            <a:r>
              <a:rPr lang="en-US" altLang="en-US" dirty="0"/>
              <a:t>Holds </a:t>
            </a:r>
            <a:r>
              <a:rPr lang="en-US" altLang="en-US" dirty="0">
                <a:solidFill>
                  <a:srgbClr val="0070C0"/>
                </a:solidFill>
              </a:rPr>
              <a:t>address</a:t>
            </a:r>
            <a:r>
              <a:rPr lang="en-US" altLang="en-US" dirty="0"/>
              <a:t> of main memory locations where </a:t>
            </a:r>
            <a:r>
              <a:rPr lang="en-US" altLang="en-US" dirty="0">
                <a:solidFill>
                  <a:srgbClr val="0070C0"/>
                </a:solidFill>
              </a:rPr>
              <a:t>data</a:t>
            </a:r>
            <a:r>
              <a:rPr lang="en-US" altLang="en-US" dirty="0"/>
              <a:t> are stored</a:t>
            </a:r>
          </a:p>
          <a:p>
            <a:pPr lvl="1"/>
            <a:r>
              <a:rPr lang="en-US" altLang="en-US" dirty="0"/>
              <a:t>Holds address of main memory locations used for special purposes</a:t>
            </a:r>
          </a:p>
          <a:p>
            <a:pPr lvl="1"/>
            <a:r>
              <a:rPr lang="en-US" altLang="en-US" dirty="0"/>
              <a:t>Holds machine code of Instructions</a:t>
            </a:r>
          </a:p>
          <a:p>
            <a:pPr lvl="1"/>
            <a:r>
              <a:rPr lang="en-US" altLang="en-US" dirty="0"/>
              <a:t>Holds status of CPU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3DC8F-CC27-4F6D-ACA6-F8D05A20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0ADC-C2B4-4E92-83C5-E2F46D32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A1E7AEC-0632-4736-93AA-52C485C36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382588"/>
            <a:ext cx="8748713" cy="989012"/>
          </a:xfrm>
        </p:spPr>
        <p:txBody>
          <a:bodyPr/>
          <a:lstStyle/>
          <a:p>
            <a:r>
              <a:rPr lang="en-US" altLang="en-US" sz="3200" b="1" cap="all" dirty="0">
                <a:solidFill>
                  <a:srgbClr val="0070C0"/>
                </a:solidFill>
              </a:rPr>
              <a:t>How a program runs?/</a:t>
            </a:r>
            <a:br>
              <a:rPr lang="en-US" altLang="en-US" sz="3200" b="1" cap="all" dirty="0">
                <a:solidFill>
                  <a:srgbClr val="0070C0"/>
                </a:solidFill>
              </a:rPr>
            </a:br>
            <a:r>
              <a:rPr lang="en-US" altLang="en-US" sz="3200" b="1" cap="all" dirty="0">
                <a:solidFill>
                  <a:srgbClr val="0070C0"/>
                </a:solidFill>
              </a:rPr>
              <a:t>How does a Microprocessor work?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6C64F68-FA0F-4C0F-8C41-06BC7CD9C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438" y="1647438"/>
            <a:ext cx="7772400" cy="4400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 program is a list of Instructions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Operating system loads the program/list of Instructions onto RAM in consecutive locations starting from a particular point. 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CPU/</a:t>
            </a:r>
            <a:r>
              <a:rPr lang="en-US" altLang="en-US" sz="2400" dirty="0"/>
              <a:t>Microprocessor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Reads/Fetches</a:t>
            </a:r>
            <a:r>
              <a:rPr lang="en-US" altLang="en-US" sz="2800" dirty="0"/>
              <a:t> Instructions one by one and </a:t>
            </a:r>
            <a:r>
              <a:rPr lang="en-US" altLang="en-US" sz="2800" dirty="0">
                <a:solidFill>
                  <a:srgbClr val="FF0000"/>
                </a:solidFill>
              </a:rPr>
              <a:t>Executes </a:t>
            </a:r>
            <a:r>
              <a:rPr lang="en-US" altLang="en-US" sz="2800" dirty="0"/>
              <a:t>till the end of the list. 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70EA7-1C22-4545-9C05-760F6851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001F7-5004-46A2-B81F-81F9959A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8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33842C1-3885-4107-915C-8320AFCD0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273050"/>
            <a:ext cx="8748713" cy="682625"/>
          </a:xfrm>
        </p:spPr>
        <p:txBody>
          <a:bodyPr/>
          <a:lstStyle/>
          <a:p>
            <a:r>
              <a:rPr lang="en-US" altLang="en-US" sz="2800" dirty="0">
                <a:solidFill>
                  <a:srgbClr val="0070C0"/>
                </a:solidFill>
              </a:rPr>
              <a:t>How a program runs?/How does a Microprocessor work?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B1BB245-0FE1-4C64-8FA6-109D671F2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2588" y="954088"/>
            <a:ext cx="8529637" cy="996950"/>
          </a:xfrm>
        </p:spPr>
        <p:txBody>
          <a:bodyPr/>
          <a:lstStyle/>
          <a:p>
            <a:r>
              <a:rPr lang="en-US" altLang="en-US" sz="2400"/>
              <a:t>Operating system loads the program/list of Instructions onto RAM in consecutive locations starting from a particular location.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BEC3DE-0CDD-44BA-A1E9-0C1E19457D55}"/>
              </a:ext>
            </a:extLst>
          </p:cNvPr>
          <p:cNvGraphicFramePr>
            <a:graphicFrameLocks/>
          </p:cNvGraphicFramePr>
          <p:nvPr/>
        </p:nvGraphicFramePr>
        <p:xfrm>
          <a:off x="382588" y="1897063"/>
          <a:ext cx="8420100" cy="428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500….H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Instruction-N (Machine Code)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….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50002H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Instruction-3(Machine Code)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50001H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Instruction-2(Machine Code)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50000H (starting Address)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Instruction-1 (Machine Code)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300…H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Data-N (in binary)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30001H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Data-1 (in binary)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466">
                <a:tc>
                  <a:txBody>
                    <a:bodyPr/>
                    <a:lstStyle/>
                    <a:p>
                      <a:r>
                        <a:rPr lang="en-US" sz="2000" dirty="0"/>
                        <a:t>30000H</a:t>
                      </a:r>
                    </a:p>
                  </a:txBody>
                  <a:tcPr marL="91434" marR="91434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Data-1 (in binary)</a:t>
                      </a:r>
                    </a:p>
                  </a:txBody>
                  <a:tcPr marL="91434" marR="91434" marT="45712" marB="457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06C7-129D-4F63-B901-87353979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FFBD-7491-4694-9423-559D4A13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F9F50641-6A31-4110-BA62-15EC970E0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788" y="989013"/>
            <a:ext cx="8107362" cy="5208587"/>
          </a:xfrm>
        </p:spPr>
        <p:txBody>
          <a:bodyPr/>
          <a:lstStyle/>
          <a:p>
            <a:pPr algn="just"/>
            <a:r>
              <a:rPr lang="en-US" altLang="en-US" sz="2400"/>
              <a:t>The address of the first instruction/starting address </a:t>
            </a:r>
            <a:r>
              <a:rPr lang="en-US" altLang="en-US" sz="2400">
                <a:solidFill>
                  <a:srgbClr val="FF0000"/>
                </a:solidFill>
              </a:rPr>
              <a:t>50000H</a:t>
            </a:r>
            <a:r>
              <a:rPr lang="en-US" altLang="en-US" sz="2400"/>
              <a:t> is also loaded into a register, called </a:t>
            </a:r>
            <a:r>
              <a:rPr lang="en-US" altLang="en-US" sz="2400">
                <a:solidFill>
                  <a:srgbClr val="7030A0"/>
                </a:solidFill>
              </a:rPr>
              <a:t>Program Counter </a:t>
            </a:r>
            <a:r>
              <a:rPr lang="en-US" altLang="en-US" sz="2400"/>
              <a:t>(PC) by OS.</a:t>
            </a:r>
          </a:p>
          <a:p>
            <a:pPr algn="just"/>
            <a:r>
              <a:rPr lang="en-US" altLang="en-US" sz="2400"/>
              <a:t>Microprocessor places the content of PC/address of instruction (</a:t>
            </a:r>
            <a:r>
              <a:rPr lang="en-US" altLang="en-US" sz="2400">
                <a:solidFill>
                  <a:srgbClr val="FF0000"/>
                </a:solidFill>
              </a:rPr>
              <a:t>50000H</a:t>
            </a:r>
            <a:r>
              <a:rPr lang="en-US" altLang="en-US" sz="2400"/>
              <a:t>) onto </a:t>
            </a:r>
            <a:r>
              <a:rPr lang="en-US" altLang="en-US" sz="2400">
                <a:solidFill>
                  <a:srgbClr val="7030A0"/>
                </a:solidFill>
              </a:rPr>
              <a:t>Address Bus.</a:t>
            </a:r>
            <a:endParaRPr lang="en-US" altLang="en-US" sz="2400"/>
          </a:p>
          <a:p>
            <a:pPr algn="just"/>
            <a:r>
              <a:rPr lang="en-US" altLang="en-US" sz="2400"/>
              <a:t>Memory location at </a:t>
            </a:r>
            <a:r>
              <a:rPr lang="en-US" altLang="en-US" sz="2400">
                <a:solidFill>
                  <a:srgbClr val="FF0000"/>
                </a:solidFill>
              </a:rPr>
              <a:t>50000H</a:t>
            </a:r>
            <a:r>
              <a:rPr lang="en-US" altLang="en-US" sz="2400"/>
              <a:t> is activated by address decoder associated with memory device.</a:t>
            </a:r>
          </a:p>
          <a:p>
            <a:pPr algn="just"/>
            <a:r>
              <a:rPr lang="en-US" altLang="en-US" sz="2400"/>
              <a:t>Microprocessor sends </a:t>
            </a:r>
            <a:r>
              <a:rPr lang="en-US" altLang="en-US" sz="2400">
                <a:solidFill>
                  <a:srgbClr val="FF0000"/>
                </a:solidFill>
              </a:rPr>
              <a:t>Read</a:t>
            </a:r>
            <a:r>
              <a:rPr lang="en-US" altLang="en-US" sz="2400"/>
              <a:t> control signal to main Memory. As a result, content of memory location 50000H is transferred into a Register within Microprocessor through data bus.</a:t>
            </a:r>
          </a:p>
          <a:p>
            <a:pPr algn="just"/>
            <a:r>
              <a:rPr lang="en-US" altLang="en-US" sz="2400"/>
              <a:t>The Machine code of first instruction is, thus,  Read/collected/</a:t>
            </a:r>
            <a:r>
              <a:rPr lang="en-US" altLang="en-US" sz="2400">
                <a:solidFill>
                  <a:srgbClr val="FF0000"/>
                </a:solidFill>
              </a:rPr>
              <a:t>fetched</a:t>
            </a:r>
            <a:r>
              <a:rPr lang="en-US" altLang="en-US" sz="2400"/>
              <a:t> by the processor from Main Memory.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FCD9730A-26E4-4F37-AB94-0FAF71297936}"/>
              </a:ext>
            </a:extLst>
          </p:cNvPr>
          <p:cNvSpPr/>
          <p:nvPr/>
        </p:nvSpPr>
        <p:spPr bwMode="auto">
          <a:xfrm flipV="1">
            <a:off x="10126663" y="914400"/>
            <a:ext cx="314325" cy="150813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DCF69-E2A2-4728-800A-43845F4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29DE4-1DA0-4CD3-BAD3-4743CCF0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2A3F6D-2369-46CB-BA08-9048176FB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273050"/>
            <a:ext cx="8748713" cy="682625"/>
          </a:xfrm>
        </p:spPr>
        <p:txBody>
          <a:bodyPr/>
          <a:lstStyle/>
          <a:p>
            <a:r>
              <a:rPr lang="en-US" altLang="en-US" sz="2800" dirty="0">
                <a:solidFill>
                  <a:srgbClr val="0070C0"/>
                </a:solidFill>
              </a:rPr>
              <a:t>How a program runs?/How does a Microprocessor work?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71934D3-CC43-49EE-B45C-B0DB0651F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875" y="817563"/>
            <a:ext cx="8096250" cy="5222875"/>
          </a:xfrm>
        </p:spPr>
        <p:txBody>
          <a:bodyPr/>
          <a:lstStyle/>
          <a:p>
            <a:pPr algn="just"/>
            <a:r>
              <a:rPr lang="en-US" altLang="en-US" sz="2800"/>
              <a:t>The Machine code of first instruction is then passed to the control unit for decoding.</a:t>
            </a:r>
          </a:p>
          <a:p>
            <a:pPr algn="just"/>
            <a:r>
              <a:rPr lang="en-US" altLang="en-US" sz="2800"/>
              <a:t>In the meantime, Program Counter is automatically incremented by 1 (</a:t>
            </a:r>
            <a:r>
              <a:rPr lang="en-US" altLang="en-US" sz="2800">
                <a:solidFill>
                  <a:srgbClr val="FF0000"/>
                </a:solidFill>
              </a:rPr>
              <a:t>50001H</a:t>
            </a:r>
            <a:r>
              <a:rPr lang="en-US" altLang="en-US" sz="2800"/>
              <a:t>) to point next instruction to be fetched.</a:t>
            </a:r>
          </a:p>
          <a:p>
            <a:pPr algn="just"/>
            <a:r>
              <a:rPr lang="en-US" altLang="en-US" sz="2800"/>
              <a:t>ALU/other operation indicated by first instruction are </a:t>
            </a:r>
            <a:r>
              <a:rPr lang="en-US" altLang="en-US" sz="2400"/>
              <a:t>performed</a:t>
            </a:r>
            <a:r>
              <a:rPr lang="en-US" altLang="en-US" sz="2800"/>
              <a:t>/</a:t>
            </a:r>
            <a:r>
              <a:rPr lang="en-US" altLang="en-US" sz="2800">
                <a:solidFill>
                  <a:srgbClr val="FF0000"/>
                </a:solidFill>
              </a:rPr>
              <a:t>executed</a:t>
            </a:r>
            <a:r>
              <a:rPr lang="en-US" altLang="en-US" sz="2800"/>
              <a:t>.</a:t>
            </a:r>
          </a:p>
          <a:p>
            <a:pPr algn="just"/>
            <a:r>
              <a:rPr lang="en-US" altLang="en-US" sz="2800"/>
              <a:t>Microprocessor places the content of PC/address of next instruction (</a:t>
            </a:r>
            <a:r>
              <a:rPr lang="en-US" altLang="en-US" sz="2800">
                <a:solidFill>
                  <a:srgbClr val="FF0000"/>
                </a:solidFill>
              </a:rPr>
              <a:t>50001H</a:t>
            </a:r>
            <a:r>
              <a:rPr lang="en-US" altLang="en-US" sz="2800"/>
              <a:t>) onto </a:t>
            </a:r>
            <a:r>
              <a:rPr lang="en-US" altLang="en-US" sz="2800">
                <a:solidFill>
                  <a:srgbClr val="7030A0"/>
                </a:solidFill>
              </a:rPr>
              <a:t>Address Bus </a:t>
            </a:r>
            <a:r>
              <a:rPr lang="en-US" altLang="en-US" sz="2800"/>
              <a:t>and similar steps are repeated till the last instruction of the program is executed.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FBF4F-AC2D-4D7A-9410-4D7D58B8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6880-9612-4080-89E7-911B37E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83A94F-7B8B-4117-A5EA-5536B26E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43" y="30957"/>
            <a:ext cx="8748713" cy="682625"/>
          </a:xfrm>
        </p:spPr>
        <p:txBody>
          <a:bodyPr/>
          <a:lstStyle/>
          <a:p>
            <a:r>
              <a:rPr lang="en-US" altLang="en-US" sz="2800" dirty="0">
                <a:solidFill>
                  <a:srgbClr val="0070C0"/>
                </a:solidFill>
              </a:rPr>
              <a:t>How a program runs?/How does a Microprocessor work?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C488E0-DB29-4504-ADA8-3188D0E72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3483"/>
            <a:ext cx="7772400" cy="873512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Arithmetic Logic Unit (ALU)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88FAD7-282F-4CA0-99EE-6ACE09835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4025" y="1624013"/>
            <a:ext cx="8382000" cy="4118865"/>
          </a:xfrm>
        </p:spPr>
        <p:txBody>
          <a:bodyPr/>
          <a:lstStyle/>
          <a:p>
            <a:r>
              <a:rPr lang="en-GB" altLang="en-US" sz="2800" dirty="0"/>
              <a:t>ALU does all arithmetic and logical operations</a:t>
            </a:r>
          </a:p>
          <a:p>
            <a:r>
              <a:rPr lang="en-GB" altLang="en-US" sz="2800" dirty="0"/>
              <a:t>ALU receives data from registers/memory and performs the task</a:t>
            </a:r>
          </a:p>
          <a:p>
            <a:r>
              <a:rPr lang="en-GB" altLang="en-US" sz="2800" dirty="0"/>
              <a:t>ALU writes the result back to register/memory</a:t>
            </a:r>
          </a:p>
          <a:p>
            <a:r>
              <a:rPr lang="en-GB" altLang="en-US" sz="2800" dirty="0"/>
              <a:t>Types: Integer &amp; </a:t>
            </a:r>
            <a:r>
              <a:rPr lang="en-GB" altLang="en-US" sz="2800" dirty="0" err="1"/>
              <a:t>Floting</a:t>
            </a:r>
            <a:r>
              <a:rPr lang="en-GB" altLang="en-US" sz="2800" dirty="0"/>
              <a:t> Point(earlier Math co-processor)</a:t>
            </a:r>
          </a:p>
          <a:p>
            <a:r>
              <a:rPr lang="en-GB" altLang="en-US" sz="2800" dirty="0"/>
              <a:t>Modern processors contain more than one integer ALU and </a:t>
            </a:r>
            <a:r>
              <a:rPr lang="en-GB" altLang="en-US" sz="2800" dirty="0" err="1"/>
              <a:t>Floting</a:t>
            </a:r>
            <a:r>
              <a:rPr lang="en-GB" altLang="en-US" sz="2800" dirty="0"/>
              <a:t> point ALU</a:t>
            </a:r>
          </a:p>
          <a:p>
            <a:endParaRPr lang="en-GB" altLang="en-US" sz="2800" dirty="0"/>
          </a:p>
          <a:p>
            <a:endParaRPr lang="en-GB" alt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1A4F3-54EE-4EC3-8850-7BE4B82C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7EB6-6997-4706-9CAE-ABC8D7E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8A13C27-F25C-40AB-BA28-A5D3097B4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81000"/>
            <a:ext cx="7772400" cy="66675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Program counter(PC)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0FC9AF2-103A-4076-B5DE-27CF12566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286750" cy="49911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GB" altLang="en-US" sz="3200" dirty="0"/>
              <a:t>Register</a:t>
            </a:r>
            <a:r>
              <a:rPr lang="en-US" altLang="en-US" sz="3200" dirty="0"/>
              <a:t> </a:t>
            </a:r>
            <a:r>
              <a:rPr lang="en-GB" altLang="en-US" sz="3200" dirty="0"/>
              <a:t>within CPU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GB" altLang="en-US" sz="3200" dirty="0"/>
              <a:t>Holds the </a:t>
            </a:r>
            <a:r>
              <a:rPr lang="en-US" altLang="en-US" sz="3200" dirty="0"/>
              <a:t>address of the </a:t>
            </a:r>
            <a:r>
              <a:rPr lang="en-US" altLang="en-US" sz="3200" i="1" dirty="0"/>
              <a:t>next</a:t>
            </a:r>
            <a:r>
              <a:rPr lang="en-US" altLang="en-US" sz="3200" dirty="0"/>
              <a:t> instruction to be </a:t>
            </a:r>
            <a:r>
              <a:rPr lang="en-GB" altLang="en-US" sz="3200" dirty="0"/>
              <a:t>fetched from memory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GB" altLang="en-US" sz="3200" dirty="0"/>
              <a:t>Goes through step by step counting sequence - causes the computer to read successive instruction stored in memory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GB" altLang="en-US" sz="3200" dirty="0"/>
              <a:t>PC is modified with new address when there is a jump or transfer or subroutine call instruction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GB" altLang="en-US" sz="3200" dirty="0"/>
              <a:t>See following figure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25FF-AE1F-4EEB-B4F2-C7DC5D13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3A24-B57A-446F-AAB5-E0BAE871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9A5A6029-7072-4FAA-9C96-4C458970A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723900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Program counter (PC)</a:t>
            </a:r>
          </a:p>
        </p:txBody>
      </p:sp>
      <p:grpSp>
        <p:nvGrpSpPr>
          <p:cNvPr id="28675" name="Group 66">
            <a:extLst>
              <a:ext uri="{FF2B5EF4-FFF2-40B4-BE49-F238E27FC236}">
                <a16:creationId xmlns:a16="http://schemas.microsoft.com/office/drawing/2014/main" id="{9827DA02-2D75-430C-9D0B-47734919DFF8}"/>
              </a:ext>
            </a:extLst>
          </p:cNvPr>
          <p:cNvGrpSpPr>
            <a:grpSpLocks/>
          </p:cNvGrpSpPr>
          <p:nvPr/>
        </p:nvGrpSpPr>
        <p:grpSpPr bwMode="auto">
          <a:xfrm>
            <a:off x="1266317" y="1301496"/>
            <a:ext cx="6611366" cy="4733544"/>
            <a:chOff x="812" y="912"/>
            <a:chExt cx="4262" cy="3141"/>
          </a:xfrm>
        </p:grpSpPr>
        <p:sp>
          <p:nvSpPr>
            <p:cNvPr id="28676" name="Rectangle 6">
              <a:extLst>
                <a:ext uri="{FF2B5EF4-FFF2-40B4-BE49-F238E27FC236}">
                  <a16:creationId xmlns:a16="http://schemas.microsoft.com/office/drawing/2014/main" id="{D52824BD-9715-4892-8504-D892CD5A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68"/>
              <a:ext cx="1689" cy="28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77" name="Line 7">
              <a:extLst>
                <a:ext uri="{FF2B5EF4-FFF2-40B4-BE49-F238E27FC236}">
                  <a16:creationId xmlns:a16="http://schemas.microsoft.com/office/drawing/2014/main" id="{2DA14CF5-30B3-4691-B2E5-1EA259E08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" y="2659"/>
              <a:ext cx="1675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Line 8">
              <a:extLst>
                <a:ext uri="{FF2B5EF4-FFF2-40B4-BE49-F238E27FC236}">
                  <a16:creationId xmlns:a16="http://schemas.microsoft.com/office/drawing/2014/main" id="{5E925321-1260-48AB-AFCA-310F6E91E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3576"/>
              <a:ext cx="16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Rectangle 9">
              <a:extLst>
                <a:ext uri="{FF2B5EF4-FFF2-40B4-BE49-F238E27FC236}">
                  <a16:creationId xmlns:a16="http://schemas.microsoft.com/office/drawing/2014/main" id="{562BE04D-378F-4269-B5FF-F57C55E2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3715"/>
              <a:ext cx="1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Control   unit</a:t>
              </a:r>
            </a:p>
          </p:txBody>
        </p:sp>
        <p:sp>
          <p:nvSpPr>
            <p:cNvPr id="28680" name="Rectangle 10">
              <a:extLst>
                <a:ext uri="{FF2B5EF4-FFF2-40B4-BE49-F238E27FC236}">
                  <a16:creationId xmlns:a16="http://schemas.microsoft.com/office/drawing/2014/main" id="{1A58158E-B372-4969-8C35-90F4CA25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125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ALU</a:t>
              </a:r>
            </a:p>
          </p:txBody>
        </p:sp>
        <p:grpSp>
          <p:nvGrpSpPr>
            <p:cNvPr id="28681" name="Group 11">
              <a:extLst>
                <a:ext uri="{FF2B5EF4-FFF2-40B4-BE49-F238E27FC236}">
                  <a16:creationId xmlns:a16="http://schemas.microsoft.com/office/drawing/2014/main" id="{4FADC02C-A92F-4DF4-8E54-46CBC2D6D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8" y="2373"/>
              <a:ext cx="446" cy="493"/>
              <a:chOff x="2376" y="1945"/>
              <a:chExt cx="452" cy="655"/>
            </a:xfrm>
          </p:grpSpPr>
          <p:sp>
            <p:nvSpPr>
              <p:cNvPr id="28725" name="Line 12">
                <a:extLst>
                  <a:ext uri="{FF2B5EF4-FFF2-40B4-BE49-F238E27FC236}">
                    <a16:creationId xmlns:a16="http://schemas.microsoft.com/office/drawing/2014/main" id="{47F44437-370E-4963-A8F1-0F95A3DF4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Line 13">
                <a:extLst>
                  <a:ext uri="{FF2B5EF4-FFF2-40B4-BE49-F238E27FC236}">
                    <a16:creationId xmlns:a16="http://schemas.microsoft.com/office/drawing/2014/main" id="{139E9565-9953-435B-A5B6-F1E5AFBF6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Line 14">
                <a:extLst>
                  <a:ext uri="{FF2B5EF4-FFF2-40B4-BE49-F238E27FC236}">
                    <a16:creationId xmlns:a16="http://schemas.microsoft.com/office/drawing/2014/main" id="{E8D71F38-C15B-49C5-B9B0-735F564FC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Line 15">
                <a:extLst>
                  <a:ext uri="{FF2B5EF4-FFF2-40B4-BE49-F238E27FC236}">
                    <a16:creationId xmlns:a16="http://schemas.microsoft.com/office/drawing/2014/main" id="{7A124CD5-30A0-4F4A-9466-AA2051071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Line 16">
                <a:extLst>
                  <a:ext uri="{FF2B5EF4-FFF2-40B4-BE49-F238E27FC236}">
                    <a16:creationId xmlns:a16="http://schemas.microsoft.com/office/drawing/2014/main" id="{002637B3-B1B7-417F-B7A8-7683701A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17">
                <a:extLst>
                  <a:ext uri="{FF2B5EF4-FFF2-40B4-BE49-F238E27FC236}">
                    <a16:creationId xmlns:a16="http://schemas.microsoft.com/office/drawing/2014/main" id="{D1D60723-0618-45B3-A553-346E26E92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18">
                <a:extLst>
                  <a:ext uri="{FF2B5EF4-FFF2-40B4-BE49-F238E27FC236}">
                    <a16:creationId xmlns:a16="http://schemas.microsoft.com/office/drawing/2014/main" id="{A28CAC38-EFFA-4B13-A081-DE85BEFEC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19">
                <a:extLst>
                  <a:ext uri="{FF2B5EF4-FFF2-40B4-BE49-F238E27FC236}">
                    <a16:creationId xmlns:a16="http://schemas.microsoft.com/office/drawing/2014/main" id="{023626EF-6220-48A8-8154-02C30A152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3" name="Line 20">
                <a:extLst>
                  <a:ext uri="{FF2B5EF4-FFF2-40B4-BE49-F238E27FC236}">
                    <a16:creationId xmlns:a16="http://schemas.microsoft.com/office/drawing/2014/main" id="{B7EF768E-CCAD-4DAD-8DF9-5E6E9ED8A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4" name="Line 21">
                <a:extLst>
                  <a:ext uri="{FF2B5EF4-FFF2-40B4-BE49-F238E27FC236}">
                    <a16:creationId xmlns:a16="http://schemas.microsoft.com/office/drawing/2014/main" id="{4953724B-DEDC-44D9-825B-BA067732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2" name="Line 22">
              <a:extLst>
                <a:ext uri="{FF2B5EF4-FFF2-40B4-BE49-F238E27FC236}">
                  <a16:creationId xmlns:a16="http://schemas.microsoft.com/office/drawing/2014/main" id="{DB0E12FF-6D16-421D-8149-FF724FE6D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9" y="2771"/>
              <a:ext cx="137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23">
              <a:extLst>
                <a:ext uri="{FF2B5EF4-FFF2-40B4-BE49-F238E27FC236}">
                  <a16:creationId xmlns:a16="http://schemas.microsoft.com/office/drawing/2014/main" id="{225FCA23-CBBF-426B-B7F2-F9C6FD07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3064"/>
              <a:ext cx="137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24">
              <a:extLst>
                <a:ext uri="{FF2B5EF4-FFF2-40B4-BE49-F238E27FC236}">
                  <a16:creationId xmlns:a16="http://schemas.microsoft.com/office/drawing/2014/main" id="{D15C549D-CE2B-45A8-A7CB-2A9451687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889"/>
              <a:ext cx="2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25">
              <a:extLst>
                <a:ext uri="{FF2B5EF4-FFF2-40B4-BE49-F238E27FC236}">
                  <a16:creationId xmlns:a16="http://schemas.microsoft.com/office/drawing/2014/main" id="{FEF25F17-8385-495B-8D33-E145B08E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771"/>
              <a:ext cx="1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26">
              <a:extLst>
                <a:ext uri="{FF2B5EF4-FFF2-40B4-BE49-F238E27FC236}">
                  <a16:creationId xmlns:a16="http://schemas.microsoft.com/office/drawing/2014/main" id="{6E4FCB9B-6F2D-4117-A0A3-137DEDFEE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180"/>
              <a:ext cx="227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27">
              <a:extLst>
                <a:ext uri="{FF2B5EF4-FFF2-40B4-BE49-F238E27FC236}">
                  <a16:creationId xmlns:a16="http://schemas.microsoft.com/office/drawing/2014/main" id="{F690A103-23BC-414B-9862-7A71A7A17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180"/>
              <a:ext cx="1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28">
              <a:extLst>
                <a:ext uri="{FF2B5EF4-FFF2-40B4-BE49-F238E27FC236}">
                  <a16:creationId xmlns:a16="http://schemas.microsoft.com/office/drawing/2014/main" id="{B8F36194-D71D-4661-B451-4A5EC264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926"/>
              <a:ext cx="1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Control, data, address bus</a:t>
              </a:r>
            </a:p>
          </p:txBody>
        </p:sp>
        <p:grpSp>
          <p:nvGrpSpPr>
            <p:cNvPr id="28689" name="Group 29">
              <a:extLst>
                <a:ext uri="{FF2B5EF4-FFF2-40B4-BE49-F238E27FC236}">
                  <a16:creationId xmlns:a16="http://schemas.microsoft.com/office/drawing/2014/main" id="{8E093D21-2492-4DCC-B312-0AB01EBBB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7" y="2771"/>
              <a:ext cx="137" cy="526"/>
              <a:chOff x="4623" y="2355"/>
              <a:chExt cx="125" cy="476"/>
            </a:xfrm>
          </p:grpSpPr>
          <p:sp>
            <p:nvSpPr>
              <p:cNvPr id="28721" name="Line 30">
                <a:extLst>
                  <a:ext uri="{FF2B5EF4-FFF2-40B4-BE49-F238E27FC236}">
                    <a16:creationId xmlns:a16="http://schemas.microsoft.com/office/drawing/2014/main" id="{A297AFD3-53CF-401B-B600-D6DE43389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355"/>
                <a:ext cx="1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2" name="Line 31">
                <a:extLst>
                  <a:ext uri="{FF2B5EF4-FFF2-40B4-BE49-F238E27FC236}">
                    <a16:creationId xmlns:a16="http://schemas.microsoft.com/office/drawing/2014/main" id="{5C897667-264F-4EEC-BCB5-C41E89FBC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725"/>
                <a:ext cx="1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Line 32">
                <a:extLst>
                  <a:ext uri="{FF2B5EF4-FFF2-40B4-BE49-F238E27FC236}">
                    <a16:creationId xmlns:a16="http://schemas.microsoft.com/office/drawing/2014/main" id="{7F69A31D-FBD0-4AF1-BAF5-50143EFE4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3" y="2355"/>
                <a:ext cx="125" cy="2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4" name="Line 33">
                <a:extLst>
                  <a:ext uri="{FF2B5EF4-FFF2-40B4-BE49-F238E27FC236}">
                    <a16:creationId xmlns:a16="http://schemas.microsoft.com/office/drawing/2014/main" id="{9C707022-32AC-4871-8660-AD905603B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3" y="2620"/>
                <a:ext cx="125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0" name="Group 34">
              <a:extLst>
                <a:ext uri="{FF2B5EF4-FFF2-40B4-BE49-F238E27FC236}">
                  <a16:creationId xmlns:a16="http://schemas.microsoft.com/office/drawing/2014/main" id="{C290D18E-F1BB-4832-B460-05BB5F5CC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2865"/>
              <a:ext cx="932" cy="558"/>
              <a:chOff x="976" y="2008"/>
              <a:chExt cx="824" cy="568"/>
            </a:xfrm>
          </p:grpSpPr>
          <p:sp>
            <p:nvSpPr>
              <p:cNvPr id="98339" name="Line 35">
                <a:extLst>
                  <a:ext uri="{FF2B5EF4-FFF2-40B4-BE49-F238E27FC236}">
                    <a16:creationId xmlns:a16="http://schemas.microsoft.com/office/drawing/2014/main" id="{6EB20D7B-1687-47FC-9C40-37112D3F7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0" name="Line 36">
                <a:extLst>
                  <a:ext uri="{FF2B5EF4-FFF2-40B4-BE49-F238E27FC236}">
                    <a16:creationId xmlns:a16="http://schemas.microsoft.com/office/drawing/2014/main" id="{6A83E45D-1912-46C5-B450-9E3D93FE1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1" name="Line 37">
                <a:extLst>
                  <a:ext uri="{FF2B5EF4-FFF2-40B4-BE49-F238E27FC236}">
                    <a16:creationId xmlns:a16="http://schemas.microsoft.com/office/drawing/2014/main" id="{CC49654A-DAAA-460B-8F77-FCA788542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2" name="Line 38">
                <a:extLst>
                  <a:ext uri="{FF2B5EF4-FFF2-40B4-BE49-F238E27FC236}">
                    <a16:creationId xmlns:a16="http://schemas.microsoft.com/office/drawing/2014/main" id="{1359C4AF-DA19-4E6B-A034-880CEA4D0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3" name="Line 39">
                <a:extLst>
                  <a:ext uri="{FF2B5EF4-FFF2-40B4-BE49-F238E27FC236}">
                    <a16:creationId xmlns:a16="http://schemas.microsoft.com/office/drawing/2014/main" id="{F17DFF2C-BF30-46B6-9CBB-D61C1D429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4" name="Line 40">
                <a:extLst>
                  <a:ext uri="{FF2B5EF4-FFF2-40B4-BE49-F238E27FC236}">
                    <a16:creationId xmlns:a16="http://schemas.microsoft.com/office/drawing/2014/main" id="{35BEB673-287F-4E53-8EFB-69F08C451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5" name="Line 41">
                <a:extLst>
                  <a:ext uri="{FF2B5EF4-FFF2-40B4-BE49-F238E27FC236}">
                    <a16:creationId xmlns:a16="http://schemas.microsoft.com/office/drawing/2014/main" id="{F06BE51A-1F36-4E3E-B153-740F0650E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8691" name="Rectangle 42">
              <a:extLst>
                <a:ext uri="{FF2B5EF4-FFF2-40B4-BE49-F238E27FC236}">
                  <a16:creationId xmlns:a16="http://schemas.microsoft.com/office/drawing/2014/main" id="{64677212-81EF-4D4E-8E2E-440C2BE2B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924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92" name="Line 43">
              <a:extLst>
                <a:ext uri="{FF2B5EF4-FFF2-40B4-BE49-F238E27FC236}">
                  <a16:creationId xmlns:a16="http://schemas.microsoft.com/office/drawing/2014/main" id="{BE442683-F48D-43BB-AB3F-8387E15F9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267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44">
              <a:extLst>
                <a:ext uri="{FF2B5EF4-FFF2-40B4-BE49-F238E27FC236}">
                  <a16:creationId xmlns:a16="http://schemas.microsoft.com/office/drawing/2014/main" id="{CECC72C6-2796-4F39-842F-95830A116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8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45">
              <a:extLst>
                <a:ext uri="{FF2B5EF4-FFF2-40B4-BE49-F238E27FC236}">
                  <a16:creationId xmlns:a16="http://schemas.microsoft.com/office/drawing/2014/main" id="{1A365A70-52D1-403C-A5D7-A6D77A9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3423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Rectangle 46">
              <a:extLst>
                <a:ext uri="{FF2B5EF4-FFF2-40B4-BE49-F238E27FC236}">
                  <a16:creationId xmlns:a16="http://schemas.microsoft.com/office/drawing/2014/main" id="{76FAC29F-F14A-4C3B-A491-E6F37844D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740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96" name="Rectangle 47">
              <a:extLst>
                <a:ext uri="{FF2B5EF4-FFF2-40B4-BE49-F238E27FC236}">
                  <a16:creationId xmlns:a16="http://schemas.microsoft.com/office/drawing/2014/main" id="{782D962C-37EC-452B-969E-6A904C7EA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110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97" name="Rectangle 48">
              <a:extLst>
                <a:ext uri="{FF2B5EF4-FFF2-40B4-BE49-F238E27FC236}">
                  <a16:creationId xmlns:a16="http://schemas.microsoft.com/office/drawing/2014/main" id="{DE3BAA42-E1A7-4481-8F5A-51D032E2F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295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98" name="Text Box 49">
              <a:extLst>
                <a:ext uri="{FF2B5EF4-FFF2-40B4-BE49-F238E27FC236}">
                  <a16:creationId xmlns:a16="http://schemas.microsoft.com/office/drawing/2014/main" id="{83D16A09-F9CB-4D14-8D82-03B5C01DC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132"/>
              <a:ext cx="4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SP</a:t>
              </a:r>
            </a:p>
          </p:txBody>
        </p:sp>
        <p:sp>
          <p:nvSpPr>
            <p:cNvPr id="28699" name="Text Box 50">
              <a:extLst>
                <a:ext uri="{FF2B5EF4-FFF2-40B4-BE49-F238E27FC236}">
                  <a16:creationId xmlns:a16="http://schemas.microsoft.com/office/drawing/2014/main" id="{0EF20E8F-F2E2-4F60-AD1A-443938110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304"/>
              <a:ext cx="4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PC</a:t>
              </a:r>
            </a:p>
          </p:txBody>
        </p:sp>
        <p:sp>
          <p:nvSpPr>
            <p:cNvPr id="28700" name="Text Box 51">
              <a:extLst>
                <a:ext uri="{FF2B5EF4-FFF2-40B4-BE49-F238E27FC236}">
                  <a16:creationId xmlns:a16="http://schemas.microsoft.com/office/drawing/2014/main" id="{BFCC8C35-9BE8-4716-9E62-A726F1AD1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946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IX</a:t>
              </a:r>
            </a:p>
          </p:txBody>
        </p:sp>
        <p:sp>
          <p:nvSpPr>
            <p:cNvPr id="28701" name="Rectangle 52">
              <a:extLst>
                <a:ext uri="{FF2B5EF4-FFF2-40B4-BE49-F238E27FC236}">
                  <a16:creationId xmlns:a16="http://schemas.microsoft.com/office/drawing/2014/main" id="{8C7A5A30-55BA-426B-AFFF-4B184CA6B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474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02" name="Rectangle 53">
              <a:extLst>
                <a:ext uri="{FF2B5EF4-FFF2-40B4-BE49-F238E27FC236}">
                  <a16:creationId xmlns:a16="http://schemas.microsoft.com/office/drawing/2014/main" id="{DB32AF17-B6B0-4AE3-A9DB-FEACFC7E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289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03" name="Text Box 54">
              <a:extLst>
                <a:ext uri="{FF2B5EF4-FFF2-40B4-BE49-F238E27FC236}">
                  <a16:creationId xmlns:a16="http://schemas.microsoft.com/office/drawing/2014/main" id="{0C4A4987-5464-4C9D-A14C-167ACB295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310"/>
              <a:ext cx="47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A</a:t>
              </a:r>
            </a:p>
          </p:txBody>
        </p:sp>
        <p:sp>
          <p:nvSpPr>
            <p:cNvPr id="28704" name="Rectangle 55">
              <a:extLst>
                <a:ext uri="{FF2B5EF4-FFF2-40B4-BE49-F238E27FC236}">
                  <a16:creationId xmlns:a16="http://schemas.microsoft.com/office/drawing/2014/main" id="{2E95EA82-8D23-4B65-837C-8C695999E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071"/>
              <a:ext cx="605" cy="107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05" name="Rectangle 56">
              <a:extLst>
                <a:ext uri="{FF2B5EF4-FFF2-40B4-BE49-F238E27FC236}">
                  <a16:creationId xmlns:a16="http://schemas.microsoft.com/office/drawing/2014/main" id="{A74C2987-0CD3-4588-9F80-9671ADEE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1177"/>
              <a:ext cx="605" cy="107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06" name="Rectangle 57">
              <a:extLst>
                <a:ext uri="{FF2B5EF4-FFF2-40B4-BE49-F238E27FC236}">
                  <a16:creationId xmlns:a16="http://schemas.microsoft.com/office/drawing/2014/main" id="{A9AEB6BA-52F8-4233-BEE0-D445C305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1283"/>
              <a:ext cx="605" cy="10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07" name="Text Box 58">
              <a:extLst>
                <a:ext uri="{FF2B5EF4-FFF2-40B4-BE49-F238E27FC236}">
                  <a16:creationId xmlns:a16="http://schemas.microsoft.com/office/drawing/2014/main" id="{26F590DE-4D4F-4EF5-822F-BADECCAEC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925"/>
              <a:ext cx="9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Program memory</a:t>
              </a:r>
            </a:p>
          </p:txBody>
        </p:sp>
        <p:sp>
          <p:nvSpPr>
            <p:cNvPr id="28708" name="Text Box 59">
              <a:extLst>
                <a:ext uri="{FF2B5EF4-FFF2-40B4-BE49-F238E27FC236}">
                  <a16:creationId xmlns:a16="http://schemas.microsoft.com/office/drawing/2014/main" id="{B3773986-A548-48F4-90AD-1FD0765F2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" y="1098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Data memory</a:t>
              </a:r>
            </a:p>
          </p:txBody>
        </p:sp>
        <p:sp>
          <p:nvSpPr>
            <p:cNvPr id="28709" name="Text Box 60">
              <a:extLst>
                <a:ext uri="{FF2B5EF4-FFF2-40B4-BE49-F238E27FC236}">
                  <a16:creationId xmlns:a16="http://schemas.microsoft.com/office/drawing/2014/main" id="{2C759E64-E08B-4324-9128-674497FD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363"/>
              <a:ext cx="53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Stack</a:t>
              </a:r>
            </a:p>
          </p:txBody>
        </p:sp>
        <p:sp>
          <p:nvSpPr>
            <p:cNvPr id="28710" name="Text Box 61">
              <a:extLst>
                <a:ext uri="{FF2B5EF4-FFF2-40B4-BE49-F238E27FC236}">
                  <a16:creationId xmlns:a16="http://schemas.microsoft.com/office/drawing/2014/main" id="{833A0F90-A85A-4490-B1A4-22A433BBE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1747"/>
              <a:ext cx="9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Status register</a:t>
              </a:r>
            </a:p>
          </p:txBody>
        </p:sp>
        <p:sp>
          <p:nvSpPr>
            <p:cNvPr id="28711" name="Text Box 62">
              <a:extLst>
                <a:ext uri="{FF2B5EF4-FFF2-40B4-BE49-F238E27FC236}">
                  <a16:creationId xmlns:a16="http://schemas.microsoft.com/office/drawing/2014/main" id="{5668A882-7680-4226-9ABD-AFEB93AB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495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B</a:t>
              </a:r>
            </a:p>
          </p:txBody>
        </p:sp>
        <p:sp>
          <p:nvSpPr>
            <p:cNvPr id="28712" name="Text Box 63">
              <a:extLst>
                <a:ext uri="{FF2B5EF4-FFF2-40B4-BE49-F238E27FC236}">
                  <a16:creationId xmlns:a16="http://schemas.microsoft.com/office/drawing/2014/main" id="{768BE01A-BDD1-4DD4-8078-97DAE3E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912"/>
              <a:ext cx="6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CPU</a:t>
              </a:r>
            </a:p>
          </p:txBody>
        </p:sp>
        <p:sp>
          <p:nvSpPr>
            <p:cNvPr id="28713" name="Freeform 65">
              <a:extLst>
                <a:ext uri="{FF2B5EF4-FFF2-40B4-BE49-F238E27FC236}">
                  <a16:creationId xmlns:a16="http://schemas.microsoft.com/office/drawing/2014/main" id="{240BF11D-A08F-4E5A-B35E-A960B0BFF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152"/>
              <a:ext cx="1032" cy="1248"/>
            </a:xfrm>
            <a:custGeom>
              <a:avLst/>
              <a:gdLst>
                <a:gd name="T0" fmla="*/ 0 w 1032"/>
                <a:gd name="T1" fmla="*/ 1248 h 1248"/>
                <a:gd name="T2" fmla="*/ 384 w 1032"/>
                <a:gd name="T3" fmla="*/ 1080 h 1248"/>
                <a:gd name="T4" fmla="*/ 528 w 1032"/>
                <a:gd name="T5" fmla="*/ 540 h 1248"/>
                <a:gd name="T6" fmla="*/ 624 w 1032"/>
                <a:gd name="T7" fmla="*/ 228 h 1248"/>
                <a:gd name="T8" fmla="*/ 828 w 1032"/>
                <a:gd name="T9" fmla="*/ 36 h 1248"/>
                <a:gd name="T10" fmla="*/ 1032 w 1032"/>
                <a:gd name="T11" fmla="*/ 12 h 1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2"/>
                <a:gd name="T19" fmla="*/ 0 h 1248"/>
                <a:gd name="T20" fmla="*/ 1032 w 1032"/>
                <a:gd name="T21" fmla="*/ 1248 h 1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2" h="1248">
                  <a:moveTo>
                    <a:pt x="0" y="1248"/>
                  </a:moveTo>
                  <a:cubicBezTo>
                    <a:pt x="148" y="1223"/>
                    <a:pt x="296" y="1198"/>
                    <a:pt x="384" y="1080"/>
                  </a:cubicBezTo>
                  <a:cubicBezTo>
                    <a:pt x="472" y="962"/>
                    <a:pt x="488" y="682"/>
                    <a:pt x="528" y="540"/>
                  </a:cubicBezTo>
                  <a:cubicBezTo>
                    <a:pt x="568" y="398"/>
                    <a:pt x="574" y="312"/>
                    <a:pt x="624" y="228"/>
                  </a:cubicBezTo>
                  <a:cubicBezTo>
                    <a:pt x="674" y="144"/>
                    <a:pt x="760" y="72"/>
                    <a:pt x="828" y="36"/>
                  </a:cubicBezTo>
                  <a:cubicBezTo>
                    <a:pt x="896" y="0"/>
                    <a:pt x="964" y="6"/>
                    <a:pt x="1032" y="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62EF1-65A2-49FE-83D6-72A34BAB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1BF4C-2C7A-4808-BAC3-39DC3A41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6E99-241C-4BFF-B3B9-86A58D245A3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FD3AF1-6D55-427F-8C45-BEB4473B7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342899"/>
            <a:ext cx="7772400" cy="761071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Status register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DB9B4D8-2CA1-4740-AAFB-F3E4AD898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867650" cy="5010150"/>
          </a:xfrm>
        </p:spPr>
        <p:txBody>
          <a:bodyPr/>
          <a:lstStyle/>
          <a:p>
            <a:r>
              <a:rPr lang="en-GB" altLang="en-US" sz="2800" dirty="0"/>
              <a:t>After an ALU operation following can occur</a:t>
            </a:r>
          </a:p>
          <a:p>
            <a:pPr>
              <a:buFontTx/>
              <a:buNone/>
            </a:pPr>
            <a:r>
              <a:rPr lang="en-GB" altLang="en-US" sz="2800" dirty="0"/>
              <a:t>		-carry/borrow for addition/subtraction </a:t>
            </a:r>
          </a:p>
          <a:p>
            <a:pPr>
              <a:buFontTx/>
              <a:buNone/>
            </a:pPr>
            <a:r>
              <a:rPr lang="en-GB" altLang="en-US" sz="2800" dirty="0"/>
              <a:t>		-overflow</a:t>
            </a:r>
          </a:p>
          <a:p>
            <a:pPr>
              <a:buFontTx/>
              <a:buNone/>
            </a:pPr>
            <a:r>
              <a:rPr lang="en-GB" altLang="en-US" sz="2800" dirty="0"/>
              <a:t>		-result zero, negative or positive</a:t>
            </a:r>
          </a:p>
          <a:p>
            <a:r>
              <a:rPr lang="en-US" altLang="en-US" sz="2800" dirty="0"/>
              <a:t>Register which contains flags </a:t>
            </a:r>
            <a:r>
              <a:rPr lang="en-GB" altLang="en-US" sz="2800" dirty="0"/>
              <a:t>to </a:t>
            </a:r>
            <a:r>
              <a:rPr lang="en-US" altLang="en-US" sz="2800" dirty="0"/>
              <a:t>indicate</a:t>
            </a:r>
            <a:r>
              <a:rPr lang="en-GB" altLang="en-US" sz="2800" dirty="0"/>
              <a:t> these </a:t>
            </a:r>
            <a:r>
              <a:rPr lang="en-US" altLang="en-US" sz="2800" dirty="0"/>
              <a:t> status of any processor operation </a:t>
            </a:r>
            <a:endParaRPr lang="en-GB" altLang="en-US" sz="2800" dirty="0"/>
          </a:p>
          <a:p>
            <a:r>
              <a:rPr lang="en-GB" altLang="en-US" sz="2800" dirty="0"/>
              <a:t>Programmer can </a:t>
            </a:r>
            <a:r>
              <a:rPr lang="en-US" altLang="en-US" sz="2800" dirty="0"/>
              <a:t>use </a:t>
            </a:r>
            <a:r>
              <a:rPr lang="en-GB" altLang="en-US" sz="2800" dirty="0"/>
              <a:t>these status condition </a:t>
            </a:r>
            <a:r>
              <a:rPr lang="en-US" altLang="en-US" sz="2800" dirty="0"/>
              <a:t>for </a:t>
            </a:r>
            <a:r>
              <a:rPr lang="en-GB" altLang="en-US" sz="2800" dirty="0"/>
              <a:t>program </a:t>
            </a:r>
            <a:r>
              <a:rPr lang="en-US" altLang="en-US" sz="2800" dirty="0"/>
              <a:t>control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3648C-5C59-4EEF-8F48-5DA39782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4386-0ADD-426D-A534-87A96761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66AD3FB-E426-4736-B90F-E2642351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353050"/>
            <a:ext cx="4191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D47EAA80-DBE3-426E-8F20-9581E5B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067050"/>
            <a:ext cx="36195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AB7BDA5-978C-4C91-8A5C-04B084847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64770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Flags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44F3B14-3790-45E8-98A5-4F73CB174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219200"/>
            <a:ext cx="8134350" cy="5372100"/>
          </a:xfrm>
        </p:spPr>
        <p:txBody>
          <a:bodyPr/>
          <a:lstStyle/>
          <a:p>
            <a:r>
              <a:rPr lang="en-GB" altLang="en-US"/>
              <a:t>Carry flag</a:t>
            </a:r>
          </a:p>
          <a:p>
            <a:pPr>
              <a:buFontTx/>
              <a:buNone/>
            </a:pPr>
            <a:r>
              <a:rPr lang="en-GB" altLang="en-US"/>
              <a:t>	0 0 1 1 0 1 0 1</a:t>
            </a:r>
          </a:p>
          <a:p>
            <a:pPr>
              <a:buFontTx/>
              <a:buNone/>
            </a:pPr>
            <a:r>
              <a:rPr lang="en-GB" altLang="en-US"/>
              <a:t>	0 1 0 0 0 0 1 1</a:t>
            </a:r>
          </a:p>
          <a:p>
            <a:pPr>
              <a:buFontTx/>
              <a:buNone/>
            </a:pPr>
            <a:r>
              <a:rPr lang="en-GB" altLang="en-US"/>
              <a:t>0 0 1 1 1 1 0 0 0</a:t>
            </a:r>
          </a:p>
          <a:p>
            <a:pPr>
              <a:buFontTx/>
              <a:buNone/>
            </a:pPr>
            <a:r>
              <a:rPr lang="en-GB" altLang="en-US"/>
              <a:t>	</a:t>
            </a:r>
          </a:p>
          <a:p>
            <a:pPr>
              <a:buFontTx/>
              <a:buNone/>
            </a:pPr>
            <a:r>
              <a:rPr lang="en-GB" altLang="en-US"/>
              <a:t>	1 0 0 0 0 0 1 0</a:t>
            </a:r>
          </a:p>
          <a:p>
            <a:pPr>
              <a:buFontTx/>
              <a:buNone/>
            </a:pPr>
            <a:r>
              <a:rPr lang="en-GB" altLang="en-US"/>
              <a:t>	1 0 1 0 0 0 1 1</a:t>
            </a:r>
          </a:p>
          <a:p>
            <a:pPr>
              <a:buFontTx/>
              <a:buNone/>
            </a:pPr>
            <a:r>
              <a:rPr lang="en-GB" altLang="en-US"/>
              <a:t>1 0 0 1 0 0 1 0 1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6" name="Line 4">
            <a:extLst>
              <a:ext uri="{FF2B5EF4-FFF2-40B4-BE49-F238E27FC236}">
                <a16:creationId xmlns:a16="http://schemas.microsoft.com/office/drawing/2014/main" id="{A4730107-49F1-4C46-8420-213758DC7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3048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90E17E83-7E29-4482-A762-0F3D27894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535305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F575C648-685E-4822-ADD9-9DF50021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48615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A10C30D9-1597-4D14-AA59-5C8C25AA6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752850"/>
            <a:ext cx="407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AD1C8A10-23C2-43C4-B587-5B1E10F1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524250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Carry 0</a:t>
            </a:r>
            <a:endParaRPr lang="en-US" altLang="en-US" sz="2400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F6278D45-AEDC-43A1-AB58-AB2295C07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588645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B1E4698E-7049-442A-9F53-E157D092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6305550"/>
            <a:ext cx="398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86106236-7CE3-4E75-9FD2-EFCD5BF7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60007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Carry 1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E4472-1DF3-488D-B748-9B6E3ECE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2FB7-9621-4717-936C-1C6A1EEA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8B5EBFF-E6F8-477D-8F04-064EA15EC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105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Index register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1748415-D003-4E06-BE9F-8945E65A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Almost all </a:t>
            </a:r>
            <a:r>
              <a:rPr lang="en-GB" altLang="en-US" dirty="0">
                <a:sym typeface="Symbol" panose="05050102010706020507" pitchFamily="18" charset="2"/>
              </a:rPr>
              <a:t>Ps have an index register</a:t>
            </a:r>
          </a:p>
          <a:p>
            <a:r>
              <a:rPr lang="en-GB" altLang="en-US" dirty="0">
                <a:sym typeface="Symbol" panose="05050102010706020507" pitchFamily="18" charset="2"/>
              </a:rPr>
              <a:t>Holds a base address to be added to an offset </a:t>
            </a:r>
          </a:p>
          <a:p>
            <a:r>
              <a:rPr lang="en-GB" altLang="en-US" dirty="0">
                <a:sym typeface="Symbol" panose="05050102010706020507" pitchFamily="18" charset="2"/>
              </a:rPr>
              <a:t>Base address and the offset forms the effective address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9CA3-5062-43C4-B899-8AD74735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9F0B-0120-4201-8364-B923709A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0CF09504-7693-4FA3-97C9-474ECC0C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171450"/>
            <a:ext cx="7772400" cy="533400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Index register Example</a:t>
            </a:r>
          </a:p>
        </p:txBody>
      </p:sp>
      <p:grpSp>
        <p:nvGrpSpPr>
          <p:cNvPr id="32771" name="Group 135">
            <a:extLst>
              <a:ext uri="{FF2B5EF4-FFF2-40B4-BE49-F238E27FC236}">
                <a16:creationId xmlns:a16="http://schemas.microsoft.com/office/drawing/2014/main" id="{44B76CE6-C601-4D16-A217-0D36F79FF529}"/>
              </a:ext>
            </a:extLst>
          </p:cNvPr>
          <p:cNvGrpSpPr>
            <a:grpSpLocks/>
          </p:cNvGrpSpPr>
          <p:nvPr/>
        </p:nvGrpSpPr>
        <p:grpSpPr bwMode="auto">
          <a:xfrm>
            <a:off x="276188" y="865188"/>
            <a:ext cx="8559837" cy="5411745"/>
            <a:chOff x="886" y="483"/>
            <a:chExt cx="10659" cy="8394"/>
          </a:xfrm>
        </p:grpSpPr>
        <p:sp>
          <p:nvSpPr>
            <p:cNvPr id="32772" name="Rectangle 136">
              <a:extLst>
                <a:ext uri="{FF2B5EF4-FFF2-40B4-BE49-F238E27FC236}">
                  <a16:creationId xmlns:a16="http://schemas.microsoft.com/office/drawing/2014/main" id="{42E08C38-3C3A-458D-AAC2-BAEA013B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73"/>
              <a:ext cx="4222" cy="72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3" name="Line 137">
              <a:extLst>
                <a:ext uri="{FF2B5EF4-FFF2-40B4-BE49-F238E27FC236}">
                  <a16:creationId xmlns:a16="http://schemas.microsoft.com/office/drawing/2014/main" id="{CA9B246E-8BC0-4A04-8CFE-2FF76E44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3" y="6148"/>
              <a:ext cx="4187" cy="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74" name="Line 138">
              <a:extLst>
                <a:ext uri="{FF2B5EF4-FFF2-40B4-BE49-F238E27FC236}">
                  <a16:creationId xmlns:a16="http://schemas.microsoft.com/office/drawing/2014/main" id="{44922FF2-AB8F-45D6-8219-8696ED741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8440"/>
              <a:ext cx="4220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75" name="Rectangle 139">
              <a:extLst>
                <a:ext uri="{FF2B5EF4-FFF2-40B4-BE49-F238E27FC236}">
                  <a16:creationId xmlns:a16="http://schemas.microsoft.com/office/drawing/2014/main" id="{24984AAE-4853-427D-B1BE-81A006CD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8347"/>
              <a:ext cx="3195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Control   unit</a:t>
              </a:r>
              <a:endParaRPr lang="en-GB" altLang="en-US" sz="2400" dirty="0"/>
            </a:p>
          </p:txBody>
        </p:sp>
        <p:sp>
          <p:nvSpPr>
            <p:cNvPr id="32776" name="Rectangle 140">
              <a:extLst>
                <a:ext uri="{FF2B5EF4-FFF2-40B4-BE49-F238E27FC236}">
                  <a16:creationId xmlns:a16="http://schemas.microsoft.com/office/drawing/2014/main" id="{9380AA44-8F55-4E27-81B3-0E6A37E05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7313"/>
              <a:ext cx="108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ALU</a:t>
              </a:r>
              <a:endParaRPr lang="en-GB" altLang="en-US" sz="2400"/>
            </a:p>
          </p:txBody>
        </p:sp>
        <p:grpSp>
          <p:nvGrpSpPr>
            <p:cNvPr id="32777" name="Group 141">
              <a:extLst>
                <a:ext uri="{FF2B5EF4-FFF2-40B4-BE49-F238E27FC236}">
                  <a16:creationId xmlns:a16="http://schemas.microsoft.com/office/drawing/2014/main" id="{8C01FE62-453A-4B7F-9BAA-9D89DA1B3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5" y="5433"/>
              <a:ext cx="1115" cy="1232"/>
              <a:chOff x="2376" y="1945"/>
              <a:chExt cx="452" cy="655"/>
            </a:xfrm>
          </p:grpSpPr>
          <p:sp>
            <p:nvSpPr>
              <p:cNvPr id="32827" name="Line 142">
                <a:extLst>
                  <a:ext uri="{FF2B5EF4-FFF2-40B4-BE49-F238E27FC236}">
                    <a16:creationId xmlns:a16="http://schemas.microsoft.com/office/drawing/2014/main" id="{6718F256-21CB-4DFA-A277-46A060F71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28" name="Line 143">
                <a:extLst>
                  <a:ext uri="{FF2B5EF4-FFF2-40B4-BE49-F238E27FC236}">
                    <a16:creationId xmlns:a16="http://schemas.microsoft.com/office/drawing/2014/main" id="{928D3A9F-D723-4B6C-975C-602769438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29" name="Line 144">
                <a:extLst>
                  <a:ext uri="{FF2B5EF4-FFF2-40B4-BE49-F238E27FC236}">
                    <a16:creationId xmlns:a16="http://schemas.microsoft.com/office/drawing/2014/main" id="{CC81CA01-2C0F-47EE-AA27-971FECB97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0" name="Line 145">
                <a:extLst>
                  <a:ext uri="{FF2B5EF4-FFF2-40B4-BE49-F238E27FC236}">
                    <a16:creationId xmlns:a16="http://schemas.microsoft.com/office/drawing/2014/main" id="{16D4D9E3-2DB9-413C-9A47-E7ACD8B2C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1" name="Line 146">
                <a:extLst>
                  <a:ext uri="{FF2B5EF4-FFF2-40B4-BE49-F238E27FC236}">
                    <a16:creationId xmlns:a16="http://schemas.microsoft.com/office/drawing/2014/main" id="{08FED003-63A8-405F-833E-CCCCBA198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2" name="Line 147">
                <a:extLst>
                  <a:ext uri="{FF2B5EF4-FFF2-40B4-BE49-F238E27FC236}">
                    <a16:creationId xmlns:a16="http://schemas.microsoft.com/office/drawing/2014/main" id="{434319B0-D3D6-4458-80EF-D888083B7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3" name="Line 148">
                <a:extLst>
                  <a:ext uri="{FF2B5EF4-FFF2-40B4-BE49-F238E27FC236}">
                    <a16:creationId xmlns:a16="http://schemas.microsoft.com/office/drawing/2014/main" id="{C5654B56-C6DC-4D6F-9068-05B6AD29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4" name="Line 149">
                <a:extLst>
                  <a:ext uri="{FF2B5EF4-FFF2-40B4-BE49-F238E27FC236}">
                    <a16:creationId xmlns:a16="http://schemas.microsoft.com/office/drawing/2014/main" id="{A974E51D-FA01-4EA0-A683-66BEE4AAF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5" name="Line 150">
                <a:extLst>
                  <a:ext uri="{FF2B5EF4-FFF2-40B4-BE49-F238E27FC236}">
                    <a16:creationId xmlns:a16="http://schemas.microsoft.com/office/drawing/2014/main" id="{E2621265-7771-4187-8A54-037C9C1C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36" name="Line 151">
                <a:extLst>
                  <a:ext uri="{FF2B5EF4-FFF2-40B4-BE49-F238E27FC236}">
                    <a16:creationId xmlns:a16="http://schemas.microsoft.com/office/drawing/2014/main" id="{0116ADD2-7069-4E7C-BEC0-3D105CBD6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2778" name="Line 152">
              <a:extLst>
                <a:ext uri="{FF2B5EF4-FFF2-40B4-BE49-F238E27FC236}">
                  <a16:creationId xmlns:a16="http://schemas.microsoft.com/office/drawing/2014/main" id="{4B57EFA9-C190-43C7-A518-2F1A8AFE2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" y="6428"/>
              <a:ext cx="342" cy="7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79" name="Line 153">
              <a:extLst>
                <a:ext uri="{FF2B5EF4-FFF2-40B4-BE49-F238E27FC236}">
                  <a16:creationId xmlns:a16="http://schemas.microsoft.com/office/drawing/2014/main" id="{5D525E32-4A59-47AD-83D2-3A3A3CC4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7160"/>
              <a:ext cx="342" cy="5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0" name="Line 154">
              <a:extLst>
                <a:ext uri="{FF2B5EF4-FFF2-40B4-BE49-F238E27FC236}">
                  <a16:creationId xmlns:a16="http://schemas.microsoft.com/office/drawing/2014/main" id="{113EFAC9-0191-409D-A932-AB2D6368B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6723"/>
              <a:ext cx="572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1" name="Line 155">
              <a:extLst>
                <a:ext uri="{FF2B5EF4-FFF2-40B4-BE49-F238E27FC236}">
                  <a16:creationId xmlns:a16="http://schemas.microsoft.com/office/drawing/2014/main" id="{0BE15305-A6DD-48F7-8FB3-C4BC4412E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6428"/>
              <a:ext cx="3" cy="2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2" name="Line 156">
              <a:extLst>
                <a:ext uri="{FF2B5EF4-FFF2-40B4-BE49-F238E27FC236}">
                  <a16:creationId xmlns:a16="http://schemas.microsoft.com/office/drawing/2014/main" id="{D7ADC3C7-929E-4F04-906B-5721934AC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7450"/>
              <a:ext cx="569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Line 157">
              <a:extLst>
                <a:ext uri="{FF2B5EF4-FFF2-40B4-BE49-F238E27FC236}">
                  <a16:creationId xmlns:a16="http://schemas.microsoft.com/office/drawing/2014/main" id="{52BBA73E-20B1-4CF4-A94C-ED1165DB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" y="7450"/>
              <a:ext cx="3" cy="2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4" name="Rectangle 158">
              <a:extLst>
                <a:ext uri="{FF2B5EF4-FFF2-40B4-BE49-F238E27FC236}">
                  <a16:creationId xmlns:a16="http://schemas.microsoft.com/office/drawing/2014/main" id="{D86417A5-9161-40A6-9EEB-4882D0D3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" y="6815"/>
              <a:ext cx="3700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Control, data, address bus</a:t>
              </a:r>
              <a:endParaRPr lang="en-GB" altLang="en-US" sz="2400"/>
            </a:p>
          </p:txBody>
        </p:sp>
        <p:grpSp>
          <p:nvGrpSpPr>
            <p:cNvPr id="32785" name="Group 159">
              <a:extLst>
                <a:ext uri="{FF2B5EF4-FFF2-40B4-BE49-F238E27FC236}">
                  <a16:creationId xmlns:a16="http://schemas.microsoft.com/office/drawing/2014/main" id="{65CB0A88-9FD2-474B-9AE6-8E3440513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03" y="6428"/>
              <a:ext cx="342" cy="1315"/>
              <a:chOff x="4623" y="2355"/>
              <a:chExt cx="125" cy="476"/>
            </a:xfrm>
          </p:grpSpPr>
          <p:sp>
            <p:nvSpPr>
              <p:cNvPr id="32823" name="Line 160">
                <a:extLst>
                  <a:ext uri="{FF2B5EF4-FFF2-40B4-BE49-F238E27FC236}">
                    <a16:creationId xmlns:a16="http://schemas.microsoft.com/office/drawing/2014/main" id="{25C02863-1851-4DE1-855B-131B32B5B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355"/>
                <a:ext cx="1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24" name="Line 161">
                <a:extLst>
                  <a:ext uri="{FF2B5EF4-FFF2-40B4-BE49-F238E27FC236}">
                    <a16:creationId xmlns:a16="http://schemas.microsoft.com/office/drawing/2014/main" id="{C03BDE67-BEB8-4C44-AFE9-98CCD51DD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725"/>
                <a:ext cx="1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25" name="Line 162">
                <a:extLst>
                  <a:ext uri="{FF2B5EF4-FFF2-40B4-BE49-F238E27FC236}">
                    <a16:creationId xmlns:a16="http://schemas.microsoft.com/office/drawing/2014/main" id="{611CF20D-661E-4971-8A65-8465AAC79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3" y="2355"/>
                <a:ext cx="125" cy="2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826" name="Line 163">
                <a:extLst>
                  <a:ext uri="{FF2B5EF4-FFF2-40B4-BE49-F238E27FC236}">
                    <a16:creationId xmlns:a16="http://schemas.microsoft.com/office/drawing/2014/main" id="{BC99DFA1-2C81-4F77-93F1-6F249BA8B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3" y="2620"/>
                <a:ext cx="125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2786" name="Group 164">
              <a:extLst>
                <a:ext uri="{FF2B5EF4-FFF2-40B4-BE49-F238E27FC236}">
                  <a16:creationId xmlns:a16="http://schemas.microsoft.com/office/drawing/2014/main" id="{36BD85A4-BC3C-4678-BADF-F2E970ED2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5" y="6663"/>
              <a:ext cx="2330" cy="1395"/>
              <a:chOff x="976" y="2008"/>
              <a:chExt cx="824" cy="568"/>
            </a:xfrm>
          </p:grpSpPr>
          <p:sp>
            <p:nvSpPr>
              <p:cNvPr id="32816" name="Line 165">
                <a:extLst>
                  <a:ext uri="{FF2B5EF4-FFF2-40B4-BE49-F238E27FC236}">
                    <a16:creationId xmlns:a16="http://schemas.microsoft.com/office/drawing/2014/main" id="{EB6F304F-181E-458D-81D9-090D9BCA3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7" name="Line 166">
                <a:extLst>
                  <a:ext uri="{FF2B5EF4-FFF2-40B4-BE49-F238E27FC236}">
                    <a16:creationId xmlns:a16="http://schemas.microsoft.com/office/drawing/2014/main" id="{86B9D249-4B21-4B07-8356-A6EE2668D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Line 167">
                <a:extLst>
                  <a:ext uri="{FF2B5EF4-FFF2-40B4-BE49-F238E27FC236}">
                    <a16:creationId xmlns:a16="http://schemas.microsoft.com/office/drawing/2014/main" id="{E47D00C3-52DD-4DA7-AB0D-1B34BDA5C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168">
                <a:extLst>
                  <a:ext uri="{FF2B5EF4-FFF2-40B4-BE49-F238E27FC236}">
                    <a16:creationId xmlns:a16="http://schemas.microsoft.com/office/drawing/2014/main" id="{0535AB46-288C-421E-9495-95A8D7E2F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169">
                <a:extLst>
                  <a:ext uri="{FF2B5EF4-FFF2-40B4-BE49-F238E27FC236}">
                    <a16:creationId xmlns:a16="http://schemas.microsoft.com/office/drawing/2014/main" id="{6B1D27AE-8AFD-4627-9212-1093DA6F7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Line 170">
                <a:extLst>
                  <a:ext uri="{FF2B5EF4-FFF2-40B4-BE49-F238E27FC236}">
                    <a16:creationId xmlns:a16="http://schemas.microsoft.com/office/drawing/2014/main" id="{FECFC351-43F4-484C-82C3-0F9F9ED5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2" name="Line 171">
                <a:extLst>
                  <a:ext uri="{FF2B5EF4-FFF2-40B4-BE49-F238E27FC236}">
                    <a16:creationId xmlns:a16="http://schemas.microsoft.com/office/drawing/2014/main" id="{AF7FB3D3-B1CB-4DCC-9ADC-C59519180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8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7" name="Rectangle 172">
              <a:extLst>
                <a:ext uri="{FF2B5EF4-FFF2-40B4-BE49-F238E27FC236}">
                  <a16:creationId xmlns:a16="http://schemas.microsoft.com/office/drawing/2014/main" id="{D4659C08-4F17-426D-9377-F12FED60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4309"/>
              <a:ext cx="3048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88" name="Line 173">
              <a:extLst>
                <a:ext uri="{FF2B5EF4-FFF2-40B4-BE49-F238E27FC236}">
                  <a16:creationId xmlns:a16="http://schemas.microsoft.com/office/drawing/2014/main" id="{DAE0ACB5-0477-4A04-9DDD-FC11CD756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6178"/>
              <a:ext cx="0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74">
              <a:extLst>
                <a:ext uri="{FF2B5EF4-FFF2-40B4-BE49-F238E27FC236}">
                  <a16:creationId xmlns:a16="http://schemas.microsoft.com/office/drawing/2014/main" id="{5443442A-58C2-4B0B-AAAC-25B4F9598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6210"/>
              <a:ext cx="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175">
              <a:extLst>
                <a:ext uri="{FF2B5EF4-FFF2-40B4-BE49-F238E27FC236}">
                  <a16:creationId xmlns:a16="http://schemas.microsoft.com/office/drawing/2014/main" id="{4A660DC1-35BE-4E5C-857B-3353F5173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8058"/>
              <a:ext cx="0" cy="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Rectangle 176">
              <a:extLst>
                <a:ext uri="{FF2B5EF4-FFF2-40B4-BE49-F238E27FC236}">
                  <a16:creationId xmlns:a16="http://schemas.microsoft.com/office/drawing/2014/main" id="{EAB22DC7-79C4-4277-95E8-A307F12F6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3849"/>
              <a:ext cx="3048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92" name="Rectangle 177">
              <a:extLst>
                <a:ext uri="{FF2B5EF4-FFF2-40B4-BE49-F238E27FC236}">
                  <a16:creationId xmlns:a16="http://schemas.microsoft.com/office/drawing/2014/main" id="{DC6278C4-51F6-4D70-93CF-31B9C6E4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4775"/>
              <a:ext cx="3048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93" name="Rectangle 178">
              <a:extLst>
                <a:ext uri="{FF2B5EF4-FFF2-40B4-BE49-F238E27FC236}">
                  <a16:creationId xmlns:a16="http://schemas.microsoft.com/office/drawing/2014/main" id="{86478685-95D8-47D5-BF36-3400074EC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5238"/>
              <a:ext cx="3048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94" name="Text Box 179">
              <a:extLst>
                <a:ext uri="{FF2B5EF4-FFF2-40B4-BE49-F238E27FC236}">
                  <a16:creationId xmlns:a16="http://schemas.microsoft.com/office/drawing/2014/main" id="{D2CB3168-0279-493C-A1C9-6EC1AC34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4830"/>
              <a:ext cx="118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SP</a:t>
              </a:r>
              <a:endParaRPr lang="en-GB" altLang="en-US" sz="2400"/>
            </a:p>
          </p:txBody>
        </p:sp>
        <p:sp>
          <p:nvSpPr>
            <p:cNvPr id="32795" name="Text Box 180">
              <a:extLst>
                <a:ext uri="{FF2B5EF4-FFF2-40B4-BE49-F238E27FC236}">
                  <a16:creationId xmlns:a16="http://schemas.microsoft.com/office/drawing/2014/main" id="{D97724D2-6408-47FB-B1AD-F2F7603D8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5260"/>
              <a:ext cx="118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PC</a:t>
              </a:r>
              <a:endParaRPr lang="en-GB" altLang="en-US" sz="2400"/>
            </a:p>
          </p:txBody>
        </p:sp>
        <p:sp>
          <p:nvSpPr>
            <p:cNvPr id="32796" name="Text Box 181">
              <a:extLst>
                <a:ext uri="{FF2B5EF4-FFF2-40B4-BE49-F238E27FC236}">
                  <a16:creationId xmlns:a16="http://schemas.microsoft.com/office/drawing/2014/main" id="{6ED69E83-C82D-4B4A-BF65-96E20BAC4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4365"/>
              <a:ext cx="118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IX</a:t>
              </a:r>
              <a:endParaRPr lang="en-GB" altLang="en-US" sz="2400"/>
            </a:p>
          </p:txBody>
        </p:sp>
        <p:sp>
          <p:nvSpPr>
            <p:cNvPr id="32797" name="Rectangle 182">
              <a:extLst>
                <a:ext uri="{FF2B5EF4-FFF2-40B4-BE49-F238E27FC236}">
                  <a16:creationId xmlns:a16="http://schemas.microsoft.com/office/drawing/2014/main" id="{37B8209C-3C25-411E-A470-6DDB06C9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3184"/>
              <a:ext cx="3048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98" name="Rectangle 183">
              <a:extLst>
                <a:ext uri="{FF2B5EF4-FFF2-40B4-BE49-F238E27FC236}">
                  <a16:creationId xmlns:a16="http://schemas.microsoft.com/office/drawing/2014/main" id="{E81AEB68-689B-4270-AAA3-466BA556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724"/>
              <a:ext cx="3048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99" name="Text Box 184">
              <a:extLst>
                <a:ext uri="{FF2B5EF4-FFF2-40B4-BE49-F238E27FC236}">
                  <a16:creationId xmlns:a16="http://schemas.microsoft.com/office/drawing/2014/main" id="{6710D1DA-3169-4B7C-AA87-449850CDB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75"/>
              <a:ext cx="118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A</a:t>
              </a:r>
              <a:endParaRPr lang="en-GB" altLang="en-US" sz="2400"/>
            </a:p>
          </p:txBody>
        </p:sp>
        <p:sp>
          <p:nvSpPr>
            <p:cNvPr id="32800" name="Rectangle 185">
              <a:extLst>
                <a:ext uri="{FF2B5EF4-FFF2-40B4-BE49-F238E27FC236}">
                  <a16:creationId xmlns:a16="http://schemas.microsoft.com/office/drawing/2014/main" id="{1D6B7FB7-6CF0-4A73-8F04-9A5D47329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" y="1318"/>
              <a:ext cx="1512" cy="354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prstShdw prst="shdw13" dist="53882" dir="13500000">
                <a:srgbClr val="808080"/>
              </a:prst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01" name="Rectangle 186">
              <a:extLst>
                <a:ext uri="{FF2B5EF4-FFF2-40B4-BE49-F238E27FC236}">
                  <a16:creationId xmlns:a16="http://schemas.microsoft.com/office/drawing/2014/main" id="{8C0D83E7-9601-4C30-8601-F693905B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" y="2263"/>
              <a:ext cx="1513" cy="286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prstShdw prst="shdw13" dist="53882" dir="13500000">
                <a:srgbClr val="808080"/>
              </a:prst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02" name="Rectangle 187">
              <a:extLst>
                <a:ext uri="{FF2B5EF4-FFF2-40B4-BE49-F238E27FC236}">
                  <a16:creationId xmlns:a16="http://schemas.microsoft.com/office/drawing/2014/main" id="{8CABAE59-E04B-4040-834E-D87B09DB8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" y="3308"/>
              <a:ext cx="1512" cy="208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prstShdw prst="shdw13" dist="53882" dir="13500000">
                <a:srgbClr val="808080"/>
              </a:prst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03" name="Text Box 188">
              <a:extLst>
                <a:ext uri="{FF2B5EF4-FFF2-40B4-BE49-F238E27FC236}">
                  <a16:creationId xmlns:a16="http://schemas.microsoft.com/office/drawing/2014/main" id="{669A1603-EBB0-4303-ABFC-394B24A4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8" y="1353"/>
              <a:ext cx="1407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Program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memory</a:t>
              </a:r>
              <a:endParaRPr lang="en-GB" altLang="en-US" sz="2400"/>
            </a:p>
          </p:txBody>
        </p:sp>
        <p:sp>
          <p:nvSpPr>
            <p:cNvPr id="32804" name="Text Box 189">
              <a:extLst>
                <a:ext uri="{FF2B5EF4-FFF2-40B4-BE49-F238E27FC236}">
                  <a16:creationId xmlns:a16="http://schemas.microsoft.com/office/drawing/2014/main" id="{3E78B9BF-63F1-4238-B68C-DB67216C3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" y="2265"/>
              <a:ext cx="1405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Data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memory</a:t>
              </a:r>
              <a:endParaRPr lang="en-GB" altLang="en-US" sz="2400"/>
            </a:p>
          </p:txBody>
        </p:sp>
        <p:sp>
          <p:nvSpPr>
            <p:cNvPr id="32805" name="Text Box 190">
              <a:extLst>
                <a:ext uri="{FF2B5EF4-FFF2-40B4-BE49-F238E27FC236}">
                  <a16:creationId xmlns:a16="http://schemas.microsoft.com/office/drawing/2014/main" id="{77C84A45-9A19-467A-A953-760207333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0" y="4188"/>
              <a:ext cx="110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Stack</a:t>
              </a:r>
              <a:endParaRPr lang="en-GB" altLang="en-US" sz="2400"/>
            </a:p>
          </p:txBody>
        </p:sp>
        <p:sp>
          <p:nvSpPr>
            <p:cNvPr id="32806" name="Text Box 191">
              <a:extLst>
                <a:ext uri="{FF2B5EF4-FFF2-40B4-BE49-F238E27FC236}">
                  <a16:creationId xmlns:a16="http://schemas.microsoft.com/office/drawing/2014/main" id="{E4EBE9BC-B01B-4D8A-9A0B-19E0D2A0D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3868"/>
              <a:ext cx="246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Status register</a:t>
              </a:r>
              <a:endParaRPr lang="en-GB" altLang="en-US" sz="2400"/>
            </a:p>
          </p:txBody>
        </p:sp>
        <p:sp>
          <p:nvSpPr>
            <p:cNvPr id="32807" name="Text Box 192">
              <a:extLst>
                <a:ext uri="{FF2B5EF4-FFF2-40B4-BE49-F238E27FC236}">
                  <a16:creationId xmlns:a16="http://schemas.microsoft.com/office/drawing/2014/main" id="{35280BA7-DFE3-4F37-AE2F-44DD2C55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238"/>
              <a:ext cx="118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B</a:t>
              </a:r>
              <a:endParaRPr lang="en-GB" altLang="en-US" sz="2400"/>
            </a:p>
          </p:txBody>
        </p:sp>
        <p:sp>
          <p:nvSpPr>
            <p:cNvPr id="32808" name="Text Box 193">
              <a:extLst>
                <a:ext uri="{FF2B5EF4-FFF2-40B4-BE49-F238E27FC236}">
                  <a16:creationId xmlns:a16="http://schemas.microsoft.com/office/drawing/2014/main" id="{0E0D6F93-3499-4DA0-8BD8-33240DE42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80"/>
              <a:ext cx="164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0000"/>
                  </a:solidFill>
                </a:rPr>
                <a:t>CPU</a:t>
              </a:r>
              <a:endParaRPr lang="en-GB" altLang="en-US" sz="2400"/>
            </a:p>
          </p:txBody>
        </p:sp>
        <p:sp>
          <p:nvSpPr>
            <p:cNvPr id="32809" name="Text Box 194">
              <a:extLst>
                <a:ext uri="{FF2B5EF4-FFF2-40B4-BE49-F238E27FC236}">
                  <a16:creationId xmlns:a16="http://schemas.microsoft.com/office/drawing/2014/main" id="{F331466E-5BCC-485D-A02E-60F24CD4F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" y="4100"/>
              <a:ext cx="900" cy="10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100" b="1" dirty="0"/>
                <a:t>Base address</a:t>
              </a:r>
              <a:endParaRPr lang="en-GB" altLang="en-US" sz="2400" dirty="0"/>
            </a:p>
          </p:txBody>
        </p:sp>
        <p:sp>
          <p:nvSpPr>
            <p:cNvPr id="32810" name="Text Box 195">
              <a:extLst>
                <a:ext uri="{FF2B5EF4-FFF2-40B4-BE49-F238E27FC236}">
                  <a16:creationId xmlns:a16="http://schemas.microsoft.com/office/drawing/2014/main" id="{25B3E976-3130-42CA-90F4-0F844EE34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3688"/>
              <a:ext cx="68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000" b="1">
                  <a:solidFill>
                    <a:srgbClr val="000000"/>
                  </a:solidFill>
                </a:rPr>
                <a:t>+</a:t>
              </a:r>
              <a:endParaRPr lang="en-GB" altLang="en-US" sz="2400"/>
            </a:p>
          </p:txBody>
        </p:sp>
        <p:sp>
          <p:nvSpPr>
            <p:cNvPr id="32811" name="Text Box 196">
              <a:extLst>
                <a:ext uri="{FF2B5EF4-FFF2-40B4-BE49-F238E27FC236}">
                  <a16:creationId xmlns:a16="http://schemas.microsoft.com/office/drawing/2014/main" id="{E793FC07-3416-488C-B846-A50AD9EBC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" y="2680"/>
              <a:ext cx="900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100" b="1"/>
                <a:t>Offset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100" b="1"/>
                <a:t>address</a:t>
              </a:r>
              <a:endParaRPr lang="en-GB" altLang="en-US" sz="2400"/>
            </a:p>
          </p:txBody>
        </p:sp>
        <p:sp>
          <p:nvSpPr>
            <p:cNvPr id="32812" name="Freeform 197">
              <a:extLst>
                <a:ext uri="{FF2B5EF4-FFF2-40B4-BE49-F238E27FC236}">
                  <a16:creationId xmlns:a16="http://schemas.microsoft.com/office/drawing/2014/main" id="{5614D4AA-26F3-44EF-B8DE-59421719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4560"/>
              <a:ext cx="1340" cy="1237"/>
            </a:xfrm>
            <a:custGeom>
              <a:avLst/>
              <a:gdLst>
                <a:gd name="T0" fmla="*/ 0 w 1340"/>
                <a:gd name="T1" fmla="*/ 0 h 1237"/>
                <a:gd name="T2" fmla="*/ 420 w 1340"/>
                <a:gd name="T3" fmla="*/ 420 h 1237"/>
                <a:gd name="T4" fmla="*/ 620 w 1340"/>
                <a:gd name="T5" fmla="*/ 1120 h 1237"/>
                <a:gd name="T6" fmla="*/ 1080 w 1340"/>
                <a:gd name="T7" fmla="*/ 1120 h 1237"/>
                <a:gd name="T8" fmla="*/ 1340 w 1340"/>
                <a:gd name="T9" fmla="*/ 640 h 1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0"/>
                <a:gd name="T16" fmla="*/ 0 h 1237"/>
                <a:gd name="T17" fmla="*/ 1340 w 1340"/>
                <a:gd name="T18" fmla="*/ 1237 h 1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0" h="1237">
                  <a:moveTo>
                    <a:pt x="0" y="0"/>
                  </a:moveTo>
                  <a:cubicBezTo>
                    <a:pt x="158" y="116"/>
                    <a:pt x="317" y="233"/>
                    <a:pt x="420" y="420"/>
                  </a:cubicBezTo>
                  <a:cubicBezTo>
                    <a:pt x="523" y="607"/>
                    <a:pt x="510" y="1003"/>
                    <a:pt x="620" y="1120"/>
                  </a:cubicBezTo>
                  <a:cubicBezTo>
                    <a:pt x="730" y="1237"/>
                    <a:pt x="960" y="1200"/>
                    <a:pt x="1080" y="1120"/>
                  </a:cubicBezTo>
                  <a:cubicBezTo>
                    <a:pt x="1200" y="1040"/>
                    <a:pt x="1270" y="840"/>
                    <a:pt x="1340" y="64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Text Box 198">
              <a:extLst>
                <a:ext uri="{FF2B5EF4-FFF2-40B4-BE49-F238E27FC236}">
                  <a16:creationId xmlns:a16="http://schemas.microsoft.com/office/drawing/2014/main" id="{761A9896-13D1-452C-9621-BBA76449B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0" y="1020"/>
              <a:ext cx="900" cy="1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100" b="1"/>
                <a:t>Effective address</a:t>
              </a:r>
              <a:endParaRPr lang="en-GB" altLang="en-US" sz="2400"/>
            </a:p>
          </p:txBody>
        </p:sp>
        <p:sp>
          <p:nvSpPr>
            <p:cNvPr id="32814" name="Freeform 199">
              <a:extLst>
                <a:ext uri="{FF2B5EF4-FFF2-40B4-BE49-F238E27FC236}">
                  <a16:creationId xmlns:a16="http://schemas.microsoft.com/office/drawing/2014/main" id="{B6472496-C18E-4F7D-B4A5-72F9ADF79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" y="2140"/>
              <a:ext cx="1" cy="520"/>
            </a:xfrm>
            <a:custGeom>
              <a:avLst/>
              <a:gdLst>
                <a:gd name="T0" fmla="*/ 0 w 1"/>
                <a:gd name="T1" fmla="*/ 520 h 520"/>
                <a:gd name="T2" fmla="*/ 0 w 1"/>
                <a:gd name="T3" fmla="*/ 0 h 520"/>
                <a:gd name="T4" fmla="*/ 0 60000 65536"/>
                <a:gd name="T5" fmla="*/ 0 60000 65536"/>
                <a:gd name="T6" fmla="*/ 0 w 1"/>
                <a:gd name="T7" fmla="*/ 0 h 520"/>
                <a:gd name="T8" fmla="*/ 1 w 1"/>
                <a:gd name="T9" fmla="*/ 520 h 5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0">
                  <a:moveTo>
                    <a:pt x="0" y="520"/>
                  </a:moveTo>
                  <a:cubicBezTo>
                    <a:pt x="0" y="520"/>
                    <a:pt x="0" y="260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Freeform 200">
              <a:extLst>
                <a:ext uri="{FF2B5EF4-FFF2-40B4-BE49-F238E27FC236}">
                  <a16:creationId xmlns:a16="http://schemas.microsoft.com/office/drawing/2014/main" id="{BF7C1890-95D2-4874-BE94-A928E3EF0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" y="483"/>
              <a:ext cx="3810" cy="1077"/>
            </a:xfrm>
            <a:custGeom>
              <a:avLst/>
              <a:gdLst>
                <a:gd name="T0" fmla="*/ 0 w 3810"/>
                <a:gd name="T1" fmla="*/ 537 h 1077"/>
                <a:gd name="T2" fmla="*/ 520 w 3810"/>
                <a:gd name="T3" fmla="*/ 97 h 1077"/>
                <a:gd name="T4" fmla="*/ 1700 w 3810"/>
                <a:gd name="T5" fmla="*/ 17 h 1077"/>
                <a:gd name="T6" fmla="*/ 3480 w 3810"/>
                <a:gd name="T7" fmla="*/ 197 h 1077"/>
                <a:gd name="T8" fmla="*/ 3680 w 3810"/>
                <a:gd name="T9" fmla="*/ 757 h 1077"/>
                <a:gd name="T10" fmla="*/ 2780 w 3810"/>
                <a:gd name="T11" fmla="*/ 1077 h 10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0"/>
                <a:gd name="T19" fmla="*/ 0 h 1077"/>
                <a:gd name="T20" fmla="*/ 3810 w 3810"/>
                <a:gd name="T21" fmla="*/ 1077 h 10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0" h="1077">
                  <a:moveTo>
                    <a:pt x="0" y="537"/>
                  </a:moveTo>
                  <a:cubicBezTo>
                    <a:pt x="118" y="360"/>
                    <a:pt x="237" y="184"/>
                    <a:pt x="520" y="97"/>
                  </a:cubicBezTo>
                  <a:cubicBezTo>
                    <a:pt x="803" y="10"/>
                    <a:pt x="1207" y="0"/>
                    <a:pt x="1700" y="17"/>
                  </a:cubicBezTo>
                  <a:cubicBezTo>
                    <a:pt x="2193" y="34"/>
                    <a:pt x="3150" y="74"/>
                    <a:pt x="3480" y="197"/>
                  </a:cubicBezTo>
                  <a:cubicBezTo>
                    <a:pt x="3810" y="320"/>
                    <a:pt x="3797" y="610"/>
                    <a:pt x="3680" y="757"/>
                  </a:cubicBezTo>
                  <a:cubicBezTo>
                    <a:pt x="3563" y="904"/>
                    <a:pt x="3171" y="990"/>
                    <a:pt x="2780" y="1077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32DE3-711C-4C4F-A6CF-A8229F6B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E8700-2E96-441F-AF87-EB2E02B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6E99-241C-4BFF-B3B9-86A58D245A3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ADF8AF14-0D7C-4E23-9CF9-C14AACD9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381000"/>
            <a:ext cx="7772400" cy="91440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Stack pointer (SP)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3C0D4A1D-1B25-4B52-B6BE-2D7233C9F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428750"/>
            <a:ext cx="8343900" cy="4686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RAM used for temporary storage of data/return address is called stack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 is a register within CPU that points to the next free location on the stack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time a byte is put onto stack, SP is decremented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time a byte is retrieved from stack, SP is incremented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figure showing an example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2B19D-5262-4791-A735-8565B5C1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1CE9-D6D2-4ECE-9340-6F4353CC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2A9389A-67DA-461F-B839-C69C6A3A8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400049"/>
            <a:ext cx="7772400" cy="723107"/>
          </a:xfrm>
        </p:spPr>
        <p:txBody>
          <a:bodyPr/>
          <a:lstStyle/>
          <a:p>
            <a:r>
              <a:rPr lang="en-GB" altLang="en-US" sz="3200" b="1" cap="all" dirty="0">
                <a:solidFill>
                  <a:srgbClr val="0070C0"/>
                </a:solidFill>
              </a:rPr>
              <a:t>Stack pointer </a:t>
            </a:r>
            <a:r>
              <a:rPr lang="en-GB" altLang="en-US" sz="3200" b="1" dirty="0">
                <a:solidFill>
                  <a:srgbClr val="0070C0"/>
                </a:solidFill>
              </a:rPr>
              <a:t>continued</a:t>
            </a:r>
            <a:r>
              <a:rPr lang="en-GB" altLang="en-US" sz="3200" b="1" cap="all" dirty="0">
                <a:solidFill>
                  <a:srgbClr val="0070C0"/>
                </a:solidFill>
              </a:rPr>
              <a:t> ..</a:t>
            </a:r>
          </a:p>
        </p:txBody>
      </p:sp>
      <p:grpSp>
        <p:nvGrpSpPr>
          <p:cNvPr id="34819" name="Group 73">
            <a:extLst>
              <a:ext uri="{FF2B5EF4-FFF2-40B4-BE49-F238E27FC236}">
                <a16:creationId xmlns:a16="http://schemas.microsoft.com/office/drawing/2014/main" id="{B9187F69-32EF-44B2-90B3-416E5BC5576F}"/>
              </a:ext>
            </a:extLst>
          </p:cNvPr>
          <p:cNvGrpSpPr>
            <a:grpSpLocks/>
          </p:cNvGrpSpPr>
          <p:nvPr/>
        </p:nvGrpSpPr>
        <p:grpSpPr bwMode="auto">
          <a:xfrm>
            <a:off x="909909" y="1116806"/>
            <a:ext cx="6765925" cy="4986338"/>
            <a:chOff x="812" y="792"/>
            <a:chExt cx="4262" cy="3141"/>
          </a:xfrm>
        </p:grpSpPr>
        <p:sp>
          <p:nvSpPr>
            <p:cNvPr id="34820" name="Rectangle 9">
              <a:extLst>
                <a:ext uri="{FF2B5EF4-FFF2-40B4-BE49-F238E27FC236}">
                  <a16:creationId xmlns:a16="http://schemas.microsoft.com/office/drawing/2014/main" id="{4BCA3E2A-6C2B-408E-ABF5-530710E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48"/>
              <a:ext cx="1689" cy="28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21" name="Line 10">
              <a:extLst>
                <a:ext uri="{FF2B5EF4-FFF2-40B4-BE49-F238E27FC236}">
                  <a16:creationId xmlns:a16="http://schemas.microsoft.com/office/drawing/2014/main" id="{E69B0A68-CD05-4570-9CF9-E0DF83B3A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" y="2539"/>
              <a:ext cx="1675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Line 11">
              <a:extLst>
                <a:ext uri="{FF2B5EF4-FFF2-40B4-BE49-F238E27FC236}">
                  <a16:creationId xmlns:a16="http://schemas.microsoft.com/office/drawing/2014/main" id="{A1194478-FA14-487B-A55F-CA744EED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" y="3456"/>
              <a:ext cx="16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Rectangle 12">
              <a:extLst>
                <a:ext uri="{FF2B5EF4-FFF2-40B4-BE49-F238E27FC236}">
                  <a16:creationId xmlns:a16="http://schemas.microsoft.com/office/drawing/2014/main" id="{9791DD9F-5D87-41F8-BEC5-D73FD8D4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3595"/>
              <a:ext cx="1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Control   unit</a:t>
              </a:r>
            </a:p>
          </p:txBody>
        </p:sp>
        <p:sp>
          <p:nvSpPr>
            <p:cNvPr id="34824" name="Rectangle 13">
              <a:extLst>
                <a:ext uri="{FF2B5EF4-FFF2-40B4-BE49-F238E27FC236}">
                  <a16:creationId xmlns:a16="http://schemas.microsoft.com/office/drawing/2014/main" id="{CF11D388-A287-408B-A056-771267A5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005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ALU</a:t>
              </a:r>
            </a:p>
          </p:txBody>
        </p:sp>
        <p:grpSp>
          <p:nvGrpSpPr>
            <p:cNvPr id="34825" name="Group 14">
              <a:extLst>
                <a:ext uri="{FF2B5EF4-FFF2-40B4-BE49-F238E27FC236}">
                  <a16:creationId xmlns:a16="http://schemas.microsoft.com/office/drawing/2014/main" id="{2EF1D4E6-90CD-459F-88F4-B313E3BE9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8" y="2253"/>
              <a:ext cx="446" cy="493"/>
              <a:chOff x="2376" y="1945"/>
              <a:chExt cx="452" cy="655"/>
            </a:xfrm>
          </p:grpSpPr>
          <p:sp>
            <p:nvSpPr>
              <p:cNvPr id="34869" name="Line 15">
                <a:extLst>
                  <a:ext uri="{FF2B5EF4-FFF2-40B4-BE49-F238E27FC236}">
                    <a16:creationId xmlns:a16="http://schemas.microsoft.com/office/drawing/2014/main" id="{561C424C-3A69-4CDE-9D76-19941B441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0" name="Line 16">
                <a:extLst>
                  <a:ext uri="{FF2B5EF4-FFF2-40B4-BE49-F238E27FC236}">
                    <a16:creationId xmlns:a16="http://schemas.microsoft.com/office/drawing/2014/main" id="{29AAC0DD-FCDC-4016-A0BF-FAED92E1F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1" name="Line 17">
                <a:extLst>
                  <a:ext uri="{FF2B5EF4-FFF2-40B4-BE49-F238E27FC236}">
                    <a16:creationId xmlns:a16="http://schemas.microsoft.com/office/drawing/2014/main" id="{F9C59DEF-0860-49F6-8667-19B74D6F8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18">
                <a:extLst>
                  <a:ext uri="{FF2B5EF4-FFF2-40B4-BE49-F238E27FC236}">
                    <a16:creationId xmlns:a16="http://schemas.microsoft.com/office/drawing/2014/main" id="{4D93FAE3-7FC7-4E87-B069-8616FB092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Line 19">
                <a:extLst>
                  <a:ext uri="{FF2B5EF4-FFF2-40B4-BE49-F238E27FC236}">
                    <a16:creationId xmlns:a16="http://schemas.microsoft.com/office/drawing/2014/main" id="{D6C3DEC6-77BC-4F0A-9824-A8988D737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4" name="Line 20">
                <a:extLst>
                  <a:ext uri="{FF2B5EF4-FFF2-40B4-BE49-F238E27FC236}">
                    <a16:creationId xmlns:a16="http://schemas.microsoft.com/office/drawing/2014/main" id="{45214B9F-EC72-4700-9CC2-9DEC10807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5" name="Line 21">
                <a:extLst>
                  <a:ext uri="{FF2B5EF4-FFF2-40B4-BE49-F238E27FC236}">
                    <a16:creationId xmlns:a16="http://schemas.microsoft.com/office/drawing/2014/main" id="{8EA4E66B-26B2-482B-8AC0-19BDD7A8F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6" name="Line 22">
                <a:extLst>
                  <a:ext uri="{FF2B5EF4-FFF2-40B4-BE49-F238E27FC236}">
                    <a16:creationId xmlns:a16="http://schemas.microsoft.com/office/drawing/2014/main" id="{B02AA60D-4498-4ABD-B634-114B2BB7C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7" name="Line 23">
                <a:extLst>
                  <a:ext uri="{FF2B5EF4-FFF2-40B4-BE49-F238E27FC236}">
                    <a16:creationId xmlns:a16="http://schemas.microsoft.com/office/drawing/2014/main" id="{8A9B993B-D819-4D7D-891E-3F2FC972C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8" name="Line 24">
                <a:extLst>
                  <a:ext uri="{FF2B5EF4-FFF2-40B4-BE49-F238E27FC236}">
                    <a16:creationId xmlns:a16="http://schemas.microsoft.com/office/drawing/2014/main" id="{F291AC77-2E7C-45EC-89FB-0D96ACBD3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6" name="Line 25">
              <a:extLst>
                <a:ext uri="{FF2B5EF4-FFF2-40B4-BE49-F238E27FC236}">
                  <a16:creationId xmlns:a16="http://schemas.microsoft.com/office/drawing/2014/main" id="{C55991C1-1159-4DFF-88A8-75D985AC5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9" y="2651"/>
              <a:ext cx="137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26">
              <a:extLst>
                <a:ext uri="{FF2B5EF4-FFF2-40B4-BE49-F238E27FC236}">
                  <a16:creationId xmlns:a16="http://schemas.microsoft.com/office/drawing/2014/main" id="{E1B4614E-FF8F-4DD9-A6BC-704E1EB48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2944"/>
              <a:ext cx="137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27">
              <a:extLst>
                <a:ext uri="{FF2B5EF4-FFF2-40B4-BE49-F238E27FC236}">
                  <a16:creationId xmlns:a16="http://schemas.microsoft.com/office/drawing/2014/main" id="{51D0215C-C99E-4E57-B49C-29B9E5C6D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769"/>
              <a:ext cx="2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28">
              <a:extLst>
                <a:ext uri="{FF2B5EF4-FFF2-40B4-BE49-F238E27FC236}">
                  <a16:creationId xmlns:a16="http://schemas.microsoft.com/office/drawing/2014/main" id="{5FA7108B-13BB-4D63-83D6-718635375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651"/>
              <a:ext cx="1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29">
              <a:extLst>
                <a:ext uri="{FF2B5EF4-FFF2-40B4-BE49-F238E27FC236}">
                  <a16:creationId xmlns:a16="http://schemas.microsoft.com/office/drawing/2014/main" id="{47F3E13E-56ED-440D-ADDF-4287F6382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060"/>
              <a:ext cx="227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30">
              <a:extLst>
                <a:ext uri="{FF2B5EF4-FFF2-40B4-BE49-F238E27FC236}">
                  <a16:creationId xmlns:a16="http://schemas.microsoft.com/office/drawing/2014/main" id="{0F84F1B7-CC4E-4EFA-84B5-251F022F1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060"/>
              <a:ext cx="1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31">
              <a:extLst>
                <a:ext uri="{FF2B5EF4-FFF2-40B4-BE49-F238E27FC236}">
                  <a16:creationId xmlns:a16="http://schemas.microsoft.com/office/drawing/2014/main" id="{A36E73FC-4871-4824-8CCF-87E2ABEA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830"/>
              <a:ext cx="13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Control, data, address bus</a:t>
              </a:r>
            </a:p>
          </p:txBody>
        </p:sp>
        <p:grpSp>
          <p:nvGrpSpPr>
            <p:cNvPr id="34833" name="Group 32">
              <a:extLst>
                <a:ext uri="{FF2B5EF4-FFF2-40B4-BE49-F238E27FC236}">
                  <a16:creationId xmlns:a16="http://schemas.microsoft.com/office/drawing/2014/main" id="{25EE29EC-FB35-40D5-8F06-0D0EDA1E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7" y="2651"/>
              <a:ext cx="137" cy="526"/>
              <a:chOff x="4623" y="2355"/>
              <a:chExt cx="125" cy="476"/>
            </a:xfrm>
          </p:grpSpPr>
          <p:sp>
            <p:nvSpPr>
              <p:cNvPr id="34865" name="Line 33">
                <a:extLst>
                  <a:ext uri="{FF2B5EF4-FFF2-40B4-BE49-F238E27FC236}">
                    <a16:creationId xmlns:a16="http://schemas.microsoft.com/office/drawing/2014/main" id="{28F7E56C-9142-4C22-A58B-69F2C1685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355"/>
                <a:ext cx="1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6" name="Line 34">
                <a:extLst>
                  <a:ext uri="{FF2B5EF4-FFF2-40B4-BE49-F238E27FC236}">
                    <a16:creationId xmlns:a16="http://schemas.microsoft.com/office/drawing/2014/main" id="{58D34217-4492-4D60-A462-205693C8D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2725"/>
                <a:ext cx="1" cy="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7" name="Line 35">
                <a:extLst>
                  <a:ext uri="{FF2B5EF4-FFF2-40B4-BE49-F238E27FC236}">
                    <a16:creationId xmlns:a16="http://schemas.microsoft.com/office/drawing/2014/main" id="{00EA030D-6F32-41C8-81F9-660107FE1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23" y="2355"/>
                <a:ext cx="125" cy="2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8" name="Line 36">
                <a:extLst>
                  <a:ext uri="{FF2B5EF4-FFF2-40B4-BE49-F238E27FC236}">
                    <a16:creationId xmlns:a16="http://schemas.microsoft.com/office/drawing/2014/main" id="{09DAE4A1-718E-423F-9DC3-91A779FE2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23" y="2620"/>
                <a:ext cx="125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4" name="Group 37">
              <a:extLst>
                <a:ext uri="{FF2B5EF4-FFF2-40B4-BE49-F238E27FC236}">
                  <a16:creationId xmlns:a16="http://schemas.microsoft.com/office/drawing/2014/main" id="{61FDE78D-9034-466F-9990-0A8029ED7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2745"/>
              <a:ext cx="932" cy="558"/>
              <a:chOff x="976" y="2008"/>
              <a:chExt cx="824" cy="568"/>
            </a:xfrm>
          </p:grpSpPr>
          <p:sp>
            <p:nvSpPr>
              <p:cNvPr id="94246" name="Line 38">
                <a:extLst>
                  <a:ext uri="{FF2B5EF4-FFF2-40B4-BE49-F238E27FC236}">
                    <a16:creationId xmlns:a16="http://schemas.microsoft.com/office/drawing/2014/main" id="{E85F3DB0-B89E-48E3-8D1A-B8A8F85A7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7" name="Line 39">
                <a:extLst>
                  <a:ext uri="{FF2B5EF4-FFF2-40B4-BE49-F238E27FC236}">
                    <a16:creationId xmlns:a16="http://schemas.microsoft.com/office/drawing/2014/main" id="{B4A35AD2-941F-441D-AD4A-09D7354AE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8" name="Line 40">
                <a:extLst>
                  <a:ext uri="{FF2B5EF4-FFF2-40B4-BE49-F238E27FC236}">
                    <a16:creationId xmlns:a16="http://schemas.microsoft.com/office/drawing/2014/main" id="{5CAE1B31-63A5-4623-8FB7-505C2E421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9" name="Line 41">
                <a:extLst>
                  <a:ext uri="{FF2B5EF4-FFF2-40B4-BE49-F238E27FC236}">
                    <a16:creationId xmlns:a16="http://schemas.microsoft.com/office/drawing/2014/main" id="{72AAA684-9417-4897-A7AB-4B8E50542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50" name="Line 42">
                <a:extLst>
                  <a:ext uri="{FF2B5EF4-FFF2-40B4-BE49-F238E27FC236}">
                    <a16:creationId xmlns:a16="http://schemas.microsoft.com/office/drawing/2014/main" id="{D834061E-2637-406A-A7B5-F5237FE59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51" name="Line 43">
                <a:extLst>
                  <a:ext uri="{FF2B5EF4-FFF2-40B4-BE49-F238E27FC236}">
                    <a16:creationId xmlns:a16="http://schemas.microsoft.com/office/drawing/2014/main" id="{333D3FD7-216B-4F0D-B2A1-DCB22BDB0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52" name="Line 44">
                <a:extLst>
                  <a:ext uri="{FF2B5EF4-FFF2-40B4-BE49-F238E27FC236}">
                    <a16:creationId xmlns:a16="http://schemas.microsoft.com/office/drawing/2014/main" id="{C1568A8F-CBA7-44C2-9727-32DC03683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835" name="Rectangle 45">
              <a:extLst>
                <a:ext uri="{FF2B5EF4-FFF2-40B4-BE49-F238E27FC236}">
                  <a16:creationId xmlns:a16="http://schemas.microsoft.com/office/drawing/2014/main" id="{ECE7D413-99BD-4693-9A97-BA47311F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804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36" name="Line 46">
              <a:extLst>
                <a:ext uri="{FF2B5EF4-FFF2-40B4-BE49-F238E27FC236}">
                  <a16:creationId xmlns:a16="http://schemas.microsoft.com/office/drawing/2014/main" id="{F68F6FF5-C9CB-4D96-993F-0726214EC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25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47">
              <a:extLst>
                <a:ext uri="{FF2B5EF4-FFF2-40B4-BE49-F238E27FC236}">
                  <a16:creationId xmlns:a16="http://schemas.microsoft.com/office/drawing/2014/main" id="{065301FE-C01F-4AFA-B5DF-9D89389F8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6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48">
              <a:extLst>
                <a:ext uri="{FF2B5EF4-FFF2-40B4-BE49-F238E27FC236}">
                  <a16:creationId xmlns:a16="http://schemas.microsoft.com/office/drawing/2014/main" id="{3EC68A61-8AAD-46FF-A4F9-DFD6CDB1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3303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Rectangle 49">
              <a:extLst>
                <a:ext uri="{FF2B5EF4-FFF2-40B4-BE49-F238E27FC236}">
                  <a16:creationId xmlns:a16="http://schemas.microsoft.com/office/drawing/2014/main" id="{61E89BCB-07D6-4FA0-B634-CA4BF59D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620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0" name="Rectangle 50">
              <a:extLst>
                <a:ext uri="{FF2B5EF4-FFF2-40B4-BE49-F238E27FC236}">
                  <a16:creationId xmlns:a16="http://schemas.microsoft.com/office/drawing/2014/main" id="{C8CCCCFF-5BFC-4AB4-9E2E-11E7E1E7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990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1" name="Rectangle 51">
              <a:extLst>
                <a:ext uri="{FF2B5EF4-FFF2-40B4-BE49-F238E27FC236}">
                  <a16:creationId xmlns:a16="http://schemas.microsoft.com/office/drawing/2014/main" id="{A548EC41-573A-45CE-A2DC-01AF7596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175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2" name="Text Box 52">
              <a:extLst>
                <a:ext uri="{FF2B5EF4-FFF2-40B4-BE49-F238E27FC236}">
                  <a16:creationId xmlns:a16="http://schemas.microsoft.com/office/drawing/2014/main" id="{61DCF8B8-921F-4DCF-A4C5-0411DB41B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012"/>
              <a:ext cx="4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SP</a:t>
              </a:r>
            </a:p>
          </p:txBody>
        </p:sp>
        <p:sp>
          <p:nvSpPr>
            <p:cNvPr id="34843" name="Text Box 53">
              <a:extLst>
                <a:ext uri="{FF2B5EF4-FFF2-40B4-BE49-F238E27FC236}">
                  <a16:creationId xmlns:a16="http://schemas.microsoft.com/office/drawing/2014/main" id="{7B49092C-02B3-401B-95C5-1F4C0B3F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184"/>
              <a:ext cx="4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PC</a:t>
              </a:r>
            </a:p>
          </p:txBody>
        </p:sp>
        <p:sp>
          <p:nvSpPr>
            <p:cNvPr id="34844" name="Text Box 54">
              <a:extLst>
                <a:ext uri="{FF2B5EF4-FFF2-40B4-BE49-F238E27FC236}">
                  <a16:creationId xmlns:a16="http://schemas.microsoft.com/office/drawing/2014/main" id="{8016C9A7-C714-4CFD-A8A2-93E76655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826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IX</a:t>
              </a:r>
            </a:p>
          </p:txBody>
        </p:sp>
        <p:sp>
          <p:nvSpPr>
            <p:cNvPr id="34845" name="Rectangle 55">
              <a:extLst>
                <a:ext uri="{FF2B5EF4-FFF2-40B4-BE49-F238E27FC236}">
                  <a16:creationId xmlns:a16="http://schemas.microsoft.com/office/drawing/2014/main" id="{C881AA27-A21B-4101-9EC9-D015C50B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354"/>
              <a:ext cx="1219" cy="1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6" name="Rectangle 56">
              <a:extLst>
                <a:ext uri="{FF2B5EF4-FFF2-40B4-BE49-F238E27FC236}">
                  <a16:creationId xmlns:a16="http://schemas.microsoft.com/office/drawing/2014/main" id="{5B3089EE-DEF6-46B5-96DD-B03436CA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169"/>
              <a:ext cx="1219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7" name="Text Box 57">
              <a:extLst>
                <a:ext uri="{FF2B5EF4-FFF2-40B4-BE49-F238E27FC236}">
                  <a16:creationId xmlns:a16="http://schemas.microsoft.com/office/drawing/2014/main" id="{9FB79509-5C17-4B0E-A9D0-EE93EAB60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190"/>
              <a:ext cx="47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A</a:t>
              </a:r>
            </a:p>
          </p:txBody>
        </p:sp>
        <p:sp>
          <p:nvSpPr>
            <p:cNvPr id="34848" name="Rectangle 58">
              <a:extLst>
                <a:ext uri="{FF2B5EF4-FFF2-40B4-BE49-F238E27FC236}">
                  <a16:creationId xmlns:a16="http://schemas.microsoft.com/office/drawing/2014/main" id="{DB338AC6-F711-42D5-B6B6-F1E07D89F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951"/>
              <a:ext cx="605" cy="107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49" name="Rectangle 59">
              <a:extLst>
                <a:ext uri="{FF2B5EF4-FFF2-40B4-BE49-F238E27FC236}">
                  <a16:creationId xmlns:a16="http://schemas.microsoft.com/office/drawing/2014/main" id="{14FCFAB6-80AD-416D-8BCE-0C7D8B56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1057"/>
              <a:ext cx="605" cy="107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50" name="Rectangle 60">
              <a:extLst>
                <a:ext uri="{FF2B5EF4-FFF2-40B4-BE49-F238E27FC236}">
                  <a16:creationId xmlns:a16="http://schemas.microsoft.com/office/drawing/2014/main" id="{218C3E5F-B325-4C8C-8003-29A3B19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1163"/>
              <a:ext cx="605" cy="10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851" name="Text Box 61">
              <a:extLst>
                <a:ext uri="{FF2B5EF4-FFF2-40B4-BE49-F238E27FC236}">
                  <a16:creationId xmlns:a16="http://schemas.microsoft.com/office/drawing/2014/main" id="{84C281EF-4B03-4659-9EDA-D069EC98C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805"/>
              <a:ext cx="9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Program memory</a:t>
              </a:r>
            </a:p>
          </p:txBody>
        </p:sp>
        <p:sp>
          <p:nvSpPr>
            <p:cNvPr id="34852" name="Text Box 62">
              <a:extLst>
                <a:ext uri="{FF2B5EF4-FFF2-40B4-BE49-F238E27FC236}">
                  <a16:creationId xmlns:a16="http://schemas.microsoft.com/office/drawing/2014/main" id="{63DE353B-F736-4DA1-A1C1-2137860B5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" y="978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Data memory</a:t>
              </a:r>
            </a:p>
          </p:txBody>
        </p:sp>
        <p:sp>
          <p:nvSpPr>
            <p:cNvPr id="34853" name="Text Box 63">
              <a:extLst>
                <a:ext uri="{FF2B5EF4-FFF2-40B4-BE49-F238E27FC236}">
                  <a16:creationId xmlns:a16="http://schemas.microsoft.com/office/drawing/2014/main" id="{5D2260B4-4397-4A51-870B-EC8124C1B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43"/>
              <a:ext cx="53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Stack</a:t>
              </a:r>
            </a:p>
          </p:txBody>
        </p:sp>
        <p:sp>
          <p:nvSpPr>
            <p:cNvPr id="34854" name="Text Box 64">
              <a:extLst>
                <a:ext uri="{FF2B5EF4-FFF2-40B4-BE49-F238E27FC236}">
                  <a16:creationId xmlns:a16="http://schemas.microsoft.com/office/drawing/2014/main" id="{9C41F171-B0C5-40E8-B5DD-5E968D142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" y="1627"/>
              <a:ext cx="9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Status register</a:t>
              </a:r>
            </a:p>
          </p:txBody>
        </p:sp>
        <p:sp>
          <p:nvSpPr>
            <p:cNvPr id="34855" name="Text Box 65">
              <a:extLst>
                <a:ext uri="{FF2B5EF4-FFF2-40B4-BE49-F238E27FC236}">
                  <a16:creationId xmlns:a16="http://schemas.microsoft.com/office/drawing/2014/main" id="{7E20201D-4E33-4614-AB4E-88476A819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375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B</a:t>
              </a:r>
            </a:p>
          </p:txBody>
        </p:sp>
        <p:sp>
          <p:nvSpPr>
            <p:cNvPr id="34856" name="Text Box 66">
              <a:extLst>
                <a:ext uri="{FF2B5EF4-FFF2-40B4-BE49-F238E27FC236}">
                  <a16:creationId xmlns:a16="http://schemas.microsoft.com/office/drawing/2014/main" id="{B2BC33B7-F3C2-4072-8865-387E4D5F4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792"/>
              <a:ext cx="6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400"/>
                <a:t>CPU</a:t>
              </a:r>
            </a:p>
          </p:txBody>
        </p:sp>
        <p:sp>
          <p:nvSpPr>
            <p:cNvPr id="34857" name="Freeform 72">
              <a:extLst>
                <a:ext uri="{FF2B5EF4-FFF2-40B4-BE49-F238E27FC236}">
                  <a16:creationId xmlns:a16="http://schemas.microsoft.com/office/drawing/2014/main" id="{262D8461-F45C-42A6-BE6C-0C888A2D4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1944"/>
              <a:ext cx="1248" cy="220"/>
            </a:xfrm>
            <a:custGeom>
              <a:avLst/>
              <a:gdLst>
                <a:gd name="T0" fmla="*/ 0 w 1224"/>
                <a:gd name="T1" fmla="*/ 144 h 220"/>
                <a:gd name="T2" fmla="*/ 184 w 1224"/>
                <a:gd name="T3" fmla="*/ 120 h 220"/>
                <a:gd name="T4" fmla="*/ 285 w 1224"/>
                <a:gd name="T5" fmla="*/ 36 h 220"/>
                <a:gd name="T6" fmla="*/ 500 w 1224"/>
                <a:gd name="T7" fmla="*/ 12 h 220"/>
                <a:gd name="T8" fmla="*/ 786 w 1224"/>
                <a:gd name="T9" fmla="*/ 108 h 220"/>
                <a:gd name="T10" fmla="*/ 1057 w 1224"/>
                <a:gd name="T11" fmla="*/ 204 h 220"/>
                <a:gd name="T12" fmla="*/ 1456 w 1224"/>
                <a:gd name="T13" fmla="*/ 204 h 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4"/>
                <a:gd name="T22" fmla="*/ 0 h 220"/>
                <a:gd name="T23" fmla="*/ 1224 w 1224"/>
                <a:gd name="T24" fmla="*/ 220 h 2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24" h="220">
                  <a:moveTo>
                    <a:pt x="0" y="144"/>
                  </a:moveTo>
                  <a:cubicBezTo>
                    <a:pt x="58" y="141"/>
                    <a:pt x="116" y="138"/>
                    <a:pt x="156" y="120"/>
                  </a:cubicBezTo>
                  <a:cubicBezTo>
                    <a:pt x="196" y="102"/>
                    <a:pt x="196" y="54"/>
                    <a:pt x="240" y="36"/>
                  </a:cubicBezTo>
                  <a:cubicBezTo>
                    <a:pt x="284" y="18"/>
                    <a:pt x="350" y="0"/>
                    <a:pt x="420" y="12"/>
                  </a:cubicBezTo>
                  <a:cubicBezTo>
                    <a:pt x="490" y="24"/>
                    <a:pt x="582" y="76"/>
                    <a:pt x="660" y="108"/>
                  </a:cubicBezTo>
                  <a:cubicBezTo>
                    <a:pt x="738" y="140"/>
                    <a:pt x="794" y="188"/>
                    <a:pt x="888" y="204"/>
                  </a:cubicBezTo>
                  <a:cubicBezTo>
                    <a:pt x="982" y="220"/>
                    <a:pt x="1103" y="212"/>
                    <a:pt x="1224" y="2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2CD40-12C1-4A46-8DCB-0EDB01E7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A7A0-2DD9-49E9-A726-7EA68E35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6E99-241C-4BFF-B3B9-86A58D245A3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14EB4DB-5BF9-42B2-9E03-C6D851C52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60872"/>
            <a:ext cx="7772400" cy="682141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Stack pointer </a:t>
            </a:r>
            <a:r>
              <a:rPr lang="en-GB" altLang="en-US" sz="3600" b="1" dirty="0">
                <a:solidFill>
                  <a:srgbClr val="0070C0"/>
                </a:solidFill>
              </a:rPr>
              <a:t>continued ...</a:t>
            </a:r>
            <a:endParaRPr lang="en-US" altLang="en-US" sz="3600" b="1" dirty="0">
              <a:solidFill>
                <a:srgbClr val="0070C0"/>
              </a:solidFill>
            </a:endParaRP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F650032E-42A4-445C-BE68-8D278B8A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1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4" name="Rectangle 9">
            <a:extLst>
              <a:ext uri="{FF2B5EF4-FFF2-40B4-BE49-F238E27FC236}">
                <a16:creationId xmlns:a16="http://schemas.microsoft.com/office/drawing/2014/main" id="{3DCA3467-0ADB-49C2-A3C2-F16599B9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5" name="Rectangle 11">
            <a:extLst>
              <a:ext uri="{FF2B5EF4-FFF2-40B4-BE49-F238E27FC236}">
                <a16:creationId xmlns:a16="http://schemas.microsoft.com/office/drawing/2014/main" id="{F65DB692-7762-4E5F-B251-A1DEDFC0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6" name="Rectangle 13">
            <a:extLst>
              <a:ext uri="{FF2B5EF4-FFF2-40B4-BE49-F238E27FC236}">
                <a16:creationId xmlns:a16="http://schemas.microsoft.com/office/drawing/2014/main" id="{A5935745-4BCF-4926-8D80-8D4E72E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5847" name="Object 12">
            <a:extLst>
              <a:ext uri="{FF2B5EF4-FFF2-40B4-BE49-F238E27FC236}">
                <a16:creationId xmlns:a16="http://schemas.microsoft.com/office/drawing/2014/main" id="{CE1BAF3C-483F-4E20-A5D6-3D6BBD407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" y="1504950"/>
          <a:ext cx="813276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Picture" r:id="rId3" imgW="6794376" imgH="3767482" progId="Word.Picture.8">
                  <p:embed/>
                </p:oleObj>
              </mc:Choice>
              <mc:Fallback>
                <p:oleObj name="Picture" r:id="rId3" imgW="6794376" imgH="37674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504950"/>
                        <a:ext cx="8132763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FF6F2-A8C9-4613-8DBE-0BE93073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E16F-2202-4E13-A8A4-BEA0B0F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6E99-241C-4BFF-B3B9-86A58D245A3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51256E-77C7-4093-BBE7-A7490ADF5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42950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Stack pointer</a:t>
            </a:r>
            <a:r>
              <a:rPr lang="en-GB" altLang="en-US" sz="3600" b="1" dirty="0">
                <a:solidFill>
                  <a:srgbClr val="0070C0"/>
                </a:solidFill>
              </a:rPr>
              <a:t> continued...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7A4BC5EE-E8A5-40F3-BC7E-ABF38126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1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CFBE2F95-BE55-43A0-83E1-77C6A77E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19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94FFAD25-1EC7-47AA-9913-D77E50C59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1809750"/>
          <a:ext cx="8382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r:id="rId3" imgW="5638800" imgH="2819400" progId="Word.Picture.8">
                  <p:embed/>
                </p:oleObj>
              </mc:Choice>
              <mc:Fallback>
                <p:oleObj r:id="rId3" imgW="5638800" imgH="2819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809750"/>
                        <a:ext cx="8382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F02BD-6338-43AD-9287-04113D0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724E-71A1-42EE-9A7D-360290DC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6E99-241C-4BFF-B3B9-86A58D245A3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35C1B3-270B-4FF3-AB32-B1371EC49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61950"/>
            <a:ext cx="7772400" cy="76200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Control unit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448858-DD1E-4396-8F6C-EB5548796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62050"/>
            <a:ext cx="9144000" cy="5391150"/>
          </a:xfrm>
        </p:spPr>
        <p:txBody>
          <a:bodyPr/>
          <a:lstStyle/>
          <a:p>
            <a:r>
              <a:rPr lang="en-GB" altLang="en-US" dirty="0"/>
              <a:t>Contains hardware instruction logic</a:t>
            </a:r>
          </a:p>
          <a:p>
            <a:r>
              <a:rPr lang="en-GB" altLang="en-US" dirty="0"/>
              <a:t>Decodes and monitors execution of instructions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838DB995-5141-4139-A802-F55AB14C843D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676525"/>
            <a:ext cx="6400800" cy="3382963"/>
            <a:chOff x="908" y="690"/>
            <a:chExt cx="3612" cy="2935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0C62E783-9489-4E06-9422-031499DAB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03"/>
              <a:ext cx="951" cy="2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A7B547B6-4936-4108-9987-A849A2440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893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id="{1E00685B-EFFF-4CFF-B188-EBCE458E3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2827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>
              <a:extLst>
                <a:ext uri="{FF2B5EF4-FFF2-40B4-BE49-F238E27FC236}">
                  <a16:creationId xmlns:a16="http://schemas.microsoft.com/office/drawing/2014/main" id="{5D5B5A71-1F8A-43D4-9B66-302D427E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968"/>
              <a:ext cx="36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  unit</a:t>
              </a:r>
            </a:p>
          </p:txBody>
        </p:sp>
        <p:sp>
          <p:nvSpPr>
            <p:cNvPr id="9225" name="Rectangle 9">
              <a:extLst>
                <a:ext uri="{FF2B5EF4-FFF2-40B4-BE49-F238E27FC236}">
                  <a16:creationId xmlns:a16="http://schemas.microsoft.com/office/drawing/2014/main" id="{D127947B-F26C-4861-82D8-F872EBE4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409"/>
              <a:ext cx="2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ALU</a:t>
              </a:r>
            </a:p>
          </p:txBody>
        </p:sp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id="{4E22D5CE-8B25-4473-97BB-E82C88DF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913"/>
              <a:ext cx="4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Registers</a:t>
              </a:r>
            </a:p>
          </p:txBody>
        </p:sp>
        <p:sp>
          <p:nvSpPr>
            <p:cNvPr id="9227" name="Rectangle 11">
              <a:extLst>
                <a:ext uri="{FF2B5EF4-FFF2-40B4-BE49-F238E27FC236}">
                  <a16:creationId xmlns:a16="http://schemas.microsoft.com/office/drawing/2014/main" id="{697D3A0C-779F-47C2-9A17-8CB807A2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2"/>
              <a:ext cx="1121" cy="7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8" name="Rectangle 12">
              <a:extLst>
                <a:ext uri="{FF2B5EF4-FFF2-40B4-BE49-F238E27FC236}">
                  <a16:creationId xmlns:a16="http://schemas.microsoft.com/office/drawing/2014/main" id="{61C24799-0AB1-4079-80F3-4A0E306B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43"/>
              <a:ext cx="7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RAM | ROM</a:t>
              </a:r>
            </a:p>
          </p:txBody>
        </p:sp>
        <p:sp>
          <p:nvSpPr>
            <p:cNvPr id="9229" name="Rectangle 13">
              <a:extLst>
                <a:ext uri="{FF2B5EF4-FFF2-40B4-BE49-F238E27FC236}">
                  <a16:creationId xmlns:a16="http://schemas.microsoft.com/office/drawing/2014/main" id="{134A6399-79C4-4C96-A329-E366D7FE6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200"/>
              <a:ext cx="39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program</a:t>
              </a:r>
            </a:p>
          </p:txBody>
        </p:sp>
        <p:sp>
          <p:nvSpPr>
            <p:cNvPr id="9230" name="Rectangle 14">
              <a:extLst>
                <a:ext uri="{FF2B5EF4-FFF2-40B4-BE49-F238E27FC236}">
                  <a16:creationId xmlns:a16="http://schemas.microsoft.com/office/drawing/2014/main" id="{E99AE5FD-F107-4414-925C-1F1CC2AA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92"/>
              <a:ext cx="3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sp>
          <p:nvSpPr>
            <p:cNvPr id="9231" name="Rectangle 15">
              <a:extLst>
                <a:ext uri="{FF2B5EF4-FFF2-40B4-BE49-F238E27FC236}">
                  <a16:creationId xmlns:a16="http://schemas.microsoft.com/office/drawing/2014/main" id="{846EAF52-A5E1-4973-8553-B8EF32450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00"/>
              <a:ext cx="24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data</a:t>
              </a:r>
            </a:p>
          </p:txBody>
        </p:sp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ADD6F8BB-88B9-499B-BF9E-CAD2F399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35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grpSp>
          <p:nvGrpSpPr>
            <p:cNvPr id="9233" name="Group 17">
              <a:extLst>
                <a:ext uri="{FF2B5EF4-FFF2-40B4-BE49-F238E27FC236}">
                  <a16:creationId xmlns:a16="http://schemas.microsoft.com/office/drawing/2014/main" id="{5F0C4B37-F5B0-4708-A0B9-7E77C6547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1616"/>
              <a:ext cx="452" cy="503"/>
              <a:chOff x="2376" y="1945"/>
              <a:chExt cx="452" cy="655"/>
            </a:xfrm>
          </p:grpSpPr>
          <p:sp>
            <p:nvSpPr>
              <p:cNvPr id="9283" name="Line 18">
                <a:extLst>
                  <a:ext uri="{FF2B5EF4-FFF2-40B4-BE49-F238E27FC236}">
                    <a16:creationId xmlns:a16="http://schemas.microsoft.com/office/drawing/2014/main" id="{904FEEDA-8DDE-4105-B24E-7BA2B6565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4" name="Line 19">
                <a:extLst>
                  <a:ext uri="{FF2B5EF4-FFF2-40B4-BE49-F238E27FC236}">
                    <a16:creationId xmlns:a16="http://schemas.microsoft.com/office/drawing/2014/main" id="{E331508E-91F0-406E-8D56-DD26A7B93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Line 20">
                <a:extLst>
                  <a:ext uri="{FF2B5EF4-FFF2-40B4-BE49-F238E27FC236}">
                    <a16:creationId xmlns:a16="http://schemas.microsoft.com/office/drawing/2014/main" id="{4279FD95-4E49-475E-8278-B700CF759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6" name="Line 21">
                <a:extLst>
                  <a:ext uri="{FF2B5EF4-FFF2-40B4-BE49-F238E27FC236}">
                    <a16:creationId xmlns:a16="http://schemas.microsoft.com/office/drawing/2014/main" id="{1BE6A3FE-2064-43FA-8B5C-8EC4F94C8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Line 22">
                <a:extLst>
                  <a:ext uri="{FF2B5EF4-FFF2-40B4-BE49-F238E27FC236}">
                    <a16:creationId xmlns:a16="http://schemas.microsoft.com/office/drawing/2014/main" id="{268910E9-662A-4349-BE46-1BD9FEB18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8" name="Line 23">
                <a:extLst>
                  <a:ext uri="{FF2B5EF4-FFF2-40B4-BE49-F238E27FC236}">
                    <a16:creationId xmlns:a16="http://schemas.microsoft.com/office/drawing/2014/main" id="{B45241FE-C1CC-4292-B19E-6F3C1BA69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Line 24">
                <a:extLst>
                  <a:ext uri="{FF2B5EF4-FFF2-40B4-BE49-F238E27FC236}">
                    <a16:creationId xmlns:a16="http://schemas.microsoft.com/office/drawing/2014/main" id="{232C06AB-69B7-4499-B6A5-CBAA994D8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0" name="Line 25">
                <a:extLst>
                  <a:ext uri="{FF2B5EF4-FFF2-40B4-BE49-F238E27FC236}">
                    <a16:creationId xmlns:a16="http://schemas.microsoft.com/office/drawing/2014/main" id="{9416F329-498D-4CDD-80E6-F3DFAD5CB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1" name="Line 26">
                <a:extLst>
                  <a:ext uri="{FF2B5EF4-FFF2-40B4-BE49-F238E27FC236}">
                    <a16:creationId xmlns:a16="http://schemas.microsoft.com/office/drawing/2014/main" id="{83FF5EF7-82E5-49DC-95DB-CC8363CD4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2" name="Line 27">
                <a:extLst>
                  <a:ext uri="{FF2B5EF4-FFF2-40B4-BE49-F238E27FC236}">
                    <a16:creationId xmlns:a16="http://schemas.microsoft.com/office/drawing/2014/main" id="{27585370-59DA-4F21-9542-D6856D4D5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4" name="Group 28">
              <a:extLst>
                <a:ext uri="{FF2B5EF4-FFF2-40B4-BE49-F238E27FC236}">
                  <a16:creationId xmlns:a16="http://schemas.microsoft.com/office/drawing/2014/main" id="{CCAEF211-A1EF-4C73-B265-6340AC0CC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2432"/>
              <a:ext cx="452" cy="511"/>
              <a:chOff x="3450" y="1945"/>
              <a:chExt cx="452" cy="655"/>
            </a:xfrm>
          </p:grpSpPr>
          <p:sp>
            <p:nvSpPr>
              <p:cNvPr id="9277" name="Line 29">
                <a:extLst>
                  <a:ext uri="{FF2B5EF4-FFF2-40B4-BE49-F238E27FC236}">
                    <a16:creationId xmlns:a16="http://schemas.microsoft.com/office/drawing/2014/main" id="{878AA190-1005-4A22-A041-EE5CE972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Line 30">
                <a:extLst>
                  <a:ext uri="{FF2B5EF4-FFF2-40B4-BE49-F238E27FC236}">
                    <a16:creationId xmlns:a16="http://schemas.microsoft.com/office/drawing/2014/main" id="{41B28AD2-C51B-4B91-9423-1D5CD0790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9" name="Line 31">
                <a:extLst>
                  <a:ext uri="{FF2B5EF4-FFF2-40B4-BE49-F238E27FC236}">
                    <a16:creationId xmlns:a16="http://schemas.microsoft.com/office/drawing/2014/main" id="{E2F93802-6D8A-424F-A32A-98DAE344F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0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0" name="Line 32">
                <a:extLst>
                  <a:ext uri="{FF2B5EF4-FFF2-40B4-BE49-F238E27FC236}">
                    <a16:creationId xmlns:a16="http://schemas.microsoft.com/office/drawing/2014/main" id="{CC02CC86-6326-445A-BDCA-A4C85D791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Line 33">
                <a:extLst>
                  <a:ext uri="{FF2B5EF4-FFF2-40B4-BE49-F238E27FC236}">
                    <a16:creationId xmlns:a16="http://schemas.microsoft.com/office/drawing/2014/main" id="{97CDE576-88CC-4079-983E-53740AC59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0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2" name="Line 34">
                <a:extLst>
                  <a:ext uri="{FF2B5EF4-FFF2-40B4-BE49-F238E27FC236}">
                    <a16:creationId xmlns:a16="http://schemas.microsoft.com/office/drawing/2014/main" id="{1E2FBD5E-1E71-4371-AEF3-7F715679D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5" name="Group 35">
              <a:extLst>
                <a:ext uri="{FF2B5EF4-FFF2-40B4-BE49-F238E27FC236}">
                  <a16:creationId xmlns:a16="http://schemas.microsoft.com/office/drawing/2014/main" id="{B4571518-D884-4725-95DC-B5B78A29F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5" y="2424"/>
              <a:ext cx="452" cy="551"/>
              <a:chOff x="4297" y="1945"/>
              <a:chExt cx="452" cy="655"/>
            </a:xfrm>
          </p:grpSpPr>
          <p:sp>
            <p:nvSpPr>
              <p:cNvPr id="9271" name="Line 36">
                <a:extLst>
                  <a:ext uri="{FF2B5EF4-FFF2-40B4-BE49-F238E27FC236}">
                    <a16:creationId xmlns:a16="http://schemas.microsoft.com/office/drawing/2014/main" id="{BBD2F6C9-F3CB-4110-9171-6BA21F098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2" name="Line 37">
                <a:extLst>
                  <a:ext uri="{FF2B5EF4-FFF2-40B4-BE49-F238E27FC236}">
                    <a16:creationId xmlns:a16="http://schemas.microsoft.com/office/drawing/2014/main" id="{6BEE6F15-1E4A-4B81-AF70-EACF5F71A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3" name="Line 38">
                <a:extLst>
                  <a:ext uri="{FF2B5EF4-FFF2-40B4-BE49-F238E27FC236}">
                    <a16:creationId xmlns:a16="http://schemas.microsoft.com/office/drawing/2014/main" id="{E7A5A35F-51FA-458B-94F5-0864E29CD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4" name="Line 39">
                <a:extLst>
                  <a:ext uri="{FF2B5EF4-FFF2-40B4-BE49-F238E27FC236}">
                    <a16:creationId xmlns:a16="http://schemas.microsoft.com/office/drawing/2014/main" id="{DD502575-7EAC-4A4E-9FE9-BC5A7B551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Line 40">
                <a:extLst>
                  <a:ext uri="{FF2B5EF4-FFF2-40B4-BE49-F238E27FC236}">
                    <a16:creationId xmlns:a16="http://schemas.microsoft.com/office/drawing/2014/main" id="{F838964B-563D-4BC2-870D-40875D99F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6" name="Line 41">
                <a:extLst>
                  <a:ext uri="{FF2B5EF4-FFF2-40B4-BE49-F238E27FC236}">
                    <a16:creationId xmlns:a16="http://schemas.microsoft.com/office/drawing/2014/main" id="{5D4D9380-AFDC-4CF5-A85C-4DD4925EF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3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6" name="Line 42">
              <a:extLst>
                <a:ext uri="{FF2B5EF4-FFF2-40B4-BE49-F238E27FC236}">
                  <a16:creationId xmlns:a16="http://schemas.microsoft.com/office/drawing/2014/main" id="{C952D125-FA68-400C-98E0-22002BBBC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43">
              <a:extLst>
                <a:ext uri="{FF2B5EF4-FFF2-40B4-BE49-F238E27FC236}">
                  <a16:creationId xmlns:a16="http://schemas.microsoft.com/office/drawing/2014/main" id="{7ED22E30-634E-44BA-A1F7-F95119BAC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44">
              <a:extLst>
                <a:ext uri="{FF2B5EF4-FFF2-40B4-BE49-F238E27FC236}">
                  <a16:creationId xmlns:a16="http://schemas.microsoft.com/office/drawing/2014/main" id="{89E1C8EE-B911-4206-A985-6DA1BA6B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128"/>
              <a:ext cx="2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45">
              <a:extLst>
                <a:ext uri="{FF2B5EF4-FFF2-40B4-BE49-F238E27FC236}">
                  <a16:creationId xmlns:a16="http://schemas.microsoft.com/office/drawing/2014/main" id="{EC52F336-78E9-4B55-9735-0E6CEB4EA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46">
              <a:extLst>
                <a:ext uri="{FF2B5EF4-FFF2-40B4-BE49-F238E27FC236}">
                  <a16:creationId xmlns:a16="http://schemas.microsoft.com/office/drawing/2014/main" id="{206F080B-0206-4C40-8122-40B230A33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237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47">
              <a:extLst>
                <a:ext uri="{FF2B5EF4-FFF2-40B4-BE49-F238E27FC236}">
                  <a16:creationId xmlns:a16="http://schemas.microsoft.com/office/drawing/2014/main" id="{C6F6A4D1-163D-4284-A9AA-4227B7E3C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Rectangle 48">
              <a:extLst>
                <a:ext uri="{FF2B5EF4-FFF2-40B4-BE49-F238E27FC236}">
                  <a16:creationId xmlns:a16="http://schemas.microsoft.com/office/drawing/2014/main" id="{CF58463F-492F-492D-9385-1E277789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2191"/>
              <a:ext cx="117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Control, data, address bus</a:t>
              </a:r>
            </a:p>
          </p:txBody>
        </p:sp>
        <p:sp>
          <p:nvSpPr>
            <p:cNvPr id="9243" name="Line 49">
              <a:extLst>
                <a:ext uri="{FF2B5EF4-FFF2-40B4-BE49-F238E27FC236}">
                  <a16:creationId xmlns:a16="http://schemas.microsoft.com/office/drawing/2014/main" id="{18393BC0-37F2-47CF-BF79-AC86A29BE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50">
              <a:extLst>
                <a:ext uri="{FF2B5EF4-FFF2-40B4-BE49-F238E27FC236}">
                  <a16:creationId xmlns:a16="http://schemas.microsoft.com/office/drawing/2014/main" id="{A20B9250-F034-4C31-B5C4-9D0B42F27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51">
              <a:extLst>
                <a:ext uri="{FF2B5EF4-FFF2-40B4-BE49-F238E27FC236}">
                  <a16:creationId xmlns:a16="http://schemas.microsoft.com/office/drawing/2014/main" id="{A39ECC3A-D72C-4FBC-8B43-7622B6E37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52">
              <a:extLst>
                <a:ext uri="{FF2B5EF4-FFF2-40B4-BE49-F238E27FC236}">
                  <a16:creationId xmlns:a16="http://schemas.microsoft.com/office/drawing/2014/main" id="{C48AE35B-BCF1-4EE7-8C9E-455A03AB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1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Rectangle 53">
              <a:extLst>
                <a:ext uri="{FF2B5EF4-FFF2-40B4-BE49-F238E27FC236}">
                  <a16:creationId xmlns:a16="http://schemas.microsoft.com/office/drawing/2014/main" id="{68C4E3D4-6991-431C-83C7-C1D0DBBF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960"/>
              <a:ext cx="725" cy="6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48" name="Rectangle 54">
              <a:extLst>
                <a:ext uri="{FF2B5EF4-FFF2-40B4-BE49-F238E27FC236}">
                  <a16:creationId xmlns:a16="http://schemas.microsoft.com/office/drawing/2014/main" id="{8435D961-FC9F-4283-8DEB-85091B68E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2978"/>
              <a:ext cx="725" cy="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49" name="Rectangle 55">
              <a:extLst>
                <a:ext uri="{FF2B5EF4-FFF2-40B4-BE49-F238E27FC236}">
                  <a16:creationId xmlns:a16="http://schemas.microsoft.com/office/drawing/2014/main" id="{91713884-2E74-4756-96C3-BA1839FC6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3199"/>
              <a:ext cx="32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output</a:t>
              </a:r>
            </a:p>
          </p:txBody>
        </p:sp>
        <p:sp>
          <p:nvSpPr>
            <p:cNvPr id="9250" name="Rectangle 56">
              <a:extLst>
                <a:ext uri="{FF2B5EF4-FFF2-40B4-BE49-F238E27FC236}">
                  <a16:creationId xmlns:a16="http://schemas.microsoft.com/office/drawing/2014/main" id="{F1831155-8579-4CB5-8F37-0891C3F5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345"/>
              <a:ext cx="23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9251" name="Rectangle 57">
              <a:extLst>
                <a:ext uri="{FF2B5EF4-FFF2-40B4-BE49-F238E27FC236}">
                  <a16:creationId xmlns:a16="http://schemas.microsoft.com/office/drawing/2014/main" id="{FDB34D70-8546-40E6-A02F-7AFF15E9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170"/>
              <a:ext cx="28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input</a:t>
              </a:r>
            </a:p>
          </p:txBody>
        </p:sp>
        <p:sp>
          <p:nvSpPr>
            <p:cNvPr id="9252" name="Rectangle 58">
              <a:extLst>
                <a:ext uri="{FF2B5EF4-FFF2-40B4-BE49-F238E27FC236}">
                  <a16:creationId xmlns:a16="http://schemas.microsoft.com/office/drawing/2014/main" id="{F0F26CAE-4039-4401-AF40-D35941D4E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362"/>
              <a:ext cx="23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9253" name="Text Box 59">
              <a:extLst>
                <a:ext uri="{FF2B5EF4-FFF2-40B4-BE49-F238E27FC236}">
                  <a16:creationId xmlns:a16="http://schemas.microsoft.com/office/drawing/2014/main" id="{B643225C-4956-4EDD-A1A4-2238BFD8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690"/>
              <a:ext cx="57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600"/>
                <a:t>CPU</a:t>
              </a:r>
            </a:p>
          </p:txBody>
        </p:sp>
        <p:grpSp>
          <p:nvGrpSpPr>
            <p:cNvPr id="9254" name="Group 60">
              <a:extLst>
                <a:ext uri="{FF2B5EF4-FFF2-40B4-BE49-F238E27FC236}">
                  <a16:creationId xmlns:a16="http://schemas.microsoft.com/office/drawing/2014/main" id="{522B8F69-84AC-4A14-ADBF-2F3A8B135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2104"/>
              <a:ext cx="824" cy="568"/>
              <a:chOff x="976" y="2008"/>
              <a:chExt cx="824" cy="568"/>
            </a:xfrm>
          </p:grpSpPr>
          <p:sp>
            <p:nvSpPr>
              <p:cNvPr id="9264" name="Line 61">
                <a:extLst>
                  <a:ext uri="{FF2B5EF4-FFF2-40B4-BE49-F238E27FC236}">
                    <a16:creationId xmlns:a16="http://schemas.microsoft.com/office/drawing/2014/main" id="{D1A118A7-C925-4C3A-85EF-07AE970E6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Line 62">
                <a:extLst>
                  <a:ext uri="{FF2B5EF4-FFF2-40B4-BE49-F238E27FC236}">
                    <a16:creationId xmlns:a16="http://schemas.microsoft.com/office/drawing/2014/main" id="{4EFD632F-4154-4BD5-A6A8-D9ECA099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Line 63">
                <a:extLst>
                  <a:ext uri="{FF2B5EF4-FFF2-40B4-BE49-F238E27FC236}">
                    <a16:creationId xmlns:a16="http://schemas.microsoft.com/office/drawing/2014/main" id="{ED1AB224-F434-4C02-851B-68C21F66D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Line 64">
                <a:extLst>
                  <a:ext uri="{FF2B5EF4-FFF2-40B4-BE49-F238E27FC236}">
                    <a16:creationId xmlns:a16="http://schemas.microsoft.com/office/drawing/2014/main" id="{CFA5F9CE-6754-4C12-908B-02D753F32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Line 65">
                <a:extLst>
                  <a:ext uri="{FF2B5EF4-FFF2-40B4-BE49-F238E27FC236}">
                    <a16:creationId xmlns:a16="http://schemas.microsoft.com/office/drawing/2014/main" id="{818C6B33-DF76-4DAC-BECD-00B0D9201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Line 66">
                <a:extLst>
                  <a:ext uri="{FF2B5EF4-FFF2-40B4-BE49-F238E27FC236}">
                    <a16:creationId xmlns:a16="http://schemas.microsoft.com/office/drawing/2014/main" id="{59B52FE3-87A3-4ECD-AE8D-36978C16F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Line 67">
                <a:extLst>
                  <a:ext uri="{FF2B5EF4-FFF2-40B4-BE49-F238E27FC236}">
                    <a16:creationId xmlns:a16="http://schemas.microsoft.com/office/drawing/2014/main" id="{ECCA9F15-3EA8-4646-8139-C0AF7F7AE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8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5" name="Rectangle 68">
              <a:extLst>
                <a:ext uri="{FF2B5EF4-FFF2-40B4-BE49-F238E27FC236}">
                  <a16:creationId xmlns:a16="http://schemas.microsoft.com/office/drawing/2014/main" id="{3757D0BB-DDDA-4D4A-B1C5-887DC58F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5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6" name="Rectangle 69">
              <a:extLst>
                <a:ext uri="{FF2B5EF4-FFF2-40B4-BE49-F238E27FC236}">
                  <a16:creationId xmlns:a16="http://schemas.microsoft.com/office/drawing/2014/main" id="{ED81B262-8742-4756-9FC6-1DE94AE0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12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7" name="Rectangle 70">
              <a:extLst>
                <a:ext uri="{FF2B5EF4-FFF2-40B4-BE49-F238E27FC236}">
                  <a16:creationId xmlns:a16="http://schemas.microsoft.com/office/drawing/2014/main" id="{C7151678-A695-47AC-9CF4-653A7804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7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8" name="Line 71">
              <a:extLst>
                <a:ext uri="{FF2B5EF4-FFF2-40B4-BE49-F238E27FC236}">
                  <a16:creationId xmlns:a16="http://schemas.microsoft.com/office/drawing/2014/main" id="{A924DB70-79BB-4EE9-8C70-F230B0C3C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72">
              <a:extLst>
                <a:ext uri="{FF2B5EF4-FFF2-40B4-BE49-F238E27FC236}">
                  <a16:creationId xmlns:a16="http://schemas.microsoft.com/office/drawing/2014/main" id="{E051C53F-F0FB-4287-AB6E-B2BDA9C91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73">
              <a:extLst>
                <a:ext uri="{FF2B5EF4-FFF2-40B4-BE49-F238E27FC236}">
                  <a16:creationId xmlns:a16="http://schemas.microsoft.com/office/drawing/2014/main" id="{0613FA47-B6C1-4E2D-985B-F6029E350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672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Rectangle 74">
              <a:extLst>
                <a:ext uri="{FF2B5EF4-FFF2-40B4-BE49-F238E27FC236}">
                  <a16:creationId xmlns:a16="http://schemas.microsoft.com/office/drawing/2014/main" id="{90A2EF37-64DE-4B16-8209-DD239E22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62" name="Rectangle 75">
              <a:extLst>
                <a:ext uri="{FF2B5EF4-FFF2-40B4-BE49-F238E27FC236}">
                  <a16:creationId xmlns:a16="http://schemas.microsoft.com/office/drawing/2014/main" id="{19185098-7500-4331-867F-BB190F4A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1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63" name="Rectangle 76">
              <a:extLst>
                <a:ext uri="{FF2B5EF4-FFF2-40B4-BE49-F238E27FC236}">
                  <a16:creationId xmlns:a16="http://schemas.microsoft.com/office/drawing/2014/main" id="{44B9D617-1218-47A1-9522-18614A837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3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299D2-250C-4FBE-A6E7-5B99B14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14F7B-E75F-45B8-9DB3-A5724B02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3CFFB93-CA98-409A-9EB7-E67F8218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3475"/>
          </a:xfrm>
        </p:spPr>
        <p:txBody>
          <a:bodyPr/>
          <a:lstStyle/>
          <a:p>
            <a:r>
              <a:rPr lang="en-US" altLang="en-US" sz="3200" b="1" cap="all" dirty="0">
                <a:solidFill>
                  <a:srgbClr val="0070C0"/>
                </a:solidFill>
              </a:rPr>
              <a:t>How Program code and Data is stored and accessed in main memory?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B517DEC-8637-4D25-AA0B-B72E4A422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6175"/>
            <a:ext cx="7772400" cy="4949825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Unified/general approach: </a:t>
            </a:r>
            <a:r>
              <a:rPr lang="en-US" altLang="en-US" dirty="0"/>
              <a:t>Any location can hold machine code or data except some area reserved for system information and operating system.</a:t>
            </a:r>
          </a:p>
          <a:p>
            <a:r>
              <a:rPr lang="en-US" altLang="en-US" dirty="0">
                <a:solidFill>
                  <a:srgbClr val="7030A0"/>
                </a:solidFill>
              </a:rPr>
              <a:t>Segmentation:</a:t>
            </a:r>
            <a:r>
              <a:rPr lang="en-US" altLang="en-US" dirty="0"/>
              <a:t> Main memory is logically divided into sections used for holding Program(machine codes of instructions), data to be used in program and other special purposes.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B8A7D-89C2-4D08-9EA3-F12BD180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582C-8F6D-4C81-9E09-83BE584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21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C2A5-E8D9-49AE-91DE-CF796AE7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854"/>
            <a:ext cx="7772400" cy="739698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Memory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0C31-4937-4783-B3E1-AC545C35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5551"/>
            <a:ext cx="7772400" cy="4806175"/>
          </a:xfrm>
        </p:spPr>
        <p:txBody>
          <a:bodyPr/>
          <a:lstStyle/>
          <a:p>
            <a:r>
              <a:rPr lang="en-US" sz="2400" dirty="0"/>
              <a:t>In 8086, the total memory size is divided into segments of various sizes.</a:t>
            </a:r>
          </a:p>
          <a:p>
            <a:r>
              <a:rPr lang="en-US" sz="2400" dirty="0"/>
              <a:t>A segment is just an area in memory.</a:t>
            </a:r>
          </a:p>
          <a:p>
            <a:r>
              <a:rPr lang="en-US" sz="2400" dirty="0"/>
              <a:t>The process of dividing memory this way is called Segmentation.</a:t>
            </a:r>
          </a:p>
          <a:p>
            <a:r>
              <a:rPr lang="en-US" sz="2400" dirty="0"/>
              <a:t>Memory has four different types of segments. These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Stack Segment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Extra Segment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E5F1-D3E9-4868-A504-542CAC3C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AD11-AE98-483F-89D3-F357933E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720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451-37C4-44A3-93A5-7AD722F1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1873"/>
            <a:ext cx="7772400" cy="550127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Memory Segmentation-2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256-7094-4FFB-9758-3E928864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44497"/>
            <a:ext cx="7772400" cy="4598019"/>
          </a:xfrm>
        </p:spPr>
        <p:txBody>
          <a:bodyPr/>
          <a:lstStyle/>
          <a:p>
            <a:r>
              <a:rPr lang="en-US" sz="2800" dirty="0"/>
              <a:t>The code segment is used to store the program code. The segment can also store program instructions and data. segments generally stores data used in the program.</a:t>
            </a:r>
          </a:p>
          <a:p>
            <a:r>
              <a:rPr lang="en-US" sz="2800" dirty="0"/>
              <a:t>The Data, Stack and Extra</a:t>
            </a:r>
          </a:p>
          <a:p>
            <a:r>
              <a:rPr lang="en-US" sz="2800" dirty="0"/>
              <a:t>Each of the segments are pointed to (addressed) by 4 segment registers called CS, DS, SS and ES. respectively.</a:t>
            </a:r>
          </a:p>
          <a:p>
            <a:r>
              <a:rPr lang="en-US" sz="2800" dirty="0"/>
              <a:t>Each segment register stores the Base (starting) address of the corresponding segment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6612-4979-417E-BEC9-BCCB8D0E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58BBB-F390-4EDE-A1D3-5A7922B4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924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FDF6-289C-45B4-AA2C-E33EE922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3941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Memory Segmentation-3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5E50-E2BB-40BB-B371-6921B52C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6341"/>
            <a:ext cx="7772400" cy="4750420"/>
          </a:xfrm>
        </p:spPr>
        <p:txBody>
          <a:bodyPr/>
          <a:lstStyle/>
          <a:p>
            <a:r>
              <a:rPr lang="en-US" sz="2400" dirty="0"/>
              <a:t>The segment registers are 16-bit in size.</a:t>
            </a:r>
          </a:p>
          <a:p>
            <a:r>
              <a:rPr lang="en-US" sz="2400" dirty="0"/>
              <a:t>Because the segment registers cannot store 20 bits, they only store the upper 16 bits.</a:t>
            </a:r>
          </a:p>
          <a:p>
            <a:r>
              <a:rPr lang="en-US" sz="2400" dirty="0"/>
              <a:t>The 20-bit address of a byte in memory is called its Physical Address. But, it is specified as a Logical Address.</a:t>
            </a:r>
          </a:p>
          <a:p>
            <a:r>
              <a:rPr lang="en-US" sz="2400" dirty="0"/>
              <a:t>Logical address is in the form of- Base Address : Offset</a:t>
            </a:r>
          </a:p>
          <a:p>
            <a:r>
              <a:rPr lang="en-US" sz="2400" dirty="0"/>
              <a:t>Offset is the displacement of the memory location from the starting location of the segment.</a:t>
            </a:r>
          </a:p>
          <a:p>
            <a:r>
              <a:rPr lang="en-US" sz="2400" dirty="0"/>
              <a:t>Segmentation helps to increase the speed of execution so that processor can able to fetch and execute the data from the memory even faster and easily.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B2A6-FB7D-4839-92F0-E3993282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6841-24B1-455F-8BFF-3E88954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996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532A-F429-4A03-A3DF-F8C91EB3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50488"/>
          </a:xfrm>
        </p:spPr>
        <p:txBody>
          <a:bodyPr/>
          <a:lstStyle/>
          <a:p>
            <a:r>
              <a:rPr lang="en-US" sz="3200" b="1" cap="all" dirty="0">
                <a:solidFill>
                  <a:srgbClr val="0070C0"/>
                </a:solidFill>
              </a:rPr>
              <a:t>Memory segmentation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BA8056-C81C-47CC-AE68-DA40BA60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4761"/>
            <a:ext cx="7383786" cy="52336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A313-0F5F-4C5A-998D-0153E1E5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66C6B-B3E9-4B9E-836A-AEBA7574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4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D4F0-79F1-42B7-9F0F-CF7007F7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1"/>
            <a:ext cx="9144000" cy="82426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How The Physical Address is Calculated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248D-EF31-435C-AA4C-1FB2DB70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575"/>
            <a:ext cx="9144000" cy="4560849"/>
          </a:xfrm>
        </p:spPr>
        <p:txBody>
          <a:bodyPr/>
          <a:lstStyle/>
          <a:p>
            <a:r>
              <a:rPr lang="en-US" sz="2400" dirty="0" err="1"/>
              <a:t>8086's</a:t>
            </a:r>
            <a:r>
              <a:rPr lang="en-US" sz="2400" dirty="0"/>
              <a:t> </a:t>
            </a:r>
            <a:r>
              <a:rPr lang="en-US" sz="2400" dirty="0" err="1"/>
              <a:t>BIU</a:t>
            </a:r>
            <a:r>
              <a:rPr lang="en-US" sz="2400" dirty="0"/>
              <a:t> produces the 20-bit physical memory address by combining a 16-bit segment address with a 16-bit offset address. </a:t>
            </a:r>
          </a:p>
          <a:p>
            <a:r>
              <a:rPr lang="en-US" sz="2400" dirty="0"/>
              <a:t>There are four 16-bit segment registers, viz., the code segment (CS), the stack segment (SS), the extra segment (ES), and the data segment (DS). These segment registers hold the corresponding 16-bit segment addresses. A segment address is the upper 16-bits of the starting address of that segment. </a:t>
            </a:r>
          </a:p>
          <a:p>
            <a:r>
              <a:rPr lang="en-US" sz="2400" dirty="0"/>
              <a:t>The lower 4-bits of the starting address of a segment is always zero. </a:t>
            </a:r>
          </a:p>
          <a:p>
            <a:r>
              <a:rPr lang="en-US" sz="2400" dirty="0"/>
              <a:t>The offset address is held by another 16-bit register. The physical 20-bit address is calculated by shifting the segment address 4-bit left and then adding that to the offset address.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9441-7D0A-4C40-89B9-9F596A1A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59E6A-6CC0-4B9E-A52C-87EF5BB5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86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8491-F927-41A0-A656-062C96F6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257"/>
            <a:ext cx="9144000" cy="828908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Example of Calculation of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98F9-50CA-4F21-ABF6-5004378A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4692"/>
            <a:ext cx="9144000" cy="4943708"/>
          </a:xfrm>
        </p:spPr>
        <p:txBody>
          <a:bodyPr/>
          <a:lstStyle/>
          <a:p>
            <a:r>
              <a:rPr lang="en-US" sz="2800" dirty="0"/>
              <a:t>Code segment Register CS holds the segment address which is 4569 H </a:t>
            </a:r>
          </a:p>
          <a:p>
            <a:r>
              <a:rPr lang="en-US" sz="2800" dirty="0"/>
              <a:t>Instruction pointer IP holds the offset address which is </a:t>
            </a:r>
            <a:r>
              <a:rPr lang="en-US" sz="2800" dirty="0" err="1"/>
              <a:t>10A0</a:t>
            </a:r>
            <a:r>
              <a:rPr lang="en-US" sz="2800" dirty="0"/>
              <a:t> H </a:t>
            </a:r>
          </a:p>
          <a:p>
            <a:r>
              <a:rPr lang="en-US" sz="2800" dirty="0"/>
              <a:t>The physical 20-bit address is calculated as follows -</a:t>
            </a:r>
          </a:p>
          <a:p>
            <a:pPr marL="0" indent="0">
              <a:buNone/>
            </a:pPr>
            <a:r>
              <a:rPr lang="en-US" sz="2800" dirty="0"/>
              <a:t>     (</a:t>
            </a:r>
            <a:r>
              <a:rPr lang="en-US" sz="2800" dirty="0" err="1"/>
              <a:t>4569h</a:t>
            </a:r>
            <a:r>
              <a:rPr lang="en-US" sz="2800" dirty="0"/>
              <a:t> * </a:t>
            </a:r>
            <a:r>
              <a:rPr lang="en-US" sz="2800" dirty="0" err="1"/>
              <a:t>10h</a:t>
            </a:r>
            <a:r>
              <a:rPr lang="en-US" sz="2800" dirty="0"/>
              <a:t> + </a:t>
            </a:r>
            <a:r>
              <a:rPr lang="en-US" sz="2800" dirty="0" err="1"/>
              <a:t>10A0h</a:t>
            </a:r>
            <a:r>
              <a:rPr lang="en-US" sz="2800" dirty="0"/>
              <a:t> = </a:t>
            </a:r>
            <a:r>
              <a:rPr lang="en-US" sz="2800" dirty="0" err="1"/>
              <a:t>12345h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   Segment address :     45690 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Offset address      : +  </a:t>
            </a:r>
            <a:r>
              <a:rPr lang="en-US" sz="2800" dirty="0" err="1"/>
              <a:t>10A0</a:t>
            </a:r>
            <a:r>
              <a:rPr lang="en-US" sz="2800" dirty="0"/>
              <a:t> 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---------------------------------------------------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Physical address  :     46730 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5C3-B79D-427D-AA85-8B5808C8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BD7A0-07FE-40C7-970D-B780784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044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01B-E2A7-4730-9E2A-DD5C09CE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1610"/>
            <a:ext cx="7772400" cy="555625"/>
          </a:xfrm>
        </p:spPr>
        <p:txBody>
          <a:bodyPr/>
          <a:lstStyle/>
          <a:p>
            <a:r>
              <a:rPr lang="en-US" sz="3200" dirty="0"/>
              <a:t>Calculation of Physical Address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BE7D-5F9E-4B10-BA32-5636FC1B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51C47-7C4F-4DCB-97E2-2679E4CC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7331AF-E347-40FC-BE6C-F7163040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6" y="1126274"/>
            <a:ext cx="9014654" cy="4373368"/>
          </a:xfrm>
        </p:spPr>
      </p:pic>
    </p:spTree>
    <p:extLst>
      <p:ext uri="{BB962C8B-B14F-4D97-AF65-F5344CB8AC3E}">
        <p14:creationId xmlns:p14="http://schemas.microsoft.com/office/powerpoint/2010/main" val="2150412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E67F-87C8-4747-B78B-9BC0894A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618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Diagram of Physical Address 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538D-E0BB-4729-92A7-B0533C1E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0481-24A1-4D92-8C01-0BD7BB80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E321FFE-1BD7-441D-ABBD-5476A4F3C8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933" y="1027114"/>
            <a:ext cx="8114338" cy="4803329"/>
            <a:chOff x="442" y="647"/>
            <a:chExt cx="4776" cy="331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BBC0034-CDFF-4920-BD5F-82B69DA3797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46" y="647"/>
              <a:ext cx="4572" cy="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pic>
          <p:nvPicPr>
            <p:cNvPr id="37893" name="Picture 5">
              <a:extLst>
                <a:ext uri="{FF2B5EF4-FFF2-40B4-BE49-F238E27FC236}">
                  <a16:creationId xmlns:a16="http://schemas.microsoft.com/office/drawing/2014/main" id="{0ED9EE85-3CE2-4B95-9C17-0ABC903E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671"/>
              <a:ext cx="4579" cy="3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38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6F0F4A5-EB31-46B0-A8C2-69A6CE8C6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9055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Instruction set</a:t>
            </a:r>
            <a:endParaRPr lang="en-US" altLang="en-US" sz="4000" b="1" cap="all" dirty="0">
              <a:solidFill>
                <a:srgbClr val="0070C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117C4E-F7EB-4C96-A2A3-54A142864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0650"/>
            <a:ext cx="8001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To program a </a:t>
            </a:r>
            <a:r>
              <a:rPr lang="en-GB" altLang="en-US" sz="2800" dirty="0">
                <a:sym typeface="Symbol" panose="05050102010706020507" pitchFamily="18" charset="2"/>
              </a:rPr>
              <a:t>P, </a:t>
            </a:r>
            <a:r>
              <a:rPr lang="en-GB" altLang="en-US" sz="2800" dirty="0"/>
              <a:t>a variety of data manipulation, arithmetic and logical instructions </a:t>
            </a:r>
            <a:r>
              <a:rPr lang="en-GB" altLang="en-US" sz="2800" dirty="0">
                <a:sym typeface="Symbol" panose="05050102010706020507" pitchFamily="18" charset="2"/>
              </a:rPr>
              <a:t>are featured for a processor</a:t>
            </a:r>
          </a:p>
          <a:p>
            <a:pPr>
              <a:lnSpc>
                <a:spcPct val="90000"/>
              </a:lnSpc>
            </a:pPr>
            <a:r>
              <a:rPr lang="en-GB" altLang="en-US" sz="2800" dirty="0">
                <a:sym typeface="Symbol" panose="05050102010706020507" pitchFamily="18" charset="2"/>
              </a:rPr>
              <a:t>Instructions can be organised into functional groups-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-Data movement	-Arithmetic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-Logical		-Bit manipulation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-Shift/rotate		-Branch/Jump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-Subroutine call	-Interrupt handling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-Miscellaneous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ym typeface="Symbol" panose="05050102010706020507" pitchFamily="18" charset="2"/>
              </a:rPr>
              <a:t>		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0A832-FA7C-43F3-AC71-41B9784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F494-45B1-4A47-8E2A-59CB5461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4160F9-97AF-47C9-852A-1167CCEB0315}"/>
              </a:ext>
            </a:extLst>
          </p:cNvPr>
          <p:cNvCxnSpPr>
            <a:cxnSpLocks/>
          </p:cNvCxnSpPr>
          <p:nvPr/>
        </p:nvCxnSpPr>
        <p:spPr bwMode="auto">
          <a:xfrm>
            <a:off x="4070195" y="3490330"/>
            <a:ext cx="0" cy="2352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C77CE1A-D0C6-440F-B105-90F30ECF2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946150"/>
          </a:xfrm>
        </p:spPr>
        <p:txBody>
          <a:bodyPr/>
          <a:lstStyle/>
          <a:p>
            <a:r>
              <a:rPr lang="en-US" altLang="en-US" sz="3600" b="1" cap="all" dirty="0">
                <a:solidFill>
                  <a:srgbClr val="0070C0"/>
                </a:solidFill>
              </a:rPr>
              <a:t>Control Unit </a:t>
            </a:r>
            <a:r>
              <a:rPr lang="en-US" altLang="en-US" sz="3600" b="1" dirty="0">
                <a:solidFill>
                  <a:srgbClr val="0070C0"/>
                </a:solidFill>
              </a:rPr>
              <a:t>Continued</a:t>
            </a:r>
            <a:r>
              <a:rPr lang="en-US" altLang="en-US" sz="3600" b="1" cap="all" dirty="0">
                <a:solidFill>
                  <a:srgbClr val="0070C0"/>
                </a:solidFill>
              </a:rPr>
              <a:t> ...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4A01810-EB10-4AA1-817D-E7EE76926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92238"/>
            <a:ext cx="7772400" cy="4703762"/>
          </a:xfrm>
        </p:spPr>
        <p:txBody>
          <a:bodyPr/>
          <a:lstStyle/>
          <a:p>
            <a:r>
              <a:rPr lang="en-US" altLang="en-US"/>
              <a:t>Types: Microprogram &amp; Hardware </a:t>
            </a:r>
          </a:p>
          <a:p>
            <a:r>
              <a:rPr lang="en-US" altLang="en-US"/>
              <a:t>RISC(Reduced Instruction Set Computer) uses Hardware control unit; faster execution</a:t>
            </a:r>
          </a:p>
          <a:p>
            <a:r>
              <a:rPr lang="en-US" altLang="en-US"/>
              <a:t>CISC (Complex Instruction Set Computer) uses Microprogram control unit; easy to program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A60C1-BA27-480A-90CD-7D6D2114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EF54E-4409-4D0C-803E-FC09AB38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E67F47B-1FDC-4E0C-B01C-52B5D19A0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38150"/>
            <a:ext cx="7772400" cy="676972"/>
          </a:xfrm>
        </p:spPr>
        <p:txBody>
          <a:bodyPr/>
          <a:lstStyle/>
          <a:p>
            <a:r>
              <a:rPr lang="en-GB" altLang="en-US" sz="3600" b="1" cap="all" dirty="0">
                <a:solidFill>
                  <a:srgbClr val="0070C0"/>
                </a:solidFill>
              </a:rPr>
              <a:t>Addressing modes</a:t>
            </a:r>
            <a:endParaRPr lang="en-US" altLang="en-US" sz="3600" b="1" cap="all" dirty="0">
              <a:solidFill>
                <a:srgbClr val="0070C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9F8991A-60C1-4109-AA75-D7CA49B0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743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To perform an operation, operands are to be supplied</a:t>
            </a:r>
          </a:p>
          <a:p>
            <a:pPr>
              <a:lnSpc>
                <a:spcPct val="90000"/>
              </a:lnSpc>
            </a:pPr>
            <a:r>
              <a:rPr lang="en-GB" altLang="en-US"/>
              <a:t>Operands can come from registers, memory locations or directly as part of an instruction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 Addressing mode says from where the operands come from</a:t>
            </a:r>
          </a:p>
          <a:p>
            <a:pPr>
              <a:lnSpc>
                <a:spcPct val="90000"/>
              </a:lnSpc>
            </a:pPr>
            <a:r>
              <a:rPr lang="en-GB" altLang="en-US"/>
              <a:t>Very common addressing modes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	-Immediate, direct, inherent, relative,     indexed 	(more detail later)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81EB9-EFAF-4546-B83C-79392EE0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D400B-BBB2-4CC0-AB90-C1B628C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>
            <a:extLst>
              <a:ext uri="{FF2B5EF4-FFF2-40B4-BE49-F238E27FC236}">
                <a16:creationId xmlns:a16="http://schemas.microsoft.com/office/drawing/2014/main" id="{13444F05-52B1-46BE-A475-1CB56291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2961CC-5DC5-4CFF-B558-39BEDB890B1A}" type="slidenum">
              <a:rPr lang="en-US" altLang="zh-TW" sz="1400" smtClean="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12205E4-5AAC-4596-8E6E-5576893C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772" y="152400"/>
            <a:ext cx="8257478" cy="721112"/>
          </a:xfrm>
        </p:spPr>
        <p:txBody>
          <a:bodyPr/>
          <a:lstStyle/>
          <a:p>
            <a:pPr eaLnBrk="1" hangingPunct="1"/>
            <a:r>
              <a:rPr lang="en-US" altLang="zh-TW" sz="3200" b="1" cap="small" dirty="0">
                <a:solidFill>
                  <a:srgbClr val="0070C0"/>
                </a:solidFill>
                <a:ea typeface="新細明體" panose="02020500000000000000" pitchFamily="18" charset="-120"/>
              </a:rPr>
              <a:t>Intel microprocessors and Applications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FEC6FAC-694A-44B4-ACAA-D6CFED2E8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2" y="947737"/>
            <a:ext cx="8135938" cy="53911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Intel 8080 (1972)</a:t>
            </a:r>
          </a:p>
          <a:p>
            <a:pPr lvl="1" eaLnBrk="1" hangingPunct="1"/>
            <a:r>
              <a:rPr lang="en-US" altLang="zh-TW" sz="2200" dirty="0" err="1">
                <a:ea typeface="新細明體" panose="02020500000000000000" pitchFamily="18" charset="-120"/>
              </a:rPr>
              <a:t>64K</a:t>
            </a:r>
            <a:r>
              <a:rPr lang="en-US" altLang="zh-TW" sz="2200" dirty="0">
                <a:ea typeface="新細明體" panose="02020500000000000000" pitchFamily="18" charset="-120"/>
              </a:rPr>
              <a:t> addressable RAM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8-bit registers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CP/M operating system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5,6,8,10 MHz</a:t>
            </a:r>
          </a:p>
          <a:p>
            <a:pPr lvl="1" eaLnBrk="1" hangingPunct="1"/>
            <a:r>
              <a:rPr lang="en-US" altLang="zh-TW" sz="2200" dirty="0" err="1">
                <a:ea typeface="新細明體" panose="02020500000000000000" pitchFamily="18" charset="-120"/>
              </a:rPr>
              <a:t>29K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 err="1">
                <a:ea typeface="新細明體" panose="02020500000000000000" pitchFamily="18" charset="-120"/>
              </a:rPr>
              <a:t>transistros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Intel 8086/8088 (1978)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IBM-PC used 8088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1 MB addressable RAM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16-bit registers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16-bit data bus (8-bit for 8088)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separate floating-point unit (8087)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used in low-cost microcontrollers now</a:t>
            </a:r>
          </a:p>
        </p:txBody>
      </p:sp>
      <p:pic>
        <p:nvPicPr>
          <p:cNvPr id="39941" name="Picture 6">
            <a:extLst>
              <a:ext uri="{FF2B5EF4-FFF2-40B4-BE49-F238E27FC236}">
                <a16:creationId xmlns:a16="http://schemas.microsoft.com/office/drawing/2014/main" id="{8F950EC6-23F8-43A1-83D8-74956CCF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60800"/>
            <a:ext cx="27368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13767-1F58-440D-894C-B51C2A40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17-Oct-2018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>
            <a:extLst>
              <a:ext uri="{FF2B5EF4-FFF2-40B4-BE49-F238E27FC236}">
                <a16:creationId xmlns:a16="http://schemas.microsoft.com/office/drawing/2014/main" id="{59CA2F91-B6EF-4631-8482-DD4DEFC4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08D9CC6-2856-4266-8FA1-43F65A1AC92B}" type="slidenum">
              <a:rPr lang="en-US" altLang="zh-TW" sz="1400" smtClean="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C688BDC-8407-405A-9AEB-468E9CB90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3128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solidFill>
                  <a:srgbClr val="0070C0"/>
                </a:solidFill>
                <a:ea typeface="新細明體" panose="02020500000000000000" pitchFamily="18" charset="-120"/>
              </a:rPr>
              <a:t>The IBM-AT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1DBBFEE-10EE-4B0E-B44E-06E3D8B5F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8136" y="1348581"/>
            <a:ext cx="6213475" cy="35242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Intel 80286 (1982)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16 MB addressable RAM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Protected memory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several times faster than 8086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introduced IDE bus architecture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80287 floating point unit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Up to </a:t>
            </a:r>
            <a:r>
              <a:rPr lang="en-US" altLang="zh-TW" sz="2200" dirty="0" err="1">
                <a:ea typeface="新細明體" panose="02020500000000000000" pitchFamily="18" charset="-120"/>
              </a:rPr>
              <a:t>20MHz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 err="1">
                <a:ea typeface="新細明體" panose="02020500000000000000" pitchFamily="18" charset="-120"/>
              </a:rPr>
              <a:t>134K</a:t>
            </a:r>
            <a:r>
              <a:rPr lang="en-US" altLang="zh-TW" sz="2200" dirty="0">
                <a:ea typeface="新細明體" panose="02020500000000000000" pitchFamily="18" charset="-120"/>
              </a:rPr>
              <a:t> transistors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76288A72-19D0-4A42-B0CF-EBA27793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3" y="2539206"/>
            <a:ext cx="3611562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85688-69AB-41ED-9A7D-2F2088A0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>
            <a:extLst>
              <a:ext uri="{FF2B5EF4-FFF2-40B4-BE49-F238E27FC236}">
                <a16:creationId xmlns:a16="http://schemas.microsoft.com/office/drawing/2014/main" id="{E19E10C8-E484-481B-9137-71F7E3D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FC7BDD1-222D-4628-BC0C-AE6CB6300888}" type="slidenum">
              <a:rPr lang="en-US" altLang="zh-TW" sz="1400" smtClean="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08BD37C-C163-4DD8-A38D-2121AD74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990" y="200026"/>
            <a:ext cx="8090210" cy="647468"/>
          </a:xfrm>
        </p:spPr>
        <p:txBody>
          <a:bodyPr/>
          <a:lstStyle/>
          <a:p>
            <a:pPr eaLnBrk="1" hangingPunct="1"/>
            <a:r>
              <a:rPr lang="en-US" altLang="zh-TW" sz="3200" b="1" cap="all" dirty="0">
                <a:solidFill>
                  <a:srgbClr val="0070C0"/>
                </a:solidFill>
                <a:ea typeface="新細明體" panose="02020500000000000000" pitchFamily="18" charset="-120"/>
              </a:rPr>
              <a:t>Intel Architecture IA-32 Family</a:t>
            </a:r>
            <a:endParaRPr lang="en-US" altLang="zh-TW" sz="1600" b="1" cap="all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AA13B1-6FA7-45FA-B01A-1F0F29108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96950"/>
            <a:ext cx="8207375" cy="545623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Intel 386 (1985)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4 GB addressable RAM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32-bit registers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paging (virtual memory)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Up to </a:t>
            </a:r>
            <a:r>
              <a:rPr lang="en-US" altLang="zh-TW" sz="2200" dirty="0" err="1">
                <a:ea typeface="新細明體" panose="02020500000000000000" pitchFamily="18" charset="-120"/>
              </a:rPr>
              <a:t>33MHz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Intel 486 (1989)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instruction pipelining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Integrated </a:t>
            </a:r>
            <a:r>
              <a:rPr lang="en-US" altLang="zh-TW" sz="2200" dirty="0" err="1">
                <a:ea typeface="新細明體" panose="02020500000000000000" pitchFamily="18" charset="-120"/>
              </a:rPr>
              <a:t>FPU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dirty="0" err="1">
                <a:ea typeface="新細明體" panose="02020500000000000000" pitchFamily="18" charset="-120"/>
              </a:rPr>
              <a:t>8K</a:t>
            </a:r>
            <a:r>
              <a:rPr lang="en-US" altLang="zh-TW" sz="2200" dirty="0">
                <a:ea typeface="新細明體" panose="02020500000000000000" pitchFamily="18" charset="-120"/>
              </a:rPr>
              <a:t> cache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Pentium (1993)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Superscalar (two parallel pipelines)</a:t>
            </a:r>
          </a:p>
          <a:p>
            <a:pPr lvl="1" eaLnBrk="1" hangingPunct="1">
              <a:buFontTx/>
              <a:buNone/>
            </a:pPr>
            <a:endParaRPr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089D1-E4E7-46E4-8F39-0030BB93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>
            <a:extLst>
              <a:ext uri="{FF2B5EF4-FFF2-40B4-BE49-F238E27FC236}">
                <a16:creationId xmlns:a16="http://schemas.microsoft.com/office/drawing/2014/main" id="{4EBB7E01-1322-42C6-A181-261ED5C8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2629B70-8DB9-475A-8B2B-773F93A3DCD8}" type="slidenum">
              <a:rPr lang="en-US" altLang="zh-TW" sz="1400" smtClean="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89E0B-4BA0-4554-B754-062B1A8F3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7772400" cy="700088"/>
          </a:xfrm>
        </p:spPr>
        <p:txBody>
          <a:bodyPr/>
          <a:lstStyle/>
          <a:p>
            <a:pPr eaLnBrk="1" hangingPunct="1"/>
            <a:r>
              <a:rPr lang="en-US" altLang="zh-TW" sz="4000" b="1" cap="all" dirty="0">
                <a:solidFill>
                  <a:srgbClr val="0070C0"/>
                </a:solidFill>
                <a:ea typeface="新細明體" panose="02020500000000000000" pitchFamily="18" charset="-120"/>
              </a:rPr>
              <a:t>Intel </a:t>
            </a:r>
            <a:r>
              <a:rPr lang="en-US" altLang="zh-TW" sz="4000" b="1" cap="all" dirty="0" err="1">
                <a:solidFill>
                  <a:srgbClr val="0070C0"/>
                </a:solidFill>
                <a:ea typeface="新細明體" panose="02020500000000000000" pitchFamily="18" charset="-120"/>
              </a:rPr>
              <a:t>P6</a:t>
            </a:r>
            <a:r>
              <a:rPr lang="en-US" altLang="zh-TW" sz="4000" b="1" cap="all" dirty="0">
                <a:solidFill>
                  <a:srgbClr val="0070C0"/>
                </a:solidFill>
                <a:ea typeface="新細明體" panose="02020500000000000000" pitchFamily="18" charset="-120"/>
              </a:rPr>
              <a:t> Family</a:t>
            </a:r>
            <a:endParaRPr lang="en-US" altLang="zh-TW" sz="2000" b="1" cap="all" dirty="0">
              <a:solidFill>
                <a:srgbClr val="0070C0"/>
              </a:solidFill>
              <a:ea typeface="新細明體" panose="02020500000000000000" pitchFamily="18" charset="-12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86A2655-A536-402D-A88D-0B340680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55675"/>
            <a:ext cx="8280400" cy="56943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Pentium Pro (1995)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advanced optimization techniques in microcode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More pipeline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On-board </a:t>
            </a:r>
            <a:r>
              <a:rPr lang="en-US" altLang="zh-TW" sz="2200" dirty="0" err="1">
                <a:ea typeface="新細明體" panose="02020500000000000000" pitchFamily="18" charset="-120"/>
              </a:rPr>
              <a:t>L2</a:t>
            </a:r>
            <a:r>
              <a:rPr lang="en-US" altLang="zh-TW" sz="2200" dirty="0">
                <a:ea typeface="新細明體" panose="02020500000000000000" pitchFamily="18" charset="-120"/>
              </a:rPr>
              <a:t> cache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Pentium II (1997)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MMX (multimedia)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Up to </a:t>
            </a:r>
            <a:r>
              <a:rPr lang="en-US" altLang="zh-TW" sz="2200" dirty="0" err="1">
                <a:ea typeface="新細明體" panose="02020500000000000000" pitchFamily="18" charset="-120"/>
              </a:rPr>
              <a:t>450MHz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Pentium III (1999)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SIMD (streaming extensions) instructions (SSE)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Up to </a:t>
            </a:r>
            <a:r>
              <a:rPr lang="en-US" altLang="zh-TW" sz="2200" dirty="0" err="1">
                <a:ea typeface="新細明體" panose="02020500000000000000" pitchFamily="18" charset="-120"/>
              </a:rPr>
              <a:t>1+GHz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Pentium 4 (2000)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err="1">
                <a:ea typeface="新細明體" panose="02020500000000000000" pitchFamily="18" charset="-120"/>
              </a:rPr>
              <a:t>NetBurst</a:t>
            </a:r>
            <a:r>
              <a:rPr lang="en-US" altLang="zh-TW" sz="2200" dirty="0">
                <a:ea typeface="新細明體" panose="02020500000000000000" pitchFamily="18" charset="-120"/>
              </a:rPr>
              <a:t> micro-architecture, tuned for multimedia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err="1">
                <a:ea typeface="新細明體" panose="02020500000000000000" pitchFamily="18" charset="-120"/>
              </a:rPr>
              <a:t>3.8+GHz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Pentium D (2005, Dual core)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816B9-04FB-4CDC-987D-C30EFB10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EDDA4B-76DD-40CC-89B1-8275307CC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799"/>
            <a:ext cx="8001000" cy="821473"/>
          </a:xfrm>
          <a:noFill/>
        </p:spPr>
        <p:txBody>
          <a:bodyPr/>
          <a:lstStyle/>
          <a:p>
            <a:pPr eaLnBrk="1" hangingPunct="1"/>
            <a:r>
              <a:rPr lang="en-US" altLang="zh-TW" sz="2800" b="1" cap="all" dirty="0">
                <a:solidFill>
                  <a:srgbClr val="0070C0"/>
                </a:solidFill>
                <a:ea typeface="新細明體" panose="02020500000000000000" pitchFamily="18" charset="-120"/>
              </a:rPr>
              <a:t>Intel Architecture (IA) 32-bit Processors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34AD15D-CC83-4145-952D-2E94CA32F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1025525"/>
            <a:ext cx="8102600" cy="553878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Totally Dominate Computer Market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Evolutionary Design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Starting in 1978 with 8086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Added more features as time goes on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Still support old features, although obsolete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Complex Instruction Set Computer (CISC)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Many different instructions with many different formats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But, only small subset encountered with Linux programs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Hard to match performance of Reduced Instruction Set Computers (RISC)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But, Intel has done just that</a:t>
            </a:r>
            <a:r>
              <a:rPr lang="en-US" altLang="zh-TW">
                <a:ea typeface="新細明體" panose="02020500000000000000" pitchFamily="18" charset="-120"/>
              </a:rPr>
              <a:t>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FC6F3-6510-4D58-B494-10E2366F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FD63-B782-4A03-8E8D-866027E0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>
            <a:extLst>
              <a:ext uri="{FF2B5EF4-FFF2-40B4-BE49-F238E27FC236}">
                <a16:creationId xmlns:a16="http://schemas.microsoft.com/office/drawing/2014/main" id="{E81153B3-AEEF-4744-9BCF-82E8109F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4E6C6B7-7726-4091-89AD-688417182517}" type="slidenum">
              <a:rPr lang="en-US" altLang="zh-TW" sz="1400" smtClean="0">
                <a:ea typeface="新細明體" panose="02020500000000000000" pitchFamily="18" charset="-120"/>
              </a:rPr>
              <a:pPr algn="l"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3E43DFF-EC05-4CE7-A47E-7F8DD8A72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cap="all" dirty="0">
                <a:solidFill>
                  <a:srgbClr val="0070C0"/>
                </a:solidFill>
                <a:ea typeface="新細明體" panose="02020500000000000000" pitchFamily="18" charset="-120"/>
              </a:rPr>
              <a:t>Addressable memory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9B7ABB1-FEA5-43D7-9413-576484FC6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192" y="1983601"/>
            <a:ext cx="6858000" cy="35242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Protected mode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4 GB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32-bit address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Real-address and Virtual-8086 modes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1 MB space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20-bit address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AABF3-0EE7-4F31-8A16-5F6FCD86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5B0B62F-C5DB-4166-984C-05BF71481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Few Terms &amp; Questions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8DA1B381-3ED1-4CCB-84CD-E37B65DAB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Instruction, Machine Codes, Hex codes</a:t>
            </a:r>
          </a:p>
          <a:p>
            <a:r>
              <a:rPr lang="en-US" altLang="en-US" dirty="0"/>
              <a:t>Memory Address &amp; Port Address</a:t>
            </a:r>
          </a:p>
          <a:p>
            <a:r>
              <a:rPr lang="en-US" altLang="en-US" dirty="0"/>
              <a:t>Instruction Processing: Fetch and Execution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B4020-850C-4EBD-928C-42CC8C7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4F7C2-A310-44B3-A0DD-88FF2E0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A297-996E-4427-B55D-2AF5EA3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Microprocessors</a:t>
            </a:r>
            <a:br>
              <a:rPr lang="en-US" dirty="0"/>
            </a:br>
            <a:r>
              <a:rPr lang="en-US" sz="2400" dirty="0"/>
              <a:t>Vol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D177-7DEC-47CE-A8F6-A89D9878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Get course materials from the following link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err="1">
                <a:hlinkClick r:id="rId2"/>
              </a:rPr>
              <a:t>asadul.drivehq.com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students.htm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Note: The password: </a:t>
            </a:r>
            <a:r>
              <a:rPr lang="en-US" sz="2000" dirty="0" err="1"/>
              <a:t>cse.uap@univdhaka.edu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1A88-D3C4-4BBC-9D89-99B3D7A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103E-8ED6-413A-9F9D-133E6DD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3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41B641A-E661-4C61-A32E-E101C806D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8150"/>
            <a:ext cx="7772400" cy="609600"/>
          </a:xfrm>
        </p:spPr>
        <p:txBody>
          <a:bodyPr/>
          <a:lstStyle/>
          <a:p>
            <a:r>
              <a:rPr lang="en-GB" altLang="en-US" sz="4000" b="1" cap="all" dirty="0">
                <a:solidFill>
                  <a:srgbClr val="0070C0"/>
                </a:solidFill>
              </a:rPr>
              <a:t>System B</a:t>
            </a:r>
            <a:r>
              <a:rPr lang="en-US" altLang="en-US" sz="4000" b="1" cap="all" dirty="0">
                <a:solidFill>
                  <a:srgbClr val="0070C0"/>
                </a:solidFill>
              </a:rPr>
              <a:t>us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4CB4A8-A7C6-436A-AF59-2829EE5A9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028700"/>
            <a:ext cx="7772400" cy="5543550"/>
          </a:xfrm>
        </p:spPr>
        <p:txBody>
          <a:bodyPr/>
          <a:lstStyle/>
          <a:p>
            <a:r>
              <a:rPr lang="en-US" altLang="en-US"/>
              <a:t>Wires through which data and information are interchanged between units</a:t>
            </a:r>
          </a:p>
          <a:p>
            <a:r>
              <a:rPr lang="en-US" altLang="en-US"/>
              <a:t>Three types of bus (more later):</a:t>
            </a:r>
          </a:p>
          <a:p>
            <a:pPr lvl="1">
              <a:buFontTx/>
              <a:buNone/>
            </a:pPr>
            <a:r>
              <a:rPr lang="en-US" altLang="en-US"/>
              <a:t>- Address bus  - Data bus - Control bus</a:t>
            </a:r>
          </a:p>
        </p:txBody>
      </p:sp>
      <p:grpSp>
        <p:nvGrpSpPr>
          <p:cNvPr id="11268" name="Group 77">
            <a:extLst>
              <a:ext uri="{FF2B5EF4-FFF2-40B4-BE49-F238E27FC236}">
                <a16:creationId xmlns:a16="http://schemas.microsoft.com/office/drawing/2014/main" id="{28B7A52A-14E7-49B2-A59F-1935DCCE5BF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113088"/>
            <a:ext cx="6400800" cy="3325812"/>
            <a:chOff x="908" y="690"/>
            <a:chExt cx="3612" cy="2935"/>
          </a:xfrm>
        </p:grpSpPr>
        <p:sp>
          <p:nvSpPr>
            <p:cNvPr id="11269" name="Rectangle 78">
              <a:extLst>
                <a:ext uri="{FF2B5EF4-FFF2-40B4-BE49-F238E27FC236}">
                  <a16:creationId xmlns:a16="http://schemas.microsoft.com/office/drawing/2014/main" id="{FDE6FB97-4146-4D4E-BF54-E088DC5F5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04"/>
              <a:ext cx="951" cy="2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70" name="Line 79">
              <a:extLst>
                <a:ext uri="{FF2B5EF4-FFF2-40B4-BE49-F238E27FC236}">
                  <a16:creationId xmlns:a16="http://schemas.microsoft.com/office/drawing/2014/main" id="{12050059-26F9-460B-9DB5-0D47EB4A3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893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80">
              <a:extLst>
                <a:ext uri="{FF2B5EF4-FFF2-40B4-BE49-F238E27FC236}">
                  <a16:creationId xmlns:a16="http://schemas.microsoft.com/office/drawing/2014/main" id="{DBE6FFE3-362B-4D7D-B93D-381D108CA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2827"/>
              <a:ext cx="95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1">
              <a:extLst>
                <a:ext uri="{FF2B5EF4-FFF2-40B4-BE49-F238E27FC236}">
                  <a16:creationId xmlns:a16="http://schemas.microsoft.com/office/drawing/2014/main" id="{8CB4CC57-50E3-4703-81D2-BA8CC7E4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968"/>
              <a:ext cx="36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  unit</a:t>
              </a:r>
            </a:p>
          </p:txBody>
        </p:sp>
        <p:sp>
          <p:nvSpPr>
            <p:cNvPr id="11273" name="Rectangle 82">
              <a:extLst>
                <a:ext uri="{FF2B5EF4-FFF2-40B4-BE49-F238E27FC236}">
                  <a16:creationId xmlns:a16="http://schemas.microsoft.com/office/drawing/2014/main" id="{ED6A1579-A2B6-4C66-985C-E878B86C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409"/>
              <a:ext cx="28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ALU</a:t>
              </a:r>
            </a:p>
          </p:txBody>
        </p:sp>
        <p:sp>
          <p:nvSpPr>
            <p:cNvPr id="11274" name="Rectangle 83">
              <a:extLst>
                <a:ext uri="{FF2B5EF4-FFF2-40B4-BE49-F238E27FC236}">
                  <a16:creationId xmlns:a16="http://schemas.microsoft.com/office/drawing/2014/main" id="{5D18E12F-97F3-49DF-9329-87251667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913"/>
              <a:ext cx="42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Registers</a:t>
              </a:r>
            </a:p>
          </p:txBody>
        </p:sp>
        <p:sp>
          <p:nvSpPr>
            <p:cNvPr id="11275" name="Rectangle 84">
              <a:extLst>
                <a:ext uri="{FF2B5EF4-FFF2-40B4-BE49-F238E27FC236}">
                  <a16:creationId xmlns:a16="http://schemas.microsoft.com/office/drawing/2014/main" id="{98888A50-7173-486A-A37D-E07D2224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1"/>
              <a:ext cx="1121" cy="7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76" name="Rectangle 85">
              <a:extLst>
                <a:ext uri="{FF2B5EF4-FFF2-40B4-BE49-F238E27FC236}">
                  <a16:creationId xmlns:a16="http://schemas.microsoft.com/office/drawing/2014/main" id="{64D4013B-458C-4199-B313-195E3332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44"/>
              <a:ext cx="70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RAM | ROM</a:t>
              </a:r>
            </a:p>
          </p:txBody>
        </p:sp>
        <p:sp>
          <p:nvSpPr>
            <p:cNvPr id="11277" name="Rectangle 86">
              <a:extLst>
                <a:ext uri="{FF2B5EF4-FFF2-40B4-BE49-F238E27FC236}">
                  <a16:creationId xmlns:a16="http://schemas.microsoft.com/office/drawing/2014/main" id="{39B3ED53-4FBF-417F-958C-3B564F90C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200"/>
              <a:ext cx="39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program</a:t>
              </a:r>
            </a:p>
          </p:txBody>
        </p:sp>
        <p:sp>
          <p:nvSpPr>
            <p:cNvPr id="11278" name="Rectangle 87">
              <a:extLst>
                <a:ext uri="{FF2B5EF4-FFF2-40B4-BE49-F238E27FC236}">
                  <a16:creationId xmlns:a16="http://schemas.microsoft.com/office/drawing/2014/main" id="{E6B0AECB-49AB-4280-BB54-33860C43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92"/>
              <a:ext cx="3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sp>
          <p:nvSpPr>
            <p:cNvPr id="11279" name="Rectangle 88">
              <a:extLst>
                <a:ext uri="{FF2B5EF4-FFF2-40B4-BE49-F238E27FC236}">
                  <a16:creationId xmlns:a16="http://schemas.microsoft.com/office/drawing/2014/main" id="{ECC4B19B-2AC8-4176-B560-5664E675F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00"/>
              <a:ext cx="24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data</a:t>
              </a:r>
            </a:p>
          </p:txBody>
        </p:sp>
        <p:sp>
          <p:nvSpPr>
            <p:cNvPr id="11280" name="Rectangle 89">
              <a:extLst>
                <a:ext uri="{FF2B5EF4-FFF2-40B4-BE49-F238E27FC236}">
                  <a16:creationId xmlns:a16="http://schemas.microsoft.com/office/drawing/2014/main" id="{8183727A-D231-454F-B798-AAC55FF8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3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</a:t>
              </a:r>
            </a:p>
          </p:txBody>
        </p:sp>
        <p:grpSp>
          <p:nvGrpSpPr>
            <p:cNvPr id="11281" name="Group 90">
              <a:extLst>
                <a:ext uri="{FF2B5EF4-FFF2-40B4-BE49-F238E27FC236}">
                  <a16:creationId xmlns:a16="http://schemas.microsoft.com/office/drawing/2014/main" id="{6F076ECD-56F9-4300-B33C-378F77808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1616"/>
              <a:ext cx="452" cy="503"/>
              <a:chOff x="2376" y="1945"/>
              <a:chExt cx="452" cy="655"/>
            </a:xfrm>
          </p:grpSpPr>
          <p:sp>
            <p:nvSpPr>
              <p:cNvPr id="11331" name="Line 91">
                <a:extLst>
                  <a:ext uri="{FF2B5EF4-FFF2-40B4-BE49-F238E27FC236}">
                    <a16:creationId xmlns:a16="http://schemas.microsoft.com/office/drawing/2014/main" id="{BE8F969D-1CAB-437E-87B5-FB9F381C6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Line 92">
                <a:extLst>
                  <a:ext uri="{FF2B5EF4-FFF2-40B4-BE49-F238E27FC236}">
                    <a16:creationId xmlns:a16="http://schemas.microsoft.com/office/drawing/2014/main" id="{07CF147F-92CA-48F5-ACC3-7BF844D42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6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93">
                <a:extLst>
                  <a:ext uri="{FF2B5EF4-FFF2-40B4-BE49-F238E27FC236}">
                    <a16:creationId xmlns:a16="http://schemas.microsoft.com/office/drawing/2014/main" id="{AE5DAFA4-69C5-4B81-A742-B2888DFD4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9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94">
                <a:extLst>
                  <a:ext uri="{FF2B5EF4-FFF2-40B4-BE49-F238E27FC236}">
                    <a16:creationId xmlns:a16="http://schemas.microsoft.com/office/drawing/2014/main" id="{C7EDCC04-5BE0-40AA-AEC6-ACB8DC954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" cy="4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95">
                <a:extLst>
                  <a:ext uri="{FF2B5EF4-FFF2-40B4-BE49-F238E27FC236}">
                    <a16:creationId xmlns:a16="http://schemas.microsoft.com/office/drawing/2014/main" id="{B6716A11-D827-4D3E-9472-D85A61EBC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96">
                <a:extLst>
                  <a:ext uri="{FF2B5EF4-FFF2-40B4-BE49-F238E27FC236}">
                    <a16:creationId xmlns:a16="http://schemas.microsoft.com/office/drawing/2014/main" id="{931F3956-DD87-446C-9968-DAAC6B271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Line 97">
                <a:extLst>
                  <a:ext uri="{FF2B5EF4-FFF2-40B4-BE49-F238E27FC236}">
                    <a16:creationId xmlns:a16="http://schemas.microsoft.com/office/drawing/2014/main" id="{BE77DF16-015A-4606-9775-E3AC1601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Line 98">
                <a:extLst>
                  <a:ext uri="{FF2B5EF4-FFF2-40B4-BE49-F238E27FC236}">
                    <a16:creationId xmlns:a16="http://schemas.microsoft.com/office/drawing/2014/main" id="{ADA02665-A193-439E-86C4-2EB9ADB9F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99">
                <a:extLst>
                  <a:ext uri="{FF2B5EF4-FFF2-40B4-BE49-F238E27FC236}">
                    <a16:creationId xmlns:a16="http://schemas.microsoft.com/office/drawing/2014/main" id="{7CA690ED-426B-4F50-99BE-83C84B256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100">
                <a:extLst>
                  <a:ext uri="{FF2B5EF4-FFF2-40B4-BE49-F238E27FC236}">
                    <a16:creationId xmlns:a16="http://schemas.microsoft.com/office/drawing/2014/main" id="{8346CD87-22FC-47FF-AFF8-864012E9E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2" name="Group 101">
              <a:extLst>
                <a:ext uri="{FF2B5EF4-FFF2-40B4-BE49-F238E27FC236}">
                  <a16:creationId xmlns:a16="http://schemas.microsoft.com/office/drawing/2014/main" id="{D4348801-0212-4769-8BCD-F456A4049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2432"/>
              <a:ext cx="452" cy="511"/>
              <a:chOff x="3450" y="1945"/>
              <a:chExt cx="452" cy="655"/>
            </a:xfrm>
          </p:grpSpPr>
          <p:sp>
            <p:nvSpPr>
              <p:cNvPr id="11325" name="Line 102">
                <a:extLst>
                  <a:ext uri="{FF2B5EF4-FFF2-40B4-BE49-F238E27FC236}">
                    <a16:creationId xmlns:a16="http://schemas.microsoft.com/office/drawing/2014/main" id="{C485B0FF-9906-4608-8723-2B701659C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Line 103">
                <a:extLst>
                  <a:ext uri="{FF2B5EF4-FFF2-40B4-BE49-F238E27FC236}">
                    <a16:creationId xmlns:a16="http://schemas.microsoft.com/office/drawing/2014/main" id="{289F7440-A21C-4482-9115-B9ECCC4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1945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Line 104">
                <a:extLst>
                  <a:ext uri="{FF2B5EF4-FFF2-40B4-BE49-F238E27FC236}">
                    <a16:creationId xmlns:a16="http://schemas.microsoft.com/office/drawing/2014/main" id="{322BA2E7-25A9-4F22-AB90-BA8DAB6C3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0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Line 105">
                <a:extLst>
                  <a:ext uri="{FF2B5EF4-FFF2-40B4-BE49-F238E27FC236}">
                    <a16:creationId xmlns:a16="http://schemas.microsoft.com/office/drawing/2014/main" id="{2BBE7766-1BBF-4E36-AE06-665CBF8DF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2481"/>
                <a:ext cx="11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Line 106">
                <a:extLst>
                  <a:ext uri="{FF2B5EF4-FFF2-40B4-BE49-F238E27FC236}">
                    <a16:creationId xmlns:a16="http://schemas.microsoft.com/office/drawing/2014/main" id="{E4A18F2A-D1DD-4FC5-AD88-B981DD952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0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Line 107">
                <a:extLst>
                  <a:ext uri="{FF2B5EF4-FFF2-40B4-BE49-F238E27FC236}">
                    <a16:creationId xmlns:a16="http://schemas.microsoft.com/office/drawing/2014/main" id="{A9ADFD3F-7501-4054-BA42-867183C68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6" y="2481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3" name="Group 108">
              <a:extLst>
                <a:ext uri="{FF2B5EF4-FFF2-40B4-BE49-F238E27FC236}">
                  <a16:creationId xmlns:a16="http://schemas.microsoft.com/office/drawing/2014/main" id="{F28CC803-410F-44D3-8868-23A49CB39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5" y="2424"/>
              <a:ext cx="452" cy="551"/>
              <a:chOff x="4297" y="1945"/>
              <a:chExt cx="452" cy="655"/>
            </a:xfrm>
          </p:grpSpPr>
          <p:sp>
            <p:nvSpPr>
              <p:cNvPr id="11319" name="Line 109">
                <a:extLst>
                  <a:ext uri="{FF2B5EF4-FFF2-40B4-BE49-F238E27FC236}">
                    <a16:creationId xmlns:a16="http://schemas.microsoft.com/office/drawing/2014/main" id="{4021BC5D-F6A4-47C3-B1DC-BA31A5C15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Line 110">
                <a:extLst>
                  <a:ext uri="{FF2B5EF4-FFF2-40B4-BE49-F238E27FC236}">
                    <a16:creationId xmlns:a16="http://schemas.microsoft.com/office/drawing/2014/main" id="{721BA80B-C630-462C-BF40-A31041D3D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" cy="5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Line 111">
                <a:extLst>
                  <a:ext uri="{FF2B5EF4-FFF2-40B4-BE49-F238E27FC236}">
                    <a16:creationId xmlns:a16="http://schemas.microsoft.com/office/drawing/2014/main" id="{276AE103-3738-4C86-95B2-77341D009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7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112">
                <a:extLst>
                  <a:ext uri="{FF2B5EF4-FFF2-40B4-BE49-F238E27FC236}">
                    <a16:creationId xmlns:a16="http://schemas.microsoft.com/office/drawing/2014/main" id="{3E771F15-34D3-458D-B649-1C6498384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2064"/>
                <a:ext cx="1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113">
                <a:extLst>
                  <a:ext uri="{FF2B5EF4-FFF2-40B4-BE49-F238E27FC236}">
                    <a16:creationId xmlns:a16="http://schemas.microsoft.com/office/drawing/2014/main" id="{E1B6600A-EC30-4228-9C34-F87A2FDB9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Line 114">
                <a:extLst>
                  <a:ext uri="{FF2B5EF4-FFF2-40B4-BE49-F238E27FC236}">
                    <a16:creationId xmlns:a16="http://schemas.microsoft.com/office/drawing/2014/main" id="{5C775A17-2F4D-46AF-9593-1C75D47DB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3" y="1945"/>
                <a:ext cx="226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4" name="Line 115">
              <a:extLst>
                <a:ext uri="{FF2B5EF4-FFF2-40B4-BE49-F238E27FC236}">
                  <a16:creationId xmlns:a16="http://schemas.microsoft.com/office/drawing/2014/main" id="{4F2C9C6C-85A9-470D-ADCC-B4E49778B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16">
              <a:extLst>
                <a:ext uri="{FF2B5EF4-FFF2-40B4-BE49-F238E27FC236}">
                  <a16:creationId xmlns:a16="http://schemas.microsoft.com/office/drawing/2014/main" id="{9E49B541-9A3C-44C1-9A18-310863BF6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117">
              <a:extLst>
                <a:ext uri="{FF2B5EF4-FFF2-40B4-BE49-F238E27FC236}">
                  <a16:creationId xmlns:a16="http://schemas.microsoft.com/office/drawing/2014/main" id="{2FDDC52B-898C-4C95-A3FC-18A2E99F9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128"/>
              <a:ext cx="2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118">
              <a:extLst>
                <a:ext uri="{FF2B5EF4-FFF2-40B4-BE49-F238E27FC236}">
                  <a16:creationId xmlns:a16="http://schemas.microsoft.com/office/drawing/2014/main" id="{31C16D95-1B91-48D3-A188-BA67062D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19">
              <a:extLst>
                <a:ext uri="{FF2B5EF4-FFF2-40B4-BE49-F238E27FC236}">
                  <a16:creationId xmlns:a16="http://schemas.microsoft.com/office/drawing/2014/main" id="{F2D9EDD1-28CF-4416-97EF-1434FD74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237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20">
              <a:extLst>
                <a:ext uri="{FF2B5EF4-FFF2-40B4-BE49-F238E27FC236}">
                  <a16:creationId xmlns:a16="http://schemas.microsoft.com/office/drawing/2014/main" id="{C5AEE995-1B35-49A0-A2EF-D915F8A22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121">
              <a:extLst>
                <a:ext uri="{FF2B5EF4-FFF2-40B4-BE49-F238E27FC236}">
                  <a16:creationId xmlns:a16="http://schemas.microsoft.com/office/drawing/2014/main" id="{F6A1A6EA-F230-4DFA-A495-6F9D3564B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2190"/>
              <a:ext cx="11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Control, data, address bus</a:t>
              </a:r>
            </a:p>
          </p:txBody>
        </p:sp>
        <p:sp>
          <p:nvSpPr>
            <p:cNvPr id="11291" name="Line 122">
              <a:extLst>
                <a:ext uri="{FF2B5EF4-FFF2-40B4-BE49-F238E27FC236}">
                  <a16:creationId xmlns:a16="http://schemas.microsoft.com/office/drawing/2014/main" id="{8CFCF5D4-E599-4133-885F-D8DE9C7BC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009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123">
              <a:extLst>
                <a:ext uri="{FF2B5EF4-FFF2-40B4-BE49-F238E27FC236}">
                  <a16:creationId xmlns:a16="http://schemas.microsoft.com/office/drawing/2014/main" id="{D0AB6217-1F66-4512-B636-B3155980E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2425"/>
              <a:ext cx="1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24">
              <a:extLst>
                <a:ext uri="{FF2B5EF4-FFF2-40B4-BE49-F238E27FC236}">
                  <a16:creationId xmlns:a16="http://schemas.microsoft.com/office/drawing/2014/main" id="{65EC7A5F-628F-4216-96AF-D41CEDB13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009"/>
              <a:ext cx="139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125">
              <a:extLst>
                <a:ext uri="{FF2B5EF4-FFF2-40B4-BE49-F238E27FC236}">
                  <a16:creationId xmlns:a16="http://schemas.microsoft.com/office/drawing/2014/main" id="{96202C3D-4EB8-4524-B66D-D484DB069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1" y="2306"/>
              <a:ext cx="13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126">
              <a:extLst>
                <a:ext uri="{FF2B5EF4-FFF2-40B4-BE49-F238E27FC236}">
                  <a16:creationId xmlns:a16="http://schemas.microsoft.com/office/drawing/2014/main" id="{F1B70068-6A66-4A94-BC44-D93A7EC7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960"/>
              <a:ext cx="725" cy="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6" name="Rectangle 127">
              <a:extLst>
                <a:ext uri="{FF2B5EF4-FFF2-40B4-BE49-F238E27FC236}">
                  <a16:creationId xmlns:a16="http://schemas.microsoft.com/office/drawing/2014/main" id="{58B660B2-16F4-452B-B0A1-CBA36EA3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2976"/>
              <a:ext cx="725" cy="6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7" name="Rectangle 128">
              <a:extLst>
                <a:ext uri="{FF2B5EF4-FFF2-40B4-BE49-F238E27FC236}">
                  <a16:creationId xmlns:a16="http://schemas.microsoft.com/office/drawing/2014/main" id="{F53DFABE-BB22-46EA-BA76-B5215B04A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3199"/>
              <a:ext cx="32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output</a:t>
              </a:r>
            </a:p>
          </p:txBody>
        </p:sp>
        <p:sp>
          <p:nvSpPr>
            <p:cNvPr id="11298" name="Rectangle 129">
              <a:extLst>
                <a:ext uri="{FF2B5EF4-FFF2-40B4-BE49-F238E27FC236}">
                  <a16:creationId xmlns:a16="http://schemas.microsoft.com/office/drawing/2014/main" id="{82619DA5-0B0F-4B6E-98CF-EE27DC25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345"/>
              <a:ext cx="23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11299" name="Rectangle 130">
              <a:extLst>
                <a:ext uri="{FF2B5EF4-FFF2-40B4-BE49-F238E27FC236}">
                  <a16:creationId xmlns:a16="http://schemas.microsoft.com/office/drawing/2014/main" id="{E2F6B5FC-29E1-4AD5-88F5-AA684FB2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170"/>
              <a:ext cx="28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input</a:t>
              </a:r>
            </a:p>
          </p:txBody>
        </p:sp>
        <p:sp>
          <p:nvSpPr>
            <p:cNvPr id="11300" name="Rectangle 131">
              <a:extLst>
                <a:ext uri="{FF2B5EF4-FFF2-40B4-BE49-F238E27FC236}">
                  <a16:creationId xmlns:a16="http://schemas.microsoft.com/office/drawing/2014/main" id="{02752697-2E4F-493B-BEF6-0DE940DF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362"/>
              <a:ext cx="23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unit</a:t>
              </a:r>
            </a:p>
          </p:txBody>
        </p:sp>
        <p:sp>
          <p:nvSpPr>
            <p:cNvPr id="11301" name="Text Box 132">
              <a:extLst>
                <a:ext uri="{FF2B5EF4-FFF2-40B4-BE49-F238E27FC236}">
                  <a16:creationId xmlns:a16="http://schemas.microsoft.com/office/drawing/2014/main" id="{67DD5118-7CBC-407F-8947-39D319A5A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690"/>
              <a:ext cx="5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GB" altLang="en-US" sz="1600"/>
                <a:t>CPU</a:t>
              </a:r>
            </a:p>
          </p:txBody>
        </p:sp>
        <p:grpSp>
          <p:nvGrpSpPr>
            <p:cNvPr id="11302" name="Group 133">
              <a:extLst>
                <a:ext uri="{FF2B5EF4-FFF2-40B4-BE49-F238E27FC236}">
                  <a16:creationId xmlns:a16="http://schemas.microsoft.com/office/drawing/2014/main" id="{27DA706C-4631-44AA-93CE-DC46F0529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2104"/>
              <a:ext cx="824" cy="568"/>
              <a:chOff x="976" y="2008"/>
              <a:chExt cx="824" cy="568"/>
            </a:xfrm>
          </p:grpSpPr>
          <p:sp>
            <p:nvSpPr>
              <p:cNvPr id="11312" name="Line 134">
                <a:extLst>
                  <a:ext uri="{FF2B5EF4-FFF2-40B4-BE49-F238E27FC236}">
                    <a16:creationId xmlns:a16="http://schemas.microsoft.com/office/drawing/2014/main" id="{F4295B04-2F5F-4C8E-AF6D-C8C32704B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0" y="257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135">
                <a:extLst>
                  <a:ext uri="{FF2B5EF4-FFF2-40B4-BE49-F238E27FC236}">
                    <a16:creationId xmlns:a16="http://schemas.microsoft.com/office/drawing/2014/main" id="{19204143-5BB3-41A4-B3EE-2FF5106A1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008"/>
                <a:ext cx="28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4" name="Line 136">
                <a:extLst>
                  <a:ext uri="{FF2B5EF4-FFF2-40B4-BE49-F238E27FC236}">
                    <a16:creationId xmlns:a16="http://schemas.microsoft.com/office/drawing/2014/main" id="{B293D92B-8F82-431A-9568-8472A1886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84" y="2008"/>
                <a:ext cx="256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" name="Line 137">
                <a:extLst>
                  <a:ext uri="{FF2B5EF4-FFF2-40B4-BE49-F238E27FC236}">
                    <a16:creationId xmlns:a16="http://schemas.microsoft.com/office/drawing/2014/main" id="{070EB15D-721D-4DC6-9EA7-0DE69103F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6" y="20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6" name="Line 138">
                <a:extLst>
                  <a:ext uri="{FF2B5EF4-FFF2-40B4-BE49-F238E27FC236}">
                    <a16:creationId xmlns:a16="http://schemas.microsoft.com/office/drawing/2014/main" id="{7321D73C-ECBC-468A-8915-3A913B935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12" y="2008"/>
                <a:ext cx="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7" name="Line 139">
                <a:extLst>
                  <a:ext uri="{FF2B5EF4-FFF2-40B4-BE49-F238E27FC236}">
                    <a16:creationId xmlns:a16="http://schemas.microsoft.com/office/drawing/2014/main" id="{A8B66655-F641-4C37-B502-2FBA8DD91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008"/>
                <a:ext cx="96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8" name="Line 140">
                <a:extLst>
                  <a:ext uri="{FF2B5EF4-FFF2-40B4-BE49-F238E27FC236}">
                    <a16:creationId xmlns:a16="http://schemas.microsoft.com/office/drawing/2014/main" id="{527F5C43-902D-46A2-AD81-E4DFB8926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008"/>
                <a:ext cx="128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03" name="Rectangle 141">
              <a:extLst>
                <a:ext uri="{FF2B5EF4-FFF2-40B4-BE49-F238E27FC236}">
                  <a16:creationId xmlns:a16="http://schemas.microsoft.com/office/drawing/2014/main" id="{31B492A0-D405-46FF-AA59-A2C75B94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5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4" name="Rectangle 142">
              <a:extLst>
                <a:ext uri="{FF2B5EF4-FFF2-40B4-BE49-F238E27FC236}">
                  <a16:creationId xmlns:a16="http://schemas.microsoft.com/office/drawing/2014/main" id="{471C786C-EE9B-4DF5-BCE6-B26A4264C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12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5" name="Rectangle 143">
              <a:extLst>
                <a:ext uri="{FF2B5EF4-FFF2-40B4-BE49-F238E27FC236}">
                  <a16:creationId xmlns:a16="http://schemas.microsoft.com/office/drawing/2014/main" id="{1A93A312-DB6D-4D48-BE85-C2ED1943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7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6" name="Line 144">
              <a:extLst>
                <a:ext uri="{FF2B5EF4-FFF2-40B4-BE49-F238E27FC236}">
                  <a16:creationId xmlns:a16="http://schemas.microsoft.com/office/drawing/2014/main" id="{BB1084CC-7154-4848-9DA0-67D0FBD4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145">
              <a:extLst>
                <a:ext uri="{FF2B5EF4-FFF2-40B4-BE49-F238E27FC236}">
                  <a16:creationId xmlns:a16="http://schemas.microsoft.com/office/drawing/2014/main" id="{2B337F7C-4EDA-4C17-B241-1D05DBF9C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2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46">
              <a:extLst>
                <a:ext uri="{FF2B5EF4-FFF2-40B4-BE49-F238E27FC236}">
                  <a16:creationId xmlns:a16="http://schemas.microsoft.com/office/drawing/2014/main" id="{3F20A072-CDCC-4227-B469-051B76570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2672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Rectangle 147">
              <a:extLst>
                <a:ext uri="{FF2B5EF4-FFF2-40B4-BE49-F238E27FC236}">
                  <a16:creationId xmlns:a16="http://schemas.microsoft.com/office/drawing/2014/main" id="{437100A8-9654-49E2-B43F-2FD7573E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9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10" name="Rectangle 148">
              <a:extLst>
                <a:ext uri="{FF2B5EF4-FFF2-40B4-BE49-F238E27FC236}">
                  <a16:creationId xmlns:a16="http://schemas.microsoft.com/office/drawing/2014/main" id="{16B575A8-16EC-4FB1-956F-D9E6322D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1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11" name="Rectangle 149">
              <a:extLst>
                <a:ext uri="{FF2B5EF4-FFF2-40B4-BE49-F238E27FC236}">
                  <a16:creationId xmlns:a16="http://schemas.microsoft.com/office/drawing/2014/main" id="{061C6634-F412-4907-AA93-076F4BA96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36"/>
              <a:ext cx="528" cy="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4CD7A-861B-45B8-960A-21A45C3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A903-3841-464E-BB0F-9C85BFA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6CEBF-F2BC-439D-97B1-2AEDB30B2D2F}"/>
              </a:ext>
            </a:extLst>
          </p:cNvPr>
          <p:cNvSpPr txBox="1"/>
          <p:nvPr/>
        </p:nvSpPr>
        <p:spPr>
          <a:xfrm>
            <a:off x="2286000" y="609600"/>
            <a:ext cx="4267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 cap="all" dirty="0">
                <a:solidFill>
                  <a:srgbClr val="0070C0"/>
                </a:solidFill>
                <a:latin typeface="+mn-lt"/>
                <a:cs typeface="Arial" charset="0"/>
              </a:rPr>
              <a:t>Intel 8086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E4E26-72EA-48F9-BD73-AB146938AF96}"/>
              </a:ext>
            </a:extLst>
          </p:cNvPr>
          <p:cNvSpPr txBox="1"/>
          <p:nvPr/>
        </p:nvSpPr>
        <p:spPr>
          <a:xfrm>
            <a:off x="272716" y="1600200"/>
            <a:ext cx="84902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Processor: 16-bit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Data bus: 16-bit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Address bus: 20-bit (address up to </a:t>
            </a:r>
            <a:r>
              <a:rPr lang="en-US" sz="2400" dirty="0" err="1">
                <a:latin typeface="+mn-lt"/>
                <a:cs typeface="Arial" charset="0"/>
              </a:rPr>
              <a:t>1MB</a:t>
            </a:r>
            <a:r>
              <a:rPr lang="en-US" sz="2400" dirty="0">
                <a:latin typeface="+mn-lt"/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Control bus: 16-bit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latin typeface="+mn-lt"/>
                <a:cs typeface="Arial" charset="0"/>
              </a:rPr>
              <a:t>Number of 16-bit registers: 14</a:t>
            </a: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Power supply: +5V (single)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Clock speed: 5 MHz (8086), and 10 and 8 MHz (8086-1, 8086-2)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Pin: 40 pin IC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Design: using HMOS technology (29,000 transistors)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Arial" charset="0"/>
              </a:rPr>
              <a:t>Design: using HCMOS technology (80C86A, low power ver.)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53AF-24F0-4AA5-8AE0-F0195E72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5608"/>
            <a:ext cx="7772400" cy="457200"/>
          </a:xfrm>
        </p:spPr>
        <p:txBody>
          <a:bodyPr/>
          <a:lstStyle/>
          <a:p>
            <a:r>
              <a:rPr lang="en-US" sz="2800" cap="all" dirty="0"/>
              <a:t>8086 pin configuration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D56BD7-D358-4CCC-AE07-0DF3DDF8D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68" y="612808"/>
            <a:ext cx="4710263" cy="60003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6259-A0C6-4101-9596-275F1793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A32F-4860-4FBF-9011-0771EDC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2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6121-70DB-4CEA-8CDC-1AA38164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9507"/>
            <a:ext cx="7772400" cy="702645"/>
          </a:xfrm>
        </p:spPr>
        <p:txBody>
          <a:bodyPr/>
          <a:lstStyle/>
          <a:p>
            <a:r>
              <a:rPr lang="en-US" sz="3600" b="1" cap="all" dirty="0">
                <a:solidFill>
                  <a:srgbClr val="0070C0"/>
                </a:solidFill>
              </a:rPr>
              <a:t>8086 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662E-1202-47B2-9273-AB7FC387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17-Oct-2018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FDFE9-07CC-4B13-8E67-0168CE95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3B418-57CB-48B3-8B6C-DE3BB0086F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157AFC6-8D9A-472F-841B-AF26B56C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0" y="1278555"/>
            <a:ext cx="7372311" cy="470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0452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2647</TotalTime>
  <Words>2768</Words>
  <Application>Microsoft Office PowerPoint</Application>
  <PresentationFormat>On-screen Show (4:3)</PresentationFormat>
  <Paragraphs>593</Paragraphs>
  <Slides>58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Times New Roman</vt:lpstr>
      <vt:lpstr>Wingdings</vt:lpstr>
      <vt:lpstr>Blank Presentation</vt:lpstr>
      <vt:lpstr>Picture</vt:lpstr>
      <vt:lpstr>Microsoft Word Picture</vt:lpstr>
      <vt:lpstr>Microprocessors and Assembly language Lectures Volume-2</vt:lpstr>
      <vt:lpstr>PowerPoint Presentation</vt:lpstr>
      <vt:lpstr>Arithmetic Logic Unit (ALU)</vt:lpstr>
      <vt:lpstr>Control unit</vt:lpstr>
      <vt:lpstr>Control Unit Continued ...</vt:lpstr>
      <vt:lpstr>System Bus</vt:lpstr>
      <vt:lpstr>PowerPoint Presentation</vt:lpstr>
      <vt:lpstr>8086 pin configuration</vt:lpstr>
      <vt:lpstr>8086 Block diagram</vt:lpstr>
      <vt:lpstr>8086 Block diagram</vt:lpstr>
      <vt:lpstr>PowerPoint Presentation</vt:lpstr>
      <vt:lpstr>PowerPoint Presentation</vt:lpstr>
      <vt:lpstr>PowerPoint Presentation</vt:lpstr>
      <vt:lpstr>8085 VS 8086</vt:lpstr>
      <vt:lpstr>8085 VS 8086 Continued ..</vt:lpstr>
      <vt:lpstr>WHAT IS COMPILER, ASSEMBLER AND INTERPRETER ?</vt:lpstr>
      <vt:lpstr>Memory (RAM &amp; ROM)</vt:lpstr>
      <vt:lpstr>Memory: RAM</vt:lpstr>
      <vt:lpstr>Memory: ROM</vt:lpstr>
      <vt:lpstr>Memory Address and Capacity</vt:lpstr>
      <vt:lpstr>Address of Memory (1MB)</vt:lpstr>
      <vt:lpstr>How a program is stored in Main Memory?</vt:lpstr>
      <vt:lpstr>Registers</vt:lpstr>
      <vt:lpstr>Registers continued ...</vt:lpstr>
      <vt:lpstr>Types of Registers</vt:lpstr>
      <vt:lpstr>How a program runs?/ How does a Microprocessor work?</vt:lpstr>
      <vt:lpstr>How a program runs?/How does a Microprocessor work?</vt:lpstr>
      <vt:lpstr>How a program runs?/How does a Microprocessor work?</vt:lpstr>
      <vt:lpstr>How a program runs?/How does a Microprocessor work?</vt:lpstr>
      <vt:lpstr>Program counter(PC)</vt:lpstr>
      <vt:lpstr>Program counter (PC)</vt:lpstr>
      <vt:lpstr>Status register</vt:lpstr>
      <vt:lpstr>Flags</vt:lpstr>
      <vt:lpstr>Index register</vt:lpstr>
      <vt:lpstr>Index register Example</vt:lpstr>
      <vt:lpstr>Stack pointer (SP)</vt:lpstr>
      <vt:lpstr>Stack pointer continued ..</vt:lpstr>
      <vt:lpstr>Stack pointer continued ...</vt:lpstr>
      <vt:lpstr>Stack pointer continued...</vt:lpstr>
      <vt:lpstr>How Program code and Data is stored and accessed in main memory?</vt:lpstr>
      <vt:lpstr>Memory Segmentation</vt:lpstr>
      <vt:lpstr>Memory Segmentation-2</vt:lpstr>
      <vt:lpstr>Memory Segmentation-3</vt:lpstr>
      <vt:lpstr>Memory segmentation</vt:lpstr>
      <vt:lpstr>How The Physical Address is Calculated</vt:lpstr>
      <vt:lpstr>Example of Calculation of Physical Address</vt:lpstr>
      <vt:lpstr>Calculation of Physical Address</vt:lpstr>
      <vt:lpstr>Diagram of Physical Address Calculation</vt:lpstr>
      <vt:lpstr>Instruction set</vt:lpstr>
      <vt:lpstr>Addressing modes</vt:lpstr>
      <vt:lpstr>Intel microprocessors and Applications</vt:lpstr>
      <vt:lpstr>The IBM-AT</vt:lpstr>
      <vt:lpstr>Intel Architecture IA-32 Family</vt:lpstr>
      <vt:lpstr>Intel P6 Family</vt:lpstr>
      <vt:lpstr>Intel Architecture (IA) 32-bit Processors</vt:lpstr>
      <vt:lpstr>Addressable memory</vt:lpstr>
      <vt:lpstr>A Few Terms &amp; Questions</vt:lpstr>
      <vt:lpstr>Microprocessors Vol - 2</vt:lpstr>
    </vt:vector>
  </TitlesOfParts>
  <Company>University Of Ulster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Systems Design (EEE315M2)</dc:title>
  <dc:creator>Martin Mc Ginnity</dc:creator>
  <cp:lastModifiedBy>A.H.M. Asadul Huq</cp:lastModifiedBy>
  <cp:revision>267</cp:revision>
  <dcterms:created xsi:type="dcterms:W3CDTF">2001-02-04T21:10:12Z</dcterms:created>
  <dcterms:modified xsi:type="dcterms:W3CDTF">2019-02-23T10:41:41Z</dcterms:modified>
</cp:coreProperties>
</file>