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70"/>
  </p:notesMasterIdLst>
  <p:sldIdLst>
    <p:sldId id="346" r:id="rId2"/>
    <p:sldId id="347" r:id="rId3"/>
    <p:sldId id="359" r:id="rId4"/>
    <p:sldId id="360" r:id="rId5"/>
    <p:sldId id="348" r:id="rId6"/>
    <p:sldId id="361" r:id="rId7"/>
    <p:sldId id="349" r:id="rId8"/>
    <p:sldId id="362" r:id="rId9"/>
    <p:sldId id="350" r:id="rId10"/>
    <p:sldId id="351" r:id="rId11"/>
    <p:sldId id="352" r:id="rId12"/>
    <p:sldId id="363" r:id="rId13"/>
    <p:sldId id="364" r:id="rId14"/>
    <p:sldId id="369" r:id="rId15"/>
    <p:sldId id="370" r:id="rId16"/>
    <p:sldId id="354" r:id="rId17"/>
    <p:sldId id="353" r:id="rId18"/>
    <p:sldId id="355" r:id="rId19"/>
    <p:sldId id="356" r:id="rId20"/>
    <p:sldId id="357" r:id="rId21"/>
    <p:sldId id="358" r:id="rId22"/>
    <p:sldId id="259" r:id="rId23"/>
    <p:sldId id="365" r:id="rId24"/>
    <p:sldId id="261" r:id="rId25"/>
    <p:sldId id="271" r:id="rId26"/>
    <p:sldId id="367" r:id="rId27"/>
    <p:sldId id="260" r:id="rId28"/>
    <p:sldId id="262" r:id="rId29"/>
    <p:sldId id="306" r:id="rId30"/>
    <p:sldId id="272" r:id="rId31"/>
    <p:sldId id="368" r:id="rId32"/>
    <p:sldId id="265" r:id="rId33"/>
    <p:sldId id="273" r:id="rId34"/>
    <p:sldId id="304" r:id="rId35"/>
    <p:sldId id="309" r:id="rId36"/>
    <p:sldId id="311" r:id="rId37"/>
    <p:sldId id="308" r:id="rId38"/>
    <p:sldId id="312" r:id="rId39"/>
    <p:sldId id="371" r:id="rId40"/>
    <p:sldId id="307" r:id="rId41"/>
    <p:sldId id="267" r:id="rId42"/>
    <p:sldId id="274" r:id="rId43"/>
    <p:sldId id="375" r:id="rId44"/>
    <p:sldId id="319" r:id="rId45"/>
    <p:sldId id="322" r:id="rId46"/>
    <p:sldId id="275" r:id="rId47"/>
    <p:sldId id="318" r:id="rId48"/>
    <p:sldId id="326" r:id="rId49"/>
    <p:sldId id="325" r:id="rId50"/>
    <p:sldId id="324" r:id="rId51"/>
    <p:sldId id="276" r:id="rId52"/>
    <p:sldId id="321" r:id="rId53"/>
    <p:sldId id="327" r:id="rId54"/>
    <p:sldId id="277" r:id="rId55"/>
    <p:sldId id="320" r:id="rId56"/>
    <p:sldId id="278" r:id="rId57"/>
    <p:sldId id="328" r:id="rId58"/>
    <p:sldId id="280" r:id="rId59"/>
    <p:sldId id="313" r:id="rId60"/>
    <p:sldId id="287" r:id="rId61"/>
    <p:sldId id="329" r:id="rId62"/>
    <p:sldId id="331" r:id="rId63"/>
    <p:sldId id="286" r:id="rId64"/>
    <p:sldId id="333" r:id="rId65"/>
    <p:sldId id="285" r:id="rId66"/>
    <p:sldId id="332" r:id="rId67"/>
    <p:sldId id="334" r:id="rId68"/>
    <p:sldId id="373" r:id="rId69"/>
  </p:sldIdLst>
  <p:sldSz cx="9144000" cy="6858000" type="screen4x3"/>
  <p:notesSz cx="6858000" cy="99472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63" d="100"/>
          <a:sy n="63" d="100"/>
        </p:scale>
        <p:origin x="284" y="48"/>
      </p:cViewPr>
      <p:guideLst/>
    </p:cSldViewPr>
  </p:slideViewPr>
  <p:notesTextViewPr>
    <p:cViewPr>
      <p:scale>
        <a:sx n="1" d="1"/>
        <a:sy n="1" d="1"/>
      </p:scale>
      <p:origin x="0" y="0"/>
    </p:cViewPr>
  </p:notesTextViewPr>
  <p:notesViewPr>
    <p:cSldViewPr snapToGrid="0">
      <p:cViewPr varScale="1">
        <p:scale>
          <a:sx n="51" d="100"/>
          <a:sy n="51" d="100"/>
        </p:scale>
        <p:origin x="2692" y="4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9091"/>
          </a:xfrm>
          <a:prstGeom prst="rect">
            <a:avLst/>
          </a:prstGeom>
        </p:spPr>
        <p:txBody>
          <a:bodyPr vert="horz" lIns="91440" tIns="45720" rIns="91440" bIns="45720" rtlCol="0"/>
          <a:lstStyle>
            <a:lvl1pPr algn="r">
              <a:defRPr sz="1200"/>
            </a:lvl1pPr>
          </a:lstStyle>
          <a:p>
            <a:fld id="{B91A21FB-C609-45E8-A183-1F3EAB71656D}" type="datetimeFigureOut">
              <a:rPr lang="en-US" smtClean="0"/>
              <a:t>23-Feb-19</a:t>
            </a:fld>
            <a:endParaRPr lang="en-US"/>
          </a:p>
        </p:txBody>
      </p:sp>
      <p:sp>
        <p:nvSpPr>
          <p:cNvPr id="4" name="Slide Image Placeholder 3"/>
          <p:cNvSpPr>
            <a:spLocks noGrp="1" noRot="1" noChangeAspect="1"/>
          </p:cNvSpPr>
          <p:nvPr>
            <p:ph type="sldImg" idx="2"/>
          </p:nvPr>
        </p:nvSpPr>
        <p:spPr>
          <a:xfrm>
            <a:off x="1190625" y="1243013"/>
            <a:ext cx="4476750" cy="33575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87126"/>
            <a:ext cx="5486400" cy="391674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8185"/>
            <a:ext cx="2971800" cy="499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8185"/>
            <a:ext cx="2971800" cy="499090"/>
          </a:xfrm>
          <a:prstGeom prst="rect">
            <a:avLst/>
          </a:prstGeom>
        </p:spPr>
        <p:txBody>
          <a:bodyPr vert="horz" lIns="91440" tIns="45720" rIns="91440" bIns="45720" rtlCol="0" anchor="b"/>
          <a:lstStyle>
            <a:lvl1pPr algn="r">
              <a:defRPr sz="1200"/>
            </a:lvl1pPr>
          </a:lstStyle>
          <a:p>
            <a:fld id="{7C72202D-554E-4C27-BE86-CFD0DC2065D8}" type="slidenum">
              <a:rPr lang="en-US" smtClean="0"/>
              <a:t>‹#›</a:t>
            </a:fld>
            <a:endParaRPr lang="en-US"/>
          </a:p>
        </p:txBody>
      </p:sp>
    </p:spTree>
    <p:extLst>
      <p:ext uri="{BB962C8B-B14F-4D97-AF65-F5344CB8AC3E}">
        <p14:creationId xmlns:p14="http://schemas.microsoft.com/office/powerpoint/2010/main" val="424237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FBA77A9E-C269-481E-B27C-0E55D1E2CBFE}"/>
              </a:ext>
            </a:extLst>
          </p:cNvPr>
          <p:cNvSpPr>
            <a:spLocks noGrp="1" noRot="1" noChangeAspect="1" noChangeArrowheads="1" noTextEdit="1"/>
          </p:cNvSpPr>
          <p:nvPr>
            <p:ph type="sldImg"/>
          </p:nvPr>
        </p:nvSpPr>
        <p:spPr bwMode="auto">
          <a:xfrm>
            <a:off x="1190625" y="1243013"/>
            <a:ext cx="4476750" cy="335756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AC924974-5290-40F4-8BC0-638E09B5667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EBCDIC = Extended Binary Coded Decimal Interchange Code</a:t>
            </a:r>
          </a:p>
          <a:p>
            <a:pPr eaLnBrk="1" hangingPunct="1">
              <a:spcBef>
                <a:spcPct val="0"/>
              </a:spcBef>
            </a:pPr>
            <a:r>
              <a:rPr lang="en-US" altLang="en-US"/>
              <a:t>ASCII = American Standard Code for Information Interchange</a:t>
            </a:r>
          </a:p>
        </p:txBody>
      </p:sp>
      <p:sp>
        <p:nvSpPr>
          <p:cNvPr id="29700" name="Slide Number Placeholder 3">
            <a:extLst>
              <a:ext uri="{FF2B5EF4-FFF2-40B4-BE49-F238E27FC236}">
                <a16:creationId xmlns:a16="http://schemas.microsoft.com/office/drawing/2014/main" id="{95D68EDE-3448-4A38-8BF9-C28EEF5BCAE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F2E07A7-0234-4EB2-925B-77845F50799F}" type="slidenum">
              <a:rPr lang="en-US" altLang="en-US" sz="1200" smtClean="0"/>
              <a:pPr/>
              <a:t>11</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Real mode</a:t>
            </a:r>
            <a:r>
              <a:rPr lang="en-US" dirty="0"/>
              <a:t>, also called </a:t>
            </a:r>
            <a:r>
              <a:rPr lang="en-US" b="1" dirty="0"/>
              <a:t>real address mode</a:t>
            </a:r>
            <a:r>
              <a:rPr lang="en-US" dirty="0"/>
              <a:t>, is an operating </a:t>
            </a:r>
            <a:r>
              <a:rPr lang="en-US" b="1" dirty="0"/>
              <a:t>mode</a:t>
            </a:r>
            <a:r>
              <a:rPr lang="en-US" dirty="0"/>
              <a:t> of all </a:t>
            </a:r>
            <a:r>
              <a:rPr lang="en-US" dirty="0" err="1"/>
              <a:t>x86</a:t>
            </a:r>
            <a:r>
              <a:rPr lang="en-US" dirty="0"/>
              <a:t>-compatible CPUs. </a:t>
            </a:r>
            <a:r>
              <a:rPr lang="en-US" b="1" dirty="0"/>
              <a:t>Real mode</a:t>
            </a:r>
            <a:r>
              <a:rPr lang="en-US" dirty="0"/>
              <a:t> is characterized by a 20-bit segmented </a:t>
            </a:r>
            <a:r>
              <a:rPr lang="en-US" b="1" dirty="0"/>
              <a:t>memory address</a:t>
            </a:r>
            <a:r>
              <a:rPr lang="en-US" dirty="0"/>
              <a:t> space (giving exactly 1 </a:t>
            </a:r>
            <a:r>
              <a:rPr lang="en-US" dirty="0" err="1"/>
              <a:t>MiB</a:t>
            </a:r>
            <a:r>
              <a:rPr lang="en-US" dirty="0"/>
              <a:t> of addressable </a:t>
            </a:r>
            <a:r>
              <a:rPr lang="en-US" b="1" dirty="0"/>
              <a:t>memory</a:t>
            </a:r>
            <a:r>
              <a:rPr lang="en-US" dirty="0"/>
              <a:t>) and unlimited direct software access to all addressable </a:t>
            </a:r>
            <a:r>
              <a:rPr lang="en-US" b="1" dirty="0"/>
              <a:t>memory</a:t>
            </a:r>
            <a:r>
              <a:rPr lang="en-US" dirty="0"/>
              <a:t>, I/O addresses and peripheral hardware.</a:t>
            </a:r>
          </a:p>
          <a:p>
            <a:endParaRPr lang="en-US" dirty="0"/>
          </a:p>
          <a:p>
            <a:r>
              <a:rPr lang="en-US" dirty="0"/>
              <a:t> In protected mode the OS can use features like paging and virtual memory. Also real mode code is never in 32 bits whereas protected mode code can be 16 bits or 32 bits. Every </a:t>
            </a:r>
            <a:r>
              <a:rPr lang="en-US" dirty="0" err="1"/>
              <a:t>x86</a:t>
            </a:r>
            <a:r>
              <a:rPr lang="en-US" dirty="0"/>
              <a:t> </a:t>
            </a:r>
            <a:r>
              <a:rPr lang="en-US" dirty="0" err="1"/>
              <a:t>cpu</a:t>
            </a:r>
            <a:r>
              <a:rPr lang="en-US" dirty="0"/>
              <a:t> starts in real mode and the OS must switch to protected mode.</a:t>
            </a:r>
          </a:p>
        </p:txBody>
      </p:sp>
      <p:sp>
        <p:nvSpPr>
          <p:cNvPr id="4" name="Slide Number Placeholder 3"/>
          <p:cNvSpPr>
            <a:spLocks noGrp="1"/>
          </p:cNvSpPr>
          <p:nvPr>
            <p:ph type="sldNum" sz="quarter" idx="5"/>
          </p:nvPr>
        </p:nvSpPr>
        <p:spPr/>
        <p:txBody>
          <a:bodyPr/>
          <a:lstStyle/>
          <a:p>
            <a:fld id="{7C72202D-554E-4C27-BE86-CFD0DC2065D8}" type="slidenum">
              <a:rPr lang="en-US" smtClean="0"/>
              <a:t>42</a:t>
            </a:fld>
            <a:endParaRPr lang="en-US"/>
          </a:p>
        </p:txBody>
      </p:sp>
    </p:spTree>
    <p:extLst>
      <p:ext uri="{BB962C8B-B14F-4D97-AF65-F5344CB8AC3E}">
        <p14:creationId xmlns:p14="http://schemas.microsoft.com/office/powerpoint/2010/main" val="1427678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72202D-554E-4C27-BE86-CFD0DC2065D8}" type="slidenum">
              <a:rPr lang="en-US" smtClean="0"/>
              <a:t>65</a:t>
            </a:fld>
            <a:endParaRPr lang="en-US"/>
          </a:p>
        </p:txBody>
      </p:sp>
    </p:spTree>
    <p:extLst>
      <p:ext uri="{BB962C8B-B14F-4D97-AF65-F5344CB8AC3E}">
        <p14:creationId xmlns:p14="http://schemas.microsoft.com/office/powerpoint/2010/main" val="3734953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5D011E-CCF3-41F4-99E0-BD5AA5A69EE9}" type="datetimeFigureOut">
              <a:rPr lang="en-US" smtClean="0"/>
              <a:t>23-Feb-19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94021-015E-4AEF-B96E-C2D98103BAC0}" type="slidenum">
              <a:rPr lang="en-US" smtClean="0"/>
              <a:t>‹#›</a:t>
            </a:fld>
            <a:endParaRPr lang="en-US"/>
          </a:p>
        </p:txBody>
      </p:sp>
    </p:spTree>
    <p:extLst>
      <p:ext uri="{BB962C8B-B14F-4D97-AF65-F5344CB8AC3E}">
        <p14:creationId xmlns:p14="http://schemas.microsoft.com/office/powerpoint/2010/main" val="1939494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5D011E-CCF3-41F4-99E0-BD5AA5A69EE9}" type="datetimeFigureOut">
              <a:rPr lang="en-US" smtClean="0"/>
              <a:t>23-Feb-19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94021-015E-4AEF-B96E-C2D98103BAC0}" type="slidenum">
              <a:rPr lang="en-US" smtClean="0"/>
              <a:t>‹#›</a:t>
            </a:fld>
            <a:endParaRPr lang="en-US"/>
          </a:p>
        </p:txBody>
      </p:sp>
    </p:spTree>
    <p:extLst>
      <p:ext uri="{BB962C8B-B14F-4D97-AF65-F5344CB8AC3E}">
        <p14:creationId xmlns:p14="http://schemas.microsoft.com/office/powerpoint/2010/main" val="529570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5D011E-CCF3-41F4-99E0-BD5AA5A69EE9}" type="datetimeFigureOut">
              <a:rPr lang="en-US" smtClean="0"/>
              <a:t>23-Feb-19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94021-015E-4AEF-B96E-C2D98103BAC0}" type="slidenum">
              <a:rPr lang="en-US" smtClean="0"/>
              <a:t>‹#›</a:t>
            </a:fld>
            <a:endParaRPr lang="en-US"/>
          </a:p>
        </p:txBody>
      </p:sp>
    </p:spTree>
    <p:extLst>
      <p:ext uri="{BB962C8B-B14F-4D97-AF65-F5344CB8AC3E}">
        <p14:creationId xmlns:p14="http://schemas.microsoft.com/office/powerpoint/2010/main" val="3146896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2"/>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CF148B-DB52-43BA-AE6B-5D1764B4C173}"/>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903199E8-3BFA-48F9-A13E-E2D4DCE696D9}"/>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73D12C53-4040-4802-B197-FEF397DE0BC8}"/>
              </a:ext>
            </a:extLst>
          </p:cNvPr>
          <p:cNvSpPr>
            <a:spLocks noGrp="1" noChangeArrowheads="1"/>
          </p:cNvSpPr>
          <p:nvPr>
            <p:ph type="sldNum" sz="quarter" idx="12"/>
          </p:nvPr>
        </p:nvSpPr>
        <p:spPr/>
        <p:txBody>
          <a:bodyPr/>
          <a:lstStyle>
            <a:lvl1pPr>
              <a:defRPr/>
            </a:lvl1pPr>
          </a:lstStyle>
          <a:p>
            <a:pPr>
              <a:defRPr/>
            </a:pPr>
            <a:fld id="{E9A51D76-21C2-4533-BA64-EDFC7C7AA82E}" type="slidenum">
              <a:rPr lang="en-US" altLang="en-US"/>
              <a:pPr>
                <a:defRPr/>
              </a:pPr>
              <a:t>‹#›</a:t>
            </a:fld>
            <a:endParaRPr lang="en-US" altLang="en-US"/>
          </a:p>
        </p:txBody>
      </p:sp>
    </p:spTree>
    <p:extLst>
      <p:ext uri="{BB962C8B-B14F-4D97-AF65-F5344CB8AC3E}">
        <p14:creationId xmlns:p14="http://schemas.microsoft.com/office/powerpoint/2010/main" val="1442680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2"/>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90"/>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AFD43865-8117-4055-AF80-3ED42B705DFB}"/>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9ADCB7F7-3D4F-4347-801B-F24A47621228}"/>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E12D47BE-18D9-43CF-900F-1BA944E16C01}"/>
              </a:ext>
            </a:extLst>
          </p:cNvPr>
          <p:cNvSpPr>
            <a:spLocks noGrp="1" noChangeArrowheads="1"/>
          </p:cNvSpPr>
          <p:nvPr>
            <p:ph type="sldNum" sz="quarter" idx="12"/>
          </p:nvPr>
        </p:nvSpPr>
        <p:spPr/>
        <p:txBody>
          <a:bodyPr/>
          <a:lstStyle>
            <a:lvl1pPr>
              <a:defRPr/>
            </a:lvl1pPr>
          </a:lstStyle>
          <a:p>
            <a:pPr>
              <a:defRPr/>
            </a:pPr>
            <a:fld id="{6D7C6525-9E70-40A2-AC65-D69E17573462}" type="slidenum">
              <a:rPr lang="en-US" altLang="en-US"/>
              <a:pPr>
                <a:defRPr/>
              </a:pPr>
              <a:t>‹#›</a:t>
            </a:fld>
            <a:endParaRPr lang="en-US" altLang="en-US"/>
          </a:p>
        </p:txBody>
      </p:sp>
    </p:spTree>
    <p:extLst>
      <p:ext uri="{BB962C8B-B14F-4D97-AF65-F5344CB8AC3E}">
        <p14:creationId xmlns:p14="http://schemas.microsoft.com/office/powerpoint/2010/main" val="3728173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90"/>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104F3038-BFC9-4A9B-86FD-2FCB29CDE9B0}"/>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B01A94C6-C116-4F98-ACA9-FBE6AB2B1D13}"/>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D80227DF-4FA2-4682-B727-B5867362995C}"/>
              </a:ext>
            </a:extLst>
          </p:cNvPr>
          <p:cNvSpPr>
            <a:spLocks noGrp="1" noChangeArrowheads="1"/>
          </p:cNvSpPr>
          <p:nvPr>
            <p:ph type="sldNum" sz="quarter" idx="12"/>
          </p:nvPr>
        </p:nvSpPr>
        <p:spPr/>
        <p:txBody>
          <a:bodyPr/>
          <a:lstStyle>
            <a:lvl1pPr>
              <a:defRPr/>
            </a:lvl1pPr>
          </a:lstStyle>
          <a:p>
            <a:pPr>
              <a:defRPr/>
            </a:pPr>
            <a:fld id="{C7DC0F80-B6BD-44DB-B310-A1D6BECBE51E}" type="slidenum">
              <a:rPr lang="en-US" altLang="en-US"/>
              <a:pPr>
                <a:defRPr/>
              </a:pPr>
              <a:t>‹#›</a:t>
            </a:fld>
            <a:endParaRPr lang="en-US" altLang="en-US"/>
          </a:p>
        </p:txBody>
      </p:sp>
    </p:spTree>
    <p:extLst>
      <p:ext uri="{BB962C8B-B14F-4D97-AF65-F5344CB8AC3E}">
        <p14:creationId xmlns:p14="http://schemas.microsoft.com/office/powerpoint/2010/main" val="3880614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5D011E-CCF3-41F4-99E0-BD5AA5A69EE9}" type="datetimeFigureOut">
              <a:rPr lang="en-US" smtClean="0"/>
              <a:t>23-Feb-19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94021-015E-4AEF-B96E-C2D98103BAC0}" type="slidenum">
              <a:rPr lang="en-US" smtClean="0"/>
              <a:t>‹#›</a:t>
            </a:fld>
            <a:endParaRPr lang="en-US"/>
          </a:p>
        </p:txBody>
      </p:sp>
    </p:spTree>
    <p:extLst>
      <p:ext uri="{BB962C8B-B14F-4D97-AF65-F5344CB8AC3E}">
        <p14:creationId xmlns:p14="http://schemas.microsoft.com/office/powerpoint/2010/main" val="37417736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5D011E-CCF3-41F4-99E0-BD5AA5A69EE9}" type="datetimeFigureOut">
              <a:rPr lang="en-US" smtClean="0"/>
              <a:t>23-Feb-19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94021-015E-4AEF-B96E-C2D98103BAC0}" type="slidenum">
              <a:rPr lang="en-US" smtClean="0"/>
              <a:t>‹#›</a:t>
            </a:fld>
            <a:endParaRPr lang="en-US"/>
          </a:p>
        </p:txBody>
      </p:sp>
    </p:spTree>
    <p:extLst>
      <p:ext uri="{BB962C8B-B14F-4D97-AF65-F5344CB8AC3E}">
        <p14:creationId xmlns:p14="http://schemas.microsoft.com/office/powerpoint/2010/main" val="1049757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5D011E-CCF3-41F4-99E0-BD5AA5A69EE9}" type="datetimeFigureOut">
              <a:rPr lang="en-US" smtClean="0"/>
              <a:t>23-Feb-19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094021-015E-4AEF-B96E-C2D98103BAC0}" type="slidenum">
              <a:rPr lang="en-US" smtClean="0"/>
              <a:t>‹#›</a:t>
            </a:fld>
            <a:endParaRPr lang="en-US"/>
          </a:p>
        </p:txBody>
      </p:sp>
    </p:spTree>
    <p:extLst>
      <p:ext uri="{BB962C8B-B14F-4D97-AF65-F5344CB8AC3E}">
        <p14:creationId xmlns:p14="http://schemas.microsoft.com/office/powerpoint/2010/main" val="4282141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5D011E-CCF3-41F4-99E0-BD5AA5A69EE9}" type="datetimeFigureOut">
              <a:rPr lang="en-US" smtClean="0"/>
              <a:t>23-Feb-19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094021-015E-4AEF-B96E-C2D98103BAC0}" type="slidenum">
              <a:rPr lang="en-US" smtClean="0"/>
              <a:t>‹#›</a:t>
            </a:fld>
            <a:endParaRPr lang="en-US"/>
          </a:p>
        </p:txBody>
      </p:sp>
    </p:spTree>
    <p:extLst>
      <p:ext uri="{BB962C8B-B14F-4D97-AF65-F5344CB8AC3E}">
        <p14:creationId xmlns:p14="http://schemas.microsoft.com/office/powerpoint/2010/main" val="1439908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5D011E-CCF3-41F4-99E0-BD5AA5A69EE9}" type="datetimeFigureOut">
              <a:rPr lang="en-US" smtClean="0"/>
              <a:t>23-Feb-19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094021-015E-4AEF-B96E-C2D98103BAC0}" type="slidenum">
              <a:rPr lang="en-US" smtClean="0"/>
              <a:t>‹#›</a:t>
            </a:fld>
            <a:endParaRPr lang="en-US"/>
          </a:p>
        </p:txBody>
      </p:sp>
    </p:spTree>
    <p:extLst>
      <p:ext uri="{BB962C8B-B14F-4D97-AF65-F5344CB8AC3E}">
        <p14:creationId xmlns:p14="http://schemas.microsoft.com/office/powerpoint/2010/main" val="1681675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D011E-CCF3-41F4-99E0-BD5AA5A69EE9}" type="datetimeFigureOut">
              <a:rPr lang="en-US" smtClean="0"/>
              <a:t>23-Feb-19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094021-015E-4AEF-B96E-C2D98103BAC0}" type="slidenum">
              <a:rPr lang="en-US" smtClean="0"/>
              <a:t>‹#›</a:t>
            </a:fld>
            <a:endParaRPr lang="en-US"/>
          </a:p>
        </p:txBody>
      </p:sp>
    </p:spTree>
    <p:extLst>
      <p:ext uri="{BB962C8B-B14F-4D97-AF65-F5344CB8AC3E}">
        <p14:creationId xmlns:p14="http://schemas.microsoft.com/office/powerpoint/2010/main" val="2757498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5D011E-CCF3-41F4-99E0-BD5AA5A69EE9}" type="datetimeFigureOut">
              <a:rPr lang="en-US" smtClean="0"/>
              <a:t>23-Feb-19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094021-015E-4AEF-B96E-C2D98103BAC0}" type="slidenum">
              <a:rPr lang="en-US" smtClean="0"/>
              <a:t>‹#›</a:t>
            </a:fld>
            <a:endParaRPr lang="en-US"/>
          </a:p>
        </p:txBody>
      </p:sp>
    </p:spTree>
    <p:extLst>
      <p:ext uri="{BB962C8B-B14F-4D97-AF65-F5344CB8AC3E}">
        <p14:creationId xmlns:p14="http://schemas.microsoft.com/office/powerpoint/2010/main" val="1644508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5D011E-CCF3-41F4-99E0-BD5AA5A69EE9}" type="datetimeFigureOut">
              <a:rPr lang="en-US" smtClean="0"/>
              <a:t>23-Feb-19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094021-015E-4AEF-B96E-C2D98103BAC0}" type="slidenum">
              <a:rPr lang="en-US" smtClean="0"/>
              <a:t>‹#›</a:t>
            </a:fld>
            <a:endParaRPr lang="en-US"/>
          </a:p>
        </p:txBody>
      </p:sp>
    </p:spTree>
    <p:extLst>
      <p:ext uri="{BB962C8B-B14F-4D97-AF65-F5344CB8AC3E}">
        <p14:creationId xmlns:p14="http://schemas.microsoft.com/office/powerpoint/2010/main" val="2894682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5D011E-CCF3-41F4-99E0-BD5AA5A69EE9}" type="datetimeFigureOut">
              <a:rPr lang="en-US" smtClean="0"/>
              <a:t>23-Feb-19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094021-015E-4AEF-B96E-C2D98103BAC0}" type="slidenum">
              <a:rPr lang="en-US" smtClean="0"/>
              <a:t>‹#›</a:t>
            </a:fld>
            <a:endParaRPr lang="en-US"/>
          </a:p>
        </p:txBody>
      </p:sp>
    </p:spTree>
    <p:extLst>
      <p:ext uri="{BB962C8B-B14F-4D97-AF65-F5344CB8AC3E}">
        <p14:creationId xmlns:p14="http://schemas.microsoft.com/office/powerpoint/2010/main" val="2688922899"/>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B55A3BC8-5CD3-44A1-B2DF-89E1CF4EA0CA}"/>
              </a:ext>
            </a:extLst>
          </p:cNvPr>
          <p:cNvSpPr>
            <a:spLocks noGrp="1" noChangeArrowheads="1"/>
          </p:cNvSpPr>
          <p:nvPr>
            <p:ph type="title"/>
          </p:nvPr>
        </p:nvSpPr>
        <p:spPr>
          <a:xfrm>
            <a:off x="-71120" y="692150"/>
            <a:ext cx="9215120" cy="2518410"/>
          </a:xfrm>
        </p:spPr>
        <p:txBody>
          <a:bodyPr>
            <a:noAutofit/>
          </a:bodyPr>
          <a:lstStyle/>
          <a:p>
            <a:pPr algn="ctr" eaLnBrk="1" hangingPunct="1"/>
            <a:r>
              <a:rPr lang="en-US" altLang="en-US" sz="4000" b="1" dirty="0">
                <a:solidFill>
                  <a:srgbClr val="00B0F0"/>
                </a:solidFill>
              </a:rPr>
              <a:t>MICROPROCESSOR AND ASSEMBLY LANGUAGE LECTURES</a:t>
            </a:r>
            <a:br>
              <a:rPr lang="en-US" altLang="en-US" sz="3600" b="1" dirty="0"/>
            </a:br>
            <a:br>
              <a:rPr lang="en-US" altLang="en-US" sz="3600" b="1" dirty="0"/>
            </a:br>
            <a:br>
              <a:rPr lang="en-US" altLang="en-US" sz="3600" b="1" dirty="0"/>
            </a:br>
            <a:r>
              <a:rPr lang="en-US" altLang="en-US" sz="2400" dirty="0"/>
              <a:t>Volume-3</a:t>
            </a:r>
            <a:endParaRPr lang="en-US" altLang="en-US" sz="3600" dirty="0"/>
          </a:p>
        </p:txBody>
      </p:sp>
      <p:sp>
        <p:nvSpPr>
          <p:cNvPr id="18435" name="Content Placeholder 2">
            <a:extLst>
              <a:ext uri="{FF2B5EF4-FFF2-40B4-BE49-F238E27FC236}">
                <a16:creationId xmlns:a16="http://schemas.microsoft.com/office/drawing/2014/main" id="{A63D43A6-730D-4FAF-9C3E-87656E74F16C}"/>
              </a:ext>
            </a:extLst>
          </p:cNvPr>
          <p:cNvSpPr>
            <a:spLocks noGrp="1" noChangeArrowheads="1"/>
          </p:cNvSpPr>
          <p:nvPr>
            <p:ph idx="1"/>
          </p:nvPr>
        </p:nvSpPr>
        <p:spPr>
          <a:xfrm>
            <a:off x="1657350" y="4035425"/>
            <a:ext cx="5829300" cy="1200150"/>
          </a:xfrm>
        </p:spPr>
        <p:txBody>
          <a:bodyPr/>
          <a:lstStyle/>
          <a:p>
            <a:pPr algn="ctr" eaLnBrk="1" hangingPunct="1"/>
            <a:r>
              <a:rPr lang="en-US" altLang="en-US" dirty="0"/>
              <a:t>Instructions</a:t>
            </a:r>
          </a:p>
          <a:p>
            <a:pPr algn="ctr" eaLnBrk="1" hangingPunct="1"/>
            <a:r>
              <a:rPr lang="en-US" altLang="en-US" dirty="0"/>
              <a:t>Addressing Modes</a:t>
            </a:r>
          </a:p>
        </p:txBody>
      </p:sp>
      <p:sp>
        <p:nvSpPr>
          <p:cNvPr id="18436" name="Slide Number Placeholder 3">
            <a:extLst>
              <a:ext uri="{FF2B5EF4-FFF2-40B4-BE49-F238E27FC236}">
                <a16:creationId xmlns:a16="http://schemas.microsoft.com/office/drawing/2014/main" id="{84FAC03A-AE87-4502-B2ED-37099DEC021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DF281174-D5F4-4500-BEFD-9F14FBB5CCA4}" type="slidenum">
              <a:rPr lang="en-US" altLang="en-US" sz="675">
                <a:solidFill>
                  <a:srgbClr val="000000"/>
                </a:solidFill>
              </a:rPr>
              <a:pPr>
                <a:spcBef>
                  <a:spcPct val="0"/>
                </a:spcBef>
                <a:buClrTx/>
                <a:buFontTx/>
                <a:buNone/>
              </a:pPr>
              <a:t>1</a:t>
            </a:fld>
            <a:endParaRPr lang="en-US" altLang="en-US" sz="675">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453F456-373D-4F89-83E1-0220FEAB863E}"/>
              </a:ext>
            </a:extLst>
          </p:cNvPr>
          <p:cNvSpPr>
            <a:spLocks noGrp="1" noChangeArrowheads="1"/>
          </p:cNvSpPr>
          <p:nvPr>
            <p:ph type="title"/>
          </p:nvPr>
        </p:nvSpPr>
        <p:spPr>
          <a:xfrm>
            <a:off x="1485900" y="498764"/>
            <a:ext cx="6172200" cy="1094294"/>
          </a:xfrm>
        </p:spPr>
        <p:txBody>
          <a:bodyPr>
            <a:normAutofit/>
          </a:bodyPr>
          <a:lstStyle/>
          <a:p>
            <a:pPr algn="ctr" eaLnBrk="1" hangingPunct="1"/>
            <a:r>
              <a:rPr lang="en-US" altLang="en-US" sz="3600" b="1" dirty="0">
                <a:solidFill>
                  <a:srgbClr val="CC3300"/>
                </a:solidFill>
              </a:rPr>
              <a:t>Applications of Assembly Language</a:t>
            </a:r>
          </a:p>
        </p:txBody>
      </p:sp>
      <p:sp>
        <p:nvSpPr>
          <p:cNvPr id="27651" name="Rectangle 3">
            <a:extLst>
              <a:ext uri="{FF2B5EF4-FFF2-40B4-BE49-F238E27FC236}">
                <a16:creationId xmlns:a16="http://schemas.microsoft.com/office/drawing/2014/main" id="{8C575566-C4E7-4BBC-80AC-A6670F9CAE80}"/>
              </a:ext>
            </a:extLst>
          </p:cNvPr>
          <p:cNvSpPr>
            <a:spLocks noGrp="1" noChangeArrowheads="1"/>
          </p:cNvSpPr>
          <p:nvPr>
            <p:ph idx="1"/>
          </p:nvPr>
        </p:nvSpPr>
        <p:spPr>
          <a:xfrm>
            <a:off x="1485900" y="1701404"/>
            <a:ext cx="6172200" cy="4104084"/>
          </a:xfrm>
        </p:spPr>
        <p:txBody>
          <a:bodyPr/>
          <a:lstStyle/>
          <a:p>
            <a:pPr marL="0" indent="0" eaLnBrk="1" hangingPunct="1">
              <a:buNone/>
            </a:pPr>
            <a:r>
              <a:rPr lang="en-US" altLang="en-US" sz="3000" dirty="0">
                <a:solidFill>
                  <a:srgbClr val="003399"/>
                </a:solidFill>
              </a:rPr>
              <a:t>One of the most beneficial uses of assembly language programming is: </a:t>
            </a:r>
          </a:p>
          <a:p>
            <a:r>
              <a:rPr lang="en-US" altLang="en-US" sz="3000" dirty="0">
                <a:solidFill>
                  <a:srgbClr val="003399"/>
                </a:solidFill>
              </a:rPr>
              <a:t>Real-time applications.</a:t>
            </a:r>
          </a:p>
          <a:p>
            <a:pPr eaLnBrk="1" hangingPunct="1">
              <a:buFontTx/>
              <a:buNone/>
            </a:pPr>
            <a:r>
              <a:rPr lang="en-US" altLang="en-US" dirty="0">
                <a:solidFill>
                  <a:schemeClr val="folHlink"/>
                </a:solidFill>
              </a:rPr>
              <a:t>	</a:t>
            </a:r>
            <a:r>
              <a:rPr lang="en-US" altLang="en-US" sz="2000" dirty="0"/>
              <a:t>Real time means the task required by the application must be completed before any other input to the program that will alter its operation may occur</a:t>
            </a:r>
          </a:p>
          <a:p>
            <a:pPr eaLnBrk="1" hangingPunct="1">
              <a:buFontTx/>
              <a:buNone/>
            </a:pPr>
            <a:r>
              <a:rPr lang="en-US" altLang="en-US" sz="2000" dirty="0"/>
              <a:t> 	For example the device service routine which controls the operation of the floppy disk drive is a good example that is usually written in assembly language</a:t>
            </a:r>
          </a:p>
          <a:p>
            <a:pPr eaLnBrk="1" hangingPunct="1"/>
            <a:endParaRPr lang="en-US" altLang="en-US" sz="1800" dirty="0"/>
          </a:p>
        </p:txBody>
      </p:sp>
      <p:sp>
        <p:nvSpPr>
          <p:cNvPr id="27652" name="Slide Number Placeholder 1">
            <a:extLst>
              <a:ext uri="{FF2B5EF4-FFF2-40B4-BE49-F238E27FC236}">
                <a16:creationId xmlns:a16="http://schemas.microsoft.com/office/drawing/2014/main" id="{50C41450-796F-4E1C-B9A7-5DE433D6A10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1AD2B923-503D-467F-BC88-CD2AF507C682}" type="slidenum">
              <a:rPr lang="en-US" altLang="en-US" sz="675">
                <a:solidFill>
                  <a:srgbClr val="000000"/>
                </a:solidFill>
              </a:rPr>
              <a:pPr>
                <a:spcBef>
                  <a:spcPct val="0"/>
                </a:spcBef>
                <a:buClrTx/>
                <a:buFontTx/>
                <a:buNone/>
              </a:pPr>
              <a:t>10</a:t>
            </a:fld>
            <a:endParaRPr lang="en-US" altLang="en-US" sz="675">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140A9979-2664-40A8-938B-995369154A61}"/>
              </a:ext>
            </a:extLst>
          </p:cNvPr>
          <p:cNvSpPr>
            <a:spLocks noGrp="1" noChangeArrowheads="1"/>
          </p:cNvSpPr>
          <p:nvPr>
            <p:ph idx="1"/>
          </p:nvPr>
        </p:nvSpPr>
        <p:spPr>
          <a:xfrm>
            <a:off x="1518090" y="1816642"/>
            <a:ext cx="6163865" cy="3845249"/>
          </a:xfrm>
        </p:spPr>
        <p:txBody>
          <a:bodyPr>
            <a:normAutofit/>
          </a:bodyPr>
          <a:lstStyle/>
          <a:p>
            <a:pPr eaLnBrk="1" hangingPunct="1"/>
            <a:r>
              <a:rPr lang="en-US" altLang="en-US" sz="2000" dirty="0">
                <a:solidFill>
                  <a:srgbClr val="003399"/>
                </a:solidFill>
              </a:rPr>
              <a:t>Assembly language not only good for controlling hardware devices but also performing pure software operations</a:t>
            </a:r>
          </a:p>
          <a:p>
            <a:pPr lvl="1" eaLnBrk="1" hangingPunct="1">
              <a:buFontTx/>
              <a:buNone/>
            </a:pPr>
            <a:r>
              <a:rPr lang="en-US" altLang="en-US" sz="2000" dirty="0">
                <a:solidFill>
                  <a:schemeClr val="folHlink"/>
                </a:solidFill>
              </a:rPr>
              <a:t>– </a:t>
            </a:r>
            <a:r>
              <a:rPr lang="en-US" altLang="en-US" sz="2000" dirty="0"/>
              <a:t>Searching through a large table of data for a special string of characters</a:t>
            </a:r>
          </a:p>
          <a:p>
            <a:pPr lvl="1" eaLnBrk="1" hangingPunct="1">
              <a:buFontTx/>
              <a:buNone/>
            </a:pPr>
            <a:r>
              <a:rPr lang="en-US" altLang="en-US" sz="2000" dirty="0"/>
              <a:t>– Code translation from ASCII to EBCDIC</a:t>
            </a:r>
          </a:p>
          <a:p>
            <a:pPr lvl="1" eaLnBrk="1" hangingPunct="1">
              <a:buFontTx/>
              <a:buNone/>
            </a:pPr>
            <a:r>
              <a:rPr lang="en-US" altLang="en-US" sz="2000" dirty="0"/>
              <a:t>– Table sort routines</a:t>
            </a:r>
          </a:p>
          <a:p>
            <a:pPr lvl="1" eaLnBrk="1" hangingPunct="1">
              <a:buFontTx/>
              <a:buNone/>
            </a:pPr>
            <a:r>
              <a:rPr lang="en-US" altLang="en-US" sz="2000" dirty="0"/>
              <a:t>– Mathematical routines</a:t>
            </a:r>
          </a:p>
          <a:p>
            <a:pPr eaLnBrk="1" hangingPunct="1">
              <a:buFontTx/>
              <a:buNone/>
            </a:pPr>
            <a:r>
              <a:rPr lang="en-US" altLang="en-US" sz="2000" dirty="0">
                <a:solidFill>
                  <a:srgbClr val="CC3300"/>
                </a:solidFill>
              </a:rPr>
              <a:t>Assembly language: perform real-time operations</a:t>
            </a:r>
          </a:p>
          <a:p>
            <a:pPr eaLnBrk="1" hangingPunct="1">
              <a:buFontTx/>
              <a:buNone/>
            </a:pPr>
            <a:r>
              <a:rPr lang="en-US" altLang="en-US" sz="2000" dirty="0">
                <a:solidFill>
                  <a:srgbClr val="003399"/>
                </a:solidFill>
              </a:rPr>
              <a:t>High-level languages: used to write those parts 				that are not time critical</a:t>
            </a:r>
          </a:p>
        </p:txBody>
      </p:sp>
      <p:sp>
        <p:nvSpPr>
          <p:cNvPr id="28675" name="Slide Number Placeholder 1">
            <a:extLst>
              <a:ext uri="{FF2B5EF4-FFF2-40B4-BE49-F238E27FC236}">
                <a16:creationId xmlns:a16="http://schemas.microsoft.com/office/drawing/2014/main" id="{B0AC45AB-B9D6-404D-8AE5-DDB5585F0E6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AA18B154-4F30-4CDC-921A-B1E09538CEB1}" type="slidenum">
              <a:rPr lang="en-US" altLang="en-US" sz="675">
                <a:solidFill>
                  <a:srgbClr val="000000"/>
                </a:solidFill>
              </a:rPr>
              <a:pPr>
                <a:spcBef>
                  <a:spcPct val="0"/>
                </a:spcBef>
                <a:buClrTx/>
                <a:buFontTx/>
                <a:buNone/>
              </a:pPr>
              <a:t>11</a:t>
            </a:fld>
            <a:endParaRPr lang="en-US" altLang="en-US" sz="675">
              <a:solidFill>
                <a:srgbClr val="000000"/>
              </a:solidFill>
            </a:endParaRPr>
          </a:p>
        </p:txBody>
      </p:sp>
      <p:sp>
        <p:nvSpPr>
          <p:cNvPr id="2" name="TextBox 1">
            <a:extLst>
              <a:ext uri="{FF2B5EF4-FFF2-40B4-BE49-F238E27FC236}">
                <a16:creationId xmlns:a16="http://schemas.microsoft.com/office/drawing/2014/main" id="{CF772327-9DED-4DB1-AB48-03B2F937E079}"/>
              </a:ext>
            </a:extLst>
          </p:cNvPr>
          <p:cNvSpPr txBox="1"/>
          <p:nvPr/>
        </p:nvSpPr>
        <p:spPr>
          <a:xfrm>
            <a:off x="794327" y="611334"/>
            <a:ext cx="6887628" cy="1077218"/>
          </a:xfrm>
          <a:prstGeom prst="rect">
            <a:avLst/>
          </a:prstGeom>
          <a:noFill/>
        </p:spPr>
        <p:txBody>
          <a:bodyPr wrap="square" rtlCol="0">
            <a:spAutoFit/>
          </a:bodyPr>
          <a:lstStyle/>
          <a:p>
            <a:pPr algn="ctr"/>
            <a:r>
              <a:rPr lang="en-US" sz="3600" dirty="0">
                <a:solidFill>
                  <a:srgbClr val="0070C0"/>
                </a:solidFill>
              </a:rPr>
              <a:t>Applications of Assembly Language</a:t>
            </a:r>
          </a:p>
          <a:p>
            <a:pPr algn="ctr"/>
            <a:r>
              <a:rPr lang="en-US" sz="2800" dirty="0">
                <a:solidFill>
                  <a:srgbClr val="0070C0"/>
                </a:solidFill>
              </a:rPr>
              <a:t>Continued ...</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9EC6AA85-8BD3-4D7A-AFC5-DD187525A55E}"/>
              </a:ext>
            </a:extLst>
          </p:cNvPr>
          <p:cNvSpPr>
            <a:spLocks noGrp="1" noChangeArrowheads="1"/>
          </p:cNvSpPr>
          <p:nvPr>
            <p:ph type="title"/>
          </p:nvPr>
        </p:nvSpPr>
        <p:spPr>
          <a:xfrm>
            <a:off x="1257300" y="655782"/>
            <a:ext cx="6686550" cy="772968"/>
          </a:xfrm>
        </p:spPr>
        <p:txBody>
          <a:bodyPr>
            <a:noAutofit/>
          </a:bodyPr>
          <a:lstStyle/>
          <a:p>
            <a:pPr algn="ctr"/>
            <a:r>
              <a:rPr lang="en-US" altLang="en-US" sz="3600" b="1" dirty="0">
                <a:solidFill>
                  <a:srgbClr val="0070C0"/>
                </a:solidFill>
              </a:rPr>
              <a:t>Instruction formats of 8086 </a:t>
            </a:r>
            <a:endParaRPr lang="en-US" altLang="en-US" sz="3600" dirty="0">
              <a:solidFill>
                <a:srgbClr val="0070C0"/>
              </a:solidFill>
            </a:endParaRPr>
          </a:p>
        </p:txBody>
      </p:sp>
      <p:sp>
        <p:nvSpPr>
          <p:cNvPr id="30723" name="Content Placeholder 2">
            <a:extLst>
              <a:ext uri="{FF2B5EF4-FFF2-40B4-BE49-F238E27FC236}">
                <a16:creationId xmlns:a16="http://schemas.microsoft.com/office/drawing/2014/main" id="{630B2DD9-C95C-44DB-AFC6-678C646532E5}"/>
              </a:ext>
            </a:extLst>
          </p:cNvPr>
          <p:cNvSpPr>
            <a:spLocks noGrp="1" noChangeArrowheads="1"/>
          </p:cNvSpPr>
          <p:nvPr>
            <p:ph idx="1"/>
          </p:nvPr>
        </p:nvSpPr>
        <p:spPr>
          <a:xfrm>
            <a:off x="1257300" y="1828799"/>
            <a:ext cx="6572250" cy="4373419"/>
          </a:xfrm>
        </p:spPr>
        <p:txBody>
          <a:bodyPr>
            <a:noAutofit/>
          </a:bodyPr>
          <a:lstStyle/>
          <a:p>
            <a:r>
              <a:rPr lang="en-US" altLang="en-US" sz="2400" dirty="0"/>
              <a:t>The instruction format of 8086 has one or more number of fields associated with it.</a:t>
            </a:r>
          </a:p>
          <a:p>
            <a:r>
              <a:rPr lang="en-US" altLang="en-US" sz="2400" dirty="0"/>
              <a:t> The first filled is called operation code field or </a:t>
            </a:r>
            <a:r>
              <a:rPr lang="en-US" altLang="en-US" sz="2400" i="1" dirty="0">
                <a:solidFill>
                  <a:srgbClr val="0070C0"/>
                </a:solidFill>
              </a:rPr>
              <a:t>opcode</a:t>
            </a:r>
            <a:r>
              <a:rPr lang="en-US" altLang="en-US" sz="2400" dirty="0">
                <a:solidFill>
                  <a:srgbClr val="0070C0"/>
                </a:solidFill>
              </a:rPr>
              <a:t> field</a:t>
            </a:r>
            <a:r>
              <a:rPr lang="en-US" altLang="en-US" sz="2400" dirty="0"/>
              <a:t>, which indicates the type of operation.</a:t>
            </a:r>
          </a:p>
          <a:p>
            <a:r>
              <a:rPr lang="en-US" altLang="en-US" sz="2400" dirty="0"/>
              <a:t>The instruction format also contains other fields known as </a:t>
            </a:r>
            <a:r>
              <a:rPr lang="en-US" altLang="en-US" sz="2400" i="1" dirty="0">
                <a:solidFill>
                  <a:srgbClr val="0070C0"/>
                </a:solidFill>
              </a:rPr>
              <a:t>operand fields</a:t>
            </a:r>
            <a:r>
              <a:rPr lang="en-US" altLang="en-US" sz="2400" dirty="0"/>
              <a:t>.</a:t>
            </a:r>
          </a:p>
          <a:p>
            <a:r>
              <a:rPr lang="en-US" altLang="en-US" sz="2400" dirty="0"/>
              <a:t>There are six general formats of instructions in 8086 instruction set. </a:t>
            </a:r>
          </a:p>
          <a:p>
            <a:r>
              <a:rPr lang="en-US" altLang="en-US" sz="2400" dirty="0"/>
              <a:t>The length of an instruction may vary from </a:t>
            </a:r>
            <a:r>
              <a:rPr lang="en-US" altLang="en-US" sz="2400" dirty="0">
                <a:solidFill>
                  <a:srgbClr val="0070C0"/>
                </a:solidFill>
              </a:rPr>
              <a:t>one byte to six bytes.</a:t>
            </a:r>
          </a:p>
          <a:p>
            <a:endParaRPr lang="en-US" altLang="en-US" sz="2400" dirty="0"/>
          </a:p>
        </p:txBody>
      </p:sp>
      <p:sp>
        <p:nvSpPr>
          <p:cNvPr id="30724" name="Slide Number Placeholder 1">
            <a:extLst>
              <a:ext uri="{FF2B5EF4-FFF2-40B4-BE49-F238E27FC236}">
                <a16:creationId xmlns:a16="http://schemas.microsoft.com/office/drawing/2014/main" id="{DB7FCA54-59CD-4570-8FC1-ACEDF849540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27F8A22E-144F-46FE-8572-914818E24FC4}" type="slidenum">
              <a:rPr lang="en-US" altLang="en-US" sz="675">
                <a:solidFill>
                  <a:srgbClr val="000000"/>
                </a:solidFill>
              </a:rPr>
              <a:pPr>
                <a:spcBef>
                  <a:spcPct val="0"/>
                </a:spcBef>
                <a:buClrTx/>
                <a:buFontTx/>
                <a:buNone/>
              </a:pPr>
              <a:t>12</a:t>
            </a:fld>
            <a:endParaRPr lang="en-US" altLang="en-US" sz="675">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BCC40005-701E-4378-9D35-56E89DD03C8E}"/>
              </a:ext>
            </a:extLst>
          </p:cNvPr>
          <p:cNvSpPr>
            <a:spLocks noGrp="1" noChangeArrowheads="1"/>
          </p:cNvSpPr>
          <p:nvPr>
            <p:ph type="title"/>
          </p:nvPr>
        </p:nvSpPr>
        <p:spPr>
          <a:xfrm>
            <a:off x="1257300" y="674255"/>
            <a:ext cx="6686550" cy="868795"/>
          </a:xfrm>
        </p:spPr>
        <p:txBody>
          <a:bodyPr>
            <a:noAutofit/>
          </a:bodyPr>
          <a:lstStyle/>
          <a:p>
            <a:pPr algn="ctr"/>
            <a:r>
              <a:rPr lang="en-US" altLang="en-US" sz="3600" b="1" dirty="0">
                <a:solidFill>
                  <a:srgbClr val="0070C0"/>
                </a:solidFill>
              </a:rPr>
              <a:t>One byte Instruction !</a:t>
            </a:r>
            <a:endParaRPr lang="en-US" altLang="en-US" sz="3600" dirty="0">
              <a:solidFill>
                <a:srgbClr val="0070C0"/>
              </a:solidFill>
            </a:endParaRPr>
          </a:p>
        </p:txBody>
      </p:sp>
      <p:sp>
        <p:nvSpPr>
          <p:cNvPr id="3" name="Content Placeholder 2">
            <a:extLst>
              <a:ext uri="{FF2B5EF4-FFF2-40B4-BE49-F238E27FC236}">
                <a16:creationId xmlns:a16="http://schemas.microsoft.com/office/drawing/2014/main" id="{A24AB554-2CC8-4979-9D59-3795CB9875E9}"/>
              </a:ext>
            </a:extLst>
          </p:cNvPr>
          <p:cNvSpPr>
            <a:spLocks noGrp="1"/>
          </p:cNvSpPr>
          <p:nvPr>
            <p:ph idx="1"/>
          </p:nvPr>
        </p:nvSpPr>
        <p:spPr>
          <a:xfrm>
            <a:off x="906894" y="1801090"/>
            <a:ext cx="7036955" cy="3999345"/>
          </a:xfrm>
        </p:spPr>
        <p:txBody>
          <a:bodyPr>
            <a:normAutofit/>
          </a:bodyPr>
          <a:lstStyle/>
          <a:p>
            <a:pPr>
              <a:defRPr/>
            </a:pPr>
            <a:r>
              <a:rPr lang="en-US" sz="2400" dirty="0"/>
              <a:t> This format is only one byte long and may have the </a:t>
            </a:r>
            <a:r>
              <a:rPr lang="en-US" sz="2400" i="1" dirty="0"/>
              <a:t>implied</a:t>
            </a:r>
            <a:r>
              <a:rPr lang="en-US" sz="2400" dirty="0"/>
              <a:t> data or register operands. </a:t>
            </a:r>
          </a:p>
          <a:p>
            <a:pPr>
              <a:defRPr/>
            </a:pPr>
            <a:r>
              <a:rPr lang="en-US" sz="2400" dirty="0"/>
              <a:t>The least significant 3 bits of the opcode are used for specifying the register operand, if any. Otherwise, all the eight bits form an opcode and the operands are implied.</a:t>
            </a:r>
          </a:p>
          <a:p>
            <a:pPr>
              <a:defRPr/>
            </a:pPr>
            <a:r>
              <a:rPr lang="en-US" sz="2400" dirty="0"/>
              <a:t>Example: 1 1 1 1 1 0 0 0</a:t>
            </a:r>
            <a:r>
              <a:rPr lang="en-US" sz="2400" baseline="-25000" dirty="0"/>
              <a:t>2</a:t>
            </a:r>
            <a:r>
              <a:rPr lang="en-US" sz="2400" dirty="0"/>
              <a:t>  = </a:t>
            </a:r>
            <a:r>
              <a:rPr lang="en-US" sz="2400" dirty="0" err="1"/>
              <a:t>F8</a:t>
            </a:r>
            <a:r>
              <a:rPr lang="en-US" sz="2400" baseline="-25000" dirty="0" err="1"/>
              <a:t>H</a:t>
            </a:r>
            <a:r>
              <a:rPr lang="en-US" sz="2400" dirty="0"/>
              <a:t>  (</a:t>
            </a:r>
            <a:r>
              <a:rPr lang="en-US" sz="2400" i="1" dirty="0" err="1"/>
              <a:t>CLC</a:t>
            </a:r>
            <a:r>
              <a:rPr lang="en-US" sz="2400" i="1" dirty="0"/>
              <a:t> </a:t>
            </a:r>
            <a:r>
              <a:rPr lang="en-US" sz="2400" dirty="0"/>
              <a:t>: clear carry flag)</a:t>
            </a:r>
          </a:p>
          <a:p>
            <a:pPr marL="0" indent="0">
              <a:lnSpc>
                <a:spcPct val="100000"/>
              </a:lnSpc>
              <a:spcBef>
                <a:spcPts val="0"/>
              </a:spcBef>
              <a:buNone/>
              <a:defRPr/>
            </a:pPr>
            <a:r>
              <a:rPr lang="en-US" sz="2400" dirty="0"/>
              <a:t>   </a:t>
            </a:r>
          </a:p>
          <a:p>
            <a:pPr marL="0" indent="0">
              <a:lnSpc>
                <a:spcPct val="100000"/>
              </a:lnSpc>
              <a:spcBef>
                <a:spcPts val="0"/>
              </a:spcBef>
              <a:buNone/>
              <a:defRPr/>
            </a:pPr>
            <a:r>
              <a:rPr lang="en-US" sz="2000" dirty="0"/>
              <a:t>This is an operation without any operand, which clear the carry flag bit.</a:t>
            </a:r>
            <a:endParaRPr lang="en-US" sz="2000" baseline="-25000" dirty="0"/>
          </a:p>
        </p:txBody>
      </p:sp>
      <p:sp>
        <p:nvSpPr>
          <p:cNvPr id="31748" name="Slide Number Placeholder 1">
            <a:extLst>
              <a:ext uri="{FF2B5EF4-FFF2-40B4-BE49-F238E27FC236}">
                <a16:creationId xmlns:a16="http://schemas.microsoft.com/office/drawing/2014/main" id="{1D655353-4163-46C0-8B76-027B40DEEDB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24C5C690-B11A-4C8A-8668-8E274C78AF59}" type="slidenum">
              <a:rPr lang="en-US" altLang="en-US" sz="675">
                <a:solidFill>
                  <a:srgbClr val="000000"/>
                </a:solidFill>
              </a:rPr>
              <a:pPr>
                <a:spcBef>
                  <a:spcPct val="0"/>
                </a:spcBef>
                <a:buClrTx/>
                <a:buFontTx/>
                <a:buNone/>
              </a:pPr>
              <a:t>13</a:t>
            </a:fld>
            <a:endParaRPr lang="en-US" altLang="en-US" sz="675">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BFC88-A991-49C8-AF6F-25D9BC157CF5}"/>
              </a:ext>
            </a:extLst>
          </p:cNvPr>
          <p:cNvSpPr>
            <a:spLocks noGrp="1"/>
          </p:cNvSpPr>
          <p:nvPr>
            <p:ph type="title"/>
          </p:nvPr>
        </p:nvSpPr>
        <p:spPr>
          <a:xfrm>
            <a:off x="628650" y="365127"/>
            <a:ext cx="7886700" cy="743238"/>
          </a:xfrm>
        </p:spPr>
        <p:txBody>
          <a:bodyPr/>
          <a:lstStyle/>
          <a:p>
            <a:pPr algn="ctr"/>
            <a:r>
              <a:rPr lang="en-US" b="1" dirty="0">
                <a:solidFill>
                  <a:srgbClr val="00B0F0"/>
                </a:solidFill>
              </a:rPr>
              <a:t>32-bit Data Registers</a:t>
            </a:r>
          </a:p>
        </p:txBody>
      </p:sp>
      <p:sp>
        <p:nvSpPr>
          <p:cNvPr id="3" name="Content Placeholder 2">
            <a:extLst>
              <a:ext uri="{FF2B5EF4-FFF2-40B4-BE49-F238E27FC236}">
                <a16:creationId xmlns:a16="http://schemas.microsoft.com/office/drawing/2014/main" id="{345E2C2D-623E-4F79-9B42-166CAE9F3824}"/>
              </a:ext>
            </a:extLst>
          </p:cNvPr>
          <p:cNvSpPr>
            <a:spLocks noGrp="1"/>
          </p:cNvSpPr>
          <p:nvPr>
            <p:ph idx="1"/>
          </p:nvPr>
        </p:nvSpPr>
        <p:spPr>
          <a:xfrm>
            <a:off x="628650" y="1245322"/>
            <a:ext cx="7886700" cy="2561648"/>
          </a:xfrm>
        </p:spPr>
        <p:txBody>
          <a:bodyPr>
            <a:noAutofit/>
          </a:bodyPr>
          <a:lstStyle/>
          <a:p>
            <a:r>
              <a:rPr lang="en-US" sz="1800" dirty="0"/>
              <a:t>There are ten 32-bit and six 16-bit processor registers in </a:t>
            </a:r>
            <a:r>
              <a:rPr lang="en-US" sz="1800"/>
              <a:t>IA-32 (386 – Pentium 4) </a:t>
            </a:r>
            <a:r>
              <a:rPr lang="en-US" sz="1800" dirty="0"/>
              <a:t>architecture</a:t>
            </a:r>
          </a:p>
          <a:p>
            <a:r>
              <a:rPr lang="en-US" sz="1800" dirty="0"/>
              <a:t>Four 32-bit data registers are used for arithmetic, logical, and other operations. These 32-bit registers can be used in three ways −</a:t>
            </a:r>
          </a:p>
          <a:p>
            <a:r>
              <a:rPr lang="en-US" sz="1800" dirty="0"/>
              <a:t>As complete 32-bit data registers: </a:t>
            </a:r>
            <a:r>
              <a:rPr lang="en-US" sz="1800" dirty="0" err="1"/>
              <a:t>EAX</a:t>
            </a:r>
            <a:r>
              <a:rPr lang="en-US" sz="1800" dirty="0"/>
              <a:t>, </a:t>
            </a:r>
            <a:r>
              <a:rPr lang="en-US" sz="1800" dirty="0" err="1"/>
              <a:t>EBX</a:t>
            </a:r>
            <a:r>
              <a:rPr lang="en-US" sz="1800" dirty="0"/>
              <a:t>, </a:t>
            </a:r>
            <a:r>
              <a:rPr lang="en-US" sz="1800" dirty="0" err="1"/>
              <a:t>ECX</a:t>
            </a:r>
            <a:r>
              <a:rPr lang="en-US" sz="1800" dirty="0"/>
              <a:t>, EDX.</a:t>
            </a:r>
          </a:p>
          <a:p>
            <a:r>
              <a:rPr lang="en-US" sz="1800" dirty="0"/>
              <a:t>Lower halves of the 32-bit registers can be used as four 16-bit data registers: AX, BX, CX and DX.</a:t>
            </a:r>
          </a:p>
          <a:p>
            <a:r>
              <a:rPr lang="en-US" sz="1800" dirty="0"/>
              <a:t>Lower and higher halves of the above-mentioned four 16-bit registers can be used as eight 8-bit data registers: AH, AL, </a:t>
            </a:r>
            <a:r>
              <a:rPr lang="en-US" sz="1800" dirty="0" err="1"/>
              <a:t>BH</a:t>
            </a:r>
            <a:r>
              <a:rPr lang="en-US" sz="1800" dirty="0"/>
              <a:t>, BL, CH, CL, DH, and DL.</a:t>
            </a:r>
          </a:p>
          <a:p>
            <a:endParaRPr lang="en-US" sz="1800" dirty="0"/>
          </a:p>
        </p:txBody>
      </p:sp>
      <p:pic>
        <p:nvPicPr>
          <p:cNvPr id="6" name="Picture 5">
            <a:extLst>
              <a:ext uri="{FF2B5EF4-FFF2-40B4-BE49-F238E27FC236}">
                <a16:creationId xmlns:a16="http://schemas.microsoft.com/office/drawing/2014/main" id="{977FF785-CE9E-4EAF-A288-CEA8D4B018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262" y="4126807"/>
            <a:ext cx="7361476" cy="2318472"/>
          </a:xfrm>
          <a:prstGeom prst="rect">
            <a:avLst/>
          </a:prstGeom>
        </p:spPr>
      </p:pic>
    </p:spTree>
    <p:extLst>
      <p:ext uri="{BB962C8B-B14F-4D97-AF65-F5344CB8AC3E}">
        <p14:creationId xmlns:p14="http://schemas.microsoft.com/office/powerpoint/2010/main" val="876921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FBD51-315D-4327-9995-FEA6E19E13D8}"/>
              </a:ext>
            </a:extLst>
          </p:cNvPr>
          <p:cNvSpPr>
            <a:spLocks noGrp="1"/>
          </p:cNvSpPr>
          <p:nvPr>
            <p:ph type="title"/>
          </p:nvPr>
        </p:nvSpPr>
        <p:spPr>
          <a:xfrm>
            <a:off x="628650" y="365127"/>
            <a:ext cx="7886700" cy="844838"/>
          </a:xfrm>
        </p:spPr>
        <p:txBody>
          <a:bodyPr>
            <a:normAutofit/>
          </a:bodyPr>
          <a:lstStyle/>
          <a:p>
            <a:pPr algn="ctr"/>
            <a:r>
              <a:rPr lang="en-US" sz="3600" b="1" dirty="0">
                <a:solidFill>
                  <a:srgbClr val="00B0F0"/>
                </a:solidFill>
              </a:rPr>
              <a:t>Registers and Typical Uses</a:t>
            </a:r>
          </a:p>
        </p:txBody>
      </p:sp>
      <p:sp>
        <p:nvSpPr>
          <p:cNvPr id="8" name="Content Placeholder 7">
            <a:extLst>
              <a:ext uri="{FF2B5EF4-FFF2-40B4-BE49-F238E27FC236}">
                <a16:creationId xmlns:a16="http://schemas.microsoft.com/office/drawing/2014/main" id="{C397B5D5-EB3B-4CBB-9EB7-52562CD28798}"/>
              </a:ext>
            </a:extLst>
          </p:cNvPr>
          <p:cNvSpPr>
            <a:spLocks noGrp="1"/>
          </p:cNvSpPr>
          <p:nvPr>
            <p:ph idx="1"/>
          </p:nvPr>
        </p:nvSpPr>
        <p:spPr>
          <a:xfrm>
            <a:off x="628650" y="1456171"/>
            <a:ext cx="7886700" cy="4351338"/>
          </a:xfrm>
        </p:spPr>
        <p:txBody>
          <a:bodyPr>
            <a:normAutofit/>
          </a:bodyPr>
          <a:lstStyle/>
          <a:p>
            <a:pPr algn="just"/>
            <a:r>
              <a:rPr lang="en-US" sz="1800" b="1" dirty="0">
                <a:solidFill>
                  <a:srgbClr val="000000"/>
                </a:solidFill>
                <a:latin typeface="Verdana" panose="020B0604030504040204" pitchFamily="34" charset="0"/>
              </a:rPr>
              <a:t>AX is the primary accumulator</a:t>
            </a:r>
            <a:r>
              <a:rPr lang="en-US" sz="1800" dirty="0">
                <a:solidFill>
                  <a:srgbClr val="000000"/>
                </a:solidFill>
                <a:latin typeface="Verdana" panose="020B0604030504040204" pitchFamily="34" charset="0"/>
              </a:rPr>
              <a:t>; it is used in input/output and most arithmetic instructions. For example, in multiplication operation, one operand is stored in </a:t>
            </a:r>
            <a:r>
              <a:rPr lang="en-US" sz="1800" dirty="0" err="1">
                <a:solidFill>
                  <a:srgbClr val="000000"/>
                </a:solidFill>
                <a:latin typeface="Verdana" panose="020B0604030504040204" pitchFamily="34" charset="0"/>
              </a:rPr>
              <a:t>EAX</a:t>
            </a:r>
            <a:r>
              <a:rPr lang="en-US" sz="1800" dirty="0">
                <a:solidFill>
                  <a:srgbClr val="000000"/>
                </a:solidFill>
                <a:latin typeface="Verdana" panose="020B0604030504040204" pitchFamily="34" charset="0"/>
              </a:rPr>
              <a:t> or AX or AL register according to the size of the operand.</a:t>
            </a:r>
          </a:p>
          <a:p>
            <a:pPr algn="just"/>
            <a:r>
              <a:rPr lang="en-US" sz="1800" b="1" dirty="0">
                <a:solidFill>
                  <a:srgbClr val="000000"/>
                </a:solidFill>
                <a:latin typeface="Verdana" panose="020B0604030504040204" pitchFamily="34" charset="0"/>
              </a:rPr>
              <a:t>BX is known as the base register</a:t>
            </a:r>
            <a:r>
              <a:rPr lang="en-US" sz="1800" dirty="0">
                <a:solidFill>
                  <a:srgbClr val="000000"/>
                </a:solidFill>
                <a:latin typeface="Verdana" panose="020B0604030504040204" pitchFamily="34" charset="0"/>
              </a:rPr>
              <a:t>, as it could be used in indexed addressing.</a:t>
            </a:r>
          </a:p>
          <a:p>
            <a:pPr algn="just"/>
            <a:r>
              <a:rPr lang="en-US" sz="1800" b="1" dirty="0">
                <a:solidFill>
                  <a:srgbClr val="000000"/>
                </a:solidFill>
                <a:latin typeface="Verdana" panose="020B0604030504040204" pitchFamily="34" charset="0"/>
              </a:rPr>
              <a:t>CX is known as the count register</a:t>
            </a:r>
            <a:r>
              <a:rPr lang="en-US" sz="1800" dirty="0">
                <a:solidFill>
                  <a:srgbClr val="000000"/>
                </a:solidFill>
                <a:latin typeface="Verdana" panose="020B0604030504040204" pitchFamily="34" charset="0"/>
              </a:rPr>
              <a:t>, as the </a:t>
            </a:r>
            <a:r>
              <a:rPr lang="en-US" sz="1800" dirty="0" err="1">
                <a:solidFill>
                  <a:srgbClr val="000000"/>
                </a:solidFill>
                <a:latin typeface="Verdana" panose="020B0604030504040204" pitchFamily="34" charset="0"/>
              </a:rPr>
              <a:t>ECX</a:t>
            </a:r>
            <a:r>
              <a:rPr lang="en-US" sz="1800" dirty="0">
                <a:solidFill>
                  <a:srgbClr val="000000"/>
                </a:solidFill>
                <a:latin typeface="Verdana" panose="020B0604030504040204" pitchFamily="34" charset="0"/>
              </a:rPr>
              <a:t>, CX registers store the loop count in iterative operations.</a:t>
            </a:r>
          </a:p>
          <a:p>
            <a:pPr algn="just"/>
            <a:r>
              <a:rPr lang="en-US" sz="1800" b="1" dirty="0">
                <a:solidFill>
                  <a:srgbClr val="000000"/>
                </a:solidFill>
                <a:latin typeface="Verdana" panose="020B0604030504040204" pitchFamily="34" charset="0"/>
              </a:rPr>
              <a:t>DX is known as the data register</a:t>
            </a:r>
            <a:r>
              <a:rPr lang="en-US" sz="1800" dirty="0">
                <a:solidFill>
                  <a:srgbClr val="000000"/>
                </a:solidFill>
                <a:latin typeface="Verdana" panose="020B0604030504040204" pitchFamily="34" charset="0"/>
              </a:rPr>
              <a:t>. It is also used in input/output operations. It is also used with AX register along with DX for multiply and divide operations involving large values.</a:t>
            </a:r>
          </a:p>
        </p:txBody>
      </p:sp>
    </p:spTree>
    <p:extLst>
      <p:ext uri="{BB962C8B-B14F-4D97-AF65-F5344CB8AC3E}">
        <p14:creationId xmlns:p14="http://schemas.microsoft.com/office/powerpoint/2010/main" val="3252570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4">
            <a:extLst>
              <a:ext uri="{FF2B5EF4-FFF2-40B4-BE49-F238E27FC236}">
                <a16:creationId xmlns:a16="http://schemas.microsoft.com/office/drawing/2014/main" id="{B1078798-3D09-4318-B8F6-A9DDBB969E09}"/>
              </a:ext>
            </a:extLst>
          </p:cNvPr>
          <p:cNvSpPr>
            <a:spLocks noGrp="1" noChangeArrowheads="1"/>
          </p:cNvSpPr>
          <p:nvPr>
            <p:ph type="title"/>
          </p:nvPr>
        </p:nvSpPr>
        <p:spPr>
          <a:xfrm>
            <a:off x="628650" y="697636"/>
            <a:ext cx="7886700" cy="964910"/>
          </a:xfrm>
        </p:spPr>
        <p:txBody>
          <a:bodyPr>
            <a:normAutofit/>
          </a:bodyPr>
          <a:lstStyle/>
          <a:p>
            <a:pPr algn="ctr" eaLnBrk="1" hangingPunct="1"/>
            <a:r>
              <a:rPr lang="en-US" altLang="en-US" sz="4000" b="1" dirty="0">
                <a:solidFill>
                  <a:srgbClr val="0070C0"/>
                </a:solidFill>
              </a:rPr>
              <a:t>Typical 2-Byte Instruction Structure</a:t>
            </a:r>
          </a:p>
        </p:txBody>
      </p:sp>
      <p:pic>
        <p:nvPicPr>
          <p:cNvPr id="33795" name="Picture 4">
            <a:extLst>
              <a:ext uri="{FF2B5EF4-FFF2-40B4-BE49-F238E27FC236}">
                <a16:creationId xmlns:a16="http://schemas.microsoft.com/office/drawing/2014/main" id="{90AB7C25-B0FC-4F46-8406-72EC5E3D96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0" y="3670481"/>
            <a:ext cx="7435274" cy="753737"/>
          </a:xfrm>
          <a:noFill/>
        </p:spPr>
      </p:pic>
      <p:sp>
        <p:nvSpPr>
          <p:cNvPr id="33812" name="Slide Number Placeholder 1">
            <a:extLst>
              <a:ext uri="{FF2B5EF4-FFF2-40B4-BE49-F238E27FC236}">
                <a16:creationId xmlns:a16="http://schemas.microsoft.com/office/drawing/2014/main" id="{661FE747-A6B4-4412-B324-34906EFC0E2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C7628DBE-2E3E-4F07-B469-15F028169F93}" type="slidenum">
              <a:rPr lang="en-US" altLang="en-US" sz="675">
                <a:solidFill>
                  <a:srgbClr val="000000"/>
                </a:solidFill>
              </a:rPr>
              <a:pPr>
                <a:spcBef>
                  <a:spcPct val="0"/>
                </a:spcBef>
                <a:buClrTx/>
                <a:buFontTx/>
                <a:buNone/>
              </a:pPr>
              <a:t>16</a:t>
            </a:fld>
            <a:endParaRPr lang="en-US" altLang="en-US" sz="675">
              <a:solidFill>
                <a:srgbClr val="000000"/>
              </a:solidFill>
            </a:endParaRPr>
          </a:p>
        </p:txBody>
      </p:sp>
      <p:graphicFrame>
        <p:nvGraphicFramePr>
          <p:cNvPr id="8" name="Table 7">
            <a:extLst>
              <a:ext uri="{FF2B5EF4-FFF2-40B4-BE49-F238E27FC236}">
                <a16:creationId xmlns:a16="http://schemas.microsoft.com/office/drawing/2014/main" id="{EB56FBBE-0644-4934-B11E-BC702659E59C}"/>
              </a:ext>
            </a:extLst>
          </p:cNvPr>
          <p:cNvGraphicFramePr>
            <a:graphicFrameLocks noGrp="1"/>
          </p:cNvGraphicFramePr>
          <p:nvPr>
            <p:extLst>
              <p:ext uri="{D42A27DB-BD31-4B8C-83A1-F6EECF244321}">
                <p14:modId xmlns:p14="http://schemas.microsoft.com/office/powerpoint/2010/main" val="1199415132"/>
              </p:ext>
            </p:extLst>
          </p:nvPr>
        </p:nvGraphicFramePr>
        <p:xfrm>
          <a:off x="942109" y="2559171"/>
          <a:ext cx="7075056" cy="678012"/>
        </p:xfrm>
        <a:graphic>
          <a:graphicData uri="http://schemas.openxmlformats.org/drawingml/2006/table">
            <a:tbl>
              <a:tblPr firstRow="1" bandRow="1">
                <a:tableStyleId>{5C22544A-7EE6-4342-B048-85BDC9FD1C3A}</a:tableStyleId>
              </a:tblPr>
              <a:tblGrid>
                <a:gridCol w="2103394">
                  <a:extLst>
                    <a:ext uri="{9D8B030D-6E8A-4147-A177-3AD203B41FA5}">
                      <a16:colId xmlns:a16="http://schemas.microsoft.com/office/drawing/2014/main" val="20000"/>
                    </a:ext>
                  </a:extLst>
                </a:gridCol>
                <a:gridCol w="764871">
                  <a:extLst>
                    <a:ext uri="{9D8B030D-6E8A-4147-A177-3AD203B41FA5}">
                      <a16:colId xmlns:a16="http://schemas.microsoft.com/office/drawing/2014/main" val="20001"/>
                    </a:ext>
                  </a:extLst>
                </a:gridCol>
                <a:gridCol w="573653">
                  <a:extLst>
                    <a:ext uri="{9D8B030D-6E8A-4147-A177-3AD203B41FA5}">
                      <a16:colId xmlns:a16="http://schemas.microsoft.com/office/drawing/2014/main" val="20002"/>
                    </a:ext>
                  </a:extLst>
                </a:gridCol>
                <a:gridCol w="1274785">
                  <a:extLst>
                    <a:ext uri="{9D8B030D-6E8A-4147-A177-3AD203B41FA5}">
                      <a16:colId xmlns:a16="http://schemas.microsoft.com/office/drawing/2014/main" val="20003"/>
                    </a:ext>
                  </a:extLst>
                </a:gridCol>
                <a:gridCol w="1274785">
                  <a:extLst>
                    <a:ext uri="{9D8B030D-6E8A-4147-A177-3AD203B41FA5}">
                      <a16:colId xmlns:a16="http://schemas.microsoft.com/office/drawing/2014/main" val="20004"/>
                    </a:ext>
                  </a:extLst>
                </a:gridCol>
                <a:gridCol w="1083568">
                  <a:extLst>
                    <a:ext uri="{9D8B030D-6E8A-4147-A177-3AD203B41FA5}">
                      <a16:colId xmlns:a16="http://schemas.microsoft.com/office/drawing/2014/main" val="20005"/>
                    </a:ext>
                  </a:extLst>
                </a:gridCol>
              </a:tblGrid>
              <a:tr h="623292">
                <a:tc>
                  <a:txBody>
                    <a:bodyPr/>
                    <a:lstStyle/>
                    <a:p>
                      <a:r>
                        <a:rPr lang="en-US" sz="2000" baseline="0" dirty="0"/>
                        <a:t>   15  ------        10</a:t>
                      </a:r>
                    </a:p>
                  </a:txBody>
                  <a:tcPr marL="68579" marR="68579" marT="34206" marB="34206" anchor="ctr"/>
                </a:tc>
                <a:tc>
                  <a:txBody>
                    <a:bodyPr/>
                    <a:lstStyle/>
                    <a:p>
                      <a:r>
                        <a:rPr lang="en-US" sz="2000" baseline="0" dirty="0"/>
                        <a:t>9</a:t>
                      </a:r>
                    </a:p>
                  </a:txBody>
                  <a:tcPr marL="68579" marR="68579" marT="34206" marB="34206" anchor="ctr"/>
                </a:tc>
                <a:tc>
                  <a:txBody>
                    <a:bodyPr/>
                    <a:lstStyle/>
                    <a:p>
                      <a:r>
                        <a:rPr lang="en-US" sz="2000" baseline="0" dirty="0"/>
                        <a:t>8</a:t>
                      </a:r>
                    </a:p>
                  </a:txBody>
                  <a:tcPr marL="68579" marR="68579" marT="34206" marB="34206"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aseline="0" dirty="0"/>
                        <a:t>7   ----  6</a:t>
                      </a:r>
                    </a:p>
                    <a:p>
                      <a:endParaRPr lang="en-US" sz="2000" baseline="0" dirty="0"/>
                    </a:p>
                  </a:txBody>
                  <a:tcPr marL="68579" marR="68579" marT="34206" marB="34206"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aseline="0" dirty="0"/>
                        <a:t>5  ----   3</a:t>
                      </a:r>
                    </a:p>
                    <a:p>
                      <a:endParaRPr lang="en-US" sz="2000" baseline="0" dirty="0"/>
                    </a:p>
                  </a:txBody>
                  <a:tcPr marL="68579" marR="68579" marT="34206" marB="34206" anchor="ctr"/>
                </a:tc>
                <a:tc>
                  <a:txBody>
                    <a:bodyPr/>
                    <a:lstStyle/>
                    <a:p>
                      <a:r>
                        <a:rPr lang="en-US" sz="2000" baseline="0" dirty="0"/>
                        <a:t>2 ----   0</a:t>
                      </a:r>
                    </a:p>
                  </a:txBody>
                  <a:tcPr marL="68579" marR="68579" marT="34206" marB="34206" anchor="ct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7CE864BD-A7F0-461D-BB4B-3BA5018433C6}"/>
              </a:ext>
            </a:extLst>
          </p:cNvPr>
          <p:cNvGraphicFramePr>
            <a:graphicFrameLocks noGrp="1"/>
          </p:cNvGraphicFramePr>
          <p:nvPr>
            <p:extLst>
              <p:ext uri="{D42A27DB-BD31-4B8C-83A1-F6EECF244321}">
                <p14:modId xmlns:p14="http://schemas.microsoft.com/office/powerpoint/2010/main" val="146539965"/>
              </p:ext>
            </p:extLst>
          </p:nvPr>
        </p:nvGraphicFramePr>
        <p:xfrm>
          <a:off x="849745" y="4555840"/>
          <a:ext cx="7241310" cy="477978"/>
        </p:xfrm>
        <a:graphic>
          <a:graphicData uri="http://schemas.openxmlformats.org/drawingml/2006/table">
            <a:tbl>
              <a:tblPr firstRow="1" bandRow="1">
                <a:tableStyleId>{5C22544A-7EE6-4342-B048-85BDC9FD1C3A}</a:tableStyleId>
              </a:tblPr>
              <a:tblGrid>
                <a:gridCol w="3620655">
                  <a:extLst>
                    <a:ext uri="{9D8B030D-6E8A-4147-A177-3AD203B41FA5}">
                      <a16:colId xmlns:a16="http://schemas.microsoft.com/office/drawing/2014/main" val="1330937925"/>
                    </a:ext>
                  </a:extLst>
                </a:gridCol>
                <a:gridCol w="3620655">
                  <a:extLst>
                    <a:ext uri="{9D8B030D-6E8A-4147-A177-3AD203B41FA5}">
                      <a16:colId xmlns:a16="http://schemas.microsoft.com/office/drawing/2014/main" val="4228044299"/>
                    </a:ext>
                  </a:extLst>
                </a:gridCol>
              </a:tblGrid>
              <a:tr h="477978">
                <a:tc>
                  <a:txBody>
                    <a:bodyPr/>
                    <a:lstStyle/>
                    <a:p>
                      <a:r>
                        <a:rPr lang="en-US" dirty="0"/>
                        <a:t>                            BYTE 1</a:t>
                      </a:r>
                    </a:p>
                  </a:txBody>
                  <a:tcPr>
                    <a:solidFill>
                      <a:schemeClr val="accent5">
                        <a:lumMod val="60000"/>
                        <a:lumOff val="40000"/>
                      </a:schemeClr>
                    </a:solidFill>
                  </a:tcPr>
                </a:tc>
                <a:tc>
                  <a:txBody>
                    <a:bodyPr/>
                    <a:lstStyle/>
                    <a:p>
                      <a:r>
                        <a:rPr lang="en-US" dirty="0"/>
                        <a:t>                          BYTE 2</a:t>
                      </a:r>
                    </a:p>
                  </a:txBody>
                  <a:tcPr>
                    <a:solidFill>
                      <a:schemeClr val="accent5">
                        <a:lumMod val="60000"/>
                        <a:lumOff val="40000"/>
                      </a:schemeClr>
                    </a:solidFill>
                  </a:tcPr>
                </a:tc>
                <a:extLst>
                  <a:ext uri="{0D108BD9-81ED-4DB2-BD59-A6C34878D82A}">
                    <a16:rowId xmlns:a16="http://schemas.microsoft.com/office/drawing/2014/main" val="247240814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5C6AC1A3-99CF-40FB-982E-98A50A7612A2}"/>
              </a:ext>
            </a:extLst>
          </p:cNvPr>
          <p:cNvSpPr>
            <a:spLocks noGrp="1" noChangeArrowheads="1"/>
          </p:cNvSpPr>
          <p:nvPr>
            <p:ph type="title"/>
          </p:nvPr>
        </p:nvSpPr>
        <p:spPr>
          <a:xfrm>
            <a:off x="969818" y="369455"/>
            <a:ext cx="7065818" cy="1196218"/>
          </a:xfrm>
        </p:spPr>
        <p:txBody>
          <a:bodyPr>
            <a:normAutofit/>
          </a:bodyPr>
          <a:lstStyle/>
          <a:p>
            <a:pPr algn="ctr" eaLnBrk="1" hangingPunct="1"/>
            <a:r>
              <a:rPr lang="en-US" altLang="en-US" sz="3600" b="1" dirty="0">
                <a:solidFill>
                  <a:srgbClr val="0070C0"/>
                </a:solidFill>
              </a:rPr>
              <a:t>Converting Assembly Language Instructions to Machine Code</a:t>
            </a:r>
          </a:p>
        </p:txBody>
      </p:sp>
      <p:sp>
        <p:nvSpPr>
          <p:cNvPr id="32771" name="Rectangle 3">
            <a:extLst>
              <a:ext uri="{FF2B5EF4-FFF2-40B4-BE49-F238E27FC236}">
                <a16:creationId xmlns:a16="http://schemas.microsoft.com/office/drawing/2014/main" id="{9831D619-5921-4585-A6B1-CFA951F113D2}"/>
              </a:ext>
            </a:extLst>
          </p:cNvPr>
          <p:cNvSpPr>
            <a:spLocks noGrp="1" noChangeArrowheads="1"/>
          </p:cNvSpPr>
          <p:nvPr>
            <p:ph type="body" sz="half" idx="1"/>
          </p:nvPr>
        </p:nvSpPr>
        <p:spPr>
          <a:xfrm>
            <a:off x="783973" y="1657349"/>
            <a:ext cx="7630353" cy="3237255"/>
          </a:xfrm>
        </p:spPr>
        <p:txBody>
          <a:bodyPr>
            <a:normAutofit/>
          </a:bodyPr>
          <a:lstStyle/>
          <a:p>
            <a:pPr eaLnBrk="1" hangingPunct="1"/>
            <a:r>
              <a:rPr lang="en-US" altLang="en-US" dirty="0">
                <a:solidFill>
                  <a:srgbClr val="003399"/>
                </a:solidFill>
              </a:rPr>
              <a:t>An instruction can be coded with 1 to 6 bytes</a:t>
            </a:r>
          </a:p>
          <a:p>
            <a:pPr eaLnBrk="1" hangingPunct="1"/>
            <a:r>
              <a:rPr lang="en-US" altLang="en-US" dirty="0">
                <a:solidFill>
                  <a:srgbClr val="003399"/>
                </a:solidFill>
              </a:rPr>
              <a:t>Byte 1 contains three Fields</a:t>
            </a:r>
          </a:p>
          <a:p>
            <a:pPr lvl="1" eaLnBrk="1" hangingPunct="1">
              <a:buFontTx/>
              <a:buNone/>
            </a:pPr>
            <a:r>
              <a:rPr lang="en-US" altLang="en-US" sz="1900" dirty="0"/>
              <a:t>– Opcode field (6 bits) specifies the operation (add, subtract, move)</a:t>
            </a:r>
          </a:p>
          <a:p>
            <a:pPr lvl="1" eaLnBrk="1" hangingPunct="1">
              <a:buFontTx/>
              <a:buNone/>
            </a:pPr>
            <a:r>
              <a:rPr lang="en-US" altLang="en-US" sz="1900" dirty="0">
                <a:solidFill>
                  <a:srgbClr val="C00000"/>
                </a:solidFill>
              </a:rPr>
              <a:t>– Register Direction Bit (D bit) Tells the register operand in REG field in byte 2 is source or destination operand</a:t>
            </a:r>
          </a:p>
          <a:p>
            <a:pPr lvl="1" eaLnBrk="1" hangingPunct="1">
              <a:buFontTx/>
              <a:buNone/>
            </a:pPr>
            <a:r>
              <a:rPr lang="en-US" altLang="en-US" sz="1900" dirty="0">
                <a:solidFill>
                  <a:srgbClr val="C00000"/>
                </a:solidFill>
              </a:rPr>
              <a:t>	1: destination 		0: source</a:t>
            </a:r>
          </a:p>
          <a:p>
            <a:pPr lvl="1" eaLnBrk="1" hangingPunct="1">
              <a:buFontTx/>
              <a:buNone/>
            </a:pPr>
            <a:r>
              <a:rPr lang="en-US" altLang="en-US" sz="1900" dirty="0"/>
              <a:t>-</a:t>
            </a:r>
            <a:r>
              <a:rPr lang="en-US" altLang="en-US" sz="1900" dirty="0">
                <a:solidFill>
                  <a:srgbClr val="CC3399"/>
                </a:solidFill>
              </a:rPr>
              <a:t>Data Size Bit (W bit) Specifies whether the operation will be performed on 8-bit or 16-bit data		</a:t>
            </a:r>
          </a:p>
          <a:p>
            <a:pPr lvl="1" eaLnBrk="1" hangingPunct="1">
              <a:buFontTx/>
              <a:buNone/>
            </a:pPr>
            <a:r>
              <a:rPr lang="en-US" altLang="en-US" sz="1900" dirty="0">
                <a:solidFill>
                  <a:srgbClr val="CC3399"/>
                </a:solidFill>
              </a:rPr>
              <a:t>	 0: 8 bits		 	1: 16 bits</a:t>
            </a:r>
          </a:p>
        </p:txBody>
      </p:sp>
      <p:pic>
        <p:nvPicPr>
          <p:cNvPr id="32772" name="Picture 4">
            <a:extLst>
              <a:ext uri="{FF2B5EF4-FFF2-40B4-BE49-F238E27FC236}">
                <a16:creationId xmlns:a16="http://schemas.microsoft.com/office/drawing/2014/main" id="{6B71369E-FF9F-449C-B3A9-1132EEF004E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657351" y="5029314"/>
            <a:ext cx="6132910" cy="629841"/>
          </a:xfrm>
          <a:noFill/>
        </p:spPr>
      </p:pic>
      <p:sp>
        <p:nvSpPr>
          <p:cNvPr id="32773" name="Slide Number Placeholder 6">
            <a:extLst>
              <a:ext uri="{FF2B5EF4-FFF2-40B4-BE49-F238E27FC236}">
                <a16:creationId xmlns:a16="http://schemas.microsoft.com/office/drawing/2014/main" id="{414D3A06-3C84-4B49-92E6-FD13E781AA1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B00EBEFF-FD13-4540-9FD4-BB901D581232}" type="slidenum">
              <a:rPr lang="en-US" altLang="en-US" sz="675">
                <a:solidFill>
                  <a:srgbClr val="000000"/>
                </a:solidFill>
              </a:rPr>
              <a:pPr>
                <a:spcBef>
                  <a:spcPct val="0"/>
                </a:spcBef>
                <a:buClrTx/>
                <a:buFontTx/>
                <a:buNone/>
              </a:pPr>
              <a:t>17</a:t>
            </a:fld>
            <a:endParaRPr lang="en-US" altLang="en-US" sz="675">
              <a:solidFill>
                <a:srgbClr val="000000"/>
              </a:solidFill>
            </a:endParaRPr>
          </a:p>
        </p:txBody>
      </p:sp>
      <p:graphicFrame>
        <p:nvGraphicFramePr>
          <p:cNvPr id="5" name="Table 4">
            <a:extLst>
              <a:ext uri="{FF2B5EF4-FFF2-40B4-BE49-F238E27FC236}">
                <a16:creationId xmlns:a16="http://schemas.microsoft.com/office/drawing/2014/main" id="{FC9EA13A-4CEB-4940-B369-0621AF357BFE}"/>
              </a:ext>
            </a:extLst>
          </p:cNvPr>
          <p:cNvGraphicFramePr>
            <a:graphicFrameLocks noGrp="1"/>
          </p:cNvGraphicFramePr>
          <p:nvPr>
            <p:extLst>
              <p:ext uri="{D42A27DB-BD31-4B8C-83A1-F6EECF244321}">
                <p14:modId xmlns:p14="http://schemas.microsoft.com/office/powerpoint/2010/main" val="685147316"/>
              </p:ext>
            </p:extLst>
          </p:nvPr>
        </p:nvGraphicFramePr>
        <p:xfrm>
          <a:off x="1750219" y="5726510"/>
          <a:ext cx="5947174" cy="495132"/>
        </p:xfrm>
        <a:graphic>
          <a:graphicData uri="http://schemas.openxmlformats.org/drawingml/2006/table">
            <a:tbl>
              <a:tblPr firstRow="1" bandRow="1">
                <a:tableStyleId>{5C22544A-7EE6-4342-B048-85BDC9FD1C3A}</a:tableStyleId>
              </a:tblPr>
              <a:tblGrid>
                <a:gridCol w="1760207">
                  <a:extLst>
                    <a:ext uri="{9D8B030D-6E8A-4147-A177-3AD203B41FA5}">
                      <a16:colId xmlns:a16="http://schemas.microsoft.com/office/drawing/2014/main" val="20000"/>
                    </a:ext>
                  </a:extLst>
                </a:gridCol>
                <a:gridCol w="685796">
                  <a:extLst>
                    <a:ext uri="{9D8B030D-6E8A-4147-A177-3AD203B41FA5}">
                      <a16:colId xmlns:a16="http://schemas.microsoft.com/office/drawing/2014/main" val="20001"/>
                    </a:ext>
                  </a:extLst>
                </a:gridCol>
                <a:gridCol w="457197">
                  <a:extLst>
                    <a:ext uri="{9D8B030D-6E8A-4147-A177-3AD203B41FA5}">
                      <a16:colId xmlns:a16="http://schemas.microsoft.com/office/drawing/2014/main" val="20002"/>
                    </a:ext>
                  </a:extLst>
                </a:gridCol>
                <a:gridCol w="1085843">
                  <a:extLst>
                    <a:ext uri="{9D8B030D-6E8A-4147-A177-3AD203B41FA5}">
                      <a16:colId xmlns:a16="http://schemas.microsoft.com/office/drawing/2014/main" val="20003"/>
                    </a:ext>
                  </a:extLst>
                </a:gridCol>
                <a:gridCol w="1085843">
                  <a:extLst>
                    <a:ext uri="{9D8B030D-6E8A-4147-A177-3AD203B41FA5}">
                      <a16:colId xmlns:a16="http://schemas.microsoft.com/office/drawing/2014/main" val="20004"/>
                    </a:ext>
                  </a:extLst>
                </a:gridCol>
                <a:gridCol w="872288">
                  <a:extLst>
                    <a:ext uri="{9D8B030D-6E8A-4147-A177-3AD203B41FA5}">
                      <a16:colId xmlns:a16="http://schemas.microsoft.com/office/drawing/2014/main" val="20005"/>
                    </a:ext>
                  </a:extLst>
                </a:gridCol>
              </a:tblGrid>
              <a:tr h="479892">
                <a:tc>
                  <a:txBody>
                    <a:bodyPr/>
                    <a:lstStyle/>
                    <a:p>
                      <a:r>
                        <a:rPr lang="en-US" sz="1400" dirty="0">
                          <a:solidFill>
                            <a:schemeClr val="tx1"/>
                          </a:solidFill>
                        </a:rPr>
                        <a:t>15  -------               10</a:t>
                      </a:r>
                    </a:p>
                  </a:txBody>
                  <a:tcPr marL="68579" marR="68579" marT="34206" marB="34206">
                    <a:solidFill>
                      <a:srgbClr val="FFFF00"/>
                    </a:solidFill>
                  </a:tcPr>
                </a:tc>
                <a:tc>
                  <a:txBody>
                    <a:bodyPr/>
                    <a:lstStyle/>
                    <a:p>
                      <a:pPr algn="ctr"/>
                      <a:r>
                        <a:rPr lang="en-US" sz="1400" dirty="0">
                          <a:solidFill>
                            <a:schemeClr val="tx1"/>
                          </a:solidFill>
                        </a:rPr>
                        <a:t>9</a:t>
                      </a:r>
                    </a:p>
                  </a:txBody>
                  <a:tcPr marL="68579" marR="68579" marT="34206" marB="34206">
                    <a:solidFill>
                      <a:srgbClr val="FFFF00"/>
                    </a:solidFill>
                  </a:tcPr>
                </a:tc>
                <a:tc>
                  <a:txBody>
                    <a:bodyPr/>
                    <a:lstStyle/>
                    <a:p>
                      <a:pPr algn="ctr"/>
                      <a:r>
                        <a:rPr lang="en-US" sz="1400" dirty="0">
                          <a:solidFill>
                            <a:schemeClr val="tx1"/>
                          </a:solidFill>
                        </a:rPr>
                        <a:t>8</a:t>
                      </a:r>
                    </a:p>
                  </a:txBody>
                  <a:tcPr marL="68579" marR="68579" marT="34206" marB="34206">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7     ----   6</a:t>
                      </a:r>
                    </a:p>
                    <a:p>
                      <a:endParaRPr lang="en-US" sz="1400" dirty="0">
                        <a:solidFill>
                          <a:schemeClr val="tx1"/>
                        </a:solidFill>
                      </a:endParaRPr>
                    </a:p>
                  </a:txBody>
                  <a:tcPr marL="68579" marR="68579" marT="34206" marB="3420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5  ----   3</a:t>
                      </a:r>
                    </a:p>
                    <a:p>
                      <a:endParaRPr lang="en-US" sz="1400" dirty="0">
                        <a:solidFill>
                          <a:schemeClr val="tx1"/>
                        </a:solidFill>
                      </a:endParaRPr>
                    </a:p>
                  </a:txBody>
                  <a:tcPr marL="68579" marR="68579" marT="34206" marB="34206"/>
                </a:tc>
                <a:tc>
                  <a:txBody>
                    <a:bodyPr/>
                    <a:lstStyle/>
                    <a:p>
                      <a:r>
                        <a:rPr lang="en-US" sz="1400" dirty="0">
                          <a:solidFill>
                            <a:schemeClr val="tx1"/>
                          </a:solidFill>
                        </a:rPr>
                        <a:t>2 ----   0</a:t>
                      </a:r>
                    </a:p>
                  </a:txBody>
                  <a:tcPr marL="68579" marR="68579" marT="34206" marB="34206"/>
                </a:tc>
                <a:extLst>
                  <a:ext uri="{0D108BD9-81ED-4DB2-BD59-A6C34878D82A}">
                    <a16:rowId xmlns:a16="http://schemas.microsoft.com/office/drawing/2014/main" val="1000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extLst>
              <a:ext uri="{FF2B5EF4-FFF2-40B4-BE49-F238E27FC236}">
                <a16:creationId xmlns:a16="http://schemas.microsoft.com/office/drawing/2014/main" id="{7CCF61D5-C2CF-4648-8515-715162862B9F}"/>
              </a:ext>
            </a:extLst>
          </p:cNvPr>
          <p:cNvSpPr>
            <a:spLocks noGrp="1" noChangeArrowheads="1"/>
          </p:cNvSpPr>
          <p:nvPr>
            <p:ph type="body" sz="half" idx="1"/>
          </p:nvPr>
        </p:nvSpPr>
        <p:spPr>
          <a:xfrm>
            <a:off x="1413596" y="1206878"/>
            <a:ext cx="6615113" cy="1124308"/>
          </a:xfrm>
        </p:spPr>
        <p:txBody>
          <a:bodyPr>
            <a:normAutofit fontScale="92500"/>
          </a:bodyPr>
          <a:lstStyle/>
          <a:p>
            <a:r>
              <a:rPr lang="en-US" altLang="en-US" sz="1800" dirty="0">
                <a:solidFill>
                  <a:srgbClr val="003399"/>
                </a:solidFill>
              </a:rPr>
              <a:t>Mode field (MOD) Addressing mode</a:t>
            </a:r>
          </a:p>
          <a:p>
            <a:r>
              <a:rPr lang="en-US" altLang="en-US" sz="1800" dirty="0">
                <a:solidFill>
                  <a:srgbClr val="003399"/>
                </a:solidFill>
              </a:rPr>
              <a:t>Register field (REG) </a:t>
            </a:r>
            <a:r>
              <a:rPr lang="en-US" altLang="en-US" sz="1800" dirty="0"/>
              <a:t>used to identify the register for the first operand</a:t>
            </a:r>
          </a:p>
          <a:p>
            <a:r>
              <a:rPr lang="en-US" altLang="en-US" sz="1800" dirty="0">
                <a:solidFill>
                  <a:srgbClr val="003399"/>
                </a:solidFill>
              </a:rPr>
              <a:t>Register/memory field (R/M)</a:t>
            </a:r>
            <a:endParaRPr lang="en-US" altLang="en-US" sz="1800" dirty="0">
              <a:solidFill>
                <a:schemeClr val="folHlink"/>
              </a:solidFill>
            </a:endParaRPr>
          </a:p>
        </p:txBody>
      </p:sp>
      <p:pic>
        <p:nvPicPr>
          <p:cNvPr id="34819" name="Picture 4">
            <a:extLst>
              <a:ext uri="{FF2B5EF4-FFF2-40B4-BE49-F238E27FC236}">
                <a16:creationId xmlns:a16="http://schemas.microsoft.com/office/drawing/2014/main" id="{6A072512-DD01-4F9A-B60A-115CCA9DE973}"/>
              </a:ext>
            </a:extLst>
          </p:cNvPr>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2309091" y="2331186"/>
            <a:ext cx="4036290" cy="2563151"/>
          </a:xfrm>
          <a:noFill/>
        </p:spPr>
      </p:pic>
      <p:pic>
        <p:nvPicPr>
          <p:cNvPr id="34820" name="Picture 7">
            <a:extLst>
              <a:ext uri="{FF2B5EF4-FFF2-40B4-BE49-F238E27FC236}">
                <a16:creationId xmlns:a16="http://schemas.microsoft.com/office/drawing/2014/main" id="{3CA3A695-AD66-4C1A-BD5A-6FC8471A9C6E}"/>
              </a:ext>
            </a:extLst>
          </p:cNvPr>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1514475" y="5093498"/>
            <a:ext cx="6115050" cy="584597"/>
          </a:xfrm>
          <a:noFill/>
        </p:spPr>
      </p:pic>
      <p:sp>
        <p:nvSpPr>
          <p:cNvPr id="34821" name="Slide Number Placeholder 6">
            <a:extLst>
              <a:ext uri="{FF2B5EF4-FFF2-40B4-BE49-F238E27FC236}">
                <a16:creationId xmlns:a16="http://schemas.microsoft.com/office/drawing/2014/main" id="{A2EEE53E-07BA-4E47-A658-6C93DCCCC3B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220ECB54-5CB7-41D8-8306-EB4100B10F93}" type="slidenum">
              <a:rPr lang="en-US" altLang="en-US" sz="675">
                <a:solidFill>
                  <a:srgbClr val="000000"/>
                </a:solidFill>
              </a:rPr>
              <a:pPr>
                <a:spcBef>
                  <a:spcPct val="0"/>
                </a:spcBef>
                <a:buClrTx/>
                <a:buFontTx/>
                <a:buNone/>
              </a:pPr>
              <a:t>18</a:t>
            </a:fld>
            <a:endParaRPr lang="en-US" altLang="en-US" sz="675">
              <a:solidFill>
                <a:srgbClr val="000000"/>
              </a:solidFill>
            </a:endParaRPr>
          </a:p>
        </p:txBody>
      </p:sp>
      <p:graphicFrame>
        <p:nvGraphicFramePr>
          <p:cNvPr id="5" name="Table 4">
            <a:extLst>
              <a:ext uri="{FF2B5EF4-FFF2-40B4-BE49-F238E27FC236}">
                <a16:creationId xmlns:a16="http://schemas.microsoft.com/office/drawing/2014/main" id="{A9947493-2876-4615-94E0-6679DC54520B}"/>
              </a:ext>
            </a:extLst>
          </p:cNvPr>
          <p:cNvGraphicFramePr>
            <a:graphicFrameLocks noGrp="1"/>
          </p:cNvGraphicFramePr>
          <p:nvPr>
            <p:extLst>
              <p:ext uri="{D42A27DB-BD31-4B8C-83A1-F6EECF244321}">
                <p14:modId xmlns:p14="http://schemas.microsoft.com/office/powerpoint/2010/main" val="1862567836"/>
              </p:ext>
            </p:extLst>
          </p:nvPr>
        </p:nvGraphicFramePr>
        <p:xfrm>
          <a:off x="1600200" y="5831937"/>
          <a:ext cx="5947173" cy="526256"/>
        </p:xfrm>
        <a:graphic>
          <a:graphicData uri="http://schemas.openxmlformats.org/drawingml/2006/table">
            <a:tbl>
              <a:tblPr firstRow="1" bandRow="1">
                <a:tableStyleId>{5C22544A-7EE6-4342-B048-85BDC9FD1C3A}</a:tableStyleId>
              </a:tblPr>
              <a:tblGrid>
                <a:gridCol w="1828787">
                  <a:extLst>
                    <a:ext uri="{9D8B030D-6E8A-4147-A177-3AD203B41FA5}">
                      <a16:colId xmlns:a16="http://schemas.microsoft.com/office/drawing/2014/main" val="20000"/>
                    </a:ext>
                  </a:extLst>
                </a:gridCol>
                <a:gridCol w="685796">
                  <a:extLst>
                    <a:ext uri="{9D8B030D-6E8A-4147-A177-3AD203B41FA5}">
                      <a16:colId xmlns:a16="http://schemas.microsoft.com/office/drawing/2014/main" val="20001"/>
                    </a:ext>
                  </a:extLst>
                </a:gridCol>
                <a:gridCol w="514346">
                  <a:extLst>
                    <a:ext uri="{9D8B030D-6E8A-4147-A177-3AD203B41FA5}">
                      <a16:colId xmlns:a16="http://schemas.microsoft.com/office/drawing/2014/main" val="20002"/>
                    </a:ext>
                  </a:extLst>
                </a:gridCol>
                <a:gridCol w="1028693">
                  <a:extLst>
                    <a:ext uri="{9D8B030D-6E8A-4147-A177-3AD203B41FA5}">
                      <a16:colId xmlns:a16="http://schemas.microsoft.com/office/drawing/2014/main" val="20003"/>
                    </a:ext>
                  </a:extLst>
                </a:gridCol>
                <a:gridCol w="1085843">
                  <a:extLst>
                    <a:ext uri="{9D8B030D-6E8A-4147-A177-3AD203B41FA5}">
                      <a16:colId xmlns:a16="http://schemas.microsoft.com/office/drawing/2014/main" val="20004"/>
                    </a:ext>
                  </a:extLst>
                </a:gridCol>
                <a:gridCol w="803708">
                  <a:extLst>
                    <a:ext uri="{9D8B030D-6E8A-4147-A177-3AD203B41FA5}">
                      <a16:colId xmlns:a16="http://schemas.microsoft.com/office/drawing/2014/main" val="20005"/>
                    </a:ext>
                  </a:extLst>
                </a:gridCol>
              </a:tblGrid>
              <a:tr h="526256">
                <a:tc>
                  <a:txBody>
                    <a:bodyPr/>
                    <a:lstStyle/>
                    <a:p>
                      <a:r>
                        <a:rPr lang="en-US" sz="1500" dirty="0">
                          <a:solidFill>
                            <a:schemeClr val="tx1"/>
                          </a:solidFill>
                        </a:rPr>
                        <a:t>15  -------             10</a:t>
                      </a:r>
                    </a:p>
                  </a:txBody>
                  <a:tcPr marL="68579" marR="68579" marT="34280" marB="34280"/>
                </a:tc>
                <a:tc>
                  <a:txBody>
                    <a:bodyPr/>
                    <a:lstStyle/>
                    <a:p>
                      <a:pPr algn="ctr"/>
                      <a:r>
                        <a:rPr lang="en-US" sz="1500" dirty="0">
                          <a:solidFill>
                            <a:schemeClr val="tx1"/>
                          </a:solidFill>
                        </a:rPr>
                        <a:t>9</a:t>
                      </a:r>
                    </a:p>
                  </a:txBody>
                  <a:tcPr marL="68579" marR="68579" marT="34280" marB="34280"/>
                </a:tc>
                <a:tc>
                  <a:txBody>
                    <a:bodyPr/>
                    <a:lstStyle/>
                    <a:p>
                      <a:pPr algn="ctr"/>
                      <a:r>
                        <a:rPr lang="en-US" sz="1500" dirty="0">
                          <a:solidFill>
                            <a:schemeClr val="tx1"/>
                          </a:solidFill>
                        </a:rPr>
                        <a:t>8</a:t>
                      </a:r>
                    </a:p>
                  </a:txBody>
                  <a:tcPr marL="68579" marR="68579" marT="34280" marB="342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a:solidFill>
                            <a:schemeClr val="tx1"/>
                          </a:solidFill>
                        </a:rPr>
                        <a:t>7 ----  6</a:t>
                      </a:r>
                    </a:p>
                    <a:p>
                      <a:pPr algn="ctr"/>
                      <a:endParaRPr lang="en-US" sz="1500" dirty="0">
                        <a:solidFill>
                          <a:schemeClr val="tx1"/>
                        </a:solidFill>
                      </a:endParaRPr>
                    </a:p>
                  </a:txBody>
                  <a:tcPr marL="68579" marR="68579" marT="34280" marB="34280">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a:solidFill>
                            <a:srgbClr val="FF0000"/>
                          </a:solidFill>
                        </a:rPr>
                        <a:t>5  ----   3</a:t>
                      </a:r>
                    </a:p>
                    <a:p>
                      <a:endParaRPr lang="en-US" sz="1500" dirty="0">
                        <a:solidFill>
                          <a:srgbClr val="FF0000"/>
                        </a:solidFill>
                      </a:endParaRPr>
                    </a:p>
                  </a:txBody>
                  <a:tcPr marL="68579" marR="68579" marT="34280" marB="34280">
                    <a:solidFill>
                      <a:schemeClr val="accent4">
                        <a:lumMod val="60000"/>
                        <a:lumOff val="40000"/>
                      </a:schemeClr>
                    </a:solidFill>
                  </a:tcPr>
                </a:tc>
                <a:tc>
                  <a:txBody>
                    <a:bodyPr/>
                    <a:lstStyle/>
                    <a:p>
                      <a:pPr algn="ctr"/>
                      <a:r>
                        <a:rPr lang="en-US" sz="1500" dirty="0">
                          <a:solidFill>
                            <a:schemeClr val="tx1"/>
                          </a:solidFill>
                        </a:rPr>
                        <a:t>2 ---- 0</a:t>
                      </a:r>
                    </a:p>
                  </a:txBody>
                  <a:tcPr marL="68579" marR="68579" marT="34280" marB="34280">
                    <a:solidFill>
                      <a:schemeClr val="accent4">
                        <a:lumMod val="60000"/>
                        <a:lumOff val="40000"/>
                      </a:schemeClr>
                    </a:solidFill>
                  </a:tcPr>
                </a:tc>
                <a:extLst>
                  <a:ext uri="{0D108BD9-81ED-4DB2-BD59-A6C34878D82A}">
                    <a16:rowId xmlns:a16="http://schemas.microsoft.com/office/drawing/2014/main" val="10000"/>
                  </a:ext>
                </a:extLst>
              </a:tr>
            </a:tbl>
          </a:graphicData>
        </a:graphic>
      </p:graphicFrame>
      <p:sp>
        <p:nvSpPr>
          <p:cNvPr id="2" name="TextBox 1">
            <a:extLst>
              <a:ext uri="{FF2B5EF4-FFF2-40B4-BE49-F238E27FC236}">
                <a16:creationId xmlns:a16="http://schemas.microsoft.com/office/drawing/2014/main" id="{42DB8F00-4916-4A24-87F1-5C96E0816ED0}"/>
              </a:ext>
            </a:extLst>
          </p:cNvPr>
          <p:cNvSpPr txBox="1"/>
          <p:nvPr/>
        </p:nvSpPr>
        <p:spPr>
          <a:xfrm>
            <a:off x="1413596" y="495969"/>
            <a:ext cx="6181436" cy="646331"/>
          </a:xfrm>
          <a:prstGeom prst="rect">
            <a:avLst/>
          </a:prstGeom>
          <a:noFill/>
        </p:spPr>
        <p:txBody>
          <a:bodyPr wrap="square" rtlCol="0">
            <a:spAutoFit/>
          </a:bodyPr>
          <a:lstStyle/>
          <a:p>
            <a:pPr algn="ctr"/>
            <a:r>
              <a:rPr lang="en-US" altLang="en-US" sz="3600" b="1" cap="all" dirty="0">
                <a:solidFill>
                  <a:srgbClr val="003399"/>
                </a:solidFill>
              </a:rPr>
              <a:t>Byte-2 has three fields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8">
            <a:extLst>
              <a:ext uri="{FF2B5EF4-FFF2-40B4-BE49-F238E27FC236}">
                <a16:creationId xmlns:a16="http://schemas.microsoft.com/office/drawing/2014/main" id="{119E1DD4-1499-4925-B3A9-A77F5ACAE50B}"/>
              </a:ext>
            </a:extLst>
          </p:cNvPr>
          <p:cNvSpPr>
            <a:spLocks noGrp="1" noChangeArrowheads="1"/>
          </p:cNvSpPr>
          <p:nvPr>
            <p:ph type="title"/>
          </p:nvPr>
        </p:nvSpPr>
        <p:spPr>
          <a:xfrm>
            <a:off x="457200" y="274638"/>
            <a:ext cx="8229600" cy="861435"/>
          </a:xfrm>
        </p:spPr>
        <p:txBody>
          <a:bodyPr>
            <a:normAutofit/>
          </a:bodyPr>
          <a:lstStyle/>
          <a:p>
            <a:pPr algn="ctr" eaLnBrk="1" hangingPunct="1"/>
            <a:r>
              <a:rPr lang="en-US" altLang="en-US" sz="3600" b="1" dirty="0">
                <a:solidFill>
                  <a:srgbClr val="003399"/>
                </a:solidFill>
              </a:rPr>
              <a:t>2-bit MOD field</a:t>
            </a:r>
          </a:p>
        </p:txBody>
      </p:sp>
      <p:pic>
        <p:nvPicPr>
          <p:cNvPr id="35843" name="Picture 4">
            <a:extLst>
              <a:ext uri="{FF2B5EF4-FFF2-40B4-BE49-F238E27FC236}">
                <a16:creationId xmlns:a16="http://schemas.microsoft.com/office/drawing/2014/main" id="{F06E57A9-835A-4DD1-A65F-9D456DBB59E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a:xfrm>
            <a:off x="1782618" y="2281195"/>
            <a:ext cx="5037211" cy="4302167"/>
          </a:xfrm>
          <a:noFill/>
        </p:spPr>
      </p:pic>
      <p:pic>
        <p:nvPicPr>
          <p:cNvPr id="35844" name="Picture 7">
            <a:extLst>
              <a:ext uri="{FF2B5EF4-FFF2-40B4-BE49-F238E27FC236}">
                <a16:creationId xmlns:a16="http://schemas.microsoft.com/office/drawing/2014/main" id="{808CC778-8A15-4E74-9E7A-E4BCA7735E6F}"/>
              </a:ext>
            </a:extLst>
          </p:cNvPr>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1375174" y="1157723"/>
            <a:ext cx="6115050" cy="584597"/>
          </a:xfrm>
          <a:noFill/>
        </p:spPr>
      </p:pic>
      <p:sp>
        <p:nvSpPr>
          <p:cNvPr id="35845" name="Slide Number Placeholder 5">
            <a:extLst>
              <a:ext uri="{FF2B5EF4-FFF2-40B4-BE49-F238E27FC236}">
                <a16:creationId xmlns:a16="http://schemas.microsoft.com/office/drawing/2014/main" id="{11FDBEEF-27E6-4B7D-994A-01E7283D8AC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B6BFE8EF-F82C-48BA-8CDB-92FC3260AE69}" type="slidenum">
              <a:rPr lang="en-US" altLang="en-US" sz="675">
                <a:solidFill>
                  <a:srgbClr val="000000"/>
                </a:solidFill>
              </a:rPr>
              <a:pPr>
                <a:spcBef>
                  <a:spcPct val="0"/>
                </a:spcBef>
                <a:buClrTx/>
                <a:buFontTx/>
                <a:buNone/>
              </a:pPr>
              <a:t>19</a:t>
            </a:fld>
            <a:endParaRPr lang="en-US" altLang="en-US" sz="675">
              <a:solidFill>
                <a:srgbClr val="000000"/>
              </a:solidFill>
            </a:endParaRPr>
          </a:p>
        </p:txBody>
      </p:sp>
      <p:sp>
        <p:nvSpPr>
          <p:cNvPr id="35846" name="Text Box 12">
            <a:extLst>
              <a:ext uri="{FF2B5EF4-FFF2-40B4-BE49-F238E27FC236}">
                <a16:creationId xmlns:a16="http://schemas.microsoft.com/office/drawing/2014/main" id="{D07B1237-DE6E-43D4-9D2E-C17030EB3C83}"/>
              </a:ext>
            </a:extLst>
          </p:cNvPr>
          <p:cNvSpPr txBox="1">
            <a:spLocks noChangeArrowheads="1"/>
          </p:cNvSpPr>
          <p:nvPr/>
        </p:nvSpPr>
        <p:spPr bwMode="auto">
          <a:xfrm>
            <a:off x="3168253" y="3050382"/>
            <a:ext cx="1381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D4000"/>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0D4000"/>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rgbClr val="0D4000"/>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rgbClr val="0D4000"/>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0D4000"/>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0D4000"/>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0D4000"/>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0D4000"/>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50000"/>
              </a:spcBef>
              <a:buClrTx/>
              <a:buFontTx/>
              <a:buNone/>
            </a:pPr>
            <a:endParaRPr lang="en-US" altLang="en-US" sz="1800"/>
          </a:p>
        </p:txBody>
      </p:sp>
      <p:graphicFrame>
        <p:nvGraphicFramePr>
          <p:cNvPr id="9" name="Table 8">
            <a:extLst>
              <a:ext uri="{FF2B5EF4-FFF2-40B4-BE49-F238E27FC236}">
                <a16:creationId xmlns:a16="http://schemas.microsoft.com/office/drawing/2014/main" id="{0B38C36C-6095-49D2-9B8C-B922C06A4D1B}"/>
              </a:ext>
            </a:extLst>
          </p:cNvPr>
          <p:cNvGraphicFramePr>
            <a:graphicFrameLocks noGrp="1"/>
          </p:cNvGraphicFramePr>
          <p:nvPr>
            <p:extLst>
              <p:ext uri="{D42A27DB-BD31-4B8C-83A1-F6EECF244321}">
                <p14:modId xmlns:p14="http://schemas.microsoft.com/office/powerpoint/2010/main" val="1605509819"/>
              </p:ext>
            </p:extLst>
          </p:nvPr>
        </p:nvGraphicFramePr>
        <p:xfrm>
          <a:off x="1484061" y="1877258"/>
          <a:ext cx="5947173" cy="526256"/>
        </p:xfrm>
        <a:graphic>
          <a:graphicData uri="http://schemas.openxmlformats.org/drawingml/2006/table">
            <a:tbl>
              <a:tblPr firstRow="1" bandRow="1">
                <a:tableStyleId>{5C22544A-7EE6-4342-B048-85BDC9FD1C3A}</a:tableStyleId>
              </a:tblPr>
              <a:tblGrid>
                <a:gridCol w="1828787">
                  <a:extLst>
                    <a:ext uri="{9D8B030D-6E8A-4147-A177-3AD203B41FA5}">
                      <a16:colId xmlns:a16="http://schemas.microsoft.com/office/drawing/2014/main" val="20000"/>
                    </a:ext>
                  </a:extLst>
                </a:gridCol>
                <a:gridCol w="685796">
                  <a:extLst>
                    <a:ext uri="{9D8B030D-6E8A-4147-A177-3AD203B41FA5}">
                      <a16:colId xmlns:a16="http://schemas.microsoft.com/office/drawing/2014/main" val="20001"/>
                    </a:ext>
                  </a:extLst>
                </a:gridCol>
                <a:gridCol w="514346">
                  <a:extLst>
                    <a:ext uri="{9D8B030D-6E8A-4147-A177-3AD203B41FA5}">
                      <a16:colId xmlns:a16="http://schemas.microsoft.com/office/drawing/2014/main" val="20002"/>
                    </a:ext>
                  </a:extLst>
                </a:gridCol>
                <a:gridCol w="1028693">
                  <a:extLst>
                    <a:ext uri="{9D8B030D-6E8A-4147-A177-3AD203B41FA5}">
                      <a16:colId xmlns:a16="http://schemas.microsoft.com/office/drawing/2014/main" val="20003"/>
                    </a:ext>
                  </a:extLst>
                </a:gridCol>
                <a:gridCol w="1085843">
                  <a:extLst>
                    <a:ext uri="{9D8B030D-6E8A-4147-A177-3AD203B41FA5}">
                      <a16:colId xmlns:a16="http://schemas.microsoft.com/office/drawing/2014/main" val="20004"/>
                    </a:ext>
                  </a:extLst>
                </a:gridCol>
                <a:gridCol w="803708">
                  <a:extLst>
                    <a:ext uri="{9D8B030D-6E8A-4147-A177-3AD203B41FA5}">
                      <a16:colId xmlns:a16="http://schemas.microsoft.com/office/drawing/2014/main" val="20005"/>
                    </a:ext>
                  </a:extLst>
                </a:gridCol>
              </a:tblGrid>
              <a:tr h="526256">
                <a:tc>
                  <a:txBody>
                    <a:bodyPr/>
                    <a:lstStyle/>
                    <a:p>
                      <a:r>
                        <a:rPr lang="en-US" sz="1500" dirty="0">
                          <a:solidFill>
                            <a:schemeClr val="tx1"/>
                          </a:solidFill>
                        </a:rPr>
                        <a:t>15  -------             10</a:t>
                      </a:r>
                    </a:p>
                  </a:txBody>
                  <a:tcPr marL="68579" marR="68579" marT="34321" marB="34321"/>
                </a:tc>
                <a:tc>
                  <a:txBody>
                    <a:bodyPr/>
                    <a:lstStyle/>
                    <a:p>
                      <a:pPr algn="ctr"/>
                      <a:r>
                        <a:rPr lang="en-US" sz="1500" dirty="0">
                          <a:solidFill>
                            <a:schemeClr val="tx1"/>
                          </a:solidFill>
                        </a:rPr>
                        <a:t>9</a:t>
                      </a:r>
                    </a:p>
                  </a:txBody>
                  <a:tcPr marL="68579" marR="68579" marT="34321" marB="34321"/>
                </a:tc>
                <a:tc>
                  <a:txBody>
                    <a:bodyPr/>
                    <a:lstStyle/>
                    <a:p>
                      <a:pPr algn="ctr"/>
                      <a:r>
                        <a:rPr lang="en-US" sz="1500" dirty="0">
                          <a:solidFill>
                            <a:schemeClr val="tx1"/>
                          </a:solidFill>
                        </a:rPr>
                        <a:t>8</a:t>
                      </a:r>
                    </a:p>
                  </a:txBody>
                  <a:tcPr marL="68579" marR="68579" marT="34321" marB="34321">
                    <a:solidFill>
                      <a:schemeClr val="accent1">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a:solidFill>
                            <a:schemeClr val="tx1"/>
                          </a:solidFill>
                        </a:rPr>
                        <a:t>7 ----  6</a:t>
                      </a:r>
                    </a:p>
                    <a:p>
                      <a:pPr algn="ctr"/>
                      <a:endParaRPr lang="en-US" sz="1500" dirty="0">
                        <a:solidFill>
                          <a:schemeClr val="tx1"/>
                        </a:solidFill>
                      </a:endParaRPr>
                    </a:p>
                  </a:txBody>
                  <a:tcPr marL="68579" marR="68579" marT="34321" marB="34321">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a:solidFill>
                            <a:schemeClr val="tx1"/>
                          </a:solidFill>
                        </a:rPr>
                        <a:t>5  ----   3</a:t>
                      </a:r>
                    </a:p>
                    <a:p>
                      <a:endParaRPr lang="en-US" sz="1500" dirty="0">
                        <a:solidFill>
                          <a:srgbClr val="FFFF00"/>
                        </a:solidFill>
                      </a:endParaRPr>
                    </a:p>
                  </a:txBody>
                  <a:tcPr marL="68579" marR="68579" marT="34321" marB="34321">
                    <a:solidFill>
                      <a:schemeClr val="accent1">
                        <a:lumMod val="90000"/>
                      </a:schemeClr>
                    </a:solidFill>
                  </a:tcPr>
                </a:tc>
                <a:tc>
                  <a:txBody>
                    <a:bodyPr/>
                    <a:lstStyle/>
                    <a:p>
                      <a:pPr algn="ctr"/>
                      <a:r>
                        <a:rPr lang="en-US" sz="1500" dirty="0">
                          <a:solidFill>
                            <a:schemeClr val="tx1"/>
                          </a:solidFill>
                        </a:rPr>
                        <a:t>2 ---- 0</a:t>
                      </a:r>
                    </a:p>
                  </a:txBody>
                  <a:tcPr marL="68579" marR="68579" marT="34321" marB="34321">
                    <a:solidFill>
                      <a:schemeClr val="accent1">
                        <a:lumMod val="90000"/>
                      </a:schemeClr>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3645715A-D393-476A-A9B9-AD0C17610E27}"/>
              </a:ext>
            </a:extLst>
          </p:cNvPr>
          <p:cNvSpPr>
            <a:spLocks noGrp="1" noChangeArrowheads="1"/>
          </p:cNvSpPr>
          <p:nvPr>
            <p:ph type="ctrTitle"/>
          </p:nvPr>
        </p:nvSpPr>
        <p:spPr>
          <a:xfrm>
            <a:off x="1526857" y="1432560"/>
            <a:ext cx="6194743" cy="2275840"/>
          </a:xfrm>
        </p:spPr>
        <p:txBody>
          <a:bodyPr>
            <a:normAutofit/>
          </a:bodyPr>
          <a:lstStyle/>
          <a:p>
            <a:pPr eaLnBrk="1" hangingPunct="1"/>
            <a:r>
              <a:rPr lang="en-US" altLang="en-US" sz="3200" b="1" dirty="0">
                <a:solidFill>
                  <a:srgbClr val="CC3300"/>
                </a:solidFill>
              </a:rPr>
              <a:t>Instruction Format, Machine Codes </a:t>
            </a:r>
            <a:br>
              <a:rPr lang="en-US" altLang="en-US" sz="3200" b="1" dirty="0">
                <a:solidFill>
                  <a:srgbClr val="CC3300"/>
                </a:solidFill>
              </a:rPr>
            </a:br>
            <a:r>
              <a:rPr lang="en-US" altLang="en-US" sz="3200" b="1" dirty="0">
                <a:solidFill>
                  <a:srgbClr val="CC3300"/>
                </a:solidFill>
              </a:rPr>
              <a:t>and Addressing Modes</a:t>
            </a:r>
          </a:p>
        </p:txBody>
      </p:sp>
      <p:sp>
        <p:nvSpPr>
          <p:cNvPr id="19459" name="Slide Number Placeholder 6">
            <a:extLst>
              <a:ext uri="{FF2B5EF4-FFF2-40B4-BE49-F238E27FC236}">
                <a16:creationId xmlns:a16="http://schemas.microsoft.com/office/drawing/2014/main" id="{93CFCA0A-BE7E-454C-84EC-EB666D1DEF5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A8BE0EE6-AE3D-4138-AEEA-C28CA56CCD63}" type="slidenum">
              <a:rPr lang="en-US" altLang="en-US" sz="675">
                <a:solidFill>
                  <a:srgbClr val="000000"/>
                </a:solidFill>
              </a:rPr>
              <a:pPr>
                <a:spcBef>
                  <a:spcPct val="0"/>
                </a:spcBef>
                <a:buClrTx/>
                <a:buFontTx/>
                <a:buNone/>
              </a:pPr>
              <a:t>2</a:t>
            </a:fld>
            <a:endParaRPr lang="en-US" altLang="en-US" sz="675">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5">
            <a:extLst>
              <a:ext uri="{FF2B5EF4-FFF2-40B4-BE49-F238E27FC236}">
                <a16:creationId xmlns:a16="http://schemas.microsoft.com/office/drawing/2014/main" id="{A320C48A-C9BB-458C-B556-1CCD104A1814}"/>
              </a:ext>
            </a:extLst>
          </p:cNvPr>
          <p:cNvSpPr>
            <a:spLocks noGrp="1" noChangeArrowheads="1"/>
          </p:cNvSpPr>
          <p:nvPr>
            <p:ph type="title"/>
          </p:nvPr>
        </p:nvSpPr>
        <p:spPr>
          <a:xfrm>
            <a:off x="923635" y="341745"/>
            <a:ext cx="7241309" cy="1029855"/>
          </a:xfrm>
        </p:spPr>
        <p:txBody>
          <a:bodyPr>
            <a:normAutofit/>
          </a:bodyPr>
          <a:lstStyle/>
          <a:p>
            <a:pPr algn="ctr" eaLnBrk="1" hangingPunct="1"/>
            <a:r>
              <a:rPr lang="en-US" altLang="en-US" sz="3200" b="1" dirty="0">
                <a:solidFill>
                  <a:srgbClr val="0070C0"/>
                </a:solidFill>
              </a:rPr>
              <a:t>R/M field together specify the second operand</a:t>
            </a:r>
          </a:p>
        </p:txBody>
      </p:sp>
      <p:pic>
        <p:nvPicPr>
          <p:cNvPr id="36867" name="Content Placeholder 7">
            <a:extLst>
              <a:ext uri="{FF2B5EF4-FFF2-40B4-BE49-F238E27FC236}">
                <a16:creationId xmlns:a16="http://schemas.microsoft.com/office/drawing/2014/main" id="{24FCC58C-B4BD-4BEF-8144-895ED635803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512228" y="2828962"/>
            <a:ext cx="8003121" cy="2941318"/>
          </a:xfrm>
          <a:noFill/>
        </p:spPr>
      </p:pic>
      <p:sp>
        <p:nvSpPr>
          <p:cNvPr id="36885" name="Slide Number Placeholder 1">
            <a:extLst>
              <a:ext uri="{FF2B5EF4-FFF2-40B4-BE49-F238E27FC236}">
                <a16:creationId xmlns:a16="http://schemas.microsoft.com/office/drawing/2014/main" id="{86317839-16E2-4BE5-8113-2D966829A95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A96A59AE-F785-4766-B249-BAA9BDC94711}" type="slidenum">
              <a:rPr lang="en-US" altLang="en-US" sz="675">
                <a:solidFill>
                  <a:srgbClr val="000000"/>
                </a:solidFill>
              </a:rPr>
              <a:pPr>
                <a:spcBef>
                  <a:spcPct val="0"/>
                </a:spcBef>
                <a:buClrTx/>
                <a:buFontTx/>
                <a:buNone/>
              </a:pPr>
              <a:t>20</a:t>
            </a:fld>
            <a:endParaRPr lang="en-US" altLang="en-US" sz="675">
              <a:solidFill>
                <a:srgbClr val="000000"/>
              </a:solidFill>
            </a:endParaRPr>
          </a:p>
        </p:txBody>
      </p:sp>
      <p:pic>
        <p:nvPicPr>
          <p:cNvPr id="36868" name="Picture 4">
            <a:extLst>
              <a:ext uri="{FF2B5EF4-FFF2-40B4-BE49-F238E27FC236}">
                <a16:creationId xmlns:a16="http://schemas.microsoft.com/office/drawing/2014/main" id="{6620DBFB-9F57-49AD-92DB-9BDDE982B2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299" y="1405515"/>
            <a:ext cx="6115050" cy="584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e 6">
            <a:extLst>
              <a:ext uri="{FF2B5EF4-FFF2-40B4-BE49-F238E27FC236}">
                <a16:creationId xmlns:a16="http://schemas.microsoft.com/office/drawing/2014/main" id="{A8CC2535-0F39-4041-AFA0-6532E508B4A4}"/>
              </a:ext>
            </a:extLst>
          </p:cNvPr>
          <p:cNvGraphicFramePr>
            <a:graphicFrameLocks noGrp="1"/>
          </p:cNvGraphicFramePr>
          <p:nvPr>
            <p:extLst>
              <p:ext uri="{D42A27DB-BD31-4B8C-83A1-F6EECF244321}">
                <p14:modId xmlns:p14="http://schemas.microsoft.com/office/powerpoint/2010/main" val="1141393221"/>
              </p:ext>
            </p:extLst>
          </p:nvPr>
        </p:nvGraphicFramePr>
        <p:xfrm>
          <a:off x="1341238" y="2024028"/>
          <a:ext cx="5947173" cy="526256"/>
        </p:xfrm>
        <a:graphic>
          <a:graphicData uri="http://schemas.openxmlformats.org/drawingml/2006/table">
            <a:tbl>
              <a:tblPr firstRow="1" bandRow="1">
                <a:tableStyleId>{5C22544A-7EE6-4342-B048-85BDC9FD1C3A}</a:tableStyleId>
              </a:tblPr>
              <a:tblGrid>
                <a:gridCol w="1828787">
                  <a:extLst>
                    <a:ext uri="{9D8B030D-6E8A-4147-A177-3AD203B41FA5}">
                      <a16:colId xmlns:a16="http://schemas.microsoft.com/office/drawing/2014/main" val="20000"/>
                    </a:ext>
                  </a:extLst>
                </a:gridCol>
                <a:gridCol w="685796">
                  <a:extLst>
                    <a:ext uri="{9D8B030D-6E8A-4147-A177-3AD203B41FA5}">
                      <a16:colId xmlns:a16="http://schemas.microsoft.com/office/drawing/2014/main" val="20001"/>
                    </a:ext>
                  </a:extLst>
                </a:gridCol>
                <a:gridCol w="514346">
                  <a:extLst>
                    <a:ext uri="{9D8B030D-6E8A-4147-A177-3AD203B41FA5}">
                      <a16:colId xmlns:a16="http://schemas.microsoft.com/office/drawing/2014/main" val="20002"/>
                    </a:ext>
                  </a:extLst>
                </a:gridCol>
                <a:gridCol w="1028693">
                  <a:extLst>
                    <a:ext uri="{9D8B030D-6E8A-4147-A177-3AD203B41FA5}">
                      <a16:colId xmlns:a16="http://schemas.microsoft.com/office/drawing/2014/main" val="20003"/>
                    </a:ext>
                  </a:extLst>
                </a:gridCol>
                <a:gridCol w="1085843">
                  <a:extLst>
                    <a:ext uri="{9D8B030D-6E8A-4147-A177-3AD203B41FA5}">
                      <a16:colId xmlns:a16="http://schemas.microsoft.com/office/drawing/2014/main" val="20004"/>
                    </a:ext>
                  </a:extLst>
                </a:gridCol>
                <a:gridCol w="803708">
                  <a:extLst>
                    <a:ext uri="{9D8B030D-6E8A-4147-A177-3AD203B41FA5}">
                      <a16:colId xmlns:a16="http://schemas.microsoft.com/office/drawing/2014/main" val="20005"/>
                    </a:ext>
                  </a:extLst>
                </a:gridCol>
              </a:tblGrid>
              <a:tr h="526256">
                <a:tc>
                  <a:txBody>
                    <a:bodyPr/>
                    <a:lstStyle/>
                    <a:p>
                      <a:r>
                        <a:rPr lang="en-US" sz="1500" dirty="0">
                          <a:solidFill>
                            <a:schemeClr val="tx1"/>
                          </a:solidFill>
                        </a:rPr>
                        <a:t>15  -------             10</a:t>
                      </a:r>
                    </a:p>
                  </a:txBody>
                  <a:tcPr marL="68579" marR="68579" marT="34321" marB="34321"/>
                </a:tc>
                <a:tc>
                  <a:txBody>
                    <a:bodyPr/>
                    <a:lstStyle/>
                    <a:p>
                      <a:pPr algn="ctr"/>
                      <a:r>
                        <a:rPr lang="en-US" sz="1500" dirty="0">
                          <a:solidFill>
                            <a:schemeClr val="tx1"/>
                          </a:solidFill>
                        </a:rPr>
                        <a:t>9</a:t>
                      </a:r>
                    </a:p>
                  </a:txBody>
                  <a:tcPr marL="68579" marR="68579" marT="34321" marB="34321"/>
                </a:tc>
                <a:tc>
                  <a:txBody>
                    <a:bodyPr/>
                    <a:lstStyle/>
                    <a:p>
                      <a:pPr algn="ctr"/>
                      <a:r>
                        <a:rPr lang="en-US" sz="1500" dirty="0">
                          <a:solidFill>
                            <a:schemeClr val="tx1"/>
                          </a:solidFill>
                        </a:rPr>
                        <a:t>8</a:t>
                      </a:r>
                    </a:p>
                  </a:txBody>
                  <a:tcPr marL="68579" marR="68579" marT="34321" marB="34321">
                    <a:solidFill>
                      <a:schemeClr val="accent1">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dirty="0">
                          <a:solidFill>
                            <a:schemeClr val="tx1"/>
                          </a:solidFill>
                        </a:rPr>
                        <a:t>7 ----  6</a:t>
                      </a:r>
                    </a:p>
                    <a:p>
                      <a:pPr algn="ctr"/>
                      <a:endParaRPr lang="en-US" sz="1500" dirty="0">
                        <a:solidFill>
                          <a:schemeClr val="tx1"/>
                        </a:solidFill>
                      </a:endParaRPr>
                    </a:p>
                  </a:txBody>
                  <a:tcPr marL="68579" marR="68579" marT="34321" marB="34321">
                    <a:solidFill>
                      <a:schemeClr val="accent1">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a:solidFill>
                            <a:schemeClr val="tx1"/>
                          </a:solidFill>
                        </a:rPr>
                        <a:t>5  ----   3</a:t>
                      </a:r>
                    </a:p>
                    <a:p>
                      <a:endParaRPr lang="en-US" sz="1500" dirty="0">
                        <a:solidFill>
                          <a:srgbClr val="FFFF00"/>
                        </a:solidFill>
                      </a:endParaRPr>
                    </a:p>
                  </a:txBody>
                  <a:tcPr marL="68579" marR="68579" marT="34321" marB="34321">
                    <a:solidFill>
                      <a:schemeClr val="accent1">
                        <a:lumMod val="90000"/>
                      </a:schemeClr>
                    </a:solidFill>
                  </a:tcPr>
                </a:tc>
                <a:tc>
                  <a:txBody>
                    <a:bodyPr/>
                    <a:lstStyle/>
                    <a:p>
                      <a:pPr algn="ctr"/>
                      <a:r>
                        <a:rPr lang="en-US" sz="1500" dirty="0">
                          <a:solidFill>
                            <a:schemeClr val="tx1"/>
                          </a:solidFill>
                        </a:rPr>
                        <a:t>2 ---- 0</a:t>
                      </a:r>
                    </a:p>
                  </a:txBody>
                  <a:tcPr marL="68579" marR="68579" marT="34321" marB="34321">
                    <a:solidFill>
                      <a:srgbClr val="FFFF00"/>
                    </a:solid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5D2EB452-ED7E-4041-9992-191D45C5B3B7}"/>
              </a:ext>
            </a:extLst>
          </p:cNvPr>
          <p:cNvSpPr>
            <a:spLocks noGrp="1" noChangeArrowheads="1"/>
          </p:cNvSpPr>
          <p:nvPr>
            <p:ph type="title"/>
          </p:nvPr>
        </p:nvSpPr>
        <p:spPr>
          <a:xfrm>
            <a:off x="1485900" y="1028700"/>
            <a:ext cx="6172200" cy="457201"/>
          </a:xfrm>
        </p:spPr>
        <p:txBody>
          <a:bodyPr/>
          <a:lstStyle/>
          <a:p>
            <a:pPr eaLnBrk="1" hangingPunct="1"/>
            <a:r>
              <a:rPr lang="en-US" altLang="en-US" sz="2100" b="1" dirty="0">
                <a:solidFill>
                  <a:srgbClr val="CC3300"/>
                </a:solidFill>
              </a:rPr>
              <a:t>Example: </a:t>
            </a:r>
            <a:r>
              <a:rPr lang="en-US" altLang="en-US" sz="2100" b="1" dirty="0">
                <a:solidFill>
                  <a:srgbClr val="003399"/>
                </a:solidFill>
              </a:rPr>
              <a:t> MOV </a:t>
            </a:r>
            <a:r>
              <a:rPr lang="en-US" altLang="en-US" sz="2100" b="1" dirty="0" err="1">
                <a:solidFill>
                  <a:srgbClr val="003399"/>
                </a:solidFill>
              </a:rPr>
              <a:t>BL,AL</a:t>
            </a:r>
            <a:endParaRPr lang="en-US" altLang="en-US" sz="2100" dirty="0">
              <a:solidFill>
                <a:srgbClr val="CC3300"/>
              </a:solidFill>
            </a:endParaRPr>
          </a:p>
        </p:txBody>
      </p:sp>
      <p:sp>
        <p:nvSpPr>
          <p:cNvPr id="37891" name="Rectangle 3">
            <a:extLst>
              <a:ext uri="{FF2B5EF4-FFF2-40B4-BE49-F238E27FC236}">
                <a16:creationId xmlns:a16="http://schemas.microsoft.com/office/drawing/2014/main" id="{C3427263-C28B-4381-B09E-E17E5BE5D062}"/>
              </a:ext>
            </a:extLst>
          </p:cNvPr>
          <p:cNvSpPr>
            <a:spLocks noGrp="1" noChangeArrowheads="1"/>
          </p:cNvSpPr>
          <p:nvPr>
            <p:ph type="body" sz="half" idx="1"/>
          </p:nvPr>
        </p:nvSpPr>
        <p:spPr>
          <a:xfrm>
            <a:off x="1034473" y="2885209"/>
            <a:ext cx="7185891" cy="3543300"/>
          </a:xfrm>
        </p:spPr>
        <p:txBody>
          <a:bodyPr>
            <a:noAutofit/>
          </a:bodyPr>
          <a:lstStyle/>
          <a:p>
            <a:pPr algn="ctr" eaLnBrk="1" hangingPunct="1">
              <a:lnSpc>
                <a:spcPct val="90000"/>
              </a:lnSpc>
              <a:buFontTx/>
              <a:buNone/>
            </a:pPr>
            <a:r>
              <a:rPr lang="en-US" altLang="en-US" sz="2000" dirty="0"/>
              <a:t>Opcode for MOV = 100010</a:t>
            </a:r>
          </a:p>
          <a:p>
            <a:pPr algn="ctr" eaLnBrk="1" hangingPunct="1">
              <a:lnSpc>
                <a:spcPct val="90000"/>
              </a:lnSpc>
              <a:buFontTx/>
              <a:buNone/>
            </a:pPr>
            <a:r>
              <a:rPr lang="en-US" altLang="en-US" sz="2000" dirty="0"/>
              <a:t>D = 0 (AL source operand)</a:t>
            </a:r>
          </a:p>
          <a:p>
            <a:pPr algn="ctr" eaLnBrk="1" hangingPunct="1">
              <a:lnSpc>
                <a:spcPct val="90000"/>
              </a:lnSpc>
              <a:buFontTx/>
              <a:buNone/>
            </a:pPr>
            <a:r>
              <a:rPr lang="en-US" altLang="en-US" sz="2000" dirty="0"/>
              <a:t>W bit = 0 (8-bits) </a:t>
            </a:r>
          </a:p>
          <a:p>
            <a:pPr algn="ctr" eaLnBrk="1" hangingPunct="1">
              <a:lnSpc>
                <a:spcPct val="90000"/>
              </a:lnSpc>
              <a:buFontTx/>
              <a:buNone/>
            </a:pPr>
            <a:r>
              <a:rPr lang="en-US" altLang="en-US" sz="2000" dirty="0">
                <a:solidFill>
                  <a:srgbClr val="003399"/>
                </a:solidFill>
              </a:rPr>
              <a:t>Therefore byte 1 is 10001000</a:t>
            </a:r>
            <a:r>
              <a:rPr lang="en-US" altLang="en-US" sz="2000" baseline="-25000" dirty="0">
                <a:solidFill>
                  <a:srgbClr val="003399"/>
                </a:solidFill>
              </a:rPr>
              <a:t>2</a:t>
            </a:r>
            <a:r>
              <a:rPr lang="en-US" altLang="en-US" sz="2000" dirty="0">
                <a:solidFill>
                  <a:srgbClr val="003399"/>
                </a:solidFill>
              </a:rPr>
              <a:t>= 88</a:t>
            </a:r>
            <a:r>
              <a:rPr lang="en-US" altLang="en-US" sz="2000" baseline="-25000" dirty="0">
                <a:solidFill>
                  <a:srgbClr val="003399"/>
                </a:solidFill>
              </a:rPr>
              <a:t>16</a:t>
            </a:r>
          </a:p>
          <a:p>
            <a:pPr algn="ctr" eaLnBrk="1" hangingPunct="1">
              <a:lnSpc>
                <a:spcPct val="90000"/>
              </a:lnSpc>
              <a:buFontTx/>
              <a:buNone/>
            </a:pPr>
            <a:endParaRPr lang="en-US" altLang="en-US" sz="2000" baseline="-25000" dirty="0">
              <a:solidFill>
                <a:srgbClr val="003399"/>
              </a:solidFill>
            </a:endParaRPr>
          </a:p>
          <a:p>
            <a:pPr algn="ctr" eaLnBrk="1" hangingPunct="1">
              <a:lnSpc>
                <a:spcPct val="90000"/>
              </a:lnSpc>
              <a:buFontTx/>
              <a:buNone/>
            </a:pPr>
            <a:r>
              <a:rPr lang="en-US" altLang="en-US" sz="2000" dirty="0"/>
              <a:t>• MOD = 11 (register mode)</a:t>
            </a:r>
          </a:p>
          <a:p>
            <a:pPr algn="ctr" eaLnBrk="1" hangingPunct="1">
              <a:lnSpc>
                <a:spcPct val="90000"/>
              </a:lnSpc>
              <a:buFontTx/>
              <a:buNone/>
            </a:pPr>
            <a:r>
              <a:rPr lang="en-US" altLang="en-US" sz="2000" dirty="0"/>
              <a:t>• REG = 000 (code for AL)</a:t>
            </a:r>
          </a:p>
          <a:p>
            <a:pPr algn="ctr" eaLnBrk="1" hangingPunct="1">
              <a:lnSpc>
                <a:spcPct val="90000"/>
              </a:lnSpc>
              <a:buFontTx/>
              <a:buNone/>
            </a:pPr>
            <a:r>
              <a:rPr lang="en-US" altLang="en-US" sz="2000" dirty="0"/>
              <a:t>• R/M = 011 (destination is BL)</a:t>
            </a:r>
          </a:p>
          <a:p>
            <a:pPr algn="ctr" eaLnBrk="1" hangingPunct="1">
              <a:lnSpc>
                <a:spcPct val="90000"/>
              </a:lnSpc>
              <a:buFontTx/>
              <a:buNone/>
            </a:pPr>
            <a:r>
              <a:rPr lang="en-US" altLang="en-US" sz="2000" dirty="0">
                <a:solidFill>
                  <a:srgbClr val="003399"/>
                </a:solidFill>
              </a:rPr>
              <a:t>Therefore Byte 2 is 11000011</a:t>
            </a:r>
            <a:r>
              <a:rPr lang="en-US" altLang="en-US" sz="2000" baseline="-25000" dirty="0">
                <a:solidFill>
                  <a:srgbClr val="003399"/>
                </a:solidFill>
              </a:rPr>
              <a:t>2</a:t>
            </a:r>
            <a:r>
              <a:rPr lang="en-US" altLang="en-US" sz="2000" dirty="0">
                <a:solidFill>
                  <a:srgbClr val="003399"/>
                </a:solidFill>
              </a:rPr>
              <a:t>=</a:t>
            </a:r>
            <a:r>
              <a:rPr lang="en-US" altLang="en-US" sz="2000" dirty="0" err="1">
                <a:solidFill>
                  <a:srgbClr val="003399"/>
                </a:solidFill>
              </a:rPr>
              <a:t>C3</a:t>
            </a:r>
            <a:r>
              <a:rPr lang="en-US" altLang="en-US" sz="2000" baseline="-25000" dirty="0" err="1">
                <a:solidFill>
                  <a:srgbClr val="003399"/>
                </a:solidFill>
              </a:rPr>
              <a:t>16</a:t>
            </a:r>
            <a:endParaRPr lang="en-US" altLang="en-US" sz="2000" baseline="-25000" dirty="0">
              <a:solidFill>
                <a:srgbClr val="003399"/>
              </a:solidFill>
            </a:endParaRPr>
          </a:p>
        </p:txBody>
      </p:sp>
      <p:pic>
        <p:nvPicPr>
          <p:cNvPr id="37892" name="Picture 4">
            <a:extLst>
              <a:ext uri="{FF2B5EF4-FFF2-40B4-BE49-F238E27FC236}">
                <a16:creationId xmlns:a16="http://schemas.microsoft.com/office/drawing/2014/main" id="{EFEA1DC4-8A35-4AAE-99D6-6350ED6F4F5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565632" y="2155628"/>
            <a:ext cx="6115050" cy="603647"/>
          </a:xfrm>
          <a:noFill/>
        </p:spPr>
      </p:pic>
      <p:sp>
        <p:nvSpPr>
          <p:cNvPr id="37893" name="Slide Number Placeholder 6">
            <a:extLst>
              <a:ext uri="{FF2B5EF4-FFF2-40B4-BE49-F238E27FC236}">
                <a16:creationId xmlns:a16="http://schemas.microsoft.com/office/drawing/2014/main" id="{45BB7367-0A0A-478D-8441-51F9923520B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2E9DB263-BE80-4AA0-9845-EFBB32883308}" type="slidenum">
              <a:rPr lang="en-US" altLang="en-US" sz="675">
                <a:solidFill>
                  <a:srgbClr val="000000"/>
                </a:solidFill>
              </a:rPr>
              <a:pPr>
                <a:spcBef>
                  <a:spcPct val="0"/>
                </a:spcBef>
                <a:buClrTx/>
                <a:buFontTx/>
                <a:buNone/>
              </a:pPr>
              <a:t>21</a:t>
            </a:fld>
            <a:endParaRPr lang="en-US" altLang="en-US" sz="675">
              <a:solidFill>
                <a:srgbClr val="000000"/>
              </a:solidFill>
            </a:endParaRPr>
          </a:p>
        </p:txBody>
      </p:sp>
      <p:graphicFrame>
        <p:nvGraphicFramePr>
          <p:cNvPr id="5" name="Table 4">
            <a:extLst>
              <a:ext uri="{FF2B5EF4-FFF2-40B4-BE49-F238E27FC236}">
                <a16:creationId xmlns:a16="http://schemas.microsoft.com/office/drawing/2014/main" id="{536AE440-CF02-4D57-8062-C6101A540573}"/>
              </a:ext>
            </a:extLst>
          </p:cNvPr>
          <p:cNvGraphicFramePr>
            <a:graphicFrameLocks noGrp="1"/>
          </p:cNvGraphicFramePr>
          <p:nvPr>
            <p:extLst>
              <p:ext uri="{D42A27DB-BD31-4B8C-83A1-F6EECF244321}">
                <p14:modId xmlns:p14="http://schemas.microsoft.com/office/powerpoint/2010/main" val="790964883"/>
              </p:ext>
            </p:extLst>
          </p:nvPr>
        </p:nvGraphicFramePr>
        <p:xfrm>
          <a:off x="1603390" y="1659299"/>
          <a:ext cx="5947173" cy="617282"/>
        </p:xfrm>
        <a:graphic>
          <a:graphicData uri="http://schemas.openxmlformats.org/drawingml/2006/table">
            <a:tbl>
              <a:tblPr firstRow="1" bandRow="1">
                <a:tableStyleId>{5C22544A-7EE6-4342-B048-85BDC9FD1C3A}</a:tableStyleId>
              </a:tblPr>
              <a:tblGrid>
                <a:gridCol w="1828787">
                  <a:extLst>
                    <a:ext uri="{9D8B030D-6E8A-4147-A177-3AD203B41FA5}">
                      <a16:colId xmlns:a16="http://schemas.microsoft.com/office/drawing/2014/main" val="20000"/>
                    </a:ext>
                  </a:extLst>
                </a:gridCol>
                <a:gridCol w="685796">
                  <a:extLst>
                    <a:ext uri="{9D8B030D-6E8A-4147-A177-3AD203B41FA5}">
                      <a16:colId xmlns:a16="http://schemas.microsoft.com/office/drawing/2014/main" val="20001"/>
                    </a:ext>
                  </a:extLst>
                </a:gridCol>
                <a:gridCol w="514346">
                  <a:extLst>
                    <a:ext uri="{9D8B030D-6E8A-4147-A177-3AD203B41FA5}">
                      <a16:colId xmlns:a16="http://schemas.microsoft.com/office/drawing/2014/main" val="20002"/>
                    </a:ext>
                  </a:extLst>
                </a:gridCol>
                <a:gridCol w="1028693">
                  <a:extLst>
                    <a:ext uri="{9D8B030D-6E8A-4147-A177-3AD203B41FA5}">
                      <a16:colId xmlns:a16="http://schemas.microsoft.com/office/drawing/2014/main" val="20003"/>
                    </a:ext>
                  </a:extLst>
                </a:gridCol>
                <a:gridCol w="1085843">
                  <a:extLst>
                    <a:ext uri="{9D8B030D-6E8A-4147-A177-3AD203B41FA5}">
                      <a16:colId xmlns:a16="http://schemas.microsoft.com/office/drawing/2014/main" val="20004"/>
                    </a:ext>
                  </a:extLst>
                </a:gridCol>
                <a:gridCol w="803708">
                  <a:extLst>
                    <a:ext uri="{9D8B030D-6E8A-4147-A177-3AD203B41FA5}">
                      <a16:colId xmlns:a16="http://schemas.microsoft.com/office/drawing/2014/main" val="20005"/>
                    </a:ext>
                  </a:extLst>
                </a:gridCol>
              </a:tblGrid>
              <a:tr h="526256">
                <a:tc>
                  <a:txBody>
                    <a:bodyPr/>
                    <a:lstStyle/>
                    <a:p>
                      <a:r>
                        <a:rPr lang="en-US" sz="1800" dirty="0">
                          <a:solidFill>
                            <a:schemeClr val="tx1"/>
                          </a:solidFill>
                        </a:rPr>
                        <a:t>1 0 0 0 1 0</a:t>
                      </a:r>
                    </a:p>
                  </a:txBody>
                  <a:tcPr marL="68579" marR="68579" marT="34321" marB="34321" anchor="ctr"/>
                </a:tc>
                <a:tc>
                  <a:txBody>
                    <a:bodyPr/>
                    <a:lstStyle/>
                    <a:p>
                      <a:pPr algn="ctr"/>
                      <a:r>
                        <a:rPr lang="en-US" sz="1800" dirty="0">
                          <a:solidFill>
                            <a:schemeClr val="tx1"/>
                          </a:solidFill>
                        </a:rPr>
                        <a:t>0</a:t>
                      </a:r>
                    </a:p>
                  </a:txBody>
                  <a:tcPr marL="68579" marR="68579" marT="34321" marB="34321" anchor="ctr"/>
                </a:tc>
                <a:tc>
                  <a:txBody>
                    <a:bodyPr/>
                    <a:lstStyle/>
                    <a:p>
                      <a:pPr algn="ctr"/>
                      <a:r>
                        <a:rPr lang="en-US" sz="1800" dirty="0">
                          <a:solidFill>
                            <a:schemeClr val="tx1"/>
                          </a:solidFill>
                        </a:rPr>
                        <a:t>0</a:t>
                      </a:r>
                    </a:p>
                  </a:txBody>
                  <a:tcPr marL="68579" marR="68579" marT="34321" marB="34321" anchor="ctr">
                    <a:solidFill>
                      <a:schemeClr val="accent1">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1 1</a:t>
                      </a:r>
                    </a:p>
                    <a:p>
                      <a:pPr algn="ctr"/>
                      <a:endParaRPr lang="en-US" sz="1800" dirty="0">
                        <a:solidFill>
                          <a:schemeClr val="tx1"/>
                        </a:solidFill>
                      </a:endParaRPr>
                    </a:p>
                  </a:txBody>
                  <a:tcPr marL="68579" marR="68579" marT="34321" marB="34321" anchor="ctr">
                    <a:solidFill>
                      <a:schemeClr val="accent1">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0 0 0</a:t>
                      </a:r>
                    </a:p>
                    <a:p>
                      <a:endParaRPr lang="en-US" sz="1800" dirty="0">
                        <a:solidFill>
                          <a:srgbClr val="FFFF00"/>
                        </a:solidFill>
                      </a:endParaRPr>
                    </a:p>
                  </a:txBody>
                  <a:tcPr marL="68579" marR="68579" marT="34321" marB="34321" anchor="ctr">
                    <a:solidFill>
                      <a:schemeClr val="accent1">
                        <a:lumMod val="90000"/>
                      </a:schemeClr>
                    </a:solidFill>
                  </a:tcPr>
                </a:tc>
                <a:tc>
                  <a:txBody>
                    <a:bodyPr/>
                    <a:lstStyle/>
                    <a:p>
                      <a:pPr algn="ctr"/>
                      <a:r>
                        <a:rPr lang="en-US" sz="1800" dirty="0">
                          <a:solidFill>
                            <a:schemeClr val="tx1"/>
                          </a:solidFill>
                        </a:rPr>
                        <a:t>0 1 1</a:t>
                      </a:r>
                    </a:p>
                  </a:txBody>
                  <a:tcPr marL="68579" marR="68579" marT="34321" marB="34321" anchor="ctr">
                    <a:solidFill>
                      <a:srgbClr val="FFFF00"/>
                    </a:solidFill>
                  </a:tcPr>
                </a:tc>
                <a:extLst>
                  <a:ext uri="{0D108BD9-81ED-4DB2-BD59-A6C34878D82A}">
                    <a16:rowId xmlns:a16="http://schemas.microsoft.com/office/drawing/2014/main" val="10000"/>
                  </a:ext>
                </a:extLst>
              </a:tr>
            </a:tbl>
          </a:graphicData>
        </a:graphic>
      </p:graphicFrame>
      <p:sp>
        <p:nvSpPr>
          <p:cNvPr id="2" name="TextBox 1">
            <a:extLst>
              <a:ext uri="{FF2B5EF4-FFF2-40B4-BE49-F238E27FC236}">
                <a16:creationId xmlns:a16="http://schemas.microsoft.com/office/drawing/2014/main" id="{3BA38A64-F49E-4CD4-8010-0A9BFE9BFFE7}"/>
              </a:ext>
            </a:extLst>
          </p:cNvPr>
          <p:cNvSpPr txBox="1"/>
          <p:nvPr/>
        </p:nvSpPr>
        <p:spPr>
          <a:xfrm>
            <a:off x="1302328" y="354939"/>
            <a:ext cx="6118458" cy="646331"/>
          </a:xfrm>
          <a:prstGeom prst="rect">
            <a:avLst/>
          </a:prstGeom>
          <a:noFill/>
        </p:spPr>
        <p:txBody>
          <a:bodyPr wrap="square" rtlCol="0">
            <a:spAutoFit/>
          </a:bodyPr>
          <a:lstStyle/>
          <a:p>
            <a:pPr algn="ctr"/>
            <a:r>
              <a:rPr lang="en-US" sz="3600" b="1" dirty="0">
                <a:solidFill>
                  <a:srgbClr val="0070C0"/>
                </a:solidFill>
              </a:rPr>
              <a:t>Example of MOV Instruction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6298EE0D-662D-41CF-B61C-D242EF7AC4A8}"/>
              </a:ext>
            </a:extLst>
          </p:cNvPr>
          <p:cNvSpPr>
            <a:spLocks noGrp="1" noChangeArrowheads="1"/>
          </p:cNvSpPr>
          <p:nvPr>
            <p:ph type="title"/>
          </p:nvPr>
        </p:nvSpPr>
        <p:spPr>
          <a:xfrm>
            <a:off x="1200150" y="646546"/>
            <a:ext cx="6343650" cy="907219"/>
          </a:xfrm>
        </p:spPr>
        <p:txBody>
          <a:bodyPr>
            <a:noAutofit/>
          </a:bodyPr>
          <a:lstStyle/>
          <a:p>
            <a:pPr algn="ctr" eaLnBrk="1" hangingPunct="1"/>
            <a:r>
              <a:rPr lang="en-US" altLang="en-US" sz="3600" b="1" dirty="0">
                <a:solidFill>
                  <a:srgbClr val="0070C0"/>
                </a:solidFill>
                <a:cs typeface="Times New Roman" panose="02020603050405020304" pitchFamily="18" charset="0"/>
              </a:rPr>
              <a:t>Instruction Source and Destination </a:t>
            </a:r>
          </a:p>
        </p:txBody>
      </p:sp>
      <p:sp>
        <p:nvSpPr>
          <p:cNvPr id="38915" name="Rectangle 3">
            <a:extLst>
              <a:ext uri="{FF2B5EF4-FFF2-40B4-BE49-F238E27FC236}">
                <a16:creationId xmlns:a16="http://schemas.microsoft.com/office/drawing/2014/main" id="{C03FA38D-F4B2-4C2C-9892-DDD19163FA33}"/>
              </a:ext>
            </a:extLst>
          </p:cNvPr>
          <p:cNvSpPr>
            <a:spLocks noGrp="1" noChangeArrowheads="1"/>
          </p:cNvSpPr>
          <p:nvPr>
            <p:ph idx="1"/>
          </p:nvPr>
        </p:nvSpPr>
        <p:spPr>
          <a:xfrm>
            <a:off x="1601392" y="1553765"/>
            <a:ext cx="5806678" cy="2630307"/>
          </a:xfrm>
        </p:spPr>
        <p:txBody>
          <a:bodyPr>
            <a:noAutofit/>
          </a:bodyPr>
          <a:lstStyle/>
          <a:p>
            <a:pPr eaLnBrk="1" hangingPunct="1"/>
            <a:r>
              <a:rPr lang="en-US" altLang="en-US" sz="2400" dirty="0">
                <a:solidFill>
                  <a:srgbClr val="000000"/>
                </a:solidFill>
                <a:cs typeface="Arial" panose="020B0604020202020204" pitchFamily="34" charset="0"/>
              </a:rPr>
              <a:t>MOV instruction is a common and flexible instruction.</a:t>
            </a:r>
          </a:p>
          <a:p>
            <a:pPr eaLnBrk="1" hangingPunct="1"/>
            <a:r>
              <a:rPr lang="en-US" altLang="en-US" sz="2400" b="1" dirty="0">
                <a:solidFill>
                  <a:srgbClr val="000000"/>
                </a:solidFill>
                <a:cs typeface="Arial" panose="020B0604020202020204" pitchFamily="34" charset="0"/>
              </a:rPr>
              <a:t>Source</a:t>
            </a:r>
            <a:r>
              <a:rPr lang="en-US" altLang="en-US" sz="2400" dirty="0">
                <a:solidFill>
                  <a:srgbClr val="000000"/>
                </a:solidFill>
                <a:cs typeface="Arial" panose="020B0604020202020204" pitchFamily="34" charset="0"/>
              </a:rPr>
              <a:t> is to the right and </a:t>
            </a:r>
            <a:r>
              <a:rPr lang="en-US" altLang="en-US" sz="2400" b="1" dirty="0">
                <a:solidFill>
                  <a:srgbClr val="000000"/>
                </a:solidFill>
                <a:cs typeface="Arial" panose="020B0604020202020204" pitchFamily="34" charset="0"/>
              </a:rPr>
              <a:t>destination</a:t>
            </a:r>
            <a:r>
              <a:rPr lang="en-US" altLang="en-US" sz="2400" dirty="0">
                <a:solidFill>
                  <a:srgbClr val="000000"/>
                </a:solidFill>
                <a:cs typeface="Arial" panose="020B0604020202020204" pitchFamily="34" charset="0"/>
              </a:rPr>
              <a:t> the left, next to the opcode MOV. </a:t>
            </a:r>
          </a:p>
          <a:p>
            <a:pPr lvl="1" eaLnBrk="1" hangingPunct="1"/>
            <a:r>
              <a:rPr lang="en-US" altLang="en-US" dirty="0">
                <a:solidFill>
                  <a:srgbClr val="000000"/>
                </a:solidFill>
                <a:cs typeface="Arial" panose="020B0604020202020204" pitchFamily="34" charset="0"/>
              </a:rPr>
              <a:t>an </a:t>
            </a:r>
            <a:r>
              <a:rPr lang="en-US" altLang="en-US" b="1" dirty="0">
                <a:solidFill>
                  <a:srgbClr val="000000"/>
                </a:solidFill>
                <a:cs typeface="Arial" panose="020B0604020202020204" pitchFamily="34" charset="0"/>
              </a:rPr>
              <a:t>opcode</a:t>
            </a:r>
            <a:r>
              <a:rPr lang="en-US" altLang="en-US" dirty="0">
                <a:solidFill>
                  <a:srgbClr val="000000"/>
                </a:solidFill>
                <a:cs typeface="Arial" panose="020B0604020202020204" pitchFamily="34" charset="0"/>
              </a:rPr>
              <a:t>, or operation code, tells the microprocessor which operation to perform</a:t>
            </a:r>
            <a:endParaRPr lang="en-US" altLang="en-US" dirty="0"/>
          </a:p>
        </p:txBody>
      </p:sp>
      <p:sp>
        <p:nvSpPr>
          <p:cNvPr id="38917" name="Slide Number Placeholder 1">
            <a:extLst>
              <a:ext uri="{FF2B5EF4-FFF2-40B4-BE49-F238E27FC236}">
                <a16:creationId xmlns:a16="http://schemas.microsoft.com/office/drawing/2014/main" id="{976B8949-C784-4AFC-B4B5-1C7580D981A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5043A91C-AC7A-4D13-8470-6C6ED5260EDA}" type="slidenum">
              <a:rPr lang="en-US" altLang="en-US" sz="675">
                <a:solidFill>
                  <a:srgbClr val="000000"/>
                </a:solidFill>
              </a:rPr>
              <a:pPr>
                <a:spcBef>
                  <a:spcPct val="0"/>
                </a:spcBef>
                <a:buClrTx/>
                <a:buFontTx/>
                <a:buNone/>
              </a:pPr>
              <a:t>22</a:t>
            </a:fld>
            <a:endParaRPr lang="en-US" altLang="en-US" sz="675">
              <a:solidFill>
                <a:srgbClr val="000000"/>
              </a:solidFill>
            </a:endParaRPr>
          </a:p>
        </p:txBody>
      </p:sp>
      <p:pic>
        <p:nvPicPr>
          <p:cNvPr id="38916" name="Picture 3" descr="FG03_001_0135026458">
            <a:extLst>
              <a:ext uri="{FF2B5EF4-FFF2-40B4-BE49-F238E27FC236}">
                <a16:creationId xmlns:a16="http://schemas.microsoft.com/office/drawing/2014/main" id="{780F02D0-E8F5-451A-AED5-6B010D7FA5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4288324"/>
            <a:ext cx="3981450" cy="2031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5F0338D8-5AC7-4B2D-B6E5-5D9D11F7A68F}"/>
              </a:ext>
            </a:extLst>
          </p:cNvPr>
          <p:cNvSpPr>
            <a:spLocks noGrp="1" noChangeArrowheads="1"/>
          </p:cNvSpPr>
          <p:nvPr>
            <p:ph type="title"/>
          </p:nvPr>
        </p:nvSpPr>
        <p:spPr>
          <a:xfrm>
            <a:off x="812164" y="418067"/>
            <a:ext cx="7366635" cy="587774"/>
          </a:xfrm>
        </p:spPr>
        <p:txBody>
          <a:bodyPr>
            <a:normAutofit/>
          </a:bodyPr>
          <a:lstStyle/>
          <a:p>
            <a:pPr algn="ctr"/>
            <a:r>
              <a:rPr lang="en-US" altLang="en-US" sz="3200" b="1" dirty="0">
                <a:solidFill>
                  <a:srgbClr val="0070C0"/>
                </a:solidFill>
              </a:rPr>
              <a:t>Data Addressing Modes Categories</a:t>
            </a:r>
          </a:p>
        </p:txBody>
      </p:sp>
      <p:sp>
        <p:nvSpPr>
          <p:cNvPr id="41987" name="Content Placeholder 3">
            <a:extLst>
              <a:ext uri="{FF2B5EF4-FFF2-40B4-BE49-F238E27FC236}">
                <a16:creationId xmlns:a16="http://schemas.microsoft.com/office/drawing/2014/main" id="{DB5667DE-E06C-46DF-A665-3EC099521F27}"/>
              </a:ext>
            </a:extLst>
          </p:cNvPr>
          <p:cNvSpPr>
            <a:spLocks noGrp="1" noChangeArrowheads="1"/>
          </p:cNvSpPr>
          <p:nvPr>
            <p:ph idx="1"/>
          </p:nvPr>
        </p:nvSpPr>
        <p:spPr>
          <a:xfrm>
            <a:off x="812164" y="1205466"/>
            <a:ext cx="7905751" cy="4585734"/>
          </a:xfrm>
        </p:spPr>
        <p:txBody>
          <a:bodyPr>
            <a:normAutofit fontScale="77500" lnSpcReduction="20000"/>
          </a:bodyPr>
          <a:lstStyle/>
          <a:p>
            <a:pPr marL="0" indent="0">
              <a:buNone/>
            </a:pPr>
            <a:r>
              <a:rPr lang="en-US" altLang="en-US" dirty="0"/>
              <a:t>9 Categories of </a:t>
            </a:r>
            <a:r>
              <a:rPr lang="en-US" altLang="en-US"/>
              <a:t>Addressing Modes </a:t>
            </a:r>
            <a:r>
              <a:rPr lang="en-US" altLang="en-US" dirty="0"/>
              <a:t>-</a:t>
            </a:r>
          </a:p>
          <a:p>
            <a:pPr marL="514350" indent="-514350">
              <a:buFont typeface="+mj-lt"/>
              <a:buAutoNum type="arabicPeriod"/>
            </a:pPr>
            <a:r>
              <a:rPr lang="en-US" altLang="en-US" dirty="0"/>
              <a:t>Register Addressing</a:t>
            </a:r>
          </a:p>
          <a:p>
            <a:pPr marL="514350" indent="-514350">
              <a:buFont typeface="+mj-lt"/>
              <a:buAutoNum type="arabicPeriod"/>
            </a:pPr>
            <a:r>
              <a:rPr lang="en-US" altLang="en-US" dirty="0"/>
              <a:t>Immediate</a:t>
            </a:r>
          </a:p>
          <a:p>
            <a:pPr marL="514350" indent="-514350">
              <a:buFont typeface="+mj-lt"/>
              <a:buAutoNum type="arabicPeriod"/>
            </a:pPr>
            <a:r>
              <a:rPr lang="en-US" altLang="en-US" dirty="0"/>
              <a:t>Direct</a:t>
            </a:r>
          </a:p>
          <a:p>
            <a:pPr marL="514350" indent="-514350">
              <a:buFont typeface="+mj-lt"/>
              <a:buAutoNum type="arabicPeriod"/>
            </a:pPr>
            <a:r>
              <a:rPr lang="en-US" altLang="en-US" dirty="0"/>
              <a:t>Register Indirect</a:t>
            </a:r>
          </a:p>
          <a:p>
            <a:pPr marL="514350" indent="-514350">
              <a:buFont typeface="+mj-lt"/>
              <a:buAutoNum type="arabicPeriod"/>
            </a:pPr>
            <a:r>
              <a:rPr lang="en-US" altLang="en-US" dirty="0"/>
              <a:t>Base-plus-Index</a:t>
            </a:r>
          </a:p>
          <a:p>
            <a:pPr marL="514350" indent="-514350">
              <a:buFont typeface="+mj-lt"/>
              <a:buAutoNum type="arabicPeriod"/>
            </a:pPr>
            <a:r>
              <a:rPr lang="en-US" altLang="en-US" dirty="0"/>
              <a:t>Register relative</a:t>
            </a:r>
          </a:p>
          <a:p>
            <a:pPr marL="514350" indent="-514350">
              <a:buFont typeface="+mj-lt"/>
              <a:buAutoNum type="arabicPeriod"/>
            </a:pPr>
            <a:r>
              <a:rPr lang="en-US" altLang="en-US" dirty="0"/>
              <a:t>Base relative-plus-index</a:t>
            </a:r>
          </a:p>
          <a:p>
            <a:pPr marL="514350" indent="-514350">
              <a:buFont typeface="+mj-lt"/>
              <a:buAutoNum type="arabicPeriod"/>
            </a:pPr>
            <a:r>
              <a:rPr lang="en-US" altLang="en-US" dirty="0"/>
              <a:t>Scaled-Index</a:t>
            </a:r>
          </a:p>
          <a:p>
            <a:pPr marL="514350" indent="-514350">
              <a:buFont typeface="+mj-lt"/>
              <a:buAutoNum type="arabicPeriod"/>
            </a:pPr>
            <a:r>
              <a:rPr lang="en-US" altLang="en-US" dirty="0"/>
              <a:t>RIP (Relative Instruction-Pointer)</a:t>
            </a:r>
          </a:p>
          <a:p>
            <a:pPr marL="0" indent="0">
              <a:buNone/>
            </a:pPr>
            <a:endParaRPr lang="en-US" altLang="en-US" dirty="0"/>
          </a:p>
          <a:p>
            <a:pPr marL="0" indent="0">
              <a:buNone/>
            </a:pPr>
            <a:r>
              <a:rPr lang="en-US" altLang="en-US" dirty="0">
                <a:solidFill>
                  <a:srgbClr val="C00000"/>
                </a:solidFill>
              </a:rPr>
              <a:t>Note: The 8086 processor has 24 types of addressing modes grouped into 9 categories (Ref. Raj Kumar </a:t>
            </a:r>
            <a:r>
              <a:rPr lang="en-US" altLang="en-US" dirty="0" err="1">
                <a:solidFill>
                  <a:srgbClr val="C00000"/>
                </a:solidFill>
              </a:rPr>
              <a:t>P.17</a:t>
            </a:r>
            <a:r>
              <a:rPr lang="en-US" altLang="en-US" dirty="0">
                <a:solidFill>
                  <a:srgbClr val="C00000"/>
                </a:solidFill>
              </a:rPr>
              <a:t>)</a:t>
            </a:r>
          </a:p>
        </p:txBody>
      </p:sp>
      <p:sp>
        <p:nvSpPr>
          <p:cNvPr id="41988" name="Slide Number Placeholder 2">
            <a:extLst>
              <a:ext uri="{FF2B5EF4-FFF2-40B4-BE49-F238E27FC236}">
                <a16:creationId xmlns:a16="http://schemas.microsoft.com/office/drawing/2014/main" id="{06259BC9-C728-45D5-8C49-86638EB7585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3BFCCD9E-D427-466A-8512-7ED26CF56ED2}" type="slidenum">
              <a:rPr lang="en-US" altLang="en-US" sz="675">
                <a:solidFill>
                  <a:srgbClr val="000000"/>
                </a:solidFill>
              </a:rPr>
              <a:pPr>
                <a:spcBef>
                  <a:spcPct val="0"/>
                </a:spcBef>
                <a:buClrTx/>
                <a:buFontTx/>
                <a:buNone/>
              </a:pPr>
              <a:t>23</a:t>
            </a:fld>
            <a:endParaRPr lang="en-US" altLang="en-US" sz="675">
              <a:solidFill>
                <a:srgbClr val="000000"/>
              </a:solidFill>
            </a:endParaRPr>
          </a:p>
        </p:txBody>
      </p:sp>
      <p:sp>
        <p:nvSpPr>
          <p:cNvPr id="3" name="TextBox 2">
            <a:extLst>
              <a:ext uri="{FF2B5EF4-FFF2-40B4-BE49-F238E27FC236}">
                <a16:creationId xmlns:a16="http://schemas.microsoft.com/office/drawing/2014/main" id="{D0B9F84E-05D2-471C-BFC4-C6E687F899C7}"/>
              </a:ext>
            </a:extLst>
          </p:cNvPr>
          <p:cNvSpPr txBox="1"/>
          <p:nvPr/>
        </p:nvSpPr>
        <p:spPr>
          <a:xfrm>
            <a:off x="5136722" y="5987019"/>
            <a:ext cx="2642455" cy="369332"/>
          </a:xfrm>
          <a:prstGeom prst="rect">
            <a:avLst/>
          </a:prstGeom>
          <a:noFill/>
        </p:spPr>
        <p:txBody>
          <a:bodyPr wrap="none" rtlCol="0">
            <a:spAutoFit/>
          </a:bodyPr>
          <a:lstStyle/>
          <a:p>
            <a:r>
              <a:rPr lang="en-US" dirty="0"/>
              <a:t>Note: Read Pages 78 to 81</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BCEEE6C7-CFB8-43C9-89A0-334A43CD824F}"/>
              </a:ext>
            </a:extLst>
          </p:cNvPr>
          <p:cNvSpPr>
            <a:spLocks noGrp="1" noChangeArrowheads="1"/>
          </p:cNvSpPr>
          <p:nvPr>
            <p:ph idx="1"/>
          </p:nvPr>
        </p:nvSpPr>
        <p:spPr>
          <a:xfrm>
            <a:off x="1214582" y="1297940"/>
            <a:ext cx="6627019" cy="4046220"/>
          </a:xfrm>
        </p:spPr>
        <p:txBody>
          <a:bodyPr>
            <a:normAutofit fontScale="92500" lnSpcReduction="20000"/>
          </a:bodyPr>
          <a:lstStyle/>
          <a:p>
            <a:pPr eaLnBrk="1" hangingPunct="1"/>
            <a:r>
              <a:rPr lang="en-US" altLang="en-US" dirty="0">
                <a:solidFill>
                  <a:srgbClr val="000000"/>
                </a:solidFill>
                <a:cs typeface="Times New Roman" panose="02020603050405020304" pitchFamily="18" charset="0"/>
              </a:rPr>
              <a:t>2 Examples of MOV Instructions-</a:t>
            </a:r>
          </a:p>
          <a:p>
            <a:pPr marL="0" indent="0" eaLnBrk="1" hangingPunct="1">
              <a:buNone/>
            </a:pPr>
            <a:r>
              <a:rPr lang="en-US" altLang="en-US" dirty="0">
                <a:solidFill>
                  <a:srgbClr val="000000"/>
                </a:solidFill>
                <a:cs typeface="Times New Roman" panose="02020603050405020304" pitchFamily="18" charset="0"/>
              </a:rPr>
              <a:t>    MOV AX, BX ; Register type Mode</a:t>
            </a:r>
          </a:p>
          <a:p>
            <a:pPr marL="0" indent="0" eaLnBrk="1" hangingPunct="1">
              <a:buNone/>
            </a:pPr>
            <a:r>
              <a:rPr lang="en-US" altLang="en-US" dirty="0">
                <a:solidFill>
                  <a:srgbClr val="000000"/>
                </a:solidFill>
                <a:cs typeface="Times New Roman" panose="02020603050405020304" pitchFamily="18" charset="0"/>
              </a:rPr>
              <a:t>    MOV CH, </a:t>
            </a:r>
            <a:r>
              <a:rPr lang="en-US" altLang="en-US" dirty="0" err="1">
                <a:solidFill>
                  <a:srgbClr val="000000"/>
                </a:solidFill>
                <a:cs typeface="Times New Roman" panose="02020603050405020304" pitchFamily="18" charset="0"/>
              </a:rPr>
              <a:t>3Ah</a:t>
            </a:r>
            <a:r>
              <a:rPr lang="en-US" altLang="en-US" dirty="0">
                <a:solidFill>
                  <a:srgbClr val="000000"/>
                </a:solidFill>
                <a:cs typeface="Times New Roman" panose="02020603050405020304" pitchFamily="18" charset="0"/>
              </a:rPr>
              <a:t> ; Immediate type mode</a:t>
            </a:r>
          </a:p>
          <a:p>
            <a:pPr marL="0" indent="0" eaLnBrk="1" hangingPunct="1">
              <a:buNone/>
            </a:pPr>
            <a:r>
              <a:rPr lang="en-US" altLang="en-US" dirty="0">
                <a:solidFill>
                  <a:srgbClr val="000000"/>
                </a:solidFill>
                <a:cs typeface="Times New Roman" panose="02020603050405020304" pitchFamily="18" charset="0"/>
              </a:rPr>
              <a:t> </a:t>
            </a:r>
          </a:p>
          <a:p>
            <a:pPr eaLnBrk="1" hangingPunct="1"/>
            <a:r>
              <a:rPr lang="en-US" altLang="en-US" dirty="0">
                <a:solidFill>
                  <a:srgbClr val="000000"/>
                </a:solidFill>
                <a:cs typeface="Times New Roman" panose="02020603050405020304" pitchFamily="18" charset="0"/>
              </a:rPr>
              <a:t>Figure 3–2 (Next Slide) shows </a:t>
            </a:r>
            <a:r>
              <a:rPr lang="en-US" altLang="en-US" b="1" dirty="0">
                <a:solidFill>
                  <a:srgbClr val="FF0000"/>
                </a:solidFill>
                <a:cs typeface="Times New Roman" panose="02020603050405020304" pitchFamily="18" charset="0"/>
              </a:rPr>
              <a:t>all possible</a:t>
            </a:r>
            <a:r>
              <a:rPr lang="en-US" altLang="en-US" dirty="0">
                <a:solidFill>
                  <a:srgbClr val="000000"/>
                </a:solidFill>
                <a:cs typeface="Times New Roman" panose="02020603050405020304" pitchFamily="18" charset="0"/>
              </a:rPr>
              <a:t> variations of the data-addressing modes using MOV. </a:t>
            </a:r>
          </a:p>
          <a:p>
            <a:pPr eaLnBrk="1" hangingPunct="1"/>
            <a:r>
              <a:rPr lang="en-US" altLang="en-US" dirty="0">
                <a:solidFill>
                  <a:srgbClr val="000000"/>
                </a:solidFill>
                <a:cs typeface="Times New Roman" panose="02020603050405020304" pitchFamily="18" charset="0"/>
              </a:rPr>
              <a:t>These data-addressing modes are found with all versions of the Intel microprocessor.</a:t>
            </a:r>
          </a:p>
          <a:p>
            <a:pPr lvl="1" eaLnBrk="1" hangingPunct="1"/>
            <a:r>
              <a:rPr lang="en-US" altLang="en-US" dirty="0">
                <a:solidFill>
                  <a:srgbClr val="000000"/>
                </a:solidFill>
                <a:cs typeface="Times New Roman" panose="02020603050405020304" pitchFamily="18" charset="0"/>
              </a:rPr>
              <a:t>except for the scaled-index-addressing mode, found only in 80386 through </a:t>
            </a:r>
            <a:r>
              <a:rPr lang="en-US" altLang="en-US" dirty="0" err="1">
                <a:solidFill>
                  <a:srgbClr val="000000"/>
                </a:solidFill>
                <a:cs typeface="Times New Roman" panose="02020603050405020304" pitchFamily="18" charset="0"/>
              </a:rPr>
              <a:t>Core2</a:t>
            </a:r>
            <a:r>
              <a:rPr lang="en-US" altLang="en-US" dirty="0">
                <a:solidFill>
                  <a:srgbClr val="000000"/>
                </a:solidFill>
                <a:cs typeface="Times New Roman" panose="02020603050405020304" pitchFamily="18" charset="0"/>
              </a:rPr>
              <a:t> processors. </a:t>
            </a:r>
          </a:p>
        </p:txBody>
      </p:sp>
      <p:sp>
        <p:nvSpPr>
          <p:cNvPr id="39939" name="Slide Number Placeholder 1">
            <a:extLst>
              <a:ext uri="{FF2B5EF4-FFF2-40B4-BE49-F238E27FC236}">
                <a16:creationId xmlns:a16="http://schemas.microsoft.com/office/drawing/2014/main" id="{5B86A1A1-C6B3-44B2-B7EB-08B8A32B907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65609A0E-145B-41D1-B88A-4445D8A8EE85}" type="slidenum">
              <a:rPr lang="en-US" altLang="en-US" sz="675">
                <a:solidFill>
                  <a:srgbClr val="000000"/>
                </a:solidFill>
              </a:rPr>
              <a:pPr>
                <a:spcBef>
                  <a:spcPct val="0"/>
                </a:spcBef>
                <a:buClrTx/>
                <a:buFontTx/>
                <a:buNone/>
              </a:pPr>
              <a:t>24</a:t>
            </a:fld>
            <a:endParaRPr lang="en-US" altLang="en-US" sz="675">
              <a:solidFill>
                <a:srgbClr val="000000"/>
              </a:solidFill>
            </a:endParaRPr>
          </a:p>
        </p:txBody>
      </p:sp>
      <p:sp>
        <p:nvSpPr>
          <p:cNvPr id="39940" name="TextBox 1">
            <a:extLst>
              <a:ext uri="{FF2B5EF4-FFF2-40B4-BE49-F238E27FC236}">
                <a16:creationId xmlns:a16="http://schemas.microsoft.com/office/drawing/2014/main" id="{75516F84-7659-4747-AEA4-FF850C4433B3}"/>
              </a:ext>
            </a:extLst>
          </p:cNvPr>
          <p:cNvSpPr txBox="1">
            <a:spLocks noChangeArrowheads="1"/>
          </p:cNvSpPr>
          <p:nvPr/>
        </p:nvSpPr>
        <p:spPr bwMode="auto">
          <a:xfrm>
            <a:off x="1214582" y="336858"/>
            <a:ext cx="671483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D4000"/>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0D4000"/>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rgbClr val="0D4000"/>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rgbClr val="0D4000"/>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0D4000"/>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0D4000"/>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0D4000"/>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0D4000"/>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dirty="0">
                <a:solidFill>
                  <a:srgbClr val="0070C0"/>
                </a:solidFill>
              </a:rPr>
              <a:t>Data Addressing Modes using MOV</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2DB5CA0A-98CE-4E85-96FC-C712A62B6D9E}"/>
              </a:ext>
            </a:extLst>
          </p:cNvPr>
          <p:cNvSpPr>
            <a:spLocks noGrp="1" noChangeArrowheads="1"/>
          </p:cNvSpPr>
          <p:nvPr>
            <p:ph type="title"/>
          </p:nvPr>
        </p:nvSpPr>
        <p:spPr>
          <a:xfrm>
            <a:off x="267855" y="323273"/>
            <a:ext cx="7698617" cy="934027"/>
          </a:xfrm>
        </p:spPr>
        <p:txBody>
          <a:bodyPr>
            <a:noAutofit/>
          </a:bodyPr>
          <a:lstStyle/>
          <a:p>
            <a:pPr algn="ctr" eaLnBrk="1" hangingPunct="1"/>
            <a:r>
              <a:rPr lang="en-US" altLang="en-US" sz="3200" b="1" dirty="0">
                <a:solidFill>
                  <a:srgbClr val="0070C0"/>
                </a:solidFill>
                <a:latin typeface="+mn-lt"/>
                <a:cs typeface="Arial" panose="020B0604020202020204" pitchFamily="34" charset="0"/>
              </a:rPr>
              <a:t>Figure 3–2</a:t>
            </a:r>
            <a:r>
              <a:rPr lang="en-US" altLang="en-US" sz="3200" dirty="0">
                <a:solidFill>
                  <a:srgbClr val="0070C0"/>
                </a:solidFill>
                <a:latin typeface="+mn-lt"/>
                <a:cs typeface="Arial" panose="020B0604020202020204" pitchFamily="34" charset="0"/>
              </a:rPr>
              <a:t>  8086–</a:t>
            </a:r>
            <a:r>
              <a:rPr lang="en-US" altLang="en-US" sz="3200" dirty="0" err="1">
                <a:solidFill>
                  <a:srgbClr val="0070C0"/>
                </a:solidFill>
                <a:latin typeface="+mn-lt"/>
                <a:cs typeface="Arial" panose="020B0604020202020204" pitchFamily="34" charset="0"/>
              </a:rPr>
              <a:t>Core2</a:t>
            </a:r>
            <a:r>
              <a:rPr lang="en-US" altLang="en-US" sz="3200" dirty="0">
                <a:solidFill>
                  <a:srgbClr val="0070C0"/>
                </a:solidFill>
                <a:latin typeface="+mn-lt"/>
                <a:cs typeface="Arial" panose="020B0604020202020204" pitchFamily="34" charset="0"/>
              </a:rPr>
              <a:t> data-addressing modes using MOV</a:t>
            </a:r>
            <a:endParaRPr lang="en-US" altLang="en-US" sz="3200" dirty="0">
              <a:solidFill>
                <a:srgbClr val="0070C0"/>
              </a:solidFill>
              <a:latin typeface="+mn-lt"/>
              <a:cs typeface="Times New Roman" panose="02020603050405020304" pitchFamily="18" charset="0"/>
            </a:endParaRPr>
          </a:p>
        </p:txBody>
      </p:sp>
      <p:sp>
        <p:nvSpPr>
          <p:cNvPr id="40963" name="Slide Number Placeholder 3">
            <a:extLst>
              <a:ext uri="{FF2B5EF4-FFF2-40B4-BE49-F238E27FC236}">
                <a16:creationId xmlns:a16="http://schemas.microsoft.com/office/drawing/2014/main" id="{06B931F4-67AF-4DCA-B48A-3FA70816CBE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0E25972C-2F6F-40CC-8348-872C11DC3ABB}" type="slidenum">
              <a:rPr lang="en-US" altLang="en-US" sz="675">
                <a:solidFill>
                  <a:srgbClr val="000000"/>
                </a:solidFill>
              </a:rPr>
              <a:pPr>
                <a:spcBef>
                  <a:spcPct val="0"/>
                </a:spcBef>
                <a:buClrTx/>
                <a:buFontTx/>
                <a:buNone/>
              </a:pPr>
              <a:t>25</a:t>
            </a:fld>
            <a:endParaRPr lang="en-US" altLang="en-US" sz="675">
              <a:solidFill>
                <a:srgbClr val="000000"/>
              </a:solidFill>
            </a:endParaRPr>
          </a:p>
        </p:txBody>
      </p:sp>
      <p:pic>
        <p:nvPicPr>
          <p:cNvPr id="40964" name="Picture 3" descr="FG03_002_0135026458">
            <a:extLst>
              <a:ext uri="{FF2B5EF4-FFF2-40B4-BE49-F238E27FC236}">
                <a16:creationId xmlns:a16="http://schemas.microsoft.com/office/drawing/2014/main" id="{5738D4D7-B0A9-4AA1-864A-427CB2F636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57299"/>
            <a:ext cx="6686550" cy="5180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BFA24-50BF-46E0-9CB7-06D43E666706}"/>
              </a:ext>
            </a:extLst>
          </p:cNvPr>
          <p:cNvSpPr>
            <a:spLocks noGrp="1"/>
          </p:cNvSpPr>
          <p:nvPr>
            <p:ph type="title"/>
          </p:nvPr>
        </p:nvSpPr>
        <p:spPr>
          <a:xfrm>
            <a:off x="628650" y="365127"/>
            <a:ext cx="7886700" cy="900256"/>
          </a:xfrm>
        </p:spPr>
        <p:txBody>
          <a:bodyPr vert="horz" lIns="91440" tIns="45720" rIns="91440" bIns="45720" rtlCol="0" anchor="ctr">
            <a:normAutofit/>
          </a:bodyPr>
          <a:lstStyle/>
          <a:p>
            <a:pPr algn="ctr"/>
            <a:r>
              <a:rPr lang="en-US" sz="3600" b="1" dirty="0">
                <a:solidFill>
                  <a:srgbClr val="0070C0"/>
                </a:solidFill>
                <a:cs typeface="Times New Roman" panose="02020603050405020304" pitchFamily="18" charset="0"/>
              </a:rPr>
              <a:t>Register Addressing</a:t>
            </a:r>
          </a:p>
        </p:txBody>
      </p:sp>
      <p:sp>
        <p:nvSpPr>
          <p:cNvPr id="4" name="Rectangle 1">
            <a:extLst>
              <a:ext uri="{FF2B5EF4-FFF2-40B4-BE49-F238E27FC236}">
                <a16:creationId xmlns:a16="http://schemas.microsoft.com/office/drawing/2014/main" id="{C757B2D2-1209-4A12-97E3-FE025F1DE61B}"/>
              </a:ext>
            </a:extLst>
          </p:cNvPr>
          <p:cNvSpPr>
            <a:spLocks noGrp="1" noChangeArrowheads="1"/>
          </p:cNvSpPr>
          <p:nvPr>
            <p:ph idx="1"/>
          </p:nvPr>
        </p:nvSpPr>
        <p:spPr bwMode="auto">
          <a:xfrm>
            <a:off x="828051" y="1204532"/>
            <a:ext cx="7487898" cy="4592232"/>
          </a:xfrm>
          <a:prstGeom prst="rect">
            <a:avLst/>
          </a:prstGeom>
          <a:noFill/>
          <a:ln>
            <a:noFill/>
          </a:ln>
          <a:effectLst/>
        </p:spPr>
        <p:txBody>
          <a:bodyPr vert="horz" wrap="square" lIns="0" tIns="9522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100000"/>
              </a:lnSpc>
            </a:pPr>
            <a:r>
              <a:rPr lang="en-US" altLang="en-US" sz="2400" dirty="0">
                <a:solidFill>
                  <a:srgbClr val="000000"/>
                </a:solidFill>
                <a:cs typeface="Arial" panose="020B0604020202020204" pitchFamily="34" charset="0"/>
              </a:rPr>
              <a:t>The most common form of data addressing.</a:t>
            </a:r>
            <a:endParaRPr kumimoji="0" lang="en-US" altLang="en-US" sz="2400" b="0" i="0" u="none" strike="noStrike" cap="none" normalizeH="0" baseline="0" dirty="0">
              <a:ln>
                <a:noFill/>
              </a:ln>
              <a:solidFill>
                <a:srgbClr val="000000"/>
              </a:solidFill>
              <a:effectLst/>
              <a:cs typeface="Arial" panose="020B0604020202020204" pitchFamily="34" charset="0"/>
            </a:endParaRPr>
          </a:p>
          <a:p>
            <a:pPr algn="just">
              <a:lnSpc>
                <a:spcPct val="100000"/>
              </a:lnSpc>
            </a:pPr>
            <a:r>
              <a:rPr kumimoji="0" lang="en-US" altLang="en-US" sz="2400" b="0" i="0" u="none" strike="noStrike" cap="none" normalizeH="0" baseline="0" dirty="0">
                <a:ln>
                  <a:noFill/>
                </a:ln>
                <a:solidFill>
                  <a:srgbClr val="000000"/>
                </a:solidFill>
                <a:effectLst/>
                <a:cs typeface="Arial" panose="020B0604020202020204" pitchFamily="34" charset="0"/>
              </a:rPr>
              <a:t>In this addressing mode, </a:t>
            </a:r>
            <a:r>
              <a:rPr kumimoji="0" lang="en-US" altLang="en-US" sz="2400" b="0" i="0" u="none" strike="noStrike" cap="none" normalizeH="0" baseline="0" dirty="0">
                <a:ln>
                  <a:noFill/>
                </a:ln>
                <a:solidFill>
                  <a:srgbClr val="0070C0"/>
                </a:solidFill>
                <a:effectLst/>
                <a:cs typeface="Arial" panose="020B0604020202020204" pitchFamily="34" charset="0"/>
              </a:rPr>
              <a:t>a register contains the operand</a:t>
            </a:r>
            <a:r>
              <a:rPr kumimoji="0" lang="en-US" altLang="en-US" sz="2400" b="0" i="0" u="none" strike="noStrike" cap="none" normalizeH="0" baseline="0" dirty="0">
                <a:ln>
                  <a:noFill/>
                </a:ln>
                <a:solidFill>
                  <a:srgbClr val="000000"/>
                </a:solidFill>
                <a:effectLst/>
                <a:cs typeface="Arial" panose="020B0604020202020204" pitchFamily="34" charset="0"/>
              </a:rPr>
              <a:t>. Depending upon the instruction, the register may be the first operand, the second operand or both.</a:t>
            </a:r>
            <a:endParaRPr kumimoji="0" lang="en-US" altLang="en-US" sz="2400" b="0" i="0" u="none" strike="noStrike" cap="none" normalizeH="0" baseline="0" dirty="0">
              <a:ln>
                <a:noFill/>
              </a:ln>
              <a:solidFill>
                <a:schemeClr val="tx1"/>
              </a:solidFill>
              <a:effectLst/>
              <a:cs typeface="Arial" panose="020B0604020202020204" pitchFamily="34" charset="0"/>
            </a:endParaRPr>
          </a:p>
          <a:p>
            <a:pPr algn="just">
              <a:lnSpc>
                <a:spcPct val="100000"/>
              </a:lnSpc>
            </a:pPr>
            <a:r>
              <a:rPr lang="en-US" altLang="en-US" sz="2400" dirty="0">
                <a:solidFill>
                  <a:srgbClr val="000000"/>
                </a:solidFill>
                <a:cs typeface="Arial" panose="020B0604020202020204" pitchFamily="34" charset="0"/>
              </a:rPr>
              <a:t>E</a:t>
            </a:r>
            <a:r>
              <a:rPr kumimoji="0" lang="en-US" altLang="en-US" sz="2400" b="0" i="0" u="none" strike="noStrike" cap="none" normalizeH="0" baseline="0" dirty="0">
                <a:ln>
                  <a:noFill/>
                </a:ln>
                <a:solidFill>
                  <a:srgbClr val="000000"/>
                </a:solidFill>
                <a:effectLst/>
                <a:cs typeface="Arial" panose="020B0604020202020204" pitchFamily="34" charset="0"/>
              </a:rPr>
              <a:t>xample</a:t>
            </a:r>
            <a:r>
              <a:rPr lang="en-US" altLang="en-US" sz="2400" dirty="0">
                <a:solidFill>
                  <a:srgbClr val="000000"/>
                </a:solidFill>
                <a:cs typeface="Arial" panose="020B0604020202020204" pitchFamily="34" charset="0"/>
              </a:rPr>
              <a:t>s:</a:t>
            </a:r>
            <a:endParaRPr kumimoji="0" lang="en-US" altLang="en-US" sz="2400" b="0" i="0" u="none" strike="noStrike" cap="none" normalizeH="0" baseline="0" dirty="0">
              <a:ln>
                <a:noFill/>
              </a:ln>
              <a:solidFill>
                <a:srgbClr val="313131"/>
              </a:solidFill>
              <a:effectLst/>
              <a:cs typeface="Arial" panose="020B0604020202020204" pitchFamily="34" charset="0"/>
            </a:endParaRPr>
          </a:p>
          <a:p>
            <a:pPr marL="0" indent="0" algn="just">
              <a:lnSpc>
                <a:spcPct val="100000"/>
              </a:lnSpc>
              <a:buNone/>
            </a:pPr>
            <a:r>
              <a:rPr kumimoji="0" lang="en-US" altLang="en-US" sz="2400" b="0" i="0" u="none" strike="noStrike" cap="none" normalizeH="0" baseline="0" dirty="0">
                <a:ln>
                  <a:noFill/>
                </a:ln>
                <a:solidFill>
                  <a:srgbClr val="313131"/>
                </a:solidFill>
                <a:effectLst/>
                <a:cs typeface="Arial" panose="020B0604020202020204" pitchFamily="34" charset="0"/>
              </a:rPr>
              <a:t>    </a:t>
            </a:r>
            <a:r>
              <a:rPr kumimoji="0" lang="en-US" altLang="en-US" sz="2000" b="0" i="0" u="none" strike="noStrike" cap="none" normalizeH="0" baseline="0" dirty="0">
                <a:ln>
                  <a:noFill/>
                </a:ln>
                <a:solidFill>
                  <a:srgbClr val="313131"/>
                </a:solidFill>
                <a:effectLst/>
                <a:cs typeface="Arial" panose="020B0604020202020204" pitchFamily="34" charset="0"/>
              </a:rPr>
              <a:t>MOV DX</a:t>
            </a:r>
            <a:r>
              <a:rPr kumimoji="0" lang="en-US" altLang="en-US" sz="2000" b="0" i="0" u="none" strike="noStrike" cap="none" normalizeH="0" baseline="0" dirty="0">
                <a:ln>
                  <a:noFill/>
                </a:ln>
                <a:solidFill>
                  <a:srgbClr val="666600"/>
                </a:solidFill>
                <a:effectLst/>
                <a:cs typeface="Arial" panose="020B0604020202020204" pitchFamily="34" charset="0"/>
              </a:rPr>
              <a:t>,</a:t>
            </a:r>
            <a:r>
              <a:rPr kumimoji="0" lang="en-US" altLang="en-US" sz="2000" b="0" i="0" u="none" strike="noStrike" cap="none" normalizeH="0" baseline="0" dirty="0">
                <a:ln>
                  <a:noFill/>
                </a:ln>
                <a:solidFill>
                  <a:srgbClr val="313131"/>
                </a:solidFill>
                <a:effectLst/>
                <a:cs typeface="Arial" panose="020B0604020202020204" pitchFamily="34" charset="0"/>
              </a:rPr>
              <a:t> </a:t>
            </a:r>
            <a:r>
              <a:rPr kumimoji="0" lang="en-US" altLang="en-US" sz="2000" b="0" i="0" u="none" strike="noStrike" cap="none" normalizeH="0" baseline="0" dirty="0" err="1">
                <a:ln>
                  <a:noFill/>
                </a:ln>
                <a:solidFill>
                  <a:srgbClr val="313131"/>
                </a:solidFill>
                <a:effectLst/>
                <a:cs typeface="Arial" panose="020B0604020202020204" pitchFamily="34" charset="0"/>
              </a:rPr>
              <a:t>TAX_RATE</a:t>
            </a:r>
            <a:r>
              <a:rPr kumimoji="0" lang="en-US" altLang="en-US" sz="2000" b="0" i="0" u="none" strike="noStrike" cap="none" normalizeH="0" baseline="0" dirty="0">
                <a:ln>
                  <a:noFill/>
                </a:ln>
                <a:solidFill>
                  <a:srgbClr val="313131"/>
                </a:solidFill>
                <a:effectLst/>
                <a:cs typeface="Arial" panose="020B0604020202020204" pitchFamily="34" charset="0"/>
              </a:rPr>
              <a:t> </a:t>
            </a:r>
            <a:r>
              <a:rPr kumimoji="0" lang="en-US" altLang="en-US" sz="2000" b="0" i="0" u="none" strike="noStrike" cap="none" normalizeH="0" baseline="0" dirty="0">
                <a:ln>
                  <a:noFill/>
                </a:ln>
                <a:solidFill>
                  <a:srgbClr val="666600"/>
                </a:solidFill>
                <a:effectLst/>
                <a:cs typeface="Arial" panose="020B0604020202020204" pitchFamily="34" charset="0"/>
              </a:rPr>
              <a:t>;</a:t>
            </a:r>
            <a:r>
              <a:rPr kumimoji="0" lang="en-US" altLang="en-US" sz="2000" b="0" i="0" u="none" strike="noStrike" cap="none" normalizeH="0" baseline="0" dirty="0">
                <a:ln>
                  <a:noFill/>
                </a:ln>
                <a:solidFill>
                  <a:srgbClr val="313131"/>
                </a:solidFill>
                <a:effectLst/>
                <a:cs typeface="Arial" panose="020B0604020202020204" pitchFamily="34" charset="0"/>
              </a:rPr>
              <a:t> </a:t>
            </a:r>
            <a:r>
              <a:rPr kumimoji="0" lang="en-US" altLang="en-US" sz="2000" b="0" i="0" u="none" strike="noStrike" cap="none" normalizeH="0" baseline="0" dirty="0">
                <a:ln>
                  <a:noFill/>
                </a:ln>
                <a:solidFill>
                  <a:srgbClr val="7F0055"/>
                </a:solidFill>
                <a:effectLst/>
                <a:cs typeface="Arial" panose="020B0604020202020204" pitchFamily="34" charset="0"/>
              </a:rPr>
              <a:t>Register</a:t>
            </a:r>
            <a:r>
              <a:rPr kumimoji="0" lang="en-US" altLang="en-US" sz="2000" b="0" i="0" u="none" strike="noStrike" cap="none" normalizeH="0" baseline="0" dirty="0">
                <a:ln>
                  <a:noFill/>
                </a:ln>
                <a:solidFill>
                  <a:srgbClr val="313131"/>
                </a:solidFill>
                <a:effectLst/>
                <a:cs typeface="Arial" panose="020B0604020202020204" pitchFamily="34" charset="0"/>
              </a:rPr>
              <a:t> </a:t>
            </a:r>
            <a:r>
              <a:rPr kumimoji="0" lang="en-US" altLang="en-US" sz="2000" b="0" i="0" u="none" strike="noStrike" cap="none" normalizeH="0" baseline="0" dirty="0">
                <a:ln>
                  <a:noFill/>
                </a:ln>
                <a:solidFill>
                  <a:srgbClr val="000088"/>
                </a:solidFill>
                <a:effectLst/>
                <a:cs typeface="Arial" panose="020B0604020202020204" pitchFamily="34" charset="0"/>
              </a:rPr>
              <a:t>in</a:t>
            </a:r>
            <a:r>
              <a:rPr kumimoji="0" lang="en-US" altLang="en-US" sz="2000" b="0" i="0" u="none" strike="noStrike" cap="none" normalizeH="0" baseline="0" dirty="0">
                <a:ln>
                  <a:noFill/>
                </a:ln>
                <a:solidFill>
                  <a:srgbClr val="313131"/>
                </a:solidFill>
                <a:effectLst/>
                <a:cs typeface="Arial" panose="020B0604020202020204" pitchFamily="34" charset="0"/>
              </a:rPr>
              <a:t> first operand</a:t>
            </a:r>
          </a:p>
          <a:p>
            <a:pPr marL="0" indent="0" algn="just">
              <a:lnSpc>
                <a:spcPct val="100000"/>
              </a:lnSpc>
              <a:buNone/>
            </a:pPr>
            <a:r>
              <a:rPr kumimoji="0" lang="en-US" altLang="en-US" sz="2000" b="0" i="0" u="none" strike="noStrike" cap="none" normalizeH="0" baseline="0" dirty="0">
                <a:ln>
                  <a:noFill/>
                </a:ln>
                <a:solidFill>
                  <a:srgbClr val="313131"/>
                </a:solidFill>
                <a:effectLst/>
                <a:cs typeface="Arial" panose="020B0604020202020204" pitchFamily="34" charset="0"/>
              </a:rPr>
              <a:t>    MOV COUNT</a:t>
            </a:r>
            <a:r>
              <a:rPr kumimoji="0" lang="en-US" altLang="en-US" sz="2000" b="0" i="0" u="none" strike="noStrike" cap="none" normalizeH="0" baseline="0" dirty="0">
                <a:ln>
                  <a:noFill/>
                </a:ln>
                <a:solidFill>
                  <a:srgbClr val="666600"/>
                </a:solidFill>
                <a:effectLst/>
                <a:cs typeface="Arial" panose="020B0604020202020204" pitchFamily="34" charset="0"/>
              </a:rPr>
              <a:t>,</a:t>
            </a:r>
            <a:r>
              <a:rPr kumimoji="0" lang="en-US" altLang="en-US" sz="2000" b="0" i="0" u="none" strike="noStrike" cap="none" normalizeH="0" baseline="0" dirty="0">
                <a:ln>
                  <a:noFill/>
                </a:ln>
                <a:solidFill>
                  <a:srgbClr val="313131"/>
                </a:solidFill>
                <a:effectLst/>
                <a:cs typeface="Arial" panose="020B0604020202020204" pitchFamily="34" charset="0"/>
              </a:rPr>
              <a:t> CX </a:t>
            </a:r>
            <a:r>
              <a:rPr kumimoji="0" lang="en-US" altLang="en-US" sz="2000" b="0" i="0" u="none" strike="noStrike" cap="none" normalizeH="0" baseline="0" dirty="0">
                <a:ln>
                  <a:noFill/>
                </a:ln>
                <a:solidFill>
                  <a:srgbClr val="666600"/>
                </a:solidFill>
                <a:effectLst/>
                <a:cs typeface="Arial" panose="020B0604020202020204" pitchFamily="34" charset="0"/>
              </a:rPr>
              <a:t>;</a:t>
            </a:r>
            <a:r>
              <a:rPr kumimoji="0" lang="en-US" altLang="en-US" sz="2000" b="0" i="0" u="none" strike="noStrike" cap="none" normalizeH="0" baseline="0" dirty="0">
                <a:ln>
                  <a:noFill/>
                </a:ln>
                <a:solidFill>
                  <a:srgbClr val="313131"/>
                </a:solidFill>
                <a:effectLst/>
                <a:cs typeface="Arial" panose="020B0604020202020204" pitchFamily="34" charset="0"/>
              </a:rPr>
              <a:t> </a:t>
            </a:r>
            <a:r>
              <a:rPr kumimoji="0" lang="en-US" altLang="en-US" sz="2000" b="0" i="0" u="none" strike="noStrike" cap="none" normalizeH="0" baseline="0" dirty="0">
                <a:ln>
                  <a:noFill/>
                </a:ln>
                <a:solidFill>
                  <a:srgbClr val="7F0055"/>
                </a:solidFill>
                <a:effectLst/>
                <a:cs typeface="Arial" panose="020B0604020202020204" pitchFamily="34" charset="0"/>
              </a:rPr>
              <a:t>Register</a:t>
            </a:r>
            <a:r>
              <a:rPr kumimoji="0" lang="en-US" altLang="en-US" sz="2000" b="0" i="0" u="none" strike="noStrike" cap="none" normalizeH="0" baseline="0" dirty="0">
                <a:ln>
                  <a:noFill/>
                </a:ln>
                <a:solidFill>
                  <a:srgbClr val="313131"/>
                </a:solidFill>
                <a:effectLst/>
                <a:cs typeface="Arial" panose="020B0604020202020204" pitchFamily="34" charset="0"/>
              </a:rPr>
              <a:t> </a:t>
            </a:r>
            <a:r>
              <a:rPr kumimoji="0" lang="en-US" altLang="en-US" sz="2000" b="0" i="0" u="none" strike="noStrike" cap="none" normalizeH="0" baseline="0" dirty="0">
                <a:ln>
                  <a:noFill/>
                </a:ln>
                <a:solidFill>
                  <a:srgbClr val="000088"/>
                </a:solidFill>
                <a:effectLst/>
                <a:cs typeface="Arial" panose="020B0604020202020204" pitchFamily="34" charset="0"/>
              </a:rPr>
              <a:t>in</a:t>
            </a:r>
            <a:r>
              <a:rPr kumimoji="0" lang="en-US" altLang="en-US" sz="2000" b="0" i="0" u="none" strike="noStrike" cap="none" normalizeH="0" baseline="0" dirty="0">
                <a:ln>
                  <a:noFill/>
                </a:ln>
                <a:solidFill>
                  <a:srgbClr val="313131"/>
                </a:solidFill>
                <a:effectLst/>
                <a:cs typeface="Arial" panose="020B0604020202020204" pitchFamily="34" charset="0"/>
              </a:rPr>
              <a:t> second operand</a:t>
            </a:r>
          </a:p>
          <a:p>
            <a:pPr marL="0" indent="0" algn="just">
              <a:lnSpc>
                <a:spcPct val="100000"/>
              </a:lnSpc>
              <a:buNone/>
            </a:pPr>
            <a:r>
              <a:rPr kumimoji="0" lang="en-US" altLang="en-US" sz="2000" b="0" i="0" u="none" strike="noStrike" cap="none" normalizeH="0" baseline="0" dirty="0">
                <a:ln>
                  <a:noFill/>
                </a:ln>
                <a:solidFill>
                  <a:srgbClr val="313131"/>
                </a:solidFill>
                <a:effectLst/>
                <a:cs typeface="Arial" panose="020B0604020202020204" pitchFamily="34" charset="0"/>
              </a:rPr>
              <a:t>    MOV </a:t>
            </a:r>
            <a:r>
              <a:rPr kumimoji="0" lang="en-US" altLang="en-US" sz="2000" b="0" i="0" u="none" strike="noStrike" cap="none" normalizeH="0" baseline="0" dirty="0" err="1">
                <a:ln>
                  <a:noFill/>
                </a:ln>
                <a:solidFill>
                  <a:srgbClr val="313131"/>
                </a:solidFill>
                <a:effectLst/>
                <a:cs typeface="Arial" panose="020B0604020202020204" pitchFamily="34" charset="0"/>
              </a:rPr>
              <a:t>EAX</a:t>
            </a:r>
            <a:r>
              <a:rPr kumimoji="0" lang="en-US" altLang="en-US" sz="2000" b="0" i="0" u="none" strike="noStrike" cap="none" normalizeH="0" baseline="0" dirty="0">
                <a:ln>
                  <a:noFill/>
                </a:ln>
                <a:solidFill>
                  <a:srgbClr val="666600"/>
                </a:solidFill>
                <a:effectLst/>
                <a:cs typeface="Arial" panose="020B0604020202020204" pitchFamily="34" charset="0"/>
              </a:rPr>
              <a:t>,</a:t>
            </a:r>
            <a:r>
              <a:rPr kumimoji="0" lang="en-US" altLang="en-US" sz="2000" b="0" i="0" u="none" strike="noStrike" cap="none" normalizeH="0" baseline="0" dirty="0">
                <a:ln>
                  <a:noFill/>
                </a:ln>
                <a:solidFill>
                  <a:srgbClr val="313131"/>
                </a:solidFill>
                <a:effectLst/>
                <a:cs typeface="Arial" panose="020B0604020202020204" pitchFamily="34" charset="0"/>
              </a:rPr>
              <a:t> </a:t>
            </a:r>
            <a:r>
              <a:rPr kumimoji="0" lang="en-US" altLang="en-US" sz="2000" b="0" i="0" u="none" strike="noStrike" cap="none" normalizeH="0" baseline="0" dirty="0" err="1">
                <a:ln>
                  <a:noFill/>
                </a:ln>
                <a:solidFill>
                  <a:srgbClr val="313131"/>
                </a:solidFill>
                <a:effectLst/>
                <a:cs typeface="Arial" panose="020B0604020202020204" pitchFamily="34" charset="0"/>
              </a:rPr>
              <a:t>EBX</a:t>
            </a:r>
            <a:r>
              <a:rPr kumimoji="0" lang="en-US" altLang="en-US" sz="2000" b="0" i="0" u="none" strike="noStrike" cap="none" normalizeH="0" baseline="0" dirty="0">
                <a:ln>
                  <a:noFill/>
                </a:ln>
                <a:solidFill>
                  <a:srgbClr val="313131"/>
                </a:solidFill>
                <a:effectLst/>
                <a:cs typeface="Arial" panose="020B0604020202020204" pitchFamily="34" charset="0"/>
              </a:rPr>
              <a:t> </a:t>
            </a:r>
            <a:r>
              <a:rPr kumimoji="0" lang="en-US" altLang="en-US" sz="2000" b="0" i="0" u="none" strike="noStrike" cap="none" normalizeH="0" baseline="0" dirty="0">
                <a:ln>
                  <a:noFill/>
                </a:ln>
                <a:solidFill>
                  <a:srgbClr val="666600"/>
                </a:solidFill>
                <a:effectLst/>
                <a:cs typeface="Arial" panose="020B0604020202020204" pitchFamily="34" charset="0"/>
              </a:rPr>
              <a:t>;</a:t>
            </a:r>
            <a:r>
              <a:rPr kumimoji="0" lang="en-US" altLang="en-US" sz="2000" b="0" i="0" u="none" strike="noStrike" cap="none" normalizeH="0" baseline="0" dirty="0">
                <a:ln>
                  <a:noFill/>
                </a:ln>
                <a:solidFill>
                  <a:srgbClr val="313131"/>
                </a:solidFill>
                <a:effectLst/>
                <a:cs typeface="Arial" panose="020B0604020202020204" pitchFamily="34" charset="0"/>
              </a:rPr>
              <a:t> </a:t>
            </a:r>
            <a:r>
              <a:rPr kumimoji="0" lang="en-US" altLang="en-US" sz="2000" b="0" i="0" u="none" strike="noStrike" cap="none" normalizeH="0" baseline="0" dirty="0">
                <a:ln>
                  <a:noFill/>
                </a:ln>
                <a:solidFill>
                  <a:srgbClr val="7F0055"/>
                </a:solidFill>
                <a:effectLst/>
                <a:cs typeface="Arial" panose="020B0604020202020204" pitchFamily="34" charset="0"/>
              </a:rPr>
              <a:t>Both</a:t>
            </a:r>
            <a:r>
              <a:rPr kumimoji="0" lang="en-US" altLang="en-US" sz="2000" b="0" i="0" u="none" strike="noStrike" cap="none" normalizeH="0" baseline="0" dirty="0">
                <a:ln>
                  <a:noFill/>
                </a:ln>
                <a:solidFill>
                  <a:srgbClr val="313131"/>
                </a:solidFill>
                <a:effectLst/>
                <a:cs typeface="Arial" panose="020B0604020202020204" pitchFamily="34" charset="0"/>
              </a:rPr>
              <a:t> the operands are </a:t>
            </a:r>
            <a:r>
              <a:rPr kumimoji="0" lang="en-US" altLang="en-US" sz="2000" b="0" i="0" u="none" strike="noStrike" cap="none" normalizeH="0" baseline="0" dirty="0">
                <a:ln>
                  <a:noFill/>
                </a:ln>
                <a:solidFill>
                  <a:srgbClr val="000088"/>
                </a:solidFill>
                <a:effectLst/>
                <a:cs typeface="Arial" panose="020B0604020202020204" pitchFamily="34" charset="0"/>
              </a:rPr>
              <a:t>in</a:t>
            </a:r>
            <a:r>
              <a:rPr kumimoji="0" lang="en-US" altLang="en-US" sz="2000" b="0" i="0" u="none" strike="noStrike" cap="none" normalizeH="0" baseline="0" dirty="0">
                <a:ln>
                  <a:noFill/>
                </a:ln>
                <a:solidFill>
                  <a:srgbClr val="313131"/>
                </a:solidFill>
                <a:effectLst/>
                <a:cs typeface="Arial" panose="020B0604020202020204" pitchFamily="34" charset="0"/>
              </a:rPr>
              <a:t> registers</a:t>
            </a:r>
            <a:endParaRPr kumimoji="0" lang="en-US" altLang="en-US" sz="2000" b="0" i="0" u="none" strike="noStrike" cap="none" normalizeH="0" baseline="0" dirty="0">
              <a:ln>
                <a:noFill/>
              </a:ln>
              <a:solidFill>
                <a:schemeClr val="tx1"/>
              </a:solidFill>
              <a:effectLst/>
              <a:cs typeface="Arial" panose="020B0604020202020204" pitchFamily="34" charset="0"/>
            </a:endParaRPr>
          </a:p>
          <a:p>
            <a:pPr algn="just">
              <a:lnSpc>
                <a:spcPct val="100000"/>
              </a:lnSpc>
            </a:pPr>
            <a:r>
              <a:rPr kumimoji="0" lang="en-US" altLang="en-US" sz="2400" b="0" i="0" u="none" strike="noStrike" cap="none" normalizeH="0" baseline="0" dirty="0">
                <a:ln>
                  <a:noFill/>
                </a:ln>
                <a:solidFill>
                  <a:srgbClr val="000000"/>
                </a:solidFill>
                <a:effectLst/>
                <a:cs typeface="Arial" panose="020B0604020202020204" pitchFamily="34" charset="0"/>
              </a:rPr>
              <a:t>As processing data between registers does not involve memory, it provides fastest processing of data.</a:t>
            </a:r>
            <a:endParaRPr kumimoji="0" lang="en-US" altLang="en-US" sz="2400" b="0" i="0" u="none" strike="noStrike" cap="none" normalizeH="0" baseline="0" dirty="0">
              <a:ln>
                <a:noFill/>
              </a:ln>
              <a:solidFill>
                <a:schemeClr val="tx1"/>
              </a:solidFill>
              <a:effectLst/>
              <a:cs typeface="Arial" panose="020B0604020202020204" pitchFamily="34" charset="0"/>
            </a:endParaRPr>
          </a:p>
        </p:txBody>
      </p:sp>
    </p:spTree>
    <p:extLst>
      <p:ext uri="{BB962C8B-B14F-4D97-AF65-F5344CB8AC3E}">
        <p14:creationId xmlns:p14="http://schemas.microsoft.com/office/powerpoint/2010/main" val="33778553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1AFE448-ED1C-4F8A-8521-2801E6B98BCA}"/>
              </a:ext>
            </a:extLst>
          </p:cNvPr>
          <p:cNvSpPr>
            <a:spLocks noGrp="1" noChangeArrowheads="1"/>
          </p:cNvSpPr>
          <p:nvPr>
            <p:ph type="title"/>
          </p:nvPr>
        </p:nvSpPr>
        <p:spPr>
          <a:xfrm>
            <a:off x="1228725" y="633610"/>
            <a:ext cx="6686550" cy="1013637"/>
          </a:xfrm>
        </p:spPr>
        <p:txBody>
          <a:bodyPr>
            <a:normAutofit fontScale="90000"/>
          </a:bodyPr>
          <a:lstStyle/>
          <a:p>
            <a:pPr algn="ctr" eaLnBrk="1" hangingPunct="1"/>
            <a:r>
              <a:rPr lang="en-US" altLang="en-US" sz="3600" b="1" dirty="0">
                <a:solidFill>
                  <a:srgbClr val="0070C0"/>
                </a:solidFill>
                <a:cs typeface="Times New Roman" panose="02020603050405020304" pitchFamily="18" charset="0"/>
              </a:rPr>
              <a:t>Register Addressing using Register Names and Bits </a:t>
            </a:r>
          </a:p>
        </p:txBody>
      </p:sp>
      <p:sp>
        <p:nvSpPr>
          <p:cNvPr id="43011" name="Rectangle 3">
            <a:extLst>
              <a:ext uri="{FF2B5EF4-FFF2-40B4-BE49-F238E27FC236}">
                <a16:creationId xmlns:a16="http://schemas.microsoft.com/office/drawing/2014/main" id="{C1C093F5-0FA2-4EDB-821E-2393D0CBED4F}"/>
              </a:ext>
            </a:extLst>
          </p:cNvPr>
          <p:cNvSpPr>
            <a:spLocks noGrp="1" noChangeArrowheads="1"/>
          </p:cNvSpPr>
          <p:nvPr>
            <p:ph idx="1"/>
          </p:nvPr>
        </p:nvSpPr>
        <p:spPr>
          <a:xfrm>
            <a:off x="1048725" y="2039541"/>
            <a:ext cx="6866550" cy="3563505"/>
          </a:xfrm>
        </p:spPr>
        <p:txBody>
          <a:bodyPr>
            <a:normAutofit/>
          </a:bodyPr>
          <a:lstStyle/>
          <a:p>
            <a:pPr marL="0" indent="0" eaLnBrk="1" hangingPunct="1">
              <a:buNone/>
            </a:pPr>
            <a:r>
              <a:rPr lang="en-US" altLang="en-US" dirty="0">
                <a:solidFill>
                  <a:srgbClr val="000000"/>
                </a:solidFill>
                <a:cs typeface="Arial" panose="020B0604020202020204" pitchFamily="34" charset="0"/>
              </a:rPr>
              <a:t>Register Names:</a:t>
            </a:r>
          </a:p>
          <a:p>
            <a:pPr marL="457200" lvl="1" indent="0" eaLnBrk="1" hangingPunct="1">
              <a:buNone/>
            </a:pPr>
            <a:r>
              <a:rPr lang="en-US" altLang="en-US" dirty="0">
                <a:solidFill>
                  <a:srgbClr val="000000"/>
                </a:solidFill>
                <a:cs typeface="Arial" panose="020B0604020202020204" pitchFamily="34" charset="0"/>
              </a:rPr>
              <a:t>(once register names learned, easiest to apply) </a:t>
            </a:r>
          </a:p>
          <a:p>
            <a:pPr eaLnBrk="1" hangingPunct="1"/>
            <a:r>
              <a:rPr lang="en-US" altLang="en-US" dirty="0">
                <a:solidFill>
                  <a:srgbClr val="000000"/>
                </a:solidFill>
                <a:cs typeface="Arial" panose="020B0604020202020204" pitchFamily="34" charset="0"/>
              </a:rPr>
              <a:t>8-bit register names used with register addressing: AH, AL, </a:t>
            </a:r>
            <a:r>
              <a:rPr lang="en-US" altLang="en-US" dirty="0" err="1">
                <a:solidFill>
                  <a:srgbClr val="000000"/>
                </a:solidFill>
                <a:cs typeface="Arial" panose="020B0604020202020204" pitchFamily="34" charset="0"/>
              </a:rPr>
              <a:t>BH</a:t>
            </a:r>
            <a:r>
              <a:rPr lang="en-US" altLang="en-US" dirty="0">
                <a:solidFill>
                  <a:srgbClr val="000000"/>
                </a:solidFill>
                <a:cs typeface="Arial" panose="020B0604020202020204" pitchFamily="34" charset="0"/>
              </a:rPr>
              <a:t>, BL, CH, CL, DH, and DL. </a:t>
            </a:r>
          </a:p>
          <a:p>
            <a:pPr eaLnBrk="1" hangingPunct="1"/>
            <a:r>
              <a:rPr lang="en-US" altLang="en-US" dirty="0">
                <a:solidFill>
                  <a:srgbClr val="000000"/>
                </a:solidFill>
                <a:cs typeface="Arial" panose="020B0604020202020204" pitchFamily="34" charset="0"/>
              </a:rPr>
              <a:t>16-bit register names: AX, BX, CX, DX, SP, BP, SI, and DI. </a:t>
            </a:r>
            <a:endParaRPr lang="en-US" altLang="en-US" dirty="0">
              <a:cs typeface="Times New Roman" panose="02020603050405020304" pitchFamily="18" charset="0"/>
            </a:endParaRPr>
          </a:p>
        </p:txBody>
      </p:sp>
      <p:sp>
        <p:nvSpPr>
          <p:cNvPr id="43012" name="Slide Number Placeholder 1">
            <a:extLst>
              <a:ext uri="{FF2B5EF4-FFF2-40B4-BE49-F238E27FC236}">
                <a16:creationId xmlns:a16="http://schemas.microsoft.com/office/drawing/2014/main" id="{AFEB4907-19CA-49FB-8915-325D962B17A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5A9B0F83-8046-4B80-B8EF-E81F720C69C6}" type="slidenum">
              <a:rPr lang="en-US" altLang="en-US" sz="675">
                <a:solidFill>
                  <a:srgbClr val="000000"/>
                </a:solidFill>
              </a:rPr>
              <a:pPr>
                <a:spcBef>
                  <a:spcPct val="0"/>
                </a:spcBef>
                <a:buClrTx/>
                <a:buFontTx/>
                <a:buNone/>
              </a:pPr>
              <a:t>27</a:t>
            </a:fld>
            <a:endParaRPr lang="en-US" altLang="en-US" sz="675">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898CEDD7-9E6F-4775-AAC1-47CB55BDD5F8}"/>
              </a:ext>
            </a:extLst>
          </p:cNvPr>
          <p:cNvSpPr>
            <a:spLocks noGrp="1" noChangeArrowheads="1"/>
          </p:cNvSpPr>
          <p:nvPr>
            <p:ph idx="1"/>
          </p:nvPr>
        </p:nvSpPr>
        <p:spPr>
          <a:xfrm>
            <a:off x="1183409" y="1977159"/>
            <a:ext cx="7061752" cy="3944541"/>
          </a:xfrm>
        </p:spPr>
        <p:txBody>
          <a:bodyPr>
            <a:normAutofit fontScale="92500" lnSpcReduction="10000"/>
          </a:bodyPr>
          <a:lstStyle/>
          <a:p>
            <a:r>
              <a:rPr lang="en-US" altLang="en-US" dirty="0">
                <a:cs typeface="Arial" panose="020B0604020202020204" pitchFamily="34" charset="0"/>
              </a:rPr>
              <a:t>Extended 32-bit (In 80386 &amp; above) register names: </a:t>
            </a:r>
            <a:r>
              <a:rPr lang="en-US" altLang="en-US" dirty="0" err="1">
                <a:cs typeface="Arial" panose="020B0604020202020204" pitchFamily="34" charset="0"/>
              </a:rPr>
              <a:t>EAX</a:t>
            </a:r>
            <a:r>
              <a:rPr lang="en-US" altLang="en-US" dirty="0">
                <a:cs typeface="Arial" panose="020B0604020202020204" pitchFamily="34" charset="0"/>
              </a:rPr>
              <a:t>, </a:t>
            </a:r>
            <a:r>
              <a:rPr lang="en-US" altLang="en-US" dirty="0" err="1">
                <a:cs typeface="Arial" panose="020B0604020202020204" pitchFamily="34" charset="0"/>
              </a:rPr>
              <a:t>EBX</a:t>
            </a:r>
            <a:r>
              <a:rPr lang="en-US" altLang="en-US" dirty="0">
                <a:cs typeface="Arial" panose="020B0604020202020204" pitchFamily="34" charset="0"/>
              </a:rPr>
              <a:t>, </a:t>
            </a:r>
            <a:r>
              <a:rPr lang="en-US" altLang="en-US" dirty="0" err="1">
                <a:cs typeface="Arial" panose="020B0604020202020204" pitchFamily="34" charset="0"/>
              </a:rPr>
              <a:t>ECX</a:t>
            </a:r>
            <a:r>
              <a:rPr lang="en-US" altLang="en-US" dirty="0">
                <a:cs typeface="Arial" panose="020B0604020202020204" pitchFamily="34" charset="0"/>
              </a:rPr>
              <a:t>, EDX, ESP, </a:t>
            </a:r>
            <a:r>
              <a:rPr lang="en-US" altLang="en-US" dirty="0" err="1">
                <a:cs typeface="Arial" panose="020B0604020202020204" pitchFamily="34" charset="0"/>
              </a:rPr>
              <a:t>EBP</a:t>
            </a:r>
            <a:r>
              <a:rPr lang="en-US" altLang="en-US" dirty="0">
                <a:cs typeface="Arial" panose="020B0604020202020204" pitchFamily="34" charset="0"/>
              </a:rPr>
              <a:t>, EDI, and </a:t>
            </a:r>
            <a:r>
              <a:rPr lang="en-US" altLang="en-US" dirty="0" err="1">
                <a:cs typeface="Arial" panose="020B0604020202020204" pitchFamily="34" charset="0"/>
              </a:rPr>
              <a:t>ESI</a:t>
            </a:r>
            <a:r>
              <a:rPr lang="en-US" altLang="en-US" dirty="0">
                <a:cs typeface="Arial" panose="020B0604020202020204" pitchFamily="34" charset="0"/>
              </a:rPr>
              <a:t>. </a:t>
            </a:r>
          </a:p>
          <a:p>
            <a:pPr eaLnBrk="1" hangingPunct="1"/>
            <a:r>
              <a:rPr lang="en-US" altLang="en-US" dirty="0">
                <a:cs typeface="Arial" panose="020B0604020202020204" pitchFamily="34" charset="0"/>
              </a:rPr>
              <a:t>64-bit (Pentium 4) mode register names: </a:t>
            </a:r>
            <a:r>
              <a:rPr lang="en-US" altLang="en-US" dirty="0" err="1">
                <a:cs typeface="Arial" panose="020B0604020202020204" pitchFamily="34" charset="0"/>
              </a:rPr>
              <a:t>RAX</a:t>
            </a:r>
            <a:r>
              <a:rPr lang="en-US" altLang="en-US" dirty="0">
                <a:cs typeface="Arial" panose="020B0604020202020204" pitchFamily="34" charset="0"/>
              </a:rPr>
              <a:t>, </a:t>
            </a:r>
            <a:r>
              <a:rPr lang="en-US" altLang="en-US" dirty="0" err="1">
                <a:cs typeface="Arial" panose="020B0604020202020204" pitchFamily="34" charset="0"/>
              </a:rPr>
              <a:t>RBX</a:t>
            </a:r>
            <a:r>
              <a:rPr lang="en-US" altLang="en-US" dirty="0">
                <a:cs typeface="Arial" panose="020B0604020202020204" pitchFamily="34" charset="0"/>
              </a:rPr>
              <a:t>, </a:t>
            </a:r>
            <a:r>
              <a:rPr lang="en-US" altLang="en-US" dirty="0" err="1">
                <a:cs typeface="Arial" panose="020B0604020202020204" pitchFamily="34" charset="0"/>
              </a:rPr>
              <a:t>RCX</a:t>
            </a:r>
            <a:r>
              <a:rPr lang="en-US" altLang="en-US" dirty="0">
                <a:cs typeface="Arial" panose="020B0604020202020204" pitchFamily="34" charset="0"/>
              </a:rPr>
              <a:t>, </a:t>
            </a:r>
            <a:r>
              <a:rPr lang="en-US" altLang="en-US" dirty="0" err="1">
                <a:cs typeface="Arial" panose="020B0604020202020204" pitchFamily="34" charset="0"/>
              </a:rPr>
              <a:t>RDX</a:t>
            </a:r>
            <a:r>
              <a:rPr lang="en-US" altLang="en-US" dirty="0">
                <a:cs typeface="Arial" panose="020B0604020202020204" pitchFamily="34" charset="0"/>
              </a:rPr>
              <a:t>, </a:t>
            </a:r>
            <a:r>
              <a:rPr lang="en-US" altLang="en-US" dirty="0" err="1">
                <a:cs typeface="Arial" panose="020B0604020202020204" pitchFamily="34" charset="0"/>
              </a:rPr>
              <a:t>RSP</a:t>
            </a:r>
            <a:r>
              <a:rPr lang="en-US" altLang="en-US" dirty="0">
                <a:cs typeface="Arial" panose="020B0604020202020204" pitchFamily="34" charset="0"/>
              </a:rPr>
              <a:t>, </a:t>
            </a:r>
            <a:r>
              <a:rPr lang="en-US" altLang="en-US" dirty="0" err="1">
                <a:cs typeface="Arial" panose="020B0604020202020204" pitchFamily="34" charset="0"/>
              </a:rPr>
              <a:t>RBP</a:t>
            </a:r>
            <a:r>
              <a:rPr lang="en-US" altLang="en-US" dirty="0">
                <a:cs typeface="Arial" panose="020B0604020202020204" pitchFamily="34" charset="0"/>
              </a:rPr>
              <a:t>, </a:t>
            </a:r>
            <a:r>
              <a:rPr lang="en-US" altLang="en-US" dirty="0" err="1">
                <a:cs typeface="Arial" panose="020B0604020202020204" pitchFamily="34" charset="0"/>
              </a:rPr>
              <a:t>RDI</a:t>
            </a:r>
            <a:r>
              <a:rPr lang="en-US" altLang="en-US" dirty="0">
                <a:cs typeface="Arial" panose="020B0604020202020204" pitchFamily="34" charset="0"/>
              </a:rPr>
              <a:t>, RSI, and </a:t>
            </a:r>
            <a:r>
              <a:rPr lang="en-US" altLang="en-US" dirty="0" err="1">
                <a:cs typeface="Arial" panose="020B0604020202020204" pitchFamily="34" charset="0"/>
              </a:rPr>
              <a:t>R8</a:t>
            </a:r>
            <a:r>
              <a:rPr lang="en-US" altLang="en-US" dirty="0">
                <a:cs typeface="Arial" panose="020B0604020202020204" pitchFamily="34" charset="0"/>
              </a:rPr>
              <a:t> through </a:t>
            </a:r>
            <a:r>
              <a:rPr lang="en-US" altLang="en-US" dirty="0" err="1">
                <a:cs typeface="Arial" panose="020B0604020202020204" pitchFamily="34" charset="0"/>
              </a:rPr>
              <a:t>R15</a:t>
            </a:r>
            <a:r>
              <a:rPr lang="en-US" altLang="en-US" dirty="0">
                <a:cs typeface="Arial" panose="020B0604020202020204" pitchFamily="34" charset="0"/>
              </a:rPr>
              <a:t>.</a:t>
            </a:r>
          </a:p>
          <a:p>
            <a:pPr eaLnBrk="1" hangingPunct="1"/>
            <a:r>
              <a:rPr lang="en-US" altLang="en-US" dirty="0">
                <a:cs typeface="Arial" panose="020B0604020202020204" pitchFamily="34" charset="0"/>
              </a:rPr>
              <a:t>Important for instructions: to use registers that are the same size. </a:t>
            </a:r>
          </a:p>
          <a:p>
            <a:pPr lvl="1" eaLnBrk="1" hangingPunct="1"/>
            <a:r>
              <a:rPr lang="en-US" altLang="en-US" i="1" dirty="0">
                <a:cs typeface="Arial" panose="020B0604020202020204" pitchFamily="34" charset="0"/>
              </a:rPr>
              <a:t>never</a:t>
            </a:r>
            <a:r>
              <a:rPr lang="en-US" altLang="en-US" dirty="0">
                <a:cs typeface="Arial" panose="020B0604020202020204" pitchFamily="34" charset="0"/>
              </a:rPr>
              <a:t> mix an 8-bit with a 16-bit register, an 8- or a 16-bit register with a 32-bit register</a:t>
            </a:r>
          </a:p>
          <a:p>
            <a:pPr lvl="1" eaLnBrk="1" hangingPunct="1"/>
            <a:r>
              <a:rPr lang="en-US" altLang="en-US" dirty="0">
                <a:cs typeface="Arial" panose="020B0604020202020204" pitchFamily="34" charset="0"/>
              </a:rPr>
              <a:t>this is not allowed by the microprocessor and results in an error when assembled </a:t>
            </a:r>
            <a:endParaRPr lang="en-US" altLang="en-US" dirty="0">
              <a:cs typeface="Times New Roman" panose="02020603050405020304" pitchFamily="18" charset="0"/>
            </a:endParaRPr>
          </a:p>
        </p:txBody>
      </p:sp>
      <p:sp>
        <p:nvSpPr>
          <p:cNvPr id="44035" name="Slide Number Placeholder 1">
            <a:extLst>
              <a:ext uri="{FF2B5EF4-FFF2-40B4-BE49-F238E27FC236}">
                <a16:creationId xmlns:a16="http://schemas.microsoft.com/office/drawing/2014/main" id="{F84178E1-EC9A-4EDD-B4B5-A13C352CE6F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5B8079AD-CC6C-4766-8AC0-8A04D0FA72AB}" type="slidenum">
              <a:rPr lang="en-US" altLang="en-US" sz="675">
                <a:solidFill>
                  <a:srgbClr val="000000"/>
                </a:solidFill>
              </a:rPr>
              <a:pPr>
                <a:spcBef>
                  <a:spcPct val="0"/>
                </a:spcBef>
                <a:buClrTx/>
                <a:buFontTx/>
                <a:buNone/>
              </a:pPr>
              <a:t>28</a:t>
            </a:fld>
            <a:endParaRPr lang="en-US" altLang="en-US" sz="675">
              <a:solidFill>
                <a:srgbClr val="000000"/>
              </a:solidFill>
            </a:endParaRPr>
          </a:p>
        </p:txBody>
      </p:sp>
      <p:sp>
        <p:nvSpPr>
          <p:cNvPr id="2" name="TextBox 1">
            <a:extLst>
              <a:ext uri="{FF2B5EF4-FFF2-40B4-BE49-F238E27FC236}">
                <a16:creationId xmlns:a16="http://schemas.microsoft.com/office/drawing/2014/main" id="{6305BD8E-8834-46C7-A0A7-CC621220C047}"/>
              </a:ext>
            </a:extLst>
          </p:cNvPr>
          <p:cNvSpPr txBox="1"/>
          <p:nvPr/>
        </p:nvSpPr>
        <p:spPr>
          <a:xfrm>
            <a:off x="1741055" y="416302"/>
            <a:ext cx="5661890" cy="1015663"/>
          </a:xfrm>
          <a:prstGeom prst="rect">
            <a:avLst/>
          </a:prstGeom>
          <a:noFill/>
        </p:spPr>
        <p:txBody>
          <a:bodyPr wrap="square" rtlCol="0">
            <a:spAutoFit/>
          </a:bodyPr>
          <a:lstStyle/>
          <a:p>
            <a:pPr algn="ctr"/>
            <a:r>
              <a:rPr lang="en-US" sz="3600" b="1" dirty="0">
                <a:solidFill>
                  <a:srgbClr val="0070C0"/>
                </a:solidFill>
                <a:latin typeface="+mj-lt"/>
              </a:rPr>
              <a:t>Register Names and Bits</a:t>
            </a:r>
          </a:p>
          <a:p>
            <a:pPr algn="ctr"/>
            <a:r>
              <a:rPr lang="en-US" sz="2400" b="1" dirty="0">
                <a:solidFill>
                  <a:srgbClr val="0070C0"/>
                </a:solidFill>
                <a:latin typeface="+mj-lt"/>
              </a:rPr>
              <a:t>Continued ....</a:t>
            </a:r>
            <a:endParaRPr lang="en-US" sz="2800" b="1" dirty="0">
              <a:solidFill>
                <a:srgbClr val="0070C0"/>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E754C560-9603-4E95-8037-948F88A779DD}"/>
              </a:ext>
            </a:extLst>
          </p:cNvPr>
          <p:cNvSpPr>
            <a:spLocks noGrp="1" noChangeArrowheads="1"/>
          </p:cNvSpPr>
          <p:nvPr>
            <p:ph idx="1"/>
          </p:nvPr>
        </p:nvSpPr>
        <p:spPr>
          <a:xfrm>
            <a:off x="1314450" y="1717964"/>
            <a:ext cx="6961332" cy="3655327"/>
          </a:xfrm>
        </p:spPr>
        <p:txBody>
          <a:bodyPr>
            <a:normAutofit fontScale="92500" lnSpcReduction="20000"/>
          </a:bodyPr>
          <a:lstStyle/>
          <a:p>
            <a:pPr eaLnBrk="1" hangingPunct="1"/>
            <a:r>
              <a:rPr lang="en-US" altLang="en-US" dirty="0">
                <a:solidFill>
                  <a:srgbClr val="000000"/>
                </a:solidFill>
                <a:cs typeface="Arial" panose="020B0604020202020204" pitchFamily="34" charset="0"/>
              </a:rPr>
              <a:t>Figure 3–3 shows the operation of the MOV BX, CX instruction.</a:t>
            </a:r>
          </a:p>
          <a:p>
            <a:pPr eaLnBrk="1" hangingPunct="1"/>
            <a:r>
              <a:rPr lang="en-US" altLang="en-US" dirty="0">
                <a:solidFill>
                  <a:srgbClr val="000000"/>
                </a:solidFill>
                <a:cs typeface="Arial" panose="020B0604020202020204" pitchFamily="34" charset="0"/>
              </a:rPr>
              <a:t>The source register’s contents do not change.</a:t>
            </a:r>
          </a:p>
          <a:p>
            <a:pPr lvl="1" eaLnBrk="1" hangingPunct="1"/>
            <a:r>
              <a:rPr lang="en-US" altLang="en-US" dirty="0">
                <a:solidFill>
                  <a:srgbClr val="000000"/>
                </a:solidFill>
                <a:cs typeface="Arial" panose="020B0604020202020204" pitchFamily="34" charset="0"/>
              </a:rPr>
              <a:t>the destination register’s contents do change </a:t>
            </a:r>
          </a:p>
          <a:p>
            <a:pPr eaLnBrk="1" hangingPunct="1"/>
            <a:r>
              <a:rPr lang="en-US" altLang="en-US" dirty="0">
                <a:solidFill>
                  <a:srgbClr val="000000"/>
                </a:solidFill>
                <a:cs typeface="Arial" panose="020B0604020202020204" pitchFamily="34" charset="0"/>
              </a:rPr>
              <a:t>The contents of the destination register or destination memory location change for all instructions except the CMP and TEST instructions. </a:t>
            </a:r>
          </a:p>
          <a:p>
            <a:pPr eaLnBrk="1" hangingPunct="1"/>
            <a:r>
              <a:rPr lang="en-US" altLang="en-US" dirty="0">
                <a:solidFill>
                  <a:srgbClr val="000000"/>
                </a:solidFill>
                <a:cs typeface="Arial" panose="020B0604020202020204" pitchFamily="34" charset="0"/>
              </a:rPr>
              <a:t>The MOV BX, CX instruction does not affect the leftmost 16 bits of register </a:t>
            </a:r>
            <a:r>
              <a:rPr lang="en-US" altLang="en-US" dirty="0" err="1">
                <a:solidFill>
                  <a:srgbClr val="000000"/>
                </a:solidFill>
                <a:cs typeface="Arial" panose="020B0604020202020204" pitchFamily="34" charset="0"/>
              </a:rPr>
              <a:t>EBX</a:t>
            </a:r>
            <a:r>
              <a:rPr lang="en-US" altLang="en-US" dirty="0">
                <a:solidFill>
                  <a:srgbClr val="000000"/>
                </a:solidFill>
                <a:cs typeface="Arial" panose="020B0604020202020204" pitchFamily="34" charset="0"/>
              </a:rPr>
              <a:t>.</a:t>
            </a:r>
            <a:endParaRPr lang="en-AU" altLang="en-US" dirty="0">
              <a:latin typeface="Times" panose="02020603050405020304" pitchFamily="18" charset="0"/>
              <a:cs typeface="Times New Roman" panose="02020603050405020304" pitchFamily="18" charset="0"/>
            </a:endParaRPr>
          </a:p>
          <a:p>
            <a:pPr eaLnBrk="1" hangingPunct="1"/>
            <a:endParaRPr lang="en-US" altLang="en-US" dirty="0">
              <a:cs typeface="Times New Roman" panose="02020603050405020304" pitchFamily="18" charset="0"/>
            </a:endParaRPr>
          </a:p>
        </p:txBody>
      </p:sp>
      <p:sp>
        <p:nvSpPr>
          <p:cNvPr id="45059" name="Slide Number Placeholder 1">
            <a:extLst>
              <a:ext uri="{FF2B5EF4-FFF2-40B4-BE49-F238E27FC236}">
                <a16:creationId xmlns:a16="http://schemas.microsoft.com/office/drawing/2014/main" id="{DC69256E-F060-43B7-BA8E-01778939012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33CBC018-C278-4CDA-84C2-3DEB10FB168C}" type="slidenum">
              <a:rPr lang="en-US" altLang="en-US" sz="675">
                <a:solidFill>
                  <a:srgbClr val="000000"/>
                </a:solidFill>
              </a:rPr>
              <a:pPr>
                <a:spcBef>
                  <a:spcPct val="0"/>
                </a:spcBef>
                <a:buClrTx/>
                <a:buFontTx/>
                <a:buNone/>
              </a:pPr>
              <a:t>29</a:t>
            </a:fld>
            <a:endParaRPr lang="en-US" altLang="en-US" sz="675">
              <a:solidFill>
                <a:srgbClr val="000000"/>
              </a:solidFill>
            </a:endParaRPr>
          </a:p>
        </p:txBody>
      </p:sp>
      <p:sp>
        <p:nvSpPr>
          <p:cNvPr id="4" name="TextBox 3">
            <a:extLst>
              <a:ext uri="{FF2B5EF4-FFF2-40B4-BE49-F238E27FC236}">
                <a16:creationId xmlns:a16="http://schemas.microsoft.com/office/drawing/2014/main" id="{5DA55211-0388-4FD0-B7BB-5AEDFE6F0653}"/>
              </a:ext>
            </a:extLst>
          </p:cNvPr>
          <p:cNvSpPr txBox="1"/>
          <p:nvPr/>
        </p:nvSpPr>
        <p:spPr>
          <a:xfrm>
            <a:off x="2373746" y="674290"/>
            <a:ext cx="2530764" cy="523220"/>
          </a:xfrm>
          <a:prstGeom prst="rect">
            <a:avLst/>
          </a:prstGeom>
          <a:noFill/>
        </p:spPr>
        <p:txBody>
          <a:bodyPr wrap="square" rtlCol="0">
            <a:spAutoFit/>
          </a:bodyPr>
          <a:lstStyle/>
          <a:p>
            <a:pPr algn="ctr"/>
            <a:r>
              <a:rPr lang="en-US" sz="2800" b="1" dirty="0">
                <a:solidFill>
                  <a:srgbClr val="0070C0"/>
                </a:solidFill>
                <a:latin typeface="+mj-lt"/>
              </a:rPr>
              <a:t>Continued ....</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2F9482E9-3387-4473-891A-51D6BC7A970C}"/>
              </a:ext>
            </a:extLst>
          </p:cNvPr>
          <p:cNvSpPr>
            <a:spLocks noGrp="1" noChangeArrowheads="1"/>
          </p:cNvSpPr>
          <p:nvPr>
            <p:ph type="title"/>
          </p:nvPr>
        </p:nvSpPr>
        <p:spPr>
          <a:xfrm>
            <a:off x="1228725" y="355600"/>
            <a:ext cx="6686550" cy="925367"/>
          </a:xfrm>
        </p:spPr>
        <p:txBody>
          <a:bodyPr>
            <a:normAutofit/>
          </a:bodyPr>
          <a:lstStyle/>
          <a:p>
            <a:pPr algn="ctr"/>
            <a:r>
              <a:rPr lang="en-US" altLang="en-US" sz="3600" b="1" dirty="0">
                <a:solidFill>
                  <a:srgbClr val="0070C0"/>
                </a:solidFill>
              </a:rPr>
              <a:t>Computer Programming Languages</a:t>
            </a:r>
          </a:p>
        </p:txBody>
      </p:sp>
      <p:sp>
        <p:nvSpPr>
          <p:cNvPr id="3" name="Content Placeholder 2">
            <a:extLst>
              <a:ext uri="{FF2B5EF4-FFF2-40B4-BE49-F238E27FC236}">
                <a16:creationId xmlns:a16="http://schemas.microsoft.com/office/drawing/2014/main" id="{38E811B8-3CD1-41B0-833F-5D77B098CA7D}"/>
              </a:ext>
            </a:extLst>
          </p:cNvPr>
          <p:cNvSpPr>
            <a:spLocks noGrp="1"/>
          </p:cNvSpPr>
          <p:nvPr>
            <p:ph idx="1"/>
          </p:nvPr>
        </p:nvSpPr>
        <p:spPr>
          <a:xfrm>
            <a:off x="926811" y="1500043"/>
            <a:ext cx="7290377" cy="5002357"/>
          </a:xfrm>
        </p:spPr>
        <p:txBody>
          <a:bodyPr>
            <a:normAutofit/>
          </a:bodyPr>
          <a:lstStyle/>
          <a:p>
            <a:pPr>
              <a:defRPr/>
            </a:pPr>
            <a:r>
              <a:rPr lang="en-US" sz="1800" b="1" dirty="0"/>
              <a:t>Machine Language</a:t>
            </a:r>
          </a:p>
          <a:p>
            <a:pPr marL="0" indent="0">
              <a:buNone/>
              <a:defRPr/>
            </a:pPr>
            <a:r>
              <a:rPr lang="en-US" sz="1800" dirty="0"/>
              <a:t>Machine language is the lowest-level programming language (except for computers that utilize programmable microcode). Machine languages are the only languages understood by computers.</a:t>
            </a:r>
          </a:p>
          <a:p>
            <a:pPr marL="0" indent="0">
              <a:buNone/>
              <a:defRPr/>
            </a:pPr>
            <a:endParaRPr lang="en-US" sz="1800" dirty="0"/>
          </a:p>
          <a:p>
            <a:pPr>
              <a:defRPr/>
            </a:pPr>
            <a:r>
              <a:rPr lang="en-US" sz="1800" b="1" dirty="0"/>
              <a:t>Assembly Language</a:t>
            </a:r>
          </a:p>
          <a:p>
            <a:pPr marL="0" indent="0">
              <a:buNone/>
              <a:defRPr/>
            </a:pPr>
            <a:r>
              <a:rPr lang="en-US" sz="1800" dirty="0"/>
              <a:t>While easily understood by computers, machine languages are almost impossible for humans to use because they consist entirely of numbers.</a:t>
            </a:r>
          </a:p>
          <a:p>
            <a:pPr marL="0" indent="0">
              <a:buNone/>
              <a:defRPr/>
            </a:pPr>
            <a:r>
              <a:rPr lang="en-US" sz="1800" dirty="0"/>
              <a:t>Programmers, therefore, use either a high-level programming language or an assembly language. </a:t>
            </a:r>
          </a:p>
          <a:p>
            <a:pPr marL="0" indent="0">
              <a:buNone/>
              <a:defRPr/>
            </a:pPr>
            <a:r>
              <a:rPr lang="en-US" sz="1800" dirty="0"/>
              <a:t>An assembly language contains the same instructions as a machine language, but the instructions and variables have names instead of being just numbers.</a:t>
            </a:r>
          </a:p>
          <a:p>
            <a:pPr marL="0" indent="0">
              <a:buNone/>
              <a:defRPr/>
            </a:pPr>
            <a:r>
              <a:rPr lang="en-US" sz="1800" dirty="0"/>
              <a:t>An ”assembler” translates assembly language into machine code.</a:t>
            </a:r>
          </a:p>
          <a:p>
            <a:pPr>
              <a:defRPr/>
            </a:pPr>
            <a:endParaRPr lang="en-US" sz="1800" dirty="0"/>
          </a:p>
        </p:txBody>
      </p:sp>
      <p:sp>
        <p:nvSpPr>
          <p:cNvPr id="20484" name="Slide Number Placeholder 1">
            <a:extLst>
              <a:ext uri="{FF2B5EF4-FFF2-40B4-BE49-F238E27FC236}">
                <a16:creationId xmlns:a16="http://schemas.microsoft.com/office/drawing/2014/main" id="{302177EB-175C-41E7-965A-9C8957F0896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6B20C6DB-4C12-404F-9ADC-4E351136AB79}" type="slidenum">
              <a:rPr lang="en-US" altLang="en-US" sz="675">
                <a:solidFill>
                  <a:srgbClr val="000000"/>
                </a:solidFill>
              </a:rPr>
              <a:pPr>
                <a:spcBef>
                  <a:spcPct val="0"/>
                </a:spcBef>
                <a:buClrTx/>
                <a:buFontTx/>
                <a:buNone/>
              </a:pPr>
              <a:t>3</a:t>
            </a:fld>
            <a:endParaRPr lang="en-US" altLang="en-US" sz="675">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6CC32045-E036-4E14-8B15-7622DF59CA87}"/>
              </a:ext>
            </a:extLst>
          </p:cNvPr>
          <p:cNvSpPr>
            <a:spLocks noGrp="1" noChangeArrowheads="1"/>
          </p:cNvSpPr>
          <p:nvPr>
            <p:ph type="title"/>
          </p:nvPr>
        </p:nvSpPr>
        <p:spPr>
          <a:xfrm>
            <a:off x="1108364" y="4647370"/>
            <a:ext cx="6904290" cy="1236194"/>
          </a:xfrm>
        </p:spPr>
        <p:txBody>
          <a:bodyPr>
            <a:normAutofit/>
          </a:bodyPr>
          <a:lstStyle/>
          <a:p>
            <a:pPr eaLnBrk="1" hangingPunct="1"/>
            <a:r>
              <a:rPr lang="en-US" altLang="en-US" sz="1800" b="1" dirty="0">
                <a:cs typeface="Arial" panose="020B0604020202020204" pitchFamily="34" charset="0"/>
              </a:rPr>
              <a:t>Figure 3-3 </a:t>
            </a:r>
            <a:r>
              <a:rPr lang="en-US" altLang="en-US" sz="1800" dirty="0">
                <a:cs typeface="Arial" panose="020B0604020202020204" pitchFamily="34" charset="0"/>
              </a:rPr>
              <a:t>The effect of executing the MOV BX, CX instruction at the point </a:t>
            </a:r>
            <a:r>
              <a:rPr lang="en-US" altLang="en-US" sz="1800" b="1" dirty="0">
                <a:cs typeface="Arial" panose="020B0604020202020204" pitchFamily="34" charset="0"/>
              </a:rPr>
              <a:t>just before the BX register changes</a:t>
            </a:r>
            <a:r>
              <a:rPr lang="en-US" altLang="en-US" sz="1800" dirty="0">
                <a:cs typeface="Arial" panose="020B0604020202020204" pitchFamily="34" charset="0"/>
              </a:rPr>
              <a:t>. Note that only the rightmost 16 bits of register </a:t>
            </a:r>
            <a:r>
              <a:rPr lang="en-US" altLang="en-US" sz="1800" b="1" i="1" dirty="0" err="1">
                <a:cs typeface="Arial" panose="020B0604020202020204" pitchFamily="34" charset="0"/>
              </a:rPr>
              <a:t>EBX</a:t>
            </a:r>
            <a:r>
              <a:rPr lang="en-US" altLang="en-US" sz="1800" dirty="0">
                <a:cs typeface="Arial" panose="020B0604020202020204" pitchFamily="34" charset="0"/>
              </a:rPr>
              <a:t> change.</a:t>
            </a:r>
            <a:endParaRPr lang="en-US" altLang="en-US" sz="1800" dirty="0">
              <a:latin typeface="Times" panose="02020603050405020304" pitchFamily="18" charset="0"/>
              <a:cs typeface="Times New Roman" panose="02020603050405020304" pitchFamily="18" charset="0"/>
            </a:endParaRPr>
          </a:p>
        </p:txBody>
      </p:sp>
      <p:sp>
        <p:nvSpPr>
          <p:cNvPr id="46083" name="Slide Number Placeholder 3">
            <a:extLst>
              <a:ext uri="{FF2B5EF4-FFF2-40B4-BE49-F238E27FC236}">
                <a16:creationId xmlns:a16="http://schemas.microsoft.com/office/drawing/2014/main" id="{7BC83A1A-DD3B-450D-8E1C-90730704463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8B1DF24C-2E49-477C-B494-466C68BB762D}" type="slidenum">
              <a:rPr lang="en-US" altLang="en-US" sz="675">
                <a:solidFill>
                  <a:srgbClr val="000000"/>
                </a:solidFill>
              </a:rPr>
              <a:pPr>
                <a:spcBef>
                  <a:spcPct val="0"/>
                </a:spcBef>
                <a:buClrTx/>
                <a:buFontTx/>
                <a:buNone/>
              </a:pPr>
              <a:t>30</a:t>
            </a:fld>
            <a:endParaRPr lang="en-US" altLang="en-US" sz="675">
              <a:solidFill>
                <a:srgbClr val="000000"/>
              </a:solidFill>
            </a:endParaRPr>
          </a:p>
        </p:txBody>
      </p:sp>
      <p:pic>
        <p:nvPicPr>
          <p:cNvPr id="46084" name="Picture 3" descr="FG03_003_0135026458">
            <a:extLst>
              <a:ext uri="{FF2B5EF4-FFF2-40B4-BE49-F238E27FC236}">
                <a16:creationId xmlns:a16="http://schemas.microsoft.com/office/drawing/2014/main" id="{A503FA4F-14A1-4F51-8B70-8AB1C17903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244175"/>
            <a:ext cx="5495925" cy="2189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15B833EE-566F-4262-BEC9-D5FB75DCF2EC}"/>
              </a:ext>
            </a:extLst>
          </p:cNvPr>
          <p:cNvSpPr txBox="1"/>
          <p:nvPr/>
        </p:nvSpPr>
        <p:spPr>
          <a:xfrm>
            <a:off x="870473" y="568036"/>
            <a:ext cx="7403053" cy="1200329"/>
          </a:xfrm>
          <a:prstGeom prst="rect">
            <a:avLst/>
          </a:prstGeom>
          <a:noFill/>
        </p:spPr>
        <p:txBody>
          <a:bodyPr wrap="square" rtlCol="0">
            <a:spAutoFit/>
          </a:bodyPr>
          <a:lstStyle/>
          <a:p>
            <a:pPr algn="ctr"/>
            <a:r>
              <a:rPr lang="en-US" altLang="en-US" sz="3600" b="1" dirty="0">
                <a:solidFill>
                  <a:srgbClr val="0070C0"/>
                </a:solidFill>
                <a:latin typeface="+mj-lt"/>
                <a:cs typeface="Arial" panose="020B0604020202020204" pitchFamily="34" charset="0"/>
              </a:rPr>
              <a:t> MOV BX, CX instruction on 32-bit Registers</a:t>
            </a:r>
            <a:endParaRPr lang="en-US" sz="3600" b="1" dirty="0">
              <a:solidFill>
                <a:srgbClr val="0070C0"/>
              </a:solidFill>
              <a:latin typeface="+mj-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4B14A-B92B-41CD-9C08-8B88A093C822}"/>
              </a:ext>
            </a:extLst>
          </p:cNvPr>
          <p:cNvSpPr>
            <a:spLocks noGrp="1"/>
          </p:cNvSpPr>
          <p:nvPr>
            <p:ph type="title"/>
          </p:nvPr>
        </p:nvSpPr>
        <p:spPr>
          <a:xfrm>
            <a:off x="628650" y="365126"/>
            <a:ext cx="7886700" cy="877265"/>
          </a:xfrm>
        </p:spPr>
        <p:txBody>
          <a:bodyPr>
            <a:normAutofit/>
          </a:bodyPr>
          <a:lstStyle/>
          <a:p>
            <a:pPr algn="ctr"/>
            <a:r>
              <a:rPr lang="en-US" sz="4000" b="1" dirty="0">
                <a:solidFill>
                  <a:srgbClr val="0070C0"/>
                </a:solidFill>
              </a:rPr>
              <a:t>Immediate Addressing</a:t>
            </a:r>
          </a:p>
        </p:txBody>
      </p:sp>
      <p:sp>
        <p:nvSpPr>
          <p:cNvPr id="4" name="Rectangle 1">
            <a:extLst>
              <a:ext uri="{FF2B5EF4-FFF2-40B4-BE49-F238E27FC236}">
                <a16:creationId xmlns:a16="http://schemas.microsoft.com/office/drawing/2014/main" id="{EC3D86FC-CCE7-4E70-AFD5-C5D61DB03A6F}"/>
              </a:ext>
            </a:extLst>
          </p:cNvPr>
          <p:cNvSpPr>
            <a:spLocks noGrp="1" noChangeArrowheads="1"/>
          </p:cNvSpPr>
          <p:nvPr>
            <p:ph idx="1"/>
          </p:nvPr>
        </p:nvSpPr>
        <p:spPr bwMode="auto">
          <a:xfrm>
            <a:off x="505032" y="1351384"/>
            <a:ext cx="8133936" cy="4530677"/>
          </a:xfrm>
          <a:prstGeom prst="rect">
            <a:avLst/>
          </a:prstGeom>
          <a:noFill/>
          <a:ln>
            <a:noFill/>
          </a:ln>
          <a:effectLst/>
        </p:spPr>
        <p:txBody>
          <a:bodyPr vert="horz" wrap="square" lIns="0" tIns="9522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kumimoji="0" lang="en-US" altLang="en-US" sz="2400" b="0" i="0" u="none" strike="noStrike" cap="none" normalizeH="0" baseline="0" dirty="0">
                <a:ln>
                  <a:noFill/>
                </a:ln>
                <a:solidFill>
                  <a:srgbClr val="000000"/>
                </a:solidFill>
                <a:effectLst/>
                <a:cs typeface="Arial" panose="020B0604020202020204" pitchFamily="34" charset="0"/>
              </a:rPr>
              <a:t>An immediate operand has a </a:t>
            </a:r>
            <a:r>
              <a:rPr kumimoji="0" lang="en-US" altLang="en-US" sz="2400" b="1" i="1" u="none" strike="noStrike" cap="none" normalizeH="0" baseline="0" dirty="0">
                <a:ln>
                  <a:noFill/>
                </a:ln>
                <a:solidFill>
                  <a:srgbClr val="000000"/>
                </a:solidFill>
                <a:effectLst/>
                <a:cs typeface="Arial" panose="020B0604020202020204" pitchFamily="34" charset="0"/>
              </a:rPr>
              <a:t>constant value or an expression</a:t>
            </a:r>
            <a:r>
              <a:rPr kumimoji="0" lang="en-US" altLang="en-US" sz="2400" b="0" i="0" u="none" strike="noStrike" cap="none" normalizeH="0" baseline="0" dirty="0">
                <a:ln>
                  <a:noFill/>
                </a:ln>
                <a:solidFill>
                  <a:srgbClr val="000000"/>
                </a:solidFill>
                <a:effectLst/>
                <a:cs typeface="Arial" panose="020B0604020202020204" pitchFamily="34" charset="0"/>
              </a:rPr>
              <a:t>.</a:t>
            </a:r>
          </a:p>
          <a:p>
            <a:pPr>
              <a:lnSpc>
                <a:spcPct val="100000"/>
              </a:lnSpc>
            </a:pPr>
            <a:r>
              <a:rPr lang="en-US" sz="2400" dirty="0"/>
              <a:t>In immediate addressing the instruction always take up two bytes in program memory; one for the opcode, and the other byte is a constant to be taken "immediately".</a:t>
            </a:r>
            <a:r>
              <a:rPr kumimoji="0" lang="en-US" altLang="en-US" sz="2400" b="0" i="0" u="none" strike="noStrike" cap="none" normalizeH="0" baseline="0" dirty="0">
                <a:ln>
                  <a:noFill/>
                </a:ln>
                <a:solidFill>
                  <a:srgbClr val="000000"/>
                </a:solidFill>
                <a:effectLst/>
                <a:cs typeface="Arial" panose="020B0604020202020204" pitchFamily="34" charset="0"/>
              </a:rPr>
              <a:t> </a:t>
            </a:r>
          </a:p>
          <a:p>
            <a:pPr>
              <a:lnSpc>
                <a:spcPct val="100000"/>
              </a:lnSpc>
            </a:pPr>
            <a:r>
              <a:rPr kumimoji="0" lang="en-US" altLang="en-US" sz="2400" b="0" i="0" u="none" strike="noStrike" cap="none" normalizeH="0" baseline="0" dirty="0">
                <a:ln>
                  <a:noFill/>
                </a:ln>
                <a:solidFill>
                  <a:srgbClr val="000000"/>
                </a:solidFill>
                <a:effectLst/>
                <a:cs typeface="Arial" panose="020B0604020202020204" pitchFamily="34" charset="0"/>
              </a:rPr>
              <a:t>When two operands are used in immediate addressing, the first operand may be a register or memory location, and the second operand is an </a:t>
            </a:r>
            <a:r>
              <a:rPr kumimoji="0" lang="en-US" altLang="en-US" sz="2400" b="1" i="1" u="none" strike="noStrike" cap="none" normalizeH="0" baseline="0" dirty="0">
                <a:ln>
                  <a:noFill/>
                </a:ln>
                <a:solidFill>
                  <a:srgbClr val="000000"/>
                </a:solidFill>
                <a:effectLst/>
                <a:cs typeface="Arial" panose="020B0604020202020204" pitchFamily="34" charset="0"/>
              </a:rPr>
              <a:t>immediate constant</a:t>
            </a:r>
            <a:r>
              <a:rPr kumimoji="0" lang="en-US" altLang="en-US" sz="2400" b="0" i="0" u="none" strike="noStrike" cap="none" normalizeH="0" baseline="0" dirty="0">
                <a:ln>
                  <a:noFill/>
                </a:ln>
                <a:solidFill>
                  <a:srgbClr val="000000"/>
                </a:solidFill>
                <a:effectLst/>
                <a:cs typeface="Arial" panose="020B0604020202020204" pitchFamily="34" charset="0"/>
              </a:rPr>
              <a:t>. The first operand defines the length of the data.</a:t>
            </a:r>
            <a:endParaRPr kumimoji="0" lang="en-US" altLang="en-US" sz="2400" b="0" i="0" u="none" strike="noStrike" cap="none" normalizeH="0" baseline="0" dirty="0">
              <a:ln>
                <a:noFill/>
              </a:ln>
              <a:solidFill>
                <a:schemeClr val="tx1"/>
              </a:solidFill>
              <a:effectLst/>
              <a:cs typeface="Arial" panose="020B0604020202020204" pitchFamily="34" charset="0"/>
            </a:endParaRPr>
          </a:p>
          <a:p>
            <a:pPr>
              <a:lnSpc>
                <a:spcPct val="100000"/>
              </a:lnSpc>
            </a:pPr>
            <a:r>
              <a:rPr lang="en-US" altLang="en-US" sz="2400" dirty="0">
                <a:solidFill>
                  <a:srgbClr val="000000"/>
                </a:solidFill>
                <a:cs typeface="Arial" panose="020B0604020202020204" pitchFamily="34" charset="0"/>
              </a:rPr>
              <a:t>E</a:t>
            </a:r>
            <a:r>
              <a:rPr kumimoji="0" lang="en-US" altLang="en-US" sz="2400" b="0" i="0" u="none" strike="noStrike" cap="none" normalizeH="0" baseline="0" dirty="0">
                <a:ln>
                  <a:noFill/>
                </a:ln>
                <a:solidFill>
                  <a:srgbClr val="000000"/>
                </a:solidFill>
                <a:effectLst/>
                <a:cs typeface="Arial" panose="020B0604020202020204" pitchFamily="34" charset="0"/>
              </a:rPr>
              <a:t>xamples:</a:t>
            </a:r>
            <a:endParaRPr kumimoji="0" lang="en-US" altLang="en-US" sz="2400" b="0" i="0" u="none" strike="noStrike" cap="none" normalizeH="0" baseline="0" dirty="0">
              <a:ln>
                <a:noFill/>
              </a:ln>
              <a:solidFill>
                <a:srgbClr val="313131"/>
              </a:solidFill>
              <a:effectLst/>
              <a:cs typeface="Arial" panose="020B0604020202020204" pitchFamily="34" charset="0"/>
            </a:endParaRPr>
          </a:p>
          <a:p>
            <a:pPr marL="0" indent="0">
              <a:lnSpc>
                <a:spcPct val="100000"/>
              </a:lnSpc>
              <a:buNone/>
            </a:pPr>
            <a:r>
              <a:rPr kumimoji="0" lang="en-US" altLang="en-US" sz="2400" b="0" i="0" u="none" strike="noStrike" cap="none" normalizeH="0" baseline="0" dirty="0">
                <a:ln>
                  <a:noFill/>
                </a:ln>
                <a:solidFill>
                  <a:srgbClr val="313131"/>
                </a:solidFill>
                <a:effectLst/>
                <a:cs typeface="Arial" panose="020B0604020202020204" pitchFamily="34" charset="0"/>
              </a:rPr>
              <a:t>   </a:t>
            </a:r>
            <a:r>
              <a:rPr kumimoji="0" lang="en-US" altLang="en-US" sz="2000" b="0" i="0" u="none" strike="noStrike" cap="none" normalizeH="0" baseline="0" dirty="0">
                <a:ln>
                  <a:noFill/>
                </a:ln>
                <a:solidFill>
                  <a:srgbClr val="313131"/>
                </a:solidFill>
                <a:effectLst/>
                <a:cs typeface="Arial" panose="020B0604020202020204" pitchFamily="34" charset="0"/>
              </a:rPr>
              <a:t>MOV AX</a:t>
            </a:r>
            <a:r>
              <a:rPr kumimoji="0" lang="en-US" altLang="en-US" sz="2000" b="0" i="0" u="none" strike="noStrike" cap="none" normalizeH="0" baseline="0" dirty="0">
                <a:ln>
                  <a:noFill/>
                </a:ln>
                <a:solidFill>
                  <a:srgbClr val="666600"/>
                </a:solidFill>
                <a:effectLst/>
                <a:cs typeface="Arial" panose="020B0604020202020204" pitchFamily="34" charset="0"/>
              </a:rPr>
              <a:t>,</a:t>
            </a:r>
            <a:r>
              <a:rPr kumimoji="0" lang="en-US" altLang="en-US" sz="2000" b="0" i="0" u="none" strike="noStrike" cap="none" normalizeH="0" baseline="0" dirty="0">
                <a:ln>
                  <a:noFill/>
                </a:ln>
                <a:solidFill>
                  <a:srgbClr val="313131"/>
                </a:solidFill>
                <a:effectLst/>
                <a:cs typeface="Arial" panose="020B0604020202020204" pitchFamily="34" charset="0"/>
              </a:rPr>
              <a:t> </a:t>
            </a:r>
            <a:r>
              <a:rPr kumimoji="0" lang="en-US" altLang="en-US" sz="2000" b="0" i="0" u="none" strike="noStrike" cap="none" normalizeH="0" baseline="0" dirty="0" err="1">
                <a:ln>
                  <a:noFill/>
                </a:ln>
                <a:solidFill>
                  <a:srgbClr val="006666"/>
                </a:solidFill>
                <a:effectLst/>
                <a:cs typeface="Arial" panose="020B0604020202020204" pitchFamily="34" charset="0"/>
              </a:rPr>
              <a:t>45H</a:t>
            </a:r>
            <a:r>
              <a:rPr kumimoji="0" lang="en-US" altLang="en-US" sz="2000" b="0" i="0" u="none" strike="noStrike" cap="none" normalizeH="0" baseline="0" dirty="0">
                <a:ln>
                  <a:noFill/>
                </a:ln>
                <a:solidFill>
                  <a:srgbClr val="313131"/>
                </a:solidFill>
                <a:effectLst/>
                <a:cs typeface="Arial" panose="020B0604020202020204" pitchFamily="34" charset="0"/>
              </a:rPr>
              <a:t> </a:t>
            </a:r>
            <a:r>
              <a:rPr kumimoji="0" lang="en-US" altLang="en-US" sz="2000" b="0" i="0" u="none" strike="noStrike" cap="none" normalizeH="0" baseline="0" dirty="0">
                <a:ln>
                  <a:noFill/>
                </a:ln>
                <a:solidFill>
                  <a:srgbClr val="666600"/>
                </a:solidFill>
                <a:effectLst/>
                <a:cs typeface="Arial" panose="020B0604020202020204" pitchFamily="34" charset="0"/>
              </a:rPr>
              <a:t>;</a:t>
            </a:r>
            <a:r>
              <a:rPr kumimoji="0" lang="en-US" altLang="en-US" sz="2000" b="0" i="0" u="none" strike="noStrike" cap="none" normalizeH="0" baseline="0" dirty="0">
                <a:ln>
                  <a:noFill/>
                </a:ln>
                <a:solidFill>
                  <a:srgbClr val="313131"/>
                </a:solidFill>
                <a:effectLst/>
                <a:cs typeface="Arial" panose="020B0604020202020204" pitchFamily="34" charset="0"/>
              </a:rPr>
              <a:t> </a:t>
            </a:r>
            <a:r>
              <a:rPr kumimoji="0" lang="en-US" altLang="en-US" sz="2000" b="0" i="0" u="none" strike="noStrike" cap="none" normalizeH="0" baseline="0" dirty="0">
                <a:ln>
                  <a:noFill/>
                </a:ln>
                <a:solidFill>
                  <a:srgbClr val="7F0055"/>
                </a:solidFill>
                <a:effectLst/>
                <a:cs typeface="Arial" panose="020B0604020202020204" pitchFamily="34" charset="0"/>
              </a:rPr>
              <a:t>Immediate</a:t>
            </a:r>
            <a:r>
              <a:rPr kumimoji="0" lang="en-US" altLang="en-US" sz="2000" b="0" i="0" u="none" strike="noStrike" cap="none" normalizeH="0" baseline="0" dirty="0">
                <a:ln>
                  <a:noFill/>
                </a:ln>
                <a:solidFill>
                  <a:srgbClr val="313131"/>
                </a:solidFill>
                <a:effectLst/>
                <a:cs typeface="Arial" panose="020B0604020202020204" pitchFamily="34" charset="0"/>
              </a:rPr>
              <a:t> constant </a:t>
            </a:r>
            <a:r>
              <a:rPr kumimoji="0" lang="en-US" altLang="en-US" sz="2000" b="0" i="0" u="none" strike="noStrike" cap="none" normalizeH="0" baseline="0" dirty="0" err="1">
                <a:ln>
                  <a:noFill/>
                </a:ln>
                <a:solidFill>
                  <a:srgbClr val="006666"/>
                </a:solidFill>
                <a:effectLst/>
                <a:cs typeface="Arial" panose="020B0604020202020204" pitchFamily="34" charset="0"/>
              </a:rPr>
              <a:t>45H</a:t>
            </a:r>
            <a:r>
              <a:rPr kumimoji="0" lang="en-US" altLang="en-US" sz="2000" b="0" i="0" u="none" strike="noStrike" cap="none" normalizeH="0" baseline="0" dirty="0">
                <a:ln>
                  <a:noFill/>
                </a:ln>
                <a:solidFill>
                  <a:srgbClr val="313131"/>
                </a:solidFill>
                <a:effectLst/>
                <a:cs typeface="Arial" panose="020B0604020202020204" pitchFamily="34" charset="0"/>
              </a:rPr>
              <a:t> </a:t>
            </a:r>
            <a:r>
              <a:rPr kumimoji="0" lang="en-US" altLang="en-US" sz="2000" b="0" i="0" u="none" strike="noStrike" cap="none" normalizeH="0" baseline="0" dirty="0">
                <a:ln>
                  <a:noFill/>
                </a:ln>
                <a:solidFill>
                  <a:srgbClr val="000088"/>
                </a:solidFill>
                <a:effectLst/>
                <a:cs typeface="Arial" panose="020B0604020202020204" pitchFamily="34" charset="0"/>
              </a:rPr>
              <a:t>is</a:t>
            </a:r>
            <a:r>
              <a:rPr kumimoji="0" lang="en-US" altLang="en-US" sz="2000" b="0" i="0" u="none" strike="noStrike" cap="none" normalizeH="0" baseline="0" dirty="0">
                <a:ln>
                  <a:noFill/>
                </a:ln>
                <a:solidFill>
                  <a:srgbClr val="313131"/>
                </a:solidFill>
                <a:effectLst/>
                <a:cs typeface="Arial" panose="020B0604020202020204" pitchFamily="34" charset="0"/>
              </a:rPr>
              <a:t> transferred to AX</a:t>
            </a:r>
          </a:p>
          <a:p>
            <a:pPr marL="0" indent="0">
              <a:lnSpc>
                <a:spcPct val="100000"/>
              </a:lnSpc>
              <a:buNone/>
            </a:pPr>
            <a:r>
              <a:rPr kumimoji="0" lang="en-US" altLang="en-US" sz="2000" b="0" i="0" u="none" strike="noStrike" cap="none" normalizeH="0" baseline="0" dirty="0">
                <a:ln>
                  <a:noFill/>
                </a:ln>
                <a:solidFill>
                  <a:schemeClr val="tx1"/>
                </a:solidFill>
                <a:effectLst/>
                <a:cs typeface="Arial" panose="020B0604020202020204" pitchFamily="34" charset="0"/>
              </a:rPr>
              <a:t>    </a:t>
            </a:r>
            <a:r>
              <a:rPr kumimoji="0" lang="en-US" altLang="en-US" sz="2000" b="0" i="0" u="none" strike="noStrike" cap="none" normalizeH="0" baseline="0" dirty="0" err="1">
                <a:ln>
                  <a:noFill/>
                </a:ln>
                <a:solidFill>
                  <a:schemeClr val="tx1"/>
                </a:solidFill>
                <a:effectLst/>
                <a:cs typeface="Arial" panose="020B0604020202020204" pitchFamily="34" charset="0"/>
              </a:rPr>
              <a:t>LDA</a:t>
            </a:r>
            <a:r>
              <a:rPr kumimoji="0" lang="en-US" altLang="en-US" sz="2000" b="0" i="0" u="none" strike="noStrike" cap="none" normalizeH="0" baseline="0" dirty="0">
                <a:ln>
                  <a:noFill/>
                </a:ln>
                <a:solidFill>
                  <a:schemeClr val="tx1"/>
                </a:solidFill>
                <a:effectLst/>
                <a:cs typeface="Arial" panose="020B0604020202020204" pitchFamily="34" charset="0"/>
              </a:rPr>
              <a:t>  #64 ; The Byte </a:t>
            </a:r>
            <a:r>
              <a:rPr lang="en-US" sz="2000" dirty="0"/>
              <a:t>64</a:t>
            </a:r>
            <a:r>
              <a:rPr lang="en-US" sz="2000" baseline="-25000" dirty="0"/>
              <a:t>10</a:t>
            </a:r>
            <a:r>
              <a:rPr lang="en-US" sz="2000" dirty="0"/>
              <a:t>, or </a:t>
            </a:r>
            <a:r>
              <a:rPr lang="en-US" sz="2000" dirty="0" err="1"/>
              <a:t>40</a:t>
            </a:r>
            <a:r>
              <a:rPr lang="en-US" sz="2000" baseline="-25000" dirty="0" err="1"/>
              <a:t>H</a:t>
            </a:r>
            <a:r>
              <a:rPr lang="en-US" sz="2000" dirty="0"/>
              <a:t> is to be loaded into the  accumulator</a:t>
            </a:r>
            <a:endParaRPr kumimoji="0" lang="en-US" altLang="en-US" sz="2000" b="0" i="0" u="none" strike="noStrike" cap="none" normalizeH="0" baseline="0" dirty="0">
              <a:ln>
                <a:noFill/>
              </a:ln>
              <a:solidFill>
                <a:schemeClr val="tx1"/>
              </a:solidFill>
              <a:effectLst/>
              <a:cs typeface="Arial" panose="020B0604020202020204" pitchFamily="34" charset="0"/>
            </a:endParaRPr>
          </a:p>
        </p:txBody>
      </p:sp>
    </p:spTree>
    <p:extLst>
      <p:ext uri="{BB962C8B-B14F-4D97-AF65-F5344CB8AC3E}">
        <p14:creationId xmlns:p14="http://schemas.microsoft.com/office/powerpoint/2010/main" val="8937913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F8F7FCB9-AB90-4D27-AD2E-CE5796082259}"/>
              </a:ext>
            </a:extLst>
          </p:cNvPr>
          <p:cNvSpPr>
            <a:spLocks noGrp="1" noChangeArrowheads="1"/>
          </p:cNvSpPr>
          <p:nvPr>
            <p:ph type="title"/>
          </p:nvPr>
        </p:nvSpPr>
        <p:spPr>
          <a:xfrm>
            <a:off x="1279922" y="506215"/>
            <a:ext cx="6686550" cy="994594"/>
          </a:xfrm>
        </p:spPr>
        <p:txBody>
          <a:bodyPr>
            <a:normAutofit fontScale="90000"/>
          </a:bodyPr>
          <a:lstStyle/>
          <a:p>
            <a:pPr algn="ctr" eaLnBrk="1" hangingPunct="1"/>
            <a:r>
              <a:rPr lang="en-US" altLang="en-US" sz="3600" b="1" dirty="0">
                <a:solidFill>
                  <a:srgbClr val="0070C0"/>
                </a:solidFill>
                <a:cs typeface="Times New Roman" panose="02020603050405020304" pitchFamily="18" charset="0"/>
              </a:rPr>
              <a:t>Immediate Addressing</a:t>
            </a:r>
            <a:br>
              <a:rPr lang="en-US" altLang="en-US" sz="3600" b="1" dirty="0">
                <a:solidFill>
                  <a:srgbClr val="0070C0"/>
                </a:solidFill>
                <a:cs typeface="Times New Roman" panose="02020603050405020304" pitchFamily="18" charset="0"/>
              </a:rPr>
            </a:br>
            <a:r>
              <a:rPr lang="en-US" altLang="en-US" sz="3100" b="1" dirty="0">
                <a:solidFill>
                  <a:srgbClr val="0070C0"/>
                </a:solidFill>
                <a:cs typeface="Times New Roman" panose="02020603050405020304" pitchFamily="18" charset="0"/>
              </a:rPr>
              <a:t>Continued</a:t>
            </a:r>
            <a:r>
              <a:rPr lang="en-US" altLang="en-US" sz="3600" b="1" dirty="0">
                <a:solidFill>
                  <a:srgbClr val="0070C0"/>
                </a:solidFill>
                <a:cs typeface="Times New Roman" panose="02020603050405020304" pitchFamily="18" charset="0"/>
              </a:rPr>
              <a:t> ... </a:t>
            </a:r>
          </a:p>
        </p:txBody>
      </p:sp>
      <p:sp>
        <p:nvSpPr>
          <p:cNvPr id="47107" name="Rectangle 3">
            <a:extLst>
              <a:ext uri="{FF2B5EF4-FFF2-40B4-BE49-F238E27FC236}">
                <a16:creationId xmlns:a16="http://schemas.microsoft.com/office/drawing/2014/main" id="{175EBA8E-014D-432C-AA97-7057AFB64B38}"/>
              </a:ext>
            </a:extLst>
          </p:cNvPr>
          <p:cNvSpPr>
            <a:spLocks noGrp="1" noChangeArrowheads="1"/>
          </p:cNvSpPr>
          <p:nvPr>
            <p:ph idx="1"/>
          </p:nvPr>
        </p:nvSpPr>
        <p:spPr>
          <a:xfrm>
            <a:off x="1025236" y="1855310"/>
            <a:ext cx="6941236" cy="4009195"/>
          </a:xfrm>
        </p:spPr>
        <p:txBody>
          <a:bodyPr>
            <a:normAutofit lnSpcReduction="10000"/>
          </a:bodyPr>
          <a:lstStyle/>
          <a:p>
            <a:pPr eaLnBrk="1" hangingPunct="1"/>
            <a:r>
              <a:rPr lang="en-US" altLang="en-US" dirty="0">
                <a:solidFill>
                  <a:srgbClr val="000000"/>
                </a:solidFill>
                <a:cs typeface="Arial" panose="020B0604020202020204" pitchFamily="34" charset="0"/>
              </a:rPr>
              <a:t>Term </a:t>
            </a:r>
            <a:r>
              <a:rPr lang="en-US" altLang="en-US" i="1" dirty="0">
                <a:solidFill>
                  <a:srgbClr val="000000"/>
                </a:solidFill>
                <a:cs typeface="Arial" panose="020B0604020202020204" pitchFamily="34" charset="0"/>
              </a:rPr>
              <a:t>immediate</a:t>
            </a:r>
            <a:r>
              <a:rPr lang="en-US" altLang="en-US" dirty="0">
                <a:solidFill>
                  <a:srgbClr val="000000"/>
                </a:solidFill>
                <a:cs typeface="Arial" panose="020B0604020202020204" pitchFamily="34" charset="0"/>
              </a:rPr>
              <a:t> implies that data immediately follow the hexadecimal opcode in the memory.</a:t>
            </a:r>
          </a:p>
          <a:p>
            <a:pPr lvl="1" eaLnBrk="1" hangingPunct="1"/>
            <a:r>
              <a:rPr lang="en-US" altLang="en-US" dirty="0">
                <a:solidFill>
                  <a:srgbClr val="000000"/>
                </a:solidFill>
                <a:cs typeface="Arial" panose="020B0604020202020204" pitchFamily="34" charset="0"/>
              </a:rPr>
              <a:t>immediate data are </a:t>
            </a:r>
            <a:r>
              <a:rPr lang="en-US" altLang="en-US" b="1" i="1" dirty="0">
                <a:solidFill>
                  <a:srgbClr val="000000"/>
                </a:solidFill>
                <a:cs typeface="Arial" panose="020B0604020202020204" pitchFamily="34" charset="0"/>
              </a:rPr>
              <a:t>constant</a:t>
            </a:r>
            <a:r>
              <a:rPr lang="en-US" altLang="en-US" dirty="0">
                <a:solidFill>
                  <a:srgbClr val="000000"/>
                </a:solidFill>
                <a:cs typeface="Arial" panose="020B0604020202020204" pitchFamily="34" charset="0"/>
              </a:rPr>
              <a:t> data</a:t>
            </a:r>
          </a:p>
          <a:p>
            <a:pPr lvl="1" eaLnBrk="1" hangingPunct="1"/>
            <a:r>
              <a:rPr lang="en-US" altLang="en-US" dirty="0">
                <a:solidFill>
                  <a:srgbClr val="000000"/>
                </a:solidFill>
                <a:cs typeface="Arial" panose="020B0604020202020204" pitchFamily="34" charset="0"/>
              </a:rPr>
              <a:t>data transferred from a register or memory location are </a:t>
            </a:r>
            <a:r>
              <a:rPr lang="en-US" altLang="en-US" b="1" i="1" dirty="0">
                <a:solidFill>
                  <a:srgbClr val="000000"/>
                </a:solidFill>
                <a:cs typeface="Arial" panose="020B0604020202020204" pitchFamily="34" charset="0"/>
              </a:rPr>
              <a:t>variable </a:t>
            </a:r>
            <a:r>
              <a:rPr lang="en-US" altLang="en-US" dirty="0">
                <a:solidFill>
                  <a:srgbClr val="000000"/>
                </a:solidFill>
                <a:cs typeface="Arial" panose="020B0604020202020204" pitchFamily="34" charset="0"/>
              </a:rPr>
              <a:t>data </a:t>
            </a:r>
          </a:p>
          <a:p>
            <a:pPr eaLnBrk="1" hangingPunct="1"/>
            <a:r>
              <a:rPr lang="en-US" altLang="en-US" dirty="0">
                <a:solidFill>
                  <a:srgbClr val="000000"/>
                </a:solidFill>
                <a:cs typeface="Arial" panose="020B0604020202020204" pitchFamily="34" charset="0"/>
              </a:rPr>
              <a:t>Immediate addressing operates upon a byte or word of data. </a:t>
            </a:r>
          </a:p>
          <a:p>
            <a:pPr eaLnBrk="1" hangingPunct="1"/>
            <a:r>
              <a:rPr lang="en-US" altLang="en-US" dirty="0">
                <a:solidFill>
                  <a:srgbClr val="000000"/>
                </a:solidFill>
                <a:cs typeface="Arial" panose="020B0604020202020204" pitchFamily="34" charset="0"/>
              </a:rPr>
              <a:t>Figure 3–4 shows the operation of a MOV </a:t>
            </a:r>
            <a:r>
              <a:rPr lang="en-US" altLang="en-US" dirty="0" err="1">
                <a:solidFill>
                  <a:srgbClr val="000000"/>
                </a:solidFill>
                <a:cs typeface="Arial" panose="020B0604020202020204" pitchFamily="34" charset="0"/>
              </a:rPr>
              <a:t>EAX</a:t>
            </a:r>
            <a:r>
              <a:rPr lang="en-US" altLang="en-US" dirty="0">
                <a:solidFill>
                  <a:srgbClr val="000000"/>
                </a:solidFill>
                <a:cs typeface="Arial" panose="020B0604020202020204" pitchFamily="34" charset="0"/>
              </a:rPr>
              <a:t>, </a:t>
            </a:r>
            <a:r>
              <a:rPr lang="en-US" altLang="en-US" dirty="0" err="1">
                <a:solidFill>
                  <a:srgbClr val="000000"/>
                </a:solidFill>
                <a:cs typeface="Arial" panose="020B0604020202020204" pitchFamily="34" charset="0"/>
              </a:rPr>
              <a:t>3456</a:t>
            </a:r>
            <a:r>
              <a:rPr lang="en-US" altLang="en-US" baseline="-25000" dirty="0" err="1">
                <a:solidFill>
                  <a:srgbClr val="000000"/>
                </a:solidFill>
                <a:cs typeface="Arial" panose="020B0604020202020204" pitchFamily="34" charset="0"/>
              </a:rPr>
              <a:t>H</a:t>
            </a:r>
            <a:r>
              <a:rPr lang="en-US" altLang="en-US" dirty="0">
                <a:solidFill>
                  <a:srgbClr val="000000"/>
                </a:solidFill>
                <a:cs typeface="Arial" panose="020B0604020202020204" pitchFamily="34" charset="0"/>
              </a:rPr>
              <a:t> instruction. </a:t>
            </a:r>
            <a:endParaRPr lang="en-AU" altLang="en-US" dirty="0">
              <a:latin typeface="Times" panose="02020603050405020304" pitchFamily="18" charset="0"/>
              <a:cs typeface="Times New Roman" panose="02020603050405020304" pitchFamily="18" charset="0"/>
            </a:endParaRPr>
          </a:p>
        </p:txBody>
      </p:sp>
      <p:sp>
        <p:nvSpPr>
          <p:cNvPr id="47108" name="Slide Number Placeholder 1">
            <a:extLst>
              <a:ext uri="{FF2B5EF4-FFF2-40B4-BE49-F238E27FC236}">
                <a16:creationId xmlns:a16="http://schemas.microsoft.com/office/drawing/2014/main" id="{D1DC4045-BB5C-41E4-BA52-D4884F5AD3B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303A30E1-988C-4593-9DAC-8486A332CBE2}" type="slidenum">
              <a:rPr lang="en-US" altLang="en-US" sz="675">
                <a:solidFill>
                  <a:srgbClr val="000000"/>
                </a:solidFill>
              </a:rPr>
              <a:pPr>
                <a:spcBef>
                  <a:spcPct val="0"/>
                </a:spcBef>
                <a:buClrTx/>
                <a:buFontTx/>
                <a:buNone/>
              </a:pPr>
              <a:t>32</a:t>
            </a:fld>
            <a:endParaRPr lang="en-US" altLang="en-US" sz="675">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D128B460-0CF4-4A73-8171-515F9063A750}"/>
              </a:ext>
            </a:extLst>
          </p:cNvPr>
          <p:cNvSpPr>
            <a:spLocks noGrp="1" noChangeArrowheads="1"/>
          </p:cNvSpPr>
          <p:nvPr>
            <p:ph type="title"/>
          </p:nvPr>
        </p:nvSpPr>
        <p:spPr>
          <a:xfrm>
            <a:off x="1079681" y="5016825"/>
            <a:ext cx="6686550" cy="857250"/>
          </a:xfrm>
        </p:spPr>
        <p:txBody>
          <a:bodyPr>
            <a:normAutofit/>
          </a:bodyPr>
          <a:lstStyle/>
          <a:p>
            <a:pPr eaLnBrk="1" hangingPunct="1"/>
            <a:r>
              <a:rPr lang="en-US" altLang="en-US" sz="1800" b="1" dirty="0">
                <a:cs typeface="Arial" panose="020B0604020202020204" pitchFamily="34" charset="0"/>
              </a:rPr>
              <a:t>Figure 3</a:t>
            </a:r>
            <a:r>
              <a:rPr lang="en-US" altLang="en-US" sz="1800" b="1" dirty="0">
                <a:latin typeface="B Helvetica Bold" pitchFamily="-80" charset="0"/>
                <a:cs typeface="Arial" panose="020B0604020202020204" pitchFamily="34" charset="0"/>
              </a:rPr>
              <a:t>–</a:t>
            </a:r>
            <a:r>
              <a:rPr lang="en-US" altLang="en-US" sz="1800" b="1" dirty="0">
                <a:cs typeface="Arial" panose="020B0604020202020204" pitchFamily="34" charset="0"/>
              </a:rPr>
              <a:t>4</a:t>
            </a:r>
            <a:r>
              <a:rPr lang="en-US" altLang="en-US" sz="1800" dirty="0">
                <a:cs typeface="Arial" panose="020B0604020202020204" pitchFamily="34" charset="0"/>
              </a:rPr>
              <a:t>  The operation of the MOV </a:t>
            </a:r>
            <a:r>
              <a:rPr lang="en-US" altLang="en-US" sz="1800" dirty="0" err="1">
                <a:cs typeface="Arial" panose="020B0604020202020204" pitchFamily="34" charset="0"/>
              </a:rPr>
              <a:t>EAX,3456H</a:t>
            </a:r>
            <a:r>
              <a:rPr lang="en-US" altLang="en-US" sz="1800" dirty="0">
                <a:cs typeface="Arial" panose="020B0604020202020204" pitchFamily="34" charset="0"/>
              </a:rPr>
              <a:t> instruction. This instruction copies the immediate data (</a:t>
            </a:r>
            <a:r>
              <a:rPr lang="en-US" altLang="en-US" sz="1800" dirty="0" err="1">
                <a:cs typeface="Arial" panose="020B0604020202020204" pitchFamily="34" charset="0"/>
              </a:rPr>
              <a:t>3456H</a:t>
            </a:r>
            <a:r>
              <a:rPr lang="en-US" altLang="en-US" sz="1800" dirty="0">
                <a:cs typeface="Arial" panose="020B0604020202020204" pitchFamily="34" charset="0"/>
              </a:rPr>
              <a:t>) into </a:t>
            </a:r>
            <a:r>
              <a:rPr lang="en-US" altLang="en-US" sz="1800" dirty="0" err="1">
                <a:cs typeface="Arial" panose="020B0604020202020204" pitchFamily="34" charset="0"/>
              </a:rPr>
              <a:t>EAX</a:t>
            </a:r>
            <a:r>
              <a:rPr lang="en-US" altLang="en-US" sz="1800" dirty="0">
                <a:cs typeface="Arial" panose="020B0604020202020204" pitchFamily="34" charset="0"/>
              </a:rPr>
              <a:t>.</a:t>
            </a:r>
            <a:endParaRPr lang="en-US" altLang="en-US" sz="1800" dirty="0">
              <a:latin typeface="Times" panose="02020603050405020304" pitchFamily="18" charset="0"/>
              <a:cs typeface="Times New Roman" panose="02020603050405020304" pitchFamily="18" charset="0"/>
            </a:endParaRPr>
          </a:p>
        </p:txBody>
      </p:sp>
      <p:sp>
        <p:nvSpPr>
          <p:cNvPr id="48131" name="Slide Number Placeholder 3">
            <a:extLst>
              <a:ext uri="{FF2B5EF4-FFF2-40B4-BE49-F238E27FC236}">
                <a16:creationId xmlns:a16="http://schemas.microsoft.com/office/drawing/2014/main" id="{B4F6395C-2001-43B3-AFA3-E434B602C73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B47A9B32-A837-4272-976C-547921A69EE2}" type="slidenum">
              <a:rPr lang="en-US" altLang="en-US" sz="675">
                <a:solidFill>
                  <a:srgbClr val="000000"/>
                </a:solidFill>
              </a:rPr>
              <a:pPr>
                <a:spcBef>
                  <a:spcPct val="0"/>
                </a:spcBef>
                <a:buClrTx/>
                <a:buFontTx/>
                <a:buNone/>
              </a:pPr>
              <a:t>33</a:t>
            </a:fld>
            <a:endParaRPr lang="en-US" altLang="en-US" sz="675">
              <a:solidFill>
                <a:srgbClr val="000000"/>
              </a:solidFill>
            </a:endParaRPr>
          </a:p>
        </p:txBody>
      </p:sp>
      <p:sp>
        <p:nvSpPr>
          <p:cNvPr id="24580" name="Rectangle 4">
            <a:extLst>
              <a:ext uri="{FF2B5EF4-FFF2-40B4-BE49-F238E27FC236}">
                <a16:creationId xmlns:a16="http://schemas.microsoft.com/office/drawing/2014/main" id="{FDA13CA3-7694-4B39-95BF-51573E7AF63B}"/>
              </a:ext>
            </a:extLst>
          </p:cNvPr>
          <p:cNvSpPr>
            <a:spLocks noChangeArrowheads="1"/>
          </p:cNvSpPr>
          <p:nvPr/>
        </p:nvSpPr>
        <p:spPr bwMode="auto">
          <a:xfrm>
            <a:off x="1021304" y="1782366"/>
            <a:ext cx="6627019"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D4000"/>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0D4000"/>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rgbClr val="0D4000"/>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rgbClr val="0D4000"/>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0D4000"/>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0D4000"/>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0D4000"/>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0D4000"/>
              </a:buClr>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dirty="0">
                <a:solidFill>
                  <a:srgbClr val="000000"/>
                </a:solidFill>
                <a:cs typeface="Arial" panose="020B0604020202020204" pitchFamily="34" charset="0"/>
              </a:rPr>
              <a:t>As with the MOV instruction illustrated in Figure 3–3, the source data overwrites the destination data.</a:t>
            </a:r>
            <a:endParaRPr lang="en-AU" altLang="en-US" sz="2400" dirty="0">
              <a:latin typeface="Times"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150D109-9D98-44DB-AF74-7FB885F22BCE}"/>
              </a:ext>
            </a:extLst>
          </p:cNvPr>
          <p:cNvSpPr txBox="1"/>
          <p:nvPr/>
        </p:nvSpPr>
        <p:spPr>
          <a:xfrm>
            <a:off x="277702" y="500631"/>
            <a:ext cx="7520841" cy="954107"/>
          </a:xfrm>
          <a:prstGeom prst="rect">
            <a:avLst/>
          </a:prstGeom>
          <a:noFill/>
        </p:spPr>
        <p:txBody>
          <a:bodyPr wrap="none" rtlCol="0">
            <a:spAutoFit/>
          </a:bodyPr>
          <a:lstStyle/>
          <a:p>
            <a:pPr algn="ctr"/>
            <a:r>
              <a:rPr lang="en-US" altLang="en-US" sz="2800" b="1" dirty="0">
                <a:solidFill>
                  <a:srgbClr val="0070C0"/>
                </a:solidFill>
                <a:latin typeface="+mj-lt"/>
                <a:cs typeface="Arial" panose="020B0604020202020204" pitchFamily="34" charset="0"/>
              </a:rPr>
              <a:t>MOV Immediate instruction: source data overwrites</a:t>
            </a:r>
          </a:p>
          <a:p>
            <a:pPr algn="ctr"/>
            <a:r>
              <a:rPr lang="en-US" altLang="en-US" sz="2800" b="1" dirty="0">
                <a:solidFill>
                  <a:srgbClr val="0070C0"/>
                </a:solidFill>
                <a:latin typeface="+mj-lt"/>
                <a:cs typeface="Arial" panose="020B0604020202020204" pitchFamily="34" charset="0"/>
              </a:rPr>
              <a:t> the destination data.</a:t>
            </a:r>
            <a:endParaRPr lang="en-US" sz="2800" b="1" dirty="0">
              <a:solidFill>
                <a:srgbClr val="0070C0"/>
              </a:solidFill>
              <a:latin typeface="+mj-lt"/>
            </a:endParaRPr>
          </a:p>
        </p:txBody>
      </p:sp>
      <p:pic>
        <p:nvPicPr>
          <p:cNvPr id="4" name="Picture 3">
            <a:extLst>
              <a:ext uri="{FF2B5EF4-FFF2-40B4-BE49-F238E27FC236}">
                <a16:creationId xmlns:a16="http://schemas.microsoft.com/office/drawing/2014/main" id="{B165D89F-C314-48FC-B10F-F402FE185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133" y="3187410"/>
            <a:ext cx="6873190" cy="169119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507F5EE8-B784-41F4-9FD8-B4240EAC0BE9}"/>
              </a:ext>
            </a:extLst>
          </p:cNvPr>
          <p:cNvSpPr>
            <a:spLocks noGrp="1" noChangeArrowheads="1"/>
          </p:cNvSpPr>
          <p:nvPr>
            <p:ph idx="1"/>
          </p:nvPr>
        </p:nvSpPr>
        <p:spPr>
          <a:xfrm>
            <a:off x="1258490" y="1738711"/>
            <a:ext cx="6627019" cy="4455319"/>
          </a:xfrm>
        </p:spPr>
        <p:txBody>
          <a:bodyPr>
            <a:normAutofit lnSpcReduction="10000"/>
          </a:bodyPr>
          <a:lstStyle/>
          <a:p>
            <a:pPr eaLnBrk="1" hangingPunct="1"/>
            <a:r>
              <a:rPr lang="en-US" altLang="en-US" dirty="0">
                <a:solidFill>
                  <a:srgbClr val="000000"/>
                </a:solidFill>
                <a:cs typeface="Arial" panose="020B0604020202020204" pitchFamily="34" charset="0"/>
              </a:rPr>
              <a:t>In symbolic assembly language, the symbol # precedes immediate data in some assemblers. </a:t>
            </a:r>
          </a:p>
          <a:p>
            <a:pPr lvl="1" eaLnBrk="1" hangingPunct="1"/>
            <a:r>
              <a:rPr lang="en-US" altLang="en-US" dirty="0">
                <a:solidFill>
                  <a:srgbClr val="000000"/>
                </a:solidFill>
                <a:cs typeface="Arial" panose="020B0604020202020204" pitchFamily="34" charset="0"/>
              </a:rPr>
              <a:t>MOV AX,#</a:t>
            </a:r>
            <a:r>
              <a:rPr lang="en-US" altLang="en-US" dirty="0" err="1">
                <a:solidFill>
                  <a:srgbClr val="000000"/>
                </a:solidFill>
                <a:cs typeface="Arial" panose="020B0604020202020204" pitchFamily="34" charset="0"/>
              </a:rPr>
              <a:t>3456H</a:t>
            </a:r>
            <a:r>
              <a:rPr lang="en-US" altLang="en-US" dirty="0">
                <a:solidFill>
                  <a:srgbClr val="000000"/>
                </a:solidFill>
                <a:cs typeface="Arial" panose="020B0604020202020204" pitchFamily="34" charset="0"/>
              </a:rPr>
              <a:t> instruction is an example </a:t>
            </a:r>
          </a:p>
          <a:p>
            <a:pPr eaLnBrk="1" hangingPunct="1"/>
            <a:r>
              <a:rPr lang="en-US" altLang="en-US" dirty="0">
                <a:solidFill>
                  <a:srgbClr val="000000"/>
                </a:solidFill>
                <a:cs typeface="Arial" panose="020B0604020202020204" pitchFamily="34" charset="0"/>
              </a:rPr>
              <a:t>Most assemblers do not use the # symbol, </a:t>
            </a:r>
            <a:br>
              <a:rPr lang="en-US" altLang="en-US" dirty="0">
                <a:solidFill>
                  <a:srgbClr val="000000"/>
                </a:solidFill>
                <a:cs typeface="Arial" panose="020B0604020202020204" pitchFamily="34" charset="0"/>
              </a:rPr>
            </a:br>
            <a:r>
              <a:rPr lang="en-US" altLang="en-US" dirty="0">
                <a:solidFill>
                  <a:srgbClr val="000000"/>
                </a:solidFill>
                <a:cs typeface="Arial" panose="020B0604020202020204" pitchFamily="34" charset="0"/>
              </a:rPr>
              <a:t>but represent immediate data as in the MOV </a:t>
            </a:r>
            <a:r>
              <a:rPr lang="en-US" altLang="en-US" dirty="0" err="1">
                <a:solidFill>
                  <a:srgbClr val="000000"/>
                </a:solidFill>
                <a:cs typeface="Arial" panose="020B0604020202020204" pitchFamily="34" charset="0"/>
              </a:rPr>
              <a:t>AX,3456H</a:t>
            </a:r>
            <a:r>
              <a:rPr lang="en-US" altLang="en-US" dirty="0">
                <a:solidFill>
                  <a:srgbClr val="000000"/>
                </a:solidFill>
                <a:cs typeface="Arial" panose="020B0604020202020204" pitchFamily="34" charset="0"/>
              </a:rPr>
              <a:t> instruction.</a:t>
            </a:r>
          </a:p>
          <a:p>
            <a:pPr lvl="1" eaLnBrk="1" hangingPunct="1"/>
            <a:r>
              <a:rPr lang="en-US" altLang="en-US" dirty="0">
                <a:solidFill>
                  <a:srgbClr val="000000"/>
                </a:solidFill>
                <a:cs typeface="Arial" panose="020B0604020202020204" pitchFamily="34" charset="0"/>
              </a:rPr>
              <a:t>an older assembler used with some Hewlett-Packard logic development does, as may others</a:t>
            </a:r>
          </a:p>
          <a:p>
            <a:pPr lvl="1" eaLnBrk="1" hangingPunct="1"/>
            <a:r>
              <a:rPr lang="en-US" altLang="en-US" dirty="0">
                <a:solidFill>
                  <a:srgbClr val="000000"/>
                </a:solidFill>
                <a:cs typeface="Arial" panose="020B0604020202020204" pitchFamily="34" charset="0"/>
              </a:rPr>
              <a:t>in this text, the # is not used for immediate data</a:t>
            </a:r>
            <a:endParaRPr lang="en-US" altLang="en-US" dirty="0">
              <a:cs typeface="Times New Roman" panose="02020603050405020304" pitchFamily="18" charset="0"/>
            </a:endParaRPr>
          </a:p>
        </p:txBody>
      </p:sp>
      <p:sp>
        <p:nvSpPr>
          <p:cNvPr id="49155" name="Slide Number Placeholder 1">
            <a:extLst>
              <a:ext uri="{FF2B5EF4-FFF2-40B4-BE49-F238E27FC236}">
                <a16:creationId xmlns:a16="http://schemas.microsoft.com/office/drawing/2014/main" id="{4546437A-7D0B-4B5B-825F-FA26AB1CB90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33F618EF-E1D9-4EC1-A580-CDD1CAB7A5C7}" type="slidenum">
              <a:rPr lang="en-US" altLang="en-US" sz="675">
                <a:solidFill>
                  <a:srgbClr val="000000"/>
                </a:solidFill>
              </a:rPr>
              <a:pPr>
                <a:spcBef>
                  <a:spcPct val="0"/>
                </a:spcBef>
                <a:buClrTx/>
                <a:buFontTx/>
                <a:buNone/>
              </a:pPr>
              <a:t>34</a:t>
            </a:fld>
            <a:endParaRPr lang="en-US" altLang="en-US" sz="675">
              <a:solidFill>
                <a:srgbClr val="000000"/>
              </a:solidFill>
            </a:endParaRPr>
          </a:p>
        </p:txBody>
      </p:sp>
      <p:sp>
        <p:nvSpPr>
          <p:cNvPr id="2" name="TextBox 1">
            <a:extLst>
              <a:ext uri="{FF2B5EF4-FFF2-40B4-BE49-F238E27FC236}">
                <a16:creationId xmlns:a16="http://schemas.microsoft.com/office/drawing/2014/main" id="{2F22D0BA-6779-4C7F-83FE-B5167C13E859}"/>
              </a:ext>
            </a:extLst>
          </p:cNvPr>
          <p:cNvSpPr txBox="1"/>
          <p:nvPr/>
        </p:nvSpPr>
        <p:spPr>
          <a:xfrm>
            <a:off x="1066873" y="499172"/>
            <a:ext cx="6627019" cy="1077218"/>
          </a:xfrm>
          <a:prstGeom prst="rect">
            <a:avLst/>
          </a:prstGeom>
          <a:noFill/>
        </p:spPr>
        <p:txBody>
          <a:bodyPr wrap="square" rtlCol="0">
            <a:spAutoFit/>
          </a:bodyPr>
          <a:lstStyle/>
          <a:p>
            <a:pPr algn="ctr"/>
            <a:r>
              <a:rPr lang="en-US" sz="3600" dirty="0">
                <a:solidFill>
                  <a:srgbClr val="0070C0"/>
                </a:solidFill>
              </a:rPr>
              <a:t>MOV Immediate: Instruction</a:t>
            </a:r>
          </a:p>
          <a:p>
            <a:pPr algn="ctr"/>
            <a:r>
              <a:rPr lang="en-US" sz="2800" dirty="0">
                <a:solidFill>
                  <a:srgbClr val="0070C0"/>
                </a:solidFill>
              </a:rPr>
              <a:t>Symbolic</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022E3631-6998-46A3-BC59-BA17236CA80B}"/>
              </a:ext>
            </a:extLst>
          </p:cNvPr>
          <p:cNvSpPr>
            <a:spLocks noGrp="1" noChangeArrowheads="1"/>
          </p:cNvSpPr>
          <p:nvPr>
            <p:ph idx="1"/>
          </p:nvPr>
        </p:nvSpPr>
        <p:spPr>
          <a:xfrm>
            <a:off x="1151907" y="1731599"/>
            <a:ext cx="7205709" cy="4455319"/>
          </a:xfrm>
        </p:spPr>
        <p:txBody>
          <a:bodyPr>
            <a:normAutofit lnSpcReduction="10000"/>
          </a:bodyPr>
          <a:lstStyle/>
          <a:p>
            <a:pPr eaLnBrk="1" hangingPunct="1"/>
            <a:r>
              <a:rPr lang="en-US" altLang="en-US" dirty="0">
                <a:solidFill>
                  <a:srgbClr val="000000"/>
                </a:solidFill>
                <a:cs typeface="Times New Roman" panose="02020603050405020304" pitchFamily="18" charset="0"/>
              </a:rPr>
              <a:t>The symbolic assembler portrays immediate data in many ways. </a:t>
            </a:r>
          </a:p>
          <a:p>
            <a:pPr eaLnBrk="1" hangingPunct="1"/>
            <a:r>
              <a:rPr lang="en-US" altLang="en-US" dirty="0">
                <a:solidFill>
                  <a:srgbClr val="000000"/>
                </a:solidFill>
                <a:cs typeface="Times New Roman" panose="02020603050405020304" pitchFamily="18" charset="0"/>
              </a:rPr>
              <a:t>The letter </a:t>
            </a:r>
            <a:r>
              <a:rPr lang="en-US" altLang="en-US" b="1" dirty="0">
                <a:solidFill>
                  <a:srgbClr val="000000"/>
                </a:solidFill>
                <a:cs typeface="Times New Roman" panose="02020603050405020304" pitchFamily="18" charset="0"/>
              </a:rPr>
              <a:t>H</a:t>
            </a:r>
            <a:r>
              <a:rPr lang="en-US" altLang="en-US" dirty="0">
                <a:solidFill>
                  <a:srgbClr val="000000"/>
                </a:solidFill>
                <a:cs typeface="Times New Roman" panose="02020603050405020304" pitchFamily="18" charset="0"/>
              </a:rPr>
              <a:t> appends hexadecimal data.</a:t>
            </a:r>
          </a:p>
          <a:p>
            <a:pPr eaLnBrk="1" hangingPunct="1"/>
            <a:r>
              <a:rPr lang="en-US" altLang="en-US" dirty="0">
                <a:solidFill>
                  <a:srgbClr val="000000"/>
                </a:solidFill>
                <a:cs typeface="Times New Roman" panose="02020603050405020304" pitchFamily="18" charset="0"/>
              </a:rPr>
              <a:t>If hexadecimal data begin with a letter, the assembler requires the data start with a </a:t>
            </a:r>
            <a:r>
              <a:rPr lang="en-US" altLang="en-US" b="1" dirty="0">
                <a:solidFill>
                  <a:srgbClr val="000000"/>
                </a:solidFill>
                <a:cs typeface="Times New Roman" panose="02020603050405020304" pitchFamily="18" charset="0"/>
              </a:rPr>
              <a:t>0</a:t>
            </a:r>
            <a:r>
              <a:rPr lang="en-US" altLang="en-US" dirty="0">
                <a:solidFill>
                  <a:srgbClr val="000000"/>
                </a:solidFill>
                <a:cs typeface="Times New Roman" panose="02020603050405020304" pitchFamily="18" charset="0"/>
              </a:rPr>
              <a:t>. </a:t>
            </a:r>
          </a:p>
          <a:p>
            <a:pPr lvl="1" eaLnBrk="1" hangingPunct="1"/>
            <a:r>
              <a:rPr lang="en-US" altLang="en-US" dirty="0">
                <a:solidFill>
                  <a:srgbClr val="000000"/>
                </a:solidFill>
                <a:cs typeface="Times New Roman" panose="02020603050405020304" pitchFamily="18" charset="0"/>
              </a:rPr>
              <a:t>to represent a hexadecimal </a:t>
            </a:r>
            <a:r>
              <a:rPr lang="en-US" altLang="en-US" dirty="0" err="1">
                <a:solidFill>
                  <a:srgbClr val="000000"/>
                </a:solidFill>
                <a:cs typeface="Times New Roman" panose="02020603050405020304" pitchFamily="18" charset="0"/>
              </a:rPr>
              <a:t>F2</a:t>
            </a:r>
            <a:r>
              <a:rPr lang="en-US" altLang="en-US" dirty="0">
                <a:solidFill>
                  <a:srgbClr val="000000"/>
                </a:solidFill>
                <a:cs typeface="Times New Roman" panose="02020603050405020304" pitchFamily="18" charset="0"/>
              </a:rPr>
              <a:t>, </a:t>
            </a:r>
            <a:r>
              <a:rPr lang="en-US" altLang="en-US" dirty="0" err="1">
                <a:solidFill>
                  <a:srgbClr val="000000"/>
                </a:solidFill>
                <a:cs typeface="Times New Roman" panose="02020603050405020304" pitchFamily="18" charset="0"/>
              </a:rPr>
              <a:t>0F2H</a:t>
            </a:r>
            <a:r>
              <a:rPr lang="en-US" altLang="en-US" dirty="0">
                <a:solidFill>
                  <a:srgbClr val="000000"/>
                </a:solidFill>
                <a:cs typeface="Times New Roman" panose="02020603050405020304" pitchFamily="18" charset="0"/>
              </a:rPr>
              <a:t> is used</a:t>
            </a:r>
            <a:br>
              <a:rPr lang="en-US" altLang="en-US" dirty="0">
                <a:solidFill>
                  <a:srgbClr val="000000"/>
                </a:solidFill>
                <a:cs typeface="Times New Roman" panose="02020603050405020304" pitchFamily="18" charset="0"/>
              </a:rPr>
            </a:br>
            <a:r>
              <a:rPr lang="en-US" altLang="en-US" dirty="0">
                <a:solidFill>
                  <a:srgbClr val="000000"/>
                </a:solidFill>
                <a:cs typeface="Times New Roman" panose="02020603050405020304" pitchFamily="18" charset="0"/>
              </a:rPr>
              <a:t>in assembly language</a:t>
            </a:r>
          </a:p>
          <a:p>
            <a:pPr eaLnBrk="1" hangingPunct="1"/>
            <a:r>
              <a:rPr lang="en-US" altLang="en-US" dirty="0">
                <a:solidFill>
                  <a:srgbClr val="000000"/>
                </a:solidFill>
                <a:cs typeface="Times New Roman" panose="02020603050405020304" pitchFamily="18" charset="0"/>
              </a:rPr>
              <a:t>Decimal data are represented as is and require no special codes or adjustments.</a:t>
            </a:r>
          </a:p>
          <a:p>
            <a:pPr lvl="1" eaLnBrk="1" hangingPunct="1"/>
            <a:r>
              <a:rPr lang="en-US" altLang="en-US" dirty="0">
                <a:solidFill>
                  <a:srgbClr val="000000"/>
                </a:solidFill>
                <a:cs typeface="Times New Roman" panose="02020603050405020304" pitchFamily="18" charset="0"/>
              </a:rPr>
              <a:t>an example is the 100 decimal in the</a:t>
            </a:r>
            <a:br>
              <a:rPr lang="en-US" altLang="en-US" dirty="0">
                <a:solidFill>
                  <a:srgbClr val="000000"/>
                </a:solidFill>
                <a:cs typeface="Times New Roman" panose="02020603050405020304" pitchFamily="18" charset="0"/>
              </a:rPr>
            </a:br>
            <a:r>
              <a:rPr lang="en-US" altLang="en-US" dirty="0">
                <a:solidFill>
                  <a:srgbClr val="000000"/>
                </a:solidFill>
                <a:cs typeface="Times New Roman" panose="02020603050405020304" pitchFamily="18" charset="0"/>
              </a:rPr>
              <a:t>MOV </a:t>
            </a:r>
            <a:r>
              <a:rPr lang="en-US" altLang="en-US" dirty="0" err="1">
                <a:solidFill>
                  <a:srgbClr val="000000"/>
                </a:solidFill>
                <a:cs typeface="Times New Roman" panose="02020603050405020304" pitchFamily="18" charset="0"/>
              </a:rPr>
              <a:t>AL,100</a:t>
            </a:r>
            <a:r>
              <a:rPr lang="en-US" altLang="en-US" dirty="0">
                <a:solidFill>
                  <a:srgbClr val="000000"/>
                </a:solidFill>
                <a:cs typeface="Times New Roman" panose="02020603050405020304" pitchFamily="18" charset="0"/>
              </a:rPr>
              <a:t> instruction</a:t>
            </a:r>
            <a:endParaRPr lang="en-US" altLang="en-US" dirty="0">
              <a:cs typeface="Times New Roman" panose="02020603050405020304" pitchFamily="18" charset="0"/>
            </a:endParaRPr>
          </a:p>
        </p:txBody>
      </p:sp>
      <p:sp>
        <p:nvSpPr>
          <p:cNvPr id="50179" name="Slide Number Placeholder 1">
            <a:extLst>
              <a:ext uri="{FF2B5EF4-FFF2-40B4-BE49-F238E27FC236}">
                <a16:creationId xmlns:a16="http://schemas.microsoft.com/office/drawing/2014/main" id="{9BBCCD02-B5C3-4C8D-AEFC-ACA1E807E98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113AED7C-439F-4BB5-A787-A0D99A383009}" type="slidenum">
              <a:rPr lang="en-US" altLang="en-US" sz="675">
                <a:solidFill>
                  <a:srgbClr val="000000"/>
                </a:solidFill>
              </a:rPr>
              <a:pPr>
                <a:spcBef>
                  <a:spcPct val="0"/>
                </a:spcBef>
                <a:buClrTx/>
                <a:buFontTx/>
                <a:buNone/>
              </a:pPr>
              <a:t>35</a:t>
            </a:fld>
            <a:endParaRPr lang="en-US" altLang="en-US" sz="675">
              <a:solidFill>
                <a:srgbClr val="000000"/>
              </a:solidFill>
            </a:endParaRPr>
          </a:p>
        </p:txBody>
      </p:sp>
      <p:sp>
        <p:nvSpPr>
          <p:cNvPr id="4" name="TextBox 3">
            <a:extLst>
              <a:ext uri="{FF2B5EF4-FFF2-40B4-BE49-F238E27FC236}">
                <a16:creationId xmlns:a16="http://schemas.microsoft.com/office/drawing/2014/main" id="{AD8E9CC2-F1D8-473E-9995-5DB1A55C6333}"/>
              </a:ext>
            </a:extLst>
          </p:cNvPr>
          <p:cNvSpPr txBox="1"/>
          <p:nvPr/>
        </p:nvSpPr>
        <p:spPr>
          <a:xfrm>
            <a:off x="1232538" y="457221"/>
            <a:ext cx="7205709" cy="1077218"/>
          </a:xfrm>
          <a:prstGeom prst="rect">
            <a:avLst/>
          </a:prstGeom>
          <a:noFill/>
        </p:spPr>
        <p:txBody>
          <a:bodyPr wrap="square" rtlCol="0">
            <a:spAutoFit/>
          </a:bodyPr>
          <a:lstStyle/>
          <a:p>
            <a:pPr algn="ctr"/>
            <a:r>
              <a:rPr lang="en-US" sz="3600" dirty="0">
                <a:solidFill>
                  <a:srgbClr val="0070C0"/>
                </a:solidFill>
              </a:rPr>
              <a:t>MOV Immediate: Instruction </a:t>
            </a:r>
            <a:r>
              <a:rPr lang="en-US" sz="2800" dirty="0">
                <a:solidFill>
                  <a:srgbClr val="0070C0"/>
                </a:solidFill>
              </a:rPr>
              <a:t>Symbolic </a:t>
            </a:r>
          </a:p>
          <a:p>
            <a:pPr algn="ctr"/>
            <a:r>
              <a:rPr lang="en-US" sz="2800" dirty="0">
                <a:solidFill>
                  <a:srgbClr val="0070C0"/>
                </a:solidFill>
              </a:rPr>
              <a:t>Continued ..</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A1229EDD-C4AD-4E9D-B4ED-106F59250159}"/>
              </a:ext>
            </a:extLst>
          </p:cNvPr>
          <p:cNvSpPr>
            <a:spLocks noGrp="1" noChangeArrowheads="1"/>
          </p:cNvSpPr>
          <p:nvPr>
            <p:ph idx="1"/>
          </p:nvPr>
        </p:nvSpPr>
        <p:spPr>
          <a:xfrm>
            <a:off x="1258490" y="1597471"/>
            <a:ext cx="6627019" cy="4375761"/>
          </a:xfrm>
        </p:spPr>
        <p:txBody>
          <a:bodyPr>
            <a:normAutofit/>
          </a:bodyPr>
          <a:lstStyle/>
          <a:p>
            <a:pPr eaLnBrk="1" hangingPunct="1"/>
            <a:r>
              <a:rPr lang="en-US" altLang="en-US" sz="2000" dirty="0">
                <a:solidFill>
                  <a:srgbClr val="000000"/>
                </a:solidFill>
                <a:cs typeface="Times New Roman" panose="02020603050405020304" pitchFamily="18" charset="0"/>
              </a:rPr>
              <a:t>An ASCII-coded character or characters may be depicted in the immediate form if the ASCII data are enclosed in apostrophes.</a:t>
            </a:r>
          </a:p>
          <a:p>
            <a:pPr eaLnBrk="1" hangingPunct="1"/>
            <a:r>
              <a:rPr lang="en-US" altLang="en-US" sz="2000" dirty="0">
                <a:solidFill>
                  <a:srgbClr val="000000"/>
                </a:solidFill>
                <a:cs typeface="Times New Roman" panose="02020603050405020304" pitchFamily="18" charset="0"/>
              </a:rPr>
              <a:t>Example: MOV </a:t>
            </a:r>
            <a:r>
              <a:rPr lang="en-US" altLang="en-US" sz="2000" dirty="0" err="1">
                <a:solidFill>
                  <a:srgbClr val="000000"/>
                </a:solidFill>
                <a:cs typeface="Times New Roman" panose="02020603050405020304" pitchFamily="18" charset="0"/>
              </a:rPr>
              <a:t>AL,’A</a:t>
            </a:r>
            <a:r>
              <a:rPr lang="en-US" altLang="en-US" sz="2000" dirty="0">
                <a:solidFill>
                  <a:srgbClr val="000000"/>
                </a:solidFill>
                <a:cs typeface="Times New Roman" panose="02020603050405020304" pitchFamily="18" charset="0"/>
              </a:rPr>
              <a:t>’; Copies </a:t>
            </a:r>
            <a:r>
              <a:rPr lang="en-US" altLang="en-US" sz="2000" dirty="0" err="1">
                <a:solidFill>
                  <a:srgbClr val="000000"/>
                </a:solidFill>
                <a:cs typeface="Times New Roman" panose="02020603050405020304" pitchFamily="18" charset="0"/>
              </a:rPr>
              <a:t>SSCII</a:t>
            </a:r>
            <a:r>
              <a:rPr lang="en-US" altLang="en-US" sz="2000" dirty="0">
                <a:solidFill>
                  <a:srgbClr val="000000"/>
                </a:solidFill>
                <a:cs typeface="Times New Roman" panose="02020603050405020304" pitchFamily="18" charset="0"/>
              </a:rPr>
              <a:t> A into AL </a:t>
            </a:r>
          </a:p>
          <a:p>
            <a:pPr lvl="1" eaLnBrk="1" hangingPunct="1"/>
            <a:r>
              <a:rPr lang="en-US" altLang="en-US" sz="2000" dirty="0">
                <a:solidFill>
                  <a:srgbClr val="000000"/>
                </a:solidFill>
                <a:cs typeface="Times New Roman" panose="02020603050405020304" pitchFamily="18" charset="0"/>
              </a:rPr>
              <a:t>be careful to use the apostrophe (‘) for ASCII</a:t>
            </a:r>
            <a:br>
              <a:rPr lang="en-US" altLang="en-US" sz="2000" dirty="0">
                <a:solidFill>
                  <a:srgbClr val="000000"/>
                </a:solidFill>
                <a:cs typeface="Times New Roman" panose="02020603050405020304" pitchFamily="18" charset="0"/>
              </a:rPr>
            </a:br>
            <a:r>
              <a:rPr lang="en-US" altLang="en-US" sz="2000" dirty="0">
                <a:solidFill>
                  <a:srgbClr val="000000"/>
                </a:solidFill>
                <a:cs typeface="Times New Roman" panose="02020603050405020304" pitchFamily="18" charset="0"/>
              </a:rPr>
              <a:t>data and not the single quotation mark (‘)</a:t>
            </a:r>
          </a:p>
          <a:p>
            <a:pPr eaLnBrk="1" hangingPunct="1"/>
            <a:r>
              <a:rPr lang="en-US" altLang="en-US" sz="2000" dirty="0">
                <a:solidFill>
                  <a:srgbClr val="000000"/>
                </a:solidFill>
                <a:cs typeface="Times New Roman" panose="02020603050405020304" pitchFamily="18" charset="0"/>
              </a:rPr>
              <a:t>Binary data are represented if the binary number is followed by the letter B.</a:t>
            </a:r>
          </a:p>
          <a:p>
            <a:r>
              <a:rPr lang="en-US" altLang="en-US" sz="2000" dirty="0">
                <a:solidFill>
                  <a:srgbClr val="000000"/>
                </a:solidFill>
                <a:cs typeface="Times New Roman" panose="02020603050405020304" pitchFamily="18" charset="0"/>
              </a:rPr>
              <a:t>Example (8-bit): </a:t>
            </a:r>
          </a:p>
          <a:p>
            <a:r>
              <a:rPr lang="en-US" altLang="en-US" sz="2000" dirty="0">
                <a:solidFill>
                  <a:srgbClr val="000000"/>
                </a:solidFill>
                <a:cs typeface="Times New Roman" panose="02020603050405020304" pitchFamily="18" charset="0"/>
              </a:rPr>
              <a:t>MOV </a:t>
            </a:r>
            <a:r>
              <a:rPr lang="en-US" altLang="en-US" sz="2000" dirty="0" err="1">
                <a:solidFill>
                  <a:srgbClr val="000000"/>
                </a:solidFill>
                <a:cs typeface="Times New Roman" panose="02020603050405020304" pitchFamily="18" charset="0"/>
              </a:rPr>
              <a:t>CL,1100110B</a:t>
            </a:r>
            <a:r>
              <a:rPr lang="en-US" altLang="en-US" sz="2000" dirty="0">
                <a:solidFill>
                  <a:srgbClr val="000000"/>
                </a:solidFill>
                <a:cs typeface="Times New Roman" panose="02020603050405020304" pitchFamily="18" charset="0"/>
              </a:rPr>
              <a:t>; Copies </a:t>
            </a:r>
            <a:r>
              <a:rPr lang="en-US" altLang="en-US" sz="2000" dirty="0" err="1">
                <a:solidFill>
                  <a:srgbClr val="000000"/>
                </a:solidFill>
                <a:cs typeface="Times New Roman" panose="02020603050405020304" pitchFamily="18" charset="0"/>
              </a:rPr>
              <a:t>1100110</a:t>
            </a:r>
            <a:r>
              <a:rPr lang="en-US" altLang="en-US" sz="2000" baseline="-25000" dirty="0" err="1">
                <a:solidFill>
                  <a:srgbClr val="000000"/>
                </a:solidFill>
                <a:cs typeface="Times New Roman" panose="02020603050405020304" pitchFamily="18" charset="0"/>
              </a:rPr>
              <a:t>B</a:t>
            </a:r>
            <a:r>
              <a:rPr lang="en-US" altLang="en-US" sz="2000" dirty="0">
                <a:solidFill>
                  <a:srgbClr val="000000"/>
                </a:solidFill>
                <a:cs typeface="Times New Roman" panose="02020603050405020304" pitchFamily="18" charset="0"/>
              </a:rPr>
              <a:t> into CL,</a:t>
            </a:r>
          </a:p>
          <a:p>
            <a:r>
              <a:rPr lang="en-US" altLang="en-US" sz="2000" dirty="0">
                <a:solidFill>
                  <a:srgbClr val="000000"/>
                </a:solidFill>
                <a:cs typeface="Times New Roman" panose="02020603050405020304" pitchFamily="18" charset="0"/>
              </a:rPr>
              <a:t>Example (32-bit): </a:t>
            </a:r>
          </a:p>
          <a:p>
            <a:pPr marL="0" indent="0">
              <a:buNone/>
            </a:pPr>
            <a:r>
              <a:rPr lang="en-US" altLang="en-US" sz="2000" dirty="0">
                <a:solidFill>
                  <a:srgbClr val="000000"/>
                </a:solidFill>
                <a:cs typeface="Times New Roman" panose="02020603050405020304" pitchFamily="18" charset="0"/>
              </a:rPr>
              <a:t>    MOV </a:t>
            </a:r>
            <a:r>
              <a:rPr lang="en-US" altLang="en-US" sz="2000" dirty="0" err="1">
                <a:solidFill>
                  <a:srgbClr val="000000"/>
                </a:solidFill>
                <a:cs typeface="Times New Roman" panose="02020603050405020304" pitchFamily="18" charset="0"/>
              </a:rPr>
              <a:t>EBX</a:t>
            </a:r>
            <a:r>
              <a:rPr lang="en-US" altLang="en-US" sz="2000" dirty="0">
                <a:solidFill>
                  <a:srgbClr val="000000"/>
                </a:solidFill>
                <a:cs typeface="Times New Roman" panose="02020603050405020304" pitchFamily="18" charset="0"/>
              </a:rPr>
              <a:t>, </a:t>
            </a:r>
            <a:r>
              <a:rPr lang="en-US" altLang="en-US" sz="2000" dirty="0" err="1">
                <a:solidFill>
                  <a:srgbClr val="000000"/>
                </a:solidFill>
                <a:cs typeface="Times New Roman" panose="02020603050405020304" pitchFamily="18" charset="0"/>
              </a:rPr>
              <a:t>12340000H</a:t>
            </a:r>
            <a:r>
              <a:rPr lang="en-US" altLang="en-US" sz="2000" dirty="0">
                <a:solidFill>
                  <a:srgbClr val="000000"/>
                </a:solidFill>
                <a:cs typeface="Times New Roman" panose="02020603050405020304" pitchFamily="18" charset="0"/>
              </a:rPr>
              <a:t>; Copies </a:t>
            </a:r>
            <a:r>
              <a:rPr lang="en-US" altLang="en-US" sz="2000" dirty="0" err="1">
                <a:solidFill>
                  <a:srgbClr val="000000"/>
                </a:solidFill>
                <a:cs typeface="Times New Roman" panose="02020603050405020304" pitchFamily="18" charset="0"/>
              </a:rPr>
              <a:t>12340000</a:t>
            </a:r>
            <a:r>
              <a:rPr lang="en-US" altLang="en-US" sz="2000" baseline="-25000" dirty="0" err="1">
                <a:solidFill>
                  <a:srgbClr val="000000"/>
                </a:solidFill>
                <a:cs typeface="Times New Roman" panose="02020603050405020304" pitchFamily="18" charset="0"/>
              </a:rPr>
              <a:t>H</a:t>
            </a:r>
            <a:r>
              <a:rPr lang="en-US" altLang="en-US" sz="2000" baseline="-25000" dirty="0">
                <a:solidFill>
                  <a:srgbClr val="000000"/>
                </a:solidFill>
                <a:cs typeface="Times New Roman" panose="02020603050405020304" pitchFamily="18" charset="0"/>
              </a:rPr>
              <a:t> </a:t>
            </a:r>
            <a:r>
              <a:rPr lang="en-US" altLang="en-US" sz="2000" dirty="0">
                <a:solidFill>
                  <a:srgbClr val="000000"/>
                </a:solidFill>
                <a:cs typeface="Times New Roman" panose="02020603050405020304" pitchFamily="18" charset="0"/>
              </a:rPr>
              <a:t>into </a:t>
            </a:r>
            <a:r>
              <a:rPr lang="en-US" altLang="en-US" sz="2000" dirty="0" err="1">
                <a:solidFill>
                  <a:srgbClr val="000000"/>
                </a:solidFill>
                <a:cs typeface="Times New Roman" panose="02020603050405020304" pitchFamily="18" charset="0"/>
              </a:rPr>
              <a:t>EBX</a:t>
            </a:r>
            <a:endParaRPr lang="en-US" altLang="en-US" sz="2000" dirty="0">
              <a:solidFill>
                <a:srgbClr val="000000"/>
              </a:solidFill>
              <a:cs typeface="Times New Roman" panose="02020603050405020304" pitchFamily="18" charset="0"/>
            </a:endParaRPr>
          </a:p>
          <a:p>
            <a:pPr marL="457200" lvl="1" indent="0" eaLnBrk="1" hangingPunct="1">
              <a:buNone/>
            </a:pPr>
            <a:endParaRPr lang="en-US" altLang="en-US" sz="2000" dirty="0">
              <a:cs typeface="Times New Roman" panose="02020603050405020304" pitchFamily="18" charset="0"/>
            </a:endParaRPr>
          </a:p>
        </p:txBody>
      </p:sp>
      <p:sp>
        <p:nvSpPr>
          <p:cNvPr id="51203" name="Slide Number Placeholder 1">
            <a:extLst>
              <a:ext uri="{FF2B5EF4-FFF2-40B4-BE49-F238E27FC236}">
                <a16:creationId xmlns:a16="http://schemas.microsoft.com/office/drawing/2014/main" id="{EDBFE534-DB33-4ECB-82A6-0FD957EC635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2B0BAB8D-C2A6-4864-8A9B-BCAADC2FDCC5}" type="slidenum">
              <a:rPr lang="en-US" altLang="en-US" sz="675">
                <a:solidFill>
                  <a:srgbClr val="000000"/>
                </a:solidFill>
              </a:rPr>
              <a:pPr>
                <a:spcBef>
                  <a:spcPct val="0"/>
                </a:spcBef>
                <a:buClrTx/>
                <a:buFontTx/>
                <a:buNone/>
              </a:pPr>
              <a:t>36</a:t>
            </a:fld>
            <a:endParaRPr lang="en-US" altLang="en-US" sz="675">
              <a:solidFill>
                <a:srgbClr val="000000"/>
              </a:solidFill>
            </a:endParaRPr>
          </a:p>
        </p:txBody>
      </p:sp>
      <p:sp>
        <p:nvSpPr>
          <p:cNvPr id="2" name="TextBox 1">
            <a:extLst>
              <a:ext uri="{FF2B5EF4-FFF2-40B4-BE49-F238E27FC236}">
                <a16:creationId xmlns:a16="http://schemas.microsoft.com/office/drawing/2014/main" id="{08F7EAEC-6195-42D9-BC64-F8AD8C9429B6}"/>
              </a:ext>
            </a:extLst>
          </p:cNvPr>
          <p:cNvSpPr txBox="1"/>
          <p:nvPr/>
        </p:nvSpPr>
        <p:spPr>
          <a:xfrm>
            <a:off x="5107717" y="6162688"/>
            <a:ext cx="2002792" cy="369332"/>
          </a:xfrm>
          <a:prstGeom prst="rect">
            <a:avLst/>
          </a:prstGeom>
          <a:noFill/>
        </p:spPr>
        <p:txBody>
          <a:bodyPr wrap="none" rtlCol="0">
            <a:spAutoFit/>
          </a:bodyPr>
          <a:lstStyle/>
          <a:p>
            <a:r>
              <a:rPr lang="en-US" dirty="0"/>
              <a:t>Note: See Table 3-2</a:t>
            </a:r>
          </a:p>
        </p:txBody>
      </p:sp>
      <p:sp>
        <p:nvSpPr>
          <p:cNvPr id="3" name="TextBox 2">
            <a:extLst>
              <a:ext uri="{FF2B5EF4-FFF2-40B4-BE49-F238E27FC236}">
                <a16:creationId xmlns:a16="http://schemas.microsoft.com/office/drawing/2014/main" id="{8EB4874C-F65D-4194-905A-CD7F5F708500}"/>
              </a:ext>
            </a:extLst>
          </p:cNvPr>
          <p:cNvSpPr txBox="1"/>
          <p:nvPr/>
        </p:nvSpPr>
        <p:spPr>
          <a:xfrm>
            <a:off x="1258490" y="592380"/>
            <a:ext cx="6899709" cy="646331"/>
          </a:xfrm>
          <a:prstGeom prst="rect">
            <a:avLst/>
          </a:prstGeom>
          <a:noFill/>
        </p:spPr>
        <p:txBody>
          <a:bodyPr wrap="none" rtlCol="0">
            <a:spAutoFit/>
          </a:bodyPr>
          <a:lstStyle/>
          <a:p>
            <a:r>
              <a:rPr lang="en-US" sz="3600" b="1" dirty="0">
                <a:solidFill>
                  <a:srgbClr val="00B0F0"/>
                </a:solidFill>
              </a:rPr>
              <a:t>Examples of Immediate Addressing</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03A00E8C-0CF4-4061-B6A1-C3F90C46C8F3}"/>
              </a:ext>
            </a:extLst>
          </p:cNvPr>
          <p:cNvSpPr>
            <a:spLocks noGrp="1" noChangeArrowheads="1"/>
          </p:cNvSpPr>
          <p:nvPr>
            <p:ph idx="1"/>
          </p:nvPr>
        </p:nvSpPr>
        <p:spPr>
          <a:xfrm>
            <a:off x="1124335" y="1477307"/>
            <a:ext cx="6627019" cy="3944438"/>
          </a:xfrm>
        </p:spPr>
        <p:txBody>
          <a:bodyPr>
            <a:normAutofit/>
          </a:bodyPr>
          <a:lstStyle/>
          <a:p>
            <a:pPr eaLnBrk="1" hangingPunct="1"/>
            <a:r>
              <a:rPr lang="en-US" altLang="en-US" sz="2000" dirty="0">
                <a:solidFill>
                  <a:srgbClr val="000000"/>
                </a:solidFill>
                <a:cs typeface="Arial" panose="020B0604020202020204" pitchFamily="34" charset="0"/>
              </a:rPr>
              <a:t>Each statement in an assembly language program consists of four parts or fields.</a:t>
            </a:r>
          </a:p>
          <a:p>
            <a:pPr eaLnBrk="1" hangingPunct="1"/>
            <a:r>
              <a:rPr lang="en-US" altLang="en-US" sz="2000" dirty="0">
                <a:solidFill>
                  <a:srgbClr val="000000"/>
                </a:solidFill>
                <a:cs typeface="Arial" panose="020B0604020202020204" pitchFamily="34" charset="0"/>
              </a:rPr>
              <a:t>The leftmost field is called the </a:t>
            </a:r>
            <a:r>
              <a:rPr lang="en-US" altLang="en-US" sz="2000" i="1" dirty="0">
                <a:solidFill>
                  <a:srgbClr val="000000"/>
                </a:solidFill>
                <a:cs typeface="Arial" panose="020B0604020202020204" pitchFamily="34" charset="0"/>
              </a:rPr>
              <a:t>label.</a:t>
            </a:r>
          </a:p>
          <a:p>
            <a:pPr lvl="1" eaLnBrk="1" hangingPunct="1"/>
            <a:r>
              <a:rPr lang="en-US" altLang="en-US" sz="2000" dirty="0">
                <a:solidFill>
                  <a:srgbClr val="000000"/>
                </a:solidFill>
                <a:cs typeface="Arial" panose="020B0604020202020204" pitchFamily="34" charset="0"/>
              </a:rPr>
              <a:t>used to store a symbolic name for the memory location it represents </a:t>
            </a:r>
          </a:p>
          <a:p>
            <a:pPr eaLnBrk="1" hangingPunct="1"/>
            <a:r>
              <a:rPr lang="en-US" altLang="en-US" sz="2000" dirty="0">
                <a:solidFill>
                  <a:srgbClr val="000000"/>
                </a:solidFill>
                <a:cs typeface="Arial" panose="020B0604020202020204" pitchFamily="34" charset="0"/>
              </a:rPr>
              <a:t>All labels must begin with a letter or one of the following special characters: @, $, -, or ?.</a:t>
            </a:r>
          </a:p>
          <a:p>
            <a:pPr lvl="1" eaLnBrk="1" hangingPunct="1"/>
            <a:r>
              <a:rPr lang="en-US" altLang="en-US" sz="2000" dirty="0">
                <a:solidFill>
                  <a:srgbClr val="000000"/>
                </a:solidFill>
                <a:cs typeface="Arial" panose="020B0604020202020204" pitchFamily="34" charset="0"/>
              </a:rPr>
              <a:t>a label may any length from 1 to 35 characters </a:t>
            </a:r>
          </a:p>
          <a:p>
            <a:pPr eaLnBrk="1" hangingPunct="1"/>
            <a:r>
              <a:rPr lang="en-US" altLang="en-US" sz="2000" dirty="0">
                <a:solidFill>
                  <a:srgbClr val="000000"/>
                </a:solidFill>
                <a:cs typeface="Arial" panose="020B0604020202020204" pitchFamily="34" charset="0"/>
              </a:rPr>
              <a:t>The label appears in a program to identify the name of a memory location for storing data and for other purposes.</a:t>
            </a:r>
          </a:p>
          <a:p>
            <a:pPr eaLnBrk="1" hangingPunct="1"/>
            <a:r>
              <a:rPr lang="en-US" altLang="en-US" sz="2000" dirty="0">
                <a:cs typeface="Times New Roman" panose="02020603050405020304" pitchFamily="18" charset="0"/>
              </a:rPr>
              <a:t>Example: START: MOV </a:t>
            </a:r>
            <a:r>
              <a:rPr lang="en-US" altLang="en-US" sz="2000" dirty="0" err="1">
                <a:cs typeface="Times New Roman" panose="02020603050405020304" pitchFamily="18" charset="0"/>
              </a:rPr>
              <a:t>AL,BL</a:t>
            </a:r>
            <a:r>
              <a:rPr lang="en-US" altLang="en-US" sz="2000" dirty="0">
                <a:cs typeface="Times New Roman" panose="02020603050405020304" pitchFamily="18" charset="0"/>
              </a:rPr>
              <a:t>  ; Copy BL into AL</a:t>
            </a:r>
          </a:p>
        </p:txBody>
      </p:sp>
      <p:sp>
        <p:nvSpPr>
          <p:cNvPr id="52227" name="Slide Number Placeholder 1">
            <a:extLst>
              <a:ext uri="{FF2B5EF4-FFF2-40B4-BE49-F238E27FC236}">
                <a16:creationId xmlns:a16="http://schemas.microsoft.com/office/drawing/2014/main" id="{46DDC823-E7C5-4005-93E0-99724E29975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8C9E4218-F914-4DD6-9538-8324413F647C}" type="slidenum">
              <a:rPr lang="en-US" altLang="en-US" sz="675">
                <a:solidFill>
                  <a:srgbClr val="000000"/>
                </a:solidFill>
              </a:rPr>
              <a:pPr>
                <a:spcBef>
                  <a:spcPct val="0"/>
                </a:spcBef>
                <a:buClrTx/>
                <a:buFontTx/>
                <a:buNone/>
              </a:pPr>
              <a:t>37</a:t>
            </a:fld>
            <a:endParaRPr lang="en-US" altLang="en-US" sz="675">
              <a:solidFill>
                <a:srgbClr val="000000"/>
              </a:solidFill>
            </a:endParaRPr>
          </a:p>
        </p:txBody>
      </p:sp>
      <p:sp>
        <p:nvSpPr>
          <p:cNvPr id="2" name="TextBox 1">
            <a:extLst>
              <a:ext uri="{FF2B5EF4-FFF2-40B4-BE49-F238E27FC236}">
                <a16:creationId xmlns:a16="http://schemas.microsoft.com/office/drawing/2014/main" id="{A6817049-3EA3-47B3-8257-C1C45D24CB42}"/>
              </a:ext>
            </a:extLst>
          </p:cNvPr>
          <p:cNvSpPr txBox="1"/>
          <p:nvPr/>
        </p:nvSpPr>
        <p:spPr>
          <a:xfrm>
            <a:off x="932872" y="578717"/>
            <a:ext cx="7157729" cy="584775"/>
          </a:xfrm>
          <a:prstGeom prst="rect">
            <a:avLst/>
          </a:prstGeom>
          <a:noFill/>
        </p:spPr>
        <p:txBody>
          <a:bodyPr wrap="none" rtlCol="0">
            <a:spAutoFit/>
          </a:bodyPr>
          <a:lstStyle/>
          <a:p>
            <a:r>
              <a:rPr lang="en-US" sz="3200" b="1" dirty="0">
                <a:solidFill>
                  <a:srgbClr val="00B0F0"/>
                </a:solidFill>
                <a:latin typeface="Arial" panose="020B0604020202020204" pitchFamily="34" charset="0"/>
                <a:cs typeface="Arial" panose="020B0604020202020204" pitchFamily="34" charset="0"/>
              </a:rPr>
              <a:t>Assembly Program Statement Parts</a:t>
            </a:r>
          </a:p>
        </p:txBody>
      </p:sp>
      <p:sp>
        <p:nvSpPr>
          <p:cNvPr id="3" name="TextBox 2">
            <a:extLst>
              <a:ext uri="{FF2B5EF4-FFF2-40B4-BE49-F238E27FC236}">
                <a16:creationId xmlns:a16="http://schemas.microsoft.com/office/drawing/2014/main" id="{AB84E0CD-24B5-4110-A3F0-E2E1AB6F715E}"/>
              </a:ext>
            </a:extLst>
          </p:cNvPr>
          <p:cNvSpPr txBox="1"/>
          <p:nvPr/>
        </p:nvSpPr>
        <p:spPr>
          <a:xfrm>
            <a:off x="3962400" y="5634182"/>
            <a:ext cx="3223062" cy="400110"/>
          </a:xfrm>
          <a:prstGeom prst="rect">
            <a:avLst/>
          </a:prstGeom>
          <a:noFill/>
        </p:spPr>
        <p:txBody>
          <a:bodyPr wrap="none" rtlCol="0">
            <a:spAutoFit/>
          </a:bodyPr>
          <a:lstStyle/>
          <a:p>
            <a:r>
              <a:rPr lang="en-US" sz="2000" b="1" dirty="0"/>
              <a:t>See Example 3-3 (Important)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B356EF0B-E70B-485D-B167-9AC32BA3E036}"/>
              </a:ext>
            </a:extLst>
          </p:cNvPr>
          <p:cNvSpPr>
            <a:spLocks noGrp="1" noChangeArrowheads="1"/>
          </p:cNvSpPr>
          <p:nvPr>
            <p:ph idx="1"/>
          </p:nvPr>
        </p:nvSpPr>
        <p:spPr>
          <a:xfrm>
            <a:off x="1258490" y="1901032"/>
            <a:ext cx="6627019" cy="4455319"/>
          </a:xfrm>
        </p:spPr>
        <p:txBody>
          <a:bodyPr>
            <a:normAutofit fontScale="92500"/>
          </a:bodyPr>
          <a:lstStyle/>
          <a:p>
            <a:pPr eaLnBrk="1" hangingPunct="1"/>
            <a:r>
              <a:rPr lang="en-US" altLang="en-US" dirty="0">
                <a:solidFill>
                  <a:srgbClr val="000000"/>
                </a:solidFill>
                <a:cs typeface="Arial" panose="020B0604020202020204" pitchFamily="34" charset="0"/>
              </a:rPr>
              <a:t>The next field to the right is the </a:t>
            </a:r>
            <a:r>
              <a:rPr lang="en-US" altLang="en-US" i="1" dirty="0">
                <a:solidFill>
                  <a:srgbClr val="000000"/>
                </a:solidFill>
                <a:cs typeface="Arial" panose="020B0604020202020204" pitchFamily="34" charset="0"/>
              </a:rPr>
              <a:t>opcode field.</a:t>
            </a:r>
          </a:p>
          <a:p>
            <a:pPr lvl="1" eaLnBrk="1" hangingPunct="1"/>
            <a:r>
              <a:rPr lang="en-US" altLang="en-US" dirty="0">
                <a:solidFill>
                  <a:srgbClr val="000000"/>
                </a:solidFill>
                <a:cs typeface="Arial" panose="020B0604020202020204" pitchFamily="34" charset="0"/>
              </a:rPr>
              <a:t>designed to hold the instruction, or opcode </a:t>
            </a:r>
          </a:p>
          <a:p>
            <a:pPr lvl="1" eaLnBrk="1" hangingPunct="1"/>
            <a:r>
              <a:rPr lang="en-US" altLang="en-US" dirty="0">
                <a:solidFill>
                  <a:srgbClr val="000000"/>
                </a:solidFill>
                <a:cs typeface="Arial" panose="020B0604020202020204" pitchFamily="34" charset="0"/>
              </a:rPr>
              <a:t>the MOV part of the move data instruction is an example of an opcode </a:t>
            </a:r>
          </a:p>
          <a:p>
            <a:pPr eaLnBrk="1" hangingPunct="1"/>
            <a:r>
              <a:rPr lang="en-US" altLang="en-US" dirty="0">
                <a:solidFill>
                  <a:srgbClr val="000000"/>
                </a:solidFill>
                <a:cs typeface="Arial" panose="020B0604020202020204" pitchFamily="34" charset="0"/>
              </a:rPr>
              <a:t>Right of the opcode field is the </a:t>
            </a:r>
            <a:r>
              <a:rPr lang="en-US" altLang="en-US" i="1" dirty="0">
                <a:solidFill>
                  <a:srgbClr val="000000"/>
                </a:solidFill>
                <a:cs typeface="Arial" panose="020B0604020202020204" pitchFamily="34" charset="0"/>
              </a:rPr>
              <a:t>operand field.</a:t>
            </a:r>
          </a:p>
          <a:p>
            <a:pPr lvl="1" eaLnBrk="1" hangingPunct="1"/>
            <a:r>
              <a:rPr lang="en-US" altLang="en-US" dirty="0">
                <a:solidFill>
                  <a:srgbClr val="000000"/>
                </a:solidFill>
                <a:cs typeface="Arial" panose="020B0604020202020204" pitchFamily="34" charset="0"/>
              </a:rPr>
              <a:t>contains information used by the opcode</a:t>
            </a:r>
          </a:p>
          <a:p>
            <a:pPr lvl="1" eaLnBrk="1" hangingPunct="1"/>
            <a:r>
              <a:rPr lang="en-US" altLang="en-US" dirty="0">
                <a:solidFill>
                  <a:srgbClr val="000000"/>
                </a:solidFill>
                <a:cs typeface="Arial" panose="020B0604020202020204" pitchFamily="34" charset="0"/>
              </a:rPr>
              <a:t>the MOV </a:t>
            </a:r>
            <a:r>
              <a:rPr lang="en-US" altLang="en-US" dirty="0" err="1">
                <a:solidFill>
                  <a:srgbClr val="000000"/>
                </a:solidFill>
                <a:cs typeface="Arial" panose="020B0604020202020204" pitchFamily="34" charset="0"/>
              </a:rPr>
              <a:t>AL,BL</a:t>
            </a:r>
            <a:r>
              <a:rPr lang="en-US" altLang="en-US" dirty="0">
                <a:solidFill>
                  <a:srgbClr val="000000"/>
                </a:solidFill>
                <a:cs typeface="Arial" panose="020B0604020202020204" pitchFamily="34" charset="0"/>
              </a:rPr>
              <a:t> instruction has the opcode MOV and operands AL and BL </a:t>
            </a:r>
          </a:p>
          <a:p>
            <a:pPr eaLnBrk="1" hangingPunct="1"/>
            <a:r>
              <a:rPr lang="en-US" altLang="en-US" dirty="0">
                <a:solidFill>
                  <a:srgbClr val="000000"/>
                </a:solidFill>
                <a:cs typeface="Arial" panose="020B0604020202020204" pitchFamily="34" charset="0"/>
              </a:rPr>
              <a:t>The </a:t>
            </a:r>
            <a:r>
              <a:rPr lang="en-US" altLang="en-US" i="1" dirty="0">
                <a:solidFill>
                  <a:srgbClr val="000000"/>
                </a:solidFill>
                <a:cs typeface="Arial" panose="020B0604020202020204" pitchFamily="34" charset="0"/>
              </a:rPr>
              <a:t>comment field, </a:t>
            </a:r>
            <a:r>
              <a:rPr lang="en-US" altLang="en-US" dirty="0">
                <a:solidFill>
                  <a:srgbClr val="000000"/>
                </a:solidFill>
                <a:cs typeface="Arial" panose="020B0604020202020204" pitchFamily="34" charset="0"/>
              </a:rPr>
              <a:t>the final field, contains a comment about the instruction(s). </a:t>
            </a:r>
          </a:p>
          <a:p>
            <a:pPr lvl="1" eaLnBrk="1" hangingPunct="1"/>
            <a:r>
              <a:rPr lang="en-US" altLang="en-US" dirty="0">
                <a:solidFill>
                  <a:srgbClr val="000000"/>
                </a:solidFill>
                <a:cs typeface="Arial" panose="020B0604020202020204" pitchFamily="34" charset="0"/>
              </a:rPr>
              <a:t>comments always begin with a semicolon (;)</a:t>
            </a:r>
          </a:p>
        </p:txBody>
      </p:sp>
      <p:sp>
        <p:nvSpPr>
          <p:cNvPr id="53251" name="Slide Number Placeholder 1">
            <a:extLst>
              <a:ext uri="{FF2B5EF4-FFF2-40B4-BE49-F238E27FC236}">
                <a16:creationId xmlns:a16="http://schemas.microsoft.com/office/drawing/2014/main" id="{367AE8EC-0F0D-4B38-AD7B-3028B53C5A4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6C7E1725-13F3-4591-88A3-1F42BBF17F29}" type="slidenum">
              <a:rPr lang="en-US" altLang="en-US" sz="675">
                <a:solidFill>
                  <a:srgbClr val="000000"/>
                </a:solidFill>
              </a:rPr>
              <a:pPr>
                <a:spcBef>
                  <a:spcPct val="0"/>
                </a:spcBef>
                <a:buClrTx/>
                <a:buFontTx/>
                <a:buNone/>
              </a:pPr>
              <a:t>38</a:t>
            </a:fld>
            <a:endParaRPr lang="en-US" altLang="en-US" sz="675">
              <a:solidFill>
                <a:srgbClr val="000000"/>
              </a:solidFill>
            </a:endParaRPr>
          </a:p>
        </p:txBody>
      </p:sp>
      <p:sp>
        <p:nvSpPr>
          <p:cNvPr id="4" name="TextBox 3">
            <a:extLst>
              <a:ext uri="{FF2B5EF4-FFF2-40B4-BE49-F238E27FC236}">
                <a16:creationId xmlns:a16="http://schemas.microsoft.com/office/drawing/2014/main" id="{C8C0B941-48B0-4E94-871E-BBF374CE2C18}"/>
              </a:ext>
            </a:extLst>
          </p:cNvPr>
          <p:cNvSpPr txBox="1"/>
          <p:nvPr/>
        </p:nvSpPr>
        <p:spPr>
          <a:xfrm>
            <a:off x="932872" y="557489"/>
            <a:ext cx="6797964" cy="1015663"/>
          </a:xfrm>
          <a:prstGeom prst="rect">
            <a:avLst/>
          </a:prstGeom>
          <a:noFill/>
        </p:spPr>
        <p:txBody>
          <a:bodyPr wrap="square" rtlCol="0">
            <a:spAutoFit/>
          </a:bodyPr>
          <a:lstStyle/>
          <a:p>
            <a:pPr algn="ctr"/>
            <a:r>
              <a:rPr lang="en-US" sz="3200" b="1" dirty="0">
                <a:solidFill>
                  <a:srgbClr val="00B0F0"/>
                </a:solidFill>
                <a:latin typeface="Arial" panose="020B0604020202020204" pitchFamily="34" charset="0"/>
                <a:cs typeface="Arial" panose="020B0604020202020204" pitchFamily="34" charset="0"/>
              </a:rPr>
              <a:t>Assembly Statement Parts</a:t>
            </a:r>
          </a:p>
          <a:p>
            <a:pPr algn="ctr"/>
            <a:r>
              <a:rPr lang="en-US" sz="2800" b="1" dirty="0">
                <a:solidFill>
                  <a:srgbClr val="00B0F0"/>
                </a:solidFill>
                <a:latin typeface="Arial" panose="020B0604020202020204" pitchFamily="34" charset="0"/>
                <a:cs typeface="Arial" panose="020B0604020202020204" pitchFamily="34" charset="0"/>
              </a:rPr>
              <a:t>Continued ...</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F736F-DFAA-451D-9DB3-A34BCCD7EE96}"/>
              </a:ext>
            </a:extLst>
          </p:cNvPr>
          <p:cNvSpPr>
            <a:spLocks noGrp="1"/>
          </p:cNvSpPr>
          <p:nvPr>
            <p:ph type="title"/>
          </p:nvPr>
        </p:nvSpPr>
        <p:spPr>
          <a:xfrm>
            <a:off x="628650" y="365126"/>
            <a:ext cx="7886700" cy="937201"/>
          </a:xfrm>
        </p:spPr>
        <p:txBody>
          <a:bodyPr>
            <a:normAutofit/>
          </a:bodyPr>
          <a:lstStyle/>
          <a:p>
            <a:pPr algn="ctr"/>
            <a:r>
              <a:rPr lang="en-US" sz="4000" b="1" dirty="0">
                <a:solidFill>
                  <a:srgbClr val="00B0F0"/>
                </a:solidFill>
                <a:latin typeface="+mn-lt"/>
              </a:rPr>
              <a:t>DIRECT ADDRESSING MODE</a:t>
            </a:r>
          </a:p>
        </p:txBody>
      </p:sp>
      <p:sp>
        <p:nvSpPr>
          <p:cNvPr id="3" name="Content Placeholder 2">
            <a:extLst>
              <a:ext uri="{FF2B5EF4-FFF2-40B4-BE49-F238E27FC236}">
                <a16:creationId xmlns:a16="http://schemas.microsoft.com/office/drawing/2014/main" id="{C03FAA1C-5682-47CB-80BB-9596ED3E14AC}"/>
              </a:ext>
            </a:extLst>
          </p:cNvPr>
          <p:cNvSpPr>
            <a:spLocks noGrp="1"/>
          </p:cNvSpPr>
          <p:nvPr>
            <p:ph idx="1"/>
          </p:nvPr>
        </p:nvSpPr>
        <p:spPr>
          <a:xfrm>
            <a:off x="628650" y="1422401"/>
            <a:ext cx="7886700" cy="3943925"/>
          </a:xfrm>
        </p:spPr>
        <p:txBody>
          <a:bodyPr>
            <a:normAutofit fontScale="92500" lnSpcReduction="20000"/>
          </a:bodyPr>
          <a:lstStyle/>
          <a:p>
            <a:r>
              <a:rPr lang="en-US" dirty="0"/>
              <a:t>In direct addressing mode, the data to be operated is available inside a memory location and that memory location is directly specified as an operand. The operand is directly available in the instruction itself.</a:t>
            </a:r>
          </a:p>
          <a:p>
            <a:r>
              <a:rPr lang="en-US" b="1" dirty="0"/>
              <a:t>Examples:</a:t>
            </a:r>
          </a:p>
          <a:p>
            <a:pPr marL="0" indent="0">
              <a:buNone/>
            </a:pPr>
            <a:r>
              <a:rPr lang="en-US" sz="2400" dirty="0"/>
              <a:t>    MOV AL,[</a:t>
            </a:r>
            <a:r>
              <a:rPr lang="en-US" sz="2400" dirty="0" err="1"/>
              <a:t>1234H</a:t>
            </a:r>
            <a:r>
              <a:rPr lang="en-US" sz="2400" dirty="0"/>
              <a:t>]     Copies the Byte content of </a:t>
            </a:r>
            <a:r>
              <a:rPr lang="en-US" sz="2400" dirty="0" err="1"/>
              <a:t>1234H</a:t>
            </a:r>
            <a:r>
              <a:rPr lang="en-US" sz="2400" dirty="0"/>
              <a:t> into AL</a:t>
            </a:r>
          </a:p>
          <a:p>
            <a:pPr marL="0" indent="0">
              <a:buNone/>
            </a:pPr>
            <a:r>
              <a:rPr lang="en-US" sz="1900" dirty="0"/>
              <a:t>    MOV </a:t>
            </a:r>
            <a:r>
              <a:rPr lang="en-US" sz="1900" dirty="0" err="1"/>
              <a:t>AL,NUMBER</a:t>
            </a:r>
            <a:r>
              <a:rPr lang="en-US" sz="1900" dirty="0"/>
              <a:t> (8-bit) (Copies the byte contents of data segment  memory     location NUMBER into AL)</a:t>
            </a:r>
          </a:p>
          <a:p>
            <a:pPr marL="0" indent="0">
              <a:buNone/>
            </a:pPr>
            <a:r>
              <a:rPr lang="en-US" sz="1900" dirty="0"/>
              <a:t>    MOV </a:t>
            </a:r>
            <a:r>
              <a:rPr lang="en-US" sz="1900" dirty="0" err="1"/>
              <a:t>NEWS,AL</a:t>
            </a:r>
            <a:r>
              <a:rPr lang="en-US" sz="1900" dirty="0"/>
              <a:t> (8 bits) Copies AL into byte memory location NEWS</a:t>
            </a:r>
          </a:p>
          <a:p>
            <a:pPr marL="0" indent="0">
              <a:buNone/>
            </a:pPr>
            <a:r>
              <a:rPr lang="en-US" sz="1900" dirty="0"/>
              <a:t>    MOV </a:t>
            </a:r>
            <a:r>
              <a:rPr lang="en-US" sz="1900" dirty="0" err="1"/>
              <a:t>THERE,AX</a:t>
            </a:r>
            <a:r>
              <a:rPr lang="en-US" sz="1900" dirty="0"/>
              <a:t> (16 bits) Copies AX into word memory location THERE</a:t>
            </a:r>
          </a:p>
          <a:p>
            <a:pPr marL="0" indent="0">
              <a:buNone/>
            </a:pPr>
            <a:r>
              <a:rPr lang="en-US" sz="1900" dirty="0"/>
              <a:t>    MOV </a:t>
            </a:r>
            <a:r>
              <a:rPr lang="en-US" sz="1900" dirty="0" err="1"/>
              <a:t>HOME,EAX</a:t>
            </a:r>
            <a:r>
              <a:rPr lang="en-US" sz="1900" dirty="0"/>
              <a:t> (32 bit) Copies </a:t>
            </a:r>
            <a:r>
              <a:rPr lang="en-US" sz="1900" dirty="0" err="1"/>
              <a:t>EAX</a:t>
            </a:r>
            <a:r>
              <a:rPr lang="en-US" sz="1900" dirty="0"/>
              <a:t> into doubleword memory location HOME</a:t>
            </a:r>
            <a:br>
              <a:rPr lang="en-US" sz="1900" dirty="0"/>
            </a:br>
            <a:r>
              <a:rPr lang="en-US" sz="1900" dirty="0"/>
              <a:t>    </a:t>
            </a:r>
            <a:r>
              <a:rPr lang="en-US" sz="1900" dirty="0" err="1"/>
              <a:t>LDA</a:t>
            </a:r>
            <a:r>
              <a:rPr lang="en-US" sz="1900" dirty="0"/>
              <a:t> 2050 Load the contents of memory location 2050 into accumulator A)</a:t>
            </a:r>
          </a:p>
          <a:p>
            <a:pPr marL="0" indent="0">
              <a:buNone/>
            </a:pPr>
            <a:endParaRPr lang="en-US" sz="2900" dirty="0"/>
          </a:p>
        </p:txBody>
      </p:sp>
      <p:sp>
        <p:nvSpPr>
          <p:cNvPr id="4" name="TextBox 3">
            <a:extLst>
              <a:ext uri="{FF2B5EF4-FFF2-40B4-BE49-F238E27FC236}">
                <a16:creationId xmlns:a16="http://schemas.microsoft.com/office/drawing/2014/main" id="{BEF99F71-C4B7-4308-940F-01EA882AF541}"/>
              </a:ext>
            </a:extLst>
          </p:cNvPr>
          <p:cNvSpPr txBox="1"/>
          <p:nvPr/>
        </p:nvSpPr>
        <p:spPr>
          <a:xfrm>
            <a:off x="6539348" y="5643418"/>
            <a:ext cx="1493935" cy="369332"/>
          </a:xfrm>
          <a:prstGeom prst="rect">
            <a:avLst/>
          </a:prstGeom>
          <a:noFill/>
        </p:spPr>
        <p:txBody>
          <a:bodyPr wrap="none" rtlCol="0">
            <a:spAutoFit/>
          </a:bodyPr>
          <a:lstStyle/>
          <a:p>
            <a:r>
              <a:rPr lang="en-US" dirty="0"/>
              <a:t>See TABLE 3-3</a:t>
            </a:r>
          </a:p>
        </p:txBody>
      </p:sp>
    </p:spTree>
    <p:extLst>
      <p:ext uri="{BB962C8B-B14F-4D97-AF65-F5344CB8AC3E}">
        <p14:creationId xmlns:p14="http://schemas.microsoft.com/office/powerpoint/2010/main" val="30197245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18E1D8A1-9504-46A0-BA05-983763BFE9BC}"/>
              </a:ext>
            </a:extLst>
          </p:cNvPr>
          <p:cNvSpPr>
            <a:spLocks noGrp="1" noChangeArrowheads="1"/>
          </p:cNvSpPr>
          <p:nvPr>
            <p:ph type="title"/>
          </p:nvPr>
        </p:nvSpPr>
        <p:spPr>
          <a:xfrm>
            <a:off x="1228725" y="496455"/>
            <a:ext cx="6686550" cy="685800"/>
          </a:xfrm>
        </p:spPr>
        <p:txBody>
          <a:bodyPr>
            <a:normAutofit/>
          </a:bodyPr>
          <a:lstStyle/>
          <a:p>
            <a:pPr algn="ctr"/>
            <a:r>
              <a:rPr lang="en-US" altLang="en-US" sz="3600" b="1" dirty="0">
                <a:solidFill>
                  <a:srgbClr val="0070C0"/>
                </a:solidFill>
              </a:rPr>
              <a:t>Computer Programming languages</a:t>
            </a:r>
          </a:p>
        </p:txBody>
      </p:sp>
      <p:pic>
        <p:nvPicPr>
          <p:cNvPr id="21507" name="Content Placeholder 3">
            <a:extLst>
              <a:ext uri="{FF2B5EF4-FFF2-40B4-BE49-F238E27FC236}">
                <a16:creationId xmlns:a16="http://schemas.microsoft.com/office/drawing/2014/main" id="{84479ED0-908B-4E07-A877-95A8C8FD1E87}"/>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03908" y="1496454"/>
            <a:ext cx="4638637" cy="3865092"/>
          </a:xfrm>
        </p:spPr>
      </p:pic>
      <p:sp>
        <p:nvSpPr>
          <p:cNvPr id="21508" name="Slide Number Placeholder 1">
            <a:extLst>
              <a:ext uri="{FF2B5EF4-FFF2-40B4-BE49-F238E27FC236}">
                <a16:creationId xmlns:a16="http://schemas.microsoft.com/office/drawing/2014/main" id="{B83820B8-8B34-455E-8110-A16579A5485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43E343A8-621F-4B34-B071-67CBE09D6E85}" type="slidenum">
              <a:rPr lang="en-US" altLang="en-US" sz="675">
                <a:solidFill>
                  <a:srgbClr val="000000"/>
                </a:solidFill>
              </a:rPr>
              <a:pPr>
                <a:spcBef>
                  <a:spcPct val="0"/>
                </a:spcBef>
                <a:buClrTx/>
                <a:buFontTx/>
                <a:buNone/>
              </a:pPr>
              <a:t>4</a:t>
            </a:fld>
            <a:endParaRPr lang="en-US" altLang="en-US" sz="675">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B5FF7E97-B05F-4B3F-83A3-C027094A01A6}"/>
              </a:ext>
            </a:extLst>
          </p:cNvPr>
          <p:cNvSpPr>
            <a:spLocks noGrp="1" noChangeArrowheads="1"/>
          </p:cNvSpPr>
          <p:nvPr>
            <p:ph type="title"/>
          </p:nvPr>
        </p:nvSpPr>
        <p:spPr>
          <a:xfrm>
            <a:off x="1279922" y="506215"/>
            <a:ext cx="6686550" cy="857250"/>
          </a:xfrm>
        </p:spPr>
        <p:txBody>
          <a:bodyPr>
            <a:normAutofit fontScale="90000"/>
          </a:bodyPr>
          <a:lstStyle/>
          <a:p>
            <a:pPr algn="ctr" eaLnBrk="1" hangingPunct="1"/>
            <a:r>
              <a:rPr lang="en-US" altLang="en-US" sz="3600" b="1" dirty="0">
                <a:solidFill>
                  <a:srgbClr val="0070C0"/>
                </a:solidFill>
                <a:latin typeface="+mn-lt"/>
                <a:cs typeface="Times New Roman" panose="02020603050405020304" pitchFamily="18" charset="0"/>
              </a:rPr>
              <a:t>Direct Data Addressing</a:t>
            </a:r>
            <a:br>
              <a:rPr lang="en-US" altLang="en-US" sz="3600" b="1" dirty="0">
                <a:solidFill>
                  <a:srgbClr val="0070C0"/>
                </a:solidFill>
                <a:latin typeface="+mn-lt"/>
                <a:cs typeface="Times New Roman" panose="02020603050405020304" pitchFamily="18" charset="0"/>
              </a:rPr>
            </a:br>
            <a:r>
              <a:rPr lang="en-US" altLang="en-US" sz="3100" b="1" dirty="0">
                <a:solidFill>
                  <a:srgbClr val="0070C0"/>
                </a:solidFill>
                <a:latin typeface="+mn-lt"/>
                <a:cs typeface="Times New Roman" panose="02020603050405020304" pitchFamily="18" charset="0"/>
              </a:rPr>
              <a:t>Continued ... </a:t>
            </a:r>
            <a:endParaRPr lang="en-US" altLang="en-US" sz="3600" b="1" dirty="0">
              <a:solidFill>
                <a:srgbClr val="0070C0"/>
              </a:solidFill>
              <a:latin typeface="+mn-lt"/>
              <a:cs typeface="Times New Roman" panose="02020603050405020304" pitchFamily="18" charset="0"/>
            </a:endParaRPr>
          </a:p>
        </p:txBody>
      </p:sp>
      <p:sp>
        <p:nvSpPr>
          <p:cNvPr id="54275" name="Rectangle 3">
            <a:extLst>
              <a:ext uri="{FF2B5EF4-FFF2-40B4-BE49-F238E27FC236}">
                <a16:creationId xmlns:a16="http://schemas.microsoft.com/office/drawing/2014/main" id="{5803D02B-ECE9-4B03-B933-9DFF2DF34B64}"/>
              </a:ext>
            </a:extLst>
          </p:cNvPr>
          <p:cNvSpPr>
            <a:spLocks noGrp="1" noChangeArrowheads="1"/>
          </p:cNvSpPr>
          <p:nvPr>
            <p:ph idx="1"/>
          </p:nvPr>
        </p:nvSpPr>
        <p:spPr>
          <a:xfrm>
            <a:off x="1130070" y="1792224"/>
            <a:ext cx="6986254" cy="3807286"/>
          </a:xfrm>
        </p:spPr>
        <p:txBody>
          <a:bodyPr>
            <a:normAutofit fontScale="92500" lnSpcReduction="10000"/>
          </a:bodyPr>
          <a:lstStyle/>
          <a:p>
            <a:pPr eaLnBrk="1" hangingPunct="1"/>
            <a:r>
              <a:rPr lang="en-US" altLang="en-US" dirty="0">
                <a:solidFill>
                  <a:srgbClr val="000000"/>
                </a:solidFill>
                <a:cs typeface="Times New Roman" panose="02020603050405020304" pitchFamily="18" charset="0"/>
              </a:rPr>
              <a:t>Applied to many instructions in a typical program. </a:t>
            </a:r>
          </a:p>
          <a:p>
            <a:pPr eaLnBrk="1" hangingPunct="1"/>
            <a:r>
              <a:rPr lang="en-US" altLang="en-US" dirty="0">
                <a:solidFill>
                  <a:srgbClr val="000000"/>
                </a:solidFill>
                <a:cs typeface="Times New Roman" panose="02020603050405020304" pitchFamily="18" charset="0"/>
              </a:rPr>
              <a:t>Two basic forms of direct data addressing: </a:t>
            </a:r>
          </a:p>
          <a:p>
            <a:pPr lvl="1" eaLnBrk="1" hangingPunct="1"/>
            <a:r>
              <a:rPr lang="en-US" altLang="en-US" dirty="0">
                <a:solidFill>
                  <a:srgbClr val="000000"/>
                </a:solidFill>
                <a:cs typeface="Times New Roman" panose="02020603050405020304" pitchFamily="18" charset="0"/>
              </a:rPr>
              <a:t>direct addressing, which applies to a MOV between a memory location and AL, AX, or </a:t>
            </a:r>
            <a:r>
              <a:rPr lang="en-US" altLang="en-US" dirty="0" err="1">
                <a:solidFill>
                  <a:srgbClr val="000000"/>
                </a:solidFill>
                <a:cs typeface="Times New Roman" panose="02020603050405020304" pitchFamily="18" charset="0"/>
              </a:rPr>
              <a:t>EAX</a:t>
            </a:r>
            <a:endParaRPr lang="en-US" altLang="en-US" dirty="0">
              <a:solidFill>
                <a:srgbClr val="000000"/>
              </a:solidFill>
              <a:cs typeface="Times New Roman" panose="02020603050405020304" pitchFamily="18" charset="0"/>
            </a:endParaRPr>
          </a:p>
          <a:p>
            <a:pPr lvl="1" eaLnBrk="1" hangingPunct="1"/>
            <a:r>
              <a:rPr lang="en-US" altLang="en-US" dirty="0">
                <a:solidFill>
                  <a:srgbClr val="000000"/>
                </a:solidFill>
                <a:cs typeface="Times New Roman" panose="02020603050405020304" pitchFamily="18" charset="0"/>
              </a:rPr>
              <a:t>displacement (Offset) addressing, which applies to almost any instruction in the instruction set</a:t>
            </a:r>
          </a:p>
          <a:p>
            <a:pPr eaLnBrk="1" hangingPunct="1"/>
            <a:r>
              <a:rPr lang="en-US" altLang="en-US" dirty="0">
                <a:solidFill>
                  <a:srgbClr val="000000"/>
                </a:solidFill>
                <a:cs typeface="Times New Roman" panose="02020603050405020304" pitchFamily="18" charset="0"/>
              </a:rPr>
              <a:t>Address is formed by adding the displacement to the default data segment address or an alternate segment address. </a:t>
            </a:r>
            <a:endParaRPr lang="en-US" altLang="en-US" dirty="0">
              <a:cs typeface="Times New Roman" panose="02020603050405020304" pitchFamily="18" charset="0"/>
            </a:endParaRPr>
          </a:p>
        </p:txBody>
      </p:sp>
      <p:sp>
        <p:nvSpPr>
          <p:cNvPr id="54276" name="Slide Number Placeholder 1">
            <a:extLst>
              <a:ext uri="{FF2B5EF4-FFF2-40B4-BE49-F238E27FC236}">
                <a16:creationId xmlns:a16="http://schemas.microsoft.com/office/drawing/2014/main" id="{DC0E3F8D-C816-49F8-8CA5-8C363E6936E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E5C2D5B9-43BC-4D8F-BF01-D3FA009B35BF}" type="slidenum">
              <a:rPr lang="en-US" altLang="en-US" sz="675">
                <a:solidFill>
                  <a:srgbClr val="000000"/>
                </a:solidFill>
              </a:rPr>
              <a:pPr>
                <a:spcBef>
                  <a:spcPct val="0"/>
                </a:spcBef>
                <a:buClrTx/>
                <a:buFontTx/>
                <a:buNone/>
              </a:pPr>
              <a:t>40</a:t>
            </a:fld>
            <a:endParaRPr lang="en-US" altLang="en-US" sz="675">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0010D471-43E1-446E-99FD-289799B9DD3A}"/>
              </a:ext>
            </a:extLst>
          </p:cNvPr>
          <p:cNvSpPr>
            <a:spLocks noGrp="1" noChangeArrowheads="1"/>
          </p:cNvSpPr>
          <p:nvPr>
            <p:ph type="title"/>
          </p:nvPr>
        </p:nvSpPr>
        <p:spPr>
          <a:xfrm>
            <a:off x="1279922" y="506215"/>
            <a:ext cx="6686550" cy="857250"/>
          </a:xfrm>
        </p:spPr>
        <p:txBody>
          <a:bodyPr>
            <a:normAutofit fontScale="90000"/>
          </a:bodyPr>
          <a:lstStyle/>
          <a:p>
            <a:pPr algn="ctr" eaLnBrk="1" hangingPunct="1"/>
            <a:r>
              <a:rPr lang="en-US" altLang="en-US" sz="3600" b="1" dirty="0">
                <a:solidFill>
                  <a:srgbClr val="0070C0"/>
                </a:solidFill>
                <a:latin typeface="+mn-lt"/>
                <a:cs typeface="Arial" panose="020B0604020202020204" pitchFamily="34" charset="0"/>
              </a:rPr>
              <a:t>Direct Addressing</a:t>
            </a:r>
            <a:br>
              <a:rPr lang="en-US" altLang="en-US" sz="3600" b="1" dirty="0">
                <a:solidFill>
                  <a:srgbClr val="0070C0"/>
                </a:solidFill>
                <a:latin typeface="+mn-lt"/>
                <a:cs typeface="Arial" panose="020B0604020202020204" pitchFamily="34" charset="0"/>
              </a:rPr>
            </a:br>
            <a:r>
              <a:rPr lang="en-US" altLang="en-US" sz="2700" b="1" dirty="0">
                <a:solidFill>
                  <a:srgbClr val="0070C0"/>
                </a:solidFill>
                <a:latin typeface="+mn-lt"/>
                <a:cs typeface="Arial" panose="020B0604020202020204" pitchFamily="34" charset="0"/>
              </a:rPr>
              <a:t>Continued ...</a:t>
            </a:r>
            <a:r>
              <a:rPr lang="en-US" altLang="en-US" sz="3600" b="1" dirty="0">
                <a:solidFill>
                  <a:srgbClr val="0070C0"/>
                </a:solidFill>
                <a:latin typeface="+mn-lt"/>
                <a:cs typeface="Times New Roman" panose="02020603050405020304" pitchFamily="18" charset="0"/>
              </a:rPr>
              <a:t> </a:t>
            </a:r>
          </a:p>
        </p:txBody>
      </p:sp>
      <p:sp>
        <p:nvSpPr>
          <p:cNvPr id="55299" name="Rectangle 3">
            <a:extLst>
              <a:ext uri="{FF2B5EF4-FFF2-40B4-BE49-F238E27FC236}">
                <a16:creationId xmlns:a16="http://schemas.microsoft.com/office/drawing/2014/main" id="{41301347-BEBF-4497-8D7D-1F1FC0B1C7BF}"/>
              </a:ext>
            </a:extLst>
          </p:cNvPr>
          <p:cNvSpPr>
            <a:spLocks noGrp="1" noChangeArrowheads="1"/>
          </p:cNvSpPr>
          <p:nvPr>
            <p:ph idx="1"/>
          </p:nvPr>
        </p:nvSpPr>
        <p:spPr>
          <a:xfrm>
            <a:off x="1279922" y="1797892"/>
            <a:ext cx="6686550" cy="3600450"/>
          </a:xfrm>
        </p:spPr>
        <p:txBody>
          <a:bodyPr>
            <a:normAutofit fontScale="92500"/>
          </a:bodyPr>
          <a:lstStyle/>
          <a:p>
            <a:pPr eaLnBrk="1" hangingPunct="1"/>
            <a:r>
              <a:rPr lang="en-US" altLang="en-US" dirty="0">
                <a:solidFill>
                  <a:srgbClr val="000000"/>
                </a:solidFill>
                <a:cs typeface="Arial" panose="020B0604020202020204" pitchFamily="34" charset="0"/>
              </a:rPr>
              <a:t>Direct addressing with a MOV instruction transfers data between a memory location, located within the data segment, and the AL (8-bit), AX (16-bit), or </a:t>
            </a:r>
            <a:r>
              <a:rPr lang="en-US" altLang="en-US" dirty="0" err="1">
                <a:solidFill>
                  <a:srgbClr val="000000"/>
                </a:solidFill>
                <a:cs typeface="Arial" panose="020B0604020202020204" pitchFamily="34" charset="0"/>
              </a:rPr>
              <a:t>EAX</a:t>
            </a:r>
            <a:r>
              <a:rPr lang="en-US" altLang="en-US" dirty="0">
                <a:solidFill>
                  <a:srgbClr val="000000"/>
                </a:solidFill>
                <a:cs typeface="Arial" panose="020B0604020202020204" pitchFamily="34" charset="0"/>
              </a:rPr>
              <a:t> (32-bit) register. </a:t>
            </a:r>
          </a:p>
          <a:p>
            <a:pPr lvl="1" eaLnBrk="1" hangingPunct="1"/>
            <a:r>
              <a:rPr lang="en-US" altLang="en-US" dirty="0">
                <a:solidFill>
                  <a:srgbClr val="000000"/>
                </a:solidFill>
                <a:cs typeface="Arial" panose="020B0604020202020204" pitchFamily="34" charset="0"/>
              </a:rPr>
              <a:t>usually a 3-byte long instruction</a:t>
            </a:r>
          </a:p>
          <a:p>
            <a:pPr eaLnBrk="1" hangingPunct="1"/>
            <a:r>
              <a:rPr lang="en-US" altLang="en-US" dirty="0">
                <a:solidFill>
                  <a:srgbClr val="000000"/>
                </a:solidFill>
                <a:cs typeface="Arial" panose="020B0604020202020204" pitchFamily="34" charset="0"/>
              </a:rPr>
              <a:t>MOV </a:t>
            </a:r>
            <a:r>
              <a:rPr lang="en-US" altLang="en-US" dirty="0" err="1">
                <a:solidFill>
                  <a:srgbClr val="000000"/>
                </a:solidFill>
                <a:cs typeface="Arial" panose="020B0604020202020204" pitchFamily="34" charset="0"/>
              </a:rPr>
              <a:t>AL,DATA</a:t>
            </a:r>
            <a:r>
              <a:rPr lang="en-US" altLang="en-US" dirty="0">
                <a:solidFill>
                  <a:srgbClr val="000000"/>
                </a:solidFill>
                <a:cs typeface="Arial" panose="020B0604020202020204" pitchFamily="34" charset="0"/>
              </a:rPr>
              <a:t> loads AL from the data segment memory location DATA (</a:t>
            </a:r>
            <a:r>
              <a:rPr lang="en-US" altLang="en-US" dirty="0" err="1">
                <a:solidFill>
                  <a:srgbClr val="000000"/>
                </a:solidFill>
                <a:cs typeface="Arial" panose="020B0604020202020204" pitchFamily="34" charset="0"/>
              </a:rPr>
              <a:t>1234H</a:t>
            </a:r>
            <a:r>
              <a:rPr lang="en-US" altLang="en-US" dirty="0">
                <a:solidFill>
                  <a:srgbClr val="000000"/>
                </a:solidFill>
                <a:cs typeface="Arial" panose="020B0604020202020204" pitchFamily="34" charset="0"/>
              </a:rPr>
              <a:t>).</a:t>
            </a:r>
          </a:p>
          <a:p>
            <a:pPr lvl="1" eaLnBrk="1" hangingPunct="1"/>
            <a:r>
              <a:rPr lang="en-US" altLang="en-US" dirty="0">
                <a:solidFill>
                  <a:srgbClr val="000000"/>
                </a:solidFill>
                <a:cs typeface="Arial" panose="020B0604020202020204" pitchFamily="34" charset="0"/>
              </a:rPr>
              <a:t>DATA is a symbolic memory location, while</a:t>
            </a:r>
            <a:br>
              <a:rPr lang="en-US" altLang="en-US" dirty="0">
                <a:solidFill>
                  <a:srgbClr val="000000"/>
                </a:solidFill>
                <a:cs typeface="Arial" panose="020B0604020202020204" pitchFamily="34" charset="0"/>
              </a:rPr>
            </a:br>
            <a:r>
              <a:rPr lang="en-US" altLang="en-US" dirty="0" err="1">
                <a:solidFill>
                  <a:srgbClr val="000000"/>
                </a:solidFill>
                <a:cs typeface="Arial" panose="020B0604020202020204" pitchFamily="34" charset="0"/>
              </a:rPr>
              <a:t>1234H</a:t>
            </a:r>
            <a:r>
              <a:rPr lang="en-US" altLang="en-US" dirty="0">
                <a:solidFill>
                  <a:srgbClr val="000000"/>
                </a:solidFill>
                <a:cs typeface="Arial" panose="020B0604020202020204" pitchFamily="34" charset="0"/>
              </a:rPr>
              <a:t> is the actual hexadecimal location</a:t>
            </a:r>
            <a:endParaRPr lang="en-US" altLang="en-US" dirty="0">
              <a:cs typeface="Times New Roman" panose="02020603050405020304" pitchFamily="18" charset="0"/>
            </a:endParaRPr>
          </a:p>
        </p:txBody>
      </p:sp>
      <p:sp>
        <p:nvSpPr>
          <p:cNvPr id="55300" name="Slide Number Placeholder 1">
            <a:extLst>
              <a:ext uri="{FF2B5EF4-FFF2-40B4-BE49-F238E27FC236}">
                <a16:creationId xmlns:a16="http://schemas.microsoft.com/office/drawing/2014/main" id="{21F642CC-562D-4641-BC70-6B9B6EFAB34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60C5F28-9616-4CB1-8EDB-77B51EA12526}" type="slidenum">
              <a:rPr lang="en-US" altLang="en-US" sz="675">
                <a:solidFill>
                  <a:srgbClr val="000000"/>
                </a:solidFill>
              </a:rPr>
              <a:pPr>
                <a:spcBef>
                  <a:spcPct val="0"/>
                </a:spcBef>
                <a:buClrTx/>
                <a:buFontTx/>
                <a:buNone/>
              </a:pPr>
              <a:t>41</a:t>
            </a:fld>
            <a:endParaRPr lang="en-US" altLang="en-US" sz="675">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4" descr="FG03_005_0135026458">
            <a:extLst>
              <a:ext uri="{FF2B5EF4-FFF2-40B4-BE49-F238E27FC236}">
                <a16:creationId xmlns:a16="http://schemas.microsoft.com/office/drawing/2014/main" id="{F542BF0B-57EF-4419-8F7E-4BA0E74791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288" y="1113047"/>
            <a:ext cx="5467350" cy="1872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3" name="Rectangle 2">
            <a:extLst>
              <a:ext uri="{FF2B5EF4-FFF2-40B4-BE49-F238E27FC236}">
                <a16:creationId xmlns:a16="http://schemas.microsoft.com/office/drawing/2014/main" id="{5992A3C7-F1CA-403E-A9E8-003E8199625A}"/>
              </a:ext>
            </a:extLst>
          </p:cNvPr>
          <p:cNvSpPr>
            <a:spLocks noGrp="1" noChangeArrowheads="1"/>
          </p:cNvSpPr>
          <p:nvPr>
            <p:ph type="title"/>
          </p:nvPr>
        </p:nvSpPr>
        <p:spPr>
          <a:xfrm>
            <a:off x="1279922" y="3021746"/>
            <a:ext cx="6686550" cy="515757"/>
          </a:xfrm>
        </p:spPr>
        <p:txBody>
          <a:bodyPr>
            <a:noAutofit/>
          </a:bodyPr>
          <a:lstStyle/>
          <a:p>
            <a:pPr eaLnBrk="1" hangingPunct="1"/>
            <a:r>
              <a:rPr lang="en-US" altLang="en-US" sz="1800" b="1" dirty="0">
                <a:latin typeface="+mn-lt"/>
                <a:cs typeface="Arial" panose="020B0604020202020204" pitchFamily="34" charset="0"/>
              </a:rPr>
              <a:t>Figure 3–5</a:t>
            </a:r>
            <a:r>
              <a:rPr lang="en-US" altLang="en-US" sz="1800" dirty="0">
                <a:latin typeface="+mn-lt"/>
                <a:cs typeface="Arial" panose="020B0604020202020204" pitchFamily="34" charset="0"/>
              </a:rPr>
              <a:t>  The operation of the MOV AL,[</a:t>
            </a:r>
            <a:r>
              <a:rPr lang="en-US" altLang="en-US" sz="1800" dirty="0" err="1">
                <a:latin typeface="+mn-lt"/>
                <a:cs typeface="Arial" panose="020B0604020202020204" pitchFamily="34" charset="0"/>
              </a:rPr>
              <a:t>1234H</a:t>
            </a:r>
            <a:r>
              <a:rPr lang="en-US" altLang="en-US" sz="1800" dirty="0">
                <a:latin typeface="+mn-lt"/>
                <a:cs typeface="Arial" panose="020B0604020202020204" pitchFamily="34" charset="0"/>
              </a:rPr>
              <a:t>] instruction when DS=</a:t>
            </a:r>
            <a:r>
              <a:rPr lang="en-US" altLang="en-US" sz="1800" dirty="0" err="1">
                <a:latin typeface="+mn-lt"/>
                <a:cs typeface="Arial" panose="020B0604020202020204" pitchFamily="34" charset="0"/>
              </a:rPr>
              <a:t>1000H</a:t>
            </a:r>
            <a:r>
              <a:rPr lang="en-US" altLang="en-US" sz="1800" dirty="0">
                <a:latin typeface="+mn-lt"/>
                <a:cs typeface="Arial" panose="020B0604020202020204" pitchFamily="34" charset="0"/>
              </a:rPr>
              <a:t> .</a:t>
            </a:r>
            <a:endParaRPr lang="en-US" altLang="en-US" sz="1800" dirty="0">
              <a:latin typeface="+mn-lt"/>
              <a:cs typeface="Times New Roman" panose="02020603050405020304" pitchFamily="18" charset="0"/>
            </a:endParaRPr>
          </a:p>
        </p:txBody>
      </p:sp>
      <p:sp>
        <p:nvSpPr>
          <p:cNvPr id="56324" name="Slide Number Placeholder 3">
            <a:extLst>
              <a:ext uri="{FF2B5EF4-FFF2-40B4-BE49-F238E27FC236}">
                <a16:creationId xmlns:a16="http://schemas.microsoft.com/office/drawing/2014/main" id="{642288FC-2BD8-4A1F-8EF0-781C3A91C48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C6A08EEA-BB4B-411A-86DE-148B0470D8F4}" type="slidenum">
              <a:rPr lang="en-US" altLang="en-US" sz="675">
                <a:solidFill>
                  <a:srgbClr val="000000"/>
                </a:solidFill>
              </a:rPr>
              <a:pPr>
                <a:spcBef>
                  <a:spcPct val="0"/>
                </a:spcBef>
                <a:buClrTx/>
                <a:buFontTx/>
                <a:buNone/>
              </a:pPr>
              <a:t>42</a:t>
            </a:fld>
            <a:endParaRPr lang="en-US" altLang="en-US" sz="675">
              <a:solidFill>
                <a:srgbClr val="000000"/>
              </a:solidFill>
            </a:endParaRPr>
          </a:p>
        </p:txBody>
      </p:sp>
      <p:sp>
        <p:nvSpPr>
          <p:cNvPr id="25605" name="Rectangle 5">
            <a:extLst>
              <a:ext uri="{FF2B5EF4-FFF2-40B4-BE49-F238E27FC236}">
                <a16:creationId xmlns:a16="http://schemas.microsoft.com/office/drawing/2014/main" id="{82B4B01D-F7FA-4DFF-802F-B389F4C1EAE5}"/>
              </a:ext>
            </a:extLst>
          </p:cNvPr>
          <p:cNvSpPr>
            <a:spLocks noChangeArrowheads="1"/>
          </p:cNvSpPr>
          <p:nvPr/>
        </p:nvSpPr>
        <p:spPr bwMode="auto">
          <a:xfrm>
            <a:off x="1279922" y="3665736"/>
            <a:ext cx="6627019" cy="2453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D4000"/>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0D4000"/>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rgbClr val="0D4000"/>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rgbClr val="0D4000"/>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0D4000"/>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0D4000"/>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0D4000"/>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0D4000"/>
              </a:buClr>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dirty="0">
                <a:solidFill>
                  <a:srgbClr val="000000"/>
                </a:solidFill>
                <a:cs typeface="Arial" panose="020B0604020202020204" pitchFamily="34" charset="0"/>
              </a:rPr>
              <a:t>This instruction transfers a copy contents of memory location </a:t>
            </a:r>
            <a:r>
              <a:rPr lang="en-US" altLang="en-US" sz="2400" dirty="0" err="1">
                <a:solidFill>
                  <a:srgbClr val="000000"/>
                </a:solidFill>
                <a:cs typeface="Arial" panose="020B0604020202020204" pitchFamily="34" charset="0"/>
              </a:rPr>
              <a:t>11234H</a:t>
            </a:r>
            <a:r>
              <a:rPr lang="en-US" altLang="en-US" sz="2400" dirty="0">
                <a:solidFill>
                  <a:srgbClr val="000000"/>
                </a:solidFill>
                <a:cs typeface="Arial" panose="020B0604020202020204" pitchFamily="34" charset="0"/>
              </a:rPr>
              <a:t> into AL. </a:t>
            </a:r>
          </a:p>
          <a:p>
            <a:pPr lvl="1" eaLnBrk="1" hangingPunct="1"/>
            <a:r>
              <a:rPr lang="en-US" altLang="en-US" sz="2100" dirty="0">
                <a:solidFill>
                  <a:srgbClr val="000000"/>
                </a:solidFill>
                <a:cs typeface="Arial" panose="020B0604020202020204" pitchFamily="34" charset="0"/>
              </a:rPr>
              <a:t>the effective address is formed by adding</a:t>
            </a:r>
            <a:br>
              <a:rPr lang="en-US" altLang="en-US" sz="2100" dirty="0">
                <a:solidFill>
                  <a:srgbClr val="000000"/>
                </a:solidFill>
                <a:cs typeface="Arial" panose="020B0604020202020204" pitchFamily="34" charset="0"/>
              </a:rPr>
            </a:br>
            <a:r>
              <a:rPr lang="en-US" altLang="en-US" sz="2100" dirty="0" err="1">
                <a:solidFill>
                  <a:srgbClr val="000000"/>
                </a:solidFill>
                <a:cs typeface="Arial" panose="020B0604020202020204" pitchFamily="34" charset="0"/>
              </a:rPr>
              <a:t>1234H</a:t>
            </a:r>
            <a:r>
              <a:rPr lang="en-US" altLang="en-US" sz="2100" dirty="0">
                <a:solidFill>
                  <a:srgbClr val="000000"/>
                </a:solidFill>
                <a:cs typeface="Arial" panose="020B0604020202020204" pitchFamily="34" charset="0"/>
              </a:rPr>
              <a:t> (the offset address) and </a:t>
            </a:r>
            <a:r>
              <a:rPr lang="en-US" altLang="en-US" sz="2100" dirty="0" err="1">
                <a:solidFill>
                  <a:srgbClr val="000000"/>
                </a:solidFill>
                <a:cs typeface="Arial" panose="020B0604020202020204" pitchFamily="34" charset="0"/>
              </a:rPr>
              <a:t>10000H</a:t>
            </a:r>
            <a:br>
              <a:rPr lang="en-US" altLang="en-US" sz="2100" dirty="0">
                <a:solidFill>
                  <a:srgbClr val="000000"/>
                </a:solidFill>
                <a:cs typeface="Arial" panose="020B0604020202020204" pitchFamily="34" charset="0"/>
              </a:rPr>
            </a:br>
            <a:r>
              <a:rPr lang="en-US" altLang="en-US" sz="2100" dirty="0">
                <a:solidFill>
                  <a:srgbClr val="000000"/>
                </a:solidFill>
                <a:cs typeface="Arial" panose="020B0604020202020204" pitchFamily="34" charset="0"/>
              </a:rPr>
              <a:t>(the data segment address of </a:t>
            </a:r>
            <a:r>
              <a:rPr lang="en-US" altLang="en-US" sz="2100" dirty="0" err="1">
                <a:solidFill>
                  <a:srgbClr val="000000"/>
                </a:solidFill>
                <a:cs typeface="Arial" panose="020B0604020202020204" pitchFamily="34" charset="0"/>
              </a:rPr>
              <a:t>1000H</a:t>
            </a:r>
            <a:r>
              <a:rPr lang="en-US" altLang="en-US" sz="2100" dirty="0">
                <a:solidFill>
                  <a:srgbClr val="000000"/>
                </a:solidFill>
                <a:cs typeface="Arial" panose="020B0604020202020204" pitchFamily="34" charset="0"/>
              </a:rPr>
              <a:t> times</a:t>
            </a:r>
            <a:br>
              <a:rPr lang="en-US" altLang="en-US" sz="2100" dirty="0">
                <a:solidFill>
                  <a:srgbClr val="000000"/>
                </a:solidFill>
                <a:cs typeface="Arial" panose="020B0604020202020204" pitchFamily="34" charset="0"/>
              </a:rPr>
            </a:br>
            <a:r>
              <a:rPr lang="en-US" altLang="en-US" sz="2100" dirty="0" err="1">
                <a:solidFill>
                  <a:srgbClr val="000000"/>
                </a:solidFill>
                <a:cs typeface="Arial" panose="020B0604020202020204" pitchFamily="34" charset="0"/>
              </a:rPr>
              <a:t>10H</a:t>
            </a:r>
            <a:r>
              <a:rPr lang="en-US" altLang="en-US" sz="2100" dirty="0">
                <a:solidFill>
                  <a:srgbClr val="000000"/>
                </a:solidFill>
                <a:cs typeface="Arial" panose="020B0604020202020204" pitchFamily="34" charset="0"/>
              </a:rPr>
              <a:t>) in a system operating in the real mode</a:t>
            </a:r>
            <a:endParaRPr lang="en-AU" altLang="en-US" sz="2100" dirty="0">
              <a:latin typeface="Times"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92A294C-4A96-4DF3-A776-7DC5C323A2ED}"/>
              </a:ext>
            </a:extLst>
          </p:cNvPr>
          <p:cNvSpPr txBox="1"/>
          <p:nvPr/>
        </p:nvSpPr>
        <p:spPr>
          <a:xfrm>
            <a:off x="876127" y="334155"/>
            <a:ext cx="7147919" cy="646331"/>
          </a:xfrm>
          <a:prstGeom prst="rect">
            <a:avLst/>
          </a:prstGeom>
          <a:noFill/>
        </p:spPr>
        <p:txBody>
          <a:bodyPr wrap="none" rtlCol="0">
            <a:spAutoFit/>
          </a:bodyPr>
          <a:lstStyle/>
          <a:p>
            <a:r>
              <a:rPr lang="en-US" sz="3600" b="1" dirty="0">
                <a:solidFill>
                  <a:srgbClr val="00B0F0"/>
                </a:solidFill>
              </a:rPr>
              <a:t>OPERATION OF DIRECT ADDRESSING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B3E11-71FE-4AA7-81F6-70520D6F04BB}"/>
              </a:ext>
            </a:extLst>
          </p:cNvPr>
          <p:cNvSpPr>
            <a:spLocks noGrp="1"/>
          </p:cNvSpPr>
          <p:nvPr>
            <p:ph type="title"/>
          </p:nvPr>
        </p:nvSpPr>
        <p:spPr>
          <a:xfrm>
            <a:off x="628650" y="365127"/>
            <a:ext cx="7886700" cy="721994"/>
          </a:xfrm>
        </p:spPr>
        <p:txBody>
          <a:bodyPr>
            <a:normAutofit/>
          </a:bodyPr>
          <a:lstStyle/>
          <a:p>
            <a:pPr algn="ctr"/>
            <a:r>
              <a:rPr lang="en-US" sz="3600" dirty="0">
                <a:latin typeface="+mn-lt"/>
              </a:rPr>
              <a:t>How to calculate Physical Address?</a:t>
            </a:r>
          </a:p>
        </p:txBody>
      </p:sp>
      <p:sp>
        <p:nvSpPr>
          <p:cNvPr id="3" name="Content Placeholder 2">
            <a:extLst>
              <a:ext uri="{FF2B5EF4-FFF2-40B4-BE49-F238E27FC236}">
                <a16:creationId xmlns:a16="http://schemas.microsoft.com/office/drawing/2014/main" id="{8B44C209-0348-4411-AEA5-C4C3F9578549}"/>
              </a:ext>
            </a:extLst>
          </p:cNvPr>
          <p:cNvSpPr>
            <a:spLocks noGrp="1"/>
          </p:cNvSpPr>
          <p:nvPr>
            <p:ph idx="1"/>
          </p:nvPr>
        </p:nvSpPr>
        <p:spPr>
          <a:xfrm>
            <a:off x="628650" y="1398905"/>
            <a:ext cx="7886700" cy="4351338"/>
          </a:xfrm>
        </p:spPr>
        <p:txBody>
          <a:bodyPr>
            <a:normAutofit fontScale="92500" lnSpcReduction="10000"/>
          </a:bodyPr>
          <a:lstStyle/>
          <a:p>
            <a:r>
              <a:rPr lang="en-US" dirty="0"/>
              <a:t>Register which holds the Effective Address (EA)/Offset</a:t>
            </a:r>
          </a:p>
          <a:p>
            <a:pPr marL="0" indent="0">
              <a:buNone/>
            </a:pPr>
            <a:r>
              <a:rPr lang="en-US" dirty="0"/>
              <a:t>   will be specified in the instruction.</a:t>
            </a:r>
          </a:p>
          <a:p>
            <a:r>
              <a:rPr lang="en-US" dirty="0"/>
              <a:t>Registers used to hold EA/OFFSET are any of the following registers: BX, BP, DI and SI.</a:t>
            </a:r>
          </a:p>
          <a:p>
            <a:r>
              <a:rPr lang="en-US" dirty="0"/>
              <a:t>Content of the DS register is used for base address calculation.</a:t>
            </a:r>
          </a:p>
          <a:p>
            <a:r>
              <a:rPr lang="en-US" dirty="0"/>
              <a:t> Physical Address = DS * </a:t>
            </a:r>
            <a:r>
              <a:rPr lang="en-US" dirty="0" err="1"/>
              <a:t>10H</a:t>
            </a:r>
            <a:r>
              <a:rPr lang="en-US" dirty="0"/>
              <a:t> + OFFSET</a:t>
            </a:r>
          </a:p>
          <a:p>
            <a:pPr marL="0" indent="0">
              <a:buNone/>
            </a:pPr>
            <a:endParaRPr lang="en-US" dirty="0"/>
          </a:p>
          <a:p>
            <a:pPr marL="0" indent="0">
              <a:buNone/>
            </a:pPr>
            <a:r>
              <a:rPr lang="en-US" dirty="0"/>
              <a:t>NOTE: Offset is the displacement of the memory location  from the starting location of the segment.</a:t>
            </a:r>
          </a:p>
          <a:p>
            <a:endParaRPr lang="en-US" dirty="0"/>
          </a:p>
          <a:p>
            <a:endParaRPr lang="en-US" dirty="0"/>
          </a:p>
        </p:txBody>
      </p:sp>
    </p:spTree>
    <p:extLst>
      <p:ext uri="{BB962C8B-B14F-4D97-AF65-F5344CB8AC3E}">
        <p14:creationId xmlns:p14="http://schemas.microsoft.com/office/powerpoint/2010/main" val="11101339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B18AA95B-3855-4929-93A8-94C1CCB53D76}"/>
              </a:ext>
            </a:extLst>
          </p:cNvPr>
          <p:cNvSpPr>
            <a:spLocks noGrp="1" noChangeArrowheads="1"/>
          </p:cNvSpPr>
          <p:nvPr>
            <p:ph type="title"/>
          </p:nvPr>
        </p:nvSpPr>
        <p:spPr>
          <a:xfrm>
            <a:off x="1228725" y="601843"/>
            <a:ext cx="6686550" cy="857250"/>
          </a:xfrm>
        </p:spPr>
        <p:txBody>
          <a:bodyPr>
            <a:normAutofit/>
          </a:bodyPr>
          <a:lstStyle/>
          <a:p>
            <a:pPr algn="ctr" eaLnBrk="1" hangingPunct="1"/>
            <a:r>
              <a:rPr lang="en-US" altLang="en-US" sz="3600" b="1" dirty="0">
                <a:solidFill>
                  <a:srgbClr val="00B0F0"/>
                </a:solidFill>
                <a:latin typeface="+mn-lt"/>
                <a:cs typeface="Arial" panose="020B0604020202020204" pitchFamily="34" charset="0"/>
              </a:rPr>
              <a:t>Displacement Addressing</a:t>
            </a:r>
            <a:r>
              <a:rPr lang="en-US" altLang="en-US" sz="3600" b="1" dirty="0">
                <a:solidFill>
                  <a:srgbClr val="00B0F0"/>
                </a:solidFill>
                <a:latin typeface="+mn-lt"/>
                <a:cs typeface="Times New Roman" panose="02020603050405020304" pitchFamily="18" charset="0"/>
              </a:rPr>
              <a:t> </a:t>
            </a:r>
          </a:p>
        </p:txBody>
      </p:sp>
      <p:sp>
        <p:nvSpPr>
          <p:cNvPr id="57347" name="Rectangle 3">
            <a:extLst>
              <a:ext uri="{FF2B5EF4-FFF2-40B4-BE49-F238E27FC236}">
                <a16:creationId xmlns:a16="http://schemas.microsoft.com/office/drawing/2014/main" id="{94DBDAE3-B7BC-4A96-A6F4-6B96B8CA4823}"/>
              </a:ext>
            </a:extLst>
          </p:cNvPr>
          <p:cNvSpPr>
            <a:spLocks noGrp="1" noChangeArrowheads="1"/>
          </p:cNvSpPr>
          <p:nvPr>
            <p:ph idx="1"/>
          </p:nvPr>
        </p:nvSpPr>
        <p:spPr>
          <a:xfrm>
            <a:off x="1344576" y="1745060"/>
            <a:ext cx="6686550" cy="3600450"/>
          </a:xfrm>
        </p:spPr>
        <p:txBody>
          <a:bodyPr>
            <a:normAutofit fontScale="92500"/>
          </a:bodyPr>
          <a:lstStyle/>
          <a:p>
            <a:pPr eaLnBrk="1" hangingPunct="1"/>
            <a:r>
              <a:rPr lang="en-US" altLang="en-US" dirty="0">
                <a:solidFill>
                  <a:srgbClr val="000000"/>
                </a:solidFill>
                <a:cs typeface="Arial" panose="020B0604020202020204" pitchFamily="34" charset="0"/>
              </a:rPr>
              <a:t>Kind of direct addressing</a:t>
            </a:r>
          </a:p>
          <a:p>
            <a:pPr eaLnBrk="1" hangingPunct="1"/>
            <a:r>
              <a:rPr lang="en-US" altLang="en-US" dirty="0">
                <a:solidFill>
                  <a:srgbClr val="000000"/>
                </a:solidFill>
                <a:cs typeface="Arial" panose="020B0604020202020204" pitchFamily="34" charset="0"/>
              </a:rPr>
              <a:t>Almost identical to direct addressing, except the instruction is 4 bytes wide instead of 3. </a:t>
            </a:r>
          </a:p>
          <a:p>
            <a:pPr eaLnBrk="1" hangingPunct="1"/>
            <a:r>
              <a:rPr lang="en-US" altLang="en-US" dirty="0">
                <a:solidFill>
                  <a:srgbClr val="000000"/>
                </a:solidFill>
                <a:cs typeface="Arial" panose="020B0604020202020204" pitchFamily="34" charset="0"/>
              </a:rPr>
              <a:t>In 80386 through Pentium 4, this instruction can be up to 7 bytes wide if a 32-bit register and a 32-bit displacement are specified. </a:t>
            </a:r>
          </a:p>
          <a:p>
            <a:pPr eaLnBrk="1" hangingPunct="1"/>
            <a:r>
              <a:rPr lang="en-US" altLang="en-US" dirty="0">
                <a:solidFill>
                  <a:srgbClr val="000000"/>
                </a:solidFill>
                <a:cs typeface="Arial" panose="020B0604020202020204" pitchFamily="34" charset="0"/>
              </a:rPr>
              <a:t>This type of direct data addressing is much more flexible because most instructions use it.</a:t>
            </a:r>
            <a:endParaRPr lang="en-AU" altLang="en-US" dirty="0">
              <a:solidFill>
                <a:srgbClr val="000000"/>
              </a:solidFill>
              <a:cs typeface="Arial" panose="020B0604020202020204" pitchFamily="34" charset="0"/>
            </a:endParaRPr>
          </a:p>
        </p:txBody>
      </p:sp>
      <p:sp>
        <p:nvSpPr>
          <p:cNvPr id="57348" name="Slide Number Placeholder 1">
            <a:extLst>
              <a:ext uri="{FF2B5EF4-FFF2-40B4-BE49-F238E27FC236}">
                <a16:creationId xmlns:a16="http://schemas.microsoft.com/office/drawing/2014/main" id="{2BC91A3E-C77E-4C70-A3B6-99C0E7DDDF4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11C57D97-D0C0-4E4F-BAFD-03B7893EA94E}" type="slidenum">
              <a:rPr lang="en-US" altLang="en-US" sz="675">
                <a:solidFill>
                  <a:srgbClr val="000000"/>
                </a:solidFill>
              </a:rPr>
              <a:pPr>
                <a:spcBef>
                  <a:spcPct val="0"/>
                </a:spcBef>
                <a:buClrTx/>
                <a:buFontTx/>
                <a:buNone/>
              </a:pPr>
              <a:t>44</a:t>
            </a:fld>
            <a:endParaRPr lang="en-US" altLang="en-US" sz="675">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1F617D1B-BC3B-4CEE-8B29-B5F79B016BBC}"/>
              </a:ext>
            </a:extLst>
          </p:cNvPr>
          <p:cNvSpPr>
            <a:spLocks noGrp="1" noChangeArrowheads="1"/>
          </p:cNvSpPr>
          <p:nvPr>
            <p:ph type="title"/>
          </p:nvPr>
        </p:nvSpPr>
        <p:spPr>
          <a:xfrm>
            <a:off x="1228725" y="559792"/>
            <a:ext cx="6686550" cy="857250"/>
          </a:xfrm>
        </p:spPr>
        <p:txBody>
          <a:bodyPr>
            <a:normAutofit/>
          </a:bodyPr>
          <a:lstStyle/>
          <a:p>
            <a:pPr algn="ctr" eaLnBrk="1" hangingPunct="1"/>
            <a:r>
              <a:rPr lang="en-US" altLang="en-US" sz="3600" b="1" dirty="0">
                <a:solidFill>
                  <a:srgbClr val="00B0F0"/>
                </a:solidFill>
                <a:latin typeface="+mn-lt"/>
                <a:cs typeface="Times New Roman" panose="02020603050405020304" pitchFamily="18" charset="0"/>
              </a:rPr>
              <a:t>Register Indirect Addressing </a:t>
            </a:r>
          </a:p>
        </p:txBody>
      </p:sp>
      <p:sp>
        <p:nvSpPr>
          <p:cNvPr id="58371" name="Rectangle 3">
            <a:extLst>
              <a:ext uri="{FF2B5EF4-FFF2-40B4-BE49-F238E27FC236}">
                <a16:creationId xmlns:a16="http://schemas.microsoft.com/office/drawing/2014/main" id="{65AB098C-8CCF-4569-9A27-B70DB00E7F12}"/>
              </a:ext>
            </a:extLst>
          </p:cNvPr>
          <p:cNvSpPr>
            <a:spLocks noGrp="1" noChangeArrowheads="1"/>
          </p:cNvSpPr>
          <p:nvPr>
            <p:ph idx="1"/>
          </p:nvPr>
        </p:nvSpPr>
        <p:spPr>
          <a:xfrm>
            <a:off x="840797" y="1816550"/>
            <a:ext cx="7204075" cy="3600450"/>
          </a:xfrm>
        </p:spPr>
        <p:txBody>
          <a:bodyPr>
            <a:normAutofit lnSpcReduction="10000"/>
          </a:bodyPr>
          <a:lstStyle/>
          <a:p>
            <a:pPr eaLnBrk="1" hangingPunct="1"/>
            <a:r>
              <a:rPr lang="en-US" altLang="en-US" dirty="0">
                <a:solidFill>
                  <a:srgbClr val="000000"/>
                </a:solidFill>
                <a:cs typeface="Arial" panose="020B0604020202020204" pitchFamily="34" charset="0"/>
              </a:rPr>
              <a:t>Allows data to be addressed at any memory location through an offset address held in any of the following registers: BP, BX, DI, and SI.</a:t>
            </a:r>
          </a:p>
          <a:p>
            <a:pPr eaLnBrk="1" hangingPunct="1"/>
            <a:r>
              <a:rPr lang="en-US" altLang="en-US" dirty="0">
                <a:solidFill>
                  <a:srgbClr val="000000"/>
                </a:solidFill>
                <a:cs typeface="Arial" panose="020B0604020202020204" pitchFamily="34" charset="0"/>
              </a:rPr>
              <a:t>In addition, 80386 and above allow register indirect addressing with any extended register except ESP. </a:t>
            </a:r>
          </a:p>
          <a:p>
            <a:pPr eaLnBrk="1" hangingPunct="1"/>
            <a:r>
              <a:rPr lang="en-US" altLang="en-US" dirty="0">
                <a:solidFill>
                  <a:srgbClr val="000000"/>
                </a:solidFill>
                <a:cs typeface="Arial" panose="020B0604020202020204" pitchFamily="34" charset="0"/>
              </a:rPr>
              <a:t>In the 64-bit mode, the segment registers serve no purpose in addressing a location</a:t>
            </a:r>
            <a:br>
              <a:rPr lang="en-US" altLang="en-US" dirty="0">
                <a:solidFill>
                  <a:srgbClr val="000000"/>
                </a:solidFill>
                <a:cs typeface="Arial" panose="020B0604020202020204" pitchFamily="34" charset="0"/>
              </a:rPr>
            </a:br>
            <a:r>
              <a:rPr lang="en-US" altLang="en-US" dirty="0">
                <a:solidFill>
                  <a:srgbClr val="000000"/>
                </a:solidFill>
                <a:cs typeface="Arial" panose="020B0604020202020204" pitchFamily="34" charset="0"/>
              </a:rPr>
              <a:t>in the flat model.</a:t>
            </a:r>
            <a:endParaRPr lang="en-AU" altLang="en-US" dirty="0">
              <a:latin typeface="Times" panose="02020603050405020304" pitchFamily="18" charset="0"/>
              <a:cs typeface="Times New Roman" panose="02020603050405020304" pitchFamily="18" charset="0"/>
            </a:endParaRPr>
          </a:p>
          <a:p>
            <a:pPr eaLnBrk="1" hangingPunct="1"/>
            <a:endParaRPr lang="en-US" altLang="en-US" dirty="0">
              <a:cs typeface="Times New Roman" panose="02020603050405020304" pitchFamily="18" charset="0"/>
            </a:endParaRPr>
          </a:p>
        </p:txBody>
      </p:sp>
      <p:sp>
        <p:nvSpPr>
          <p:cNvPr id="58372" name="Slide Number Placeholder 1">
            <a:extLst>
              <a:ext uri="{FF2B5EF4-FFF2-40B4-BE49-F238E27FC236}">
                <a16:creationId xmlns:a16="http://schemas.microsoft.com/office/drawing/2014/main" id="{45EAC2E3-ADA5-45DB-AA32-F3EDD2E1289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197723E9-15CA-4170-B1A8-22EEB11A73F0}" type="slidenum">
              <a:rPr lang="en-US" altLang="en-US" sz="675">
                <a:solidFill>
                  <a:srgbClr val="000000"/>
                </a:solidFill>
              </a:rPr>
              <a:pPr>
                <a:spcBef>
                  <a:spcPct val="0"/>
                </a:spcBef>
                <a:buClrTx/>
                <a:buFontTx/>
                <a:buNone/>
              </a:pPr>
              <a:t>45</a:t>
            </a:fld>
            <a:endParaRPr lang="en-US" altLang="en-US" sz="675">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C1B5CEF8-92AF-4B49-B2DA-CB5B0A40C5DF}"/>
              </a:ext>
            </a:extLst>
          </p:cNvPr>
          <p:cNvSpPr>
            <a:spLocks noGrp="1" noChangeArrowheads="1"/>
          </p:cNvSpPr>
          <p:nvPr>
            <p:ph type="title"/>
          </p:nvPr>
        </p:nvSpPr>
        <p:spPr>
          <a:xfrm>
            <a:off x="1016000" y="5432462"/>
            <a:ext cx="7273745" cy="857250"/>
          </a:xfrm>
        </p:spPr>
        <p:txBody>
          <a:bodyPr>
            <a:noAutofit/>
          </a:bodyPr>
          <a:lstStyle/>
          <a:p>
            <a:pPr eaLnBrk="1" hangingPunct="1"/>
            <a:r>
              <a:rPr lang="en-US" altLang="en-US" sz="1400" b="1" dirty="0">
                <a:cs typeface="Arial" panose="020B0604020202020204" pitchFamily="34" charset="0"/>
              </a:rPr>
              <a:t>Figure 3</a:t>
            </a:r>
            <a:r>
              <a:rPr lang="en-US" altLang="en-US" sz="1400" b="1" dirty="0">
                <a:latin typeface="B Helvetica Bold" pitchFamily="-80" charset="0"/>
                <a:cs typeface="Arial" panose="020B0604020202020204" pitchFamily="34" charset="0"/>
              </a:rPr>
              <a:t>–</a:t>
            </a:r>
            <a:r>
              <a:rPr lang="en-US" altLang="en-US" sz="1400" b="1" dirty="0">
                <a:cs typeface="Arial" panose="020B0604020202020204" pitchFamily="34" charset="0"/>
              </a:rPr>
              <a:t>6</a:t>
            </a:r>
            <a:r>
              <a:rPr lang="en-US" altLang="en-US" sz="1400" dirty="0">
                <a:cs typeface="Arial" panose="020B0604020202020204" pitchFamily="34" charset="0"/>
              </a:rPr>
              <a:t>  The operation of the MOV AX,[BX] instruction when BX = </a:t>
            </a:r>
            <a:r>
              <a:rPr lang="en-US" altLang="en-US" sz="1400" dirty="0" err="1">
                <a:cs typeface="Arial" panose="020B0604020202020204" pitchFamily="34" charset="0"/>
              </a:rPr>
              <a:t>1000H</a:t>
            </a:r>
            <a:r>
              <a:rPr lang="en-US" altLang="en-US" sz="1400" dirty="0">
                <a:cs typeface="Arial" panose="020B0604020202020204" pitchFamily="34" charset="0"/>
              </a:rPr>
              <a:t> and DS = </a:t>
            </a:r>
            <a:r>
              <a:rPr lang="en-US" altLang="en-US" sz="1400" dirty="0" err="1">
                <a:cs typeface="Arial" panose="020B0604020202020204" pitchFamily="34" charset="0"/>
              </a:rPr>
              <a:t>0100H</a:t>
            </a:r>
            <a:r>
              <a:rPr lang="en-US" altLang="en-US" sz="1400" dirty="0">
                <a:cs typeface="Arial" panose="020B0604020202020204" pitchFamily="34" charset="0"/>
              </a:rPr>
              <a:t>. Note that this instruction is shown after the contents of memory are transferred to AX.</a:t>
            </a:r>
            <a:br>
              <a:rPr lang="en-AU" altLang="en-US" sz="1400" dirty="0">
                <a:latin typeface="Helvetica" panose="020B0604020202020204" pitchFamily="34" charset="0"/>
                <a:cs typeface="Times New Roman" panose="02020603050405020304" pitchFamily="18" charset="0"/>
              </a:rPr>
            </a:br>
            <a:endParaRPr lang="en-US" altLang="en-US" sz="1400" dirty="0">
              <a:latin typeface="Helvetica" panose="020B0604020202020204" pitchFamily="34" charset="0"/>
              <a:cs typeface="Times New Roman" panose="02020603050405020304" pitchFamily="18" charset="0"/>
            </a:endParaRPr>
          </a:p>
        </p:txBody>
      </p:sp>
      <p:sp>
        <p:nvSpPr>
          <p:cNvPr id="59395" name="Slide Number Placeholder 3">
            <a:extLst>
              <a:ext uri="{FF2B5EF4-FFF2-40B4-BE49-F238E27FC236}">
                <a16:creationId xmlns:a16="http://schemas.microsoft.com/office/drawing/2014/main" id="{0E5EFE47-C3CC-46BC-975D-2BB7DB38F8E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55AA50D1-6CCE-4608-BED7-992428BDA294}" type="slidenum">
              <a:rPr lang="en-US" altLang="en-US" sz="675">
                <a:solidFill>
                  <a:srgbClr val="000000"/>
                </a:solidFill>
              </a:rPr>
              <a:pPr>
                <a:spcBef>
                  <a:spcPct val="0"/>
                </a:spcBef>
                <a:buClrTx/>
                <a:buFontTx/>
                <a:buNone/>
              </a:pPr>
              <a:t>46</a:t>
            </a:fld>
            <a:endParaRPr lang="en-US" altLang="en-US" sz="675">
              <a:solidFill>
                <a:srgbClr val="000000"/>
              </a:solidFill>
            </a:endParaRPr>
          </a:p>
        </p:txBody>
      </p:sp>
      <p:pic>
        <p:nvPicPr>
          <p:cNvPr id="59396" name="Picture 3" descr="FG03_006_0135026458">
            <a:extLst>
              <a:ext uri="{FF2B5EF4-FFF2-40B4-BE49-F238E27FC236}">
                <a16:creationId xmlns:a16="http://schemas.microsoft.com/office/drawing/2014/main" id="{2D93E7CE-EF60-4C54-8E21-999D53F4B7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521" y="1547507"/>
            <a:ext cx="5744766" cy="343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684AE9A0-EAE4-4D52-83B0-7D2D13F0C3DC}"/>
              </a:ext>
            </a:extLst>
          </p:cNvPr>
          <p:cNvSpPr txBox="1"/>
          <p:nvPr/>
        </p:nvSpPr>
        <p:spPr>
          <a:xfrm>
            <a:off x="871788" y="452365"/>
            <a:ext cx="7585025" cy="646331"/>
          </a:xfrm>
          <a:prstGeom prst="rect">
            <a:avLst/>
          </a:prstGeom>
          <a:noFill/>
        </p:spPr>
        <p:txBody>
          <a:bodyPr wrap="none" rtlCol="0">
            <a:spAutoFit/>
          </a:bodyPr>
          <a:lstStyle/>
          <a:p>
            <a:r>
              <a:rPr lang="en-US" sz="3600" b="1" dirty="0">
                <a:solidFill>
                  <a:srgbClr val="00B0F0"/>
                </a:solidFill>
                <a:cs typeface="Arial" panose="020B0604020202020204" pitchFamily="34" charset="0"/>
              </a:rPr>
              <a:t>Register Indirect Addressing Operation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15246C51-511D-4032-B414-8E1E9D74D0C3}"/>
              </a:ext>
            </a:extLst>
          </p:cNvPr>
          <p:cNvSpPr>
            <a:spLocks noGrp="1" noChangeArrowheads="1"/>
          </p:cNvSpPr>
          <p:nvPr>
            <p:ph idx="1"/>
          </p:nvPr>
        </p:nvSpPr>
        <p:spPr>
          <a:xfrm>
            <a:off x="1279923" y="1027511"/>
            <a:ext cx="6627019" cy="4455319"/>
          </a:xfrm>
        </p:spPr>
        <p:txBody>
          <a:bodyPr>
            <a:normAutofit fontScale="92500"/>
          </a:bodyPr>
          <a:lstStyle/>
          <a:p>
            <a:pPr eaLnBrk="1" hangingPunct="1"/>
            <a:r>
              <a:rPr lang="en-US" altLang="en-US">
                <a:solidFill>
                  <a:srgbClr val="000000"/>
                </a:solidFill>
                <a:cs typeface="Arial" panose="020B0604020202020204" pitchFamily="34" charset="0"/>
              </a:rPr>
              <a:t>The </a:t>
            </a:r>
            <a:r>
              <a:rPr lang="en-US" altLang="en-US" b="1">
                <a:solidFill>
                  <a:srgbClr val="000000"/>
                </a:solidFill>
                <a:cs typeface="Arial" panose="020B0604020202020204" pitchFamily="34" charset="0"/>
              </a:rPr>
              <a:t>data segment</a:t>
            </a:r>
            <a:r>
              <a:rPr lang="en-US" altLang="en-US">
                <a:solidFill>
                  <a:srgbClr val="000000"/>
                </a:solidFill>
                <a:cs typeface="Arial" panose="020B0604020202020204" pitchFamily="34" charset="0"/>
              </a:rPr>
              <a:t> is used by default with register indirect addressing or any other mode that uses BX, DI, or SI to address memory. </a:t>
            </a:r>
          </a:p>
          <a:p>
            <a:pPr eaLnBrk="1" hangingPunct="1"/>
            <a:r>
              <a:rPr lang="en-US" altLang="en-US">
                <a:solidFill>
                  <a:srgbClr val="000000"/>
                </a:solidFill>
                <a:cs typeface="Arial" panose="020B0604020202020204" pitchFamily="34" charset="0"/>
              </a:rPr>
              <a:t>If the BP register addresses memory, the </a:t>
            </a:r>
            <a:r>
              <a:rPr lang="en-US" altLang="en-US" b="1">
                <a:solidFill>
                  <a:srgbClr val="000000"/>
                </a:solidFill>
                <a:cs typeface="Arial" panose="020B0604020202020204" pitchFamily="34" charset="0"/>
              </a:rPr>
              <a:t>stack segment</a:t>
            </a:r>
            <a:r>
              <a:rPr lang="en-US" altLang="en-US">
                <a:solidFill>
                  <a:srgbClr val="000000"/>
                </a:solidFill>
                <a:cs typeface="Arial" panose="020B0604020202020204" pitchFamily="34" charset="0"/>
              </a:rPr>
              <a:t> is used by default. </a:t>
            </a:r>
          </a:p>
          <a:p>
            <a:pPr lvl="1" eaLnBrk="1" hangingPunct="1"/>
            <a:r>
              <a:rPr lang="en-US" altLang="en-US">
                <a:solidFill>
                  <a:srgbClr val="000000"/>
                </a:solidFill>
                <a:cs typeface="Arial" panose="020B0604020202020204" pitchFamily="34" charset="0"/>
              </a:rPr>
              <a:t>these settings are considered the default for</a:t>
            </a:r>
            <a:br>
              <a:rPr lang="en-US" altLang="en-US">
                <a:solidFill>
                  <a:srgbClr val="000000"/>
                </a:solidFill>
                <a:cs typeface="Arial" panose="020B0604020202020204" pitchFamily="34" charset="0"/>
              </a:rPr>
            </a:br>
            <a:r>
              <a:rPr lang="en-US" altLang="en-US">
                <a:solidFill>
                  <a:srgbClr val="000000"/>
                </a:solidFill>
                <a:cs typeface="Arial" panose="020B0604020202020204" pitchFamily="34" charset="0"/>
              </a:rPr>
              <a:t>these four index and base registers </a:t>
            </a:r>
          </a:p>
          <a:p>
            <a:pPr eaLnBrk="1" hangingPunct="1"/>
            <a:r>
              <a:rPr lang="en-US" altLang="en-US">
                <a:solidFill>
                  <a:srgbClr val="000000"/>
                </a:solidFill>
                <a:cs typeface="Arial" panose="020B0604020202020204" pitchFamily="34" charset="0"/>
              </a:rPr>
              <a:t>For the 80386 and above, EBP addresses memory in the stack segment by default.</a:t>
            </a:r>
          </a:p>
          <a:p>
            <a:pPr eaLnBrk="1" hangingPunct="1"/>
            <a:r>
              <a:rPr lang="en-US" altLang="en-US">
                <a:solidFill>
                  <a:srgbClr val="000000"/>
                </a:solidFill>
                <a:cs typeface="Arial" panose="020B0604020202020204" pitchFamily="34" charset="0"/>
              </a:rPr>
              <a:t>EAX, EBX, ECX, EDX, EDI, and ESI address memory in the data segment by fault. </a:t>
            </a:r>
            <a:endParaRPr lang="en-US" altLang="en-US">
              <a:cs typeface="Times New Roman" panose="02020603050405020304" pitchFamily="18" charset="0"/>
            </a:endParaRPr>
          </a:p>
        </p:txBody>
      </p:sp>
      <p:sp>
        <p:nvSpPr>
          <p:cNvPr id="60419" name="Slide Number Placeholder 1">
            <a:extLst>
              <a:ext uri="{FF2B5EF4-FFF2-40B4-BE49-F238E27FC236}">
                <a16:creationId xmlns:a16="http://schemas.microsoft.com/office/drawing/2014/main" id="{3B4FABA9-29CD-405A-9CD9-FA695EC1259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01CD7883-5A43-4F98-BC07-60C72D43F753}" type="slidenum">
              <a:rPr lang="en-US" altLang="en-US" sz="675">
                <a:solidFill>
                  <a:srgbClr val="000000"/>
                </a:solidFill>
              </a:rPr>
              <a:pPr>
                <a:spcBef>
                  <a:spcPct val="0"/>
                </a:spcBef>
                <a:buClrTx/>
                <a:buFontTx/>
                <a:buNone/>
              </a:pPr>
              <a:t>47</a:t>
            </a:fld>
            <a:endParaRPr lang="en-US" altLang="en-US" sz="675">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6AD9374C-CB28-4A22-8940-02B7E438EFD1}"/>
              </a:ext>
            </a:extLst>
          </p:cNvPr>
          <p:cNvSpPr>
            <a:spLocks noGrp="1" noChangeArrowheads="1"/>
          </p:cNvSpPr>
          <p:nvPr>
            <p:ph idx="1"/>
          </p:nvPr>
        </p:nvSpPr>
        <p:spPr>
          <a:xfrm>
            <a:off x="1279923" y="1027511"/>
            <a:ext cx="6627019" cy="4455319"/>
          </a:xfrm>
        </p:spPr>
        <p:txBody>
          <a:bodyPr>
            <a:normAutofit fontScale="92500"/>
          </a:bodyPr>
          <a:lstStyle/>
          <a:p>
            <a:pPr eaLnBrk="1" hangingPunct="1"/>
            <a:r>
              <a:rPr lang="en-US" altLang="en-US">
                <a:solidFill>
                  <a:srgbClr val="000000"/>
                </a:solidFill>
                <a:cs typeface="Arial" panose="020B0604020202020204" pitchFamily="34" charset="0"/>
              </a:rPr>
              <a:t>When using a 32-bit register to address memory in the real mode, contents of the register must never exceed 0000FFFFH. </a:t>
            </a:r>
          </a:p>
          <a:p>
            <a:pPr eaLnBrk="1" hangingPunct="1"/>
            <a:r>
              <a:rPr lang="en-US" altLang="en-US">
                <a:solidFill>
                  <a:srgbClr val="000000"/>
                </a:solidFill>
                <a:cs typeface="Arial" panose="020B0604020202020204" pitchFamily="34" charset="0"/>
              </a:rPr>
              <a:t>In the protected mode, any value can be used in a 32-bit register that is used to indirectly address memory.</a:t>
            </a:r>
          </a:p>
          <a:p>
            <a:pPr lvl="1" eaLnBrk="1" hangingPunct="1"/>
            <a:r>
              <a:rPr lang="en-US" altLang="en-US">
                <a:solidFill>
                  <a:srgbClr val="000000"/>
                </a:solidFill>
                <a:cs typeface="Arial" panose="020B0604020202020204" pitchFamily="34" charset="0"/>
              </a:rPr>
              <a:t>as long as it does not access a location outside</a:t>
            </a:r>
            <a:br>
              <a:rPr lang="en-US" altLang="en-US">
                <a:solidFill>
                  <a:srgbClr val="000000"/>
                </a:solidFill>
                <a:cs typeface="Arial" panose="020B0604020202020204" pitchFamily="34" charset="0"/>
              </a:rPr>
            </a:br>
            <a:r>
              <a:rPr lang="en-US" altLang="en-US">
                <a:solidFill>
                  <a:srgbClr val="000000"/>
                </a:solidFill>
                <a:cs typeface="Arial" panose="020B0604020202020204" pitchFamily="34" charset="0"/>
              </a:rPr>
              <a:t>the segment, dictated by the access rights byte </a:t>
            </a:r>
          </a:p>
          <a:p>
            <a:pPr eaLnBrk="1" hangingPunct="1"/>
            <a:r>
              <a:rPr lang="en-US" altLang="en-US">
                <a:solidFill>
                  <a:srgbClr val="000000"/>
                </a:solidFill>
                <a:cs typeface="Arial" panose="020B0604020202020204" pitchFamily="34" charset="0"/>
              </a:rPr>
              <a:t>In the 64-bit mode, segment registers are</a:t>
            </a:r>
            <a:br>
              <a:rPr lang="en-US" altLang="en-US">
                <a:solidFill>
                  <a:srgbClr val="000000"/>
                </a:solidFill>
                <a:cs typeface="Arial" panose="020B0604020202020204" pitchFamily="34" charset="0"/>
              </a:rPr>
            </a:br>
            <a:r>
              <a:rPr lang="en-US" altLang="en-US">
                <a:solidFill>
                  <a:srgbClr val="000000"/>
                </a:solidFill>
                <a:cs typeface="Arial" panose="020B0604020202020204" pitchFamily="34" charset="0"/>
              </a:rPr>
              <a:t>not used in address calculation; the register contains the actual linear memory address.</a:t>
            </a:r>
            <a:endParaRPr lang="en-US" altLang="en-US">
              <a:cs typeface="Times New Roman" panose="02020603050405020304" pitchFamily="18" charset="0"/>
            </a:endParaRPr>
          </a:p>
        </p:txBody>
      </p:sp>
      <p:sp>
        <p:nvSpPr>
          <p:cNvPr id="61443" name="Slide Number Placeholder 1">
            <a:extLst>
              <a:ext uri="{FF2B5EF4-FFF2-40B4-BE49-F238E27FC236}">
                <a16:creationId xmlns:a16="http://schemas.microsoft.com/office/drawing/2014/main" id="{B288919D-C5D6-484D-8D32-FDD2D93D4BC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FA82DE13-C61D-403E-A061-1680AC35D3A1}" type="slidenum">
              <a:rPr lang="en-US" altLang="en-US" sz="675">
                <a:solidFill>
                  <a:srgbClr val="000000"/>
                </a:solidFill>
              </a:rPr>
              <a:pPr>
                <a:spcBef>
                  <a:spcPct val="0"/>
                </a:spcBef>
                <a:buClrTx/>
                <a:buFontTx/>
                <a:buNone/>
              </a:pPr>
              <a:t>48</a:t>
            </a:fld>
            <a:endParaRPr lang="en-US" altLang="en-US" sz="675">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89562DF1-6147-4EF5-A2F9-0ECDDC3D1A03}"/>
              </a:ext>
            </a:extLst>
          </p:cNvPr>
          <p:cNvSpPr>
            <a:spLocks noGrp="1" noChangeArrowheads="1"/>
          </p:cNvSpPr>
          <p:nvPr>
            <p:ph idx="1"/>
          </p:nvPr>
        </p:nvSpPr>
        <p:spPr>
          <a:xfrm>
            <a:off x="1279923" y="1027511"/>
            <a:ext cx="6627019" cy="4455319"/>
          </a:xfrm>
        </p:spPr>
        <p:txBody>
          <a:bodyPr>
            <a:normAutofit fontScale="92500"/>
          </a:bodyPr>
          <a:lstStyle/>
          <a:p>
            <a:pPr eaLnBrk="1" hangingPunct="1"/>
            <a:r>
              <a:rPr lang="en-US" altLang="en-US">
                <a:solidFill>
                  <a:srgbClr val="000000"/>
                </a:solidFill>
                <a:cs typeface="Arial" panose="020B0604020202020204" pitchFamily="34" charset="0"/>
              </a:rPr>
              <a:t>In some cases, indirect addressing requires specifying the size of the data by the </a:t>
            </a:r>
            <a:r>
              <a:rPr lang="en-US" altLang="en-US" b="1">
                <a:solidFill>
                  <a:srgbClr val="000000"/>
                </a:solidFill>
                <a:cs typeface="Arial" panose="020B0604020202020204" pitchFamily="34" charset="0"/>
              </a:rPr>
              <a:t>special assembler directive</a:t>
            </a:r>
            <a:r>
              <a:rPr lang="en-US" altLang="en-US">
                <a:solidFill>
                  <a:srgbClr val="000000"/>
                </a:solidFill>
                <a:cs typeface="Arial" panose="020B0604020202020204" pitchFamily="34" charset="0"/>
              </a:rPr>
              <a:t> BYTE PTR, WORD PTR, DWORD PTR, or QWORD PTR. </a:t>
            </a:r>
          </a:p>
          <a:p>
            <a:pPr lvl="1" eaLnBrk="1" hangingPunct="1"/>
            <a:r>
              <a:rPr lang="en-US" altLang="en-US">
                <a:solidFill>
                  <a:srgbClr val="000000"/>
                </a:solidFill>
                <a:cs typeface="Arial" panose="020B0604020202020204" pitchFamily="34" charset="0"/>
              </a:rPr>
              <a:t>these directives indicate the size of the memory data addressed by the memory </a:t>
            </a:r>
            <a:r>
              <a:rPr lang="en-US" altLang="en-US" b="1">
                <a:solidFill>
                  <a:srgbClr val="000000"/>
                </a:solidFill>
                <a:cs typeface="Arial" panose="020B0604020202020204" pitchFamily="34" charset="0"/>
              </a:rPr>
              <a:t>pointer</a:t>
            </a:r>
            <a:r>
              <a:rPr lang="en-US" altLang="en-US">
                <a:solidFill>
                  <a:srgbClr val="000000"/>
                </a:solidFill>
                <a:cs typeface="Arial" panose="020B0604020202020204" pitchFamily="34" charset="0"/>
              </a:rPr>
              <a:t> (PTR) </a:t>
            </a:r>
          </a:p>
          <a:p>
            <a:pPr eaLnBrk="1" hangingPunct="1"/>
            <a:r>
              <a:rPr lang="en-US" altLang="en-US">
                <a:solidFill>
                  <a:srgbClr val="000000"/>
                </a:solidFill>
                <a:cs typeface="Arial" panose="020B0604020202020204" pitchFamily="34" charset="0"/>
              </a:rPr>
              <a:t>The directives are with instructions that address a memory location through a</a:t>
            </a:r>
            <a:br>
              <a:rPr lang="en-US" altLang="en-US">
                <a:solidFill>
                  <a:srgbClr val="000000"/>
                </a:solidFill>
                <a:cs typeface="Arial" panose="020B0604020202020204" pitchFamily="34" charset="0"/>
              </a:rPr>
            </a:br>
            <a:r>
              <a:rPr lang="en-US" altLang="en-US">
                <a:solidFill>
                  <a:srgbClr val="000000"/>
                </a:solidFill>
                <a:cs typeface="Arial" panose="020B0604020202020204" pitchFamily="34" charset="0"/>
              </a:rPr>
              <a:t>pointer or index register with immediate data.</a:t>
            </a:r>
          </a:p>
          <a:p>
            <a:pPr eaLnBrk="1" hangingPunct="1"/>
            <a:r>
              <a:rPr lang="en-US" altLang="en-US">
                <a:solidFill>
                  <a:srgbClr val="000000"/>
                </a:solidFill>
                <a:cs typeface="Arial" panose="020B0604020202020204" pitchFamily="34" charset="0"/>
              </a:rPr>
              <a:t>With SIMD instructions, the octal OWORD PTR, represents a 128-bit-wide number.</a:t>
            </a:r>
            <a:endParaRPr lang="en-US" altLang="en-US">
              <a:cs typeface="Times New Roman" panose="02020603050405020304" pitchFamily="18" charset="0"/>
            </a:endParaRPr>
          </a:p>
        </p:txBody>
      </p:sp>
      <p:sp>
        <p:nvSpPr>
          <p:cNvPr id="62467" name="Slide Number Placeholder 1">
            <a:extLst>
              <a:ext uri="{FF2B5EF4-FFF2-40B4-BE49-F238E27FC236}">
                <a16:creationId xmlns:a16="http://schemas.microsoft.com/office/drawing/2014/main" id="{3CF617B2-6D92-435C-8A13-B5C3AB178E9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075A62B-16DD-4180-B552-632A89C5F35E}" type="slidenum">
              <a:rPr lang="en-US" altLang="en-US" sz="675">
                <a:solidFill>
                  <a:srgbClr val="000000"/>
                </a:solidFill>
              </a:rPr>
              <a:pPr>
                <a:spcBef>
                  <a:spcPct val="0"/>
                </a:spcBef>
                <a:buClrTx/>
                <a:buFontTx/>
                <a:buNone/>
              </a:pPr>
              <a:t>49</a:t>
            </a:fld>
            <a:endParaRPr lang="en-US" altLang="en-US" sz="675">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EAC8251-6757-4131-9D71-ED726C2A9235}"/>
              </a:ext>
            </a:extLst>
          </p:cNvPr>
          <p:cNvSpPr>
            <a:spLocks noGrp="1" noChangeArrowheads="1"/>
          </p:cNvSpPr>
          <p:nvPr>
            <p:ph type="title"/>
          </p:nvPr>
        </p:nvSpPr>
        <p:spPr>
          <a:xfrm>
            <a:off x="1006764" y="360218"/>
            <a:ext cx="6713249" cy="775638"/>
          </a:xfrm>
        </p:spPr>
        <p:txBody>
          <a:bodyPr>
            <a:normAutofit/>
          </a:bodyPr>
          <a:lstStyle/>
          <a:p>
            <a:pPr algn="ctr" eaLnBrk="1" hangingPunct="1"/>
            <a:r>
              <a:rPr lang="en-US" altLang="en-US" sz="3600" b="1" dirty="0">
                <a:solidFill>
                  <a:srgbClr val="CC3300"/>
                </a:solidFill>
              </a:rPr>
              <a:t>Computer Program and Instruction</a:t>
            </a:r>
            <a:endParaRPr lang="en-US" altLang="en-US" sz="3600" dirty="0">
              <a:solidFill>
                <a:srgbClr val="CC3300"/>
              </a:solidFill>
            </a:endParaRPr>
          </a:p>
        </p:txBody>
      </p:sp>
      <p:sp>
        <p:nvSpPr>
          <p:cNvPr id="22531" name="Rectangle 3">
            <a:extLst>
              <a:ext uri="{FF2B5EF4-FFF2-40B4-BE49-F238E27FC236}">
                <a16:creationId xmlns:a16="http://schemas.microsoft.com/office/drawing/2014/main" id="{F5F1D447-F3A7-4EC7-B2D3-66F67EB644DB}"/>
              </a:ext>
            </a:extLst>
          </p:cNvPr>
          <p:cNvSpPr>
            <a:spLocks noGrp="1" noChangeArrowheads="1"/>
          </p:cNvSpPr>
          <p:nvPr>
            <p:ph idx="1"/>
          </p:nvPr>
        </p:nvSpPr>
        <p:spPr>
          <a:xfrm>
            <a:off x="1006764" y="1443435"/>
            <a:ext cx="6713248" cy="4781874"/>
          </a:xfrm>
          <a:ln w="38100">
            <a:solidFill>
              <a:schemeClr val="tx1"/>
            </a:solidFill>
            <a:miter lim="800000"/>
            <a:headEnd/>
            <a:tailEnd/>
          </a:ln>
        </p:spPr>
        <p:txBody>
          <a:bodyPr>
            <a:normAutofit/>
          </a:bodyPr>
          <a:lstStyle/>
          <a:p>
            <a:pPr eaLnBrk="1" hangingPunct="1">
              <a:lnSpc>
                <a:spcPct val="80000"/>
              </a:lnSpc>
            </a:pPr>
            <a:r>
              <a:rPr lang="en-US" altLang="en-US" sz="1800" dirty="0">
                <a:solidFill>
                  <a:srgbClr val="003399"/>
                </a:solidFill>
              </a:rPr>
              <a:t>The sequence of commands used to tell a microcomputer what to do is called a program,</a:t>
            </a:r>
          </a:p>
          <a:p>
            <a:pPr eaLnBrk="1" hangingPunct="1">
              <a:lnSpc>
                <a:spcPct val="80000"/>
              </a:lnSpc>
            </a:pPr>
            <a:r>
              <a:rPr lang="en-US" altLang="en-US" sz="1800" dirty="0">
                <a:solidFill>
                  <a:srgbClr val="003399"/>
                </a:solidFill>
              </a:rPr>
              <a:t>Each command in a program is called an instruction</a:t>
            </a:r>
          </a:p>
          <a:p>
            <a:pPr eaLnBrk="1" hangingPunct="1">
              <a:lnSpc>
                <a:spcPct val="80000"/>
              </a:lnSpc>
            </a:pPr>
            <a:r>
              <a:rPr lang="en-US" altLang="en-US" sz="1800" dirty="0">
                <a:solidFill>
                  <a:srgbClr val="003399"/>
                </a:solidFill>
              </a:rPr>
              <a:t>8086 understands and performs operations for 117 basic instructions</a:t>
            </a:r>
          </a:p>
          <a:p>
            <a:pPr eaLnBrk="1" hangingPunct="1">
              <a:lnSpc>
                <a:spcPct val="80000"/>
              </a:lnSpc>
            </a:pPr>
            <a:r>
              <a:rPr lang="en-US" altLang="en-US" sz="1800" dirty="0">
                <a:solidFill>
                  <a:srgbClr val="003399"/>
                </a:solidFill>
              </a:rPr>
              <a:t>The native language of the IBM PC is the machine language of the 8086</a:t>
            </a:r>
          </a:p>
          <a:p>
            <a:pPr eaLnBrk="1" hangingPunct="1">
              <a:lnSpc>
                <a:spcPct val="80000"/>
              </a:lnSpc>
            </a:pPr>
            <a:r>
              <a:rPr lang="en-US" altLang="en-US" sz="1800" dirty="0">
                <a:solidFill>
                  <a:srgbClr val="003399"/>
                </a:solidFill>
              </a:rPr>
              <a:t>A program written in machine language is referred to as machine code</a:t>
            </a:r>
          </a:p>
          <a:p>
            <a:pPr eaLnBrk="1" hangingPunct="1">
              <a:lnSpc>
                <a:spcPct val="80000"/>
              </a:lnSpc>
            </a:pPr>
            <a:r>
              <a:rPr lang="en-US" altLang="en-US" sz="1800" dirty="0">
                <a:solidFill>
                  <a:srgbClr val="003399"/>
                </a:solidFill>
              </a:rPr>
              <a:t>In 8086 assembly language, each of the operations is described by alphanumeric symbols instead of 0-1s.</a:t>
            </a:r>
          </a:p>
          <a:p>
            <a:pPr algn="ctr" eaLnBrk="1" hangingPunct="1">
              <a:lnSpc>
                <a:spcPct val="80000"/>
              </a:lnSpc>
              <a:buFontTx/>
              <a:buNone/>
            </a:pPr>
            <a:r>
              <a:rPr lang="en-US" altLang="en-US" sz="1800" dirty="0">
                <a:solidFill>
                  <a:srgbClr val="92D050"/>
                </a:solidFill>
              </a:rPr>
              <a:t>Label:</a:t>
            </a:r>
            <a:r>
              <a:rPr lang="en-US" altLang="en-US" sz="1800" dirty="0">
                <a:solidFill>
                  <a:srgbClr val="CC3300"/>
                </a:solidFill>
              </a:rPr>
              <a:t> ADD</a:t>
            </a:r>
            <a:r>
              <a:rPr lang="en-US" altLang="en-US" sz="1800" dirty="0"/>
              <a:t> AX, </a:t>
            </a:r>
            <a:r>
              <a:rPr lang="en-US" altLang="en-US" sz="1800" dirty="0">
                <a:solidFill>
                  <a:srgbClr val="003399"/>
                </a:solidFill>
              </a:rPr>
              <a:t>BX ; </a:t>
            </a:r>
            <a:r>
              <a:rPr lang="en-US" altLang="en-US" sz="1800" dirty="0">
                <a:solidFill>
                  <a:srgbClr val="92D050"/>
                </a:solidFill>
              </a:rPr>
              <a:t>Comment</a:t>
            </a:r>
          </a:p>
          <a:p>
            <a:pPr eaLnBrk="1" hangingPunct="1">
              <a:lnSpc>
                <a:spcPct val="80000"/>
              </a:lnSpc>
              <a:buFontTx/>
              <a:buNone/>
            </a:pPr>
            <a:endParaRPr lang="en-US" altLang="en-US" sz="1800" dirty="0"/>
          </a:p>
          <a:p>
            <a:pPr algn="ctr" eaLnBrk="1" hangingPunct="1">
              <a:lnSpc>
                <a:spcPct val="80000"/>
              </a:lnSpc>
              <a:buFontTx/>
              <a:buNone/>
            </a:pPr>
            <a:r>
              <a:rPr lang="en-US" altLang="en-US" sz="1800" b="1" dirty="0">
                <a:solidFill>
                  <a:srgbClr val="92D050"/>
                </a:solidFill>
              </a:rPr>
              <a:t>Label</a:t>
            </a:r>
            <a:r>
              <a:rPr lang="en-US" altLang="en-US" sz="1800" dirty="0"/>
              <a:t>          </a:t>
            </a:r>
            <a:r>
              <a:rPr lang="en-US" altLang="en-US" sz="1800" dirty="0">
                <a:solidFill>
                  <a:srgbClr val="CC3300"/>
                </a:solidFill>
              </a:rPr>
              <a:t>Opcode</a:t>
            </a:r>
            <a:r>
              <a:rPr lang="en-US" altLang="en-US" sz="1800" dirty="0"/>
              <a:t>        </a:t>
            </a:r>
            <a:r>
              <a:rPr lang="en-US" altLang="en-US" sz="1800" b="1" dirty="0">
                <a:solidFill>
                  <a:srgbClr val="0070C0"/>
                </a:solidFill>
              </a:rPr>
              <a:t>Operands</a:t>
            </a:r>
            <a:r>
              <a:rPr lang="en-US" altLang="en-US" sz="1800" dirty="0"/>
              <a:t>                 </a:t>
            </a:r>
            <a:r>
              <a:rPr lang="en-US" altLang="en-US" sz="1800" b="1" dirty="0">
                <a:solidFill>
                  <a:srgbClr val="92D050"/>
                </a:solidFill>
              </a:rPr>
              <a:t>Comment</a:t>
            </a:r>
          </a:p>
          <a:p>
            <a:pPr eaLnBrk="1" hangingPunct="1">
              <a:lnSpc>
                <a:spcPct val="80000"/>
              </a:lnSpc>
            </a:pPr>
            <a:endParaRPr lang="en-US" altLang="en-US" sz="1800" dirty="0"/>
          </a:p>
        </p:txBody>
      </p:sp>
      <p:sp>
        <p:nvSpPr>
          <p:cNvPr id="22535" name="Slide Number Placeholder 1">
            <a:extLst>
              <a:ext uri="{FF2B5EF4-FFF2-40B4-BE49-F238E27FC236}">
                <a16:creationId xmlns:a16="http://schemas.microsoft.com/office/drawing/2014/main" id="{684963B5-5EE8-431C-8BB6-28FEDABC02F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6FE8E006-4EF9-4D55-8A0B-263697462491}" type="slidenum">
              <a:rPr lang="en-US" altLang="en-US" sz="675">
                <a:solidFill>
                  <a:srgbClr val="000000"/>
                </a:solidFill>
              </a:rPr>
              <a:pPr>
                <a:spcBef>
                  <a:spcPct val="0"/>
                </a:spcBef>
                <a:buClrTx/>
                <a:buFontTx/>
                <a:buNone/>
              </a:pPr>
              <a:t>5</a:t>
            </a:fld>
            <a:endParaRPr lang="en-US" altLang="en-US" sz="675">
              <a:solidFill>
                <a:srgbClr val="000000"/>
              </a:solidFill>
            </a:endParaRPr>
          </a:p>
        </p:txBody>
      </p:sp>
      <p:sp>
        <p:nvSpPr>
          <p:cNvPr id="22532" name="Line 4">
            <a:extLst>
              <a:ext uri="{FF2B5EF4-FFF2-40B4-BE49-F238E27FC236}">
                <a16:creationId xmlns:a16="http://schemas.microsoft.com/office/drawing/2014/main" id="{DA5B36E7-3D38-479C-B2A1-37EF7FD2BC00}"/>
              </a:ext>
            </a:extLst>
          </p:cNvPr>
          <p:cNvSpPr>
            <a:spLocks noChangeShapeType="1"/>
          </p:cNvSpPr>
          <p:nvPr/>
        </p:nvSpPr>
        <p:spPr bwMode="auto">
          <a:xfrm flipH="1">
            <a:off x="2228134" y="5016210"/>
            <a:ext cx="837420" cy="33427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22533" name="Line 5">
            <a:extLst>
              <a:ext uri="{FF2B5EF4-FFF2-40B4-BE49-F238E27FC236}">
                <a16:creationId xmlns:a16="http://schemas.microsoft.com/office/drawing/2014/main" id="{3571713B-32B1-4196-8BBB-20D4D17F96E6}"/>
              </a:ext>
            </a:extLst>
          </p:cNvPr>
          <p:cNvSpPr>
            <a:spLocks noChangeShapeType="1"/>
          </p:cNvSpPr>
          <p:nvPr/>
        </p:nvSpPr>
        <p:spPr bwMode="auto">
          <a:xfrm flipH="1">
            <a:off x="4408237" y="4947910"/>
            <a:ext cx="6746" cy="31580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22534" name="Line 6">
            <a:extLst>
              <a:ext uri="{FF2B5EF4-FFF2-40B4-BE49-F238E27FC236}">
                <a16:creationId xmlns:a16="http://schemas.microsoft.com/office/drawing/2014/main" id="{5E8C4A37-FA0C-4B10-9822-AD06204E3395}"/>
              </a:ext>
            </a:extLst>
          </p:cNvPr>
          <p:cNvSpPr>
            <a:spLocks noChangeShapeType="1"/>
          </p:cNvSpPr>
          <p:nvPr/>
        </p:nvSpPr>
        <p:spPr bwMode="auto">
          <a:xfrm>
            <a:off x="5410807" y="4881073"/>
            <a:ext cx="837420" cy="38264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8" name="Line 4">
            <a:extLst>
              <a:ext uri="{FF2B5EF4-FFF2-40B4-BE49-F238E27FC236}">
                <a16:creationId xmlns:a16="http://schemas.microsoft.com/office/drawing/2014/main" id="{9D33ACD0-026B-4C84-8FA8-8F673FA6B868}"/>
              </a:ext>
            </a:extLst>
          </p:cNvPr>
          <p:cNvSpPr>
            <a:spLocks noChangeShapeType="1"/>
          </p:cNvSpPr>
          <p:nvPr/>
        </p:nvSpPr>
        <p:spPr bwMode="auto">
          <a:xfrm flipH="1">
            <a:off x="2993703" y="4914593"/>
            <a:ext cx="837420" cy="33427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74F024DC-1408-439D-8511-DBC271B8C812}"/>
              </a:ext>
            </a:extLst>
          </p:cNvPr>
          <p:cNvSpPr>
            <a:spLocks noGrp="1" noChangeArrowheads="1"/>
          </p:cNvSpPr>
          <p:nvPr>
            <p:ph idx="1"/>
          </p:nvPr>
        </p:nvSpPr>
        <p:spPr>
          <a:xfrm>
            <a:off x="1279923" y="1027511"/>
            <a:ext cx="6627019" cy="4455319"/>
          </a:xfrm>
        </p:spPr>
        <p:txBody>
          <a:bodyPr>
            <a:normAutofit lnSpcReduction="10000"/>
          </a:bodyPr>
          <a:lstStyle/>
          <a:p>
            <a:pPr eaLnBrk="1" hangingPunct="1"/>
            <a:r>
              <a:rPr lang="en-US" altLang="en-US">
                <a:solidFill>
                  <a:srgbClr val="000000"/>
                </a:solidFill>
                <a:cs typeface="Arial" panose="020B0604020202020204" pitchFamily="34" charset="0"/>
              </a:rPr>
              <a:t>Indirect addressing often allows a program to refer to tabular data located in memory.</a:t>
            </a:r>
          </a:p>
          <a:p>
            <a:pPr eaLnBrk="1" hangingPunct="1"/>
            <a:r>
              <a:rPr lang="en-US" altLang="en-US">
                <a:solidFill>
                  <a:srgbClr val="000000"/>
                </a:solidFill>
                <a:cs typeface="Arial" panose="020B0604020202020204" pitchFamily="34" charset="0"/>
              </a:rPr>
              <a:t>Figure 3–7 shows the table and the BX register used to sequentially address each location in the table. </a:t>
            </a:r>
          </a:p>
          <a:p>
            <a:pPr eaLnBrk="1" hangingPunct="1"/>
            <a:r>
              <a:rPr lang="en-US" altLang="en-US">
                <a:solidFill>
                  <a:srgbClr val="000000"/>
                </a:solidFill>
                <a:cs typeface="Arial" panose="020B0604020202020204" pitchFamily="34" charset="0"/>
              </a:rPr>
              <a:t>To accomplish this task, load the starting location of the table into the BX register</a:t>
            </a:r>
            <a:br>
              <a:rPr lang="en-US" altLang="en-US">
                <a:solidFill>
                  <a:srgbClr val="000000"/>
                </a:solidFill>
                <a:cs typeface="Arial" panose="020B0604020202020204" pitchFamily="34" charset="0"/>
              </a:rPr>
            </a:br>
            <a:r>
              <a:rPr lang="en-US" altLang="en-US">
                <a:solidFill>
                  <a:srgbClr val="000000"/>
                </a:solidFill>
                <a:cs typeface="Arial" panose="020B0604020202020204" pitchFamily="34" charset="0"/>
              </a:rPr>
              <a:t>with a MOV immediate instruction. </a:t>
            </a:r>
          </a:p>
          <a:p>
            <a:pPr eaLnBrk="1" hangingPunct="1"/>
            <a:r>
              <a:rPr lang="en-US" altLang="en-US">
                <a:solidFill>
                  <a:srgbClr val="000000"/>
                </a:solidFill>
                <a:cs typeface="Arial" panose="020B0604020202020204" pitchFamily="34" charset="0"/>
              </a:rPr>
              <a:t>After initializing the starting address of the table, use register indirect addressing to</a:t>
            </a:r>
            <a:br>
              <a:rPr lang="en-US" altLang="en-US">
                <a:solidFill>
                  <a:srgbClr val="000000"/>
                </a:solidFill>
                <a:cs typeface="Arial" panose="020B0604020202020204" pitchFamily="34" charset="0"/>
              </a:rPr>
            </a:br>
            <a:r>
              <a:rPr lang="en-US" altLang="en-US">
                <a:solidFill>
                  <a:srgbClr val="000000"/>
                </a:solidFill>
                <a:cs typeface="Arial" panose="020B0604020202020204" pitchFamily="34" charset="0"/>
              </a:rPr>
              <a:t>store the 50 samples sequentially.</a:t>
            </a:r>
            <a:endParaRPr lang="en-US" altLang="en-US">
              <a:cs typeface="Times New Roman" panose="02020603050405020304" pitchFamily="18" charset="0"/>
            </a:endParaRPr>
          </a:p>
        </p:txBody>
      </p:sp>
      <p:sp>
        <p:nvSpPr>
          <p:cNvPr id="63491" name="Slide Number Placeholder 1">
            <a:extLst>
              <a:ext uri="{FF2B5EF4-FFF2-40B4-BE49-F238E27FC236}">
                <a16:creationId xmlns:a16="http://schemas.microsoft.com/office/drawing/2014/main" id="{734A8E17-145F-47B4-AE4E-039C2BC7A25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476E1E0F-DD6C-4E06-8C8C-234F26824C19}" type="slidenum">
              <a:rPr lang="en-US" altLang="en-US" sz="675">
                <a:solidFill>
                  <a:srgbClr val="000000"/>
                </a:solidFill>
              </a:rPr>
              <a:pPr>
                <a:spcBef>
                  <a:spcPct val="0"/>
                </a:spcBef>
                <a:buClrTx/>
                <a:buFontTx/>
                <a:buNone/>
              </a:pPr>
              <a:t>50</a:t>
            </a:fld>
            <a:endParaRPr lang="en-US" altLang="en-US" sz="675">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87B13895-B6E6-46F5-9D56-AC1D804240BD}"/>
              </a:ext>
            </a:extLst>
          </p:cNvPr>
          <p:cNvSpPr>
            <a:spLocks noGrp="1" noChangeArrowheads="1"/>
          </p:cNvSpPr>
          <p:nvPr>
            <p:ph type="title"/>
          </p:nvPr>
        </p:nvSpPr>
        <p:spPr>
          <a:xfrm>
            <a:off x="609600" y="5013723"/>
            <a:ext cx="7970982" cy="857250"/>
          </a:xfrm>
        </p:spPr>
        <p:txBody>
          <a:bodyPr>
            <a:normAutofit/>
          </a:bodyPr>
          <a:lstStyle/>
          <a:p>
            <a:pPr eaLnBrk="1" hangingPunct="1"/>
            <a:r>
              <a:rPr lang="en-US" altLang="en-US" sz="1800" b="1" dirty="0">
                <a:cs typeface="Arial" panose="020B0604020202020204" pitchFamily="34" charset="0"/>
              </a:rPr>
              <a:t>Figure 3</a:t>
            </a:r>
            <a:r>
              <a:rPr lang="en-US" altLang="en-US" sz="1800" b="1" dirty="0">
                <a:latin typeface="B Helvetica Bold" pitchFamily="-80" charset="0"/>
                <a:cs typeface="Arial" panose="020B0604020202020204" pitchFamily="34" charset="0"/>
              </a:rPr>
              <a:t>–</a:t>
            </a:r>
            <a:r>
              <a:rPr lang="en-US" altLang="en-US" sz="1800" b="1" dirty="0">
                <a:cs typeface="Arial" panose="020B0604020202020204" pitchFamily="34" charset="0"/>
              </a:rPr>
              <a:t>7</a:t>
            </a:r>
            <a:r>
              <a:rPr lang="en-US" altLang="en-US" sz="1800" dirty="0">
                <a:cs typeface="Arial" panose="020B0604020202020204" pitchFamily="34" charset="0"/>
              </a:rPr>
              <a:t>  An array (TABLE) containing 50 bytes that are indirectly addressed through register BX.</a:t>
            </a:r>
            <a:br>
              <a:rPr lang="en-AU" altLang="en-US" sz="1800" dirty="0">
                <a:latin typeface="C Helvetica Condensed" charset="0"/>
                <a:cs typeface="Times New Roman" panose="02020603050405020304" pitchFamily="18" charset="0"/>
              </a:rPr>
            </a:br>
            <a:endParaRPr lang="en-US" altLang="en-US" sz="1800" dirty="0">
              <a:latin typeface="C Helvetica Condensed" charset="0"/>
              <a:cs typeface="Times New Roman" panose="02020603050405020304" pitchFamily="18" charset="0"/>
            </a:endParaRPr>
          </a:p>
        </p:txBody>
      </p:sp>
      <p:sp>
        <p:nvSpPr>
          <p:cNvPr id="64515" name="Slide Number Placeholder 3">
            <a:extLst>
              <a:ext uri="{FF2B5EF4-FFF2-40B4-BE49-F238E27FC236}">
                <a16:creationId xmlns:a16="http://schemas.microsoft.com/office/drawing/2014/main" id="{5D2F8FC2-9C2E-4CCB-A527-D365E72F226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1C6BE15D-B2F5-4620-B7DB-C83E4212CC90}" type="slidenum">
              <a:rPr lang="en-US" altLang="en-US" sz="675">
                <a:solidFill>
                  <a:srgbClr val="000000"/>
                </a:solidFill>
              </a:rPr>
              <a:pPr>
                <a:spcBef>
                  <a:spcPct val="0"/>
                </a:spcBef>
                <a:buClrTx/>
                <a:buFontTx/>
                <a:buNone/>
              </a:pPr>
              <a:t>51</a:t>
            </a:fld>
            <a:endParaRPr lang="en-US" altLang="en-US" sz="675">
              <a:solidFill>
                <a:srgbClr val="000000"/>
              </a:solidFill>
            </a:endParaRPr>
          </a:p>
        </p:txBody>
      </p:sp>
      <p:pic>
        <p:nvPicPr>
          <p:cNvPr id="64516" name="Picture 3" descr="FG03_007_0135026458">
            <a:extLst>
              <a:ext uri="{FF2B5EF4-FFF2-40B4-BE49-F238E27FC236}">
                <a16:creationId xmlns:a16="http://schemas.microsoft.com/office/drawing/2014/main" id="{BD4A565D-1022-41D3-B1B6-2FA9B1D8E9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6494" y="1588976"/>
            <a:ext cx="5468541" cy="3156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9403D7ED-BF3B-4B1A-9727-7EA8B8C549B3}"/>
              </a:ext>
            </a:extLst>
          </p:cNvPr>
          <p:cNvSpPr txBox="1"/>
          <p:nvPr/>
        </p:nvSpPr>
        <p:spPr>
          <a:xfrm>
            <a:off x="1080656" y="471054"/>
            <a:ext cx="6680218" cy="1077218"/>
          </a:xfrm>
          <a:prstGeom prst="rect">
            <a:avLst/>
          </a:prstGeom>
          <a:noFill/>
        </p:spPr>
        <p:txBody>
          <a:bodyPr wrap="square" rtlCol="0">
            <a:spAutoFit/>
          </a:bodyPr>
          <a:lstStyle/>
          <a:p>
            <a:pPr algn="ctr"/>
            <a:r>
              <a:rPr lang="en-US" sz="3600" b="1" dirty="0">
                <a:solidFill>
                  <a:srgbClr val="00B0F0"/>
                </a:solidFill>
              </a:rPr>
              <a:t>REGISTER INDIRECT ADDRESSING</a:t>
            </a:r>
          </a:p>
          <a:p>
            <a:pPr algn="ctr"/>
            <a:r>
              <a:rPr lang="en-US" sz="2800" b="1" dirty="0">
                <a:solidFill>
                  <a:srgbClr val="00B0F0"/>
                </a:solidFill>
              </a:rPr>
              <a:t>BLOCK DIAGRAM</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B622FFDD-2F7A-4D07-9BB3-711EA0A84BAA}"/>
              </a:ext>
            </a:extLst>
          </p:cNvPr>
          <p:cNvSpPr>
            <a:spLocks noGrp="1" noChangeArrowheads="1"/>
          </p:cNvSpPr>
          <p:nvPr>
            <p:ph type="title"/>
          </p:nvPr>
        </p:nvSpPr>
        <p:spPr>
          <a:xfrm>
            <a:off x="1228725" y="574134"/>
            <a:ext cx="6686550" cy="857250"/>
          </a:xfrm>
        </p:spPr>
        <p:txBody>
          <a:bodyPr>
            <a:normAutofit/>
          </a:bodyPr>
          <a:lstStyle/>
          <a:p>
            <a:pPr algn="ctr" eaLnBrk="1" hangingPunct="1"/>
            <a:r>
              <a:rPr lang="en-US" altLang="en-US" sz="3600" b="1" dirty="0">
                <a:solidFill>
                  <a:srgbClr val="00B0F0"/>
                </a:solidFill>
                <a:latin typeface="+mn-lt"/>
                <a:cs typeface="Times New Roman" panose="02020603050405020304" pitchFamily="18" charset="0"/>
              </a:rPr>
              <a:t>Base-Plus-Index Addressing </a:t>
            </a:r>
          </a:p>
        </p:txBody>
      </p:sp>
      <p:sp>
        <p:nvSpPr>
          <p:cNvPr id="65539" name="Rectangle 3">
            <a:extLst>
              <a:ext uri="{FF2B5EF4-FFF2-40B4-BE49-F238E27FC236}">
                <a16:creationId xmlns:a16="http://schemas.microsoft.com/office/drawing/2014/main" id="{95B04E27-59CB-4842-A01E-822AB607B0C6}"/>
              </a:ext>
            </a:extLst>
          </p:cNvPr>
          <p:cNvSpPr>
            <a:spLocks noGrp="1" noChangeArrowheads="1"/>
          </p:cNvSpPr>
          <p:nvPr>
            <p:ph idx="1"/>
          </p:nvPr>
        </p:nvSpPr>
        <p:spPr>
          <a:xfrm>
            <a:off x="1330325" y="1628775"/>
            <a:ext cx="6686550" cy="3600450"/>
          </a:xfrm>
        </p:spPr>
        <p:txBody>
          <a:bodyPr/>
          <a:lstStyle/>
          <a:p>
            <a:pPr eaLnBrk="1" hangingPunct="1"/>
            <a:r>
              <a:rPr lang="en-US" altLang="en-US" dirty="0">
                <a:solidFill>
                  <a:srgbClr val="000000"/>
                </a:solidFill>
                <a:cs typeface="Arial" panose="020B0604020202020204" pitchFamily="34" charset="0"/>
              </a:rPr>
              <a:t>Similar to indirect addressing because it indirectly addresses memory data. </a:t>
            </a:r>
          </a:p>
          <a:p>
            <a:pPr eaLnBrk="1" hangingPunct="1"/>
            <a:r>
              <a:rPr lang="en-US" altLang="en-US" dirty="0">
                <a:solidFill>
                  <a:srgbClr val="000000"/>
                </a:solidFill>
                <a:cs typeface="Arial" panose="020B0604020202020204" pitchFamily="34" charset="0"/>
              </a:rPr>
              <a:t>The base register often holds the beginning location of a memory array.</a:t>
            </a:r>
          </a:p>
          <a:p>
            <a:pPr lvl="1" eaLnBrk="1" hangingPunct="1"/>
            <a:r>
              <a:rPr lang="en-US" altLang="en-US" dirty="0">
                <a:solidFill>
                  <a:srgbClr val="000000"/>
                </a:solidFill>
                <a:cs typeface="Arial" panose="020B0604020202020204" pitchFamily="34" charset="0"/>
              </a:rPr>
              <a:t>the index register holds the relative position</a:t>
            </a:r>
            <a:br>
              <a:rPr lang="en-US" altLang="en-US" dirty="0">
                <a:solidFill>
                  <a:srgbClr val="000000"/>
                </a:solidFill>
                <a:cs typeface="Arial" panose="020B0604020202020204" pitchFamily="34" charset="0"/>
              </a:rPr>
            </a:br>
            <a:r>
              <a:rPr lang="en-US" altLang="en-US" dirty="0">
                <a:solidFill>
                  <a:srgbClr val="000000"/>
                </a:solidFill>
                <a:cs typeface="Arial" panose="020B0604020202020204" pitchFamily="34" charset="0"/>
              </a:rPr>
              <a:t>of an element in the array</a:t>
            </a:r>
          </a:p>
          <a:p>
            <a:pPr lvl="1" eaLnBrk="1" hangingPunct="1"/>
            <a:r>
              <a:rPr lang="en-US" altLang="en-US" dirty="0">
                <a:solidFill>
                  <a:srgbClr val="000000"/>
                </a:solidFill>
                <a:cs typeface="Arial" panose="020B0604020202020204" pitchFamily="34" charset="0"/>
              </a:rPr>
              <a:t>whenever BP addresses memory data, both the stack segment register and BP generate the effective address</a:t>
            </a:r>
          </a:p>
        </p:txBody>
      </p:sp>
      <p:sp>
        <p:nvSpPr>
          <p:cNvPr id="65540" name="Slide Number Placeholder 1">
            <a:extLst>
              <a:ext uri="{FF2B5EF4-FFF2-40B4-BE49-F238E27FC236}">
                <a16:creationId xmlns:a16="http://schemas.microsoft.com/office/drawing/2014/main" id="{486197EA-A010-4922-BB0C-20539417DB2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2917D05A-6F32-4EFB-B12D-8B327D8100D4}" type="slidenum">
              <a:rPr lang="en-US" altLang="en-US" sz="675">
                <a:solidFill>
                  <a:srgbClr val="000000"/>
                </a:solidFill>
              </a:rPr>
              <a:pPr>
                <a:spcBef>
                  <a:spcPct val="0"/>
                </a:spcBef>
                <a:buClrTx/>
                <a:buFontTx/>
                <a:buNone/>
              </a:pPr>
              <a:t>52</a:t>
            </a:fld>
            <a:endParaRPr lang="en-US" altLang="en-US" sz="675">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0E9AC0C2-6885-40B9-B717-11EE2D07965F}"/>
              </a:ext>
            </a:extLst>
          </p:cNvPr>
          <p:cNvSpPr>
            <a:spLocks noGrp="1" noChangeArrowheads="1"/>
          </p:cNvSpPr>
          <p:nvPr>
            <p:ph type="title"/>
          </p:nvPr>
        </p:nvSpPr>
        <p:spPr>
          <a:xfrm>
            <a:off x="1279922" y="925116"/>
            <a:ext cx="6686550" cy="857250"/>
          </a:xfrm>
        </p:spPr>
        <p:txBody>
          <a:bodyPr>
            <a:normAutofit fontScale="90000"/>
          </a:bodyPr>
          <a:lstStyle/>
          <a:p>
            <a:pPr algn="ctr" eaLnBrk="1" hangingPunct="1"/>
            <a:r>
              <a:rPr lang="en-US" altLang="en-US" sz="3000" b="1" dirty="0">
                <a:solidFill>
                  <a:srgbClr val="000000"/>
                </a:solidFill>
                <a:latin typeface="+mn-lt"/>
                <a:cs typeface="Arial" panose="020B0604020202020204" pitchFamily="34" charset="0"/>
              </a:rPr>
              <a:t>Locating Data with Base-Plus-Index Addressing</a:t>
            </a:r>
            <a:r>
              <a:rPr lang="en-US" altLang="en-US" sz="3000" b="1" dirty="0">
                <a:latin typeface="+mn-lt"/>
                <a:cs typeface="Times New Roman" panose="02020603050405020304" pitchFamily="18" charset="0"/>
              </a:rPr>
              <a:t> </a:t>
            </a:r>
          </a:p>
        </p:txBody>
      </p:sp>
      <p:sp>
        <p:nvSpPr>
          <p:cNvPr id="66563" name="Rectangle 3">
            <a:extLst>
              <a:ext uri="{FF2B5EF4-FFF2-40B4-BE49-F238E27FC236}">
                <a16:creationId xmlns:a16="http://schemas.microsoft.com/office/drawing/2014/main" id="{F76C0D98-772F-4FB5-A3DA-285F5B6EC29B}"/>
              </a:ext>
            </a:extLst>
          </p:cNvPr>
          <p:cNvSpPr>
            <a:spLocks noGrp="1" noChangeArrowheads="1"/>
          </p:cNvSpPr>
          <p:nvPr>
            <p:ph idx="1"/>
          </p:nvPr>
        </p:nvSpPr>
        <p:spPr>
          <a:xfrm>
            <a:off x="1279922" y="2056210"/>
            <a:ext cx="6686550" cy="3600450"/>
          </a:xfrm>
        </p:spPr>
        <p:txBody>
          <a:bodyPr>
            <a:normAutofit fontScale="92500"/>
          </a:bodyPr>
          <a:lstStyle/>
          <a:p>
            <a:pPr eaLnBrk="1" hangingPunct="1"/>
            <a:r>
              <a:rPr lang="en-US" altLang="en-US">
                <a:solidFill>
                  <a:srgbClr val="000000"/>
                </a:solidFill>
                <a:cs typeface="Arial" panose="020B0604020202020204" pitchFamily="34" charset="0"/>
              </a:rPr>
              <a:t>Figure 3–8 shows how data are addressed by the MOV DX,[BX + DI] instruction when the microprocessor operates in the real mode. </a:t>
            </a:r>
          </a:p>
          <a:p>
            <a:pPr eaLnBrk="1" hangingPunct="1"/>
            <a:r>
              <a:rPr lang="en-US" altLang="en-US">
                <a:solidFill>
                  <a:srgbClr val="000000"/>
                </a:solidFill>
                <a:cs typeface="Arial" panose="020B0604020202020204" pitchFamily="34" charset="0"/>
              </a:rPr>
              <a:t>The Intel assembler requires this addressing mode appear as [BX][DI] instead of [BX + DI].</a:t>
            </a:r>
          </a:p>
          <a:p>
            <a:pPr eaLnBrk="1" hangingPunct="1"/>
            <a:r>
              <a:rPr lang="en-US" altLang="en-US">
                <a:solidFill>
                  <a:srgbClr val="000000"/>
                </a:solidFill>
                <a:cs typeface="Arial" panose="020B0604020202020204" pitchFamily="34" charset="0"/>
              </a:rPr>
              <a:t>The MOV DX,[BX + DI] instruction is MOV DX,[BX][DI] for a program written for the Intel ASM assembler. </a:t>
            </a:r>
            <a:endParaRPr lang="en-US" altLang="en-US">
              <a:cs typeface="Times New Roman" panose="02020603050405020304" pitchFamily="18" charset="0"/>
            </a:endParaRPr>
          </a:p>
        </p:txBody>
      </p:sp>
      <p:sp>
        <p:nvSpPr>
          <p:cNvPr id="66564" name="Slide Number Placeholder 1">
            <a:extLst>
              <a:ext uri="{FF2B5EF4-FFF2-40B4-BE49-F238E27FC236}">
                <a16:creationId xmlns:a16="http://schemas.microsoft.com/office/drawing/2014/main" id="{C60312A3-7394-4985-9EC8-CE68F68A50F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DFF2F4E9-69AF-4CF4-B2FB-4FE5D7EA925C}" type="slidenum">
              <a:rPr lang="en-US" altLang="en-US" sz="675">
                <a:solidFill>
                  <a:srgbClr val="000000"/>
                </a:solidFill>
              </a:rPr>
              <a:pPr>
                <a:spcBef>
                  <a:spcPct val="0"/>
                </a:spcBef>
                <a:buClrTx/>
                <a:buFontTx/>
                <a:buNone/>
              </a:pPr>
              <a:t>53</a:t>
            </a:fld>
            <a:endParaRPr lang="en-US" altLang="en-US" sz="675">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5430D2EE-F0CA-4CCC-8F23-C0D3AD8C3B26}"/>
              </a:ext>
            </a:extLst>
          </p:cNvPr>
          <p:cNvSpPr>
            <a:spLocks noGrp="1" noChangeArrowheads="1"/>
          </p:cNvSpPr>
          <p:nvPr>
            <p:ph type="title"/>
          </p:nvPr>
        </p:nvSpPr>
        <p:spPr>
          <a:xfrm>
            <a:off x="1228725" y="5102325"/>
            <a:ext cx="6686550" cy="1384994"/>
          </a:xfrm>
        </p:spPr>
        <p:txBody>
          <a:bodyPr>
            <a:noAutofit/>
          </a:bodyPr>
          <a:lstStyle/>
          <a:p>
            <a:pPr eaLnBrk="1" hangingPunct="1"/>
            <a:r>
              <a:rPr lang="en-US" altLang="en-US" sz="1800" b="1" dirty="0">
                <a:cs typeface="Arial" panose="020B0604020202020204" pitchFamily="34" charset="0"/>
              </a:rPr>
              <a:t>Figure 3–8</a:t>
            </a:r>
            <a:r>
              <a:rPr lang="en-US" altLang="en-US" sz="1800" dirty="0">
                <a:cs typeface="Arial" panose="020B0604020202020204" pitchFamily="34" charset="0"/>
              </a:rPr>
              <a:t>  An example showing how the base-plus-index addressing mode functions for the MOV DX,[BX + DI] instruction. Notice that memory address </a:t>
            </a:r>
            <a:r>
              <a:rPr lang="en-US" altLang="en-US" sz="1800" dirty="0" err="1">
                <a:cs typeface="Arial" panose="020B0604020202020204" pitchFamily="34" charset="0"/>
              </a:rPr>
              <a:t>02010H</a:t>
            </a:r>
            <a:r>
              <a:rPr lang="en-US" altLang="en-US" sz="1800" dirty="0">
                <a:cs typeface="Arial" panose="020B0604020202020204" pitchFamily="34" charset="0"/>
              </a:rPr>
              <a:t> is accessed because DS=</a:t>
            </a:r>
            <a:r>
              <a:rPr lang="en-US" altLang="en-US" sz="1800" dirty="0" err="1">
                <a:cs typeface="Arial" panose="020B0604020202020204" pitchFamily="34" charset="0"/>
              </a:rPr>
              <a:t>0100H</a:t>
            </a:r>
            <a:r>
              <a:rPr lang="en-US" altLang="en-US" sz="1800" dirty="0">
                <a:cs typeface="Arial" panose="020B0604020202020204" pitchFamily="34" charset="0"/>
              </a:rPr>
              <a:t>, BX=</a:t>
            </a:r>
            <a:r>
              <a:rPr lang="en-US" altLang="en-US" sz="1800" dirty="0" err="1">
                <a:cs typeface="Arial" panose="020B0604020202020204" pitchFamily="34" charset="0"/>
              </a:rPr>
              <a:t>100H</a:t>
            </a:r>
            <a:r>
              <a:rPr lang="en-US" altLang="en-US" sz="1800" dirty="0">
                <a:cs typeface="Arial" panose="020B0604020202020204" pitchFamily="34" charset="0"/>
              </a:rPr>
              <a:t> and DI=</a:t>
            </a:r>
            <a:r>
              <a:rPr lang="en-US" altLang="en-US" sz="1800" dirty="0" err="1">
                <a:cs typeface="Arial" panose="020B0604020202020204" pitchFamily="34" charset="0"/>
              </a:rPr>
              <a:t>0010H</a:t>
            </a:r>
            <a:r>
              <a:rPr lang="en-US" altLang="en-US" sz="1800" dirty="0">
                <a:cs typeface="Arial" panose="020B0604020202020204" pitchFamily="34" charset="0"/>
              </a:rPr>
              <a:t>.</a:t>
            </a:r>
            <a:endParaRPr lang="en-US" altLang="en-US" sz="1800" dirty="0">
              <a:cs typeface="Times New Roman" panose="02020603050405020304" pitchFamily="18" charset="0"/>
            </a:endParaRPr>
          </a:p>
        </p:txBody>
      </p:sp>
      <p:sp>
        <p:nvSpPr>
          <p:cNvPr id="67587" name="Slide Number Placeholder 3">
            <a:extLst>
              <a:ext uri="{FF2B5EF4-FFF2-40B4-BE49-F238E27FC236}">
                <a16:creationId xmlns:a16="http://schemas.microsoft.com/office/drawing/2014/main" id="{7FE966F9-5635-49CE-909C-C8DFDB16C07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822587B5-DD92-4CCF-ADD1-3599C3634AD2}" type="slidenum">
              <a:rPr lang="en-US" altLang="en-US" sz="675">
                <a:solidFill>
                  <a:srgbClr val="000000"/>
                </a:solidFill>
              </a:rPr>
              <a:pPr>
                <a:spcBef>
                  <a:spcPct val="0"/>
                </a:spcBef>
                <a:buClrTx/>
                <a:buFontTx/>
                <a:buNone/>
              </a:pPr>
              <a:t>54</a:t>
            </a:fld>
            <a:endParaRPr lang="en-US" altLang="en-US" sz="675">
              <a:solidFill>
                <a:srgbClr val="000000"/>
              </a:solidFill>
            </a:endParaRPr>
          </a:p>
        </p:txBody>
      </p:sp>
      <p:pic>
        <p:nvPicPr>
          <p:cNvPr id="67588" name="Picture 3" descr="FG03_008_0135026458">
            <a:extLst>
              <a:ext uri="{FF2B5EF4-FFF2-40B4-BE49-F238E27FC236}">
                <a16:creationId xmlns:a16="http://schemas.microsoft.com/office/drawing/2014/main" id="{9FB90678-91C9-485D-8B82-C84C407C75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8179" y="1953219"/>
            <a:ext cx="5843437" cy="314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FC56B560-C96D-44CC-BDC6-12C050A06CE9}"/>
              </a:ext>
            </a:extLst>
          </p:cNvPr>
          <p:cNvSpPr txBox="1"/>
          <p:nvPr/>
        </p:nvSpPr>
        <p:spPr>
          <a:xfrm>
            <a:off x="886691" y="334068"/>
            <a:ext cx="7370618" cy="1384995"/>
          </a:xfrm>
          <a:prstGeom prst="rect">
            <a:avLst/>
          </a:prstGeom>
          <a:noFill/>
        </p:spPr>
        <p:txBody>
          <a:bodyPr wrap="square" rtlCol="0">
            <a:spAutoFit/>
          </a:bodyPr>
          <a:lstStyle/>
          <a:p>
            <a:pPr algn="ctr"/>
            <a:r>
              <a:rPr lang="en-US" altLang="en-US" sz="2800" b="1" cap="all" dirty="0">
                <a:cs typeface="Arial" panose="020B0604020202020204" pitchFamily="34" charset="0"/>
              </a:rPr>
              <a:t>An example showing the base-plus-index addressing mode functions for the </a:t>
            </a:r>
          </a:p>
          <a:p>
            <a:pPr algn="ctr"/>
            <a:r>
              <a:rPr lang="en-US" altLang="en-US" sz="2800" b="1" cap="all" dirty="0">
                <a:cs typeface="Arial" panose="020B0604020202020204" pitchFamily="34" charset="0"/>
              </a:rPr>
              <a:t>MOV DX,[BX + DI] instruction</a:t>
            </a:r>
            <a:endParaRPr lang="en-US" sz="2800" b="1" cap="all"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0E13F292-1B60-4118-8793-041E043115EE}"/>
              </a:ext>
            </a:extLst>
          </p:cNvPr>
          <p:cNvSpPr>
            <a:spLocks noGrp="1" noChangeArrowheads="1"/>
          </p:cNvSpPr>
          <p:nvPr>
            <p:ph type="title"/>
          </p:nvPr>
        </p:nvSpPr>
        <p:spPr>
          <a:xfrm>
            <a:off x="799631" y="499269"/>
            <a:ext cx="7393023" cy="857250"/>
          </a:xfrm>
        </p:spPr>
        <p:txBody>
          <a:bodyPr>
            <a:noAutofit/>
          </a:bodyPr>
          <a:lstStyle/>
          <a:p>
            <a:pPr algn="ctr" eaLnBrk="1" hangingPunct="1"/>
            <a:r>
              <a:rPr lang="en-US" altLang="en-US" sz="3200" b="1" dirty="0">
                <a:solidFill>
                  <a:srgbClr val="000000"/>
                </a:solidFill>
                <a:latin typeface="+mn-lt"/>
                <a:cs typeface="Arial" panose="020B0604020202020204" pitchFamily="34" charset="0"/>
              </a:rPr>
              <a:t>Locating Array Data Using Base-Plus-Index Addressing</a:t>
            </a:r>
            <a:r>
              <a:rPr lang="en-US" altLang="en-US" sz="3200" b="1" dirty="0">
                <a:latin typeface="+mn-lt"/>
                <a:cs typeface="Times New Roman" panose="02020603050405020304" pitchFamily="18" charset="0"/>
              </a:rPr>
              <a:t> </a:t>
            </a:r>
          </a:p>
        </p:txBody>
      </p:sp>
      <p:sp>
        <p:nvSpPr>
          <p:cNvPr id="68611" name="Rectangle 3">
            <a:extLst>
              <a:ext uri="{FF2B5EF4-FFF2-40B4-BE49-F238E27FC236}">
                <a16:creationId xmlns:a16="http://schemas.microsoft.com/office/drawing/2014/main" id="{48D6BD1B-0988-4B57-B976-C58EF3291166}"/>
              </a:ext>
            </a:extLst>
          </p:cNvPr>
          <p:cNvSpPr>
            <a:spLocks noGrp="1" noChangeArrowheads="1"/>
          </p:cNvSpPr>
          <p:nvPr>
            <p:ph idx="1"/>
          </p:nvPr>
        </p:nvSpPr>
        <p:spPr>
          <a:xfrm>
            <a:off x="875488" y="1825302"/>
            <a:ext cx="7393023" cy="3799644"/>
          </a:xfrm>
        </p:spPr>
        <p:txBody>
          <a:bodyPr/>
          <a:lstStyle/>
          <a:p>
            <a:pPr eaLnBrk="1" hangingPunct="1"/>
            <a:r>
              <a:rPr lang="en-US" altLang="en-US" dirty="0">
                <a:solidFill>
                  <a:srgbClr val="000000"/>
                </a:solidFill>
                <a:cs typeface="Arial" panose="020B0604020202020204" pitchFamily="34" charset="0"/>
              </a:rPr>
              <a:t>A major use is to address elements in a memory array. </a:t>
            </a:r>
          </a:p>
          <a:p>
            <a:pPr eaLnBrk="1" hangingPunct="1"/>
            <a:r>
              <a:rPr lang="en-US" altLang="en-US" dirty="0">
                <a:solidFill>
                  <a:srgbClr val="000000"/>
                </a:solidFill>
                <a:cs typeface="Arial" panose="020B0604020202020204" pitchFamily="34" charset="0"/>
              </a:rPr>
              <a:t>To accomplish this, load the BX register (base) with the beginning address of the array and the DI register (index) with the element number to be accessed. </a:t>
            </a:r>
          </a:p>
          <a:p>
            <a:pPr eaLnBrk="1" hangingPunct="1"/>
            <a:r>
              <a:rPr lang="en-US" altLang="en-US" dirty="0">
                <a:solidFill>
                  <a:srgbClr val="000000"/>
                </a:solidFill>
                <a:cs typeface="Arial" panose="020B0604020202020204" pitchFamily="34" charset="0"/>
              </a:rPr>
              <a:t>Figure 3–9 shows the use of BX and DI to access an element in an array of data.</a:t>
            </a:r>
            <a:endParaRPr lang="en-AU" altLang="en-US" dirty="0">
              <a:latin typeface="Times" panose="02020603050405020304" pitchFamily="18" charset="0"/>
              <a:cs typeface="Times New Roman" panose="02020603050405020304" pitchFamily="18" charset="0"/>
            </a:endParaRPr>
          </a:p>
        </p:txBody>
      </p:sp>
      <p:sp>
        <p:nvSpPr>
          <p:cNvPr id="68612" name="Slide Number Placeholder 1">
            <a:extLst>
              <a:ext uri="{FF2B5EF4-FFF2-40B4-BE49-F238E27FC236}">
                <a16:creationId xmlns:a16="http://schemas.microsoft.com/office/drawing/2014/main" id="{1911C315-045B-40E7-A94F-60D522C5B7E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A2EC29CD-99E5-413E-BA8F-412A61A5A1B9}" type="slidenum">
              <a:rPr lang="en-US" altLang="en-US" sz="675">
                <a:solidFill>
                  <a:srgbClr val="000000"/>
                </a:solidFill>
              </a:rPr>
              <a:pPr>
                <a:spcBef>
                  <a:spcPct val="0"/>
                </a:spcBef>
                <a:buClrTx/>
                <a:buFontTx/>
                <a:buNone/>
              </a:pPr>
              <a:t>55</a:t>
            </a:fld>
            <a:endParaRPr lang="en-US" altLang="en-US" sz="675">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1872A536-FAF8-412D-B46E-CC740AFE62C7}"/>
              </a:ext>
            </a:extLst>
          </p:cNvPr>
          <p:cNvSpPr>
            <a:spLocks noGrp="1" noChangeArrowheads="1"/>
          </p:cNvSpPr>
          <p:nvPr>
            <p:ph type="title"/>
          </p:nvPr>
        </p:nvSpPr>
        <p:spPr>
          <a:xfrm>
            <a:off x="1307631" y="5150645"/>
            <a:ext cx="6686550" cy="857250"/>
          </a:xfrm>
        </p:spPr>
        <p:txBody>
          <a:bodyPr>
            <a:normAutofit/>
          </a:bodyPr>
          <a:lstStyle/>
          <a:p>
            <a:pPr eaLnBrk="1" hangingPunct="1"/>
            <a:r>
              <a:rPr lang="en-US" altLang="en-US" sz="1800" b="1" dirty="0">
                <a:cs typeface="Arial" panose="020B0604020202020204" pitchFamily="34" charset="0"/>
              </a:rPr>
              <a:t>Figure 3–9</a:t>
            </a:r>
            <a:r>
              <a:rPr lang="en-US" altLang="en-US" sz="1800" dirty="0">
                <a:cs typeface="Arial" panose="020B0604020202020204" pitchFamily="34" charset="0"/>
              </a:rPr>
              <a:t>  An example of the base-plus-index addressing mode. Here an element (DI) of an ARRAY (BX) is addressed.</a:t>
            </a:r>
            <a:endParaRPr lang="en-US" altLang="en-US" sz="1800" dirty="0">
              <a:cs typeface="Times New Roman" panose="02020603050405020304" pitchFamily="18" charset="0"/>
            </a:endParaRPr>
          </a:p>
        </p:txBody>
      </p:sp>
      <p:sp>
        <p:nvSpPr>
          <p:cNvPr id="69635" name="Slide Number Placeholder 3">
            <a:extLst>
              <a:ext uri="{FF2B5EF4-FFF2-40B4-BE49-F238E27FC236}">
                <a16:creationId xmlns:a16="http://schemas.microsoft.com/office/drawing/2014/main" id="{32A4AA47-CD7C-426C-875C-D9E6FAEE6D0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ED241723-D23C-43C2-9392-9C98413FE92B}" type="slidenum">
              <a:rPr lang="en-US" altLang="en-US" sz="675">
                <a:solidFill>
                  <a:srgbClr val="000000"/>
                </a:solidFill>
              </a:rPr>
              <a:pPr>
                <a:spcBef>
                  <a:spcPct val="0"/>
                </a:spcBef>
                <a:buClrTx/>
                <a:buFontTx/>
                <a:buNone/>
              </a:pPr>
              <a:t>56</a:t>
            </a:fld>
            <a:endParaRPr lang="en-US" altLang="en-US" sz="675">
              <a:solidFill>
                <a:srgbClr val="000000"/>
              </a:solidFill>
            </a:endParaRPr>
          </a:p>
        </p:txBody>
      </p:sp>
      <p:pic>
        <p:nvPicPr>
          <p:cNvPr id="69636" name="Picture 3" descr="FG03_009_0135026458">
            <a:extLst>
              <a:ext uri="{FF2B5EF4-FFF2-40B4-BE49-F238E27FC236}">
                <a16:creationId xmlns:a16="http://schemas.microsoft.com/office/drawing/2014/main" id="{383A6E1C-A87F-49F9-8064-37EFDDC0C4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242" y="1589823"/>
            <a:ext cx="5649516" cy="343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90FC2C49-1A1D-4879-9783-EF2FA3CDA223}"/>
              </a:ext>
            </a:extLst>
          </p:cNvPr>
          <p:cNvSpPr txBox="1"/>
          <p:nvPr/>
        </p:nvSpPr>
        <p:spPr>
          <a:xfrm>
            <a:off x="1108364" y="387928"/>
            <a:ext cx="6686551" cy="1077218"/>
          </a:xfrm>
          <a:prstGeom prst="rect">
            <a:avLst/>
          </a:prstGeom>
          <a:noFill/>
        </p:spPr>
        <p:txBody>
          <a:bodyPr wrap="square" rtlCol="0">
            <a:spAutoFit/>
          </a:bodyPr>
          <a:lstStyle/>
          <a:p>
            <a:pPr algn="ctr"/>
            <a:r>
              <a:rPr lang="en-US" altLang="en-US" sz="3200" b="1" dirty="0">
                <a:cs typeface="Arial" panose="020B0604020202020204" pitchFamily="34" charset="0"/>
              </a:rPr>
              <a:t> An example of the base-plus-index addressing mode</a:t>
            </a:r>
            <a:endParaRPr lang="en-US" sz="3200" b="1"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DCF45A68-00AC-45C4-B1A0-2EEEF70DE097}"/>
              </a:ext>
            </a:extLst>
          </p:cNvPr>
          <p:cNvSpPr>
            <a:spLocks noGrp="1" noChangeArrowheads="1"/>
          </p:cNvSpPr>
          <p:nvPr>
            <p:ph type="title"/>
          </p:nvPr>
        </p:nvSpPr>
        <p:spPr>
          <a:xfrm>
            <a:off x="1279922" y="506215"/>
            <a:ext cx="6686550" cy="857250"/>
          </a:xfrm>
        </p:spPr>
        <p:txBody>
          <a:bodyPr>
            <a:normAutofit/>
          </a:bodyPr>
          <a:lstStyle/>
          <a:p>
            <a:pPr algn="ctr" eaLnBrk="1" hangingPunct="1"/>
            <a:r>
              <a:rPr lang="en-US" altLang="en-US" sz="3200" b="1" dirty="0">
                <a:solidFill>
                  <a:srgbClr val="000000"/>
                </a:solidFill>
                <a:latin typeface="+mn-lt"/>
                <a:cs typeface="Times New Roman" panose="02020603050405020304" pitchFamily="18" charset="0"/>
              </a:rPr>
              <a:t>Register Relative Addressing</a:t>
            </a:r>
            <a:r>
              <a:rPr lang="en-US" altLang="en-US" sz="3200" b="1" dirty="0">
                <a:latin typeface="+mn-lt"/>
                <a:cs typeface="Times New Roman" panose="02020603050405020304" pitchFamily="18" charset="0"/>
              </a:rPr>
              <a:t> </a:t>
            </a:r>
          </a:p>
        </p:txBody>
      </p:sp>
      <p:sp>
        <p:nvSpPr>
          <p:cNvPr id="70659" name="Rectangle 3">
            <a:extLst>
              <a:ext uri="{FF2B5EF4-FFF2-40B4-BE49-F238E27FC236}">
                <a16:creationId xmlns:a16="http://schemas.microsoft.com/office/drawing/2014/main" id="{11187809-5F2A-472A-BA80-749CD7071808}"/>
              </a:ext>
            </a:extLst>
          </p:cNvPr>
          <p:cNvSpPr>
            <a:spLocks noGrp="1" noChangeArrowheads="1"/>
          </p:cNvSpPr>
          <p:nvPr>
            <p:ph idx="1"/>
          </p:nvPr>
        </p:nvSpPr>
        <p:spPr>
          <a:xfrm>
            <a:off x="1279922" y="1541860"/>
            <a:ext cx="6686550" cy="3600450"/>
          </a:xfrm>
        </p:spPr>
        <p:txBody>
          <a:bodyPr/>
          <a:lstStyle/>
          <a:p>
            <a:pPr eaLnBrk="1" hangingPunct="1"/>
            <a:r>
              <a:rPr lang="en-US" altLang="en-US" dirty="0">
                <a:solidFill>
                  <a:srgbClr val="000000"/>
                </a:solidFill>
                <a:cs typeface="Arial" panose="020B0604020202020204" pitchFamily="34" charset="0"/>
              </a:rPr>
              <a:t>Similar to base-plus-index addressing and displacement addressing. </a:t>
            </a:r>
          </a:p>
          <a:p>
            <a:pPr lvl="1" eaLnBrk="1" hangingPunct="1"/>
            <a:r>
              <a:rPr lang="en-US" altLang="en-US" dirty="0">
                <a:solidFill>
                  <a:srgbClr val="000000"/>
                </a:solidFill>
                <a:cs typeface="Arial" panose="020B0604020202020204" pitchFamily="34" charset="0"/>
              </a:rPr>
              <a:t>data in a segment of memory are addressed by adding the displacement to the contents of a base or an index register (BP, BX, DI, or SI) </a:t>
            </a:r>
          </a:p>
          <a:p>
            <a:pPr eaLnBrk="1" hangingPunct="1"/>
            <a:r>
              <a:rPr lang="en-US" altLang="en-US" dirty="0">
                <a:solidFill>
                  <a:srgbClr val="000000"/>
                </a:solidFill>
                <a:cs typeface="Arial" panose="020B0604020202020204" pitchFamily="34" charset="0"/>
              </a:rPr>
              <a:t>Figure 3–10 shows the operation of the MOV AX,[</a:t>
            </a:r>
            <a:r>
              <a:rPr lang="en-US" altLang="en-US" dirty="0" err="1">
                <a:solidFill>
                  <a:srgbClr val="000000"/>
                </a:solidFill>
                <a:cs typeface="Arial" panose="020B0604020202020204" pitchFamily="34" charset="0"/>
              </a:rPr>
              <a:t>BX+1000H</a:t>
            </a:r>
            <a:r>
              <a:rPr lang="en-US" altLang="en-US" dirty="0">
                <a:solidFill>
                  <a:srgbClr val="000000"/>
                </a:solidFill>
                <a:cs typeface="Arial" panose="020B0604020202020204" pitchFamily="34" charset="0"/>
              </a:rPr>
              <a:t>] instruction. </a:t>
            </a:r>
          </a:p>
          <a:p>
            <a:pPr eaLnBrk="1" hangingPunct="1"/>
            <a:r>
              <a:rPr lang="en-US" altLang="en-US" dirty="0">
                <a:solidFill>
                  <a:srgbClr val="000000"/>
                </a:solidFill>
                <a:cs typeface="Arial" panose="020B0604020202020204" pitchFamily="34" charset="0"/>
              </a:rPr>
              <a:t>A real mode segment is </a:t>
            </a:r>
            <a:r>
              <a:rPr lang="en-US" altLang="en-US" dirty="0" err="1">
                <a:solidFill>
                  <a:srgbClr val="000000"/>
                </a:solidFill>
                <a:cs typeface="Arial" panose="020B0604020202020204" pitchFamily="34" charset="0"/>
              </a:rPr>
              <a:t>64K</a:t>
            </a:r>
            <a:r>
              <a:rPr lang="en-US" altLang="en-US" dirty="0">
                <a:solidFill>
                  <a:srgbClr val="000000"/>
                </a:solidFill>
                <a:cs typeface="Arial" panose="020B0604020202020204" pitchFamily="34" charset="0"/>
              </a:rPr>
              <a:t> bytes long. </a:t>
            </a:r>
            <a:endParaRPr lang="en-US" altLang="en-US" dirty="0">
              <a:cs typeface="Times New Roman" panose="02020603050405020304" pitchFamily="18" charset="0"/>
            </a:endParaRPr>
          </a:p>
        </p:txBody>
      </p:sp>
      <p:sp>
        <p:nvSpPr>
          <p:cNvPr id="70660" name="Slide Number Placeholder 1">
            <a:extLst>
              <a:ext uri="{FF2B5EF4-FFF2-40B4-BE49-F238E27FC236}">
                <a16:creationId xmlns:a16="http://schemas.microsoft.com/office/drawing/2014/main" id="{23EE5D50-F172-43B7-A63A-FE09488E5FC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68F39B59-3A73-4B07-AF6B-0F3F3709B087}" type="slidenum">
              <a:rPr lang="en-US" altLang="en-US" sz="675">
                <a:solidFill>
                  <a:srgbClr val="000000"/>
                </a:solidFill>
              </a:rPr>
              <a:pPr>
                <a:spcBef>
                  <a:spcPct val="0"/>
                </a:spcBef>
                <a:buClrTx/>
                <a:buFontTx/>
                <a:buNone/>
              </a:pPr>
              <a:t>57</a:t>
            </a:fld>
            <a:endParaRPr lang="en-US" altLang="en-US" sz="675">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AFFAFE80-2CBF-4908-8B9D-96CB2AB7A1BE}"/>
              </a:ext>
            </a:extLst>
          </p:cNvPr>
          <p:cNvSpPr>
            <a:spLocks noGrp="1" noChangeArrowheads="1"/>
          </p:cNvSpPr>
          <p:nvPr>
            <p:ph type="title"/>
          </p:nvPr>
        </p:nvSpPr>
        <p:spPr>
          <a:xfrm>
            <a:off x="1307631" y="5324873"/>
            <a:ext cx="6686550" cy="857250"/>
          </a:xfrm>
        </p:spPr>
        <p:txBody>
          <a:bodyPr>
            <a:normAutofit/>
          </a:bodyPr>
          <a:lstStyle/>
          <a:p>
            <a:pPr eaLnBrk="1" hangingPunct="1"/>
            <a:r>
              <a:rPr lang="en-US" altLang="en-US" sz="1800" b="1" dirty="0">
                <a:cs typeface="Arial" panose="020B0604020202020204" pitchFamily="34" charset="0"/>
              </a:rPr>
              <a:t>Figure 3–10</a:t>
            </a:r>
            <a:r>
              <a:rPr lang="en-US" altLang="en-US" sz="1800" dirty="0">
                <a:cs typeface="Arial" panose="020B0604020202020204" pitchFamily="34" charset="0"/>
              </a:rPr>
              <a:t>  The operation of the MOV AX, [BX=</a:t>
            </a:r>
            <a:r>
              <a:rPr lang="en-US" altLang="en-US" sz="1800" dirty="0" err="1">
                <a:cs typeface="Arial" panose="020B0604020202020204" pitchFamily="34" charset="0"/>
              </a:rPr>
              <a:t>1000H</a:t>
            </a:r>
            <a:r>
              <a:rPr lang="en-US" altLang="en-US" sz="1800" dirty="0">
                <a:cs typeface="Arial" panose="020B0604020202020204" pitchFamily="34" charset="0"/>
              </a:rPr>
              <a:t>] instruction, when BX=</a:t>
            </a:r>
            <a:r>
              <a:rPr lang="en-US" altLang="en-US" sz="1800" dirty="0" err="1">
                <a:cs typeface="Arial" panose="020B0604020202020204" pitchFamily="34" charset="0"/>
              </a:rPr>
              <a:t>1000H</a:t>
            </a:r>
            <a:r>
              <a:rPr lang="en-US" altLang="en-US" sz="1800" dirty="0">
                <a:cs typeface="Arial" panose="020B0604020202020204" pitchFamily="34" charset="0"/>
              </a:rPr>
              <a:t> and DS=</a:t>
            </a:r>
            <a:r>
              <a:rPr lang="en-US" altLang="en-US" sz="1800" dirty="0" err="1">
                <a:cs typeface="Arial" panose="020B0604020202020204" pitchFamily="34" charset="0"/>
              </a:rPr>
              <a:t>0200H</a:t>
            </a:r>
            <a:r>
              <a:rPr lang="en-US" altLang="en-US" sz="1800" dirty="0">
                <a:cs typeface="Arial" panose="020B0604020202020204" pitchFamily="34" charset="0"/>
              </a:rPr>
              <a:t> .</a:t>
            </a:r>
            <a:br>
              <a:rPr lang="en-AU" altLang="en-US" sz="1800" dirty="0">
                <a:cs typeface="Times New Roman" panose="02020603050405020304" pitchFamily="18" charset="0"/>
              </a:rPr>
            </a:br>
            <a:endParaRPr lang="en-US" altLang="en-US" sz="1800" dirty="0">
              <a:cs typeface="Times New Roman" panose="02020603050405020304" pitchFamily="18" charset="0"/>
            </a:endParaRPr>
          </a:p>
        </p:txBody>
      </p:sp>
      <p:sp>
        <p:nvSpPr>
          <p:cNvPr id="71683" name="Slide Number Placeholder 3">
            <a:extLst>
              <a:ext uri="{FF2B5EF4-FFF2-40B4-BE49-F238E27FC236}">
                <a16:creationId xmlns:a16="http://schemas.microsoft.com/office/drawing/2014/main" id="{09860D22-9945-4CAA-9E2C-FE59976309F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D4A7D6D8-8816-4B08-98F3-D089E69FA13E}" type="slidenum">
              <a:rPr lang="en-US" altLang="en-US" sz="675">
                <a:solidFill>
                  <a:srgbClr val="000000"/>
                </a:solidFill>
              </a:rPr>
              <a:pPr>
                <a:spcBef>
                  <a:spcPct val="0"/>
                </a:spcBef>
                <a:buClrTx/>
                <a:buFontTx/>
                <a:buNone/>
              </a:pPr>
              <a:t>58</a:t>
            </a:fld>
            <a:endParaRPr lang="en-US" altLang="en-US" sz="675">
              <a:solidFill>
                <a:srgbClr val="000000"/>
              </a:solidFill>
            </a:endParaRPr>
          </a:p>
        </p:txBody>
      </p:sp>
      <p:pic>
        <p:nvPicPr>
          <p:cNvPr id="71684" name="Picture 3" descr="FG03_010_0135026458">
            <a:extLst>
              <a:ext uri="{FF2B5EF4-FFF2-40B4-BE49-F238E27FC236}">
                <a16:creationId xmlns:a16="http://schemas.microsoft.com/office/drawing/2014/main" id="{FE06F28D-8CA1-45E9-A8CB-1173DE9923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14501"/>
            <a:ext cx="6100763" cy="343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D5CFACD9-89AE-44E2-B33E-3A34A7624401}"/>
              </a:ext>
            </a:extLst>
          </p:cNvPr>
          <p:cNvSpPr txBox="1"/>
          <p:nvPr/>
        </p:nvSpPr>
        <p:spPr>
          <a:xfrm>
            <a:off x="1265381" y="586166"/>
            <a:ext cx="6613237" cy="954107"/>
          </a:xfrm>
          <a:prstGeom prst="rect">
            <a:avLst/>
          </a:prstGeom>
          <a:noFill/>
        </p:spPr>
        <p:txBody>
          <a:bodyPr wrap="square" rtlCol="0">
            <a:spAutoFit/>
          </a:bodyPr>
          <a:lstStyle/>
          <a:p>
            <a:pPr algn="ctr"/>
            <a:r>
              <a:rPr lang="en-US" altLang="en-US" sz="2800" b="1" dirty="0">
                <a:cs typeface="Arial" panose="020B0604020202020204" pitchFamily="34" charset="0"/>
              </a:rPr>
              <a:t>The operation of the MOV AX, [BX=</a:t>
            </a:r>
            <a:r>
              <a:rPr lang="en-US" altLang="en-US" sz="2800" b="1" dirty="0" err="1">
                <a:cs typeface="Arial" panose="020B0604020202020204" pitchFamily="34" charset="0"/>
              </a:rPr>
              <a:t>1000H</a:t>
            </a:r>
            <a:r>
              <a:rPr lang="en-US" altLang="en-US" sz="2800" b="1" dirty="0">
                <a:cs typeface="Arial" panose="020B0604020202020204" pitchFamily="34" charset="0"/>
              </a:rPr>
              <a:t>]  instruction</a:t>
            </a:r>
            <a:endParaRPr lang="en-US" sz="2800" b="1"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C05C0193-451D-4B05-A899-7BA94FFE9B5F}"/>
              </a:ext>
            </a:extLst>
          </p:cNvPr>
          <p:cNvSpPr>
            <a:spLocks noGrp="1" noChangeArrowheads="1"/>
          </p:cNvSpPr>
          <p:nvPr>
            <p:ph type="title"/>
          </p:nvPr>
        </p:nvSpPr>
        <p:spPr>
          <a:xfrm>
            <a:off x="1228725" y="648025"/>
            <a:ext cx="6686550" cy="857250"/>
          </a:xfrm>
        </p:spPr>
        <p:txBody>
          <a:bodyPr>
            <a:noAutofit/>
          </a:bodyPr>
          <a:lstStyle/>
          <a:p>
            <a:pPr algn="ctr" eaLnBrk="1" hangingPunct="1"/>
            <a:r>
              <a:rPr lang="en-US" altLang="en-US" sz="3200" b="1" dirty="0">
                <a:solidFill>
                  <a:srgbClr val="000000"/>
                </a:solidFill>
                <a:latin typeface="+mn-lt"/>
                <a:cs typeface="Arial" panose="020B0604020202020204" pitchFamily="34" charset="0"/>
              </a:rPr>
              <a:t>Addressing Array Data with Register Relative</a:t>
            </a:r>
            <a:r>
              <a:rPr lang="en-US" altLang="en-US" sz="3200" b="1" dirty="0">
                <a:latin typeface="+mn-lt"/>
                <a:cs typeface="Times New Roman" panose="02020603050405020304" pitchFamily="18" charset="0"/>
              </a:rPr>
              <a:t> </a:t>
            </a:r>
          </a:p>
        </p:txBody>
      </p:sp>
      <p:sp>
        <p:nvSpPr>
          <p:cNvPr id="72707" name="Rectangle 3">
            <a:extLst>
              <a:ext uri="{FF2B5EF4-FFF2-40B4-BE49-F238E27FC236}">
                <a16:creationId xmlns:a16="http://schemas.microsoft.com/office/drawing/2014/main" id="{8B8B7A70-64F3-4D20-9C18-3BD9C304C826}"/>
              </a:ext>
            </a:extLst>
          </p:cNvPr>
          <p:cNvSpPr>
            <a:spLocks noGrp="1" noChangeArrowheads="1"/>
          </p:cNvSpPr>
          <p:nvPr>
            <p:ph idx="1"/>
          </p:nvPr>
        </p:nvSpPr>
        <p:spPr>
          <a:xfrm>
            <a:off x="1307631" y="1825301"/>
            <a:ext cx="6686550" cy="3600450"/>
          </a:xfrm>
        </p:spPr>
        <p:txBody>
          <a:bodyPr/>
          <a:lstStyle/>
          <a:p>
            <a:pPr eaLnBrk="1" hangingPunct="1"/>
            <a:r>
              <a:rPr lang="en-US" altLang="en-US" dirty="0">
                <a:solidFill>
                  <a:srgbClr val="000000"/>
                </a:solidFill>
                <a:cs typeface="Arial" panose="020B0604020202020204" pitchFamily="34" charset="0"/>
              </a:rPr>
              <a:t>It is possible to address array data with register relative addressing.</a:t>
            </a:r>
          </a:p>
          <a:p>
            <a:pPr lvl="1" eaLnBrk="1" hangingPunct="1"/>
            <a:r>
              <a:rPr lang="en-US" altLang="en-US" dirty="0">
                <a:solidFill>
                  <a:srgbClr val="000000"/>
                </a:solidFill>
                <a:cs typeface="Arial" panose="020B0604020202020204" pitchFamily="34" charset="0"/>
              </a:rPr>
              <a:t>such as with base-plus-index addressing </a:t>
            </a:r>
          </a:p>
          <a:p>
            <a:pPr eaLnBrk="1" hangingPunct="1"/>
            <a:r>
              <a:rPr lang="en-US" altLang="en-US" dirty="0">
                <a:solidFill>
                  <a:srgbClr val="000000"/>
                </a:solidFill>
                <a:cs typeface="Arial" panose="020B0604020202020204" pitchFamily="34" charset="0"/>
              </a:rPr>
              <a:t>In Figure 3–11, register relative addressing is illustrated with the same example as for base-plus-index addressing. </a:t>
            </a:r>
          </a:p>
          <a:p>
            <a:pPr lvl="1" eaLnBrk="1" hangingPunct="1"/>
            <a:r>
              <a:rPr lang="en-US" altLang="en-US" dirty="0">
                <a:solidFill>
                  <a:srgbClr val="000000"/>
                </a:solidFill>
                <a:cs typeface="Arial" panose="020B0604020202020204" pitchFamily="34" charset="0"/>
              </a:rPr>
              <a:t>this shows how the displacement ARRAY adds</a:t>
            </a:r>
            <a:br>
              <a:rPr lang="en-US" altLang="en-US" dirty="0">
                <a:solidFill>
                  <a:srgbClr val="000000"/>
                </a:solidFill>
                <a:cs typeface="Arial" panose="020B0604020202020204" pitchFamily="34" charset="0"/>
              </a:rPr>
            </a:br>
            <a:r>
              <a:rPr lang="en-US" altLang="en-US" dirty="0">
                <a:solidFill>
                  <a:srgbClr val="000000"/>
                </a:solidFill>
                <a:cs typeface="Arial" panose="020B0604020202020204" pitchFamily="34" charset="0"/>
              </a:rPr>
              <a:t>to index register DI to generate a reference to</a:t>
            </a:r>
            <a:br>
              <a:rPr lang="en-US" altLang="en-US" dirty="0">
                <a:solidFill>
                  <a:srgbClr val="000000"/>
                </a:solidFill>
                <a:cs typeface="Arial" panose="020B0604020202020204" pitchFamily="34" charset="0"/>
              </a:rPr>
            </a:br>
            <a:r>
              <a:rPr lang="en-US" altLang="en-US" dirty="0">
                <a:solidFill>
                  <a:srgbClr val="000000"/>
                </a:solidFill>
                <a:cs typeface="Arial" panose="020B0604020202020204" pitchFamily="34" charset="0"/>
              </a:rPr>
              <a:t>an array element</a:t>
            </a:r>
            <a:endParaRPr lang="en-AU" altLang="en-US" dirty="0">
              <a:latin typeface="Times" panose="02020603050405020304" pitchFamily="18" charset="0"/>
              <a:cs typeface="Times New Roman" panose="02020603050405020304" pitchFamily="18" charset="0"/>
            </a:endParaRPr>
          </a:p>
        </p:txBody>
      </p:sp>
      <p:sp>
        <p:nvSpPr>
          <p:cNvPr id="72708" name="Slide Number Placeholder 1">
            <a:extLst>
              <a:ext uri="{FF2B5EF4-FFF2-40B4-BE49-F238E27FC236}">
                <a16:creationId xmlns:a16="http://schemas.microsoft.com/office/drawing/2014/main" id="{671F38F5-4439-4A7A-ACB5-02C79D2D962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0AAC7B32-F265-4196-B2B7-77D9590B3A2D}" type="slidenum">
              <a:rPr lang="en-US" altLang="en-US" sz="675">
                <a:solidFill>
                  <a:srgbClr val="000000"/>
                </a:solidFill>
              </a:rPr>
              <a:pPr>
                <a:spcBef>
                  <a:spcPct val="0"/>
                </a:spcBef>
                <a:buClrTx/>
                <a:buFontTx/>
                <a:buNone/>
              </a:pPr>
              <a:t>59</a:t>
            </a:fld>
            <a:endParaRPr lang="en-US" altLang="en-US" sz="675">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E3E15636-A592-474B-A466-1C4703D579E4}"/>
              </a:ext>
            </a:extLst>
          </p:cNvPr>
          <p:cNvSpPr>
            <a:spLocks noGrp="1" noChangeArrowheads="1"/>
          </p:cNvSpPr>
          <p:nvPr>
            <p:ph type="title"/>
          </p:nvPr>
        </p:nvSpPr>
        <p:spPr>
          <a:xfrm>
            <a:off x="628650" y="621000"/>
            <a:ext cx="7886700" cy="891019"/>
          </a:xfrm>
        </p:spPr>
        <p:txBody>
          <a:bodyPr/>
          <a:lstStyle/>
          <a:p>
            <a:pPr algn="ctr"/>
            <a:r>
              <a:rPr lang="en-US" altLang="en-US" b="1" dirty="0">
                <a:solidFill>
                  <a:srgbClr val="0070C0"/>
                </a:solidFill>
              </a:rPr>
              <a:t>Instruction</a:t>
            </a:r>
          </a:p>
        </p:txBody>
      </p:sp>
      <p:sp>
        <p:nvSpPr>
          <p:cNvPr id="3" name="Content Placeholder 2">
            <a:extLst>
              <a:ext uri="{FF2B5EF4-FFF2-40B4-BE49-F238E27FC236}">
                <a16:creationId xmlns:a16="http://schemas.microsoft.com/office/drawing/2014/main" id="{A08602DF-8728-4BCF-A763-54A6A401C7CA}"/>
              </a:ext>
            </a:extLst>
          </p:cNvPr>
          <p:cNvSpPr>
            <a:spLocks noGrp="1"/>
          </p:cNvSpPr>
          <p:nvPr>
            <p:ph idx="1"/>
          </p:nvPr>
        </p:nvSpPr>
        <p:spPr>
          <a:xfrm>
            <a:off x="628650" y="1825625"/>
            <a:ext cx="7886700" cy="3771611"/>
          </a:xfrm>
        </p:spPr>
        <p:txBody>
          <a:bodyPr>
            <a:normAutofit/>
          </a:bodyPr>
          <a:lstStyle/>
          <a:p>
            <a:pPr marL="0" indent="0">
              <a:buNone/>
              <a:defRPr/>
            </a:pPr>
            <a:r>
              <a:rPr lang="en-US" sz="2000" dirty="0"/>
              <a:t>The </a:t>
            </a:r>
            <a:r>
              <a:rPr lang="en-US" sz="2000" i="1" dirty="0"/>
              <a:t>language to command</a:t>
            </a:r>
            <a:r>
              <a:rPr lang="en-US" sz="2000" dirty="0"/>
              <a:t> a computer architecture is comprised of </a:t>
            </a:r>
            <a:r>
              <a:rPr lang="en-US" sz="2000" b="1" dirty="0"/>
              <a:t>instructions</a:t>
            </a:r>
            <a:r>
              <a:rPr lang="en-US" sz="2000" dirty="0"/>
              <a:t> and the vocabulary of that language is called the </a:t>
            </a:r>
            <a:r>
              <a:rPr lang="en-US" sz="2000" b="1" dirty="0"/>
              <a:t>instruction set</a:t>
            </a:r>
            <a:r>
              <a:rPr lang="en-US" sz="2000" dirty="0"/>
              <a:t>.</a:t>
            </a:r>
          </a:p>
          <a:p>
            <a:pPr>
              <a:defRPr/>
            </a:pPr>
            <a:r>
              <a:rPr lang="en-US" sz="2000" dirty="0"/>
              <a:t>An </a:t>
            </a:r>
            <a:r>
              <a:rPr lang="en-US" sz="2000" b="1" dirty="0"/>
              <a:t>instruction</a:t>
            </a:r>
            <a:r>
              <a:rPr lang="en-US" sz="2000" dirty="0"/>
              <a:t> is a statement that is executed at runtime. An </a:t>
            </a:r>
            <a:r>
              <a:rPr lang="en-US" sz="2000" dirty="0" err="1"/>
              <a:t>x86</a:t>
            </a:r>
            <a:r>
              <a:rPr lang="en-US" sz="2000" dirty="0"/>
              <a:t> instruction statement can consist of four parts:</a:t>
            </a:r>
          </a:p>
          <a:p>
            <a:pPr marL="457200" indent="-457200">
              <a:buFont typeface="+mj-lt"/>
              <a:buAutoNum type="arabicPeriod"/>
              <a:defRPr/>
            </a:pPr>
            <a:r>
              <a:rPr lang="en-US" sz="2000" dirty="0"/>
              <a:t>Label (optional)- A label typically consists of an </a:t>
            </a:r>
            <a:r>
              <a:rPr lang="en-US" sz="2000" b="1" dirty="0"/>
              <a:t>identifier</a:t>
            </a:r>
            <a:r>
              <a:rPr lang="en-US" sz="2000" dirty="0"/>
              <a:t> (or </a:t>
            </a:r>
            <a:r>
              <a:rPr lang="en-US" sz="2000" b="1" dirty="0"/>
              <a:t>symbol</a:t>
            </a:r>
            <a:r>
              <a:rPr lang="en-US" sz="2000" dirty="0"/>
              <a:t>) followed by a colon</a:t>
            </a:r>
          </a:p>
          <a:p>
            <a:pPr marL="457200" indent="-457200">
              <a:buFont typeface="+mj-lt"/>
              <a:buAutoNum type="arabicPeriod"/>
              <a:defRPr/>
            </a:pPr>
            <a:r>
              <a:rPr lang="en-US" sz="2000" dirty="0"/>
              <a:t>Instruction (Opcode) (required)</a:t>
            </a:r>
          </a:p>
          <a:p>
            <a:pPr marL="457200" indent="-457200">
              <a:buFont typeface="+mj-lt"/>
              <a:buAutoNum type="arabicPeriod"/>
              <a:defRPr/>
            </a:pPr>
            <a:r>
              <a:rPr lang="en-US" sz="2000" dirty="0"/>
              <a:t>Operands (instruction specific)</a:t>
            </a:r>
          </a:p>
          <a:p>
            <a:pPr marL="457200" indent="-457200">
              <a:buFont typeface="+mj-lt"/>
              <a:buAutoNum type="arabicPeriod"/>
              <a:defRPr/>
            </a:pPr>
            <a:r>
              <a:rPr lang="en-US" sz="2000" dirty="0"/>
              <a:t>Comment (optional)</a:t>
            </a:r>
          </a:p>
          <a:p>
            <a:pPr marL="0" indent="0">
              <a:buNone/>
              <a:defRPr/>
            </a:pPr>
            <a:endParaRPr lang="en-US" sz="2000" dirty="0"/>
          </a:p>
        </p:txBody>
      </p:sp>
      <p:sp>
        <p:nvSpPr>
          <p:cNvPr id="23556" name="Slide Number Placeholder 1">
            <a:extLst>
              <a:ext uri="{FF2B5EF4-FFF2-40B4-BE49-F238E27FC236}">
                <a16:creationId xmlns:a16="http://schemas.microsoft.com/office/drawing/2014/main" id="{87663A7F-5DEF-4514-B191-B403E61EC37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E66CCB7F-93BE-46FB-BE25-FD77ED56C402}" type="slidenum">
              <a:rPr lang="en-US" altLang="en-US" sz="675">
                <a:solidFill>
                  <a:srgbClr val="000000"/>
                </a:solidFill>
              </a:rPr>
              <a:pPr>
                <a:spcBef>
                  <a:spcPct val="0"/>
                </a:spcBef>
                <a:buClrTx/>
                <a:buFontTx/>
                <a:buNone/>
              </a:pPr>
              <a:t>6</a:t>
            </a:fld>
            <a:endParaRPr lang="en-US" altLang="en-US" sz="675">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CBD43597-B4BA-4EDF-B7BA-88A442882684}"/>
              </a:ext>
            </a:extLst>
          </p:cNvPr>
          <p:cNvSpPr>
            <a:spLocks noGrp="1" noChangeArrowheads="1"/>
          </p:cNvSpPr>
          <p:nvPr>
            <p:ph type="title"/>
          </p:nvPr>
        </p:nvSpPr>
        <p:spPr>
          <a:xfrm>
            <a:off x="1228725" y="5324873"/>
            <a:ext cx="6686550" cy="857250"/>
          </a:xfrm>
        </p:spPr>
        <p:txBody>
          <a:bodyPr>
            <a:normAutofit/>
          </a:bodyPr>
          <a:lstStyle/>
          <a:p>
            <a:pPr eaLnBrk="1" hangingPunct="1"/>
            <a:r>
              <a:rPr lang="en-US" altLang="en-US" sz="1800" b="1" dirty="0">
                <a:latin typeface="+mn-lt"/>
                <a:cs typeface="Arial" panose="020B0604020202020204" pitchFamily="34" charset="0"/>
              </a:rPr>
              <a:t>Figure 3–11</a:t>
            </a:r>
            <a:r>
              <a:rPr lang="en-US" altLang="en-US" sz="1800" dirty="0">
                <a:latin typeface="+mn-lt"/>
                <a:cs typeface="Arial" panose="020B0604020202020204" pitchFamily="34" charset="0"/>
              </a:rPr>
              <a:t>  Register relative addressing used to address an element of ARRAY. The displacement addresses the start of ARRAY, and DI accesses an element.</a:t>
            </a:r>
            <a:endParaRPr lang="en-US" altLang="en-US" sz="1800" dirty="0">
              <a:latin typeface="+mn-lt"/>
              <a:cs typeface="Times New Roman" panose="02020603050405020304" pitchFamily="18" charset="0"/>
            </a:endParaRPr>
          </a:p>
        </p:txBody>
      </p:sp>
      <p:sp>
        <p:nvSpPr>
          <p:cNvPr id="73731" name="Slide Number Placeholder 3">
            <a:extLst>
              <a:ext uri="{FF2B5EF4-FFF2-40B4-BE49-F238E27FC236}">
                <a16:creationId xmlns:a16="http://schemas.microsoft.com/office/drawing/2014/main" id="{F66D7426-9517-4016-9F3E-6A566F1599D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A3133549-D05F-4DBB-95AB-8B688873D872}" type="slidenum">
              <a:rPr lang="en-US" altLang="en-US" sz="675">
                <a:solidFill>
                  <a:srgbClr val="000000"/>
                </a:solidFill>
              </a:rPr>
              <a:pPr>
                <a:spcBef>
                  <a:spcPct val="0"/>
                </a:spcBef>
                <a:buClrTx/>
                <a:buFontTx/>
                <a:buNone/>
              </a:pPr>
              <a:t>60</a:t>
            </a:fld>
            <a:endParaRPr lang="en-US" altLang="en-US" sz="675">
              <a:solidFill>
                <a:srgbClr val="000000"/>
              </a:solidFill>
            </a:endParaRPr>
          </a:p>
        </p:txBody>
      </p:sp>
      <p:pic>
        <p:nvPicPr>
          <p:cNvPr id="73732" name="Picture 3" descr="FG03_011_0135026458">
            <a:extLst>
              <a:ext uri="{FF2B5EF4-FFF2-40B4-BE49-F238E27FC236}">
                <a16:creationId xmlns:a16="http://schemas.microsoft.com/office/drawing/2014/main" id="{9D644578-1CE9-447C-AC20-1CA571F2D1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242" y="1714501"/>
            <a:ext cx="5649516" cy="343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AE102636-33F4-4777-A87B-30E45C2FB73A}"/>
              </a:ext>
            </a:extLst>
          </p:cNvPr>
          <p:cNvSpPr txBox="1"/>
          <p:nvPr/>
        </p:nvSpPr>
        <p:spPr>
          <a:xfrm>
            <a:off x="1228725" y="418612"/>
            <a:ext cx="6686550" cy="1077218"/>
          </a:xfrm>
          <a:prstGeom prst="rect">
            <a:avLst/>
          </a:prstGeom>
          <a:noFill/>
        </p:spPr>
        <p:txBody>
          <a:bodyPr wrap="square" rtlCol="0">
            <a:spAutoFit/>
          </a:bodyPr>
          <a:lstStyle/>
          <a:p>
            <a:pPr algn="ctr"/>
            <a:r>
              <a:rPr lang="en-US" altLang="en-US" sz="3200" b="1" dirty="0">
                <a:cs typeface="Arial" panose="020B0604020202020204" pitchFamily="34" charset="0"/>
              </a:rPr>
              <a:t>Register relative addressing used to address an element of ARRAY</a:t>
            </a:r>
            <a:endParaRPr lang="en-US" sz="3200" b="1"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FBFADB85-9726-4A86-91A7-D3C07E773ECD}"/>
              </a:ext>
            </a:extLst>
          </p:cNvPr>
          <p:cNvSpPr>
            <a:spLocks noGrp="1" noChangeArrowheads="1"/>
          </p:cNvSpPr>
          <p:nvPr>
            <p:ph type="title"/>
          </p:nvPr>
        </p:nvSpPr>
        <p:spPr>
          <a:xfrm>
            <a:off x="1058249" y="703443"/>
            <a:ext cx="6686550" cy="857250"/>
          </a:xfrm>
        </p:spPr>
        <p:txBody>
          <a:bodyPr/>
          <a:lstStyle/>
          <a:p>
            <a:pPr algn="ctr" eaLnBrk="1" hangingPunct="1"/>
            <a:r>
              <a:rPr lang="en-US" altLang="en-US" sz="3000" b="1" dirty="0">
                <a:solidFill>
                  <a:srgbClr val="000000"/>
                </a:solidFill>
                <a:latin typeface="+mn-lt"/>
                <a:cs typeface="Times New Roman" panose="02020603050405020304" pitchFamily="18" charset="0"/>
              </a:rPr>
              <a:t>Base Relative-Plus-Index Addressing</a:t>
            </a:r>
            <a:r>
              <a:rPr lang="en-US" altLang="en-US" sz="3000" b="1" dirty="0">
                <a:latin typeface="+mn-lt"/>
                <a:cs typeface="Times New Roman" panose="02020603050405020304" pitchFamily="18" charset="0"/>
              </a:rPr>
              <a:t> </a:t>
            </a:r>
          </a:p>
        </p:txBody>
      </p:sp>
      <p:sp>
        <p:nvSpPr>
          <p:cNvPr id="74755" name="Rectangle 3">
            <a:extLst>
              <a:ext uri="{FF2B5EF4-FFF2-40B4-BE49-F238E27FC236}">
                <a16:creationId xmlns:a16="http://schemas.microsoft.com/office/drawing/2014/main" id="{4F3AB164-DAC6-4FCD-88F1-A60FBE56464F}"/>
              </a:ext>
            </a:extLst>
          </p:cNvPr>
          <p:cNvSpPr>
            <a:spLocks noGrp="1" noChangeArrowheads="1"/>
          </p:cNvSpPr>
          <p:nvPr>
            <p:ph idx="1"/>
          </p:nvPr>
        </p:nvSpPr>
        <p:spPr>
          <a:xfrm>
            <a:off x="1279922" y="2056210"/>
            <a:ext cx="6686550" cy="3600450"/>
          </a:xfrm>
        </p:spPr>
        <p:txBody>
          <a:bodyPr/>
          <a:lstStyle/>
          <a:p>
            <a:pPr eaLnBrk="1" hangingPunct="1"/>
            <a:r>
              <a:rPr lang="en-US" altLang="en-US">
                <a:solidFill>
                  <a:srgbClr val="000000"/>
                </a:solidFill>
                <a:cs typeface="Times New Roman" panose="02020603050405020304" pitchFamily="18" charset="0"/>
              </a:rPr>
              <a:t>Similar to base-plus-index addressing.</a:t>
            </a:r>
          </a:p>
          <a:p>
            <a:pPr lvl="1" eaLnBrk="1" hangingPunct="1"/>
            <a:r>
              <a:rPr lang="en-US" altLang="en-US">
                <a:solidFill>
                  <a:srgbClr val="000000"/>
                </a:solidFill>
                <a:cs typeface="Times New Roman" panose="02020603050405020304" pitchFamily="18" charset="0"/>
              </a:rPr>
              <a:t>adds a displacement</a:t>
            </a:r>
          </a:p>
          <a:p>
            <a:pPr lvl="1" eaLnBrk="1" hangingPunct="1"/>
            <a:r>
              <a:rPr lang="en-US" altLang="en-US">
                <a:solidFill>
                  <a:srgbClr val="000000"/>
                </a:solidFill>
                <a:cs typeface="Times New Roman" panose="02020603050405020304" pitchFamily="18" charset="0"/>
              </a:rPr>
              <a:t>uses a base register and an index register to</a:t>
            </a:r>
            <a:br>
              <a:rPr lang="en-US" altLang="en-US">
                <a:solidFill>
                  <a:srgbClr val="000000"/>
                </a:solidFill>
                <a:cs typeface="Times New Roman" panose="02020603050405020304" pitchFamily="18" charset="0"/>
              </a:rPr>
            </a:br>
            <a:r>
              <a:rPr lang="en-US" altLang="en-US">
                <a:solidFill>
                  <a:srgbClr val="000000"/>
                </a:solidFill>
                <a:cs typeface="Times New Roman" panose="02020603050405020304" pitchFamily="18" charset="0"/>
              </a:rPr>
              <a:t>form the memory address</a:t>
            </a:r>
          </a:p>
          <a:p>
            <a:pPr eaLnBrk="1" hangingPunct="1"/>
            <a:r>
              <a:rPr lang="en-US" altLang="en-US">
                <a:solidFill>
                  <a:srgbClr val="000000"/>
                </a:solidFill>
                <a:cs typeface="Times New Roman" panose="02020603050405020304" pitchFamily="18" charset="0"/>
              </a:rPr>
              <a:t>This type of addressing mode often addresses a two-dimensional array of memory data.</a:t>
            </a:r>
            <a:r>
              <a:rPr lang="en-US" altLang="en-US">
                <a:cs typeface="Times New Roman" panose="02020603050405020304" pitchFamily="18" charset="0"/>
              </a:rPr>
              <a:t> </a:t>
            </a:r>
          </a:p>
        </p:txBody>
      </p:sp>
      <p:sp>
        <p:nvSpPr>
          <p:cNvPr id="74756" name="Slide Number Placeholder 1">
            <a:extLst>
              <a:ext uri="{FF2B5EF4-FFF2-40B4-BE49-F238E27FC236}">
                <a16:creationId xmlns:a16="http://schemas.microsoft.com/office/drawing/2014/main" id="{105AD746-CD7F-4701-9A87-80AEDECCCE1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6CA22DF5-811A-4A7A-B639-6B4F7FDEFEBB}" type="slidenum">
              <a:rPr lang="en-US" altLang="en-US" sz="675">
                <a:solidFill>
                  <a:srgbClr val="000000"/>
                </a:solidFill>
              </a:rPr>
              <a:pPr>
                <a:spcBef>
                  <a:spcPct val="0"/>
                </a:spcBef>
                <a:buClrTx/>
                <a:buFontTx/>
                <a:buNone/>
              </a:pPr>
              <a:t>61</a:t>
            </a:fld>
            <a:endParaRPr lang="en-US" altLang="en-US" sz="675">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FE578323-3456-48D2-B8E0-3A0515EE9295}"/>
              </a:ext>
            </a:extLst>
          </p:cNvPr>
          <p:cNvSpPr>
            <a:spLocks noGrp="1" noChangeArrowheads="1"/>
          </p:cNvSpPr>
          <p:nvPr>
            <p:ph type="title"/>
          </p:nvPr>
        </p:nvSpPr>
        <p:spPr>
          <a:xfrm>
            <a:off x="1279922" y="925116"/>
            <a:ext cx="6686550" cy="857250"/>
          </a:xfrm>
        </p:spPr>
        <p:txBody>
          <a:bodyPr>
            <a:noAutofit/>
          </a:bodyPr>
          <a:lstStyle/>
          <a:p>
            <a:pPr algn="ctr" eaLnBrk="1" hangingPunct="1"/>
            <a:r>
              <a:rPr lang="en-US" altLang="en-US" sz="3200" b="1" dirty="0">
                <a:solidFill>
                  <a:srgbClr val="000000"/>
                </a:solidFill>
                <a:latin typeface="+mn-lt"/>
                <a:cs typeface="Arial" panose="020B0604020202020204" pitchFamily="34" charset="0"/>
              </a:rPr>
              <a:t>Addressing Data with Base Relative-Plus-Index</a:t>
            </a:r>
            <a:r>
              <a:rPr lang="en-US" altLang="en-US" sz="3200" b="1" dirty="0">
                <a:latin typeface="+mn-lt"/>
                <a:cs typeface="Times New Roman" panose="02020603050405020304" pitchFamily="18" charset="0"/>
              </a:rPr>
              <a:t> </a:t>
            </a:r>
          </a:p>
        </p:txBody>
      </p:sp>
      <p:sp>
        <p:nvSpPr>
          <p:cNvPr id="75779" name="Rectangle 3">
            <a:extLst>
              <a:ext uri="{FF2B5EF4-FFF2-40B4-BE49-F238E27FC236}">
                <a16:creationId xmlns:a16="http://schemas.microsoft.com/office/drawing/2014/main" id="{5A9531E7-53BC-4422-A310-0A23FFCCB769}"/>
              </a:ext>
            </a:extLst>
          </p:cNvPr>
          <p:cNvSpPr>
            <a:spLocks noGrp="1" noChangeArrowheads="1"/>
          </p:cNvSpPr>
          <p:nvPr>
            <p:ph idx="1"/>
          </p:nvPr>
        </p:nvSpPr>
        <p:spPr>
          <a:xfrm>
            <a:off x="1279922" y="2056210"/>
            <a:ext cx="6686550" cy="3600450"/>
          </a:xfrm>
        </p:spPr>
        <p:txBody>
          <a:bodyPr>
            <a:normAutofit fontScale="92500"/>
          </a:bodyPr>
          <a:lstStyle/>
          <a:p>
            <a:pPr eaLnBrk="1" hangingPunct="1"/>
            <a:r>
              <a:rPr lang="en-US" altLang="en-US">
                <a:solidFill>
                  <a:srgbClr val="000000"/>
                </a:solidFill>
                <a:cs typeface="Times New Roman" panose="02020603050405020304" pitchFamily="18" charset="0"/>
              </a:rPr>
              <a:t>Least-used addressing mode. </a:t>
            </a:r>
          </a:p>
          <a:p>
            <a:pPr eaLnBrk="1" hangingPunct="1"/>
            <a:r>
              <a:rPr lang="en-US" altLang="en-US">
                <a:solidFill>
                  <a:srgbClr val="000000"/>
                </a:solidFill>
                <a:cs typeface="Times New Roman" panose="02020603050405020304" pitchFamily="18" charset="0"/>
              </a:rPr>
              <a:t>Figure 3–12 shows how data are referenced if the instruction executed by the microprocessor is MOV AX,[BX + SI + 100H]. </a:t>
            </a:r>
          </a:p>
          <a:p>
            <a:pPr lvl="1" eaLnBrk="1" hangingPunct="1"/>
            <a:r>
              <a:rPr lang="en-US" altLang="en-US">
                <a:solidFill>
                  <a:srgbClr val="000000"/>
                </a:solidFill>
                <a:cs typeface="Times New Roman" panose="02020603050405020304" pitchFamily="18" charset="0"/>
              </a:rPr>
              <a:t>displacement of 100H adds to BX and SI to form the offset address within the data segment </a:t>
            </a:r>
          </a:p>
          <a:p>
            <a:pPr eaLnBrk="1" hangingPunct="1"/>
            <a:r>
              <a:rPr lang="en-US" altLang="en-US">
                <a:solidFill>
                  <a:srgbClr val="000000"/>
                </a:solidFill>
                <a:cs typeface="Times New Roman" panose="02020603050405020304" pitchFamily="18" charset="0"/>
              </a:rPr>
              <a:t>This addressing mode is too complex for frequent use in programming. </a:t>
            </a:r>
            <a:endParaRPr lang="en-US" altLang="en-US">
              <a:cs typeface="Times New Roman" panose="02020603050405020304" pitchFamily="18" charset="0"/>
            </a:endParaRPr>
          </a:p>
        </p:txBody>
      </p:sp>
      <p:sp>
        <p:nvSpPr>
          <p:cNvPr id="75780" name="Slide Number Placeholder 1">
            <a:extLst>
              <a:ext uri="{FF2B5EF4-FFF2-40B4-BE49-F238E27FC236}">
                <a16:creationId xmlns:a16="http://schemas.microsoft.com/office/drawing/2014/main" id="{7D97B3BD-0A76-42AF-B011-6FEC3FB87AF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B744DA6B-7D61-4214-8D30-284CB5B56B4F}" type="slidenum">
              <a:rPr lang="en-US" altLang="en-US" sz="675">
                <a:solidFill>
                  <a:srgbClr val="000000"/>
                </a:solidFill>
              </a:rPr>
              <a:pPr>
                <a:spcBef>
                  <a:spcPct val="0"/>
                </a:spcBef>
                <a:buClrTx/>
                <a:buFontTx/>
                <a:buNone/>
              </a:pPr>
              <a:t>62</a:t>
            </a:fld>
            <a:endParaRPr lang="en-US" altLang="en-US" sz="675">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56D71BDD-1784-4415-BB22-3AEFBAE1C703}"/>
              </a:ext>
            </a:extLst>
          </p:cNvPr>
          <p:cNvSpPr>
            <a:spLocks noGrp="1" noChangeArrowheads="1"/>
          </p:cNvSpPr>
          <p:nvPr>
            <p:ph type="title"/>
          </p:nvPr>
        </p:nvSpPr>
        <p:spPr>
          <a:xfrm>
            <a:off x="1228725" y="5243315"/>
            <a:ext cx="6686550" cy="857250"/>
          </a:xfrm>
        </p:spPr>
        <p:txBody>
          <a:bodyPr>
            <a:normAutofit/>
          </a:bodyPr>
          <a:lstStyle/>
          <a:p>
            <a:pPr eaLnBrk="1" hangingPunct="1"/>
            <a:r>
              <a:rPr lang="en-US" altLang="en-US" sz="1800" b="1" dirty="0">
                <a:latin typeface="+mn-lt"/>
                <a:cs typeface="Arial" panose="020B0604020202020204" pitchFamily="34" charset="0"/>
              </a:rPr>
              <a:t>Figure 3–12</a:t>
            </a:r>
            <a:r>
              <a:rPr lang="en-US" altLang="en-US" sz="1800" dirty="0">
                <a:latin typeface="+mn-lt"/>
                <a:cs typeface="Arial" panose="020B0604020202020204" pitchFamily="34" charset="0"/>
              </a:rPr>
              <a:t>  An example of base relative-plus-index addressing using a MOV AX,[</a:t>
            </a:r>
            <a:r>
              <a:rPr lang="en-US" altLang="en-US" sz="1800" dirty="0" err="1">
                <a:latin typeface="+mn-lt"/>
                <a:cs typeface="Arial" panose="020B0604020202020204" pitchFamily="34" charset="0"/>
              </a:rPr>
              <a:t>BX+SI+1000H</a:t>
            </a:r>
            <a:r>
              <a:rPr lang="en-US" altLang="en-US" sz="1800" dirty="0">
                <a:latin typeface="+mn-lt"/>
                <a:cs typeface="Arial" panose="020B0604020202020204" pitchFamily="34" charset="0"/>
              </a:rPr>
              <a:t>] instruction. Note: DS=</a:t>
            </a:r>
            <a:r>
              <a:rPr lang="en-US" altLang="en-US" sz="1800" dirty="0" err="1">
                <a:latin typeface="+mn-lt"/>
                <a:cs typeface="Arial" panose="020B0604020202020204" pitchFamily="34" charset="0"/>
              </a:rPr>
              <a:t>1000H</a:t>
            </a:r>
            <a:endParaRPr lang="en-US" altLang="en-US" sz="1800" dirty="0">
              <a:latin typeface="+mn-lt"/>
              <a:cs typeface="Times New Roman" panose="02020603050405020304" pitchFamily="18" charset="0"/>
            </a:endParaRPr>
          </a:p>
        </p:txBody>
      </p:sp>
      <p:sp>
        <p:nvSpPr>
          <p:cNvPr id="76803" name="Slide Number Placeholder 3">
            <a:extLst>
              <a:ext uri="{FF2B5EF4-FFF2-40B4-BE49-F238E27FC236}">
                <a16:creationId xmlns:a16="http://schemas.microsoft.com/office/drawing/2014/main" id="{DC753289-85AC-47BB-ADEF-358DAF916AC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1ECD1298-2BCE-4118-99E6-5878A5FAC2FE}" type="slidenum">
              <a:rPr lang="en-US" altLang="en-US" sz="675">
                <a:solidFill>
                  <a:srgbClr val="000000"/>
                </a:solidFill>
              </a:rPr>
              <a:pPr>
                <a:spcBef>
                  <a:spcPct val="0"/>
                </a:spcBef>
                <a:buClrTx/>
                <a:buFontTx/>
                <a:buNone/>
              </a:pPr>
              <a:t>63</a:t>
            </a:fld>
            <a:endParaRPr lang="en-US" altLang="en-US" sz="675">
              <a:solidFill>
                <a:srgbClr val="000000"/>
              </a:solidFill>
            </a:endParaRPr>
          </a:p>
        </p:txBody>
      </p:sp>
      <p:pic>
        <p:nvPicPr>
          <p:cNvPr id="76804" name="Picture 3" descr="FG03_012_0135026458">
            <a:extLst>
              <a:ext uri="{FF2B5EF4-FFF2-40B4-BE49-F238E27FC236}">
                <a16:creationId xmlns:a16="http://schemas.microsoft.com/office/drawing/2014/main" id="{83921194-5EC2-4AED-81FB-6ABDD65895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1866900"/>
            <a:ext cx="6138863" cy="3120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1515F2E9-44FA-4793-82EC-C07A8F6684CE}"/>
              </a:ext>
            </a:extLst>
          </p:cNvPr>
          <p:cNvSpPr txBox="1"/>
          <p:nvPr/>
        </p:nvSpPr>
        <p:spPr>
          <a:xfrm>
            <a:off x="1431636" y="533896"/>
            <a:ext cx="6280727" cy="1077218"/>
          </a:xfrm>
          <a:prstGeom prst="rect">
            <a:avLst/>
          </a:prstGeom>
          <a:noFill/>
        </p:spPr>
        <p:txBody>
          <a:bodyPr wrap="square" rtlCol="0">
            <a:spAutoFit/>
          </a:bodyPr>
          <a:lstStyle/>
          <a:p>
            <a:pPr algn="ctr"/>
            <a:r>
              <a:rPr lang="en-US" altLang="en-US" sz="3200" dirty="0">
                <a:cs typeface="Arial" panose="020B0604020202020204" pitchFamily="34" charset="0"/>
              </a:rPr>
              <a:t>An example of base relative-plus-index addressing</a:t>
            </a:r>
            <a:endParaRPr lang="en-US" sz="32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8F60A802-C440-4AA4-983E-2E9BB3C03842}"/>
              </a:ext>
            </a:extLst>
          </p:cNvPr>
          <p:cNvSpPr>
            <a:spLocks noGrp="1" noChangeArrowheads="1"/>
          </p:cNvSpPr>
          <p:nvPr>
            <p:ph type="title"/>
          </p:nvPr>
        </p:nvSpPr>
        <p:spPr>
          <a:xfrm>
            <a:off x="1279922" y="925116"/>
            <a:ext cx="6686550" cy="857250"/>
          </a:xfrm>
        </p:spPr>
        <p:txBody>
          <a:bodyPr>
            <a:normAutofit fontScale="90000"/>
          </a:bodyPr>
          <a:lstStyle/>
          <a:p>
            <a:pPr algn="ctr" eaLnBrk="1" hangingPunct="1"/>
            <a:r>
              <a:rPr lang="en-US" altLang="en-US" sz="3000" b="1" dirty="0">
                <a:solidFill>
                  <a:srgbClr val="000000"/>
                </a:solidFill>
                <a:latin typeface="+mn-lt"/>
                <a:cs typeface="Arial" panose="020B0604020202020204" pitchFamily="34" charset="0"/>
              </a:rPr>
              <a:t>Addressing Arrays with Base Relative-Plus-Index</a:t>
            </a:r>
            <a:r>
              <a:rPr lang="en-US" altLang="en-US" sz="3000" b="1" dirty="0">
                <a:latin typeface="+mn-lt"/>
                <a:cs typeface="Times New Roman" panose="02020603050405020304" pitchFamily="18" charset="0"/>
              </a:rPr>
              <a:t> </a:t>
            </a:r>
          </a:p>
        </p:txBody>
      </p:sp>
      <p:sp>
        <p:nvSpPr>
          <p:cNvPr id="77827" name="Rectangle 3">
            <a:extLst>
              <a:ext uri="{FF2B5EF4-FFF2-40B4-BE49-F238E27FC236}">
                <a16:creationId xmlns:a16="http://schemas.microsoft.com/office/drawing/2014/main" id="{F23EA672-6D61-4172-A6D5-5D06CCF75DD4}"/>
              </a:ext>
            </a:extLst>
          </p:cNvPr>
          <p:cNvSpPr>
            <a:spLocks noGrp="1" noChangeArrowheads="1"/>
          </p:cNvSpPr>
          <p:nvPr>
            <p:ph idx="1"/>
          </p:nvPr>
        </p:nvSpPr>
        <p:spPr>
          <a:xfrm>
            <a:off x="1279922" y="2056210"/>
            <a:ext cx="6686550" cy="3600450"/>
          </a:xfrm>
        </p:spPr>
        <p:txBody>
          <a:bodyPr/>
          <a:lstStyle/>
          <a:p>
            <a:pPr eaLnBrk="1" hangingPunct="1"/>
            <a:r>
              <a:rPr lang="en-US" altLang="en-US">
                <a:solidFill>
                  <a:srgbClr val="000000"/>
                </a:solidFill>
                <a:cs typeface="Arial" panose="020B0604020202020204" pitchFamily="34" charset="0"/>
              </a:rPr>
              <a:t>Suppose a file of many records exists in memory, each record with many elements. </a:t>
            </a:r>
          </a:p>
          <a:p>
            <a:pPr lvl="1" eaLnBrk="1" hangingPunct="1"/>
            <a:r>
              <a:rPr lang="en-US" altLang="en-US">
                <a:solidFill>
                  <a:srgbClr val="000000"/>
                </a:solidFill>
                <a:cs typeface="Arial" panose="020B0604020202020204" pitchFamily="34" charset="0"/>
              </a:rPr>
              <a:t>displacement addresses the file, base register addresses a record, the index register addresses an element of a record</a:t>
            </a:r>
          </a:p>
          <a:p>
            <a:pPr eaLnBrk="1" hangingPunct="1"/>
            <a:r>
              <a:rPr lang="en-US" altLang="en-US">
                <a:solidFill>
                  <a:srgbClr val="000000"/>
                </a:solidFill>
                <a:cs typeface="Arial" panose="020B0604020202020204" pitchFamily="34" charset="0"/>
              </a:rPr>
              <a:t>Figure 3–13 illustrates this very complex form of addressing.</a:t>
            </a:r>
            <a:endParaRPr lang="en-US" altLang="en-US">
              <a:cs typeface="Times New Roman" panose="02020603050405020304" pitchFamily="18" charset="0"/>
            </a:endParaRPr>
          </a:p>
        </p:txBody>
      </p:sp>
      <p:sp>
        <p:nvSpPr>
          <p:cNvPr id="77828" name="Slide Number Placeholder 1">
            <a:extLst>
              <a:ext uri="{FF2B5EF4-FFF2-40B4-BE49-F238E27FC236}">
                <a16:creationId xmlns:a16="http://schemas.microsoft.com/office/drawing/2014/main" id="{C3E4CD73-54DE-4669-B055-CB2A9216CF9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691AF3BC-146B-4B38-8B92-31D9FC1BD62A}" type="slidenum">
              <a:rPr lang="en-US" altLang="en-US" sz="675">
                <a:solidFill>
                  <a:srgbClr val="000000"/>
                </a:solidFill>
              </a:rPr>
              <a:pPr>
                <a:spcBef>
                  <a:spcPct val="0"/>
                </a:spcBef>
                <a:buClrTx/>
                <a:buFontTx/>
                <a:buNone/>
              </a:pPr>
              <a:t>64</a:t>
            </a:fld>
            <a:endParaRPr lang="en-US" altLang="en-US" sz="675">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FDD1E08E-411B-4F2E-A8AB-0EA0BA58CECD}"/>
              </a:ext>
            </a:extLst>
          </p:cNvPr>
          <p:cNvSpPr>
            <a:spLocks noGrp="1" noChangeArrowheads="1"/>
          </p:cNvSpPr>
          <p:nvPr>
            <p:ph type="title"/>
          </p:nvPr>
        </p:nvSpPr>
        <p:spPr>
          <a:xfrm>
            <a:off x="1427704" y="5255600"/>
            <a:ext cx="6686550" cy="857250"/>
          </a:xfrm>
        </p:spPr>
        <p:txBody>
          <a:bodyPr>
            <a:normAutofit/>
          </a:bodyPr>
          <a:lstStyle/>
          <a:p>
            <a:pPr eaLnBrk="1" hangingPunct="1"/>
            <a:r>
              <a:rPr lang="en-US" altLang="en-US" sz="1800" b="1" dirty="0">
                <a:latin typeface="+mn-lt"/>
                <a:cs typeface="Arial" panose="020B0604020202020204" pitchFamily="34" charset="0"/>
              </a:rPr>
              <a:t>Figure 3–13</a:t>
            </a:r>
            <a:r>
              <a:rPr lang="en-US" altLang="en-US" sz="1800" dirty="0">
                <a:latin typeface="+mn-lt"/>
                <a:cs typeface="Arial" panose="020B0604020202020204" pitchFamily="34" charset="0"/>
              </a:rPr>
              <a:t>  Base relative-plus-index addressing used to access a FILE that contains multiple records (REC).</a:t>
            </a:r>
            <a:endParaRPr lang="en-US" altLang="en-US" sz="1800" dirty="0">
              <a:latin typeface="+mn-lt"/>
              <a:cs typeface="Times New Roman" panose="02020603050405020304" pitchFamily="18" charset="0"/>
            </a:endParaRPr>
          </a:p>
        </p:txBody>
      </p:sp>
      <p:sp>
        <p:nvSpPr>
          <p:cNvPr id="78851" name="Slide Number Placeholder 3">
            <a:extLst>
              <a:ext uri="{FF2B5EF4-FFF2-40B4-BE49-F238E27FC236}">
                <a16:creationId xmlns:a16="http://schemas.microsoft.com/office/drawing/2014/main" id="{0DC5A4AE-1F36-407C-848E-571725B1A17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B87DE98C-990D-4D38-AF9D-C0E19D206111}" type="slidenum">
              <a:rPr lang="en-US" altLang="en-US" sz="675">
                <a:solidFill>
                  <a:srgbClr val="000000"/>
                </a:solidFill>
              </a:rPr>
              <a:pPr>
                <a:spcBef>
                  <a:spcPct val="0"/>
                </a:spcBef>
                <a:buClrTx/>
                <a:buFontTx/>
                <a:buNone/>
              </a:pPr>
              <a:t>65</a:t>
            </a:fld>
            <a:endParaRPr lang="en-US" altLang="en-US" sz="675">
              <a:solidFill>
                <a:srgbClr val="000000"/>
              </a:solidFill>
            </a:endParaRPr>
          </a:p>
        </p:txBody>
      </p:sp>
      <p:pic>
        <p:nvPicPr>
          <p:cNvPr id="78852" name="Picture 3" descr="FG03_013_0135026458">
            <a:extLst>
              <a:ext uri="{FF2B5EF4-FFF2-40B4-BE49-F238E27FC236}">
                <a16:creationId xmlns:a16="http://schemas.microsoft.com/office/drawing/2014/main" id="{838D5A7D-88D6-49ED-AD3B-C155197208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7514" y="1443885"/>
            <a:ext cx="4556522" cy="343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608DCA68-0CEC-4511-989D-67164CAA7DC4}"/>
              </a:ext>
            </a:extLst>
          </p:cNvPr>
          <p:cNvSpPr txBox="1"/>
          <p:nvPr/>
        </p:nvSpPr>
        <p:spPr>
          <a:xfrm>
            <a:off x="1126837" y="421984"/>
            <a:ext cx="6757876" cy="646331"/>
          </a:xfrm>
          <a:prstGeom prst="rect">
            <a:avLst/>
          </a:prstGeom>
          <a:noFill/>
        </p:spPr>
        <p:txBody>
          <a:bodyPr wrap="none" rtlCol="0">
            <a:spAutoFit/>
          </a:bodyPr>
          <a:lstStyle/>
          <a:p>
            <a:r>
              <a:rPr lang="en-US" altLang="en-US" sz="3600" dirty="0">
                <a:cs typeface="Arial" panose="020B0604020202020204" pitchFamily="34" charset="0"/>
              </a:rPr>
              <a:t>Base relative-plus-index addressing</a:t>
            </a:r>
            <a:endParaRPr lang="en-US" sz="36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2239614E-CBFC-444F-9292-76520FAF9990}"/>
              </a:ext>
            </a:extLst>
          </p:cNvPr>
          <p:cNvSpPr>
            <a:spLocks noGrp="1" noChangeArrowheads="1"/>
          </p:cNvSpPr>
          <p:nvPr>
            <p:ph type="title"/>
          </p:nvPr>
        </p:nvSpPr>
        <p:spPr>
          <a:xfrm>
            <a:off x="1473886" y="506215"/>
            <a:ext cx="6686550" cy="857250"/>
          </a:xfrm>
        </p:spPr>
        <p:txBody>
          <a:bodyPr>
            <a:normAutofit/>
          </a:bodyPr>
          <a:lstStyle/>
          <a:p>
            <a:pPr algn="ctr" eaLnBrk="1" hangingPunct="1"/>
            <a:r>
              <a:rPr lang="en-US" altLang="en-US" sz="3600" b="1" dirty="0">
                <a:solidFill>
                  <a:srgbClr val="00B0F0"/>
                </a:solidFill>
                <a:latin typeface="+mn-lt"/>
                <a:cs typeface="Times New Roman" panose="02020603050405020304" pitchFamily="18" charset="0"/>
              </a:rPr>
              <a:t>Scaled-Index Addressing </a:t>
            </a:r>
          </a:p>
        </p:txBody>
      </p:sp>
      <p:sp>
        <p:nvSpPr>
          <p:cNvPr id="79875" name="Rectangle 3">
            <a:extLst>
              <a:ext uri="{FF2B5EF4-FFF2-40B4-BE49-F238E27FC236}">
                <a16:creationId xmlns:a16="http://schemas.microsoft.com/office/drawing/2014/main" id="{9195EDCA-76C4-4E7E-A99A-5F29B552BB7D}"/>
              </a:ext>
            </a:extLst>
          </p:cNvPr>
          <p:cNvSpPr>
            <a:spLocks noGrp="1" noChangeArrowheads="1"/>
          </p:cNvSpPr>
          <p:nvPr>
            <p:ph idx="1"/>
          </p:nvPr>
        </p:nvSpPr>
        <p:spPr>
          <a:xfrm>
            <a:off x="1473886" y="1717350"/>
            <a:ext cx="6686550" cy="3600450"/>
          </a:xfrm>
        </p:spPr>
        <p:txBody>
          <a:bodyPr>
            <a:normAutofit lnSpcReduction="10000"/>
          </a:bodyPr>
          <a:lstStyle/>
          <a:p>
            <a:pPr eaLnBrk="1" hangingPunct="1"/>
            <a:r>
              <a:rPr lang="en-US" altLang="en-US" dirty="0">
                <a:solidFill>
                  <a:srgbClr val="000000"/>
                </a:solidFill>
                <a:cs typeface="Arial" panose="020B0604020202020204" pitchFamily="34" charset="0"/>
              </a:rPr>
              <a:t>Unique to 80386 - </a:t>
            </a:r>
            <a:r>
              <a:rPr lang="en-US" altLang="en-US" dirty="0" err="1">
                <a:solidFill>
                  <a:srgbClr val="000000"/>
                </a:solidFill>
                <a:cs typeface="Arial" panose="020B0604020202020204" pitchFamily="34" charset="0"/>
              </a:rPr>
              <a:t>Core2</a:t>
            </a:r>
            <a:r>
              <a:rPr lang="en-US" altLang="en-US" dirty="0">
                <a:solidFill>
                  <a:srgbClr val="000000"/>
                </a:solidFill>
                <a:cs typeface="Arial" panose="020B0604020202020204" pitchFamily="34" charset="0"/>
              </a:rPr>
              <a:t> microprocessors.</a:t>
            </a:r>
          </a:p>
          <a:p>
            <a:pPr lvl="1" eaLnBrk="1" hangingPunct="1"/>
            <a:r>
              <a:rPr lang="en-US" altLang="en-US" dirty="0">
                <a:solidFill>
                  <a:srgbClr val="000000"/>
                </a:solidFill>
                <a:cs typeface="Arial" panose="020B0604020202020204" pitchFamily="34" charset="0"/>
              </a:rPr>
              <a:t>uses two 32-bit registers (a base register and</a:t>
            </a:r>
            <a:br>
              <a:rPr lang="en-US" altLang="en-US" dirty="0">
                <a:solidFill>
                  <a:srgbClr val="000000"/>
                </a:solidFill>
                <a:cs typeface="Arial" panose="020B0604020202020204" pitchFamily="34" charset="0"/>
              </a:rPr>
            </a:br>
            <a:r>
              <a:rPr lang="en-US" altLang="en-US" dirty="0">
                <a:solidFill>
                  <a:srgbClr val="000000"/>
                </a:solidFill>
                <a:cs typeface="Arial" panose="020B0604020202020204" pitchFamily="34" charset="0"/>
              </a:rPr>
              <a:t>an index register) to access the memory </a:t>
            </a:r>
          </a:p>
          <a:p>
            <a:pPr eaLnBrk="1" hangingPunct="1"/>
            <a:r>
              <a:rPr lang="en-US" altLang="en-US" dirty="0">
                <a:solidFill>
                  <a:srgbClr val="000000"/>
                </a:solidFill>
                <a:cs typeface="Arial" panose="020B0604020202020204" pitchFamily="34" charset="0"/>
              </a:rPr>
              <a:t>The second register (index) is multiplied by a scaling factor. </a:t>
            </a:r>
          </a:p>
          <a:p>
            <a:pPr lvl="1" eaLnBrk="1" hangingPunct="1"/>
            <a:r>
              <a:rPr lang="en-US" altLang="en-US" dirty="0">
                <a:solidFill>
                  <a:srgbClr val="000000"/>
                </a:solidFill>
                <a:cs typeface="Arial" panose="020B0604020202020204" pitchFamily="34" charset="0"/>
              </a:rPr>
              <a:t>the scaling factor can be </a:t>
            </a:r>
            <a:r>
              <a:rPr lang="en-US" altLang="en-US" dirty="0" err="1">
                <a:solidFill>
                  <a:srgbClr val="000000"/>
                </a:solidFill>
                <a:cs typeface="Arial" panose="020B0604020202020204" pitchFamily="34" charset="0"/>
              </a:rPr>
              <a:t>1x</a:t>
            </a:r>
            <a:r>
              <a:rPr lang="en-US" altLang="en-US" dirty="0">
                <a:solidFill>
                  <a:srgbClr val="000000"/>
                </a:solidFill>
                <a:cs typeface="Arial" panose="020B0604020202020204" pitchFamily="34" charset="0"/>
              </a:rPr>
              <a:t>, </a:t>
            </a:r>
            <a:r>
              <a:rPr lang="en-US" altLang="en-US" dirty="0" err="1">
                <a:solidFill>
                  <a:srgbClr val="000000"/>
                </a:solidFill>
                <a:cs typeface="Arial" panose="020B0604020202020204" pitchFamily="34" charset="0"/>
              </a:rPr>
              <a:t>2x</a:t>
            </a:r>
            <a:r>
              <a:rPr lang="en-US" altLang="en-US" dirty="0">
                <a:solidFill>
                  <a:srgbClr val="000000"/>
                </a:solidFill>
                <a:cs typeface="Arial" panose="020B0604020202020204" pitchFamily="34" charset="0"/>
              </a:rPr>
              <a:t>, </a:t>
            </a:r>
            <a:r>
              <a:rPr lang="en-US" altLang="en-US" dirty="0" err="1">
                <a:solidFill>
                  <a:srgbClr val="000000"/>
                </a:solidFill>
                <a:cs typeface="Arial" panose="020B0604020202020204" pitchFamily="34" charset="0"/>
              </a:rPr>
              <a:t>4x</a:t>
            </a:r>
            <a:r>
              <a:rPr lang="en-US" altLang="en-US" dirty="0">
                <a:solidFill>
                  <a:srgbClr val="000000"/>
                </a:solidFill>
                <a:cs typeface="Arial" panose="020B0604020202020204" pitchFamily="34" charset="0"/>
              </a:rPr>
              <a:t>, </a:t>
            </a:r>
            <a:r>
              <a:rPr lang="en-US" altLang="en-US" dirty="0" err="1">
                <a:solidFill>
                  <a:srgbClr val="000000"/>
                </a:solidFill>
                <a:cs typeface="Arial" panose="020B0604020202020204" pitchFamily="34" charset="0"/>
              </a:rPr>
              <a:t>8x</a:t>
            </a:r>
            <a:r>
              <a:rPr lang="en-US" altLang="en-US" dirty="0">
                <a:solidFill>
                  <a:srgbClr val="000000"/>
                </a:solidFill>
                <a:cs typeface="Arial" panose="020B0604020202020204" pitchFamily="34" charset="0"/>
              </a:rPr>
              <a:t> </a:t>
            </a:r>
          </a:p>
          <a:p>
            <a:pPr eaLnBrk="1" hangingPunct="1"/>
            <a:r>
              <a:rPr lang="en-US" altLang="en-US" dirty="0">
                <a:solidFill>
                  <a:srgbClr val="000000"/>
                </a:solidFill>
                <a:cs typeface="Arial" panose="020B0604020202020204" pitchFamily="34" charset="0"/>
              </a:rPr>
              <a:t>A scaling factor of  is implied and need not be included in the assembly language instruction (MOV AL,[</a:t>
            </a:r>
            <a:r>
              <a:rPr lang="en-US" altLang="en-US" dirty="0" err="1">
                <a:solidFill>
                  <a:srgbClr val="000000"/>
                </a:solidFill>
                <a:cs typeface="Arial" panose="020B0604020202020204" pitchFamily="34" charset="0"/>
              </a:rPr>
              <a:t>EBX</a:t>
            </a:r>
            <a:r>
              <a:rPr lang="en-US" altLang="en-US" dirty="0">
                <a:solidFill>
                  <a:srgbClr val="000000"/>
                </a:solidFill>
                <a:cs typeface="Arial" panose="020B0604020202020204" pitchFamily="34" charset="0"/>
              </a:rPr>
              <a:t> + </a:t>
            </a:r>
            <a:r>
              <a:rPr lang="en-US" altLang="en-US" dirty="0" err="1">
                <a:solidFill>
                  <a:srgbClr val="000000"/>
                </a:solidFill>
                <a:cs typeface="Arial" panose="020B0604020202020204" pitchFamily="34" charset="0"/>
              </a:rPr>
              <a:t>ECX</a:t>
            </a:r>
            <a:r>
              <a:rPr lang="en-US" altLang="en-US" dirty="0">
                <a:solidFill>
                  <a:srgbClr val="000000"/>
                </a:solidFill>
                <a:cs typeface="Arial" panose="020B0604020202020204" pitchFamily="34" charset="0"/>
              </a:rPr>
              <a:t>]). </a:t>
            </a:r>
            <a:endParaRPr lang="en-US" altLang="en-US" dirty="0">
              <a:cs typeface="Times New Roman" panose="02020603050405020304" pitchFamily="18" charset="0"/>
            </a:endParaRPr>
          </a:p>
        </p:txBody>
      </p:sp>
      <p:sp>
        <p:nvSpPr>
          <p:cNvPr id="79876" name="Slide Number Placeholder 1">
            <a:extLst>
              <a:ext uri="{FF2B5EF4-FFF2-40B4-BE49-F238E27FC236}">
                <a16:creationId xmlns:a16="http://schemas.microsoft.com/office/drawing/2014/main" id="{D7F1AA85-B8B7-49CB-8B80-9071E14B4B1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AFBA6967-ED9D-425D-8307-2EF07DC08816}" type="slidenum">
              <a:rPr lang="en-US" altLang="en-US" sz="675">
                <a:solidFill>
                  <a:srgbClr val="000000"/>
                </a:solidFill>
              </a:rPr>
              <a:pPr>
                <a:spcBef>
                  <a:spcPct val="0"/>
                </a:spcBef>
                <a:buClrTx/>
                <a:buFontTx/>
                <a:buNone/>
              </a:pPr>
              <a:t>66</a:t>
            </a:fld>
            <a:endParaRPr lang="en-US" altLang="en-US" sz="675">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1A718BD5-6E8A-460D-8465-B8F43C912A80}"/>
              </a:ext>
            </a:extLst>
          </p:cNvPr>
          <p:cNvSpPr>
            <a:spLocks noGrp="1" noChangeArrowheads="1"/>
          </p:cNvSpPr>
          <p:nvPr>
            <p:ph type="title"/>
          </p:nvPr>
        </p:nvSpPr>
        <p:spPr>
          <a:xfrm>
            <a:off x="1228725" y="506215"/>
            <a:ext cx="6686550" cy="857250"/>
          </a:xfrm>
        </p:spPr>
        <p:txBody>
          <a:bodyPr>
            <a:normAutofit/>
          </a:bodyPr>
          <a:lstStyle/>
          <a:p>
            <a:pPr algn="ctr" eaLnBrk="1" hangingPunct="1"/>
            <a:r>
              <a:rPr lang="en-US" altLang="en-US" sz="3600" b="1" dirty="0">
                <a:solidFill>
                  <a:srgbClr val="00B0F0"/>
                </a:solidFill>
                <a:latin typeface="+mn-lt"/>
                <a:cs typeface="Times New Roman" panose="02020603050405020304" pitchFamily="18" charset="0"/>
              </a:rPr>
              <a:t>RIP Relative Addressing </a:t>
            </a:r>
          </a:p>
        </p:txBody>
      </p:sp>
      <p:sp>
        <p:nvSpPr>
          <p:cNvPr id="80899" name="Rectangle 3">
            <a:extLst>
              <a:ext uri="{FF2B5EF4-FFF2-40B4-BE49-F238E27FC236}">
                <a16:creationId xmlns:a16="http://schemas.microsoft.com/office/drawing/2014/main" id="{15C8AF17-E292-457F-BF9D-14953B233726}"/>
              </a:ext>
            </a:extLst>
          </p:cNvPr>
          <p:cNvSpPr>
            <a:spLocks noGrp="1" noChangeArrowheads="1"/>
          </p:cNvSpPr>
          <p:nvPr>
            <p:ph idx="1"/>
          </p:nvPr>
        </p:nvSpPr>
        <p:spPr>
          <a:xfrm>
            <a:off x="1228725" y="1763533"/>
            <a:ext cx="6686550" cy="3600450"/>
          </a:xfrm>
        </p:spPr>
        <p:txBody>
          <a:bodyPr>
            <a:normAutofit fontScale="92500"/>
          </a:bodyPr>
          <a:lstStyle/>
          <a:p>
            <a:pPr eaLnBrk="1" hangingPunct="1"/>
            <a:r>
              <a:rPr lang="en-US" altLang="en-US" dirty="0">
                <a:solidFill>
                  <a:srgbClr val="000000"/>
                </a:solidFill>
                <a:cs typeface="Arial" panose="020B0604020202020204" pitchFamily="34" charset="0"/>
              </a:rPr>
              <a:t>Uses the 64-bit instruction pointer register in the 64-bit mode to address a linear location</a:t>
            </a:r>
            <a:br>
              <a:rPr lang="en-US" altLang="en-US" dirty="0">
                <a:solidFill>
                  <a:srgbClr val="000000"/>
                </a:solidFill>
                <a:cs typeface="Arial" panose="020B0604020202020204" pitchFamily="34" charset="0"/>
              </a:rPr>
            </a:br>
            <a:r>
              <a:rPr lang="en-US" altLang="en-US" dirty="0">
                <a:solidFill>
                  <a:srgbClr val="000000"/>
                </a:solidFill>
                <a:cs typeface="Arial" panose="020B0604020202020204" pitchFamily="34" charset="0"/>
              </a:rPr>
              <a:t>in the flat memory model. </a:t>
            </a:r>
          </a:p>
          <a:p>
            <a:pPr eaLnBrk="1" hangingPunct="1"/>
            <a:r>
              <a:rPr lang="en-US" altLang="en-US" dirty="0">
                <a:solidFill>
                  <a:srgbClr val="000000"/>
                </a:solidFill>
                <a:cs typeface="Arial" panose="020B0604020202020204" pitchFamily="34" charset="0"/>
              </a:rPr>
              <a:t>Inline assembler program available to Visual does not contain any way of using this mode or any other 64-bit addressing mode. </a:t>
            </a:r>
          </a:p>
          <a:p>
            <a:pPr eaLnBrk="1" hangingPunct="1"/>
            <a:r>
              <a:rPr lang="en-US" altLang="en-US" dirty="0">
                <a:solidFill>
                  <a:srgbClr val="000000"/>
                </a:solidFill>
                <a:cs typeface="Arial" panose="020B0604020202020204" pitchFamily="34" charset="0"/>
              </a:rPr>
              <a:t>The Microsoft Visual  does not at present support developing 64-bit assembly code. </a:t>
            </a:r>
            <a:endParaRPr lang="en-US" altLang="en-US" dirty="0">
              <a:cs typeface="Times New Roman" panose="02020603050405020304" pitchFamily="18" charset="0"/>
            </a:endParaRPr>
          </a:p>
        </p:txBody>
      </p:sp>
      <p:sp>
        <p:nvSpPr>
          <p:cNvPr id="80900" name="Slide Number Placeholder 1">
            <a:extLst>
              <a:ext uri="{FF2B5EF4-FFF2-40B4-BE49-F238E27FC236}">
                <a16:creationId xmlns:a16="http://schemas.microsoft.com/office/drawing/2014/main" id="{609015AB-9FAE-4D0A-82AF-204370C8125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A488A6B4-A7D1-48AB-94A2-509E865777C2}" type="slidenum">
              <a:rPr lang="en-US" altLang="en-US" sz="675">
                <a:solidFill>
                  <a:srgbClr val="000000"/>
                </a:solidFill>
              </a:rPr>
              <a:pPr>
                <a:spcBef>
                  <a:spcPct val="0"/>
                </a:spcBef>
                <a:buClrTx/>
                <a:buFontTx/>
                <a:buNone/>
              </a:pPr>
              <a:t>67</a:t>
            </a:fld>
            <a:endParaRPr lang="en-US" altLang="en-US" sz="675">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470BD-CEDB-45DA-94CC-15788AE8C93C}"/>
              </a:ext>
            </a:extLst>
          </p:cNvPr>
          <p:cNvSpPr>
            <a:spLocks noGrp="1"/>
          </p:cNvSpPr>
          <p:nvPr>
            <p:ph type="title"/>
          </p:nvPr>
        </p:nvSpPr>
        <p:spPr>
          <a:xfrm>
            <a:off x="794905" y="1122508"/>
            <a:ext cx="7886700" cy="1325563"/>
          </a:xfrm>
        </p:spPr>
        <p:txBody>
          <a:bodyPr/>
          <a:lstStyle/>
          <a:p>
            <a:pPr algn="ctr"/>
            <a:r>
              <a:rPr lang="en-US" b="1" dirty="0">
                <a:solidFill>
                  <a:srgbClr val="00B0F0"/>
                </a:solidFill>
              </a:rPr>
              <a:t>MICROPROCESSOR VOLUME-3</a:t>
            </a:r>
          </a:p>
        </p:txBody>
      </p:sp>
      <p:sp>
        <p:nvSpPr>
          <p:cNvPr id="3" name="Content Placeholder 2">
            <a:extLst>
              <a:ext uri="{FF2B5EF4-FFF2-40B4-BE49-F238E27FC236}">
                <a16:creationId xmlns:a16="http://schemas.microsoft.com/office/drawing/2014/main" id="{1DFF6E47-0972-4A71-8719-20ADA8D4DF55}"/>
              </a:ext>
            </a:extLst>
          </p:cNvPr>
          <p:cNvSpPr>
            <a:spLocks noGrp="1"/>
          </p:cNvSpPr>
          <p:nvPr>
            <p:ph idx="1"/>
          </p:nvPr>
        </p:nvSpPr>
        <p:spPr>
          <a:xfrm>
            <a:off x="628650" y="3740727"/>
            <a:ext cx="7886700" cy="1487055"/>
          </a:xfrm>
        </p:spPr>
        <p:txBody>
          <a:bodyPr/>
          <a:lstStyle/>
          <a:p>
            <a:pPr marL="0" indent="0" algn="ctr">
              <a:buNone/>
            </a:pPr>
            <a:r>
              <a:rPr lang="en-US" dirty="0"/>
              <a:t>THE END</a:t>
            </a:r>
          </a:p>
        </p:txBody>
      </p:sp>
    </p:spTree>
    <p:extLst>
      <p:ext uri="{BB962C8B-B14F-4D97-AF65-F5344CB8AC3E}">
        <p14:creationId xmlns:p14="http://schemas.microsoft.com/office/powerpoint/2010/main" val="3763536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F471965A-C901-4897-ABB4-EAFB83FB4403}"/>
              </a:ext>
            </a:extLst>
          </p:cNvPr>
          <p:cNvSpPr>
            <a:spLocks noGrp="1" noChangeArrowheads="1"/>
          </p:cNvSpPr>
          <p:nvPr>
            <p:ph type="title"/>
          </p:nvPr>
        </p:nvSpPr>
        <p:spPr>
          <a:xfrm>
            <a:off x="628650" y="303589"/>
            <a:ext cx="7886700" cy="506555"/>
          </a:xfrm>
        </p:spPr>
        <p:txBody>
          <a:bodyPr>
            <a:noAutofit/>
          </a:bodyPr>
          <a:lstStyle/>
          <a:p>
            <a:pPr algn="ctr" eaLnBrk="1" hangingPunct="1"/>
            <a:r>
              <a:rPr lang="en-US" altLang="en-US" sz="3600" b="1" dirty="0">
                <a:solidFill>
                  <a:srgbClr val="0070C0"/>
                </a:solidFill>
              </a:rPr>
              <a:t>Instruction Structure</a:t>
            </a:r>
          </a:p>
        </p:txBody>
      </p:sp>
      <p:sp>
        <p:nvSpPr>
          <p:cNvPr id="24579" name="Rectangle 3">
            <a:extLst>
              <a:ext uri="{FF2B5EF4-FFF2-40B4-BE49-F238E27FC236}">
                <a16:creationId xmlns:a16="http://schemas.microsoft.com/office/drawing/2014/main" id="{1FD758B9-29E8-43F2-A6D2-01AF35C3D020}"/>
              </a:ext>
            </a:extLst>
          </p:cNvPr>
          <p:cNvSpPr>
            <a:spLocks noGrp="1" noChangeArrowheads="1"/>
          </p:cNvSpPr>
          <p:nvPr>
            <p:ph idx="1"/>
          </p:nvPr>
        </p:nvSpPr>
        <p:spPr>
          <a:xfrm>
            <a:off x="0" y="1026968"/>
            <a:ext cx="9133840" cy="4804064"/>
          </a:xfrm>
        </p:spPr>
        <p:txBody>
          <a:bodyPr>
            <a:normAutofit/>
          </a:bodyPr>
          <a:lstStyle/>
          <a:p>
            <a:pPr eaLnBrk="1" hangingPunct="1">
              <a:lnSpc>
                <a:spcPct val="110000"/>
              </a:lnSpc>
              <a:spcBef>
                <a:spcPts val="0"/>
              </a:spcBef>
              <a:buFontTx/>
              <a:buNone/>
            </a:pPr>
            <a:r>
              <a:rPr lang="en-US" altLang="en-US" dirty="0">
                <a:solidFill>
                  <a:srgbClr val="CC3300"/>
                </a:solidFill>
              </a:rPr>
              <a:t>  </a:t>
            </a:r>
            <a:r>
              <a:rPr lang="en-US" altLang="en-US" dirty="0">
                <a:solidFill>
                  <a:schemeClr val="accent6"/>
                </a:solidFill>
              </a:rPr>
              <a:t>LABEL:</a:t>
            </a:r>
            <a:r>
              <a:rPr lang="en-US" altLang="en-US" dirty="0"/>
              <a:t> </a:t>
            </a:r>
            <a:r>
              <a:rPr lang="en-US" altLang="en-US" dirty="0">
                <a:solidFill>
                  <a:srgbClr val="FF0000"/>
                </a:solidFill>
              </a:rPr>
              <a:t>OPCODE</a:t>
            </a:r>
            <a:r>
              <a:rPr lang="en-US" altLang="en-US" dirty="0"/>
              <a:t>, </a:t>
            </a:r>
            <a:r>
              <a:rPr lang="en-US" altLang="en-US" dirty="0">
                <a:solidFill>
                  <a:schemeClr val="accent1"/>
                </a:solidFill>
              </a:rPr>
              <a:t>OPERAND/S</a:t>
            </a:r>
            <a:r>
              <a:rPr lang="en-US" altLang="en-US" dirty="0"/>
              <a:t> </a:t>
            </a:r>
            <a:r>
              <a:rPr lang="en-US" altLang="en-US" dirty="0">
                <a:solidFill>
                  <a:schemeClr val="accent6"/>
                </a:solidFill>
              </a:rPr>
              <a:t>; COMMENT</a:t>
            </a:r>
          </a:p>
          <a:p>
            <a:pPr eaLnBrk="1" hangingPunct="1">
              <a:lnSpc>
                <a:spcPct val="110000"/>
              </a:lnSpc>
              <a:spcBef>
                <a:spcPts val="0"/>
              </a:spcBef>
              <a:buFontTx/>
              <a:buNone/>
            </a:pPr>
            <a:r>
              <a:rPr lang="en-US" altLang="en-US" sz="1350" dirty="0">
                <a:solidFill>
                  <a:srgbClr val="CC3300"/>
                </a:solidFill>
              </a:rPr>
              <a:t>              </a:t>
            </a:r>
            <a:r>
              <a:rPr lang="en-US" altLang="en-US" sz="1600" dirty="0">
                <a:solidFill>
                  <a:srgbClr val="CC3300"/>
                </a:solidFill>
              </a:rPr>
              <a:t> </a:t>
            </a:r>
            <a:r>
              <a:rPr lang="en-US" altLang="en-US" sz="1600" dirty="0">
                <a:solidFill>
                  <a:schemeClr val="accent6">
                    <a:lumMod val="50000"/>
                  </a:schemeClr>
                </a:solidFill>
              </a:rPr>
              <a:t>1</a:t>
            </a:r>
            <a:r>
              <a:rPr lang="en-US" altLang="en-US" sz="1600" dirty="0">
                <a:solidFill>
                  <a:srgbClr val="CC3300"/>
                </a:solidFill>
              </a:rPr>
              <a:t>		2		</a:t>
            </a:r>
            <a:r>
              <a:rPr lang="en-US" altLang="en-US" sz="1600" dirty="0">
                <a:solidFill>
                  <a:schemeClr val="accent1"/>
                </a:solidFill>
              </a:rPr>
              <a:t>3</a:t>
            </a:r>
            <a:r>
              <a:rPr lang="en-US" altLang="en-US" sz="1600" dirty="0">
                <a:solidFill>
                  <a:srgbClr val="CC3300"/>
                </a:solidFill>
              </a:rPr>
              <a:t>		</a:t>
            </a:r>
            <a:r>
              <a:rPr lang="en-US" altLang="en-US" sz="1600" dirty="0">
                <a:solidFill>
                  <a:schemeClr val="accent6">
                    <a:lumMod val="50000"/>
                  </a:schemeClr>
                </a:solidFill>
              </a:rPr>
              <a:t>4</a:t>
            </a:r>
            <a:r>
              <a:rPr lang="en-US" altLang="en-US" sz="1350" dirty="0">
                <a:solidFill>
                  <a:srgbClr val="CC3300"/>
                </a:solidFill>
              </a:rPr>
              <a:t>                  </a:t>
            </a:r>
          </a:p>
          <a:p>
            <a:pPr eaLnBrk="1" hangingPunct="1">
              <a:lnSpc>
                <a:spcPct val="110000"/>
              </a:lnSpc>
              <a:spcBef>
                <a:spcPts val="0"/>
              </a:spcBef>
              <a:buFontTx/>
              <a:buNone/>
            </a:pPr>
            <a:r>
              <a:rPr lang="en-US" altLang="en-US" sz="1350" dirty="0">
                <a:solidFill>
                  <a:srgbClr val="CC3300"/>
                </a:solidFill>
              </a:rPr>
              <a:t> </a:t>
            </a:r>
            <a:r>
              <a:rPr lang="en-US" altLang="en-US" sz="1600" dirty="0">
                <a:solidFill>
                  <a:srgbClr val="CC3300"/>
                </a:solidFill>
              </a:rPr>
              <a:t>Address identifier</a:t>
            </a:r>
            <a:r>
              <a:rPr lang="en-US" altLang="en-US" sz="1350" dirty="0"/>
              <a:t>		                                                      </a:t>
            </a:r>
            <a:r>
              <a:rPr lang="en-US" altLang="en-US" sz="1600" dirty="0">
                <a:solidFill>
                  <a:schemeClr val="hlink"/>
                </a:solidFill>
              </a:rPr>
              <a:t>Does not generate any machine code</a:t>
            </a:r>
          </a:p>
          <a:p>
            <a:pPr eaLnBrk="1" hangingPunct="1">
              <a:lnSpc>
                <a:spcPct val="90000"/>
              </a:lnSpc>
            </a:pPr>
            <a:r>
              <a:rPr lang="en-US" altLang="en-US" dirty="0"/>
              <a:t>Example:</a:t>
            </a:r>
          </a:p>
          <a:p>
            <a:pPr marL="0" indent="0" eaLnBrk="1" hangingPunct="1">
              <a:lnSpc>
                <a:spcPct val="90000"/>
              </a:lnSpc>
              <a:buNone/>
            </a:pPr>
            <a:r>
              <a:rPr lang="en-US" altLang="en-US" dirty="0">
                <a:solidFill>
                  <a:srgbClr val="CC3300"/>
                </a:solidFill>
              </a:rPr>
              <a:t>   </a:t>
            </a:r>
            <a:r>
              <a:rPr lang="en-US" altLang="en-US" dirty="0">
                <a:solidFill>
                  <a:schemeClr val="accent6"/>
                </a:solidFill>
              </a:rPr>
              <a:t>START:</a:t>
            </a:r>
            <a:r>
              <a:rPr lang="en-US" altLang="en-US" dirty="0">
                <a:solidFill>
                  <a:srgbClr val="003399"/>
                </a:solidFill>
              </a:rPr>
              <a:t> </a:t>
            </a:r>
            <a:r>
              <a:rPr lang="en-US" altLang="en-US" dirty="0">
                <a:solidFill>
                  <a:srgbClr val="FF0000"/>
                </a:solidFill>
              </a:rPr>
              <a:t>MOV</a:t>
            </a:r>
            <a:r>
              <a:rPr lang="en-US" altLang="en-US" dirty="0"/>
              <a:t> </a:t>
            </a:r>
            <a:r>
              <a:rPr lang="en-US" altLang="en-US" dirty="0">
                <a:solidFill>
                  <a:schemeClr val="accent1"/>
                </a:solidFill>
              </a:rPr>
              <a:t>AX, BX</a:t>
            </a:r>
            <a:r>
              <a:rPr lang="en-US" altLang="en-US" dirty="0">
                <a:solidFill>
                  <a:srgbClr val="003399"/>
                </a:solidFill>
              </a:rPr>
              <a:t>  </a:t>
            </a:r>
            <a:r>
              <a:rPr lang="en-US" altLang="en-US" dirty="0">
                <a:solidFill>
                  <a:schemeClr val="accent6"/>
                </a:solidFill>
              </a:rPr>
              <a:t>;  copy BX into AX</a:t>
            </a:r>
          </a:p>
          <a:p>
            <a:pPr eaLnBrk="1" hangingPunct="1">
              <a:lnSpc>
                <a:spcPct val="90000"/>
              </a:lnSpc>
            </a:pPr>
            <a:r>
              <a:rPr lang="en-US" altLang="en-US" dirty="0"/>
              <a:t>There is a one-to-one relationship between assembly and machine language instructions.</a:t>
            </a:r>
          </a:p>
          <a:p>
            <a:pPr eaLnBrk="1" hangingPunct="1">
              <a:lnSpc>
                <a:spcPct val="90000"/>
              </a:lnSpc>
            </a:pPr>
            <a:r>
              <a:rPr lang="en-US" altLang="en-US" dirty="0"/>
              <a:t>A compiled machine code implementation of a program written in a high-level language results in inefficient code</a:t>
            </a:r>
          </a:p>
          <a:p>
            <a:pPr lvl="1" eaLnBrk="1" hangingPunct="1">
              <a:lnSpc>
                <a:spcPct val="90000"/>
              </a:lnSpc>
              <a:buFontTx/>
              <a:buNone/>
            </a:pPr>
            <a:r>
              <a:rPr lang="en-US" altLang="en-US" dirty="0"/>
              <a:t>– </a:t>
            </a:r>
            <a:r>
              <a:rPr lang="en-US" altLang="en-US" dirty="0">
                <a:solidFill>
                  <a:srgbClr val="CC3300"/>
                </a:solidFill>
              </a:rPr>
              <a:t>More machine language instructions than an assembled version of an equivalent handwritten assembly language program</a:t>
            </a:r>
          </a:p>
        </p:txBody>
      </p:sp>
      <p:sp>
        <p:nvSpPr>
          <p:cNvPr id="24580" name="Slide Number Placeholder 1">
            <a:extLst>
              <a:ext uri="{FF2B5EF4-FFF2-40B4-BE49-F238E27FC236}">
                <a16:creationId xmlns:a16="http://schemas.microsoft.com/office/drawing/2014/main" id="{F6C1150D-0E58-4FBD-BDCE-A24A09F77F7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4BBD0E08-2551-4CD2-AAC3-412DDB65EC44}" type="slidenum">
              <a:rPr lang="en-US" altLang="en-US" sz="675">
                <a:solidFill>
                  <a:srgbClr val="000000"/>
                </a:solidFill>
              </a:rPr>
              <a:pPr>
                <a:spcBef>
                  <a:spcPct val="0"/>
                </a:spcBef>
                <a:buClrTx/>
                <a:buFontTx/>
                <a:buNone/>
              </a:pPr>
              <a:t>7</a:t>
            </a:fld>
            <a:endParaRPr lang="en-US" altLang="en-US" sz="675">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839DA309-6904-4FFA-B1BB-97A82065D6E4}"/>
              </a:ext>
            </a:extLst>
          </p:cNvPr>
          <p:cNvSpPr>
            <a:spLocks noGrp="1" noChangeArrowheads="1"/>
          </p:cNvSpPr>
          <p:nvPr>
            <p:ph type="title"/>
          </p:nvPr>
        </p:nvSpPr>
        <p:spPr>
          <a:xfrm>
            <a:off x="1257300" y="471055"/>
            <a:ext cx="6686550" cy="1186295"/>
          </a:xfrm>
        </p:spPr>
        <p:txBody>
          <a:bodyPr>
            <a:normAutofit/>
          </a:bodyPr>
          <a:lstStyle/>
          <a:p>
            <a:pPr algn="ctr"/>
            <a:r>
              <a:rPr lang="en-US" altLang="en-US" sz="3600" b="1" dirty="0">
                <a:solidFill>
                  <a:srgbClr val="0070C0"/>
                </a:solidFill>
              </a:rPr>
              <a:t>Advantages and disadvantages </a:t>
            </a:r>
            <a:br>
              <a:rPr lang="en-US" altLang="en-US" sz="3600" b="1" dirty="0">
                <a:solidFill>
                  <a:srgbClr val="0070C0"/>
                </a:solidFill>
              </a:rPr>
            </a:br>
            <a:r>
              <a:rPr lang="en-US" altLang="en-US" sz="3600" b="1" dirty="0">
                <a:solidFill>
                  <a:srgbClr val="0070C0"/>
                </a:solidFill>
              </a:rPr>
              <a:t>of Assembly Language</a:t>
            </a:r>
          </a:p>
        </p:txBody>
      </p:sp>
      <p:sp>
        <p:nvSpPr>
          <p:cNvPr id="3" name="Content Placeholder 2">
            <a:extLst>
              <a:ext uri="{FF2B5EF4-FFF2-40B4-BE49-F238E27FC236}">
                <a16:creationId xmlns:a16="http://schemas.microsoft.com/office/drawing/2014/main" id="{BB23DB58-E4CC-446D-AD0A-43CD5CA33C2F}"/>
              </a:ext>
            </a:extLst>
          </p:cNvPr>
          <p:cNvSpPr>
            <a:spLocks noGrp="1"/>
          </p:cNvSpPr>
          <p:nvPr>
            <p:ph idx="1"/>
          </p:nvPr>
        </p:nvSpPr>
        <p:spPr>
          <a:xfrm>
            <a:off x="531091" y="1756930"/>
            <a:ext cx="7583053" cy="4499840"/>
          </a:xfrm>
        </p:spPr>
        <p:txBody>
          <a:bodyPr>
            <a:normAutofit/>
          </a:bodyPr>
          <a:lstStyle/>
          <a:p>
            <a:pPr marL="0" indent="0">
              <a:buNone/>
              <a:defRPr/>
            </a:pPr>
            <a:r>
              <a:rPr lang="en-US" sz="1800" b="1" dirty="0"/>
              <a:t>Advantages of using an Assembler:</a:t>
            </a:r>
          </a:p>
          <a:p>
            <a:pPr>
              <a:defRPr/>
            </a:pPr>
            <a:r>
              <a:rPr lang="en-US" sz="1800" dirty="0"/>
              <a:t>Very fast in translating assembly language to machine code as 1 to 1 relationship</a:t>
            </a:r>
          </a:p>
          <a:p>
            <a:pPr>
              <a:defRPr/>
            </a:pPr>
            <a:r>
              <a:rPr lang="en-US" sz="1800" dirty="0"/>
              <a:t>Assembly code is often very efficient (and therefore fast) because it is a low level language</a:t>
            </a:r>
          </a:p>
          <a:p>
            <a:pPr>
              <a:defRPr/>
            </a:pPr>
            <a:r>
              <a:rPr lang="en-US" sz="1800" dirty="0"/>
              <a:t>Assembly code is fairly easy to understand due to the use of English-like mnemonics</a:t>
            </a:r>
          </a:p>
          <a:p>
            <a:pPr marL="0" indent="0">
              <a:buNone/>
              <a:defRPr/>
            </a:pPr>
            <a:r>
              <a:rPr lang="en-US" sz="1800" b="1" dirty="0"/>
              <a:t>Disadvantages of using Assembler:</a:t>
            </a:r>
          </a:p>
          <a:p>
            <a:pPr>
              <a:defRPr/>
            </a:pPr>
            <a:r>
              <a:rPr lang="en-US" sz="1800" dirty="0"/>
              <a:t>Assembly language is written for a certain instruction set and/or processor</a:t>
            </a:r>
          </a:p>
          <a:p>
            <a:pPr>
              <a:defRPr/>
            </a:pPr>
            <a:r>
              <a:rPr lang="en-US" sz="1800" dirty="0"/>
              <a:t>Assembly tends to be optimized for the hardware it's designed for, meaning it is often incompatible with different hardware</a:t>
            </a:r>
          </a:p>
          <a:p>
            <a:pPr>
              <a:defRPr/>
            </a:pPr>
            <a:r>
              <a:rPr lang="en-US" sz="1800" dirty="0"/>
              <a:t>Lots of assembly code is needed to do relatively simple tasks, and complex programs require lots of programming time</a:t>
            </a:r>
          </a:p>
        </p:txBody>
      </p:sp>
      <p:sp>
        <p:nvSpPr>
          <p:cNvPr id="25604" name="Slide Number Placeholder 1">
            <a:extLst>
              <a:ext uri="{FF2B5EF4-FFF2-40B4-BE49-F238E27FC236}">
                <a16:creationId xmlns:a16="http://schemas.microsoft.com/office/drawing/2014/main" id="{6B6D6083-6C63-4B8C-8CFE-F2BF61EED05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AF554115-5A2D-4550-B627-B646402CB10E}" type="slidenum">
              <a:rPr lang="en-US" altLang="en-US" sz="675">
                <a:solidFill>
                  <a:srgbClr val="000000"/>
                </a:solidFill>
              </a:rPr>
              <a:pPr>
                <a:spcBef>
                  <a:spcPct val="0"/>
                </a:spcBef>
                <a:buClrTx/>
                <a:buFontTx/>
                <a:buNone/>
              </a:pPr>
              <a:t>8</a:t>
            </a:fld>
            <a:endParaRPr lang="en-US" altLang="en-US" sz="675">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id="{620963D7-2929-40A6-94AF-A7214F389027}"/>
              </a:ext>
            </a:extLst>
          </p:cNvPr>
          <p:cNvSpPr>
            <a:spLocks noGrp="1" noChangeArrowheads="1"/>
          </p:cNvSpPr>
          <p:nvPr>
            <p:ph idx="1"/>
          </p:nvPr>
        </p:nvSpPr>
        <p:spPr>
          <a:xfrm>
            <a:off x="886691" y="2900993"/>
            <a:ext cx="6908222" cy="1978047"/>
          </a:xfrm>
        </p:spPr>
        <p:txBody>
          <a:bodyPr>
            <a:normAutofit/>
          </a:bodyPr>
          <a:lstStyle/>
          <a:p>
            <a:pPr marL="0" indent="0" eaLnBrk="1" hangingPunct="1">
              <a:buNone/>
            </a:pPr>
            <a:endParaRPr lang="en-US" altLang="en-US" sz="3200" dirty="0">
              <a:solidFill>
                <a:srgbClr val="003399"/>
              </a:solidFill>
            </a:endParaRPr>
          </a:p>
          <a:p>
            <a:pPr lvl="1" algn="ctr"/>
            <a:r>
              <a:rPr lang="en-US" altLang="en-US" sz="3200" dirty="0">
                <a:solidFill>
                  <a:srgbClr val="CC3300"/>
                </a:solidFill>
              </a:rPr>
              <a:t>It takes up less memory</a:t>
            </a:r>
          </a:p>
          <a:p>
            <a:pPr lvl="1" algn="ctr"/>
            <a:r>
              <a:rPr lang="en-US" altLang="en-US" sz="3200" dirty="0">
                <a:solidFill>
                  <a:srgbClr val="CC3300"/>
                </a:solidFill>
              </a:rPr>
              <a:t>It executes much faster</a:t>
            </a:r>
          </a:p>
        </p:txBody>
      </p:sp>
      <p:sp>
        <p:nvSpPr>
          <p:cNvPr id="26627" name="Slide Number Placeholder 1">
            <a:extLst>
              <a:ext uri="{FF2B5EF4-FFF2-40B4-BE49-F238E27FC236}">
                <a16:creationId xmlns:a16="http://schemas.microsoft.com/office/drawing/2014/main" id="{8690657A-229F-4D8A-901B-47E21802E3D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D4000"/>
              </a:buClr>
              <a:buChar char="•"/>
              <a:defRPr sz="24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lr>
                <a:srgbClr val="0D4000"/>
              </a:buClr>
              <a:buChar char="–"/>
              <a:defRPr sz="21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lr>
                <a:srgbClr val="0D4000"/>
              </a:buClr>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lr>
                <a:srgbClr val="0D4000"/>
              </a:buClr>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D4000"/>
              </a:buClr>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14334EDB-B6BC-49F7-A598-518964E53D09}" type="slidenum">
              <a:rPr lang="en-US" altLang="en-US" sz="675">
                <a:solidFill>
                  <a:srgbClr val="000000"/>
                </a:solidFill>
              </a:rPr>
              <a:pPr>
                <a:spcBef>
                  <a:spcPct val="0"/>
                </a:spcBef>
                <a:buClrTx/>
                <a:buFontTx/>
                <a:buNone/>
              </a:pPr>
              <a:t>9</a:t>
            </a:fld>
            <a:endParaRPr lang="en-US" altLang="en-US" sz="675">
              <a:solidFill>
                <a:srgbClr val="000000"/>
              </a:solidFill>
            </a:endParaRPr>
          </a:p>
        </p:txBody>
      </p:sp>
      <p:sp>
        <p:nvSpPr>
          <p:cNvPr id="3" name="TextBox 2">
            <a:extLst>
              <a:ext uri="{FF2B5EF4-FFF2-40B4-BE49-F238E27FC236}">
                <a16:creationId xmlns:a16="http://schemas.microsoft.com/office/drawing/2014/main" id="{751FA024-D698-4E22-993C-3B59DB513F27}"/>
              </a:ext>
            </a:extLst>
          </p:cNvPr>
          <p:cNvSpPr txBox="1"/>
          <p:nvPr/>
        </p:nvSpPr>
        <p:spPr>
          <a:xfrm>
            <a:off x="766618" y="778632"/>
            <a:ext cx="7204364" cy="1200329"/>
          </a:xfrm>
          <a:prstGeom prst="rect">
            <a:avLst/>
          </a:prstGeom>
          <a:noFill/>
        </p:spPr>
        <p:txBody>
          <a:bodyPr wrap="square" rtlCol="0">
            <a:spAutoFit/>
          </a:bodyPr>
          <a:lstStyle/>
          <a:p>
            <a:pPr algn="ctr"/>
            <a:r>
              <a:rPr lang="en-US" altLang="en-US" sz="3600" dirty="0">
                <a:solidFill>
                  <a:srgbClr val="003399"/>
                </a:solidFill>
              </a:rPr>
              <a:t>Two key benefits of assembly </a:t>
            </a:r>
          </a:p>
          <a:p>
            <a:pPr algn="ctr"/>
            <a:r>
              <a:rPr lang="en-US" altLang="en-US" sz="3600" dirty="0">
                <a:solidFill>
                  <a:srgbClr val="003399"/>
                </a:solidFill>
              </a:rPr>
              <a:t>language programming</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1303</TotalTime>
  <Words>3343</Words>
  <Application>Microsoft Office PowerPoint</Application>
  <PresentationFormat>On-screen Show (4:3)</PresentationFormat>
  <Paragraphs>465</Paragraphs>
  <Slides>68</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68</vt:i4>
      </vt:variant>
    </vt:vector>
  </HeadingPairs>
  <TitlesOfParts>
    <vt:vector size="77" baseType="lpstr">
      <vt:lpstr>Arial</vt:lpstr>
      <vt:lpstr>B Helvetica Bold</vt:lpstr>
      <vt:lpstr>C Helvetica Condensed</vt:lpstr>
      <vt:lpstr>Calibri</vt:lpstr>
      <vt:lpstr>Calibri Light</vt:lpstr>
      <vt:lpstr>Helvetica</vt:lpstr>
      <vt:lpstr>Times</vt:lpstr>
      <vt:lpstr>Verdana</vt:lpstr>
      <vt:lpstr>Office Theme</vt:lpstr>
      <vt:lpstr>MICROPROCESSOR AND ASSEMBLY LANGUAGE LECTURES   Volume-3</vt:lpstr>
      <vt:lpstr>Instruction Format, Machine Codes  and Addressing Modes</vt:lpstr>
      <vt:lpstr>Computer Programming Languages</vt:lpstr>
      <vt:lpstr>Computer Programming languages</vt:lpstr>
      <vt:lpstr>Computer Program and Instruction</vt:lpstr>
      <vt:lpstr>Instruction</vt:lpstr>
      <vt:lpstr>Instruction Structure</vt:lpstr>
      <vt:lpstr>Advantages and disadvantages  of Assembly Language</vt:lpstr>
      <vt:lpstr>PowerPoint Presentation</vt:lpstr>
      <vt:lpstr>Applications of Assembly Language</vt:lpstr>
      <vt:lpstr>PowerPoint Presentation</vt:lpstr>
      <vt:lpstr>Instruction formats of 8086 </vt:lpstr>
      <vt:lpstr>One byte Instruction !</vt:lpstr>
      <vt:lpstr>32-bit Data Registers</vt:lpstr>
      <vt:lpstr>Registers and Typical Uses</vt:lpstr>
      <vt:lpstr>Typical 2-Byte Instruction Structure</vt:lpstr>
      <vt:lpstr>Converting Assembly Language Instructions to Machine Code</vt:lpstr>
      <vt:lpstr>PowerPoint Presentation</vt:lpstr>
      <vt:lpstr>2-bit MOD field</vt:lpstr>
      <vt:lpstr>R/M field together specify the second operand</vt:lpstr>
      <vt:lpstr>Example:  MOV BL,AL</vt:lpstr>
      <vt:lpstr>Instruction Source and Destination </vt:lpstr>
      <vt:lpstr>Data Addressing Modes Categories</vt:lpstr>
      <vt:lpstr>PowerPoint Presentation</vt:lpstr>
      <vt:lpstr>Figure 3–2  8086–Core2 data-addressing modes using MOV</vt:lpstr>
      <vt:lpstr>Register Addressing</vt:lpstr>
      <vt:lpstr>Register Addressing using Register Names and Bits </vt:lpstr>
      <vt:lpstr>PowerPoint Presentation</vt:lpstr>
      <vt:lpstr>PowerPoint Presentation</vt:lpstr>
      <vt:lpstr>Figure 3-3 The effect of executing the MOV BX, CX instruction at the point just before the BX register changes. Note that only the rightmost 16 bits of register EBX change.</vt:lpstr>
      <vt:lpstr>Immediate Addressing</vt:lpstr>
      <vt:lpstr>Immediate Addressing Continued ... </vt:lpstr>
      <vt:lpstr>Figure 3–4  The operation of the MOV EAX,3456H instruction. This instruction copies the immediate data (3456H) into EAX.</vt:lpstr>
      <vt:lpstr>PowerPoint Presentation</vt:lpstr>
      <vt:lpstr>PowerPoint Presentation</vt:lpstr>
      <vt:lpstr>PowerPoint Presentation</vt:lpstr>
      <vt:lpstr>PowerPoint Presentation</vt:lpstr>
      <vt:lpstr>PowerPoint Presentation</vt:lpstr>
      <vt:lpstr>DIRECT ADDRESSING MODE</vt:lpstr>
      <vt:lpstr>Direct Data Addressing Continued ... </vt:lpstr>
      <vt:lpstr>Direct Addressing Continued ... </vt:lpstr>
      <vt:lpstr>Figure 3–5  The operation of the MOV AL,[1234H] instruction when DS=1000H .</vt:lpstr>
      <vt:lpstr>How to calculate Physical Address?</vt:lpstr>
      <vt:lpstr>Displacement Addressing </vt:lpstr>
      <vt:lpstr>Register Indirect Addressing </vt:lpstr>
      <vt:lpstr>Figure 3–6  The operation of the MOV AX,[BX] instruction when BX = 1000H and DS = 0100H. Note that this instruction is shown after the contents of memory are transferred to AX. </vt:lpstr>
      <vt:lpstr>PowerPoint Presentation</vt:lpstr>
      <vt:lpstr>PowerPoint Presentation</vt:lpstr>
      <vt:lpstr>PowerPoint Presentation</vt:lpstr>
      <vt:lpstr>PowerPoint Presentation</vt:lpstr>
      <vt:lpstr>Figure 3–7  An array (TABLE) containing 50 bytes that are indirectly addressed through register BX. </vt:lpstr>
      <vt:lpstr>Base-Plus-Index Addressing </vt:lpstr>
      <vt:lpstr>Locating Data with Base-Plus-Index Addressing </vt:lpstr>
      <vt:lpstr>Figure 3–8  An example showing how the base-plus-index addressing mode functions for the MOV DX,[BX + DI] instruction. Notice that memory address 02010H is accessed because DS=0100H, BX=100H and DI=0010H.</vt:lpstr>
      <vt:lpstr>Locating Array Data Using Base-Plus-Index Addressing </vt:lpstr>
      <vt:lpstr>Figure 3–9  An example of the base-plus-index addressing mode. Here an element (DI) of an ARRAY (BX) is addressed.</vt:lpstr>
      <vt:lpstr>Register Relative Addressing </vt:lpstr>
      <vt:lpstr>Figure 3–10  The operation of the MOV AX, [BX=1000H] instruction, when BX=1000H and DS=0200H . </vt:lpstr>
      <vt:lpstr>Addressing Array Data with Register Relative </vt:lpstr>
      <vt:lpstr>Figure 3–11  Register relative addressing used to address an element of ARRAY. The displacement addresses the start of ARRAY, and DI accesses an element.</vt:lpstr>
      <vt:lpstr>Base Relative-Plus-Index Addressing </vt:lpstr>
      <vt:lpstr>Addressing Data with Base Relative-Plus-Index </vt:lpstr>
      <vt:lpstr>Figure 3–12  An example of base relative-plus-index addressing using a MOV AX,[BX+SI+1000H] instruction. Note: DS=1000H</vt:lpstr>
      <vt:lpstr>Addressing Arrays with Base Relative-Plus-Index </vt:lpstr>
      <vt:lpstr>Figure 3–13  Base relative-plus-index addressing used to access a FILE that contains multiple records (REC).</vt:lpstr>
      <vt:lpstr>Scaled-Index Addressing </vt:lpstr>
      <vt:lpstr>RIP Relative Addressing </vt:lpstr>
      <vt:lpstr>MICROPROCESSOR VOLUME-3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 and Addressing   Volume-3</dc:title>
  <dc:creator>A.H.M. Asadul Huq</dc:creator>
  <cp:lastModifiedBy>A.H.M. Asadul Huq</cp:lastModifiedBy>
  <cp:revision>203</cp:revision>
  <cp:lastPrinted>2019-02-23T06:17:13Z</cp:lastPrinted>
  <dcterms:created xsi:type="dcterms:W3CDTF">2018-11-18T17:22:02Z</dcterms:created>
  <dcterms:modified xsi:type="dcterms:W3CDTF">2019-02-23T08:24:50Z</dcterms:modified>
</cp:coreProperties>
</file>