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337" r:id="rId2"/>
    <p:sldId id="360" r:id="rId3"/>
    <p:sldId id="361" r:id="rId4"/>
    <p:sldId id="341" r:id="rId5"/>
    <p:sldId id="342" r:id="rId6"/>
    <p:sldId id="362" r:id="rId7"/>
    <p:sldId id="343" r:id="rId8"/>
    <p:sldId id="367" r:id="rId9"/>
    <p:sldId id="368" r:id="rId10"/>
    <p:sldId id="369" r:id="rId11"/>
    <p:sldId id="339" r:id="rId12"/>
    <p:sldId id="324" r:id="rId13"/>
    <p:sldId id="300" r:id="rId14"/>
    <p:sldId id="383" r:id="rId15"/>
    <p:sldId id="299" r:id="rId16"/>
    <p:sldId id="338" r:id="rId17"/>
    <p:sldId id="363" r:id="rId18"/>
    <p:sldId id="364" r:id="rId19"/>
    <p:sldId id="340" r:id="rId20"/>
    <p:sldId id="344" r:id="rId21"/>
    <p:sldId id="345" r:id="rId22"/>
    <p:sldId id="346" r:id="rId23"/>
    <p:sldId id="347" r:id="rId24"/>
    <p:sldId id="348" r:id="rId25"/>
    <p:sldId id="349" r:id="rId26"/>
    <p:sldId id="350" r:id="rId27"/>
    <p:sldId id="352" r:id="rId28"/>
    <p:sldId id="358" r:id="rId29"/>
    <p:sldId id="357" r:id="rId30"/>
    <p:sldId id="353" r:id="rId31"/>
    <p:sldId id="351" r:id="rId32"/>
    <p:sldId id="354" r:id="rId33"/>
    <p:sldId id="355" r:id="rId34"/>
    <p:sldId id="359" r:id="rId35"/>
    <p:sldId id="385" r:id="rId36"/>
    <p:sldId id="356" r:id="rId37"/>
    <p:sldId id="366" r:id="rId38"/>
    <p:sldId id="370" r:id="rId39"/>
    <p:sldId id="327" r:id="rId40"/>
    <p:sldId id="328" r:id="rId41"/>
    <p:sldId id="329" r:id="rId42"/>
    <p:sldId id="371" r:id="rId43"/>
    <p:sldId id="372" r:id="rId44"/>
    <p:sldId id="373" r:id="rId45"/>
    <p:sldId id="374" r:id="rId46"/>
    <p:sldId id="375" r:id="rId47"/>
    <p:sldId id="376" r:id="rId48"/>
    <p:sldId id="334" r:id="rId49"/>
    <p:sldId id="379" r:id="rId50"/>
    <p:sldId id="381" r:id="rId51"/>
    <p:sldId id="384" r:id="rId52"/>
    <p:sldId id="380" r:id="rId53"/>
    <p:sldId id="382" r:id="rId54"/>
  </p:sldIdLst>
  <p:sldSz cx="9144000" cy="6858000" type="screen4x3"/>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4E67BC4B-5D90-4AD6-BAA0-BC9B3C30F269}" type="datetimeFigureOut">
              <a:rPr lang="en-US" smtClean="0"/>
              <a:t>26-Feb-19</a:t>
            </a:fld>
            <a:endParaRPr lang="en-US"/>
          </a:p>
        </p:txBody>
      </p:sp>
      <p:sp>
        <p:nvSpPr>
          <p:cNvPr id="4" name="Slide Image Placeholder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0354E13C-C04E-40DD-86FD-35950AA6D13B}" type="slidenum">
              <a:rPr lang="en-US" smtClean="0"/>
              <a:t>‹#›</a:t>
            </a:fld>
            <a:endParaRPr lang="en-US"/>
          </a:p>
        </p:txBody>
      </p:sp>
    </p:spTree>
    <p:extLst>
      <p:ext uri="{BB962C8B-B14F-4D97-AF65-F5344CB8AC3E}">
        <p14:creationId xmlns:p14="http://schemas.microsoft.com/office/powerpoint/2010/main" val="266120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961952-DD62-45BB-9EE3-7EBF74EEFF33}"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384820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1952-DD62-45BB-9EE3-7EBF74EEFF33}"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291636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1952-DD62-45BB-9EE3-7EBF74EEFF33}"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385604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1952-DD62-45BB-9EE3-7EBF74EEFF33}"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6317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961952-DD62-45BB-9EE3-7EBF74EEFF33}" type="datetimeFigureOut">
              <a:rPr lang="en-US" smtClean="0"/>
              <a:t>26-Feb-19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26456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61952-DD62-45BB-9EE3-7EBF74EEFF33}"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96403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61952-DD62-45BB-9EE3-7EBF74EEFF33}" type="datetimeFigureOut">
              <a:rPr lang="en-US" smtClean="0"/>
              <a:t>26-Feb-19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363929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61952-DD62-45BB-9EE3-7EBF74EEFF33}" type="datetimeFigureOut">
              <a:rPr lang="en-US" smtClean="0"/>
              <a:t>26-Feb-19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207951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61952-DD62-45BB-9EE3-7EBF74EEFF33}" type="datetimeFigureOut">
              <a:rPr lang="en-US" smtClean="0"/>
              <a:t>26-Feb-19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205367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61952-DD62-45BB-9EE3-7EBF74EEFF33}"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137248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961952-DD62-45BB-9EE3-7EBF74EEFF33}" type="datetimeFigureOut">
              <a:rPr lang="en-US" smtClean="0"/>
              <a:t>26-Feb-19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9BE25-46EF-4F25-889E-4C7CEC93F44B}" type="slidenum">
              <a:rPr lang="en-US" smtClean="0"/>
              <a:t>‹#›</a:t>
            </a:fld>
            <a:endParaRPr lang="en-US"/>
          </a:p>
        </p:txBody>
      </p:sp>
    </p:spTree>
    <p:extLst>
      <p:ext uri="{BB962C8B-B14F-4D97-AF65-F5344CB8AC3E}">
        <p14:creationId xmlns:p14="http://schemas.microsoft.com/office/powerpoint/2010/main" val="288577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61952-DD62-45BB-9EE3-7EBF74EEFF33}" type="datetimeFigureOut">
              <a:rPr lang="en-US" smtClean="0"/>
              <a:t>26-Feb-19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9BE25-46EF-4F25-889E-4C7CEC93F44B}" type="slidenum">
              <a:rPr lang="en-US" smtClean="0"/>
              <a:t>‹#›</a:t>
            </a:fld>
            <a:endParaRPr lang="en-US"/>
          </a:p>
        </p:txBody>
      </p:sp>
    </p:spTree>
    <p:extLst>
      <p:ext uri="{BB962C8B-B14F-4D97-AF65-F5344CB8AC3E}">
        <p14:creationId xmlns:p14="http://schemas.microsoft.com/office/powerpoint/2010/main" val="2063050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A804-05CA-40BB-A735-026F6DD33D7F}"/>
              </a:ext>
            </a:extLst>
          </p:cNvPr>
          <p:cNvSpPr>
            <a:spLocks noGrp="1"/>
          </p:cNvSpPr>
          <p:nvPr>
            <p:ph type="ctrTitle"/>
          </p:nvPr>
        </p:nvSpPr>
        <p:spPr>
          <a:xfrm>
            <a:off x="185056" y="152399"/>
            <a:ext cx="8719457" cy="3701143"/>
          </a:xfrm>
        </p:spPr>
        <p:txBody>
          <a:bodyPr anchor="ctr">
            <a:normAutofit fontScale="90000"/>
          </a:bodyPr>
          <a:lstStyle/>
          <a:p>
            <a:r>
              <a:rPr lang="en-US" sz="4400" dirty="0"/>
              <a:t>Microprocessor and Assembly Language Lecture</a:t>
            </a:r>
            <a:br>
              <a:rPr lang="en-US" sz="4400" dirty="0"/>
            </a:br>
            <a:r>
              <a:rPr lang="en-US" sz="4400" dirty="0"/>
              <a:t>Vol-4</a:t>
            </a:r>
            <a:br>
              <a:rPr lang="en-US" sz="4400" dirty="0"/>
            </a:br>
            <a:br>
              <a:rPr lang="en-US" sz="4400" dirty="0"/>
            </a:br>
            <a:r>
              <a:rPr lang="en-US" sz="4400" dirty="0"/>
              <a:t>Assembly Language Programming in 8086</a:t>
            </a:r>
          </a:p>
        </p:txBody>
      </p:sp>
      <p:sp>
        <p:nvSpPr>
          <p:cNvPr id="3" name="Subtitle 2">
            <a:extLst>
              <a:ext uri="{FF2B5EF4-FFF2-40B4-BE49-F238E27FC236}">
                <a16:creationId xmlns:a16="http://schemas.microsoft.com/office/drawing/2014/main" id="{E5807D8B-7F01-4671-9352-1484F15FCD19}"/>
              </a:ext>
            </a:extLst>
          </p:cNvPr>
          <p:cNvSpPr>
            <a:spLocks noGrp="1"/>
          </p:cNvSpPr>
          <p:nvPr>
            <p:ph type="subTitle" idx="1"/>
          </p:nvPr>
        </p:nvSpPr>
        <p:spPr>
          <a:xfrm>
            <a:off x="1143000" y="4715350"/>
            <a:ext cx="6858000" cy="1655762"/>
          </a:xfrm>
        </p:spPr>
        <p:txBody>
          <a:bodyPr/>
          <a:lstStyle/>
          <a:p>
            <a:r>
              <a:rPr lang="en-US" dirty="0"/>
              <a:t> CSE-311</a:t>
            </a:r>
          </a:p>
          <a:p>
            <a:r>
              <a:rPr lang="en-US" dirty="0"/>
              <a:t>Prof. A.H.M. Asadul Huq, Ph.D.</a:t>
            </a:r>
          </a:p>
        </p:txBody>
      </p:sp>
    </p:spTree>
    <p:extLst>
      <p:ext uri="{BB962C8B-B14F-4D97-AF65-F5344CB8AC3E}">
        <p14:creationId xmlns:p14="http://schemas.microsoft.com/office/powerpoint/2010/main" val="150772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BE03-C798-48E4-8878-3EEDD79118B7}"/>
              </a:ext>
            </a:extLst>
          </p:cNvPr>
          <p:cNvSpPr>
            <a:spLocks noGrp="1"/>
          </p:cNvSpPr>
          <p:nvPr>
            <p:ph type="title"/>
          </p:nvPr>
        </p:nvSpPr>
        <p:spPr>
          <a:xfrm>
            <a:off x="628650" y="270328"/>
            <a:ext cx="7886700" cy="821417"/>
          </a:xfrm>
        </p:spPr>
        <p:txBody>
          <a:bodyPr>
            <a:normAutofit/>
          </a:bodyPr>
          <a:lstStyle/>
          <a:p>
            <a:pPr algn="ctr"/>
            <a:r>
              <a:rPr lang="en-US" sz="3600" b="1" dirty="0"/>
              <a:t>Description of Flag bits.. continued</a:t>
            </a:r>
            <a:endParaRPr lang="en-US" sz="3600" dirty="0"/>
          </a:p>
        </p:txBody>
      </p:sp>
      <p:sp>
        <p:nvSpPr>
          <p:cNvPr id="3" name="Content Placeholder 2">
            <a:extLst>
              <a:ext uri="{FF2B5EF4-FFF2-40B4-BE49-F238E27FC236}">
                <a16:creationId xmlns:a16="http://schemas.microsoft.com/office/drawing/2014/main" id="{0C04020F-E5DF-4F7A-BF2E-88C168644033}"/>
              </a:ext>
            </a:extLst>
          </p:cNvPr>
          <p:cNvSpPr>
            <a:spLocks noGrp="1"/>
          </p:cNvSpPr>
          <p:nvPr>
            <p:ph idx="1"/>
          </p:nvPr>
        </p:nvSpPr>
        <p:spPr>
          <a:xfrm>
            <a:off x="628650" y="1186543"/>
            <a:ext cx="7886700" cy="4990420"/>
          </a:xfrm>
        </p:spPr>
        <p:txBody>
          <a:bodyPr>
            <a:normAutofit fontScale="77500" lnSpcReduction="20000"/>
          </a:bodyPr>
          <a:lstStyle/>
          <a:p>
            <a:r>
              <a:rPr lang="en-US" b="1" dirty="0"/>
              <a:t>Sign flag (SF)- </a:t>
            </a:r>
            <a:r>
              <a:rPr lang="en-US" dirty="0"/>
              <a:t>It is set if the </a:t>
            </a:r>
            <a:r>
              <a:rPr lang="en-US" dirty="0" err="1"/>
              <a:t>MSB</a:t>
            </a:r>
            <a:r>
              <a:rPr lang="en-US" dirty="0"/>
              <a:t> of the result is 1. For signed operations such a number is treated as negative.</a:t>
            </a:r>
          </a:p>
          <a:p>
            <a:r>
              <a:rPr lang="en-US" b="1" dirty="0"/>
              <a:t>Overflow flag (OF)- </a:t>
            </a:r>
            <a:r>
              <a:rPr lang="en-US" dirty="0"/>
              <a:t>It will be set if the result of a signed operation is too large to fit in the number of bits available to represent it. It can be checked using the instruction INTO (Interrupt on Overflow).</a:t>
            </a:r>
          </a:p>
          <a:p>
            <a:pPr marL="0" indent="0">
              <a:buNone/>
            </a:pPr>
            <a:r>
              <a:rPr lang="en-US" b="1" dirty="0"/>
              <a:t>Control flags:</a:t>
            </a:r>
            <a:endParaRPr lang="en-US" dirty="0"/>
          </a:p>
          <a:p>
            <a:r>
              <a:rPr lang="en-US" b="1" dirty="0"/>
              <a:t>Trap flag (TF)- </a:t>
            </a:r>
            <a:r>
              <a:rPr lang="en-US" dirty="0"/>
              <a:t>It is used to set the trace mode i.e. start single stepping mode. Here the microprocessor is interrupted after every instruction so that the program can be debugged.</a:t>
            </a:r>
          </a:p>
          <a:p>
            <a:r>
              <a:rPr lang="en-US" b="1" dirty="0"/>
              <a:t>Interrupt enable flag (IF)- </a:t>
            </a:r>
            <a:r>
              <a:rPr lang="en-US" dirty="0"/>
              <a:t>It is used to mask (disable) or unmask (enable) the </a:t>
            </a:r>
            <a:r>
              <a:rPr lang="en-US" dirty="0" err="1"/>
              <a:t>INTR</a:t>
            </a:r>
            <a:r>
              <a:rPr lang="en-US" dirty="0"/>
              <a:t> interrupt. If user sets IF flag, the CPU will recognize external interrupt requests. Clearing IF disables these interrupts.</a:t>
            </a:r>
          </a:p>
          <a:p>
            <a:r>
              <a:rPr lang="en-US" b="1" dirty="0"/>
              <a:t>Direction flag (DF)- </a:t>
            </a:r>
            <a:r>
              <a:rPr lang="en-US" dirty="0"/>
              <a:t>If this flag is set, SI and DI are in auto-decrementing mode in string operations.</a:t>
            </a:r>
          </a:p>
        </p:txBody>
      </p:sp>
    </p:spTree>
    <p:extLst>
      <p:ext uri="{BB962C8B-B14F-4D97-AF65-F5344CB8AC3E}">
        <p14:creationId xmlns:p14="http://schemas.microsoft.com/office/powerpoint/2010/main" val="242292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3ED0-2C38-4F24-B330-E87EA194D417}"/>
              </a:ext>
            </a:extLst>
          </p:cNvPr>
          <p:cNvSpPr>
            <a:spLocks noGrp="1"/>
          </p:cNvSpPr>
          <p:nvPr>
            <p:ph type="title"/>
          </p:nvPr>
        </p:nvSpPr>
        <p:spPr>
          <a:xfrm>
            <a:off x="628650" y="152475"/>
            <a:ext cx="7886700" cy="655599"/>
          </a:xfrm>
        </p:spPr>
        <p:txBody>
          <a:bodyPr>
            <a:normAutofit/>
          </a:bodyPr>
          <a:lstStyle/>
          <a:p>
            <a:pPr algn="ctr"/>
            <a:r>
              <a:rPr lang="en-US" sz="3600" b="1" cap="all" dirty="0"/>
              <a:t>8086 Instruction SET</a:t>
            </a:r>
          </a:p>
        </p:txBody>
      </p:sp>
      <p:sp>
        <p:nvSpPr>
          <p:cNvPr id="3" name="Content Placeholder 2">
            <a:extLst>
              <a:ext uri="{FF2B5EF4-FFF2-40B4-BE49-F238E27FC236}">
                <a16:creationId xmlns:a16="http://schemas.microsoft.com/office/drawing/2014/main" id="{E0761355-2D32-4BEA-928E-6D57A1C14A0E}"/>
              </a:ext>
            </a:extLst>
          </p:cNvPr>
          <p:cNvSpPr>
            <a:spLocks noGrp="1"/>
          </p:cNvSpPr>
          <p:nvPr>
            <p:ph idx="1"/>
          </p:nvPr>
        </p:nvSpPr>
        <p:spPr>
          <a:xfrm>
            <a:off x="405365" y="808074"/>
            <a:ext cx="8292067" cy="5656521"/>
          </a:xfrm>
        </p:spPr>
        <p:txBody>
          <a:bodyPr>
            <a:noAutofit/>
          </a:bodyPr>
          <a:lstStyle/>
          <a:p>
            <a:r>
              <a:rPr lang="en-US" sz="2600" dirty="0"/>
              <a:t>The 8086 instruction set includes equivalents of the 8085 instructions plus many new ones.</a:t>
            </a:r>
            <a:br>
              <a:rPr lang="en-US" sz="2600" dirty="0"/>
            </a:br>
            <a:endParaRPr lang="en-US" sz="2600" dirty="0"/>
          </a:p>
          <a:p>
            <a:r>
              <a:rPr lang="en-US" sz="2600" dirty="0"/>
              <a:t>The new instructions contain operations such as signed and unsigned multiplication and division, bit manipulation instructions, string instructions, and interrupt instructions.</a:t>
            </a:r>
            <a:br>
              <a:rPr lang="en-US" sz="2600" dirty="0"/>
            </a:br>
            <a:endParaRPr lang="en-US" sz="2600" dirty="0"/>
          </a:p>
          <a:p>
            <a:r>
              <a:rPr lang="en-US" sz="2600" dirty="0"/>
              <a:t>The 8086 has approximately 117 different instructions with about 300 op-codes. </a:t>
            </a:r>
          </a:p>
          <a:p>
            <a:r>
              <a:rPr lang="en-US" sz="2600" dirty="0"/>
              <a:t>The 8086 instruction set contains: no operand, single operand, and two operand instructions. Except for string instructions which involve array operations, the 8086 instructions do not permit memory to memory operations.</a:t>
            </a:r>
          </a:p>
        </p:txBody>
      </p:sp>
    </p:spTree>
    <p:extLst>
      <p:ext uri="{BB962C8B-B14F-4D97-AF65-F5344CB8AC3E}">
        <p14:creationId xmlns:p14="http://schemas.microsoft.com/office/powerpoint/2010/main" val="236641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a:extLst>
              <a:ext uri="{FF2B5EF4-FFF2-40B4-BE49-F238E27FC236}">
                <a16:creationId xmlns:a16="http://schemas.microsoft.com/office/drawing/2014/main" id="{47B6A099-0BD5-493C-B28D-E8DD326BB76F}"/>
              </a:ext>
            </a:extLst>
          </p:cNvPr>
          <p:cNvSpPr txBox="1">
            <a:spLocks noChangeArrowheads="1"/>
          </p:cNvSpPr>
          <p:nvPr/>
        </p:nvSpPr>
        <p:spPr bwMode="auto">
          <a:xfrm>
            <a:off x="544287" y="198031"/>
            <a:ext cx="77417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a:latin typeface="Times New Roman" panose="02020603050405020304" pitchFamily="18" charset="0"/>
                <a:cs typeface="Times New Roman" panose="02020603050405020304" pitchFamily="18" charset="0"/>
              </a:rPr>
              <a:t>Functional groups of Instruction 8086 Instructions</a:t>
            </a:r>
          </a:p>
        </p:txBody>
      </p:sp>
      <p:sp>
        <p:nvSpPr>
          <p:cNvPr id="3" name="TextBox 2">
            <a:extLst>
              <a:ext uri="{FF2B5EF4-FFF2-40B4-BE49-F238E27FC236}">
                <a16:creationId xmlns:a16="http://schemas.microsoft.com/office/drawing/2014/main" id="{DF4D3907-B521-4A4D-A9BE-FAB76A0AA824}"/>
              </a:ext>
            </a:extLst>
          </p:cNvPr>
          <p:cNvSpPr txBox="1"/>
          <p:nvPr/>
        </p:nvSpPr>
        <p:spPr>
          <a:xfrm>
            <a:off x="1175533" y="1714943"/>
            <a:ext cx="7110525" cy="4524315"/>
          </a:xfrm>
          <a:prstGeom prst="rect">
            <a:avLst/>
          </a:prstGeom>
          <a:noFill/>
        </p:spPr>
        <p:txBody>
          <a:bodyPr wrap="square">
            <a:spAutoFit/>
          </a:bodyPr>
          <a:lstStyle/>
          <a:p>
            <a:pPr eaLnBrk="1" hangingPunct="1">
              <a:defRPr/>
            </a:pPr>
            <a:r>
              <a:rPr lang="en-US" sz="3200" dirty="0">
                <a:cs typeface="Arial" charset="0"/>
              </a:rPr>
              <a:t>The instructions of 8086 are classified into the following </a:t>
            </a:r>
            <a:r>
              <a:rPr lang="en-US" sz="3200" dirty="0">
                <a:solidFill>
                  <a:srgbClr val="FF0000"/>
                </a:solidFill>
                <a:cs typeface="Arial" charset="0"/>
              </a:rPr>
              <a:t>6</a:t>
            </a:r>
            <a:r>
              <a:rPr lang="en-US" sz="3200" dirty="0">
                <a:cs typeface="Arial" charset="0"/>
              </a:rPr>
              <a:t> functional groups:</a:t>
            </a:r>
          </a:p>
          <a:p>
            <a:pPr eaLnBrk="1" hangingPunct="1">
              <a:defRPr/>
            </a:pPr>
            <a:endParaRPr lang="en-US" sz="3200" dirty="0">
              <a:cs typeface="Arial" charset="0"/>
            </a:endParaRPr>
          </a:p>
          <a:p>
            <a:pPr marL="514350" indent="-514350" eaLnBrk="1" hangingPunct="1">
              <a:buFont typeface="+mj-lt"/>
              <a:buAutoNum type="arabicPeriod"/>
              <a:defRPr/>
            </a:pPr>
            <a:r>
              <a:rPr lang="en-US" sz="3200" dirty="0">
                <a:cs typeface="Arial" charset="0"/>
              </a:rPr>
              <a:t>Data transfer Instructions</a:t>
            </a:r>
          </a:p>
          <a:p>
            <a:pPr marL="514350" indent="-514350" eaLnBrk="1" hangingPunct="1">
              <a:buFont typeface="+mj-lt"/>
              <a:buAutoNum type="arabicPeriod"/>
              <a:defRPr/>
            </a:pPr>
            <a:r>
              <a:rPr lang="en-US" sz="3200" dirty="0">
                <a:cs typeface="Arial" charset="0"/>
              </a:rPr>
              <a:t>Arithmetic and Logical Instructions</a:t>
            </a:r>
          </a:p>
          <a:p>
            <a:pPr marL="514350" indent="-514350" eaLnBrk="1" hangingPunct="1">
              <a:buFont typeface="+mj-lt"/>
              <a:buAutoNum type="arabicPeriod"/>
              <a:defRPr/>
            </a:pPr>
            <a:r>
              <a:rPr lang="en-US" sz="3200" dirty="0">
                <a:cs typeface="Arial" charset="0"/>
              </a:rPr>
              <a:t>Branch Instructions</a:t>
            </a:r>
          </a:p>
          <a:p>
            <a:pPr marL="514350" indent="-514350" eaLnBrk="1" hangingPunct="1">
              <a:buFont typeface="+mj-lt"/>
              <a:buAutoNum type="arabicPeriod"/>
              <a:defRPr/>
            </a:pPr>
            <a:r>
              <a:rPr lang="en-US" sz="3200" dirty="0">
                <a:cs typeface="Arial" charset="0"/>
              </a:rPr>
              <a:t>Processor Control Instructions</a:t>
            </a:r>
          </a:p>
          <a:p>
            <a:pPr marL="514350" indent="-514350" eaLnBrk="1" hangingPunct="1">
              <a:buFont typeface="+mj-lt"/>
              <a:buAutoNum type="arabicPeriod"/>
              <a:defRPr/>
            </a:pPr>
            <a:r>
              <a:rPr lang="en-US" sz="3200" dirty="0">
                <a:cs typeface="Arial" charset="0"/>
              </a:rPr>
              <a:t>String Operation Instructions</a:t>
            </a:r>
          </a:p>
          <a:p>
            <a:pPr marL="514350" indent="-514350" eaLnBrk="1" hangingPunct="1">
              <a:buFont typeface="+mj-lt"/>
              <a:buAutoNum type="arabicPeriod"/>
              <a:defRPr/>
            </a:pPr>
            <a:r>
              <a:rPr lang="en-US" sz="3200" dirty="0">
                <a:cs typeface="Arial" charset="0"/>
              </a:rPr>
              <a:t>Protection Control Instructions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67035-1BF9-4972-8552-D7F3894D2238}"/>
              </a:ext>
            </a:extLst>
          </p:cNvPr>
          <p:cNvSpPr txBox="1"/>
          <p:nvPr/>
        </p:nvSpPr>
        <p:spPr>
          <a:xfrm>
            <a:off x="457201" y="1114884"/>
            <a:ext cx="8165804" cy="4524315"/>
          </a:xfrm>
          <a:prstGeom prst="rect">
            <a:avLst/>
          </a:prstGeom>
          <a:noFill/>
        </p:spPr>
        <p:txBody>
          <a:bodyPr wrap="square">
            <a:spAutoFit/>
          </a:bodyPr>
          <a:lstStyle/>
          <a:p>
            <a:pPr marL="514350" indent="-514350" eaLnBrk="1" hangingPunct="1">
              <a:buFont typeface="+mj-lt"/>
              <a:buAutoNum type="arabicPeriod"/>
              <a:defRPr/>
            </a:pPr>
            <a:r>
              <a:rPr lang="en-US" sz="3200" dirty="0">
                <a:latin typeface="Times New Roman" pitchFamily="18" charset="0"/>
                <a:cs typeface="Times New Roman" pitchFamily="18" charset="0"/>
              </a:rPr>
              <a:t>Register to a register</a:t>
            </a:r>
          </a:p>
          <a:p>
            <a:pPr marL="514350" indent="-514350" eaLnBrk="1" hangingPunct="1">
              <a:buFont typeface="+mj-lt"/>
              <a:buAutoNum type="arabicPeriod"/>
              <a:defRPr/>
            </a:pPr>
            <a:r>
              <a:rPr lang="en-US" sz="3200" dirty="0">
                <a:latin typeface="Times New Roman" pitchFamily="18" charset="0"/>
                <a:cs typeface="Times New Roman" pitchFamily="18" charset="0"/>
              </a:rPr>
              <a:t>Immediate operand to a register</a:t>
            </a:r>
          </a:p>
          <a:p>
            <a:pPr marL="514350" indent="-514350" eaLnBrk="1" hangingPunct="1">
              <a:buFont typeface="+mj-lt"/>
              <a:buAutoNum type="arabicPeriod"/>
              <a:defRPr/>
            </a:pPr>
            <a:r>
              <a:rPr lang="en-US" sz="3200" dirty="0">
                <a:latin typeface="Times New Roman" pitchFamily="18" charset="0"/>
                <a:cs typeface="Times New Roman" pitchFamily="18" charset="0"/>
              </a:rPr>
              <a:t>Immediate operand to the memory</a:t>
            </a:r>
          </a:p>
          <a:p>
            <a:pPr marL="514350" indent="-514350" eaLnBrk="1" hangingPunct="1">
              <a:buFont typeface="+mj-lt"/>
              <a:buAutoNum type="arabicPeriod"/>
              <a:defRPr/>
            </a:pPr>
            <a:r>
              <a:rPr lang="en-US" sz="3200" dirty="0">
                <a:latin typeface="Times New Roman" pitchFamily="18" charset="0"/>
                <a:cs typeface="Times New Roman" pitchFamily="18" charset="0"/>
              </a:rPr>
              <a:t>Memory to a register</a:t>
            </a:r>
          </a:p>
          <a:p>
            <a:pPr marL="514350" indent="-514350" eaLnBrk="1" hangingPunct="1">
              <a:buFont typeface="+mj-lt"/>
              <a:buAutoNum type="arabicPeriod"/>
              <a:defRPr/>
            </a:pPr>
            <a:r>
              <a:rPr lang="en-US" sz="3200" dirty="0">
                <a:latin typeface="Times New Roman" pitchFamily="18" charset="0"/>
                <a:cs typeface="Times New Roman" pitchFamily="18" charset="0"/>
              </a:rPr>
              <a:t>Register to a memory</a:t>
            </a:r>
          </a:p>
          <a:p>
            <a:pPr marL="514350" indent="-514350" eaLnBrk="1" hangingPunct="1">
              <a:buFont typeface="+mj-lt"/>
              <a:buAutoNum type="arabicPeriod"/>
              <a:defRPr/>
            </a:pPr>
            <a:r>
              <a:rPr lang="en-US" sz="3200" dirty="0">
                <a:latin typeface="Times New Roman" pitchFamily="18" charset="0"/>
                <a:cs typeface="Times New Roman" pitchFamily="18" charset="0"/>
              </a:rPr>
              <a:t>Register to a segment register (excluding CS)</a:t>
            </a:r>
          </a:p>
          <a:p>
            <a:pPr marL="514350" indent="-514350" eaLnBrk="1" hangingPunct="1">
              <a:buFont typeface="+mj-lt"/>
              <a:buAutoNum type="arabicPeriod"/>
              <a:defRPr/>
            </a:pPr>
            <a:r>
              <a:rPr lang="en-US" sz="3200" dirty="0">
                <a:latin typeface="Times New Roman" pitchFamily="18" charset="0"/>
                <a:cs typeface="Times New Roman" pitchFamily="18" charset="0"/>
              </a:rPr>
              <a:t>Memory to a segment register (excluding CS)</a:t>
            </a:r>
          </a:p>
          <a:p>
            <a:pPr marL="514350" indent="-514350" eaLnBrk="1" hangingPunct="1">
              <a:buFont typeface="+mj-lt"/>
              <a:buAutoNum type="arabicPeriod"/>
              <a:defRPr/>
            </a:pPr>
            <a:r>
              <a:rPr lang="en-US" sz="3200" dirty="0">
                <a:latin typeface="Times New Roman" pitchFamily="18" charset="0"/>
                <a:cs typeface="Times New Roman" pitchFamily="18" charset="0"/>
              </a:rPr>
              <a:t>Register to an I/O port</a:t>
            </a:r>
          </a:p>
          <a:p>
            <a:pPr marL="514350" indent="-514350" eaLnBrk="1" hangingPunct="1">
              <a:buFont typeface="+mj-lt"/>
              <a:buAutoNum type="arabicPeriod"/>
              <a:defRPr/>
            </a:pPr>
            <a:r>
              <a:rPr lang="en-US" sz="3200" dirty="0">
                <a:latin typeface="Times New Roman" pitchFamily="18" charset="0"/>
                <a:cs typeface="Times New Roman" pitchFamily="18" charset="0"/>
              </a:rPr>
              <a:t>I/O port to a register</a:t>
            </a:r>
          </a:p>
        </p:txBody>
      </p:sp>
      <p:sp>
        <p:nvSpPr>
          <p:cNvPr id="3" name="TextBox 2">
            <a:extLst>
              <a:ext uri="{FF2B5EF4-FFF2-40B4-BE49-F238E27FC236}">
                <a16:creationId xmlns:a16="http://schemas.microsoft.com/office/drawing/2014/main" id="{E8EEF3F2-E96F-4F6F-BA58-1BC7B1224D8D}"/>
              </a:ext>
            </a:extLst>
          </p:cNvPr>
          <p:cNvSpPr txBox="1"/>
          <p:nvPr/>
        </p:nvSpPr>
        <p:spPr>
          <a:xfrm>
            <a:off x="891601" y="223030"/>
            <a:ext cx="7360798" cy="707886"/>
          </a:xfrm>
          <a:prstGeom prst="rect">
            <a:avLst/>
          </a:prstGeom>
          <a:noFill/>
        </p:spPr>
        <p:txBody>
          <a:bodyPr wrap="none" rtlCol="0">
            <a:spAutoFit/>
          </a:bodyPr>
          <a:lstStyle/>
          <a:p>
            <a:r>
              <a:rPr lang="en-US" sz="4000" dirty="0"/>
              <a:t>Types of Data Transfer Instructions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E9B4-8AE3-4FF2-90A7-2DAC9FB94C69}"/>
              </a:ext>
            </a:extLst>
          </p:cNvPr>
          <p:cNvSpPr>
            <a:spLocks noGrp="1"/>
          </p:cNvSpPr>
          <p:nvPr>
            <p:ph type="title"/>
          </p:nvPr>
        </p:nvSpPr>
        <p:spPr>
          <a:xfrm>
            <a:off x="628650" y="147413"/>
            <a:ext cx="7886700" cy="614588"/>
          </a:xfrm>
        </p:spPr>
        <p:txBody>
          <a:bodyPr>
            <a:normAutofit/>
          </a:bodyPr>
          <a:lstStyle/>
          <a:p>
            <a:pPr algn="ctr"/>
            <a:r>
              <a:rPr lang="en-US" sz="3200" b="1" dirty="0"/>
              <a:t>Data transfer Instruction MOV</a:t>
            </a:r>
          </a:p>
        </p:txBody>
      </p:sp>
      <p:sp>
        <p:nvSpPr>
          <p:cNvPr id="3" name="Content Placeholder 2">
            <a:extLst>
              <a:ext uri="{FF2B5EF4-FFF2-40B4-BE49-F238E27FC236}">
                <a16:creationId xmlns:a16="http://schemas.microsoft.com/office/drawing/2014/main" id="{A7A70A52-3D1D-45C0-B95F-C4024BE4C0F6}"/>
              </a:ext>
            </a:extLst>
          </p:cNvPr>
          <p:cNvSpPr>
            <a:spLocks noGrp="1"/>
          </p:cNvSpPr>
          <p:nvPr>
            <p:ph idx="1"/>
          </p:nvPr>
        </p:nvSpPr>
        <p:spPr>
          <a:xfrm>
            <a:off x="628650" y="762001"/>
            <a:ext cx="7886700" cy="5544003"/>
          </a:xfrm>
        </p:spPr>
        <p:txBody>
          <a:bodyPr>
            <a:normAutofit/>
          </a:bodyPr>
          <a:lstStyle/>
          <a:p>
            <a:r>
              <a:rPr lang="en-US" sz="2400" dirty="0"/>
              <a:t>Syntax: MOV </a:t>
            </a:r>
            <a:r>
              <a:rPr lang="en-US" sz="2400" dirty="0" err="1"/>
              <a:t>dest</a:t>
            </a:r>
            <a:r>
              <a:rPr lang="en-US" sz="2400" dirty="0"/>
              <a:t>, </a:t>
            </a:r>
            <a:r>
              <a:rPr lang="en-US" sz="2400" dirty="0" err="1"/>
              <a:t>src</a:t>
            </a:r>
            <a:endParaRPr lang="en-US" sz="2400" dirty="0"/>
          </a:p>
          <a:p>
            <a:r>
              <a:rPr lang="en-US" sz="2400" dirty="0"/>
              <a:t>Function: Transfer data from register/memory/immediate to register/memory</a:t>
            </a:r>
          </a:p>
          <a:p>
            <a:pPr marL="0" indent="0">
              <a:buNone/>
            </a:pPr>
            <a:r>
              <a:rPr lang="en-US" sz="2400" dirty="0"/>
              <a:t>   </a:t>
            </a:r>
            <a:r>
              <a:rPr lang="en-US" sz="2400" dirty="0" err="1"/>
              <a:t>dest</a:t>
            </a:r>
            <a:r>
              <a:rPr lang="en-US" sz="2400" dirty="0"/>
              <a:t> </a:t>
            </a:r>
            <a:r>
              <a:rPr lang="en-US" sz="2400" dirty="0">
                <a:sym typeface="Symbol" panose="05050102010706020507" pitchFamily="18" charset="2"/>
              </a:rPr>
              <a:t> </a:t>
            </a:r>
            <a:r>
              <a:rPr lang="en-US" sz="2400" dirty="0" err="1">
                <a:sym typeface="Symbol" panose="05050102010706020507" pitchFamily="18" charset="2"/>
              </a:rPr>
              <a:t>src</a:t>
            </a:r>
            <a:endParaRPr lang="en-US" sz="2400" dirty="0">
              <a:sym typeface="Symbol" panose="05050102010706020507" pitchFamily="18" charset="2"/>
            </a:endParaRPr>
          </a:p>
          <a:p>
            <a:pPr marL="0" indent="0">
              <a:buNone/>
            </a:pPr>
            <a:r>
              <a:rPr lang="en-US" sz="2400" dirty="0">
                <a:sym typeface="Symbol" panose="05050102010706020507" pitchFamily="18" charset="2"/>
              </a:rPr>
              <a:t>The instruction MOV transfers a byte or a word of data from the source to destination. The source can be a register or a memory location or an immediate number.</a:t>
            </a:r>
          </a:p>
          <a:p>
            <a:pPr marL="0" indent="0">
              <a:buNone/>
            </a:pPr>
            <a:r>
              <a:rPr lang="en-US" sz="2400" dirty="0">
                <a:sym typeface="Symbol" panose="05050102010706020507" pitchFamily="18" charset="2"/>
              </a:rPr>
              <a:t>The destination can be a register or a memory location</a:t>
            </a:r>
          </a:p>
          <a:p>
            <a:pPr marL="0" indent="0">
              <a:buNone/>
            </a:pPr>
            <a:r>
              <a:rPr lang="en-US" sz="2400" dirty="0">
                <a:sym typeface="Symbol" panose="05050102010706020507" pitchFamily="18" charset="2"/>
              </a:rPr>
              <a:t>Both the source and destination cannot refer to memory locations in the same instruction.</a:t>
            </a:r>
          </a:p>
          <a:p>
            <a:pPr marL="0" indent="0">
              <a:buNone/>
            </a:pPr>
            <a:r>
              <a:rPr lang="en-US" sz="2400" dirty="0">
                <a:sym typeface="Symbol" panose="05050102010706020507" pitchFamily="18" charset="2"/>
              </a:rPr>
              <a:t>They must be of same data type, i.e., either of the type byte or type word.</a:t>
            </a:r>
          </a:p>
          <a:p>
            <a:pPr marL="0" indent="0">
              <a:buNone/>
            </a:pPr>
            <a:r>
              <a:rPr lang="en-US" sz="2400" dirty="0">
                <a:sym typeface="Symbol" panose="05050102010706020507" pitchFamily="18" charset="2"/>
              </a:rPr>
              <a:t>Flags affected: None</a:t>
            </a:r>
          </a:p>
          <a:p>
            <a:pPr marL="0" indent="0">
              <a:buNone/>
            </a:pPr>
            <a:endParaRPr lang="en-US" sz="2400" dirty="0">
              <a:sym typeface="Symbol" panose="05050102010706020507" pitchFamily="18" charset="2"/>
            </a:endParaRPr>
          </a:p>
          <a:p>
            <a:endParaRPr lang="en-US" sz="2400" dirty="0"/>
          </a:p>
        </p:txBody>
      </p:sp>
    </p:spTree>
    <p:extLst>
      <p:ext uri="{BB962C8B-B14F-4D97-AF65-F5344CB8AC3E}">
        <p14:creationId xmlns:p14="http://schemas.microsoft.com/office/powerpoint/2010/main" val="118865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1">
            <a:extLst>
              <a:ext uri="{FF2B5EF4-FFF2-40B4-BE49-F238E27FC236}">
                <a16:creationId xmlns:a16="http://schemas.microsoft.com/office/drawing/2014/main" id="{99ED7441-1732-4C3C-ACB8-38EDED2DC89C}"/>
              </a:ext>
            </a:extLst>
          </p:cNvPr>
          <p:cNvSpPr txBox="1">
            <a:spLocks noChangeArrowheads="1"/>
          </p:cNvSpPr>
          <p:nvPr/>
        </p:nvSpPr>
        <p:spPr bwMode="auto">
          <a:xfrm>
            <a:off x="308344" y="1485901"/>
            <a:ext cx="8123275" cy="3970318"/>
          </a:xfrm>
          <a:prstGeom prst="rect">
            <a:avLst/>
          </a:prstGeom>
          <a:noFill/>
          <a:ln w="38100">
            <a:noFill/>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sz="2800" b="1" dirty="0"/>
              <a:t>MOV</a:t>
            </a:r>
          </a:p>
          <a:p>
            <a:pPr>
              <a:spcBef>
                <a:spcPct val="0"/>
              </a:spcBef>
              <a:buNone/>
            </a:pPr>
            <a:r>
              <a:rPr lang="en-US" sz="2800" b="1" dirty="0"/>
              <a:t>MOV CX, DX ; </a:t>
            </a:r>
            <a:r>
              <a:rPr lang="en-US" sz="2800" dirty="0"/>
              <a:t>copies the 16-bit content of DX into CX.</a:t>
            </a:r>
          </a:p>
          <a:p>
            <a:pPr>
              <a:spcBef>
                <a:spcPct val="0"/>
              </a:spcBef>
              <a:buNone/>
            </a:pPr>
            <a:r>
              <a:rPr lang="en-US" sz="2800" dirty="0"/>
              <a:t>MOV AH, AL ; copy 8-bit content of AL to AH  </a:t>
            </a:r>
          </a:p>
          <a:p>
            <a:pPr>
              <a:spcBef>
                <a:spcPct val="0"/>
              </a:spcBef>
              <a:buNone/>
            </a:pPr>
            <a:r>
              <a:rPr lang="en-US" sz="2800" b="1" dirty="0"/>
              <a:t>MOV AX, </a:t>
            </a:r>
            <a:r>
              <a:rPr lang="en-US" sz="2800" b="1" dirty="0" err="1"/>
              <a:t>0205H</a:t>
            </a:r>
            <a:r>
              <a:rPr lang="en-US" sz="2800" b="1" dirty="0"/>
              <a:t> ;</a:t>
            </a:r>
            <a:r>
              <a:rPr lang="en-US" sz="2800" dirty="0"/>
              <a:t> moves immediate data </a:t>
            </a:r>
            <a:r>
              <a:rPr lang="en-US" sz="2800" dirty="0" err="1"/>
              <a:t>0205H</a:t>
            </a:r>
            <a:r>
              <a:rPr lang="en-US" sz="2800" dirty="0"/>
              <a:t> into 16-bit register AX.</a:t>
            </a:r>
          </a:p>
          <a:p>
            <a:pPr>
              <a:spcBef>
                <a:spcPct val="0"/>
              </a:spcBef>
              <a:buNone/>
            </a:pPr>
            <a:r>
              <a:rPr lang="en-US" sz="2800" dirty="0"/>
              <a:t>MOV BX, [</a:t>
            </a:r>
            <a:r>
              <a:rPr lang="en-US" sz="2800" dirty="0" err="1"/>
              <a:t>530BH</a:t>
            </a:r>
            <a:r>
              <a:rPr lang="en-US" sz="2800" dirty="0"/>
              <a:t>] ; copy 16-bit data from the memory location </a:t>
            </a:r>
            <a:r>
              <a:rPr lang="en-US" sz="2800" dirty="0" err="1"/>
              <a:t>530BH</a:t>
            </a:r>
            <a:r>
              <a:rPr lang="en-US" sz="2800" dirty="0"/>
              <a:t> to BX register </a:t>
            </a:r>
          </a:p>
          <a:p>
            <a:pPr>
              <a:spcBef>
                <a:spcPct val="0"/>
              </a:spcBef>
              <a:buNone/>
            </a:pPr>
            <a:r>
              <a:rPr lang="en-US" sz="2800" b="1" dirty="0"/>
              <a:t>MOV DL, [BX]: </a:t>
            </a:r>
            <a:r>
              <a:rPr lang="en-US" sz="2800" dirty="0"/>
              <a:t>moves the 8-bit content of memory location pointed to the address stored in BX to DL </a:t>
            </a:r>
          </a:p>
        </p:txBody>
      </p:sp>
      <p:sp>
        <p:nvSpPr>
          <p:cNvPr id="2" name="TextBox 1">
            <a:extLst>
              <a:ext uri="{FF2B5EF4-FFF2-40B4-BE49-F238E27FC236}">
                <a16:creationId xmlns:a16="http://schemas.microsoft.com/office/drawing/2014/main" id="{C7825153-DCF3-44CE-8FE7-3E0A3D663EF9}"/>
              </a:ext>
            </a:extLst>
          </p:cNvPr>
          <p:cNvSpPr txBox="1"/>
          <p:nvPr/>
        </p:nvSpPr>
        <p:spPr>
          <a:xfrm>
            <a:off x="883166" y="201453"/>
            <a:ext cx="7341690" cy="646331"/>
          </a:xfrm>
          <a:prstGeom prst="rect">
            <a:avLst/>
          </a:prstGeom>
          <a:noFill/>
        </p:spPr>
        <p:txBody>
          <a:bodyPr wrap="none" rtlCol="0">
            <a:spAutoFit/>
          </a:bodyPr>
          <a:lstStyle/>
          <a:p>
            <a:r>
              <a:rPr lang="en-US" sz="3600" dirty="0"/>
              <a:t>Examples of Data Transfer Instructions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4428-B5F4-4633-A714-1BEDA6EF62DF}"/>
              </a:ext>
            </a:extLst>
          </p:cNvPr>
          <p:cNvSpPr>
            <a:spLocks noGrp="1"/>
          </p:cNvSpPr>
          <p:nvPr>
            <p:ph type="title"/>
          </p:nvPr>
        </p:nvSpPr>
        <p:spPr>
          <a:xfrm>
            <a:off x="552450" y="114754"/>
            <a:ext cx="7886700" cy="1181947"/>
          </a:xfrm>
        </p:spPr>
        <p:txBody>
          <a:bodyPr>
            <a:normAutofit fontScale="90000"/>
          </a:bodyPr>
          <a:lstStyle/>
          <a:p>
            <a:pPr algn="ctr"/>
            <a:r>
              <a:rPr lang="en-US" sz="3200" b="1" cap="all" dirty="0"/>
              <a:t>Numerical Example OF MOV INSTRUCTIONS TO DISPLAY ASCII CHARACTER ‘A’ ON </a:t>
            </a:r>
            <a:r>
              <a:rPr lang="en-US" sz="3200" b="1" cap="all"/>
              <a:t>DOS WINDOW</a:t>
            </a:r>
            <a:endParaRPr lang="en-US" sz="3200" b="1" cap="all" dirty="0"/>
          </a:p>
        </p:txBody>
      </p:sp>
      <p:sp>
        <p:nvSpPr>
          <p:cNvPr id="4" name="TextBox 2">
            <a:extLst>
              <a:ext uri="{FF2B5EF4-FFF2-40B4-BE49-F238E27FC236}">
                <a16:creationId xmlns:a16="http://schemas.microsoft.com/office/drawing/2014/main" id="{72C7565D-F9C4-4996-9719-85A777477C54}"/>
              </a:ext>
            </a:extLst>
          </p:cNvPr>
          <p:cNvSpPr txBox="1">
            <a:spLocks noGrp="1" noChangeArrowheads="1"/>
          </p:cNvSpPr>
          <p:nvPr>
            <p:ph idx="1"/>
          </p:nvPr>
        </p:nvSpPr>
        <p:spPr bwMode="auto">
          <a:xfrm>
            <a:off x="628650" y="1547074"/>
            <a:ext cx="7886700" cy="4745915"/>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pPr>
            <a:r>
              <a:rPr lang="en-US" sz="2400" dirty="0"/>
              <a:t>here is a short program that demonstrates the use of </a:t>
            </a:r>
            <a:r>
              <a:rPr lang="en-US" sz="2400" b="1" dirty="0"/>
              <a:t>MOV </a:t>
            </a:r>
            <a:r>
              <a:rPr lang="en-US" sz="2400" dirty="0"/>
              <a:t>instruction: </a:t>
            </a:r>
          </a:p>
          <a:p>
            <a:pPr marL="0" indent="0">
              <a:buNone/>
            </a:pPr>
            <a:r>
              <a:rPr lang="en-US" sz="2400" dirty="0"/>
              <a:t>ORG </a:t>
            </a:r>
            <a:r>
              <a:rPr lang="en-US" sz="2400" dirty="0" err="1"/>
              <a:t>100h</a:t>
            </a:r>
            <a:r>
              <a:rPr lang="en-US" sz="2400" dirty="0"/>
              <a:t> ; this directive required for a simple 1 segment .com program. </a:t>
            </a:r>
          </a:p>
          <a:p>
            <a:pPr marL="0" indent="0">
              <a:buNone/>
            </a:pPr>
            <a:r>
              <a:rPr lang="en-US" sz="2400" dirty="0"/>
              <a:t>MOV AX, </a:t>
            </a:r>
            <a:r>
              <a:rPr lang="en-US" sz="2400" dirty="0" err="1"/>
              <a:t>0B800h</a:t>
            </a:r>
            <a:r>
              <a:rPr lang="en-US" sz="2400" dirty="0"/>
              <a:t> ; set AX to hexadecimal value of </a:t>
            </a:r>
            <a:r>
              <a:rPr lang="en-US" sz="2400" dirty="0" err="1"/>
              <a:t>B800h</a:t>
            </a:r>
            <a:r>
              <a:rPr lang="en-US" sz="2400" dirty="0"/>
              <a:t>. </a:t>
            </a:r>
          </a:p>
          <a:p>
            <a:pPr marL="0" indent="0">
              <a:buNone/>
            </a:pPr>
            <a:r>
              <a:rPr lang="en-US" sz="2400" dirty="0"/>
              <a:t>MOV DS, AX ; copy value of AX to DS. </a:t>
            </a:r>
          </a:p>
          <a:p>
            <a:pPr marL="0" indent="0">
              <a:buNone/>
            </a:pPr>
            <a:r>
              <a:rPr lang="en-US" sz="2400" dirty="0"/>
              <a:t>MOV CL, 'A' ; set CL to ASCII code of 'A', it is </a:t>
            </a:r>
            <a:r>
              <a:rPr lang="en-US" sz="2400" dirty="0" err="1"/>
              <a:t>41h</a:t>
            </a:r>
            <a:r>
              <a:rPr lang="en-US" sz="2400" dirty="0"/>
              <a:t>. </a:t>
            </a:r>
          </a:p>
          <a:p>
            <a:pPr marL="0" indent="0">
              <a:buNone/>
            </a:pPr>
            <a:r>
              <a:rPr lang="en-US" sz="2400" dirty="0"/>
              <a:t>MOV CH, </a:t>
            </a:r>
            <a:r>
              <a:rPr lang="en-US" sz="2400" dirty="0" err="1"/>
              <a:t>1101_1111b</a:t>
            </a:r>
            <a:r>
              <a:rPr lang="en-US" sz="2400" dirty="0"/>
              <a:t> ; set CH to binary value. </a:t>
            </a:r>
          </a:p>
          <a:p>
            <a:pPr marL="0" indent="0">
              <a:buNone/>
            </a:pPr>
            <a:r>
              <a:rPr lang="en-US" sz="2400" dirty="0"/>
              <a:t>MOV BX, </a:t>
            </a:r>
            <a:r>
              <a:rPr lang="en-US" sz="2400" dirty="0" err="1"/>
              <a:t>15Eh</a:t>
            </a:r>
            <a:r>
              <a:rPr lang="en-US" sz="2400" dirty="0"/>
              <a:t> ; set BX to </a:t>
            </a:r>
            <a:r>
              <a:rPr lang="en-US" sz="2400" dirty="0" err="1"/>
              <a:t>15Eh</a:t>
            </a:r>
            <a:r>
              <a:rPr lang="en-US" sz="2400" dirty="0"/>
              <a:t>. </a:t>
            </a:r>
          </a:p>
          <a:p>
            <a:pPr marL="0" indent="0">
              <a:buNone/>
            </a:pPr>
            <a:r>
              <a:rPr lang="en-US" sz="2400" dirty="0"/>
              <a:t>MOV [BX], CX ; copy contents of CX to memory at </a:t>
            </a:r>
            <a:r>
              <a:rPr lang="en-US" sz="2400" dirty="0" err="1"/>
              <a:t>B800:015E</a:t>
            </a:r>
            <a:r>
              <a:rPr lang="en-US" sz="2400" dirty="0"/>
              <a:t> </a:t>
            </a:r>
          </a:p>
          <a:p>
            <a:pPr marL="0" indent="0">
              <a:buNone/>
            </a:pPr>
            <a:r>
              <a:rPr lang="en-US" sz="2400" dirty="0"/>
              <a:t>RET ; returns to operating system. </a:t>
            </a:r>
          </a:p>
          <a:p>
            <a:pPr marL="0" indent="0">
              <a:buNone/>
            </a:pPr>
            <a:r>
              <a:rPr lang="en-US" sz="2400" b="1" dirty="0">
                <a:solidFill>
                  <a:srgbClr val="FF0000"/>
                </a:solidFill>
              </a:rPr>
              <a:t>RUN Result:</a:t>
            </a:r>
            <a:r>
              <a:rPr lang="en-US" sz="2400" dirty="0"/>
              <a:t> ASCII character A is shown on DOS window	</a:t>
            </a:r>
          </a:p>
        </p:txBody>
      </p:sp>
    </p:spTree>
    <p:extLst>
      <p:ext uri="{BB962C8B-B14F-4D97-AF65-F5344CB8AC3E}">
        <p14:creationId xmlns:p14="http://schemas.microsoft.com/office/powerpoint/2010/main" val="13213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D309-DE6B-4151-801F-2B8492602667}"/>
              </a:ext>
            </a:extLst>
          </p:cNvPr>
          <p:cNvSpPr>
            <a:spLocks noGrp="1"/>
          </p:cNvSpPr>
          <p:nvPr>
            <p:ph type="title"/>
          </p:nvPr>
        </p:nvSpPr>
        <p:spPr>
          <a:xfrm>
            <a:off x="628650" y="169183"/>
            <a:ext cx="7886700" cy="690788"/>
          </a:xfrm>
        </p:spPr>
        <p:txBody>
          <a:bodyPr>
            <a:normAutofit/>
          </a:bodyPr>
          <a:lstStyle/>
          <a:p>
            <a:pPr algn="ctr"/>
            <a:r>
              <a:rPr lang="en-US" sz="3200" b="1" cap="all" dirty="0"/>
              <a:t>Declaring Variables</a:t>
            </a:r>
          </a:p>
        </p:txBody>
      </p:sp>
      <p:sp>
        <p:nvSpPr>
          <p:cNvPr id="3" name="Content Placeholder 2">
            <a:extLst>
              <a:ext uri="{FF2B5EF4-FFF2-40B4-BE49-F238E27FC236}">
                <a16:creationId xmlns:a16="http://schemas.microsoft.com/office/drawing/2014/main" id="{DD82A456-820D-4EF0-A373-AD33DF3574F8}"/>
              </a:ext>
            </a:extLst>
          </p:cNvPr>
          <p:cNvSpPr>
            <a:spLocks noGrp="1"/>
          </p:cNvSpPr>
          <p:nvPr>
            <p:ph idx="1"/>
          </p:nvPr>
        </p:nvSpPr>
        <p:spPr>
          <a:xfrm>
            <a:off x="443594" y="859971"/>
            <a:ext cx="7886700" cy="5497286"/>
          </a:xfrm>
        </p:spPr>
        <p:txBody>
          <a:bodyPr>
            <a:noAutofit/>
          </a:bodyPr>
          <a:lstStyle/>
          <a:p>
            <a:r>
              <a:rPr lang="en-US" sz="2000" dirty="0"/>
              <a:t>Variable is a memory location whose content may be dynamically varied during run-time.</a:t>
            </a:r>
          </a:p>
          <a:p>
            <a:r>
              <a:rPr lang="en-US" sz="2000" dirty="0"/>
              <a:t>The assembler assigns a memory location to a variable (not visible to the user).</a:t>
            </a:r>
          </a:p>
          <a:p>
            <a:r>
              <a:rPr lang="en-US" sz="2000" dirty="0"/>
              <a:t>For a programmer it is much easier to have some value be kept in a variable named "</a:t>
            </a:r>
            <a:r>
              <a:rPr lang="en-US" sz="2000" b="1" dirty="0" err="1"/>
              <a:t>var1</a:t>
            </a:r>
            <a:r>
              <a:rPr lang="en-US" sz="2000" dirty="0"/>
              <a:t>" then at the address </a:t>
            </a:r>
            <a:r>
              <a:rPr lang="en-US" sz="2000" dirty="0" err="1"/>
              <a:t>5A73:235B</a:t>
            </a:r>
            <a:r>
              <a:rPr lang="en-US" sz="2000" dirty="0"/>
              <a:t>, especially when you have 10 or more variables. </a:t>
            </a:r>
          </a:p>
          <a:p>
            <a:r>
              <a:rPr lang="en-US" sz="2000" dirty="0"/>
              <a:t>A classical compiler (</a:t>
            </a:r>
            <a:r>
              <a:rPr lang="en-US" sz="2000" dirty="0" err="1"/>
              <a:t>eg.</a:t>
            </a:r>
            <a:r>
              <a:rPr lang="en-US" sz="2000" dirty="0"/>
              <a:t> EMU 8086) supports two types of variables: </a:t>
            </a:r>
            <a:r>
              <a:rPr lang="en-US" sz="2000" b="1" dirty="0"/>
              <a:t>BYTE </a:t>
            </a:r>
            <a:r>
              <a:rPr lang="en-US" sz="2000" dirty="0"/>
              <a:t>and </a:t>
            </a:r>
            <a:r>
              <a:rPr lang="en-US" sz="2000" b="1" dirty="0"/>
              <a:t>WORD (Assembler directives)</a:t>
            </a:r>
            <a:r>
              <a:rPr lang="en-US" sz="2000" dirty="0"/>
              <a:t>.</a:t>
            </a:r>
          </a:p>
          <a:p>
            <a:r>
              <a:rPr lang="en-US" sz="2000" dirty="0"/>
              <a:t>Syntax: &lt;name DB value&gt;; &lt;name </a:t>
            </a:r>
            <a:r>
              <a:rPr lang="en-US" sz="2000" dirty="0" err="1"/>
              <a:t>DW</a:t>
            </a:r>
            <a:r>
              <a:rPr lang="en-US" sz="2000" dirty="0"/>
              <a:t> value&gt; </a:t>
            </a:r>
          </a:p>
          <a:p>
            <a:r>
              <a:rPr lang="en-US" sz="2000"/>
              <a:t>name: can be any letter or digit combination, though it should start with a letter.</a:t>
            </a:r>
            <a:endParaRPr lang="en-US" sz="2000" dirty="0"/>
          </a:p>
          <a:p>
            <a:r>
              <a:rPr lang="en-US" sz="2000" dirty="0"/>
              <a:t>where, DB-Define Byte and </a:t>
            </a:r>
            <a:r>
              <a:rPr lang="en-US" sz="2000" dirty="0" err="1"/>
              <a:t>DW</a:t>
            </a:r>
            <a:r>
              <a:rPr lang="en-US" sz="2000" dirty="0"/>
              <a:t>-Define word. </a:t>
            </a:r>
          </a:p>
          <a:p>
            <a:r>
              <a:rPr lang="en-US" sz="2000" i="1" dirty="0"/>
              <a:t>value </a:t>
            </a:r>
            <a:r>
              <a:rPr lang="en-US" sz="2000" dirty="0"/>
              <a:t>- can be any numeric value in any supported numbering system (hexadecimal, binary, or decimal). 	 	</a:t>
            </a:r>
          </a:p>
          <a:p>
            <a:endParaRPr lang="en-US" sz="2000" dirty="0"/>
          </a:p>
          <a:p>
            <a:endParaRPr lang="en-US" sz="2000" dirty="0"/>
          </a:p>
        </p:txBody>
      </p:sp>
    </p:spTree>
    <p:extLst>
      <p:ext uri="{BB962C8B-B14F-4D97-AF65-F5344CB8AC3E}">
        <p14:creationId xmlns:p14="http://schemas.microsoft.com/office/powerpoint/2010/main" val="187820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79E3-1C72-49B6-9257-C0CEF0558A98}"/>
              </a:ext>
            </a:extLst>
          </p:cNvPr>
          <p:cNvSpPr>
            <a:spLocks noGrp="1"/>
          </p:cNvSpPr>
          <p:nvPr>
            <p:ph type="title"/>
          </p:nvPr>
        </p:nvSpPr>
        <p:spPr>
          <a:xfrm>
            <a:off x="628650" y="365127"/>
            <a:ext cx="7886700" cy="701674"/>
          </a:xfrm>
        </p:spPr>
        <p:txBody>
          <a:bodyPr>
            <a:normAutofit/>
          </a:bodyPr>
          <a:lstStyle/>
          <a:p>
            <a:pPr algn="ctr"/>
            <a:r>
              <a:rPr lang="en-US" sz="2800" b="1" dirty="0"/>
              <a:t>A MOV INSTRUCTION EXAMPLE USING VARIABLES</a:t>
            </a:r>
          </a:p>
        </p:txBody>
      </p:sp>
      <p:sp>
        <p:nvSpPr>
          <p:cNvPr id="3" name="Content Placeholder 2">
            <a:extLst>
              <a:ext uri="{FF2B5EF4-FFF2-40B4-BE49-F238E27FC236}">
                <a16:creationId xmlns:a16="http://schemas.microsoft.com/office/drawing/2014/main" id="{40787FE4-AEF6-40D4-8C43-30ADC22104A2}"/>
              </a:ext>
            </a:extLst>
          </p:cNvPr>
          <p:cNvSpPr>
            <a:spLocks noGrp="1"/>
          </p:cNvSpPr>
          <p:nvPr>
            <p:ph idx="1"/>
          </p:nvPr>
        </p:nvSpPr>
        <p:spPr>
          <a:xfrm>
            <a:off x="628650" y="1186543"/>
            <a:ext cx="8417379" cy="4674734"/>
          </a:xfrm>
        </p:spPr>
        <p:txBody>
          <a:bodyPr>
            <a:normAutofit fontScale="92500" lnSpcReduction="10000"/>
          </a:bodyPr>
          <a:lstStyle/>
          <a:p>
            <a:pPr marL="0" indent="0">
              <a:buNone/>
            </a:pPr>
            <a:r>
              <a:rPr lang="en-US" sz="2400" dirty="0"/>
              <a:t>ORG </a:t>
            </a:r>
            <a:r>
              <a:rPr lang="en-US" sz="2400" dirty="0" err="1"/>
              <a:t>100h</a:t>
            </a:r>
            <a:r>
              <a:rPr lang="en-US" sz="2400" dirty="0"/>
              <a:t> ; ORG is not an Instruction but just a directive to make a simple .com file (expands into no code). 	</a:t>
            </a:r>
          </a:p>
          <a:p>
            <a:pPr marL="0" indent="0">
              <a:buNone/>
            </a:pPr>
            <a:r>
              <a:rPr lang="en-US" sz="2400" dirty="0"/>
              <a:t> </a:t>
            </a:r>
          </a:p>
          <a:p>
            <a:pPr marL="0" indent="0">
              <a:buNone/>
            </a:pPr>
            <a:r>
              <a:rPr lang="en-US" sz="2400" dirty="0"/>
              <a:t>MOV AL, </a:t>
            </a:r>
            <a:r>
              <a:rPr lang="en-US" sz="2400" dirty="0" err="1"/>
              <a:t>Var1</a:t>
            </a:r>
            <a:r>
              <a:rPr lang="en-US" sz="2400" dirty="0"/>
              <a:t> </a:t>
            </a:r>
          </a:p>
          <a:p>
            <a:pPr marL="0" indent="0">
              <a:buNone/>
            </a:pPr>
            <a:r>
              <a:rPr lang="en-US" sz="2400" dirty="0"/>
              <a:t>MOV BX, </a:t>
            </a:r>
            <a:r>
              <a:rPr lang="en-US" sz="2400" dirty="0" err="1"/>
              <a:t>Var2</a:t>
            </a:r>
            <a:r>
              <a:rPr lang="en-US" sz="2400" dirty="0"/>
              <a:t> </a:t>
            </a:r>
          </a:p>
          <a:p>
            <a:pPr marL="0" indent="0">
              <a:buNone/>
            </a:pPr>
            <a:r>
              <a:rPr lang="en-US" sz="2400" dirty="0"/>
              <a:t>RET ; stops the program. </a:t>
            </a:r>
          </a:p>
          <a:p>
            <a:pPr marL="0" indent="0">
              <a:buNone/>
            </a:pPr>
            <a:r>
              <a:rPr lang="en-US" sz="2400" dirty="0" err="1"/>
              <a:t>Var1</a:t>
            </a:r>
            <a:r>
              <a:rPr lang="en-US" sz="2400" dirty="0"/>
              <a:t> DB 7 ; </a:t>
            </a:r>
            <a:r>
              <a:rPr lang="en-US" sz="2200" dirty="0"/>
              <a:t>The assembler reserves one byte of memory for a variable named 	;</a:t>
            </a:r>
            <a:r>
              <a:rPr lang="en-US" sz="2200" dirty="0" err="1"/>
              <a:t>Var1</a:t>
            </a:r>
            <a:r>
              <a:rPr lang="en-US" sz="2200" dirty="0"/>
              <a:t> and initialize with value 7 during execution of the program </a:t>
            </a:r>
            <a:endParaRPr lang="en-US" sz="2400" dirty="0"/>
          </a:p>
          <a:p>
            <a:pPr marL="0" indent="0">
              <a:buNone/>
            </a:pPr>
            <a:r>
              <a:rPr lang="en-US" sz="2400" dirty="0" err="1"/>
              <a:t>Var2</a:t>
            </a:r>
            <a:r>
              <a:rPr lang="en-US" sz="2400" dirty="0"/>
              <a:t> </a:t>
            </a:r>
            <a:r>
              <a:rPr lang="en-US" sz="2400" dirty="0" err="1"/>
              <a:t>DW</a:t>
            </a:r>
            <a:r>
              <a:rPr lang="en-US" sz="2400" dirty="0"/>
              <a:t> </a:t>
            </a:r>
            <a:r>
              <a:rPr lang="en-US" sz="2400" dirty="0" err="1"/>
              <a:t>1234h</a:t>
            </a:r>
            <a:r>
              <a:rPr lang="en-US" sz="2400" dirty="0"/>
              <a:t> ; </a:t>
            </a:r>
            <a:r>
              <a:rPr lang="en-US" sz="2200" dirty="0"/>
              <a:t>The assembler reserves two bytes of memory for a variable 	; named </a:t>
            </a:r>
            <a:r>
              <a:rPr lang="en-US" sz="2200" dirty="0" err="1"/>
              <a:t>Var2</a:t>
            </a:r>
            <a:r>
              <a:rPr lang="en-US" sz="2200" dirty="0"/>
              <a:t> and initialize with the value </a:t>
            </a:r>
            <a:r>
              <a:rPr lang="en-US" sz="2200" dirty="0" err="1"/>
              <a:t>1234h</a:t>
            </a:r>
            <a:r>
              <a:rPr lang="en-US" sz="2200" dirty="0"/>
              <a:t>  during execution of 	;the program</a:t>
            </a:r>
            <a:endParaRPr lang="en-US" sz="2400" dirty="0"/>
          </a:p>
          <a:p>
            <a:pPr marL="0" indent="0">
              <a:buNone/>
            </a:pPr>
            <a:r>
              <a:rPr lang="en-US" sz="2400" dirty="0">
                <a:uFill>
                  <a:solidFill>
                    <a:srgbClr val="0070C0"/>
                  </a:solidFill>
                </a:uFill>
              </a:rPr>
              <a:t>-------------------------------------------</a:t>
            </a:r>
          </a:p>
          <a:p>
            <a:pPr marL="0" indent="0">
              <a:buNone/>
            </a:pPr>
            <a:r>
              <a:rPr lang="en-US" sz="2400" u="dbl" dirty="0">
                <a:uFill>
                  <a:solidFill>
                    <a:srgbClr val="0070C0"/>
                  </a:solidFill>
                </a:uFill>
              </a:rPr>
              <a:t>NOTE: Copy the above assembly code and try at home in EMU 8086</a:t>
            </a:r>
            <a:r>
              <a:rPr lang="en-US" sz="2400" dirty="0"/>
              <a:t> </a:t>
            </a:r>
          </a:p>
        </p:txBody>
      </p:sp>
    </p:spTree>
    <p:extLst>
      <p:ext uri="{BB962C8B-B14F-4D97-AF65-F5344CB8AC3E}">
        <p14:creationId xmlns:p14="http://schemas.microsoft.com/office/powerpoint/2010/main" val="234039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F3AA-8C78-4F6F-BFB5-A6D93945BC6C}"/>
              </a:ext>
            </a:extLst>
          </p:cNvPr>
          <p:cNvSpPr>
            <a:spLocks noGrp="1"/>
          </p:cNvSpPr>
          <p:nvPr>
            <p:ph type="title"/>
          </p:nvPr>
        </p:nvSpPr>
        <p:spPr>
          <a:xfrm>
            <a:off x="326571" y="441551"/>
            <a:ext cx="8523515" cy="984477"/>
          </a:xfrm>
        </p:spPr>
        <p:txBody>
          <a:bodyPr>
            <a:normAutofit/>
          </a:bodyPr>
          <a:lstStyle/>
          <a:p>
            <a:pPr algn="ctr"/>
            <a:r>
              <a:rPr lang="en-US" sz="3200" b="1" cap="all" dirty="0"/>
              <a:t>Examples of Data Transfer Instructions ...Cont.</a:t>
            </a:r>
            <a:endParaRPr lang="en-US" sz="3200" cap="all" dirty="0"/>
          </a:p>
        </p:txBody>
      </p:sp>
      <p:sp>
        <p:nvSpPr>
          <p:cNvPr id="3" name="Content Placeholder 2">
            <a:extLst>
              <a:ext uri="{FF2B5EF4-FFF2-40B4-BE49-F238E27FC236}">
                <a16:creationId xmlns:a16="http://schemas.microsoft.com/office/drawing/2014/main" id="{37BE395E-84DB-4F22-88AD-E53505DDE223}"/>
              </a:ext>
            </a:extLst>
          </p:cNvPr>
          <p:cNvSpPr>
            <a:spLocks noGrp="1"/>
          </p:cNvSpPr>
          <p:nvPr>
            <p:ph idx="1"/>
          </p:nvPr>
        </p:nvSpPr>
        <p:spPr/>
        <p:txBody>
          <a:bodyPr>
            <a:normAutofit/>
          </a:bodyPr>
          <a:lstStyle/>
          <a:p>
            <a:pPr marL="0" indent="0" algn="ctr">
              <a:buNone/>
            </a:pPr>
            <a:r>
              <a:rPr lang="en-US" dirty="0"/>
              <a:t>PUSH &amp; POP</a:t>
            </a:r>
          </a:p>
          <a:p>
            <a:r>
              <a:rPr lang="en-US" dirty="0"/>
              <a:t>In 8086, the SP is decremented by 2 for PUSH and incremented by 2 for POP.</a:t>
            </a:r>
          </a:p>
          <a:p>
            <a:r>
              <a:rPr lang="en-US" dirty="0"/>
              <a:t>PUSH START [BX]: pushes the 16-bit contents of two memory locations starting at the 20-bit physical address computed from START, BX, and DS after decrementing SP by 2.</a:t>
            </a:r>
          </a:p>
          <a:p>
            <a:r>
              <a:rPr lang="en-US" dirty="0"/>
              <a:t>POP ES pops the top stack word into ES and then increments SP by 2.</a:t>
            </a:r>
          </a:p>
        </p:txBody>
      </p:sp>
    </p:spTree>
    <p:extLst>
      <p:ext uri="{BB962C8B-B14F-4D97-AF65-F5344CB8AC3E}">
        <p14:creationId xmlns:p14="http://schemas.microsoft.com/office/powerpoint/2010/main" val="190876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CE32-2694-4883-B062-912ACFF2FCED}"/>
              </a:ext>
            </a:extLst>
          </p:cNvPr>
          <p:cNvSpPr>
            <a:spLocks noGrp="1"/>
          </p:cNvSpPr>
          <p:nvPr>
            <p:ph type="title"/>
          </p:nvPr>
        </p:nvSpPr>
        <p:spPr>
          <a:xfrm>
            <a:off x="628650" y="103869"/>
            <a:ext cx="7886700" cy="1169760"/>
          </a:xfrm>
        </p:spPr>
        <p:txBody>
          <a:bodyPr>
            <a:normAutofit/>
          </a:bodyPr>
          <a:lstStyle/>
          <a:p>
            <a:pPr algn="ctr"/>
            <a:r>
              <a:rPr lang="en-US" sz="3200" b="1" cap="all" dirty="0"/>
              <a:t>Simple computer BLOCK DIAGRAM in terms of Assembly Language for 8086</a:t>
            </a:r>
          </a:p>
        </p:txBody>
      </p:sp>
      <p:pic>
        <p:nvPicPr>
          <p:cNvPr id="4" name="Content Placeholder 3">
            <a:extLst>
              <a:ext uri="{FF2B5EF4-FFF2-40B4-BE49-F238E27FC236}">
                <a16:creationId xmlns:a16="http://schemas.microsoft.com/office/drawing/2014/main" id="{3C38B910-5E75-4982-94DF-02596E44554E}"/>
              </a:ext>
            </a:extLst>
          </p:cNvPr>
          <p:cNvPicPr>
            <a:picLocks noGrp="1" noChangeAspect="1"/>
          </p:cNvPicPr>
          <p:nvPr>
            <p:ph idx="1"/>
          </p:nvPr>
        </p:nvPicPr>
        <p:blipFill>
          <a:blip r:embed="rId2"/>
          <a:stretch>
            <a:fillRect/>
          </a:stretch>
        </p:blipFill>
        <p:spPr>
          <a:xfrm>
            <a:off x="1186543" y="1197428"/>
            <a:ext cx="6364212" cy="3985149"/>
          </a:xfrm>
          <a:prstGeom prst="rect">
            <a:avLst/>
          </a:prstGeom>
        </p:spPr>
      </p:pic>
      <p:sp>
        <p:nvSpPr>
          <p:cNvPr id="5" name="TextBox 4">
            <a:extLst>
              <a:ext uri="{FF2B5EF4-FFF2-40B4-BE49-F238E27FC236}">
                <a16:creationId xmlns:a16="http://schemas.microsoft.com/office/drawing/2014/main" id="{1A32788A-7BAE-4E7E-B978-9D15FB0F66EB}"/>
              </a:ext>
            </a:extLst>
          </p:cNvPr>
          <p:cNvSpPr txBox="1"/>
          <p:nvPr/>
        </p:nvSpPr>
        <p:spPr>
          <a:xfrm>
            <a:off x="521970" y="5210827"/>
            <a:ext cx="7986614" cy="1200329"/>
          </a:xfrm>
          <a:prstGeom prst="rect">
            <a:avLst/>
          </a:prstGeom>
          <a:noFill/>
        </p:spPr>
        <p:txBody>
          <a:bodyPr wrap="square" rtlCol="0">
            <a:spAutoFit/>
          </a:bodyPr>
          <a:lstStyle/>
          <a:p>
            <a:r>
              <a:rPr lang="en-US" b="1" dirty="0"/>
              <a:t>System bus </a:t>
            </a:r>
            <a:r>
              <a:rPr lang="en-US" dirty="0"/>
              <a:t>(shown in yellow) connects the various components of a computer. </a:t>
            </a:r>
          </a:p>
          <a:p>
            <a:r>
              <a:rPr lang="en-US" b="1" dirty="0"/>
              <a:t>CPU </a:t>
            </a:r>
            <a:r>
              <a:rPr lang="en-US" dirty="0"/>
              <a:t>is the heart of the computer, most of computations occur inside the </a:t>
            </a:r>
            <a:r>
              <a:rPr lang="en-US" b="1" dirty="0"/>
              <a:t>CPU</a:t>
            </a:r>
            <a:r>
              <a:rPr lang="en-US" dirty="0"/>
              <a:t>.</a:t>
            </a:r>
          </a:p>
          <a:p>
            <a:r>
              <a:rPr lang="en-US" b="1" dirty="0"/>
              <a:t>RAM </a:t>
            </a:r>
            <a:r>
              <a:rPr lang="en-US" dirty="0"/>
              <a:t>is a place to where the programs are loaded in order to be executed.</a:t>
            </a:r>
          </a:p>
          <a:p>
            <a:r>
              <a:rPr lang="en-US" b="1" dirty="0"/>
              <a:t>DEVICES</a:t>
            </a:r>
            <a:r>
              <a:rPr lang="en-US" dirty="0"/>
              <a:t>: I/O devices like display, keyboard, et. </a:t>
            </a:r>
          </a:p>
        </p:txBody>
      </p:sp>
    </p:spTree>
    <p:extLst>
      <p:ext uri="{BB962C8B-B14F-4D97-AF65-F5344CB8AC3E}">
        <p14:creationId xmlns:p14="http://schemas.microsoft.com/office/powerpoint/2010/main" val="45946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9603-29CC-43CA-8F00-4FBA05717257}"/>
              </a:ext>
            </a:extLst>
          </p:cNvPr>
          <p:cNvSpPr>
            <a:spLocks noGrp="1"/>
          </p:cNvSpPr>
          <p:nvPr>
            <p:ph type="title"/>
          </p:nvPr>
        </p:nvSpPr>
        <p:spPr>
          <a:xfrm>
            <a:off x="628650" y="365126"/>
            <a:ext cx="7886700" cy="817129"/>
          </a:xfrm>
        </p:spPr>
        <p:txBody>
          <a:bodyPr>
            <a:normAutofit/>
          </a:bodyPr>
          <a:lstStyle/>
          <a:p>
            <a:pPr algn="ctr"/>
            <a:r>
              <a:rPr lang="en-US" sz="3600" b="1" dirty="0" err="1"/>
              <a:t>XCHG</a:t>
            </a:r>
            <a:r>
              <a:rPr lang="en-US" sz="3600" b="1" dirty="0"/>
              <a:t>: Exchange Instruction</a:t>
            </a:r>
          </a:p>
        </p:txBody>
      </p:sp>
      <p:sp>
        <p:nvSpPr>
          <p:cNvPr id="3" name="Content Placeholder 2">
            <a:extLst>
              <a:ext uri="{FF2B5EF4-FFF2-40B4-BE49-F238E27FC236}">
                <a16:creationId xmlns:a16="http://schemas.microsoft.com/office/drawing/2014/main" id="{FFA4B626-F17B-484E-8851-37CD1E44D3CB}"/>
              </a:ext>
            </a:extLst>
          </p:cNvPr>
          <p:cNvSpPr>
            <a:spLocks noGrp="1"/>
          </p:cNvSpPr>
          <p:nvPr>
            <p:ph idx="1"/>
          </p:nvPr>
        </p:nvSpPr>
        <p:spPr>
          <a:xfrm>
            <a:off x="628650" y="1253331"/>
            <a:ext cx="7886700" cy="4925796"/>
          </a:xfrm>
        </p:spPr>
        <p:txBody>
          <a:bodyPr>
            <a:normAutofit lnSpcReduction="10000"/>
          </a:bodyPr>
          <a:lstStyle/>
          <a:p>
            <a:r>
              <a:rPr lang="en-US" sz="2400" dirty="0"/>
              <a:t>Syntax: </a:t>
            </a:r>
            <a:r>
              <a:rPr lang="en-US" sz="2400" dirty="0" err="1"/>
              <a:t>XCHG</a:t>
            </a:r>
            <a:r>
              <a:rPr lang="en-US" sz="2400" dirty="0"/>
              <a:t> </a:t>
            </a:r>
            <a:r>
              <a:rPr lang="en-US" sz="2400" dirty="0" err="1"/>
              <a:t>dest</a:t>
            </a:r>
            <a:r>
              <a:rPr lang="en-US" sz="2400" dirty="0"/>
              <a:t>, </a:t>
            </a:r>
            <a:r>
              <a:rPr lang="en-US" sz="2400" dirty="0" err="1"/>
              <a:t>src</a:t>
            </a:r>
            <a:endParaRPr lang="en-US" sz="2400" dirty="0"/>
          </a:p>
          <a:p>
            <a:r>
              <a:rPr lang="en-US" sz="2400" dirty="0"/>
              <a:t>Function: Exchange the contents of the source and destination (</a:t>
            </a:r>
            <a:r>
              <a:rPr lang="en-US" sz="2400" dirty="0" err="1"/>
              <a:t>dest</a:t>
            </a:r>
            <a:r>
              <a:rPr lang="en-US" sz="2400" dirty="0"/>
              <a:t> &lt;- -&gt; </a:t>
            </a:r>
            <a:r>
              <a:rPr lang="en-US" sz="2400" dirty="0" err="1"/>
              <a:t>src</a:t>
            </a:r>
            <a:r>
              <a:rPr lang="en-US" sz="2400" dirty="0"/>
              <a:t>)</a:t>
            </a:r>
          </a:p>
          <a:p>
            <a:r>
              <a:rPr lang="en-US" sz="2400" dirty="0"/>
              <a:t>Description: </a:t>
            </a:r>
            <a:r>
              <a:rPr lang="en-US" sz="2400" dirty="0" err="1"/>
              <a:t>XCHG</a:t>
            </a:r>
            <a:r>
              <a:rPr lang="en-US" sz="2400" dirty="0"/>
              <a:t> swaps (exchanges) the contents of a source register or memory with the contents of a destination register or memory.</a:t>
            </a:r>
          </a:p>
          <a:p>
            <a:r>
              <a:rPr lang="en-US" sz="2400" dirty="0"/>
              <a:t>The source can be a register or a memory location. The destination can be a register or a memory location.</a:t>
            </a:r>
          </a:p>
          <a:p>
            <a:r>
              <a:rPr lang="en-US" sz="2400" dirty="0"/>
              <a:t>Both the source and destination cannot be memory locations in the same instruction.</a:t>
            </a:r>
          </a:p>
          <a:p>
            <a:r>
              <a:rPr lang="en-US" sz="2400" dirty="0"/>
              <a:t>They must be of the same data-type, i.e., either of the type byte or type word</a:t>
            </a:r>
          </a:p>
          <a:p>
            <a:r>
              <a:rPr lang="en-US" sz="2400" dirty="0"/>
              <a:t>Flags Affected: None</a:t>
            </a:r>
          </a:p>
          <a:p>
            <a:endParaRPr lang="en-US" sz="2400" dirty="0"/>
          </a:p>
        </p:txBody>
      </p:sp>
    </p:spTree>
    <p:extLst>
      <p:ext uri="{BB962C8B-B14F-4D97-AF65-F5344CB8AC3E}">
        <p14:creationId xmlns:p14="http://schemas.microsoft.com/office/powerpoint/2010/main" val="105972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4931-FF07-49A7-9241-85D702A207E8}"/>
              </a:ext>
            </a:extLst>
          </p:cNvPr>
          <p:cNvSpPr>
            <a:spLocks noGrp="1"/>
          </p:cNvSpPr>
          <p:nvPr>
            <p:ph type="title"/>
          </p:nvPr>
        </p:nvSpPr>
        <p:spPr>
          <a:xfrm>
            <a:off x="628650" y="365126"/>
            <a:ext cx="7886700" cy="881783"/>
          </a:xfrm>
        </p:spPr>
        <p:txBody>
          <a:bodyPr>
            <a:normAutofit/>
          </a:bodyPr>
          <a:lstStyle/>
          <a:p>
            <a:pPr algn="ctr"/>
            <a:r>
              <a:rPr lang="en-US" sz="3600" b="1" dirty="0"/>
              <a:t>Examples of </a:t>
            </a:r>
            <a:r>
              <a:rPr lang="en-US" sz="3600" b="1" dirty="0" err="1"/>
              <a:t>XCHG</a:t>
            </a:r>
            <a:r>
              <a:rPr lang="en-US" sz="3600" b="1" dirty="0"/>
              <a:t> Instructions</a:t>
            </a:r>
          </a:p>
        </p:txBody>
      </p:sp>
      <p:sp>
        <p:nvSpPr>
          <p:cNvPr id="3" name="Content Placeholder 2">
            <a:extLst>
              <a:ext uri="{FF2B5EF4-FFF2-40B4-BE49-F238E27FC236}">
                <a16:creationId xmlns:a16="http://schemas.microsoft.com/office/drawing/2014/main" id="{19ED8A6F-DB67-408B-81B0-D16AE86A9EA8}"/>
              </a:ext>
            </a:extLst>
          </p:cNvPr>
          <p:cNvSpPr>
            <a:spLocks noGrp="1"/>
          </p:cNvSpPr>
          <p:nvPr>
            <p:ph idx="1"/>
          </p:nvPr>
        </p:nvSpPr>
        <p:spPr>
          <a:xfrm>
            <a:off x="628650" y="1437698"/>
            <a:ext cx="7886700" cy="4351338"/>
          </a:xfrm>
        </p:spPr>
        <p:txBody>
          <a:bodyPr>
            <a:normAutofit/>
          </a:bodyPr>
          <a:lstStyle/>
          <a:p>
            <a:r>
              <a:rPr lang="en-US" dirty="0" err="1"/>
              <a:t>XCHG</a:t>
            </a:r>
            <a:r>
              <a:rPr lang="en-US" dirty="0"/>
              <a:t> </a:t>
            </a:r>
            <a:r>
              <a:rPr lang="en-US" dirty="0" err="1"/>
              <a:t>AX,CX</a:t>
            </a:r>
            <a:r>
              <a:rPr lang="en-US" dirty="0"/>
              <a:t>; exchange the contents of registers AX and CX</a:t>
            </a:r>
          </a:p>
          <a:p>
            <a:r>
              <a:rPr lang="en-US" dirty="0" err="1"/>
              <a:t>XCHG</a:t>
            </a:r>
            <a:r>
              <a:rPr lang="en-US" dirty="0"/>
              <a:t> AL, AMOUNT[BX]; exchange (8-bit) AL and memory AMOUNT[BX]</a:t>
            </a:r>
          </a:p>
          <a:p>
            <a:r>
              <a:rPr lang="en-US" dirty="0" err="1"/>
              <a:t>XCHG</a:t>
            </a:r>
            <a:r>
              <a:rPr lang="en-US" dirty="0"/>
              <a:t> AX, AMOUNT[BX]; exchange (16-bit) AX and memory AMOUNT[BX]</a:t>
            </a:r>
          </a:p>
          <a:p>
            <a:r>
              <a:rPr lang="en-US" dirty="0" err="1"/>
              <a:t>XCHG</a:t>
            </a:r>
            <a:r>
              <a:rPr lang="en-US" dirty="0"/>
              <a:t> BL, </a:t>
            </a:r>
            <a:r>
              <a:rPr lang="en-US" dirty="0" err="1"/>
              <a:t>BH</a:t>
            </a:r>
            <a:r>
              <a:rPr lang="en-US" dirty="0"/>
              <a:t>; exchange BL and AH</a:t>
            </a:r>
          </a:p>
          <a:p>
            <a:r>
              <a:rPr lang="en-US" sz="2000" dirty="0"/>
              <a:t>NOTE: The symbol AMOUNT used in the above examples is considered as an array of type word with size 100.</a:t>
            </a:r>
          </a:p>
          <a:p>
            <a:endParaRPr lang="en-US" dirty="0"/>
          </a:p>
          <a:p>
            <a:endParaRPr lang="en-US" dirty="0"/>
          </a:p>
        </p:txBody>
      </p:sp>
    </p:spTree>
    <p:extLst>
      <p:ext uri="{BB962C8B-B14F-4D97-AF65-F5344CB8AC3E}">
        <p14:creationId xmlns:p14="http://schemas.microsoft.com/office/powerpoint/2010/main" val="100012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A38F-E86A-4C6E-AB72-9F8AB5B54DF7}"/>
              </a:ext>
            </a:extLst>
          </p:cNvPr>
          <p:cNvSpPr>
            <a:spLocks noGrp="1"/>
          </p:cNvSpPr>
          <p:nvPr>
            <p:ph type="title"/>
          </p:nvPr>
        </p:nvSpPr>
        <p:spPr>
          <a:xfrm>
            <a:off x="628650" y="365126"/>
            <a:ext cx="7886700" cy="891019"/>
          </a:xfrm>
        </p:spPr>
        <p:txBody>
          <a:bodyPr>
            <a:normAutofit/>
          </a:bodyPr>
          <a:lstStyle/>
          <a:p>
            <a:pPr algn="ctr"/>
            <a:r>
              <a:rPr lang="en-US" sz="3600" b="1" dirty="0"/>
              <a:t>IN: (Input from port) Instruction</a:t>
            </a:r>
          </a:p>
        </p:txBody>
      </p:sp>
      <p:sp>
        <p:nvSpPr>
          <p:cNvPr id="3" name="Content Placeholder 2">
            <a:extLst>
              <a:ext uri="{FF2B5EF4-FFF2-40B4-BE49-F238E27FC236}">
                <a16:creationId xmlns:a16="http://schemas.microsoft.com/office/drawing/2014/main" id="{F556B039-0475-4F93-9332-73D225209D0D}"/>
              </a:ext>
            </a:extLst>
          </p:cNvPr>
          <p:cNvSpPr>
            <a:spLocks noGrp="1"/>
          </p:cNvSpPr>
          <p:nvPr>
            <p:ph idx="1"/>
          </p:nvPr>
        </p:nvSpPr>
        <p:spPr>
          <a:xfrm>
            <a:off x="988868" y="1256145"/>
            <a:ext cx="7886700" cy="5373255"/>
          </a:xfrm>
        </p:spPr>
        <p:txBody>
          <a:bodyPr>
            <a:normAutofit fontScale="92500" lnSpcReduction="10000"/>
          </a:bodyPr>
          <a:lstStyle/>
          <a:p>
            <a:r>
              <a:rPr lang="en-US" sz="2000" dirty="0"/>
              <a:t>Syntax: IN accumulator, port (or DX)</a:t>
            </a:r>
          </a:p>
          <a:p>
            <a:r>
              <a:rPr lang="en-US" sz="2000" dirty="0"/>
              <a:t>Function: </a:t>
            </a:r>
          </a:p>
          <a:p>
            <a:pPr marL="0" indent="0">
              <a:buNone/>
            </a:pPr>
            <a:r>
              <a:rPr lang="en-US" sz="2000" dirty="0"/>
              <a:t>     Input to AL (or AX) from I/O port</a:t>
            </a:r>
          </a:p>
          <a:p>
            <a:pPr marL="0" indent="0">
              <a:buNone/>
            </a:pPr>
            <a:r>
              <a:rPr lang="en-US" sz="2000" dirty="0"/>
              <a:t>     byte: AL &lt;- [port]; </a:t>
            </a:r>
          </a:p>
          <a:p>
            <a:pPr marL="0" indent="0">
              <a:buNone/>
            </a:pPr>
            <a:r>
              <a:rPr lang="en-US" sz="2000" dirty="0"/>
              <a:t>     word: AX &lt;- [port], AH &lt;- [</a:t>
            </a:r>
            <a:r>
              <a:rPr lang="en-US" sz="2000" dirty="0" err="1"/>
              <a:t>Port+1</a:t>
            </a:r>
            <a:r>
              <a:rPr lang="en-US" sz="2000" dirty="0"/>
              <a:t>]</a:t>
            </a:r>
          </a:p>
          <a:p>
            <a:r>
              <a:rPr lang="en-US" sz="2000" dirty="0"/>
              <a:t>Description: The instruction IN reads data from the port and copies into accumulator. AN 8-bit access to the port will place the data in AL register while a 16-bit access to port will place the data in AX register. The instruction IN has two formats: fixed port and variable port. Each of them can again be classified into an 8-bit or 16-bit access</a:t>
            </a:r>
          </a:p>
          <a:p>
            <a:r>
              <a:rPr lang="en-US" sz="2000" dirty="0"/>
              <a:t>Fixed port format: The address of a port is directly specified in the instruction</a:t>
            </a:r>
          </a:p>
          <a:p>
            <a:r>
              <a:rPr lang="en-US" sz="2000" dirty="0"/>
              <a:t>Variable Port Format: The address of a port is stored in the DX register before the instruction IN is executed. The advantage of the variable format IN instruction is that the port address can be loaded dynamically during the execution of a program</a:t>
            </a:r>
          </a:p>
          <a:p>
            <a:r>
              <a:rPr lang="en-US" sz="2000" dirty="0"/>
              <a:t>Flags Affected: None</a:t>
            </a:r>
          </a:p>
        </p:txBody>
      </p:sp>
    </p:spTree>
    <p:extLst>
      <p:ext uri="{BB962C8B-B14F-4D97-AF65-F5344CB8AC3E}">
        <p14:creationId xmlns:p14="http://schemas.microsoft.com/office/powerpoint/2010/main" val="15037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9CAF-039B-47FC-AB22-389241840D6D}"/>
              </a:ext>
            </a:extLst>
          </p:cNvPr>
          <p:cNvSpPr>
            <a:spLocks noGrp="1"/>
          </p:cNvSpPr>
          <p:nvPr>
            <p:ph type="title"/>
          </p:nvPr>
        </p:nvSpPr>
        <p:spPr>
          <a:xfrm>
            <a:off x="628650" y="365127"/>
            <a:ext cx="7886700" cy="752474"/>
          </a:xfrm>
        </p:spPr>
        <p:txBody>
          <a:bodyPr>
            <a:normAutofit/>
          </a:bodyPr>
          <a:lstStyle/>
          <a:p>
            <a:pPr algn="ctr"/>
            <a:r>
              <a:rPr lang="en-US" sz="3600" b="1" dirty="0"/>
              <a:t>IN Instruction Examples</a:t>
            </a:r>
          </a:p>
        </p:txBody>
      </p:sp>
      <p:sp>
        <p:nvSpPr>
          <p:cNvPr id="3" name="Content Placeholder 2">
            <a:extLst>
              <a:ext uri="{FF2B5EF4-FFF2-40B4-BE49-F238E27FC236}">
                <a16:creationId xmlns:a16="http://schemas.microsoft.com/office/drawing/2014/main" id="{DDAE0334-7C0E-43CA-AECA-D9CB5C131B5D}"/>
              </a:ext>
            </a:extLst>
          </p:cNvPr>
          <p:cNvSpPr>
            <a:spLocks noGrp="1"/>
          </p:cNvSpPr>
          <p:nvPr>
            <p:ph idx="1"/>
          </p:nvPr>
        </p:nvSpPr>
        <p:spPr>
          <a:xfrm>
            <a:off x="628650" y="1403929"/>
            <a:ext cx="7886700" cy="4488872"/>
          </a:xfrm>
        </p:spPr>
        <p:txBody>
          <a:bodyPr>
            <a:normAutofit fontScale="92500"/>
          </a:bodyPr>
          <a:lstStyle/>
          <a:p>
            <a:pPr marL="0" indent="0">
              <a:buNone/>
            </a:pPr>
            <a:r>
              <a:rPr lang="en-US" dirty="0"/>
              <a:t>Fixed port format:</a:t>
            </a:r>
          </a:p>
          <a:p>
            <a:r>
              <a:rPr lang="en-US" dirty="0"/>
              <a:t>IN AL, </a:t>
            </a:r>
            <a:r>
              <a:rPr lang="en-US" dirty="0" err="1"/>
              <a:t>38H</a:t>
            </a:r>
            <a:r>
              <a:rPr lang="en-US" dirty="0"/>
              <a:t>; </a:t>
            </a:r>
            <a:r>
              <a:rPr lang="en-US" sz="2000" dirty="0"/>
              <a:t>input a byte (8-bit data) from the port address </a:t>
            </a:r>
            <a:r>
              <a:rPr lang="en-US" sz="2000" dirty="0" err="1"/>
              <a:t>38H</a:t>
            </a:r>
            <a:r>
              <a:rPr lang="en-US" sz="2000" dirty="0"/>
              <a:t> to AL</a:t>
            </a:r>
            <a:endParaRPr lang="en-US" dirty="0"/>
          </a:p>
          <a:p>
            <a:r>
              <a:rPr lang="en-US" dirty="0"/>
              <a:t>IN AX, </a:t>
            </a:r>
            <a:r>
              <a:rPr lang="en-US" dirty="0" err="1"/>
              <a:t>38H</a:t>
            </a:r>
            <a:r>
              <a:rPr lang="en-US" dirty="0"/>
              <a:t>; </a:t>
            </a:r>
            <a:r>
              <a:rPr lang="en-US" sz="2000" dirty="0"/>
              <a:t>input a word (16-bit data) from the ports </a:t>
            </a:r>
            <a:r>
              <a:rPr lang="en-US" sz="2000" dirty="0" err="1"/>
              <a:t>38H</a:t>
            </a:r>
            <a:r>
              <a:rPr lang="en-US" sz="2000" dirty="0"/>
              <a:t> and </a:t>
            </a:r>
            <a:r>
              <a:rPr lang="en-US" sz="2000" dirty="0" err="1"/>
              <a:t>39H</a:t>
            </a:r>
            <a:r>
              <a:rPr lang="en-US" sz="2000" dirty="0"/>
              <a:t> to AX</a:t>
            </a:r>
            <a:endParaRPr lang="en-US" dirty="0"/>
          </a:p>
          <a:p>
            <a:pPr marL="0" indent="0">
              <a:buNone/>
            </a:pPr>
            <a:r>
              <a:rPr lang="en-US" dirty="0"/>
              <a:t>Variable port Format </a:t>
            </a:r>
            <a:r>
              <a:rPr lang="en-US" sz="2000" dirty="0"/>
              <a:t>(The port address is 16-bit and it is stored in the DX register)</a:t>
            </a:r>
            <a:r>
              <a:rPr lang="en-US" dirty="0"/>
              <a:t>:</a:t>
            </a:r>
          </a:p>
          <a:p>
            <a:r>
              <a:rPr lang="en-US" dirty="0"/>
              <a:t>MOV DX, </a:t>
            </a:r>
            <a:r>
              <a:rPr lang="en-US" dirty="0" err="1"/>
              <a:t>3124H</a:t>
            </a:r>
            <a:r>
              <a:rPr lang="en-US" dirty="0"/>
              <a:t>; </a:t>
            </a:r>
            <a:r>
              <a:rPr lang="en-US" sz="2000" dirty="0"/>
              <a:t>Initialize DX with the port address </a:t>
            </a:r>
            <a:r>
              <a:rPr lang="en-US" sz="2000" dirty="0" err="1"/>
              <a:t>3124H</a:t>
            </a:r>
            <a:endParaRPr lang="en-US" dirty="0"/>
          </a:p>
          <a:p>
            <a:r>
              <a:rPr lang="en-US" dirty="0"/>
              <a:t>IN </a:t>
            </a:r>
            <a:r>
              <a:rPr lang="en-US" dirty="0" err="1"/>
              <a:t>AL,DX</a:t>
            </a:r>
            <a:r>
              <a:rPr lang="en-US" dirty="0"/>
              <a:t>; </a:t>
            </a:r>
            <a:r>
              <a:rPr lang="en-US" sz="2000" dirty="0"/>
              <a:t>reads 8-bit data from port pointed by DX (in this case 8-bit port </a:t>
            </a:r>
            <a:r>
              <a:rPr lang="en-US" sz="2000" dirty="0" err="1"/>
              <a:t>3124H</a:t>
            </a:r>
            <a:r>
              <a:rPr lang="en-US" sz="2000" dirty="0"/>
              <a:t>) in AL</a:t>
            </a:r>
            <a:endParaRPr lang="en-US" dirty="0"/>
          </a:p>
          <a:p>
            <a:r>
              <a:rPr lang="en-US" dirty="0"/>
              <a:t>IN </a:t>
            </a:r>
            <a:r>
              <a:rPr lang="en-US" dirty="0" err="1"/>
              <a:t>AX,DX</a:t>
            </a:r>
            <a:r>
              <a:rPr lang="en-US" dirty="0"/>
              <a:t>; </a:t>
            </a:r>
            <a:r>
              <a:rPr lang="en-US" sz="2000" dirty="0"/>
              <a:t>reads 16-bit data from the port whose address is already stored in DX (ports </a:t>
            </a:r>
            <a:r>
              <a:rPr lang="en-US" sz="2000" dirty="0" err="1"/>
              <a:t>3124H</a:t>
            </a:r>
            <a:r>
              <a:rPr lang="en-US" sz="2000" dirty="0"/>
              <a:t> and </a:t>
            </a:r>
            <a:r>
              <a:rPr lang="en-US" sz="2000" dirty="0" err="1"/>
              <a:t>3125H</a:t>
            </a:r>
            <a:r>
              <a:rPr lang="en-US" sz="2000" dirty="0"/>
              <a:t>) to AX</a:t>
            </a:r>
            <a:endParaRPr lang="en-US" dirty="0"/>
          </a:p>
        </p:txBody>
      </p:sp>
    </p:spTree>
    <p:extLst>
      <p:ext uri="{BB962C8B-B14F-4D97-AF65-F5344CB8AC3E}">
        <p14:creationId xmlns:p14="http://schemas.microsoft.com/office/powerpoint/2010/main" val="3480512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0F5E-63CB-40FB-AA8F-0172200FEF4A}"/>
              </a:ext>
            </a:extLst>
          </p:cNvPr>
          <p:cNvSpPr>
            <a:spLocks noGrp="1"/>
          </p:cNvSpPr>
          <p:nvPr>
            <p:ph type="title"/>
          </p:nvPr>
        </p:nvSpPr>
        <p:spPr>
          <a:xfrm>
            <a:off x="628650" y="365126"/>
            <a:ext cx="7886700" cy="770947"/>
          </a:xfrm>
        </p:spPr>
        <p:txBody>
          <a:bodyPr>
            <a:normAutofit/>
          </a:bodyPr>
          <a:lstStyle/>
          <a:p>
            <a:pPr algn="ctr"/>
            <a:r>
              <a:rPr lang="en-US" sz="3600" b="1" dirty="0"/>
              <a:t>OUT (Output to Port) Instruction</a:t>
            </a:r>
          </a:p>
        </p:txBody>
      </p:sp>
      <p:sp>
        <p:nvSpPr>
          <p:cNvPr id="3" name="Content Placeholder 2">
            <a:extLst>
              <a:ext uri="{FF2B5EF4-FFF2-40B4-BE49-F238E27FC236}">
                <a16:creationId xmlns:a16="http://schemas.microsoft.com/office/drawing/2014/main" id="{19E9016E-9290-4792-82E6-1BEACA4DD8A5}"/>
              </a:ext>
            </a:extLst>
          </p:cNvPr>
          <p:cNvSpPr>
            <a:spLocks noGrp="1"/>
          </p:cNvSpPr>
          <p:nvPr>
            <p:ph idx="1"/>
          </p:nvPr>
        </p:nvSpPr>
        <p:spPr>
          <a:xfrm>
            <a:off x="628650" y="1403927"/>
            <a:ext cx="7886700" cy="4828454"/>
          </a:xfrm>
        </p:spPr>
        <p:txBody>
          <a:bodyPr>
            <a:normAutofit/>
          </a:bodyPr>
          <a:lstStyle/>
          <a:p>
            <a:r>
              <a:rPr lang="en-US" sz="2400" dirty="0"/>
              <a:t>Syntax: OUT port (or DX), accumulator</a:t>
            </a:r>
          </a:p>
          <a:p>
            <a:r>
              <a:rPr lang="en-US" sz="2400" dirty="0"/>
              <a:t>Function:</a:t>
            </a:r>
          </a:p>
          <a:p>
            <a:pPr marL="0" indent="0">
              <a:buNone/>
            </a:pPr>
            <a:r>
              <a:rPr lang="en-US" sz="2400" dirty="0"/>
              <a:t>   Output from AL (or AX) to I/O port</a:t>
            </a:r>
          </a:p>
          <a:p>
            <a:pPr marL="0" indent="0">
              <a:buNone/>
            </a:pPr>
            <a:r>
              <a:rPr lang="en-US" sz="2400" dirty="0"/>
              <a:t>   byte:  [port &lt;- AL]</a:t>
            </a:r>
          </a:p>
          <a:p>
            <a:pPr marL="0" indent="0">
              <a:buNone/>
            </a:pPr>
            <a:r>
              <a:rPr lang="en-US" sz="2400" dirty="0"/>
              <a:t>   word: [port &lt;- AL, [</a:t>
            </a:r>
            <a:r>
              <a:rPr lang="en-US" sz="2400" dirty="0" err="1"/>
              <a:t>port+1</a:t>
            </a:r>
            <a:r>
              <a:rPr lang="en-US" sz="2400" dirty="0"/>
              <a:t>] &lt;- AH</a:t>
            </a:r>
          </a:p>
          <a:p>
            <a:r>
              <a:rPr lang="en-US" sz="2400" dirty="0"/>
              <a:t>Description: The instruction OUT writes the contents of the accumulator (AL for 8-bit and AX for 16-bit) to a specified port. The instruction OUT has 2 formats: fixed port format and variable port format. Each of them can again be classified into 8-bit or a 16-bit access.</a:t>
            </a:r>
          </a:p>
          <a:p>
            <a:r>
              <a:rPr lang="en-US" sz="2400" dirty="0"/>
              <a:t>Flags Affected: None</a:t>
            </a:r>
          </a:p>
        </p:txBody>
      </p:sp>
    </p:spTree>
    <p:extLst>
      <p:ext uri="{BB962C8B-B14F-4D97-AF65-F5344CB8AC3E}">
        <p14:creationId xmlns:p14="http://schemas.microsoft.com/office/powerpoint/2010/main" val="1037268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6D32-BDAC-4B2A-8B16-B06976A55723}"/>
              </a:ext>
            </a:extLst>
          </p:cNvPr>
          <p:cNvSpPr>
            <a:spLocks noGrp="1"/>
          </p:cNvSpPr>
          <p:nvPr>
            <p:ph type="title"/>
          </p:nvPr>
        </p:nvSpPr>
        <p:spPr>
          <a:xfrm>
            <a:off x="628650" y="365126"/>
            <a:ext cx="7886700" cy="780183"/>
          </a:xfrm>
        </p:spPr>
        <p:txBody>
          <a:bodyPr>
            <a:normAutofit/>
          </a:bodyPr>
          <a:lstStyle/>
          <a:p>
            <a:pPr algn="ctr"/>
            <a:r>
              <a:rPr lang="en-US" sz="3600" b="1" dirty="0"/>
              <a:t>Examples of OUT Instructions</a:t>
            </a:r>
          </a:p>
        </p:txBody>
      </p:sp>
      <p:sp>
        <p:nvSpPr>
          <p:cNvPr id="3" name="Content Placeholder 2">
            <a:extLst>
              <a:ext uri="{FF2B5EF4-FFF2-40B4-BE49-F238E27FC236}">
                <a16:creationId xmlns:a16="http://schemas.microsoft.com/office/drawing/2014/main" id="{103D74EB-19C1-48B0-9A5E-C6C18A3F0DB5}"/>
              </a:ext>
            </a:extLst>
          </p:cNvPr>
          <p:cNvSpPr>
            <a:spLocks noGrp="1"/>
          </p:cNvSpPr>
          <p:nvPr>
            <p:ph idx="1"/>
          </p:nvPr>
        </p:nvSpPr>
        <p:spPr>
          <a:xfrm>
            <a:off x="628650" y="1413164"/>
            <a:ext cx="7886700" cy="4763799"/>
          </a:xfrm>
        </p:spPr>
        <p:txBody>
          <a:bodyPr>
            <a:normAutofit fontScale="92500"/>
          </a:bodyPr>
          <a:lstStyle/>
          <a:p>
            <a:pPr marL="0" indent="0">
              <a:buNone/>
            </a:pPr>
            <a:r>
              <a:rPr lang="en-US" sz="2400" b="1" dirty="0"/>
              <a:t>Fixed Port Format (Direct Mode) </a:t>
            </a:r>
            <a:r>
              <a:rPr lang="en-US" sz="2400" dirty="0"/>
              <a:t>(The address of a port is directly specified in the instruction)</a:t>
            </a:r>
          </a:p>
          <a:p>
            <a:r>
              <a:rPr lang="en-US" sz="2400" dirty="0"/>
              <a:t>OUT </a:t>
            </a:r>
            <a:r>
              <a:rPr lang="en-US" sz="2400" dirty="0" err="1"/>
              <a:t>38H</a:t>
            </a:r>
            <a:r>
              <a:rPr lang="en-US" sz="2400" dirty="0"/>
              <a:t>, AL; </a:t>
            </a:r>
            <a:r>
              <a:rPr lang="en-US" sz="2000" dirty="0"/>
              <a:t>copy 8-bit contents of AL register to port address </a:t>
            </a:r>
            <a:r>
              <a:rPr lang="en-US" sz="2000" dirty="0" err="1"/>
              <a:t>38H</a:t>
            </a:r>
            <a:endParaRPr lang="en-US" sz="2400" dirty="0"/>
          </a:p>
          <a:p>
            <a:r>
              <a:rPr lang="en-US" sz="2400" dirty="0"/>
              <a:t>OUT </a:t>
            </a:r>
            <a:r>
              <a:rPr lang="en-US" sz="2400" dirty="0" err="1"/>
              <a:t>38H</a:t>
            </a:r>
            <a:r>
              <a:rPr lang="en-US" sz="2400" dirty="0"/>
              <a:t>, AX; </a:t>
            </a:r>
            <a:r>
              <a:rPr lang="en-US" sz="2000" dirty="0"/>
              <a:t>copy 16-bit contents of AX register to port </a:t>
            </a:r>
            <a:r>
              <a:rPr lang="en-US" sz="2000" dirty="0" err="1"/>
              <a:t>38H</a:t>
            </a:r>
            <a:r>
              <a:rPr lang="en-US" sz="2000" dirty="0"/>
              <a:t> and </a:t>
            </a:r>
            <a:r>
              <a:rPr lang="en-US" sz="2000" dirty="0" err="1"/>
              <a:t>39H</a:t>
            </a:r>
            <a:r>
              <a:rPr lang="en-US" sz="2000" dirty="0"/>
              <a:t>.</a:t>
            </a:r>
            <a:endParaRPr lang="en-US" sz="2400" dirty="0"/>
          </a:p>
          <a:p>
            <a:pPr marL="0" indent="0">
              <a:buNone/>
            </a:pPr>
            <a:r>
              <a:rPr lang="en-US" sz="2400" b="1" dirty="0"/>
              <a:t>Variable Format (Indirect Mode) </a:t>
            </a:r>
            <a:r>
              <a:rPr lang="en-US" sz="2400" dirty="0"/>
              <a:t>(The port address is 16-bit and that is stored in the DX register before the instruction OUT is executed)</a:t>
            </a:r>
          </a:p>
          <a:p>
            <a:r>
              <a:rPr lang="en-US" sz="2400" dirty="0"/>
              <a:t>MOV DX, </a:t>
            </a:r>
            <a:r>
              <a:rPr lang="en-US" sz="2400" dirty="0" err="1"/>
              <a:t>3124H</a:t>
            </a:r>
            <a:r>
              <a:rPr lang="en-US" sz="2400" dirty="0"/>
              <a:t>; </a:t>
            </a:r>
            <a:r>
              <a:rPr lang="en-US" sz="2000" dirty="0"/>
              <a:t>Initialize DX with the port address </a:t>
            </a:r>
            <a:r>
              <a:rPr lang="en-US" sz="2000" dirty="0" err="1"/>
              <a:t>0F72H</a:t>
            </a:r>
            <a:r>
              <a:rPr lang="en-US" sz="2000" dirty="0"/>
              <a:t> ([DX]=</a:t>
            </a:r>
            <a:r>
              <a:rPr lang="en-US" sz="2000" dirty="0" err="1"/>
              <a:t>3124H</a:t>
            </a:r>
            <a:r>
              <a:rPr lang="en-US" sz="2000" dirty="0"/>
              <a:t>)</a:t>
            </a:r>
            <a:endParaRPr lang="en-US" sz="2400" dirty="0"/>
          </a:p>
          <a:p>
            <a:r>
              <a:rPr lang="en-US" sz="2400" dirty="0"/>
              <a:t>OUT DX, AL; </a:t>
            </a:r>
            <a:r>
              <a:rPr lang="en-US" sz="2000" dirty="0"/>
              <a:t>copy 8-bit contents of AL to the port pointed to by DX (in this case </a:t>
            </a:r>
            <a:r>
              <a:rPr lang="en-US" sz="2000" dirty="0" err="1"/>
              <a:t>3124H</a:t>
            </a:r>
            <a:r>
              <a:rPr lang="en-US" sz="2000" dirty="0"/>
              <a:t>)</a:t>
            </a:r>
            <a:endParaRPr lang="en-US" sz="2400" dirty="0"/>
          </a:p>
          <a:p>
            <a:r>
              <a:rPr lang="en-US" sz="2400" dirty="0"/>
              <a:t>OUT DX, AX; outputs 16-bit data from AX (AL and AH) into ports </a:t>
            </a:r>
            <a:r>
              <a:rPr lang="en-US" sz="2000" dirty="0" err="1"/>
              <a:t>3124H</a:t>
            </a:r>
            <a:r>
              <a:rPr lang="en-US" sz="2000" dirty="0"/>
              <a:t> and </a:t>
            </a:r>
            <a:r>
              <a:rPr lang="en-US" sz="2000" dirty="0" err="1"/>
              <a:t>3125H</a:t>
            </a:r>
            <a:r>
              <a:rPr lang="en-US" sz="2000" dirty="0"/>
              <a:t>, respectively.</a:t>
            </a:r>
            <a:endParaRPr lang="en-US" sz="2400" dirty="0"/>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2159327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BBAD-57F3-46A9-8860-2861C157E3F7}"/>
              </a:ext>
            </a:extLst>
          </p:cNvPr>
          <p:cNvSpPr>
            <a:spLocks noGrp="1"/>
          </p:cNvSpPr>
          <p:nvPr>
            <p:ph type="title"/>
          </p:nvPr>
        </p:nvSpPr>
        <p:spPr>
          <a:xfrm>
            <a:off x="628650" y="365127"/>
            <a:ext cx="7886700" cy="540038"/>
          </a:xfrm>
        </p:spPr>
        <p:txBody>
          <a:bodyPr>
            <a:normAutofit fontScale="90000"/>
          </a:bodyPr>
          <a:lstStyle/>
          <a:p>
            <a:pPr algn="ctr"/>
            <a:r>
              <a:rPr lang="en-US" sz="3600" b="1" dirty="0" err="1"/>
              <a:t>XLAT</a:t>
            </a:r>
            <a:r>
              <a:rPr lang="en-US" sz="3600" b="1" dirty="0"/>
              <a:t> (Translate a Byte) Instruction</a:t>
            </a:r>
          </a:p>
        </p:txBody>
      </p:sp>
      <p:sp>
        <p:nvSpPr>
          <p:cNvPr id="3" name="Content Placeholder 2">
            <a:extLst>
              <a:ext uri="{FF2B5EF4-FFF2-40B4-BE49-F238E27FC236}">
                <a16:creationId xmlns:a16="http://schemas.microsoft.com/office/drawing/2014/main" id="{9C2A5489-FBE3-442D-AC32-C3B365C4FDE6}"/>
              </a:ext>
            </a:extLst>
          </p:cNvPr>
          <p:cNvSpPr>
            <a:spLocks noGrp="1"/>
          </p:cNvSpPr>
          <p:nvPr>
            <p:ph idx="1"/>
          </p:nvPr>
        </p:nvSpPr>
        <p:spPr>
          <a:xfrm>
            <a:off x="628650" y="1108364"/>
            <a:ext cx="7886700" cy="5068599"/>
          </a:xfrm>
        </p:spPr>
        <p:txBody>
          <a:bodyPr>
            <a:normAutofit/>
          </a:bodyPr>
          <a:lstStyle/>
          <a:p>
            <a:r>
              <a:rPr lang="en-US" sz="2000" dirty="0"/>
              <a:t>Syntax: </a:t>
            </a:r>
            <a:r>
              <a:rPr lang="en-US" sz="2000" dirty="0" err="1"/>
              <a:t>XLAT</a:t>
            </a:r>
            <a:endParaRPr lang="en-US" sz="2000" dirty="0"/>
          </a:p>
          <a:p>
            <a:r>
              <a:rPr lang="en-US" sz="2000" dirty="0"/>
              <a:t>Function: Translates a byte in AL using a table in the memory</a:t>
            </a:r>
          </a:p>
          <a:p>
            <a:r>
              <a:rPr lang="en-US" sz="2000" dirty="0"/>
              <a:t>AL &lt;- DS:[BX+(AL)]</a:t>
            </a:r>
          </a:p>
          <a:p>
            <a:r>
              <a:rPr lang="en-US" sz="2000" dirty="0"/>
              <a:t>Description: This instruction replaces a byte in the AL register with a byte from the lookup table. Before execution of the </a:t>
            </a:r>
            <a:r>
              <a:rPr lang="en-US" sz="2000" dirty="0" err="1"/>
              <a:t>XLAT</a:t>
            </a:r>
            <a:r>
              <a:rPr lang="en-US" sz="2000" dirty="0"/>
              <a:t> instruction, BX should be loaded with the offset address of lookup table in the data segment (DS) and AL with the code to be converted. When, </a:t>
            </a:r>
            <a:r>
              <a:rPr lang="en-US" sz="2000" dirty="0" err="1"/>
              <a:t>XLAT</a:t>
            </a:r>
            <a:r>
              <a:rPr lang="en-US" sz="2000" dirty="0"/>
              <a:t> is executed, the byte pointed to by (BX-AL) is transferred to the AL register.</a:t>
            </a:r>
          </a:p>
          <a:p>
            <a:r>
              <a:rPr lang="en-US" sz="2000" dirty="0"/>
              <a:t>This instruction is used for translating characters from one code such as ASCII to another such as EBCDIC.</a:t>
            </a:r>
          </a:p>
          <a:p>
            <a:r>
              <a:rPr lang="en-US" sz="2000" dirty="0"/>
              <a:t>This instruction can be used to read the elements in a table.</a:t>
            </a:r>
          </a:p>
          <a:p>
            <a:r>
              <a:rPr lang="en-US" sz="2000" dirty="0"/>
              <a:t>In common applications you will hardly find any usage for </a:t>
            </a:r>
            <a:r>
              <a:rPr lang="en-US" sz="2000" dirty="0" err="1"/>
              <a:t>XLAT</a:t>
            </a:r>
            <a:endParaRPr lang="en-US" sz="2000" dirty="0"/>
          </a:p>
          <a:p>
            <a:r>
              <a:rPr lang="en-US" sz="2000" dirty="0"/>
              <a:t>This is a no-operand instruction</a:t>
            </a:r>
          </a:p>
          <a:p>
            <a:r>
              <a:rPr lang="en-US" sz="2000" dirty="0"/>
              <a:t>Flags Affected: None</a:t>
            </a:r>
          </a:p>
        </p:txBody>
      </p:sp>
    </p:spTree>
    <p:extLst>
      <p:ext uri="{BB962C8B-B14F-4D97-AF65-F5344CB8AC3E}">
        <p14:creationId xmlns:p14="http://schemas.microsoft.com/office/powerpoint/2010/main" val="3134737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D6E1-ABA2-4987-8858-CE087F42CDEF}"/>
              </a:ext>
            </a:extLst>
          </p:cNvPr>
          <p:cNvSpPr>
            <a:spLocks noGrp="1"/>
          </p:cNvSpPr>
          <p:nvPr>
            <p:ph type="title"/>
          </p:nvPr>
        </p:nvSpPr>
        <p:spPr>
          <a:xfrm>
            <a:off x="628650" y="365126"/>
            <a:ext cx="7886700" cy="826365"/>
          </a:xfrm>
        </p:spPr>
        <p:txBody>
          <a:bodyPr>
            <a:normAutofit/>
          </a:bodyPr>
          <a:lstStyle/>
          <a:p>
            <a:pPr algn="ctr"/>
            <a:r>
              <a:rPr lang="en-US" sz="3600" b="1"/>
              <a:t>LEA: </a:t>
            </a:r>
            <a:r>
              <a:rPr lang="en-US" sz="3600" b="1" dirty="0"/>
              <a:t>LOAD EFFECTIVE ADDRESS</a:t>
            </a:r>
          </a:p>
        </p:txBody>
      </p:sp>
      <p:sp>
        <p:nvSpPr>
          <p:cNvPr id="3" name="Content Placeholder 2">
            <a:extLst>
              <a:ext uri="{FF2B5EF4-FFF2-40B4-BE49-F238E27FC236}">
                <a16:creationId xmlns:a16="http://schemas.microsoft.com/office/drawing/2014/main" id="{2E1259A7-202F-46E9-BB8C-BF40E22786F4}"/>
              </a:ext>
            </a:extLst>
          </p:cNvPr>
          <p:cNvSpPr>
            <a:spLocks noGrp="1"/>
          </p:cNvSpPr>
          <p:nvPr>
            <p:ph idx="1"/>
          </p:nvPr>
        </p:nvSpPr>
        <p:spPr>
          <a:xfrm>
            <a:off x="628650" y="1191491"/>
            <a:ext cx="7886700" cy="4378036"/>
          </a:xfrm>
        </p:spPr>
        <p:txBody>
          <a:bodyPr>
            <a:normAutofit/>
          </a:bodyPr>
          <a:lstStyle/>
          <a:p>
            <a:r>
              <a:rPr lang="en-US" dirty="0"/>
              <a:t>Syntax: LEA </a:t>
            </a:r>
            <a:r>
              <a:rPr lang="en-US" dirty="0" err="1"/>
              <a:t>reg16</a:t>
            </a:r>
            <a:r>
              <a:rPr lang="en-US" dirty="0"/>
              <a:t>, source</a:t>
            </a:r>
          </a:p>
          <a:p>
            <a:r>
              <a:rPr lang="en-US" dirty="0"/>
              <a:t>Function: Load effective address into a register.</a:t>
            </a:r>
          </a:p>
          <a:p>
            <a:r>
              <a:rPr lang="en-US" dirty="0" err="1"/>
              <a:t>reg16</a:t>
            </a:r>
            <a:r>
              <a:rPr lang="en-US" dirty="0"/>
              <a:t> &lt;- (result of effective address or calculation of offset)</a:t>
            </a:r>
          </a:p>
          <a:p>
            <a:r>
              <a:rPr lang="en-US" dirty="0"/>
              <a:t>Description: The instruction LEA determines offset of a variable or a memory location indicated as a source (address) and places the offset in the specified 16-bit register.</a:t>
            </a:r>
          </a:p>
          <a:p>
            <a:r>
              <a:rPr lang="en-US" dirty="0"/>
              <a:t>Flags Affected: none</a:t>
            </a:r>
          </a:p>
        </p:txBody>
      </p:sp>
    </p:spTree>
    <p:extLst>
      <p:ext uri="{BB962C8B-B14F-4D97-AF65-F5344CB8AC3E}">
        <p14:creationId xmlns:p14="http://schemas.microsoft.com/office/powerpoint/2010/main" val="59638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C204-CB9E-41C4-B8FE-D04ABB60C932}"/>
              </a:ext>
            </a:extLst>
          </p:cNvPr>
          <p:cNvSpPr>
            <a:spLocks noGrp="1"/>
          </p:cNvSpPr>
          <p:nvPr>
            <p:ph type="title"/>
          </p:nvPr>
        </p:nvSpPr>
        <p:spPr>
          <a:xfrm>
            <a:off x="628650" y="133245"/>
            <a:ext cx="7886700" cy="606983"/>
          </a:xfrm>
        </p:spPr>
        <p:txBody>
          <a:bodyPr>
            <a:normAutofit fontScale="90000"/>
          </a:bodyPr>
          <a:lstStyle/>
          <a:p>
            <a:pPr algn="ctr"/>
            <a:r>
              <a:rPr lang="en-US" sz="2800" b="1" dirty="0"/>
              <a:t>Hexadecimal Number System</a:t>
            </a:r>
            <a:br>
              <a:rPr lang="en-US" sz="2800" b="1" dirty="0"/>
            </a:br>
            <a:r>
              <a:rPr lang="en-US" sz="2200" b="1" dirty="0"/>
              <a:t>Read &lt;Assembly programming using EMU </a:t>
            </a:r>
            <a:r>
              <a:rPr lang="en-US" sz="2200" b="1" dirty="0" err="1"/>
              <a:t>8086.pdf</a:t>
            </a:r>
            <a:r>
              <a:rPr lang="en-US" sz="2200" b="1" dirty="0"/>
              <a:t>&gt;</a:t>
            </a:r>
            <a:endParaRPr lang="en-US" sz="2800" b="1" dirty="0"/>
          </a:p>
        </p:txBody>
      </p:sp>
      <p:graphicFrame>
        <p:nvGraphicFramePr>
          <p:cNvPr id="4" name="Content Placeholder 3">
            <a:extLst>
              <a:ext uri="{FF2B5EF4-FFF2-40B4-BE49-F238E27FC236}">
                <a16:creationId xmlns:a16="http://schemas.microsoft.com/office/drawing/2014/main" id="{B5763CBA-4E74-432E-BA3A-5E9A5C7B593E}"/>
              </a:ext>
            </a:extLst>
          </p:cNvPr>
          <p:cNvGraphicFramePr>
            <a:graphicFrameLocks noGrp="1"/>
          </p:cNvGraphicFramePr>
          <p:nvPr>
            <p:ph idx="1"/>
            <p:extLst>
              <p:ext uri="{D42A27DB-BD31-4B8C-83A1-F6EECF244321}">
                <p14:modId xmlns:p14="http://schemas.microsoft.com/office/powerpoint/2010/main" val="1973212128"/>
              </p:ext>
            </p:extLst>
          </p:nvPr>
        </p:nvGraphicFramePr>
        <p:xfrm>
          <a:off x="333406" y="2821130"/>
          <a:ext cx="2593369" cy="3968700"/>
        </p:xfrm>
        <a:graphic>
          <a:graphicData uri="http://schemas.openxmlformats.org/drawingml/2006/table">
            <a:tbl>
              <a:tblPr firstRow="1" firstCol="1" bandRow="1">
                <a:tableStyleId>{5C22544A-7EE6-4342-B048-85BDC9FD1C3A}</a:tableStyleId>
              </a:tblPr>
              <a:tblGrid>
                <a:gridCol w="794258">
                  <a:extLst>
                    <a:ext uri="{9D8B030D-6E8A-4147-A177-3AD203B41FA5}">
                      <a16:colId xmlns:a16="http://schemas.microsoft.com/office/drawing/2014/main" val="2575135775"/>
                    </a:ext>
                  </a:extLst>
                </a:gridCol>
                <a:gridCol w="41840">
                  <a:extLst>
                    <a:ext uri="{9D8B030D-6E8A-4147-A177-3AD203B41FA5}">
                      <a16:colId xmlns:a16="http://schemas.microsoft.com/office/drawing/2014/main" val="2263167794"/>
                    </a:ext>
                  </a:extLst>
                </a:gridCol>
                <a:gridCol w="683383">
                  <a:extLst>
                    <a:ext uri="{9D8B030D-6E8A-4147-A177-3AD203B41FA5}">
                      <a16:colId xmlns:a16="http://schemas.microsoft.com/office/drawing/2014/main" val="987263027"/>
                    </a:ext>
                  </a:extLst>
                </a:gridCol>
                <a:gridCol w="41840">
                  <a:extLst>
                    <a:ext uri="{9D8B030D-6E8A-4147-A177-3AD203B41FA5}">
                      <a16:colId xmlns:a16="http://schemas.microsoft.com/office/drawing/2014/main" val="1697098406"/>
                    </a:ext>
                  </a:extLst>
                </a:gridCol>
                <a:gridCol w="1032048">
                  <a:extLst>
                    <a:ext uri="{9D8B030D-6E8A-4147-A177-3AD203B41FA5}">
                      <a16:colId xmlns:a16="http://schemas.microsoft.com/office/drawing/2014/main" val="4010064484"/>
                    </a:ext>
                  </a:extLst>
                </a:gridCol>
              </a:tblGrid>
              <a:tr h="345310">
                <a:tc>
                  <a:txBody>
                    <a:bodyPr/>
                    <a:lstStyle/>
                    <a:p>
                      <a:pPr marL="17780" marR="0">
                        <a:lnSpc>
                          <a:spcPts val="1145"/>
                        </a:lnSpc>
                        <a:spcBef>
                          <a:spcPts val="135"/>
                        </a:spcBef>
                        <a:spcAft>
                          <a:spcPts val="0"/>
                        </a:spcAft>
                      </a:pPr>
                      <a:r>
                        <a:rPr lang="en-CA" sz="1000">
                          <a:effectLst/>
                        </a:rPr>
                        <a:t>Decimal</a:t>
                      </a:r>
                      <a:endParaRPr lang="en-US" sz="1100">
                        <a:effectLst/>
                      </a:endParaRPr>
                    </a:p>
                    <a:p>
                      <a:pPr marL="5080" marR="0">
                        <a:lnSpc>
                          <a:spcPts val="1145"/>
                        </a:lnSpc>
                        <a:spcBef>
                          <a:spcPts val="70"/>
                        </a:spcBef>
                        <a:spcAft>
                          <a:spcPts val="0"/>
                        </a:spcAft>
                      </a:pPr>
                      <a:r>
                        <a:rPr lang="en-CA" sz="1000">
                          <a:effectLst/>
                        </a:rPr>
                        <a:t>(base 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135"/>
                        </a:spcBef>
                        <a:spcAft>
                          <a:spcPts val="0"/>
                        </a:spcAft>
                      </a:pPr>
                      <a:r>
                        <a:rPr lang="en-CA" sz="1000">
                          <a:effectLst/>
                        </a:rPr>
                        <a:t>Binary</a:t>
                      </a:r>
                      <a:endParaRPr lang="en-US" sz="1100">
                        <a:effectLst/>
                      </a:endParaRPr>
                    </a:p>
                    <a:p>
                      <a:pPr marL="0" marR="0">
                        <a:lnSpc>
                          <a:spcPts val="1145"/>
                        </a:lnSpc>
                        <a:spcBef>
                          <a:spcPts val="70"/>
                        </a:spcBef>
                        <a:spcAft>
                          <a:spcPts val="0"/>
                        </a:spcAft>
                      </a:pPr>
                      <a:r>
                        <a:rPr lang="en-CA" sz="1000">
                          <a:effectLst/>
                        </a:rPr>
                        <a:t>(base 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ts val="1145"/>
                        </a:lnSpc>
                        <a:spcBef>
                          <a:spcPts val="135"/>
                        </a:spcBef>
                        <a:spcAft>
                          <a:spcPts val="0"/>
                        </a:spcAft>
                      </a:pPr>
                      <a:r>
                        <a:rPr lang="en-CA" sz="1000">
                          <a:effectLst/>
                        </a:rPr>
                        <a:t>Hexadecimal</a:t>
                      </a:r>
                      <a:endParaRPr lang="en-US" sz="1100">
                        <a:effectLst/>
                      </a:endParaRPr>
                    </a:p>
                    <a:p>
                      <a:pPr marL="12065" marR="0">
                        <a:lnSpc>
                          <a:spcPts val="1145"/>
                        </a:lnSpc>
                        <a:spcBef>
                          <a:spcPts val="70"/>
                        </a:spcBef>
                        <a:spcAft>
                          <a:spcPts val="0"/>
                        </a:spcAft>
                      </a:pPr>
                      <a:r>
                        <a:rPr lang="en-CA" sz="1000">
                          <a:effectLst/>
                        </a:rPr>
                        <a:t>(base 16)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3407781"/>
                  </a:ext>
                </a:extLst>
              </a:tr>
              <a:tr h="224148">
                <a:tc>
                  <a:txBody>
                    <a:bodyPr/>
                    <a:lstStyle/>
                    <a:p>
                      <a:pPr marL="17780" marR="0">
                        <a:lnSpc>
                          <a:spcPts val="1145"/>
                        </a:lnSpc>
                        <a:spcBef>
                          <a:spcPts val="445"/>
                        </a:spcBef>
                        <a:spcAft>
                          <a:spcPts val="0"/>
                        </a:spcAft>
                      </a:pPr>
                      <a:r>
                        <a:rPr lang="en-CA" sz="10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0000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6341748"/>
                  </a:ext>
                </a:extLst>
              </a:tr>
              <a:tr h="224148">
                <a:tc>
                  <a:txBody>
                    <a:bodyPr/>
                    <a:lstStyle/>
                    <a:p>
                      <a:pPr marL="17780" marR="0">
                        <a:lnSpc>
                          <a:spcPts val="1145"/>
                        </a:lnSpc>
                        <a:spcBef>
                          <a:spcPts val="445"/>
                        </a:spcBef>
                        <a:spcAft>
                          <a:spcPts val="0"/>
                        </a:spcAft>
                      </a:pPr>
                      <a:r>
                        <a:rPr lang="en-CA" sz="10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0001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62436032"/>
                  </a:ext>
                </a:extLst>
              </a:tr>
              <a:tr h="224148">
                <a:tc>
                  <a:txBody>
                    <a:bodyPr/>
                    <a:lstStyle/>
                    <a:p>
                      <a:pPr marL="17780" marR="0">
                        <a:lnSpc>
                          <a:spcPts val="1145"/>
                        </a:lnSpc>
                        <a:spcBef>
                          <a:spcPts val="445"/>
                        </a:spcBef>
                        <a:spcAft>
                          <a:spcPts val="0"/>
                        </a:spcAft>
                      </a:pPr>
                      <a:r>
                        <a:rPr lang="en-CA" sz="10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0010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1777308"/>
                  </a:ext>
                </a:extLst>
              </a:tr>
              <a:tr h="222802">
                <a:tc>
                  <a:txBody>
                    <a:bodyPr/>
                    <a:lstStyle/>
                    <a:p>
                      <a:pPr marL="17780" marR="0">
                        <a:lnSpc>
                          <a:spcPts val="1145"/>
                        </a:lnSpc>
                        <a:spcBef>
                          <a:spcPts val="435"/>
                        </a:spcBef>
                        <a:spcAft>
                          <a:spcPts val="0"/>
                        </a:spcAft>
                      </a:pPr>
                      <a:r>
                        <a:rPr lang="en-CA" sz="10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35"/>
                        </a:spcBef>
                        <a:spcAft>
                          <a:spcPts val="0"/>
                        </a:spcAft>
                      </a:pPr>
                      <a:r>
                        <a:rPr lang="en-CA" sz="1000">
                          <a:effectLst/>
                        </a:rPr>
                        <a:t>0011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35"/>
                        </a:spcBef>
                        <a:spcAft>
                          <a:spcPts val="0"/>
                        </a:spcAft>
                      </a:pPr>
                      <a:r>
                        <a:rPr lang="en-CA" sz="10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75461759"/>
                  </a:ext>
                </a:extLst>
              </a:tr>
              <a:tr h="224821">
                <a:tc>
                  <a:txBody>
                    <a:bodyPr/>
                    <a:lstStyle/>
                    <a:p>
                      <a:pPr marL="17780" marR="0">
                        <a:lnSpc>
                          <a:spcPts val="1145"/>
                        </a:lnSpc>
                        <a:spcBef>
                          <a:spcPts val="445"/>
                        </a:spcBef>
                        <a:spcAft>
                          <a:spcPts val="0"/>
                        </a:spcAft>
                      </a:pPr>
                      <a:r>
                        <a:rPr lang="en-CA" sz="10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0100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9182911"/>
                  </a:ext>
                </a:extLst>
              </a:tr>
              <a:tr h="224148">
                <a:tc>
                  <a:txBody>
                    <a:bodyPr/>
                    <a:lstStyle/>
                    <a:p>
                      <a:pPr marL="17780" marR="0">
                        <a:lnSpc>
                          <a:spcPts val="1145"/>
                        </a:lnSpc>
                        <a:spcBef>
                          <a:spcPts val="450"/>
                        </a:spcBef>
                        <a:spcAft>
                          <a:spcPts val="0"/>
                        </a:spcAft>
                      </a:pPr>
                      <a:r>
                        <a:rPr lang="en-CA" sz="1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50"/>
                        </a:spcBef>
                        <a:spcAft>
                          <a:spcPts val="0"/>
                        </a:spcAft>
                      </a:pPr>
                      <a:r>
                        <a:rPr lang="en-CA" sz="1000">
                          <a:effectLst/>
                        </a:rPr>
                        <a:t>0101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50"/>
                        </a:spcBef>
                        <a:spcAft>
                          <a:spcPts val="0"/>
                        </a:spcAft>
                      </a:pPr>
                      <a:r>
                        <a:rPr lang="en-CA" sz="10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83787345"/>
                  </a:ext>
                </a:extLst>
              </a:tr>
              <a:tr h="224148">
                <a:tc>
                  <a:txBody>
                    <a:bodyPr/>
                    <a:lstStyle/>
                    <a:p>
                      <a:pPr marL="17780" marR="0">
                        <a:lnSpc>
                          <a:spcPts val="1145"/>
                        </a:lnSpc>
                        <a:spcBef>
                          <a:spcPts val="445"/>
                        </a:spcBef>
                        <a:spcAft>
                          <a:spcPts val="0"/>
                        </a:spcAft>
                      </a:pPr>
                      <a:r>
                        <a:rPr lang="en-CA" sz="1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0110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20701228"/>
                  </a:ext>
                </a:extLst>
              </a:tr>
              <a:tr h="222802">
                <a:tc>
                  <a:txBody>
                    <a:bodyPr/>
                    <a:lstStyle/>
                    <a:p>
                      <a:pPr marL="17780" marR="0">
                        <a:lnSpc>
                          <a:spcPts val="1145"/>
                        </a:lnSpc>
                        <a:spcBef>
                          <a:spcPts val="435"/>
                        </a:spcBef>
                        <a:spcAft>
                          <a:spcPts val="0"/>
                        </a:spcAft>
                      </a:pPr>
                      <a:r>
                        <a:rPr lang="en-CA" sz="1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35"/>
                        </a:spcBef>
                        <a:spcAft>
                          <a:spcPts val="0"/>
                        </a:spcAft>
                      </a:pPr>
                      <a:r>
                        <a:rPr lang="en-CA" sz="1000" dirty="0">
                          <a:effectLst/>
                        </a:rPr>
                        <a:t>0111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35"/>
                        </a:spcBef>
                        <a:spcAft>
                          <a:spcPts val="0"/>
                        </a:spcAft>
                      </a:pPr>
                      <a:r>
                        <a:rPr lang="en-CA" sz="10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59676481"/>
                  </a:ext>
                </a:extLst>
              </a:tr>
              <a:tr h="224148">
                <a:tc>
                  <a:txBody>
                    <a:bodyPr/>
                    <a:lstStyle/>
                    <a:p>
                      <a:pPr marL="17780" marR="0">
                        <a:lnSpc>
                          <a:spcPts val="1145"/>
                        </a:lnSpc>
                        <a:spcBef>
                          <a:spcPts val="445"/>
                        </a:spcBef>
                        <a:spcAft>
                          <a:spcPts val="0"/>
                        </a:spcAft>
                      </a:pPr>
                      <a:r>
                        <a:rPr lang="en-CA" sz="1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1000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36722932"/>
                  </a:ext>
                </a:extLst>
              </a:tr>
              <a:tr h="224148">
                <a:tc>
                  <a:txBody>
                    <a:bodyPr/>
                    <a:lstStyle/>
                    <a:p>
                      <a:pPr marL="17780" marR="0">
                        <a:lnSpc>
                          <a:spcPts val="1145"/>
                        </a:lnSpc>
                        <a:spcBef>
                          <a:spcPts val="445"/>
                        </a:spcBef>
                        <a:spcAft>
                          <a:spcPts val="0"/>
                        </a:spcAft>
                      </a:pPr>
                      <a:r>
                        <a:rPr lang="en-CA" sz="10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1001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12235720"/>
                  </a:ext>
                </a:extLst>
              </a:tr>
              <a:tr h="224148">
                <a:tc>
                  <a:txBody>
                    <a:bodyPr/>
                    <a:lstStyle/>
                    <a:p>
                      <a:pPr marL="17780" marR="0">
                        <a:lnSpc>
                          <a:spcPts val="1145"/>
                        </a:lnSpc>
                        <a:spcBef>
                          <a:spcPts val="445"/>
                        </a:spcBef>
                        <a:spcAft>
                          <a:spcPts val="0"/>
                        </a:spcAft>
                      </a:pPr>
                      <a:r>
                        <a:rPr lang="en-CA" sz="10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45"/>
                        </a:spcBef>
                        <a:spcAft>
                          <a:spcPts val="0"/>
                        </a:spcAft>
                      </a:pPr>
                      <a:r>
                        <a:rPr lang="en-CA" sz="1000">
                          <a:effectLst/>
                        </a:rPr>
                        <a:t>1010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45"/>
                        </a:spcBef>
                        <a:spcAft>
                          <a:spcPts val="0"/>
                        </a:spcAft>
                      </a:pPr>
                      <a:r>
                        <a:rPr lang="en-CA" sz="10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80870601"/>
                  </a:ext>
                </a:extLst>
              </a:tr>
              <a:tr h="224148">
                <a:tc>
                  <a:txBody>
                    <a:bodyPr/>
                    <a:lstStyle/>
                    <a:p>
                      <a:pPr marL="17780" marR="0">
                        <a:lnSpc>
                          <a:spcPts val="1145"/>
                        </a:lnSpc>
                        <a:spcBef>
                          <a:spcPts val="450"/>
                        </a:spcBef>
                        <a:spcAft>
                          <a:spcPts val="0"/>
                        </a:spcAft>
                      </a:pPr>
                      <a:r>
                        <a:rPr lang="en-CA" sz="1000">
                          <a:effectLst/>
                        </a:rPr>
                        <a:t>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50"/>
                        </a:spcBef>
                        <a:spcAft>
                          <a:spcPts val="0"/>
                        </a:spcAft>
                      </a:pPr>
                      <a:r>
                        <a:rPr lang="en-CA" sz="1000">
                          <a:effectLst/>
                        </a:rPr>
                        <a:t>1011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50"/>
                        </a:spcBef>
                        <a:spcAft>
                          <a:spcPts val="0"/>
                        </a:spcAft>
                      </a:pPr>
                      <a:r>
                        <a:rPr lang="en-CA" sz="1000">
                          <a:effectLst/>
                        </a:rPr>
                        <a:t>B</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95904441"/>
                  </a:ext>
                </a:extLst>
              </a:tr>
              <a:tr h="222802">
                <a:tc>
                  <a:txBody>
                    <a:bodyPr/>
                    <a:lstStyle/>
                    <a:p>
                      <a:pPr marL="17780" marR="0">
                        <a:lnSpc>
                          <a:spcPts val="1145"/>
                        </a:lnSpc>
                        <a:spcBef>
                          <a:spcPts val="435"/>
                        </a:spcBef>
                        <a:spcAft>
                          <a:spcPts val="0"/>
                        </a:spcAft>
                      </a:pPr>
                      <a:r>
                        <a:rPr lang="en-CA" sz="10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35"/>
                        </a:spcBef>
                        <a:spcAft>
                          <a:spcPts val="0"/>
                        </a:spcAft>
                      </a:pPr>
                      <a:r>
                        <a:rPr lang="en-CA" sz="1000">
                          <a:effectLst/>
                        </a:rPr>
                        <a:t>1100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35"/>
                        </a:spcBef>
                        <a:spcAft>
                          <a:spcPts val="0"/>
                        </a:spcAft>
                      </a:pPr>
                      <a:r>
                        <a:rPr lang="en-CA" sz="1000">
                          <a:effectLst/>
                        </a:rPr>
                        <a:t>C</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61196033"/>
                  </a:ext>
                </a:extLst>
              </a:tr>
              <a:tr h="224148">
                <a:tc>
                  <a:txBody>
                    <a:bodyPr/>
                    <a:lstStyle/>
                    <a:p>
                      <a:pPr marL="17780" marR="0">
                        <a:lnSpc>
                          <a:spcPts val="1145"/>
                        </a:lnSpc>
                        <a:spcBef>
                          <a:spcPts val="450"/>
                        </a:spcBef>
                        <a:spcAft>
                          <a:spcPts val="0"/>
                        </a:spcAft>
                      </a:pPr>
                      <a:r>
                        <a:rPr lang="en-CA" sz="10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50"/>
                        </a:spcBef>
                        <a:spcAft>
                          <a:spcPts val="0"/>
                        </a:spcAft>
                      </a:pPr>
                      <a:r>
                        <a:rPr lang="en-CA" sz="1000">
                          <a:effectLst/>
                        </a:rPr>
                        <a:t>1101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50"/>
                        </a:spcBef>
                        <a:spcAft>
                          <a:spcPts val="0"/>
                        </a:spcAft>
                      </a:pPr>
                      <a:r>
                        <a:rPr lang="en-CA" sz="1000">
                          <a:effectLst/>
                        </a:rPr>
                        <a:t>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55384628"/>
                  </a:ext>
                </a:extLst>
              </a:tr>
              <a:tr h="224148">
                <a:tc>
                  <a:txBody>
                    <a:bodyPr/>
                    <a:lstStyle/>
                    <a:p>
                      <a:pPr marL="17780" marR="0">
                        <a:lnSpc>
                          <a:spcPts val="1145"/>
                        </a:lnSpc>
                        <a:spcBef>
                          <a:spcPts val="450"/>
                        </a:spcBef>
                        <a:spcAft>
                          <a:spcPts val="0"/>
                        </a:spcAft>
                      </a:pPr>
                      <a:r>
                        <a:rPr lang="en-CA" sz="1000">
                          <a:effectLst/>
                        </a:rPr>
                        <a:t>14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8890" marR="0">
                        <a:lnSpc>
                          <a:spcPts val="1145"/>
                        </a:lnSpc>
                        <a:spcBef>
                          <a:spcPts val="450"/>
                        </a:spcBef>
                        <a:spcAft>
                          <a:spcPts val="0"/>
                        </a:spcAft>
                      </a:pPr>
                      <a:r>
                        <a:rPr lang="en-CA" sz="1000">
                          <a:effectLst/>
                        </a:rPr>
                        <a:t>1110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nSpc>
                          <a:spcPct val="115000"/>
                        </a:lnSpc>
                        <a:spcBef>
                          <a:spcPts val="0"/>
                        </a:spcBef>
                        <a:spcAft>
                          <a:spcPts val="1000"/>
                        </a:spcAft>
                      </a:pPr>
                      <a:r>
                        <a:rPr lang="en-CA"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2065" marR="0">
                        <a:lnSpc>
                          <a:spcPts val="1145"/>
                        </a:lnSpc>
                        <a:spcBef>
                          <a:spcPts val="450"/>
                        </a:spcBef>
                        <a:spcAft>
                          <a:spcPts val="0"/>
                        </a:spcAft>
                      </a:pPr>
                      <a:r>
                        <a:rPr lang="en-CA" sz="1000" spc="5">
                          <a:effectLst/>
                        </a:rPr>
                        <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46585566"/>
                  </a:ext>
                </a:extLst>
              </a:tr>
              <a:tr h="264535">
                <a:tc gridSpan="5">
                  <a:txBody>
                    <a:bodyPr/>
                    <a:lstStyle/>
                    <a:p>
                      <a:pPr marL="17780" marR="0">
                        <a:lnSpc>
                          <a:spcPts val="1145"/>
                        </a:lnSpc>
                        <a:spcBef>
                          <a:spcPts val="445"/>
                        </a:spcBef>
                        <a:spcAft>
                          <a:spcPts val="0"/>
                        </a:spcAft>
                        <a:tabLst>
                          <a:tab pos="770890" algn="l"/>
                          <a:tab pos="1434465" algn="l"/>
                        </a:tabLst>
                      </a:pPr>
                      <a:r>
                        <a:rPr lang="en-CA" sz="1000" dirty="0">
                          <a:effectLst/>
                        </a:rPr>
                        <a:t>15	1111	F</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6427258"/>
                  </a:ext>
                </a:extLst>
              </a:tr>
            </a:tbl>
          </a:graphicData>
        </a:graphic>
      </p:graphicFrame>
      <p:pic>
        <p:nvPicPr>
          <p:cNvPr id="10255" name="Picture 15">
            <a:extLst>
              <a:ext uri="{FF2B5EF4-FFF2-40B4-BE49-F238E27FC236}">
                <a16:creationId xmlns:a16="http://schemas.microsoft.com/office/drawing/2014/main" id="{C6F7376F-14E2-4BD6-9C01-E8A9D792E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550" y="2658994"/>
            <a:ext cx="5637213" cy="127635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3">
            <a:extLst>
              <a:ext uri="{FF2B5EF4-FFF2-40B4-BE49-F238E27FC236}">
                <a16:creationId xmlns:a16="http://schemas.microsoft.com/office/drawing/2014/main" id="{21BF333E-3DFA-4262-B7F4-5150B1031440}"/>
              </a:ext>
            </a:extLst>
          </p:cNvPr>
          <p:cNvSpPr>
            <a:spLocks/>
          </p:cNvSpPr>
          <p:nvPr/>
        </p:nvSpPr>
        <p:spPr bwMode="auto">
          <a:xfrm>
            <a:off x="1709738" y="7416799"/>
            <a:ext cx="3175" cy="3175"/>
          </a:xfrm>
          <a:custGeom>
            <a:avLst/>
            <a:gdLst>
              <a:gd name="T0" fmla="*/ 0 w 5"/>
              <a:gd name="T1" fmla="*/ 5 h 5"/>
              <a:gd name="T2" fmla="*/ 0 w 5"/>
              <a:gd name="T3" fmla="*/ 1 h 5"/>
              <a:gd name="T4" fmla="*/ 5 w 5"/>
              <a:gd name="T5" fmla="*/ 1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1"/>
                </a:lnTo>
                <a:lnTo>
                  <a:pt x="5" y="1"/>
                </a:lnTo>
                <a:lnTo>
                  <a:pt x="5" y="5"/>
                </a:lnTo>
              </a:path>
            </a:pathLst>
          </a:custGeom>
          <a:solidFill>
            <a:srgbClr val="ACA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AA97B897-25D7-40C4-B55F-B9724047C585}"/>
              </a:ext>
            </a:extLst>
          </p:cNvPr>
          <p:cNvSpPr>
            <a:spLocks/>
          </p:cNvSpPr>
          <p:nvPr/>
        </p:nvSpPr>
        <p:spPr bwMode="auto">
          <a:xfrm>
            <a:off x="1709738" y="7416799"/>
            <a:ext cx="3175" cy="3175"/>
          </a:xfrm>
          <a:custGeom>
            <a:avLst/>
            <a:gdLst>
              <a:gd name="T0" fmla="*/ 0 w 5"/>
              <a:gd name="T1" fmla="*/ 5 h 5"/>
              <a:gd name="T2" fmla="*/ 0 w 5"/>
              <a:gd name="T3" fmla="*/ 1 h 5"/>
              <a:gd name="T4" fmla="*/ 5 w 5"/>
              <a:gd name="T5" fmla="*/ 1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1"/>
                </a:lnTo>
                <a:lnTo>
                  <a:pt x="5" y="1"/>
                </a:lnTo>
                <a:lnTo>
                  <a:pt x="5" y="5"/>
                </a:lnTo>
              </a:path>
            </a:pathLst>
          </a:custGeom>
          <a:solidFill>
            <a:srgbClr val="ACA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8C3017C6-FA07-4BC6-A35A-D4BE1942C796}"/>
              </a:ext>
            </a:extLst>
          </p:cNvPr>
          <p:cNvSpPr>
            <a:spLocks/>
          </p:cNvSpPr>
          <p:nvPr/>
        </p:nvSpPr>
        <p:spPr bwMode="auto">
          <a:xfrm>
            <a:off x="7107238" y="7416799"/>
            <a:ext cx="3175" cy="3175"/>
          </a:xfrm>
          <a:custGeom>
            <a:avLst/>
            <a:gdLst>
              <a:gd name="T0" fmla="*/ 0 w 5"/>
              <a:gd name="T1" fmla="*/ 5 h 5"/>
              <a:gd name="T2" fmla="*/ 0 w 5"/>
              <a:gd name="T3" fmla="*/ 1 h 5"/>
              <a:gd name="T4" fmla="*/ 5 w 5"/>
              <a:gd name="T5" fmla="*/ 1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1"/>
                </a:lnTo>
                <a:lnTo>
                  <a:pt x="5" y="1"/>
                </a:lnTo>
                <a:lnTo>
                  <a:pt x="5" y="5"/>
                </a:lnTo>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6600D759-DBB5-48D1-B336-CC709D5D4CDF}"/>
              </a:ext>
            </a:extLst>
          </p:cNvPr>
          <p:cNvSpPr>
            <a:spLocks/>
          </p:cNvSpPr>
          <p:nvPr/>
        </p:nvSpPr>
        <p:spPr bwMode="auto">
          <a:xfrm>
            <a:off x="7107238" y="7416799"/>
            <a:ext cx="3175" cy="3175"/>
          </a:xfrm>
          <a:custGeom>
            <a:avLst/>
            <a:gdLst>
              <a:gd name="T0" fmla="*/ 0 w 5"/>
              <a:gd name="T1" fmla="*/ 5 h 5"/>
              <a:gd name="T2" fmla="*/ 0 w 5"/>
              <a:gd name="T3" fmla="*/ 1 h 5"/>
              <a:gd name="T4" fmla="*/ 5 w 5"/>
              <a:gd name="T5" fmla="*/ 1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1"/>
                </a:lnTo>
                <a:lnTo>
                  <a:pt x="5" y="1"/>
                </a:lnTo>
                <a:lnTo>
                  <a:pt x="5" y="5"/>
                </a:lnTo>
              </a:path>
            </a:pathLst>
          </a:custGeom>
          <a:solidFill>
            <a:srgbClr val="ACA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1BFFEB01-D550-4673-8D8A-113768DD8382}"/>
              </a:ext>
            </a:extLst>
          </p:cNvPr>
          <p:cNvSpPr>
            <a:spLocks/>
          </p:cNvSpPr>
          <p:nvPr/>
        </p:nvSpPr>
        <p:spPr bwMode="auto">
          <a:xfrm>
            <a:off x="1709738" y="7418386"/>
            <a:ext cx="12700" cy="14288"/>
          </a:xfrm>
          <a:custGeom>
            <a:avLst/>
            <a:gdLst>
              <a:gd name="T0" fmla="*/ 0 w 20"/>
              <a:gd name="T1" fmla="*/ 22 h 22"/>
              <a:gd name="T2" fmla="*/ 20 w 20"/>
              <a:gd name="T3" fmla="*/ 22 h 22"/>
              <a:gd name="T4" fmla="*/ 20 w 20"/>
              <a:gd name="T5" fmla="*/ 0 h 22"/>
              <a:gd name="T6" fmla="*/ 0 w 20"/>
              <a:gd name="T7" fmla="*/ 0 h 22"/>
              <a:gd name="T8" fmla="*/ 0 w 20"/>
              <a:gd name="T9" fmla="*/ 0 h 22"/>
            </a:gdLst>
            <a:ahLst/>
            <a:cxnLst>
              <a:cxn ang="0">
                <a:pos x="T0" y="T1"/>
              </a:cxn>
              <a:cxn ang="0">
                <a:pos x="T2" y="T3"/>
              </a:cxn>
              <a:cxn ang="0">
                <a:pos x="T4" y="T5"/>
              </a:cxn>
              <a:cxn ang="0">
                <a:pos x="T6" y="T7"/>
              </a:cxn>
              <a:cxn ang="0">
                <a:pos x="T8" y="T9"/>
              </a:cxn>
            </a:cxnLst>
            <a:rect l="0" t="0" r="r" b="b"/>
            <a:pathLst>
              <a:path w="20" h="22">
                <a:moveTo>
                  <a:pt x="0" y="22"/>
                </a:moveTo>
                <a:lnTo>
                  <a:pt x="20" y="22"/>
                </a:lnTo>
                <a:lnTo>
                  <a:pt x="20" y="0"/>
                </a:lnTo>
                <a:lnTo>
                  <a:pt x="0" y="0"/>
                </a:lnTo>
              </a:path>
            </a:pathLst>
          </a:custGeom>
          <a:solidFill>
            <a:srgbClr val="ACA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CAB7640B-6C33-46F1-98FB-6ADA06783A12}"/>
              </a:ext>
            </a:extLst>
          </p:cNvPr>
          <p:cNvSpPr>
            <a:spLocks/>
          </p:cNvSpPr>
          <p:nvPr/>
        </p:nvSpPr>
        <p:spPr bwMode="auto">
          <a:xfrm>
            <a:off x="7107238" y="7418386"/>
            <a:ext cx="12700" cy="14288"/>
          </a:xfrm>
          <a:custGeom>
            <a:avLst/>
            <a:gdLst>
              <a:gd name="T0" fmla="*/ 0 w 20"/>
              <a:gd name="T1" fmla="*/ 22 h 22"/>
              <a:gd name="T2" fmla="*/ 20 w 20"/>
              <a:gd name="T3" fmla="*/ 22 h 22"/>
              <a:gd name="T4" fmla="*/ 20 w 20"/>
              <a:gd name="T5" fmla="*/ 0 h 22"/>
              <a:gd name="T6" fmla="*/ 0 w 20"/>
              <a:gd name="T7" fmla="*/ 0 h 22"/>
              <a:gd name="T8" fmla="*/ 0 w 20"/>
              <a:gd name="T9" fmla="*/ 0 h 22"/>
            </a:gdLst>
            <a:ahLst/>
            <a:cxnLst>
              <a:cxn ang="0">
                <a:pos x="T0" y="T1"/>
              </a:cxn>
              <a:cxn ang="0">
                <a:pos x="T2" y="T3"/>
              </a:cxn>
              <a:cxn ang="0">
                <a:pos x="T4" y="T5"/>
              </a:cxn>
              <a:cxn ang="0">
                <a:pos x="T6" y="T7"/>
              </a:cxn>
              <a:cxn ang="0">
                <a:pos x="T8" y="T9"/>
              </a:cxn>
            </a:cxnLst>
            <a:rect l="0" t="0" r="r" b="b"/>
            <a:pathLst>
              <a:path w="20" h="22">
                <a:moveTo>
                  <a:pt x="0" y="22"/>
                </a:moveTo>
                <a:lnTo>
                  <a:pt x="20" y="22"/>
                </a:lnTo>
                <a:lnTo>
                  <a:pt x="20" y="0"/>
                </a:lnTo>
                <a:lnTo>
                  <a:pt x="0" y="0"/>
                </a:lnTo>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4B53C34-09FD-436B-A88A-59F9C0871B52}"/>
              </a:ext>
            </a:extLst>
          </p:cNvPr>
          <p:cNvSpPr>
            <a:spLocks/>
          </p:cNvSpPr>
          <p:nvPr/>
        </p:nvSpPr>
        <p:spPr bwMode="auto">
          <a:xfrm>
            <a:off x="1709738" y="7434261"/>
            <a:ext cx="3175" cy="3175"/>
          </a:xfrm>
          <a:custGeom>
            <a:avLst/>
            <a:gdLst>
              <a:gd name="T0" fmla="*/ 0 w 5"/>
              <a:gd name="T1" fmla="*/ 5 h 5"/>
              <a:gd name="T2" fmla="*/ 0 w 5"/>
              <a:gd name="T3" fmla="*/ 0 h 5"/>
              <a:gd name="T4" fmla="*/ 5 w 5"/>
              <a:gd name="T5" fmla="*/ 0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0"/>
                </a:lnTo>
                <a:lnTo>
                  <a:pt x="5" y="0"/>
                </a:lnTo>
                <a:lnTo>
                  <a:pt x="5" y="5"/>
                </a:lnTo>
              </a:path>
            </a:pathLst>
          </a:custGeom>
          <a:solidFill>
            <a:srgbClr val="ACA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2DA3E53-9B51-442D-8702-4BEAC3261FF5}"/>
              </a:ext>
            </a:extLst>
          </p:cNvPr>
          <p:cNvSpPr>
            <a:spLocks/>
          </p:cNvSpPr>
          <p:nvPr/>
        </p:nvSpPr>
        <p:spPr bwMode="auto">
          <a:xfrm>
            <a:off x="1709738" y="7434261"/>
            <a:ext cx="3175" cy="3175"/>
          </a:xfrm>
          <a:custGeom>
            <a:avLst/>
            <a:gdLst>
              <a:gd name="T0" fmla="*/ 0 w 5"/>
              <a:gd name="T1" fmla="*/ 5 h 5"/>
              <a:gd name="T2" fmla="*/ 0 w 5"/>
              <a:gd name="T3" fmla="*/ 0 h 5"/>
              <a:gd name="T4" fmla="*/ 5 w 5"/>
              <a:gd name="T5" fmla="*/ 0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0"/>
                </a:lnTo>
                <a:lnTo>
                  <a:pt x="5" y="0"/>
                </a:lnTo>
                <a:lnTo>
                  <a:pt x="5" y="5"/>
                </a:lnTo>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
            <a:extLst>
              <a:ext uri="{FF2B5EF4-FFF2-40B4-BE49-F238E27FC236}">
                <a16:creationId xmlns:a16="http://schemas.microsoft.com/office/drawing/2014/main" id="{AC665D71-1ED1-4B33-8098-468E999E93EA}"/>
              </a:ext>
            </a:extLst>
          </p:cNvPr>
          <p:cNvSpPr>
            <a:spLocks/>
          </p:cNvSpPr>
          <p:nvPr/>
        </p:nvSpPr>
        <p:spPr bwMode="auto">
          <a:xfrm>
            <a:off x="7107238" y="7434261"/>
            <a:ext cx="3175" cy="3175"/>
          </a:xfrm>
          <a:custGeom>
            <a:avLst/>
            <a:gdLst>
              <a:gd name="T0" fmla="*/ 0 w 5"/>
              <a:gd name="T1" fmla="*/ 5 h 5"/>
              <a:gd name="T2" fmla="*/ 0 w 5"/>
              <a:gd name="T3" fmla="*/ 0 h 5"/>
              <a:gd name="T4" fmla="*/ 5 w 5"/>
              <a:gd name="T5" fmla="*/ 0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0"/>
                </a:lnTo>
                <a:lnTo>
                  <a:pt x="5" y="0"/>
                </a:lnTo>
                <a:lnTo>
                  <a:pt x="5" y="5"/>
                </a:lnTo>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
            <a:extLst>
              <a:ext uri="{FF2B5EF4-FFF2-40B4-BE49-F238E27FC236}">
                <a16:creationId xmlns:a16="http://schemas.microsoft.com/office/drawing/2014/main" id="{FED5CDCE-89FF-4FB0-BA17-2915E52748FD}"/>
              </a:ext>
            </a:extLst>
          </p:cNvPr>
          <p:cNvSpPr>
            <a:spLocks/>
          </p:cNvSpPr>
          <p:nvPr/>
        </p:nvSpPr>
        <p:spPr bwMode="auto">
          <a:xfrm>
            <a:off x="7107238" y="7434261"/>
            <a:ext cx="3175" cy="3175"/>
          </a:xfrm>
          <a:custGeom>
            <a:avLst/>
            <a:gdLst>
              <a:gd name="T0" fmla="*/ 0 w 5"/>
              <a:gd name="T1" fmla="*/ 5 h 5"/>
              <a:gd name="T2" fmla="*/ 0 w 5"/>
              <a:gd name="T3" fmla="*/ 0 h 5"/>
              <a:gd name="T4" fmla="*/ 5 w 5"/>
              <a:gd name="T5" fmla="*/ 0 h 5"/>
              <a:gd name="T6" fmla="*/ 5 w 5"/>
              <a:gd name="T7" fmla="*/ 5 h 5"/>
              <a:gd name="T8" fmla="*/ 5 w 5"/>
              <a:gd name="T9" fmla="*/ 5 h 5"/>
            </a:gdLst>
            <a:ahLst/>
            <a:cxnLst>
              <a:cxn ang="0">
                <a:pos x="T0" y="T1"/>
              </a:cxn>
              <a:cxn ang="0">
                <a:pos x="T2" y="T3"/>
              </a:cxn>
              <a:cxn ang="0">
                <a:pos x="T4" y="T5"/>
              </a:cxn>
              <a:cxn ang="0">
                <a:pos x="T6" y="T7"/>
              </a:cxn>
              <a:cxn ang="0">
                <a:pos x="T8" y="T9"/>
              </a:cxn>
            </a:cxnLst>
            <a:rect l="0" t="0" r="r" b="b"/>
            <a:pathLst>
              <a:path w="5" h="5">
                <a:moveTo>
                  <a:pt x="0" y="5"/>
                </a:moveTo>
                <a:lnTo>
                  <a:pt x="0" y="0"/>
                </a:lnTo>
                <a:lnTo>
                  <a:pt x="5" y="0"/>
                </a:lnTo>
                <a:lnTo>
                  <a:pt x="5" y="5"/>
                </a:lnTo>
              </a:path>
            </a:pathLst>
          </a:custGeom>
          <a:solidFill>
            <a:srgbClr val="F0E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AB82E8E6-76C7-424D-BC9A-91519CDA0A63}"/>
              </a:ext>
            </a:extLst>
          </p:cNvPr>
          <p:cNvSpPr>
            <a:spLocks noChangeArrowheads="1"/>
          </p:cNvSpPr>
          <p:nvPr/>
        </p:nvSpPr>
        <p:spPr bwMode="auto">
          <a:xfrm>
            <a:off x="333406" y="686563"/>
            <a:ext cx="88601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CA" dirty="0"/>
              <a:t>Hexadecimal System uses 16 digits:</a:t>
            </a:r>
            <a:endParaRPr lang="en-US" dirty="0"/>
          </a:p>
          <a:p>
            <a:r>
              <a:rPr lang="en-CA" dirty="0"/>
              <a:t>0, 1, 2, 3, 4, 5, 6, 7, 8, 9, A, B, C, D, E, F And thus the base is 16.</a:t>
            </a:r>
            <a:endPar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There is a convention to add </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Bold" panose="020B0804030504040204" pitchFamily="34" charset="0"/>
              </a:rPr>
              <a:t>"h"</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 in the end of a hexadecimal number, this way we can determine that </a:t>
            </a:r>
            <a:r>
              <a:rPr kumimoji="0" lang="en-CA"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5Fh</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 is a hexadecimal number with decimal value of 95.</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We also add </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Bold" panose="020B0804030504040204" pitchFamily="34" charset="0"/>
              </a:rPr>
              <a:t>"0"</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 (zero) in the beginning of hexadecimal numbers that begin with a letter (</a:t>
            </a:r>
            <a:r>
              <a:rPr kumimoji="0" lang="en-CA"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A..F</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 for example </a:t>
            </a:r>
            <a:r>
              <a:rPr kumimoji="0" lang="en-CA"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Verdana Bold" panose="020B0804030504040204" pitchFamily="34" charset="0"/>
              </a:rPr>
              <a:t>0E120h</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The hexadecimal number </a:t>
            </a:r>
            <a:r>
              <a:rPr kumimoji="0" lang="en-CA"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Verdana Bold" panose="020B0804030504040204" pitchFamily="34" charset="0"/>
              </a:rPr>
              <a:t>1234h</a:t>
            </a:r>
            <a:r>
              <a:rPr kumimoji="0" lang="en-CA"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Verdana" panose="020B0604030504040204" pitchFamily="34" charset="0"/>
              </a:rPr>
              <a:t> is equal to decimal value of 4660:</a:t>
            </a:r>
            <a:endParaRPr kumimoji="0" lang="en-US" altLang="en-US" sz="900" b="0" i="0" u="none" strike="noStrike" cap="none" normalizeH="0" baseline="0" dirty="0">
              <a:ln>
                <a:noFill/>
              </a:ln>
              <a:solidFill>
                <a:schemeClr val="tx1"/>
              </a:solidFill>
              <a:effectLst/>
            </a:endParaRPr>
          </a:p>
        </p:txBody>
      </p:sp>
      <p:pic>
        <p:nvPicPr>
          <p:cNvPr id="10258" name="Picture 18">
            <a:extLst>
              <a:ext uri="{FF2B5EF4-FFF2-40B4-BE49-F238E27FC236}">
                <a16:creationId xmlns:a16="http://schemas.microsoft.com/office/drawing/2014/main" id="{4B5D1547-0B08-45C4-B8EC-AB81C7DCE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4600161"/>
            <a:ext cx="2562225" cy="1200150"/>
          </a:xfrm>
          <a:prstGeom prst="rect">
            <a:avLst/>
          </a:prstGeom>
          <a:noFill/>
          <a:extLst>
            <a:ext uri="{909E8E84-426E-40DD-AFC4-6F175D3DCCD1}">
              <a14:hiddenFill xmlns:a14="http://schemas.microsoft.com/office/drawing/2010/main">
                <a:solidFill>
                  <a:srgbClr val="FFFFFF"/>
                </a:solidFill>
              </a14:hiddenFill>
            </a:ext>
          </a:extLst>
        </p:spPr>
      </p:pic>
      <p:pic>
        <p:nvPicPr>
          <p:cNvPr id="10259" name="Picture 19">
            <a:extLst>
              <a:ext uri="{FF2B5EF4-FFF2-40B4-BE49-F238E27FC236}">
                <a16:creationId xmlns:a16="http://schemas.microsoft.com/office/drawing/2014/main" id="{68D7EE7D-7B61-4E28-B98A-D6387B9AC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850" y="4604128"/>
            <a:ext cx="2850567" cy="1076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1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6291-40EE-4B57-A317-BB77448A0935}"/>
              </a:ext>
            </a:extLst>
          </p:cNvPr>
          <p:cNvSpPr>
            <a:spLocks noGrp="1"/>
          </p:cNvSpPr>
          <p:nvPr>
            <p:ph type="title"/>
          </p:nvPr>
        </p:nvSpPr>
        <p:spPr>
          <a:xfrm>
            <a:off x="628650" y="365126"/>
            <a:ext cx="7886700" cy="669347"/>
          </a:xfrm>
        </p:spPr>
        <p:txBody>
          <a:bodyPr>
            <a:normAutofit/>
          </a:bodyPr>
          <a:lstStyle/>
          <a:p>
            <a:pPr algn="ctr"/>
            <a:r>
              <a:rPr lang="en-US" sz="3600" b="1" dirty="0"/>
              <a:t>Convert a Decimal Number into HEX</a:t>
            </a:r>
          </a:p>
        </p:txBody>
      </p:sp>
      <p:sp>
        <p:nvSpPr>
          <p:cNvPr id="3" name="Content Placeholder 2">
            <a:extLst>
              <a:ext uri="{FF2B5EF4-FFF2-40B4-BE49-F238E27FC236}">
                <a16:creationId xmlns:a16="http://schemas.microsoft.com/office/drawing/2014/main" id="{D04A0AD3-1B44-4F5B-9C38-3E953707CC08}"/>
              </a:ext>
            </a:extLst>
          </p:cNvPr>
          <p:cNvSpPr>
            <a:spLocks noGrp="1"/>
          </p:cNvSpPr>
          <p:nvPr>
            <p:ph idx="1"/>
          </p:nvPr>
        </p:nvSpPr>
        <p:spPr>
          <a:xfrm>
            <a:off x="628650" y="1253331"/>
            <a:ext cx="7886700" cy="5110524"/>
          </a:xfrm>
        </p:spPr>
        <p:txBody>
          <a:bodyPr>
            <a:normAutofit/>
          </a:bodyPr>
          <a:lstStyle/>
          <a:p>
            <a:pPr marL="0" indent="0">
              <a:buNone/>
            </a:pPr>
            <a:r>
              <a:rPr lang="en-US" sz="2000" b="1" dirty="0"/>
              <a:t>Steps:</a:t>
            </a:r>
            <a:endParaRPr lang="en-US" sz="2000" dirty="0"/>
          </a:p>
          <a:p>
            <a:r>
              <a:rPr lang="en-US" sz="2000" dirty="0"/>
              <a:t>Divide the decimal number by 16. Treat the division as an integer division.</a:t>
            </a:r>
          </a:p>
          <a:p>
            <a:r>
              <a:rPr lang="en-US" sz="2000" dirty="0"/>
              <a:t>Write down the remainder (in hexadecimal).</a:t>
            </a:r>
          </a:p>
          <a:p>
            <a:r>
              <a:rPr lang="en-US" sz="2000" dirty="0"/>
              <a:t>Divide the result again by 16. Treat the division as an integer division.</a:t>
            </a:r>
          </a:p>
          <a:p>
            <a:r>
              <a:rPr lang="en-US" sz="2000" dirty="0"/>
              <a:t>Repeat step 2 and 3 until result is 0.</a:t>
            </a:r>
          </a:p>
          <a:p>
            <a:r>
              <a:rPr lang="en-US" sz="2000" dirty="0"/>
              <a:t>The hex value is the digit sequence of the remainders from the last to first.</a:t>
            </a:r>
          </a:p>
          <a:p>
            <a:pPr marL="0" indent="0">
              <a:buNone/>
            </a:pPr>
            <a:r>
              <a:rPr lang="en-US" sz="2000" dirty="0"/>
              <a:t>-------------------   Example: Convert </a:t>
            </a:r>
            <a:r>
              <a:rPr lang="en-US" sz="2000" dirty="0" err="1"/>
              <a:t>195d</a:t>
            </a:r>
            <a:r>
              <a:rPr lang="en-US" sz="2000" dirty="0"/>
              <a:t> into HEX -------</a:t>
            </a:r>
          </a:p>
          <a:p>
            <a:r>
              <a:rPr lang="en-US" sz="2000" dirty="0"/>
              <a:t>195/16=12(Res) + 3(Rem)</a:t>
            </a:r>
          </a:p>
          <a:p>
            <a:r>
              <a:rPr lang="en-US" sz="2000" dirty="0"/>
              <a:t>12(Res)/16=0(Res) +12(Rem)</a:t>
            </a:r>
          </a:p>
          <a:p>
            <a:r>
              <a:rPr lang="en-US" sz="2000" dirty="0"/>
              <a:t>So, HEX =&gt;&gt;12 3 =&gt;&gt; </a:t>
            </a:r>
            <a:r>
              <a:rPr lang="en-US" sz="2000" dirty="0" err="1"/>
              <a:t>C3h</a:t>
            </a:r>
            <a:r>
              <a:rPr lang="en-US" sz="2000" dirty="0"/>
              <a:t> Ans.</a:t>
            </a:r>
          </a:p>
          <a:p>
            <a:pPr marL="0" indent="0">
              <a:buNone/>
            </a:pPr>
            <a:endParaRPr lang="en-US" sz="2000" dirty="0"/>
          </a:p>
        </p:txBody>
      </p:sp>
    </p:spTree>
    <p:extLst>
      <p:ext uri="{BB962C8B-B14F-4D97-AF65-F5344CB8AC3E}">
        <p14:creationId xmlns:p14="http://schemas.microsoft.com/office/powerpoint/2010/main" val="319351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73FC-3753-4B94-97A3-E9279ECDED30}"/>
              </a:ext>
            </a:extLst>
          </p:cNvPr>
          <p:cNvSpPr>
            <a:spLocks noGrp="1"/>
          </p:cNvSpPr>
          <p:nvPr>
            <p:ph type="title"/>
          </p:nvPr>
        </p:nvSpPr>
        <p:spPr>
          <a:xfrm>
            <a:off x="628650" y="365127"/>
            <a:ext cx="7886700" cy="777874"/>
          </a:xfrm>
        </p:spPr>
        <p:txBody>
          <a:bodyPr>
            <a:normAutofit/>
          </a:bodyPr>
          <a:lstStyle/>
          <a:p>
            <a:pPr algn="ctr"/>
            <a:r>
              <a:rPr lang="en-US" sz="3600" b="1" dirty="0"/>
              <a:t>INSIDE COMPONENTS OF CPU</a:t>
            </a:r>
          </a:p>
        </p:txBody>
      </p:sp>
      <p:pic>
        <p:nvPicPr>
          <p:cNvPr id="4" name="Content Placeholder 3">
            <a:extLst>
              <a:ext uri="{FF2B5EF4-FFF2-40B4-BE49-F238E27FC236}">
                <a16:creationId xmlns:a16="http://schemas.microsoft.com/office/drawing/2014/main" id="{505A1131-5841-41B6-B3DE-5F7CD9C31637}"/>
              </a:ext>
            </a:extLst>
          </p:cNvPr>
          <p:cNvPicPr>
            <a:picLocks noGrp="1" noChangeAspect="1"/>
          </p:cNvPicPr>
          <p:nvPr>
            <p:ph idx="1"/>
          </p:nvPr>
        </p:nvPicPr>
        <p:blipFill>
          <a:blip r:embed="rId2"/>
          <a:stretch>
            <a:fillRect/>
          </a:stretch>
        </p:blipFill>
        <p:spPr>
          <a:xfrm>
            <a:off x="412115" y="1479968"/>
            <a:ext cx="8319769" cy="4365661"/>
          </a:xfrm>
          <a:prstGeom prst="rect">
            <a:avLst/>
          </a:prstGeom>
        </p:spPr>
      </p:pic>
    </p:spTree>
    <p:extLst>
      <p:ext uri="{BB962C8B-B14F-4D97-AF65-F5344CB8AC3E}">
        <p14:creationId xmlns:p14="http://schemas.microsoft.com/office/powerpoint/2010/main" val="341998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BCE0-011E-4626-935B-F48DE1A7DA49}"/>
              </a:ext>
            </a:extLst>
          </p:cNvPr>
          <p:cNvSpPr>
            <a:spLocks noGrp="1"/>
          </p:cNvSpPr>
          <p:nvPr>
            <p:ph type="title"/>
          </p:nvPr>
        </p:nvSpPr>
        <p:spPr>
          <a:xfrm>
            <a:off x="628650" y="88367"/>
            <a:ext cx="7886700" cy="798656"/>
          </a:xfrm>
        </p:spPr>
        <p:txBody>
          <a:bodyPr>
            <a:normAutofit/>
          </a:bodyPr>
          <a:lstStyle/>
          <a:p>
            <a:pPr algn="ctr"/>
            <a:r>
              <a:rPr lang="en-US" sz="3600" b="1" dirty="0"/>
              <a:t>NUMERICAL EXAMPLE OF LEA</a:t>
            </a:r>
          </a:p>
        </p:txBody>
      </p:sp>
      <p:sp>
        <p:nvSpPr>
          <p:cNvPr id="3" name="Content Placeholder 2">
            <a:extLst>
              <a:ext uri="{FF2B5EF4-FFF2-40B4-BE49-F238E27FC236}">
                <a16:creationId xmlns:a16="http://schemas.microsoft.com/office/drawing/2014/main" id="{FE7D6505-223D-4CDA-8DFB-115272778C6E}"/>
              </a:ext>
            </a:extLst>
          </p:cNvPr>
          <p:cNvSpPr>
            <a:spLocks noGrp="1"/>
          </p:cNvSpPr>
          <p:nvPr>
            <p:ph idx="1"/>
          </p:nvPr>
        </p:nvSpPr>
        <p:spPr>
          <a:xfrm>
            <a:off x="628650" y="960583"/>
            <a:ext cx="8192077" cy="5157066"/>
          </a:xfrm>
        </p:spPr>
        <p:txBody>
          <a:bodyPr>
            <a:noAutofit/>
          </a:bodyPr>
          <a:lstStyle/>
          <a:p>
            <a:pPr marL="0" indent="0">
              <a:buNone/>
            </a:pPr>
            <a:r>
              <a:rPr lang="en-US" sz="1800" dirty="0"/>
              <a:t>If AX=1000, and BX=3; DI=AX=1000;</a:t>
            </a:r>
          </a:p>
          <a:p>
            <a:pPr marL="0" indent="0">
              <a:buNone/>
            </a:pPr>
            <a:r>
              <a:rPr lang="en-US" sz="1800" dirty="0"/>
              <a:t>Then, LEA AX, [</a:t>
            </a:r>
            <a:r>
              <a:rPr lang="en-US" sz="1800" dirty="0" err="1"/>
              <a:t>DI+BX</a:t>
            </a:r>
            <a:r>
              <a:rPr lang="en-US" sz="1800" dirty="0"/>
              <a:t>] will produce AX=1000+3=1003=</a:t>
            </a:r>
            <a:r>
              <a:rPr lang="en-US" sz="1800" dirty="0" err="1"/>
              <a:t>03EBh</a:t>
            </a:r>
            <a:r>
              <a:rPr lang="en-US" sz="1800" dirty="0"/>
              <a:t> </a:t>
            </a:r>
          </a:p>
          <a:p>
            <a:pPr marL="0" indent="0">
              <a:buNone/>
            </a:pPr>
            <a:r>
              <a:rPr lang="en-US" sz="1800" dirty="0"/>
              <a:t>--------------------------------------------------------------------------------------</a:t>
            </a:r>
          </a:p>
          <a:p>
            <a:pPr marL="0" indent="0">
              <a:buNone/>
            </a:pPr>
            <a:r>
              <a:rPr lang="en-US" sz="1800" dirty="0"/>
              <a:t>The Assembly program:</a:t>
            </a:r>
          </a:p>
          <a:p>
            <a:pPr marL="0" indent="0">
              <a:buNone/>
            </a:pPr>
            <a:r>
              <a:rPr lang="en-US" sz="1800" b="1" dirty="0"/>
              <a:t>org </a:t>
            </a:r>
            <a:r>
              <a:rPr lang="en-US" sz="1800" b="1" dirty="0" err="1"/>
              <a:t>100h</a:t>
            </a:r>
            <a:r>
              <a:rPr lang="en-US" sz="1800" dirty="0"/>
              <a:t> ; defines where the machine code is to place in memory</a:t>
            </a:r>
          </a:p>
          <a:p>
            <a:pPr marL="0" indent="0">
              <a:buNone/>
            </a:pPr>
            <a:r>
              <a:rPr lang="en-US" sz="1800" dirty="0"/>
              <a:t>MOV AX ,1000 ; AX=1000</a:t>
            </a:r>
          </a:p>
          <a:p>
            <a:pPr marL="0" indent="0">
              <a:buNone/>
            </a:pPr>
            <a:r>
              <a:rPr lang="en-US" sz="1800" dirty="0"/>
              <a:t>MOV BX ,3 ; BX=3</a:t>
            </a:r>
          </a:p>
          <a:p>
            <a:pPr marL="0" indent="0">
              <a:buNone/>
            </a:pPr>
            <a:r>
              <a:rPr lang="en-US" sz="1800" dirty="0"/>
              <a:t>MOV DI, AX ; DI=AX=1000</a:t>
            </a:r>
          </a:p>
          <a:p>
            <a:pPr marL="0" indent="0">
              <a:buNone/>
            </a:pPr>
            <a:r>
              <a:rPr lang="en-US" sz="1800" dirty="0"/>
              <a:t>LEA AX, [</a:t>
            </a:r>
            <a:r>
              <a:rPr lang="en-US" sz="1800" dirty="0" err="1"/>
              <a:t>DI+BX</a:t>
            </a:r>
            <a:r>
              <a:rPr lang="en-US" sz="1800" dirty="0"/>
              <a:t>] ; Load effective address 100+3=1003 in AX</a:t>
            </a:r>
          </a:p>
          <a:p>
            <a:pPr marL="0" indent="0">
              <a:buNone/>
            </a:pPr>
            <a:r>
              <a:rPr lang="en-US" sz="1800" b="1" dirty="0"/>
              <a:t>ret</a:t>
            </a:r>
            <a:r>
              <a:rPr lang="en-US" sz="1800" dirty="0"/>
              <a:t> ; control is returned to the operating system</a:t>
            </a:r>
          </a:p>
          <a:p>
            <a:pPr marL="0" indent="0">
              <a:buNone/>
            </a:pPr>
            <a:r>
              <a:rPr lang="en-US" sz="1800" dirty="0"/>
              <a:t>-------------------------------------------------------------------------------</a:t>
            </a:r>
          </a:p>
          <a:p>
            <a:pPr marL="0" indent="0">
              <a:buNone/>
            </a:pPr>
            <a:r>
              <a:rPr lang="en-US" sz="1800" dirty="0"/>
              <a:t>ORG (abbr. for </a:t>
            </a:r>
            <a:r>
              <a:rPr lang="en-US" sz="1800" dirty="0" err="1"/>
              <a:t>ORiGin</a:t>
            </a:r>
            <a:r>
              <a:rPr lang="en-US" sz="1800" dirty="0"/>
              <a:t>) is an assembly directive (not an instruction). It defines where the machine code (translated assembly program) is to place in memory. As for ORG </a:t>
            </a:r>
            <a:r>
              <a:rPr lang="en-US" sz="1800" dirty="0" err="1"/>
              <a:t>100H</a:t>
            </a:r>
            <a:r>
              <a:rPr lang="en-US" sz="1800" dirty="0"/>
              <a:t> this deals with </a:t>
            </a:r>
            <a:r>
              <a:rPr lang="en-US" sz="1800" dirty="0" err="1"/>
              <a:t>80x86</a:t>
            </a:r>
            <a:r>
              <a:rPr lang="en-US" sz="1800" dirty="0"/>
              <a:t> COM program format (COMMAND) which consist of only one segment of max. </a:t>
            </a:r>
            <a:r>
              <a:rPr lang="en-US" sz="1800" dirty="0" err="1"/>
              <a:t>64k</a:t>
            </a:r>
            <a:r>
              <a:rPr lang="en-US" sz="1800" dirty="0"/>
              <a:t> bytes. </a:t>
            </a:r>
            <a:r>
              <a:rPr lang="en-US" sz="1800" dirty="0" err="1"/>
              <a:t>100H</a:t>
            </a:r>
            <a:r>
              <a:rPr lang="en-US" sz="1800" dirty="0"/>
              <a:t> says that the machine code starts from address (offset) </a:t>
            </a:r>
            <a:r>
              <a:rPr lang="en-US" sz="1800" dirty="0" err="1"/>
              <a:t>100h</a:t>
            </a:r>
            <a:r>
              <a:rPr lang="en-US" sz="1800" dirty="0"/>
              <a:t> in this segment</a:t>
            </a:r>
          </a:p>
        </p:txBody>
      </p:sp>
    </p:spTree>
    <p:extLst>
      <p:ext uri="{BB962C8B-B14F-4D97-AF65-F5344CB8AC3E}">
        <p14:creationId xmlns:p14="http://schemas.microsoft.com/office/powerpoint/2010/main" val="3382764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6EE0-9205-471E-8838-D2EA027E2D7F}"/>
              </a:ext>
            </a:extLst>
          </p:cNvPr>
          <p:cNvSpPr>
            <a:spLocks noGrp="1"/>
          </p:cNvSpPr>
          <p:nvPr>
            <p:ph type="title"/>
          </p:nvPr>
        </p:nvSpPr>
        <p:spPr>
          <a:xfrm>
            <a:off x="628650" y="263531"/>
            <a:ext cx="7886700" cy="475382"/>
          </a:xfrm>
        </p:spPr>
        <p:txBody>
          <a:bodyPr>
            <a:normAutofit fontScale="90000"/>
          </a:bodyPr>
          <a:lstStyle/>
          <a:p>
            <a:pPr algn="ctr"/>
            <a:r>
              <a:rPr lang="en-US" sz="3200" dirty="0"/>
              <a:t>Table of the list of data transfer instructions</a:t>
            </a:r>
          </a:p>
        </p:txBody>
      </p:sp>
      <p:graphicFrame>
        <p:nvGraphicFramePr>
          <p:cNvPr id="4" name="Content Placeholder 3">
            <a:extLst>
              <a:ext uri="{FF2B5EF4-FFF2-40B4-BE49-F238E27FC236}">
                <a16:creationId xmlns:a16="http://schemas.microsoft.com/office/drawing/2014/main" id="{AFDEC6AD-7E2A-448F-9D1C-D05D5AB2B3AA}"/>
              </a:ext>
            </a:extLst>
          </p:cNvPr>
          <p:cNvGraphicFramePr>
            <a:graphicFrameLocks noGrp="1"/>
          </p:cNvGraphicFramePr>
          <p:nvPr>
            <p:ph idx="1"/>
            <p:extLst/>
          </p:nvPr>
        </p:nvGraphicFramePr>
        <p:xfrm>
          <a:off x="1749882" y="942111"/>
          <a:ext cx="6276520" cy="4935912"/>
        </p:xfrm>
        <a:graphic>
          <a:graphicData uri="http://schemas.openxmlformats.org/drawingml/2006/table">
            <a:tbl>
              <a:tblPr firstRow="1" firstCol="1" bandRow="1">
                <a:tableStyleId>{5C22544A-7EE6-4342-B048-85BDC9FD1C3A}</a:tableStyleId>
              </a:tblPr>
              <a:tblGrid>
                <a:gridCol w="1569130">
                  <a:extLst>
                    <a:ext uri="{9D8B030D-6E8A-4147-A177-3AD203B41FA5}">
                      <a16:colId xmlns:a16="http://schemas.microsoft.com/office/drawing/2014/main" val="2752402189"/>
                    </a:ext>
                  </a:extLst>
                </a:gridCol>
                <a:gridCol w="1569130">
                  <a:extLst>
                    <a:ext uri="{9D8B030D-6E8A-4147-A177-3AD203B41FA5}">
                      <a16:colId xmlns:a16="http://schemas.microsoft.com/office/drawing/2014/main" val="1340597515"/>
                    </a:ext>
                  </a:extLst>
                </a:gridCol>
                <a:gridCol w="1569130">
                  <a:extLst>
                    <a:ext uri="{9D8B030D-6E8A-4147-A177-3AD203B41FA5}">
                      <a16:colId xmlns:a16="http://schemas.microsoft.com/office/drawing/2014/main" val="417788275"/>
                    </a:ext>
                  </a:extLst>
                </a:gridCol>
                <a:gridCol w="1569130">
                  <a:extLst>
                    <a:ext uri="{9D8B030D-6E8A-4147-A177-3AD203B41FA5}">
                      <a16:colId xmlns:a16="http://schemas.microsoft.com/office/drawing/2014/main" val="2093166973"/>
                    </a:ext>
                  </a:extLst>
                </a:gridCol>
              </a:tblGrid>
              <a:tr h="262256">
                <a:tc>
                  <a:txBody>
                    <a:bodyPr/>
                    <a:lstStyle/>
                    <a:p>
                      <a:pPr marL="0" marR="0" algn="ctr">
                        <a:lnSpc>
                          <a:spcPct val="107000"/>
                        </a:lnSpc>
                        <a:spcBef>
                          <a:spcPts val="0"/>
                        </a:spcBef>
                        <a:spcAft>
                          <a:spcPts val="0"/>
                        </a:spcAft>
                      </a:pPr>
                      <a:r>
                        <a:rPr lang="en-US" sz="800" cap="all" dirty="0">
                          <a:effectLst/>
                        </a:rPr>
                        <a:t>OPCODE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4534" marR="54534" marT="54534" marB="54534" anchor="b"/>
                </a:tc>
                <a:tc>
                  <a:txBody>
                    <a:bodyPr/>
                    <a:lstStyle/>
                    <a:p>
                      <a:pPr marL="0" marR="0" algn="ctr">
                        <a:lnSpc>
                          <a:spcPct val="107000"/>
                        </a:lnSpc>
                        <a:spcBef>
                          <a:spcPts val="0"/>
                        </a:spcBef>
                        <a:spcAft>
                          <a:spcPts val="0"/>
                        </a:spcAft>
                      </a:pPr>
                      <a:r>
                        <a:rPr lang="en-US" sz="800" cap="all" dirty="0">
                          <a:effectLst/>
                        </a:rPr>
                        <a:t>OPERAND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4534" marR="54534" marT="54534" marB="54534" anchor="b"/>
                </a:tc>
                <a:tc>
                  <a:txBody>
                    <a:bodyPr/>
                    <a:lstStyle/>
                    <a:p>
                      <a:pPr marL="0" marR="0" algn="ctr">
                        <a:lnSpc>
                          <a:spcPct val="107000"/>
                        </a:lnSpc>
                        <a:spcBef>
                          <a:spcPts val="0"/>
                        </a:spcBef>
                        <a:spcAft>
                          <a:spcPts val="0"/>
                        </a:spcAft>
                      </a:pPr>
                      <a:r>
                        <a:rPr lang="en-US" sz="800" cap="all">
                          <a:effectLst/>
                        </a:rPr>
                        <a:t>EXPLANATION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4534" marR="54534" marT="54534" marB="54534" anchor="b"/>
                </a:tc>
                <a:tc>
                  <a:txBody>
                    <a:bodyPr/>
                    <a:lstStyle/>
                    <a:p>
                      <a:pPr marL="0" marR="0" algn="ctr">
                        <a:lnSpc>
                          <a:spcPct val="107000"/>
                        </a:lnSpc>
                        <a:spcBef>
                          <a:spcPts val="0"/>
                        </a:spcBef>
                        <a:spcAft>
                          <a:spcPts val="0"/>
                        </a:spcAft>
                      </a:pPr>
                      <a:r>
                        <a:rPr lang="en-US" sz="800" cap="all">
                          <a:effectLst/>
                        </a:rPr>
                        <a:t>EXAMPLE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4534" marR="54534" marT="54534" marB="54534" anchor="b"/>
                </a:tc>
                <a:extLst>
                  <a:ext uri="{0D108BD9-81ED-4DB2-BD59-A6C34878D82A}">
                    <a16:rowId xmlns:a16="http://schemas.microsoft.com/office/drawing/2014/main" val="1245164352"/>
                  </a:ext>
                </a:extLst>
              </a:tr>
              <a:tr h="246962">
                <a:tc>
                  <a:txBody>
                    <a:bodyPr/>
                    <a:lstStyle/>
                    <a:p>
                      <a:pPr marL="0" marR="0" algn="ctr">
                        <a:lnSpc>
                          <a:spcPct val="107000"/>
                        </a:lnSpc>
                        <a:spcBef>
                          <a:spcPts val="0"/>
                        </a:spcBef>
                        <a:spcAft>
                          <a:spcPts val="0"/>
                        </a:spcAft>
                      </a:pPr>
                      <a:r>
                        <a:rPr lang="en-US" sz="800" dirty="0">
                          <a:effectLst/>
                        </a:rPr>
                        <a:t>MOV</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dirty="0">
                          <a:effectLst/>
                        </a:rPr>
                        <a:t>D, 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 =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MOV AX, [SI]</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3451797132"/>
                  </a:ext>
                </a:extLst>
              </a:tr>
              <a:tr h="246962">
                <a:tc>
                  <a:txBody>
                    <a:bodyPr/>
                    <a:lstStyle/>
                    <a:p>
                      <a:pPr marL="0" marR="0" algn="ctr">
                        <a:lnSpc>
                          <a:spcPct val="107000"/>
                        </a:lnSpc>
                        <a:spcBef>
                          <a:spcPts val="0"/>
                        </a:spcBef>
                        <a:spcAft>
                          <a:spcPts val="0"/>
                        </a:spcAft>
                      </a:pPr>
                      <a:r>
                        <a:rPr lang="en-US" sz="800" dirty="0">
                          <a:effectLst/>
                        </a:rPr>
                        <a:t>PUSH</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pushes D to the stack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PUSH DX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2664034016"/>
                  </a:ext>
                </a:extLst>
              </a:tr>
              <a:tr h="246962">
                <a:tc>
                  <a:txBody>
                    <a:bodyPr/>
                    <a:lstStyle/>
                    <a:p>
                      <a:pPr marL="0" marR="0" algn="ctr">
                        <a:lnSpc>
                          <a:spcPct val="107000"/>
                        </a:lnSpc>
                        <a:spcBef>
                          <a:spcPts val="0"/>
                        </a:spcBef>
                        <a:spcAft>
                          <a:spcPts val="0"/>
                        </a:spcAft>
                      </a:pPr>
                      <a:r>
                        <a:rPr lang="en-US" sz="800" dirty="0">
                          <a:effectLst/>
                        </a:rPr>
                        <a:t>POP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pops the stack to 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POP AX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3475120277"/>
                  </a:ext>
                </a:extLst>
              </a:tr>
              <a:tr h="393277">
                <a:tc>
                  <a:txBody>
                    <a:bodyPr/>
                    <a:lstStyle/>
                    <a:p>
                      <a:pPr marL="0" marR="0" algn="ctr">
                        <a:lnSpc>
                          <a:spcPct val="107000"/>
                        </a:lnSpc>
                        <a:spcBef>
                          <a:spcPts val="0"/>
                        </a:spcBef>
                        <a:spcAft>
                          <a:spcPts val="0"/>
                        </a:spcAft>
                      </a:pPr>
                      <a:r>
                        <a:rPr lang="en-US" sz="800" dirty="0" err="1">
                          <a:effectLst/>
                        </a:rPr>
                        <a:t>PUSHA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put all the registers into the stack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PUSHA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3331792160"/>
                  </a:ext>
                </a:extLst>
              </a:tr>
              <a:tr h="393277">
                <a:tc>
                  <a:txBody>
                    <a:bodyPr/>
                    <a:lstStyle/>
                    <a:p>
                      <a:pPr marL="0" marR="0" algn="ctr">
                        <a:lnSpc>
                          <a:spcPct val="107000"/>
                        </a:lnSpc>
                        <a:spcBef>
                          <a:spcPts val="0"/>
                        </a:spcBef>
                        <a:spcAft>
                          <a:spcPts val="0"/>
                        </a:spcAft>
                      </a:pPr>
                      <a:r>
                        <a:rPr lang="en-US" sz="800" dirty="0">
                          <a:effectLst/>
                        </a:rPr>
                        <a:t>POPA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gets words from the stack to all registers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POPA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1579665717"/>
                  </a:ext>
                </a:extLst>
              </a:tr>
              <a:tr h="393277">
                <a:tc>
                  <a:txBody>
                    <a:bodyPr/>
                    <a:lstStyle/>
                    <a:p>
                      <a:pPr marL="0" marR="0" algn="ctr">
                        <a:lnSpc>
                          <a:spcPct val="107000"/>
                        </a:lnSpc>
                        <a:spcBef>
                          <a:spcPts val="0"/>
                        </a:spcBef>
                        <a:spcAft>
                          <a:spcPts val="0"/>
                        </a:spcAft>
                      </a:pPr>
                      <a:r>
                        <a:rPr lang="en-US" sz="800" dirty="0" err="1">
                          <a:effectLst/>
                        </a:rPr>
                        <a:t>XCHG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exchanges contents of D snd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XCHG [2050], AX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3575458838"/>
                  </a:ext>
                </a:extLst>
              </a:tr>
              <a:tr h="393277">
                <a:tc>
                  <a:txBody>
                    <a:bodyPr/>
                    <a:lstStyle/>
                    <a:p>
                      <a:pPr marL="0" marR="0" algn="ctr">
                        <a:lnSpc>
                          <a:spcPct val="107000"/>
                        </a:lnSpc>
                        <a:spcBef>
                          <a:spcPts val="0"/>
                        </a:spcBef>
                        <a:spcAft>
                          <a:spcPts val="0"/>
                        </a:spcAft>
                      </a:pPr>
                      <a:r>
                        <a:rPr lang="en-US" sz="800" dirty="0">
                          <a:effectLst/>
                        </a:rPr>
                        <a:t>IN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copies a byte or word from S to 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IN AX, DX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1182817346"/>
                  </a:ext>
                </a:extLst>
              </a:tr>
              <a:tr h="393277">
                <a:tc>
                  <a:txBody>
                    <a:bodyPr/>
                    <a:lstStyle/>
                    <a:p>
                      <a:pPr marL="0" marR="0" algn="ctr">
                        <a:lnSpc>
                          <a:spcPct val="107000"/>
                        </a:lnSpc>
                        <a:spcBef>
                          <a:spcPts val="0"/>
                        </a:spcBef>
                        <a:spcAft>
                          <a:spcPts val="0"/>
                        </a:spcAft>
                      </a:pPr>
                      <a:r>
                        <a:rPr lang="en-US" sz="800" dirty="0">
                          <a:effectLst/>
                        </a:rPr>
                        <a:t>OUT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D,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copies a byte or word from D to 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OUT 05, 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2029314566"/>
                  </a:ext>
                </a:extLst>
              </a:tr>
              <a:tr h="393277">
                <a:tc>
                  <a:txBody>
                    <a:bodyPr/>
                    <a:lstStyle/>
                    <a:p>
                      <a:pPr marL="0" marR="0" algn="ctr">
                        <a:lnSpc>
                          <a:spcPct val="107000"/>
                        </a:lnSpc>
                        <a:spcBef>
                          <a:spcPts val="0"/>
                        </a:spcBef>
                        <a:spcAft>
                          <a:spcPts val="0"/>
                        </a:spcAft>
                      </a:pPr>
                      <a:r>
                        <a:rPr lang="en-US" sz="800" dirty="0" err="1">
                          <a:effectLst/>
                        </a:rPr>
                        <a:t>XLAT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translates a byte in AL using a table in the memory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XLAT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2872743570"/>
                  </a:ext>
                </a:extLst>
              </a:tr>
              <a:tr h="393277">
                <a:tc>
                  <a:txBody>
                    <a:bodyPr/>
                    <a:lstStyle/>
                    <a:p>
                      <a:pPr marL="0" marR="0" algn="ctr">
                        <a:lnSpc>
                          <a:spcPct val="107000"/>
                        </a:lnSpc>
                        <a:spcBef>
                          <a:spcPts val="0"/>
                        </a:spcBef>
                        <a:spcAft>
                          <a:spcPts val="0"/>
                        </a:spcAft>
                      </a:pPr>
                      <a:r>
                        <a:rPr lang="en-US" sz="800" dirty="0" err="1">
                          <a:effectLst/>
                        </a:rPr>
                        <a:t>LAHF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loads AH with the lower byte of the flag register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LAHF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606749429"/>
                  </a:ext>
                </a:extLst>
              </a:tr>
              <a:tr h="393277">
                <a:tc>
                  <a:txBody>
                    <a:bodyPr/>
                    <a:lstStyle/>
                    <a:p>
                      <a:pPr marL="0" marR="0" algn="ctr">
                        <a:lnSpc>
                          <a:spcPct val="107000"/>
                        </a:lnSpc>
                        <a:spcBef>
                          <a:spcPts val="0"/>
                        </a:spcBef>
                        <a:spcAft>
                          <a:spcPts val="0"/>
                        </a:spcAft>
                      </a:pPr>
                      <a:r>
                        <a:rPr lang="en-US" sz="800" dirty="0" err="1">
                          <a:effectLst/>
                        </a:rPr>
                        <a:t>SAHF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stores AH register to lower byte of the flag register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SAHF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3423775894"/>
                  </a:ext>
                </a:extLst>
              </a:tr>
              <a:tr h="393277">
                <a:tc>
                  <a:txBody>
                    <a:bodyPr/>
                    <a:lstStyle/>
                    <a:p>
                      <a:pPr marL="0" marR="0" algn="ctr">
                        <a:lnSpc>
                          <a:spcPct val="107000"/>
                        </a:lnSpc>
                        <a:spcBef>
                          <a:spcPts val="0"/>
                        </a:spcBef>
                        <a:spcAft>
                          <a:spcPts val="0"/>
                        </a:spcAft>
                      </a:pPr>
                      <a:r>
                        <a:rPr lang="en-US" sz="800" dirty="0" err="1">
                          <a:effectLst/>
                        </a:rPr>
                        <a:t>PUSHF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copies the flag register at the top of the stack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PUSHF</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689418688"/>
                  </a:ext>
                </a:extLst>
              </a:tr>
              <a:tr h="393277">
                <a:tc>
                  <a:txBody>
                    <a:bodyPr/>
                    <a:lstStyle/>
                    <a:p>
                      <a:pPr marL="0" marR="0" algn="ctr">
                        <a:lnSpc>
                          <a:spcPct val="107000"/>
                        </a:lnSpc>
                        <a:spcBef>
                          <a:spcPts val="0"/>
                        </a:spcBef>
                        <a:spcAft>
                          <a:spcPts val="0"/>
                        </a:spcAft>
                      </a:pPr>
                      <a:r>
                        <a:rPr lang="en-US" sz="800" dirty="0" err="1">
                          <a:effectLst/>
                        </a:rPr>
                        <a:t>POPF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none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a:effectLst/>
                        </a:rPr>
                        <a:t>copies a word at the top of the stack to the flag register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tc>
                  <a:txBody>
                    <a:bodyPr/>
                    <a:lstStyle/>
                    <a:p>
                      <a:pPr marL="0" marR="0" algn="ctr">
                        <a:lnSpc>
                          <a:spcPct val="107000"/>
                        </a:lnSpc>
                        <a:spcBef>
                          <a:spcPts val="0"/>
                        </a:spcBef>
                        <a:spcAft>
                          <a:spcPts val="0"/>
                        </a:spcAft>
                      </a:pPr>
                      <a:r>
                        <a:rPr lang="en-US" sz="800" dirty="0" err="1">
                          <a:effectLst/>
                        </a:rPr>
                        <a:t>POPF</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95434" marR="95434" marT="47717" marB="47717" anchor="b"/>
                </a:tc>
                <a:extLst>
                  <a:ext uri="{0D108BD9-81ED-4DB2-BD59-A6C34878D82A}">
                    <a16:rowId xmlns:a16="http://schemas.microsoft.com/office/drawing/2014/main" val="2951458385"/>
                  </a:ext>
                </a:extLst>
              </a:tr>
            </a:tbl>
          </a:graphicData>
        </a:graphic>
      </p:graphicFrame>
      <p:sp>
        <p:nvSpPr>
          <p:cNvPr id="5" name="TextBox 4">
            <a:extLst>
              <a:ext uri="{FF2B5EF4-FFF2-40B4-BE49-F238E27FC236}">
                <a16:creationId xmlns:a16="http://schemas.microsoft.com/office/drawing/2014/main" id="{003352A4-0B40-4499-B1AA-9E0C7895E823}"/>
              </a:ext>
            </a:extLst>
          </p:cNvPr>
          <p:cNvSpPr txBox="1"/>
          <p:nvPr/>
        </p:nvSpPr>
        <p:spPr>
          <a:xfrm>
            <a:off x="628650" y="5971013"/>
            <a:ext cx="8367568" cy="646331"/>
          </a:xfrm>
          <a:prstGeom prst="rect">
            <a:avLst/>
          </a:prstGeom>
          <a:noFill/>
        </p:spPr>
        <p:txBody>
          <a:bodyPr wrap="square" rtlCol="0">
            <a:spAutoFit/>
          </a:bodyPr>
          <a:lstStyle/>
          <a:p>
            <a:r>
              <a:rPr lang="en-US" dirty="0"/>
              <a:t>Here D stands for destination and S stands for source. D and S can either be register, data or memory address.</a:t>
            </a:r>
          </a:p>
        </p:txBody>
      </p:sp>
    </p:spTree>
    <p:extLst>
      <p:ext uri="{BB962C8B-B14F-4D97-AF65-F5344CB8AC3E}">
        <p14:creationId xmlns:p14="http://schemas.microsoft.com/office/powerpoint/2010/main" val="219606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5695-5F19-4D57-ABC3-5DFC60B0C335}"/>
              </a:ext>
            </a:extLst>
          </p:cNvPr>
          <p:cNvSpPr>
            <a:spLocks noGrp="1"/>
          </p:cNvSpPr>
          <p:nvPr>
            <p:ph type="title"/>
          </p:nvPr>
        </p:nvSpPr>
        <p:spPr>
          <a:xfrm>
            <a:off x="628650" y="365127"/>
            <a:ext cx="7886700" cy="743238"/>
          </a:xfrm>
        </p:spPr>
        <p:txBody>
          <a:bodyPr>
            <a:normAutofit/>
          </a:bodyPr>
          <a:lstStyle/>
          <a:p>
            <a:pPr algn="ctr"/>
            <a:r>
              <a:rPr lang="en-US" sz="3600" b="1" cap="all" dirty="0">
                <a:solidFill>
                  <a:schemeClr val="accent1"/>
                </a:solidFill>
              </a:rPr>
              <a:t>Arithmetic and Logical Instructions</a:t>
            </a:r>
          </a:p>
        </p:txBody>
      </p:sp>
      <p:sp>
        <p:nvSpPr>
          <p:cNvPr id="3" name="Content Placeholder 2">
            <a:extLst>
              <a:ext uri="{FF2B5EF4-FFF2-40B4-BE49-F238E27FC236}">
                <a16:creationId xmlns:a16="http://schemas.microsoft.com/office/drawing/2014/main" id="{2B40777E-ED6A-4431-A78D-8D2666041A65}"/>
              </a:ext>
            </a:extLst>
          </p:cNvPr>
          <p:cNvSpPr>
            <a:spLocks noGrp="1"/>
          </p:cNvSpPr>
          <p:nvPr>
            <p:ph idx="1"/>
          </p:nvPr>
        </p:nvSpPr>
        <p:spPr>
          <a:xfrm>
            <a:off x="628650" y="1253331"/>
            <a:ext cx="7886700" cy="4351338"/>
          </a:xfrm>
        </p:spPr>
        <p:txBody>
          <a:bodyPr>
            <a:normAutofit fontScale="85000" lnSpcReduction="20000"/>
          </a:bodyPr>
          <a:lstStyle/>
          <a:p>
            <a:r>
              <a:rPr lang="en-US" dirty="0"/>
              <a:t>The </a:t>
            </a:r>
            <a:r>
              <a:rPr lang="en-US" dirty="0" err="1"/>
              <a:t>80X86</a:t>
            </a:r>
            <a:r>
              <a:rPr lang="en-US" dirty="0"/>
              <a:t> instruction set includes the instructions for performing arithmetic operations on numbers. </a:t>
            </a:r>
          </a:p>
          <a:p>
            <a:r>
              <a:rPr lang="en-US" dirty="0"/>
              <a:t>Arithmetic instructions generally involve 2 operands.</a:t>
            </a:r>
          </a:p>
          <a:p>
            <a:r>
              <a:rPr lang="en-US" dirty="0"/>
              <a:t>The source operand can be a register or memory location or an immediate number.</a:t>
            </a:r>
          </a:p>
          <a:p>
            <a:r>
              <a:rPr lang="en-US" dirty="0"/>
              <a:t>The destination can be a register or a memory location</a:t>
            </a:r>
          </a:p>
          <a:p>
            <a:r>
              <a:rPr lang="en-US" dirty="0"/>
              <a:t>Both the source and destination cannot refer to memory locations in the same instruction</a:t>
            </a:r>
          </a:p>
          <a:p>
            <a:r>
              <a:rPr lang="en-US" dirty="0"/>
              <a:t>They must be of the same data-type</a:t>
            </a:r>
          </a:p>
          <a:p>
            <a:r>
              <a:rPr lang="en-US" dirty="0"/>
              <a:t>Arithmetic instructions affect the CPU flags</a:t>
            </a:r>
          </a:p>
          <a:p>
            <a:r>
              <a:rPr lang="en-US" dirty="0"/>
              <a:t>Examples of arithmetic instructions are ADD, ADC, INC</a:t>
            </a:r>
          </a:p>
          <a:p>
            <a:r>
              <a:rPr lang="en-US" dirty="0"/>
              <a:t>Examples of logical instructions are NOT, OR, XOR, ETC. </a:t>
            </a:r>
          </a:p>
        </p:txBody>
      </p:sp>
    </p:spTree>
    <p:extLst>
      <p:ext uri="{BB962C8B-B14F-4D97-AF65-F5344CB8AC3E}">
        <p14:creationId xmlns:p14="http://schemas.microsoft.com/office/powerpoint/2010/main" val="2354624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9453-712A-428F-ABC9-51F2FADC0A22}"/>
              </a:ext>
            </a:extLst>
          </p:cNvPr>
          <p:cNvSpPr>
            <a:spLocks noGrp="1"/>
          </p:cNvSpPr>
          <p:nvPr>
            <p:ph type="title"/>
          </p:nvPr>
        </p:nvSpPr>
        <p:spPr>
          <a:xfrm>
            <a:off x="628650" y="365127"/>
            <a:ext cx="7886700" cy="641638"/>
          </a:xfrm>
        </p:spPr>
        <p:txBody>
          <a:bodyPr>
            <a:normAutofit/>
          </a:bodyPr>
          <a:lstStyle/>
          <a:p>
            <a:pPr algn="ctr"/>
            <a:r>
              <a:rPr lang="en-US" sz="3600" b="1" dirty="0"/>
              <a:t>ADD: Addition</a:t>
            </a:r>
          </a:p>
        </p:txBody>
      </p:sp>
      <p:sp>
        <p:nvSpPr>
          <p:cNvPr id="3" name="Content Placeholder 2">
            <a:extLst>
              <a:ext uri="{FF2B5EF4-FFF2-40B4-BE49-F238E27FC236}">
                <a16:creationId xmlns:a16="http://schemas.microsoft.com/office/drawing/2014/main" id="{FE76413C-1C87-45F3-992D-03A2E972F580}"/>
              </a:ext>
            </a:extLst>
          </p:cNvPr>
          <p:cNvSpPr>
            <a:spLocks noGrp="1"/>
          </p:cNvSpPr>
          <p:nvPr>
            <p:ph idx="1"/>
          </p:nvPr>
        </p:nvSpPr>
        <p:spPr>
          <a:xfrm>
            <a:off x="628650" y="1132897"/>
            <a:ext cx="7886700" cy="5147829"/>
          </a:xfrm>
        </p:spPr>
        <p:txBody>
          <a:bodyPr>
            <a:normAutofit lnSpcReduction="10000"/>
          </a:bodyPr>
          <a:lstStyle/>
          <a:p>
            <a:r>
              <a:rPr lang="en-US" sz="2400" dirty="0"/>
              <a:t>Syntax: ADD </a:t>
            </a:r>
            <a:r>
              <a:rPr lang="en-US" sz="2400" dirty="0" err="1"/>
              <a:t>dest</a:t>
            </a:r>
            <a:r>
              <a:rPr lang="en-US" sz="2400" dirty="0"/>
              <a:t>, </a:t>
            </a:r>
            <a:r>
              <a:rPr lang="en-US" sz="2400" dirty="0" err="1"/>
              <a:t>src</a:t>
            </a:r>
            <a:endParaRPr lang="en-US" sz="2400" dirty="0"/>
          </a:p>
          <a:p>
            <a:r>
              <a:rPr lang="en-US" sz="2400" dirty="0"/>
              <a:t>Function: Add two operands and stores the result in </a:t>
            </a:r>
            <a:r>
              <a:rPr lang="en-US" sz="2400" dirty="0" err="1"/>
              <a:t>dest</a:t>
            </a:r>
            <a:endParaRPr lang="en-US" sz="2400" dirty="0"/>
          </a:p>
          <a:p>
            <a:r>
              <a:rPr lang="en-US" sz="2400" dirty="0" err="1"/>
              <a:t>dest</a:t>
            </a:r>
            <a:r>
              <a:rPr lang="en-US" sz="2400" dirty="0"/>
              <a:t> &lt;- (</a:t>
            </a:r>
            <a:r>
              <a:rPr lang="en-US" sz="2400" dirty="0" err="1"/>
              <a:t>src</a:t>
            </a:r>
            <a:r>
              <a:rPr lang="en-US" sz="2400" dirty="0"/>
              <a:t> + </a:t>
            </a:r>
            <a:r>
              <a:rPr lang="en-US" sz="2400" dirty="0" err="1"/>
              <a:t>dest</a:t>
            </a:r>
            <a:r>
              <a:rPr lang="en-US" sz="2400" dirty="0"/>
              <a:t>)</a:t>
            </a:r>
          </a:p>
          <a:p>
            <a:r>
              <a:rPr lang="en-US" sz="2400" dirty="0"/>
              <a:t>Description: The instruction ADD adds the contents of the source to the destination and places the result in the destination</a:t>
            </a:r>
          </a:p>
          <a:p>
            <a:r>
              <a:rPr lang="en-US" sz="2400" dirty="0"/>
              <a:t>The source operand can be a register or memory location or an immediate number.</a:t>
            </a:r>
          </a:p>
          <a:p>
            <a:r>
              <a:rPr lang="en-US" sz="2400" dirty="0"/>
              <a:t>The destination can be a register or a memory location</a:t>
            </a:r>
          </a:p>
          <a:p>
            <a:r>
              <a:rPr lang="en-US" sz="2400" dirty="0"/>
              <a:t>Both the source and destination cannot refer to memory locations in the same instruction</a:t>
            </a:r>
          </a:p>
          <a:p>
            <a:r>
              <a:rPr lang="en-US" sz="2400" dirty="0"/>
              <a:t>Contents must be of the same data-type</a:t>
            </a:r>
          </a:p>
          <a:p>
            <a:r>
              <a:rPr lang="en-US" sz="2400" dirty="0"/>
              <a:t>Flags affected: AF, CF, OP, PF, SF, </a:t>
            </a:r>
            <a:r>
              <a:rPr lang="en-US" sz="2400" dirty="0" err="1"/>
              <a:t>ZF</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88653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226E-C9F6-43A2-B3DB-DD01F08A13E0}"/>
              </a:ext>
            </a:extLst>
          </p:cNvPr>
          <p:cNvSpPr>
            <a:spLocks noGrp="1"/>
          </p:cNvSpPr>
          <p:nvPr>
            <p:ph type="title"/>
          </p:nvPr>
        </p:nvSpPr>
        <p:spPr>
          <a:xfrm>
            <a:off x="628650" y="365127"/>
            <a:ext cx="7886700" cy="701674"/>
          </a:xfrm>
        </p:spPr>
        <p:txBody>
          <a:bodyPr>
            <a:normAutofit/>
          </a:bodyPr>
          <a:lstStyle/>
          <a:p>
            <a:pPr algn="ctr"/>
            <a:r>
              <a:rPr lang="en-US" sz="3600" b="1" dirty="0"/>
              <a:t>Examples of ADD Instruction Statements</a:t>
            </a:r>
          </a:p>
        </p:txBody>
      </p:sp>
      <p:sp>
        <p:nvSpPr>
          <p:cNvPr id="3" name="Content Placeholder 2">
            <a:extLst>
              <a:ext uri="{FF2B5EF4-FFF2-40B4-BE49-F238E27FC236}">
                <a16:creationId xmlns:a16="http://schemas.microsoft.com/office/drawing/2014/main" id="{583C2626-23F3-422A-AA29-86045E6D1A3F}"/>
              </a:ext>
            </a:extLst>
          </p:cNvPr>
          <p:cNvSpPr>
            <a:spLocks noGrp="1"/>
          </p:cNvSpPr>
          <p:nvPr>
            <p:ph idx="1"/>
          </p:nvPr>
        </p:nvSpPr>
        <p:spPr/>
        <p:txBody>
          <a:bodyPr/>
          <a:lstStyle/>
          <a:p>
            <a:pPr marL="0" indent="0">
              <a:buNone/>
            </a:pPr>
            <a:r>
              <a:rPr lang="en-US" dirty="0"/>
              <a:t>ADD AH, </a:t>
            </a:r>
            <a:r>
              <a:rPr lang="en-US" dirty="0" err="1"/>
              <a:t>09h</a:t>
            </a:r>
            <a:r>
              <a:rPr lang="en-US" dirty="0"/>
              <a:t> ; AH </a:t>
            </a:r>
            <a:r>
              <a:rPr lang="en-US" dirty="0">
                <a:sym typeface="Symbol" panose="05050102010706020507" pitchFamily="18" charset="2"/>
              </a:rPr>
              <a:t></a:t>
            </a:r>
            <a:r>
              <a:rPr lang="en-US" dirty="0"/>
              <a:t> AH + 0 </a:t>
            </a:r>
            <a:r>
              <a:rPr lang="en-US" dirty="0" err="1"/>
              <a:t>9h</a:t>
            </a:r>
            <a:endParaRPr lang="en-US" dirty="0"/>
          </a:p>
          <a:p>
            <a:pPr marL="0" indent="0">
              <a:buNone/>
            </a:pPr>
            <a:r>
              <a:rPr lang="en-US" dirty="0"/>
              <a:t>ADD AX, </a:t>
            </a:r>
            <a:r>
              <a:rPr lang="en-US" dirty="0" err="1"/>
              <a:t>12h</a:t>
            </a:r>
            <a:r>
              <a:rPr lang="en-US" dirty="0"/>
              <a:t>  ; AX</a:t>
            </a:r>
            <a:r>
              <a:rPr lang="en-US" dirty="0">
                <a:sym typeface="Symbol" panose="05050102010706020507" pitchFamily="18" charset="2"/>
              </a:rPr>
              <a:t> AX + </a:t>
            </a:r>
            <a:r>
              <a:rPr lang="en-US" dirty="0" err="1">
                <a:sym typeface="Symbol" panose="05050102010706020507" pitchFamily="18" charset="2"/>
              </a:rPr>
              <a:t>12h</a:t>
            </a:r>
            <a:r>
              <a:rPr lang="en-US" dirty="0">
                <a:sym typeface="Symbol" panose="05050102010706020507" pitchFamily="18" charset="2"/>
              </a:rPr>
              <a:t>, (</a:t>
            </a:r>
            <a:r>
              <a:rPr lang="en-US" dirty="0" err="1">
                <a:sym typeface="Symbol" panose="05050102010706020507" pitchFamily="18" charset="2"/>
              </a:rPr>
              <a:t>12h</a:t>
            </a:r>
            <a:r>
              <a:rPr lang="en-US" dirty="0">
                <a:sym typeface="Symbol" panose="05050102010706020507" pitchFamily="18" charset="2"/>
              </a:rPr>
              <a:t> is converted to a word and added)</a:t>
            </a:r>
          </a:p>
          <a:p>
            <a:pPr marL="0" indent="0">
              <a:buNone/>
            </a:pPr>
            <a:r>
              <a:rPr lang="en-US" dirty="0">
                <a:sym typeface="Symbol" panose="05050102010706020507" pitchFamily="18" charset="2"/>
              </a:rPr>
              <a:t>ADD BX, AX ; BX  BX + AX</a:t>
            </a:r>
          </a:p>
          <a:p>
            <a:pPr marL="0" indent="0">
              <a:buNone/>
            </a:pPr>
            <a:r>
              <a:rPr lang="en-US" dirty="0">
                <a:sym typeface="Symbol" panose="05050102010706020507" pitchFamily="18" charset="2"/>
              </a:rPr>
              <a:t>ADD BX, [SI]; BX  BX + [SI], contents of memory location pointed to by SI in DS is added with BX and sum is placed in BX</a:t>
            </a:r>
          </a:p>
          <a:p>
            <a:pPr marL="0" indent="0">
              <a:buNone/>
            </a:pPr>
            <a:r>
              <a:rPr lang="en-US" dirty="0">
                <a:sym typeface="Symbol" panose="05050102010706020507" pitchFamily="18" charset="2"/>
              </a:rPr>
              <a:t>ADD AL, BL</a:t>
            </a:r>
            <a:endParaRPr lang="en-US" dirty="0"/>
          </a:p>
        </p:txBody>
      </p:sp>
    </p:spTree>
    <p:extLst>
      <p:ext uri="{BB962C8B-B14F-4D97-AF65-F5344CB8AC3E}">
        <p14:creationId xmlns:p14="http://schemas.microsoft.com/office/powerpoint/2010/main" val="1581946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9D0D-C51C-4273-9D96-4FC39851B930}"/>
              </a:ext>
            </a:extLst>
          </p:cNvPr>
          <p:cNvSpPr>
            <a:spLocks noGrp="1"/>
          </p:cNvSpPr>
          <p:nvPr>
            <p:ph type="title"/>
          </p:nvPr>
        </p:nvSpPr>
        <p:spPr>
          <a:xfrm>
            <a:off x="628650" y="365126"/>
            <a:ext cx="7886700" cy="756103"/>
          </a:xfrm>
        </p:spPr>
        <p:txBody>
          <a:bodyPr>
            <a:normAutofit/>
          </a:bodyPr>
          <a:lstStyle/>
          <a:p>
            <a:r>
              <a:rPr lang="en-US" sz="3600" dirty="0"/>
              <a:t>Numerical Example of ADD Program</a:t>
            </a:r>
          </a:p>
        </p:txBody>
      </p:sp>
      <p:sp>
        <p:nvSpPr>
          <p:cNvPr id="3" name="Content Placeholder 2">
            <a:extLst>
              <a:ext uri="{FF2B5EF4-FFF2-40B4-BE49-F238E27FC236}">
                <a16:creationId xmlns:a16="http://schemas.microsoft.com/office/drawing/2014/main" id="{54FAF94D-5D7F-4F2F-99B1-0536A4B7316A}"/>
              </a:ext>
            </a:extLst>
          </p:cNvPr>
          <p:cNvSpPr>
            <a:spLocks noGrp="1"/>
          </p:cNvSpPr>
          <p:nvPr>
            <p:ph idx="1"/>
          </p:nvPr>
        </p:nvSpPr>
        <p:spPr>
          <a:xfrm>
            <a:off x="628650" y="1499053"/>
            <a:ext cx="7886700" cy="4351338"/>
          </a:xfrm>
        </p:spPr>
        <p:txBody>
          <a:bodyPr>
            <a:normAutofit fontScale="92500" lnSpcReduction="20000"/>
          </a:bodyPr>
          <a:lstStyle/>
          <a:p>
            <a:pPr marL="0" indent="0">
              <a:buNone/>
            </a:pPr>
            <a:r>
              <a:rPr lang="it-IT" dirty="0"/>
              <a:t>org 100h</a:t>
            </a:r>
          </a:p>
          <a:p>
            <a:pPr marL="0" indent="0">
              <a:buNone/>
            </a:pPr>
            <a:r>
              <a:rPr lang="it-IT" dirty="0"/>
              <a:t>MOV AL, 110d ; AL=110d</a:t>
            </a:r>
          </a:p>
          <a:p>
            <a:pPr marL="0" indent="0">
              <a:buNone/>
            </a:pPr>
            <a:r>
              <a:rPr lang="it-IT" dirty="0"/>
              <a:t>MOV BL, 85d    ; BL=85d</a:t>
            </a:r>
          </a:p>
          <a:p>
            <a:pPr marL="0" indent="0">
              <a:buNone/>
            </a:pPr>
            <a:r>
              <a:rPr lang="it-IT" dirty="0"/>
              <a:t>ADD AL, BL        ; AL  &lt;- 110+85=195d=C3h</a:t>
            </a:r>
          </a:p>
          <a:p>
            <a:pPr marL="0" indent="0">
              <a:buNone/>
            </a:pPr>
            <a:r>
              <a:rPr lang="it-IT" dirty="0"/>
              <a:t>ret</a:t>
            </a:r>
          </a:p>
          <a:p>
            <a:pPr marL="0" indent="0">
              <a:buNone/>
            </a:pPr>
            <a:r>
              <a:rPr lang="it-IT" dirty="0"/>
              <a:t>-------------------------------------</a:t>
            </a:r>
          </a:p>
          <a:p>
            <a:pPr marL="0" indent="0">
              <a:buNone/>
            </a:pPr>
            <a:r>
              <a:rPr lang="it-IT" dirty="0"/>
              <a:t>RUN RESULT:</a:t>
            </a:r>
          </a:p>
          <a:p>
            <a:pPr marL="0" indent="0">
              <a:buNone/>
            </a:pPr>
            <a:r>
              <a:rPr lang="it-IT" dirty="0"/>
              <a:t>AX=00C3 (195d)</a:t>
            </a:r>
          </a:p>
          <a:p>
            <a:pPr marL="0" indent="0">
              <a:buNone/>
            </a:pPr>
            <a:r>
              <a:rPr lang="it-IT" dirty="0"/>
              <a:t>--------------------------------------</a:t>
            </a:r>
          </a:p>
          <a:p>
            <a:pPr marL="0" indent="0">
              <a:buNone/>
            </a:pPr>
            <a:r>
              <a:rPr lang="it-IT" dirty="0">
                <a:solidFill>
                  <a:srgbClr val="C00000"/>
                </a:solidFill>
              </a:rPr>
              <a:t>Try this Add program in EMU 8086 and see the result in AX register !</a:t>
            </a:r>
            <a:endParaRPr lang="en-US" dirty="0">
              <a:solidFill>
                <a:srgbClr val="C00000"/>
              </a:solidFill>
            </a:endParaRPr>
          </a:p>
        </p:txBody>
      </p:sp>
    </p:spTree>
    <p:extLst>
      <p:ext uri="{BB962C8B-B14F-4D97-AF65-F5344CB8AC3E}">
        <p14:creationId xmlns:p14="http://schemas.microsoft.com/office/powerpoint/2010/main" val="1320450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BD7B-78AA-4D56-B7CD-6A525A1DB22E}"/>
              </a:ext>
            </a:extLst>
          </p:cNvPr>
          <p:cNvSpPr>
            <a:spLocks noGrp="1"/>
          </p:cNvSpPr>
          <p:nvPr>
            <p:ph type="title"/>
          </p:nvPr>
        </p:nvSpPr>
        <p:spPr>
          <a:xfrm>
            <a:off x="628650" y="365126"/>
            <a:ext cx="7886700" cy="868918"/>
          </a:xfrm>
        </p:spPr>
        <p:txBody>
          <a:bodyPr>
            <a:normAutofit fontScale="90000"/>
          </a:bodyPr>
          <a:lstStyle/>
          <a:p>
            <a:pPr algn="ctr"/>
            <a:r>
              <a:rPr lang="en-US" sz="3600" b="1" cap="all" dirty="0"/>
              <a:t>NUMERICAL Example of ADD instruction using Assembly Language </a:t>
            </a:r>
          </a:p>
        </p:txBody>
      </p:sp>
      <p:sp>
        <p:nvSpPr>
          <p:cNvPr id="3" name="Content Placeholder 2">
            <a:extLst>
              <a:ext uri="{FF2B5EF4-FFF2-40B4-BE49-F238E27FC236}">
                <a16:creationId xmlns:a16="http://schemas.microsoft.com/office/drawing/2014/main" id="{92CB6287-8518-4C4E-98F4-3EBDF315619E}"/>
              </a:ext>
            </a:extLst>
          </p:cNvPr>
          <p:cNvSpPr>
            <a:spLocks noGrp="1"/>
          </p:cNvSpPr>
          <p:nvPr>
            <p:ph idx="1"/>
          </p:nvPr>
        </p:nvSpPr>
        <p:spPr>
          <a:xfrm>
            <a:off x="628650" y="1364673"/>
            <a:ext cx="7886700" cy="4187041"/>
          </a:xfrm>
        </p:spPr>
        <p:txBody>
          <a:bodyPr>
            <a:normAutofit fontScale="92500" lnSpcReduction="10000"/>
          </a:bodyPr>
          <a:lstStyle/>
          <a:p>
            <a:r>
              <a:rPr lang="en-US" sz="2000" dirty="0"/>
              <a:t>AL=</a:t>
            </a:r>
            <a:r>
              <a:rPr lang="en-US" sz="2000" dirty="0" err="1"/>
              <a:t>01101110b</a:t>
            </a:r>
            <a:r>
              <a:rPr lang="en-US" sz="2000" dirty="0"/>
              <a:t>=</a:t>
            </a:r>
            <a:r>
              <a:rPr lang="en-US" sz="2000" dirty="0" err="1"/>
              <a:t>110d</a:t>
            </a:r>
            <a:endParaRPr lang="en-US" sz="2000" dirty="0"/>
          </a:p>
          <a:p>
            <a:r>
              <a:rPr lang="en-US" sz="2000" dirty="0"/>
              <a:t>BL=</a:t>
            </a:r>
            <a:r>
              <a:rPr lang="en-US" sz="2000" dirty="0" err="1"/>
              <a:t>01010101b</a:t>
            </a:r>
            <a:r>
              <a:rPr lang="en-US" sz="2000" dirty="0"/>
              <a:t>=</a:t>
            </a:r>
            <a:r>
              <a:rPr lang="en-US" sz="2000" dirty="0" err="1"/>
              <a:t>85d</a:t>
            </a:r>
            <a:endParaRPr lang="en-US" sz="2000" dirty="0"/>
          </a:p>
          <a:p>
            <a:r>
              <a:rPr lang="en-US" sz="2000" dirty="0"/>
              <a:t>ADD AL, BL results in </a:t>
            </a:r>
            <a:r>
              <a:rPr lang="en-US" sz="2000" dirty="0" err="1"/>
              <a:t>195d</a:t>
            </a:r>
            <a:r>
              <a:rPr lang="en-US" sz="2000" dirty="0"/>
              <a:t> (=</a:t>
            </a:r>
            <a:r>
              <a:rPr lang="en-US" sz="2000" dirty="0" err="1"/>
              <a:t>C3h</a:t>
            </a:r>
            <a:r>
              <a:rPr lang="en-US" sz="2000" dirty="0"/>
              <a:t>) and stored in AL replacing its old value (AL </a:t>
            </a:r>
            <a:r>
              <a:rPr lang="en-US" sz="2000" dirty="0">
                <a:sym typeface="Symbol" panose="05050102010706020507" pitchFamily="18" charset="2"/>
              </a:rPr>
              <a:t></a:t>
            </a:r>
            <a:r>
              <a:rPr lang="en-US" sz="2000" dirty="0"/>
              <a:t> AL + BL = 110 + 85 = </a:t>
            </a:r>
            <a:r>
              <a:rPr lang="en-US" sz="2000" dirty="0" err="1"/>
              <a:t>195d</a:t>
            </a:r>
            <a:r>
              <a:rPr lang="en-US" sz="2000" dirty="0"/>
              <a:t>)</a:t>
            </a:r>
          </a:p>
          <a:p>
            <a:pPr marL="0" indent="0">
              <a:buNone/>
            </a:pPr>
            <a:r>
              <a:rPr lang="en-US" sz="2000" dirty="0"/>
              <a:t>------------- The assembly program ------------</a:t>
            </a:r>
          </a:p>
          <a:p>
            <a:pPr marL="0" indent="0">
              <a:buNone/>
            </a:pPr>
            <a:r>
              <a:rPr lang="en-US" sz="2000" dirty="0"/>
              <a:t>org </a:t>
            </a:r>
            <a:r>
              <a:rPr lang="en-US" sz="2000" dirty="0" err="1"/>
              <a:t>100h</a:t>
            </a:r>
            <a:endParaRPr lang="en-US" sz="2000" dirty="0"/>
          </a:p>
          <a:p>
            <a:pPr marL="0" indent="0">
              <a:buNone/>
            </a:pPr>
            <a:r>
              <a:rPr lang="en-US" sz="2000" dirty="0"/>
              <a:t>MOV AL, 110	; </a:t>
            </a:r>
            <a:r>
              <a:rPr lang="en-US" sz="2000" dirty="0" err="1"/>
              <a:t>110d</a:t>
            </a:r>
            <a:r>
              <a:rPr lang="en-US" sz="2000" dirty="0"/>
              <a:t> = </a:t>
            </a:r>
            <a:r>
              <a:rPr lang="en-US" sz="2000" dirty="0" err="1"/>
              <a:t>6Eh</a:t>
            </a:r>
            <a:endParaRPr lang="en-US" sz="2000" dirty="0"/>
          </a:p>
          <a:p>
            <a:pPr marL="0" indent="0">
              <a:buNone/>
            </a:pPr>
            <a:r>
              <a:rPr lang="en-US" sz="2000" dirty="0"/>
              <a:t>MOV BL, 85	; </a:t>
            </a:r>
            <a:r>
              <a:rPr lang="en-US" sz="2000" dirty="0" err="1"/>
              <a:t>85d</a:t>
            </a:r>
            <a:r>
              <a:rPr lang="en-US" sz="2000" dirty="0"/>
              <a:t> = </a:t>
            </a:r>
            <a:r>
              <a:rPr lang="en-US" sz="2000" dirty="0" err="1"/>
              <a:t>55h</a:t>
            </a:r>
            <a:endParaRPr lang="en-US" sz="2000" dirty="0"/>
          </a:p>
          <a:p>
            <a:pPr marL="0" indent="0">
              <a:buNone/>
            </a:pPr>
            <a:r>
              <a:rPr lang="en-US" sz="2000" dirty="0"/>
              <a:t>ADD AL, BL	;  Result: AL = </a:t>
            </a:r>
            <a:r>
              <a:rPr lang="en-US" sz="2000" dirty="0" err="1"/>
              <a:t>110d+85d</a:t>
            </a:r>
            <a:r>
              <a:rPr lang="en-US" sz="2000" dirty="0"/>
              <a:t>=</a:t>
            </a:r>
            <a:r>
              <a:rPr lang="en-US" sz="2000" dirty="0" err="1"/>
              <a:t>195d</a:t>
            </a:r>
            <a:r>
              <a:rPr lang="en-US" sz="2000" dirty="0"/>
              <a:t>=</a:t>
            </a:r>
            <a:r>
              <a:rPr lang="en-US" sz="2000" dirty="0" err="1"/>
              <a:t>C3h</a:t>
            </a:r>
            <a:endParaRPr lang="en-US" sz="2000" dirty="0"/>
          </a:p>
          <a:p>
            <a:pPr marL="0" indent="0">
              <a:buNone/>
            </a:pPr>
            <a:r>
              <a:rPr lang="en-US" sz="2000" dirty="0"/>
              <a:t>ret</a:t>
            </a:r>
          </a:p>
          <a:p>
            <a:pPr marL="0" indent="0">
              <a:buNone/>
            </a:pPr>
            <a:r>
              <a:rPr lang="en-US" sz="2000" dirty="0"/>
              <a:t>-----------------------</a:t>
            </a:r>
          </a:p>
          <a:p>
            <a:pPr marL="0" indent="0">
              <a:buNone/>
            </a:pPr>
            <a:r>
              <a:rPr lang="en-US" sz="2000" dirty="0"/>
              <a:t>RESULT: Content of AL will be </a:t>
            </a:r>
            <a:r>
              <a:rPr lang="en-US" sz="2000" dirty="0" err="1"/>
              <a:t>195d</a:t>
            </a:r>
            <a:r>
              <a:rPr lang="en-US" sz="2000" dirty="0"/>
              <a:t> = </a:t>
            </a:r>
            <a:r>
              <a:rPr lang="en-US" sz="2000" dirty="0" err="1"/>
              <a:t>C3h</a:t>
            </a:r>
            <a:endParaRPr lang="en-US" sz="2000" dirty="0"/>
          </a:p>
        </p:txBody>
      </p:sp>
    </p:spTree>
    <p:extLst>
      <p:ext uri="{BB962C8B-B14F-4D97-AF65-F5344CB8AC3E}">
        <p14:creationId xmlns:p14="http://schemas.microsoft.com/office/powerpoint/2010/main" val="3840329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6933-6CBD-47C1-963E-7DFCBB83BEB5}"/>
              </a:ext>
            </a:extLst>
          </p:cNvPr>
          <p:cNvSpPr>
            <a:spLocks noGrp="1"/>
          </p:cNvSpPr>
          <p:nvPr>
            <p:ph type="title"/>
          </p:nvPr>
        </p:nvSpPr>
        <p:spPr>
          <a:xfrm>
            <a:off x="628650" y="365126"/>
            <a:ext cx="7886700" cy="669017"/>
          </a:xfrm>
        </p:spPr>
        <p:txBody>
          <a:bodyPr>
            <a:normAutofit/>
          </a:bodyPr>
          <a:lstStyle/>
          <a:p>
            <a:pPr algn="ctr"/>
            <a:r>
              <a:rPr lang="en-US" sz="3600" b="1" dirty="0"/>
              <a:t>ADC: Add with Carry</a:t>
            </a:r>
          </a:p>
        </p:txBody>
      </p:sp>
      <p:sp>
        <p:nvSpPr>
          <p:cNvPr id="3" name="Content Placeholder 2">
            <a:extLst>
              <a:ext uri="{FF2B5EF4-FFF2-40B4-BE49-F238E27FC236}">
                <a16:creationId xmlns:a16="http://schemas.microsoft.com/office/drawing/2014/main" id="{0ED781AC-F896-49A9-A19D-1C757E55C8DB}"/>
              </a:ext>
            </a:extLst>
          </p:cNvPr>
          <p:cNvSpPr>
            <a:spLocks noGrp="1"/>
          </p:cNvSpPr>
          <p:nvPr>
            <p:ph idx="1"/>
          </p:nvPr>
        </p:nvSpPr>
        <p:spPr>
          <a:xfrm>
            <a:off x="239486" y="1034143"/>
            <a:ext cx="8665028" cy="5142820"/>
          </a:xfrm>
        </p:spPr>
        <p:txBody>
          <a:bodyPr>
            <a:normAutofit/>
          </a:bodyPr>
          <a:lstStyle/>
          <a:p>
            <a:r>
              <a:rPr lang="en-US" dirty="0"/>
              <a:t>Syntax: ADC </a:t>
            </a:r>
            <a:r>
              <a:rPr lang="en-US" dirty="0" err="1"/>
              <a:t>dest</a:t>
            </a:r>
            <a:r>
              <a:rPr lang="en-US" dirty="0"/>
              <a:t>, </a:t>
            </a:r>
            <a:r>
              <a:rPr lang="en-US" dirty="0" err="1"/>
              <a:t>src</a:t>
            </a:r>
            <a:r>
              <a:rPr lang="en-US" dirty="0"/>
              <a:t>   </a:t>
            </a:r>
            <a:r>
              <a:rPr lang="en-US" dirty="0">
                <a:latin typeface="+mj-lt"/>
              </a:rPr>
              <a:t>;</a:t>
            </a:r>
            <a:r>
              <a:rPr lang="en-US" dirty="0" err="1">
                <a:latin typeface="+mj-lt"/>
              </a:rPr>
              <a:t>d</a:t>
            </a:r>
            <a:r>
              <a:rPr lang="en-US" altLang="en-US" dirty="0" err="1">
                <a:solidFill>
                  <a:srgbClr val="242729"/>
                </a:solidFill>
                <a:latin typeface="+mj-lt"/>
              </a:rPr>
              <a:t>est</a:t>
            </a:r>
            <a:r>
              <a:rPr lang="en-US" altLang="en-US" dirty="0">
                <a:solidFill>
                  <a:srgbClr val="242729"/>
                </a:solidFill>
                <a:latin typeface="+mj-lt"/>
              </a:rPr>
              <a:t>: memory or register </a:t>
            </a:r>
            <a:r>
              <a:rPr lang="en-US" altLang="en-US" dirty="0" err="1">
                <a:solidFill>
                  <a:srgbClr val="242729"/>
                </a:solidFill>
                <a:latin typeface="+mj-lt"/>
              </a:rPr>
              <a:t>src</a:t>
            </a:r>
            <a:r>
              <a:rPr lang="en-US" altLang="en-US" dirty="0">
                <a:solidFill>
                  <a:srgbClr val="242729"/>
                </a:solidFill>
                <a:latin typeface="+mj-lt"/>
              </a:rPr>
              <a:t>: memory, register, or immediate</a:t>
            </a:r>
            <a:endParaRPr lang="en-US" dirty="0"/>
          </a:p>
          <a:p>
            <a:r>
              <a:rPr lang="en-US" dirty="0"/>
              <a:t>Function in Brief: Add two operands with carry from previous add, and store the result in the </a:t>
            </a:r>
            <a:r>
              <a:rPr lang="en-US" dirty="0" err="1"/>
              <a:t>dest</a:t>
            </a:r>
            <a:endParaRPr lang="en-US" dirty="0"/>
          </a:p>
          <a:p>
            <a:pPr marL="0" indent="0">
              <a:buNone/>
            </a:pPr>
            <a:r>
              <a:rPr lang="en-US" dirty="0"/>
              <a:t>    </a:t>
            </a:r>
            <a:r>
              <a:rPr lang="en-US" dirty="0" err="1"/>
              <a:t>dest</a:t>
            </a:r>
            <a:r>
              <a:rPr lang="en-US" dirty="0"/>
              <a:t> </a:t>
            </a:r>
            <a:r>
              <a:rPr lang="en-US" dirty="0">
                <a:sym typeface="Symbol" panose="05050102010706020507" pitchFamily="18" charset="2"/>
              </a:rPr>
              <a:t> (</a:t>
            </a:r>
            <a:r>
              <a:rPr lang="en-US" dirty="0" err="1">
                <a:sym typeface="Symbol" panose="05050102010706020507" pitchFamily="18" charset="2"/>
              </a:rPr>
              <a:t>src</a:t>
            </a:r>
            <a:r>
              <a:rPr lang="en-US" dirty="0">
                <a:sym typeface="Symbol" panose="05050102010706020507" pitchFamily="18" charset="2"/>
              </a:rPr>
              <a:t> + </a:t>
            </a:r>
            <a:r>
              <a:rPr lang="en-US" dirty="0" err="1">
                <a:sym typeface="Symbol" panose="05050102010706020507" pitchFamily="18" charset="2"/>
              </a:rPr>
              <a:t>dest</a:t>
            </a:r>
            <a:r>
              <a:rPr lang="en-US" dirty="0">
                <a:sym typeface="Symbol" panose="05050102010706020507" pitchFamily="18" charset="2"/>
              </a:rPr>
              <a:t> + CF)</a:t>
            </a:r>
          </a:p>
          <a:p>
            <a:pPr marL="0" indent="0">
              <a:buNone/>
            </a:pPr>
            <a:r>
              <a:rPr lang="en-US" dirty="0">
                <a:sym typeface="Symbol" panose="05050102010706020507" pitchFamily="18" charset="2"/>
              </a:rPr>
              <a:t>Description: ADC is similar to ADD except, that the status of carry is added to the result.</a:t>
            </a:r>
          </a:p>
          <a:p>
            <a:pPr marL="0" indent="0">
              <a:buNone/>
            </a:pPr>
            <a:r>
              <a:rPr lang="en-US" dirty="0">
                <a:sym typeface="Symbol" panose="05050102010706020507" pitchFamily="18" charset="2"/>
              </a:rPr>
              <a:t>Function: if (CF is 1), </a:t>
            </a:r>
            <a:r>
              <a:rPr lang="en-US" dirty="0" err="1">
                <a:sym typeface="Symbol" panose="05050102010706020507" pitchFamily="18" charset="2"/>
              </a:rPr>
              <a:t>dest</a:t>
            </a:r>
            <a:r>
              <a:rPr lang="en-US" dirty="0">
                <a:sym typeface="Symbol" panose="05050102010706020507" pitchFamily="18" charset="2"/>
              </a:rPr>
              <a:t>  (source + destination +1)</a:t>
            </a:r>
          </a:p>
          <a:p>
            <a:pPr marL="0" indent="0">
              <a:buNone/>
            </a:pPr>
            <a:r>
              <a:rPr lang="en-US" dirty="0">
                <a:sym typeface="Symbol" panose="05050102010706020507" pitchFamily="18" charset="2"/>
              </a:rPr>
              <a:t>                  if (CF is 0), </a:t>
            </a:r>
            <a:r>
              <a:rPr lang="en-US" dirty="0" err="1">
                <a:sym typeface="Symbol" panose="05050102010706020507" pitchFamily="18" charset="2"/>
              </a:rPr>
              <a:t>dest</a:t>
            </a:r>
            <a:r>
              <a:rPr lang="en-US" dirty="0">
                <a:sym typeface="Symbol" panose="05050102010706020507" pitchFamily="18" charset="2"/>
              </a:rPr>
              <a:t>  (source + destination +0)</a:t>
            </a:r>
          </a:p>
          <a:p>
            <a:pPr marL="0" indent="0">
              <a:buNone/>
            </a:pPr>
            <a:r>
              <a:rPr lang="en-US" dirty="0">
                <a:sym typeface="Symbol" panose="05050102010706020507" pitchFamily="18" charset="2"/>
              </a:rPr>
              <a:t>Flags Affected: AF, CF, OP, PF, SF, </a:t>
            </a:r>
            <a:r>
              <a:rPr lang="en-US" dirty="0" err="1">
                <a:sym typeface="Symbol" panose="05050102010706020507" pitchFamily="18" charset="2"/>
              </a:rPr>
              <a:t>ZF</a:t>
            </a:r>
            <a:endParaRPr lang="en-US" dirty="0"/>
          </a:p>
        </p:txBody>
      </p:sp>
    </p:spTree>
    <p:extLst>
      <p:ext uri="{BB962C8B-B14F-4D97-AF65-F5344CB8AC3E}">
        <p14:creationId xmlns:p14="http://schemas.microsoft.com/office/powerpoint/2010/main" val="2722916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DA37-A8C8-426C-8078-0FC4158C8C49}"/>
              </a:ext>
            </a:extLst>
          </p:cNvPr>
          <p:cNvSpPr>
            <a:spLocks noGrp="1"/>
          </p:cNvSpPr>
          <p:nvPr>
            <p:ph type="title"/>
          </p:nvPr>
        </p:nvSpPr>
        <p:spPr>
          <a:xfrm>
            <a:off x="552450" y="158299"/>
            <a:ext cx="7886700" cy="690788"/>
          </a:xfrm>
        </p:spPr>
        <p:txBody>
          <a:bodyPr>
            <a:normAutofit/>
          </a:bodyPr>
          <a:lstStyle/>
          <a:p>
            <a:pPr algn="ctr"/>
            <a:r>
              <a:rPr lang="en-US" sz="3600" b="1" dirty="0"/>
              <a:t>Numerical ADC Example</a:t>
            </a:r>
          </a:p>
        </p:txBody>
      </p:sp>
      <p:sp>
        <p:nvSpPr>
          <p:cNvPr id="3" name="Content Placeholder 2">
            <a:extLst>
              <a:ext uri="{FF2B5EF4-FFF2-40B4-BE49-F238E27FC236}">
                <a16:creationId xmlns:a16="http://schemas.microsoft.com/office/drawing/2014/main" id="{922AD7AD-EB8A-4A07-8E9B-BBB8E213CE24}"/>
              </a:ext>
            </a:extLst>
          </p:cNvPr>
          <p:cNvSpPr>
            <a:spLocks noGrp="1"/>
          </p:cNvSpPr>
          <p:nvPr>
            <p:ph idx="1"/>
          </p:nvPr>
        </p:nvSpPr>
        <p:spPr>
          <a:xfrm>
            <a:off x="628650" y="1186543"/>
            <a:ext cx="7886700" cy="4223657"/>
          </a:xfrm>
        </p:spPr>
        <p:txBody>
          <a:bodyPr>
            <a:normAutofit fontScale="85000" lnSpcReduction="20000"/>
          </a:bodyPr>
          <a:lstStyle/>
          <a:p>
            <a:pPr marL="0" indent="0">
              <a:buNone/>
            </a:pPr>
            <a:r>
              <a:rPr lang="en-US" sz="2400" dirty="0"/>
              <a:t>org </a:t>
            </a:r>
            <a:r>
              <a:rPr lang="en-US" sz="2400" dirty="0" err="1"/>
              <a:t>100h</a:t>
            </a:r>
            <a:endParaRPr lang="en-US" sz="2400" dirty="0"/>
          </a:p>
          <a:p>
            <a:pPr marL="0" indent="0">
              <a:buNone/>
            </a:pPr>
            <a:r>
              <a:rPr lang="en-US" sz="2400" dirty="0"/>
              <a:t>MOV </a:t>
            </a:r>
            <a:r>
              <a:rPr lang="en-US" sz="2400" dirty="0" err="1"/>
              <a:t>AL,01</a:t>
            </a:r>
            <a:endParaRPr lang="en-US" sz="2400" dirty="0"/>
          </a:p>
          <a:p>
            <a:pPr marL="0" indent="0">
              <a:buNone/>
            </a:pPr>
            <a:r>
              <a:rPr lang="en-US" sz="2400" dirty="0"/>
              <a:t>MOV </a:t>
            </a:r>
            <a:r>
              <a:rPr lang="en-US" sz="2400" dirty="0" err="1"/>
              <a:t>BL,02</a:t>
            </a:r>
            <a:endParaRPr lang="en-US" sz="2400" dirty="0"/>
          </a:p>
          <a:p>
            <a:pPr marL="0" indent="0">
              <a:buNone/>
            </a:pPr>
            <a:r>
              <a:rPr lang="en-US" sz="2400" dirty="0"/>
              <a:t>;Use instruction </a:t>
            </a:r>
          </a:p>
          <a:p>
            <a:pPr marL="0" indent="0">
              <a:buNone/>
            </a:pPr>
            <a:r>
              <a:rPr lang="en-US" sz="2400" dirty="0"/>
              <a:t>;</a:t>
            </a:r>
            <a:r>
              <a:rPr lang="en-US" sz="2400" dirty="0" err="1"/>
              <a:t>CLC</a:t>
            </a:r>
            <a:r>
              <a:rPr lang="en-US" sz="2400" dirty="0"/>
              <a:t> to clear carry flag, that is set CF=0 or</a:t>
            </a:r>
          </a:p>
          <a:p>
            <a:pPr marL="0" indent="0">
              <a:buNone/>
            </a:pPr>
            <a:r>
              <a:rPr lang="en-US" sz="2400" dirty="0"/>
              <a:t>;</a:t>
            </a:r>
            <a:r>
              <a:rPr lang="en-US" sz="2400" dirty="0" err="1"/>
              <a:t>STC</a:t>
            </a:r>
            <a:r>
              <a:rPr lang="en-US" sz="2400" dirty="0"/>
              <a:t> to set carry flag, that is set CF=1</a:t>
            </a:r>
          </a:p>
          <a:p>
            <a:pPr marL="0" indent="0">
              <a:buNone/>
            </a:pPr>
            <a:r>
              <a:rPr lang="en-US" sz="2400" dirty="0" err="1"/>
              <a:t>STC</a:t>
            </a:r>
            <a:r>
              <a:rPr lang="en-US" sz="2400" dirty="0"/>
              <a:t> ; </a:t>
            </a:r>
          </a:p>
          <a:p>
            <a:pPr marL="0" indent="0">
              <a:buNone/>
            </a:pPr>
            <a:r>
              <a:rPr lang="en-US" sz="2400" dirty="0"/>
              <a:t>ADC </a:t>
            </a:r>
            <a:r>
              <a:rPr lang="en-US" sz="2400" dirty="0" err="1"/>
              <a:t>AL,BL</a:t>
            </a:r>
            <a:endParaRPr lang="en-US" sz="2400" dirty="0"/>
          </a:p>
          <a:p>
            <a:pPr marL="0" indent="0">
              <a:buNone/>
            </a:pPr>
            <a:r>
              <a:rPr lang="en-US" sz="2400" dirty="0"/>
              <a:t>ret</a:t>
            </a:r>
          </a:p>
          <a:p>
            <a:pPr marL="0" indent="0">
              <a:buNone/>
            </a:pPr>
            <a:r>
              <a:rPr lang="en-US" sz="2400" dirty="0"/>
              <a:t>----------------------</a:t>
            </a:r>
          </a:p>
          <a:p>
            <a:pPr marL="0" indent="0">
              <a:buNone/>
            </a:pPr>
            <a:r>
              <a:rPr lang="en-US" sz="2400" dirty="0"/>
              <a:t>Result: AL=3 (if </a:t>
            </a:r>
            <a:r>
              <a:rPr lang="en-US" sz="2400" dirty="0" err="1"/>
              <a:t>CLC</a:t>
            </a:r>
            <a:r>
              <a:rPr lang="en-US" sz="2400" dirty="0"/>
              <a:t> is used)</a:t>
            </a:r>
          </a:p>
          <a:p>
            <a:pPr marL="0" indent="0">
              <a:buNone/>
            </a:pPr>
            <a:r>
              <a:rPr lang="en-US" sz="2400" dirty="0"/>
              <a:t>             AL=4 (if </a:t>
            </a:r>
            <a:r>
              <a:rPr lang="en-US" sz="2400" dirty="0" err="1"/>
              <a:t>STC</a:t>
            </a:r>
            <a:r>
              <a:rPr lang="en-US" sz="2400" dirty="0"/>
              <a:t> is used)</a:t>
            </a:r>
          </a:p>
          <a:p>
            <a:pPr marL="0" indent="0">
              <a:buNone/>
            </a:pPr>
            <a:endParaRPr lang="en-US" sz="2400" dirty="0"/>
          </a:p>
        </p:txBody>
      </p:sp>
    </p:spTree>
    <p:extLst>
      <p:ext uri="{BB962C8B-B14F-4D97-AF65-F5344CB8AC3E}">
        <p14:creationId xmlns:p14="http://schemas.microsoft.com/office/powerpoint/2010/main" val="72045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E6BEA8-3C28-4AD3-86E5-FC0D494C8B8B}"/>
              </a:ext>
            </a:extLst>
          </p:cNvPr>
          <p:cNvSpPr/>
          <p:nvPr/>
        </p:nvSpPr>
        <p:spPr>
          <a:xfrm>
            <a:off x="489857" y="413657"/>
            <a:ext cx="7957457" cy="1077218"/>
          </a:xfrm>
          <a:prstGeom prst="rect">
            <a:avLst/>
          </a:prstGeom>
        </p:spPr>
        <p:txBody>
          <a:bodyPr wrap="square">
            <a:spAutoFit/>
          </a:bodyPr>
          <a:lstStyle/>
          <a:p>
            <a:pPr algn="ctr" eaLnBrk="1" hangingPunct="1">
              <a:defRPr/>
            </a:pPr>
            <a:r>
              <a:rPr lang="en-US" sz="3200" b="1" dirty="0">
                <a:cs typeface="Arial" charset="0"/>
              </a:rPr>
              <a:t>Arithmetic and Logical Instructions</a:t>
            </a:r>
          </a:p>
          <a:p>
            <a:pPr algn="ctr" eaLnBrk="1" hangingPunct="1">
              <a:defRPr/>
            </a:pPr>
            <a:r>
              <a:rPr lang="en-US" sz="3200" b="1" dirty="0">
                <a:cs typeface="Arial" charset="0"/>
              </a:rPr>
              <a:t>ADC Examples</a:t>
            </a:r>
          </a:p>
        </p:txBody>
      </p:sp>
      <p:sp>
        <p:nvSpPr>
          <p:cNvPr id="62467" name="TextBox 1">
            <a:extLst>
              <a:ext uri="{FF2B5EF4-FFF2-40B4-BE49-F238E27FC236}">
                <a16:creationId xmlns:a16="http://schemas.microsoft.com/office/drawing/2014/main" id="{D14DC9BD-2377-48D3-AFEA-F55C3EC052A9}"/>
              </a:ext>
            </a:extLst>
          </p:cNvPr>
          <p:cNvSpPr txBox="1">
            <a:spLocks noChangeArrowheads="1"/>
          </p:cNvSpPr>
          <p:nvPr/>
        </p:nvSpPr>
        <p:spPr bwMode="auto">
          <a:xfrm>
            <a:off x="1543050" y="1550696"/>
            <a:ext cx="60579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a:t>
            </a:r>
            <a:r>
              <a:rPr lang="en-US" altLang="en-US" sz="2000" dirty="0" err="1">
                <a:latin typeface="Times New Roman" panose="02020603050405020304" pitchFamily="18" charset="0"/>
                <a:cs typeface="Times New Roman" panose="02020603050405020304" pitchFamily="18" charset="0"/>
              </a:rPr>
              <a:t>dest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src</a:t>
            </a:r>
            <a:r>
              <a:rPr lang="en-US" altLang="en-US" sz="2000" dirty="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AH, </a:t>
            </a:r>
            <a:r>
              <a:rPr lang="en-US" altLang="en-US" sz="2000" dirty="0" err="1">
                <a:latin typeface="Times New Roman" panose="02020603050405020304" pitchFamily="18" charset="0"/>
                <a:cs typeface="Times New Roman" panose="02020603050405020304" pitchFamily="18" charset="0"/>
              </a:rPr>
              <a:t>09H</a:t>
            </a: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AX, </a:t>
            </a:r>
            <a:r>
              <a:rPr lang="en-US" altLang="en-US" sz="2000" dirty="0" err="1">
                <a:latin typeface="Times New Roman" panose="02020603050405020304" pitchFamily="18" charset="0"/>
                <a:cs typeface="Times New Roman" panose="02020603050405020304" pitchFamily="18" charset="0"/>
              </a:rPr>
              <a:t>12H</a:t>
            </a: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BX, AX</a:t>
            </a: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BX, [SI]</a:t>
            </a: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AX, AMOUNT[BX]</a:t>
            </a:r>
          </a:p>
          <a:p>
            <a:pPr eaLnBrk="1" hangingPunct="1">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ADC [BX], DX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19BB-0AD5-430B-9EC9-DBA0DE5C719D}"/>
              </a:ext>
            </a:extLst>
          </p:cNvPr>
          <p:cNvSpPr>
            <a:spLocks noGrp="1"/>
          </p:cNvSpPr>
          <p:nvPr>
            <p:ph type="title"/>
          </p:nvPr>
        </p:nvSpPr>
        <p:spPr>
          <a:xfrm>
            <a:off x="628650" y="365126"/>
            <a:ext cx="7886700" cy="613069"/>
          </a:xfrm>
        </p:spPr>
        <p:txBody>
          <a:bodyPr>
            <a:normAutofit/>
          </a:bodyPr>
          <a:lstStyle/>
          <a:p>
            <a:pPr algn="ctr"/>
            <a:r>
              <a:rPr lang="en-US" sz="3600" b="1" dirty="0"/>
              <a:t>Review of 8086 Registers</a:t>
            </a:r>
          </a:p>
        </p:txBody>
      </p:sp>
      <p:sp>
        <p:nvSpPr>
          <p:cNvPr id="3" name="Content Placeholder 2">
            <a:extLst>
              <a:ext uri="{FF2B5EF4-FFF2-40B4-BE49-F238E27FC236}">
                <a16:creationId xmlns:a16="http://schemas.microsoft.com/office/drawing/2014/main" id="{C50E4A00-F9EF-4DFF-8F5F-365C9C05EF46}"/>
              </a:ext>
            </a:extLst>
          </p:cNvPr>
          <p:cNvSpPr>
            <a:spLocks noGrp="1"/>
          </p:cNvSpPr>
          <p:nvPr>
            <p:ph idx="1"/>
          </p:nvPr>
        </p:nvSpPr>
        <p:spPr>
          <a:xfrm>
            <a:off x="212651" y="1169581"/>
            <a:ext cx="8302699" cy="5007382"/>
          </a:xfrm>
        </p:spPr>
        <p:txBody>
          <a:bodyPr>
            <a:normAutofit/>
          </a:bodyPr>
          <a:lstStyle/>
          <a:p>
            <a:pPr marL="0" indent="0">
              <a:buNone/>
            </a:pPr>
            <a:r>
              <a:rPr lang="en-US" dirty="0"/>
              <a:t>8086 CPU has 8 general purpose registers</a:t>
            </a:r>
          </a:p>
          <a:p>
            <a:r>
              <a:rPr lang="en-US" dirty="0"/>
              <a:t>AX - the accumulator register (divided into AH / AL)</a:t>
            </a:r>
          </a:p>
          <a:p>
            <a:pPr fontAlgn="base"/>
            <a:r>
              <a:rPr lang="en-US" dirty="0"/>
              <a:t>BX - the base address register (divided into </a:t>
            </a:r>
            <a:r>
              <a:rPr lang="en-US" dirty="0" err="1"/>
              <a:t>BH</a:t>
            </a:r>
            <a:r>
              <a:rPr lang="en-US" dirty="0"/>
              <a:t> / BL).</a:t>
            </a:r>
          </a:p>
          <a:p>
            <a:pPr fontAlgn="base"/>
            <a:r>
              <a:rPr lang="en-US" dirty="0"/>
              <a:t>CX - the count register (divided into CH / CL):</a:t>
            </a:r>
          </a:p>
          <a:p>
            <a:r>
              <a:rPr lang="en-US" dirty="0"/>
              <a:t>DX - the data register (divided into DH / DL):</a:t>
            </a:r>
          </a:p>
          <a:p>
            <a:r>
              <a:rPr lang="en-US" dirty="0"/>
              <a:t>SI - source index register:</a:t>
            </a:r>
          </a:p>
          <a:p>
            <a:r>
              <a:rPr lang="en-US" dirty="0"/>
              <a:t>DI - destination index register:</a:t>
            </a:r>
          </a:p>
          <a:p>
            <a:r>
              <a:rPr lang="en-US" dirty="0"/>
              <a:t>BP - base pointer:</a:t>
            </a:r>
          </a:p>
          <a:p>
            <a:r>
              <a:rPr lang="en-US" dirty="0"/>
              <a:t>SP - stack pointer:</a:t>
            </a:r>
          </a:p>
        </p:txBody>
      </p:sp>
    </p:spTree>
    <p:extLst>
      <p:ext uri="{BB962C8B-B14F-4D97-AF65-F5344CB8AC3E}">
        <p14:creationId xmlns:p14="http://schemas.microsoft.com/office/powerpoint/2010/main" val="84847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648A3-618C-4DB3-A579-154ED12E8AB0}"/>
              </a:ext>
            </a:extLst>
          </p:cNvPr>
          <p:cNvSpPr/>
          <p:nvPr/>
        </p:nvSpPr>
        <p:spPr>
          <a:xfrm>
            <a:off x="805543" y="581751"/>
            <a:ext cx="6675664" cy="646331"/>
          </a:xfrm>
          <a:prstGeom prst="rect">
            <a:avLst/>
          </a:prstGeom>
        </p:spPr>
        <p:txBody>
          <a:bodyPr wrap="square">
            <a:spAutoFit/>
          </a:bodyPr>
          <a:lstStyle/>
          <a:p>
            <a:pPr eaLnBrk="1" hangingPunct="1">
              <a:defRPr/>
            </a:pPr>
            <a:r>
              <a:rPr lang="en-US" sz="3600" b="1" dirty="0">
                <a:cs typeface="Arial" charset="0"/>
              </a:rPr>
              <a:t>Arithmetic Instructions (Cont..)</a:t>
            </a:r>
          </a:p>
        </p:txBody>
      </p:sp>
      <p:sp>
        <p:nvSpPr>
          <p:cNvPr id="63491" name="TextBox 1">
            <a:extLst>
              <a:ext uri="{FF2B5EF4-FFF2-40B4-BE49-F238E27FC236}">
                <a16:creationId xmlns:a16="http://schemas.microsoft.com/office/drawing/2014/main" id="{B7795C3A-01CB-452A-B645-D92A23AC9E12}"/>
              </a:ext>
            </a:extLst>
          </p:cNvPr>
          <p:cNvSpPr txBox="1">
            <a:spLocks noChangeArrowheads="1"/>
          </p:cNvSpPr>
          <p:nvPr/>
        </p:nvSpPr>
        <p:spPr bwMode="auto">
          <a:xfrm>
            <a:off x="1423307" y="1936599"/>
            <a:ext cx="60579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a:t>
            </a:r>
            <a:r>
              <a:rPr lang="en-US" altLang="en-US" sz="1800" dirty="0" err="1">
                <a:latin typeface="Times New Roman" panose="02020603050405020304" pitchFamily="18" charset="0"/>
                <a:cs typeface="Times New Roman" panose="02020603050405020304" pitchFamily="18" charset="0"/>
              </a:rPr>
              <a:t>dest</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src</a:t>
            </a:r>
            <a:r>
              <a:rPr lang="en-US" altLang="en-US" sz="1800" dirty="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AH, </a:t>
            </a:r>
            <a:r>
              <a:rPr lang="en-US" altLang="en-US" sz="1800" dirty="0" err="1">
                <a:latin typeface="Times New Roman" panose="02020603050405020304" pitchFamily="18" charset="0"/>
                <a:cs typeface="Times New Roman" panose="02020603050405020304" pitchFamily="18" charset="0"/>
              </a:rPr>
              <a:t>09H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AX, </a:t>
            </a:r>
            <a:r>
              <a:rPr lang="en-US" altLang="en-US" sz="1800" dirty="0" err="1">
                <a:latin typeface="Times New Roman" panose="02020603050405020304" pitchFamily="18" charset="0"/>
                <a:cs typeface="Times New Roman" panose="02020603050405020304" pitchFamily="18" charset="0"/>
              </a:rPr>
              <a:t>12H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BX, AX</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BX, [SI]</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AX, AMOUNT[BX]</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SUB [BX], DX</a:t>
            </a:r>
          </a:p>
        </p:txBody>
      </p:sp>
      <p:sp>
        <p:nvSpPr>
          <p:cNvPr id="5" name="TextBox 4">
            <a:extLst>
              <a:ext uri="{FF2B5EF4-FFF2-40B4-BE49-F238E27FC236}">
                <a16:creationId xmlns:a16="http://schemas.microsoft.com/office/drawing/2014/main" id="{B657159F-8307-4CD0-9BAD-964D9F8772BB}"/>
              </a:ext>
            </a:extLst>
          </p:cNvPr>
          <p:cNvSpPr txBox="1"/>
          <p:nvPr/>
        </p:nvSpPr>
        <p:spPr>
          <a:xfrm>
            <a:off x="2481943" y="1228082"/>
            <a:ext cx="1885950" cy="369332"/>
          </a:xfrm>
          <a:prstGeom prst="rect">
            <a:avLst/>
          </a:prstGeom>
          <a:noFill/>
        </p:spPr>
        <p:txBody>
          <a:bodyPr>
            <a:spAutoFit/>
          </a:bodyPr>
          <a:lstStyle/>
          <a:p>
            <a:pPr eaLnBrk="1" hangingPunct="1">
              <a:defRPr/>
            </a:pPr>
            <a:r>
              <a:rPr lang="en-US" b="1" dirty="0">
                <a:cs typeface="Arial" charset="0"/>
              </a:rPr>
              <a:t>SUB: Subtraction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4C59C9-7120-41C6-B3A8-52B76F20F2E4}"/>
              </a:ext>
            </a:extLst>
          </p:cNvPr>
          <p:cNvSpPr/>
          <p:nvPr/>
        </p:nvSpPr>
        <p:spPr>
          <a:xfrm>
            <a:off x="509758" y="523696"/>
            <a:ext cx="8207828" cy="584775"/>
          </a:xfrm>
          <a:prstGeom prst="rect">
            <a:avLst/>
          </a:prstGeom>
        </p:spPr>
        <p:txBody>
          <a:bodyPr wrap="square">
            <a:spAutoFit/>
          </a:bodyPr>
          <a:lstStyle/>
          <a:p>
            <a:pPr eaLnBrk="1" hangingPunct="1">
              <a:defRPr/>
            </a:pPr>
            <a:r>
              <a:rPr lang="en-US" sz="3200" b="1" dirty="0">
                <a:cs typeface="Arial" charset="0"/>
              </a:rPr>
              <a:t>Arithmetic and Logical Instructions (Cont..)</a:t>
            </a:r>
          </a:p>
        </p:txBody>
      </p:sp>
      <p:sp>
        <p:nvSpPr>
          <p:cNvPr id="64515" name="TextBox 1">
            <a:extLst>
              <a:ext uri="{FF2B5EF4-FFF2-40B4-BE49-F238E27FC236}">
                <a16:creationId xmlns:a16="http://schemas.microsoft.com/office/drawing/2014/main" id="{FC3A6BBE-A42D-4D3C-AA60-7E5FFE30A835}"/>
              </a:ext>
            </a:extLst>
          </p:cNvPr>
          <p:cNvSpPr txBox="1">
            <a:spLocks noChangeArrowheads="1"/>
          </p:cNvSpPr>
          <p:nvPr/>
        </p:nvSpPr>
        <p:spPr bwMode="auto">
          <a:xfrm>
            <a:off x="1399665" y="1696981"/>
            <a:ext cx="60579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dest</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src</a:t>
            </a:r>
            <a:r>
              <a:rPr lang="en-US" altLang="en-US" sz="1800" dirty="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AH, </a:t>
            </a:r>
            <a:r>
              <a:rPr lang="en-US" altLang="en-US" sz="1800" dirty="0" err="1">
                <a:latin typeface="Times New Roman" panose="02020603050405020304" pitchFamily="18" charset="0"/>
                <a:cs typeface="Times New Roman" panose="02020603050405020304" pitchFamily="18" charset="0"/>
              </a:rPr>
              <a:t>09H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AX, </a:t>
            </a:r>
            <a:r>
              <a:rPr lang="en-US" altLang="en-US" sz="1800" dirty="0" err="1">
                <a:latin typeface="Times New Roman" panose="02020603050405020304" pitchFamily="18" charset="0"/>
                <a:cs typeface="Times New Roman" panose="02020603050405020304" pitchFamily="18" charset="0"/>
              </a:rPr>
              <a:t>12H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BX, AX</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BX, [SI]</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AX, AMOUNT[BX]</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err="1">
                <a:latin typeface="Times New Roman" panose="02020603050405020304" pitchFamily="18" charset="0"/>
                <a:cs typeface="Times New Roman" panose="02020603050405020304" pitchFamily="18" charset="0"/>
              </a:rPr>
              <a:t>SBB</a:t>
            </a:r>
            <a:r>
              <a:rPr lang="en-US" altLang="en-US" sz="1800" dirty="0">
                <a:latin typeface="Times New Roman" panose="02020603050405020304" pitchFamily="18" charset="0"/>
                <a:cs typeface="Times New Roman" panose="02020603050405020304" pitchFamily="18" charset="0"/>
              </a:rPr>
              <a:t> AMOUNT[BX], DX</a:t>
            </a:r>
          </a:p>
        </p:txBody>
      </p:sp>
      <p:graphicFrame>
        <p:nvGraphicFramePr>
          <p:cNvPr id="64516" name="Object 2">
            <a:extLst>
              <a:ext uri="{FF2B5EF4-FFF2-40B4-BE49-F238E27FC236}">
                <a16:creationId xmlns:a16="http://schemas.microsoft.com/office/drawing/2014/main" id="{8B168BDC-E085-48A7-82A2-E5B4233ACEDB}"/>
              </a:ext>
            </a:extLst>
          </p:cNvPr>
          <p:cNvGraphicFramePr>
            <a:graphicFrameLocks noChangeAspect="1"/>
          </p:cNvGraphicFramePr>
          <p:nvPr>
            <p:extLst>
              <p:ext uri="{D42A27DB-BD31-4B8C-83A1-F6EECF244321}">
                <p14:modId xmlns:p14="http://schemas.microsoft.com/office/powerpoint/2010/main" val="1583943901"/>
              </p:ext>
            </p:extLst>
          </p:nvPr>
        </p:nvGraphicFramePr>
        <p:xfrm>
          <a:off x="3467952" y="1713888"/>
          <a:ext cx="2963465" cy="1176338"/>
        </p:xfrm>
        <a:graphic>
          <a:graphicData uri="http://schemas.openxmlformats.org/presentationml/2006/ole">
            <mc:AlternateContent xmlns:mc="http://schemas.openxmlformats.org/markup-compatibility/2006">
              <mc:Choice xmlns:v="urn:schemas-microsoft-com:vml" Requires="v">
                <p:oleObj spid="_x0000_s4371" name="Equation" r:id="rId3" imgW="1663700" imgH="660400" progId="Equation.3">
                  <p:embed/>
                </p:oleObj>
              </mc:Choice>
              <mc:Fallback>
                <p:oleObj name="Equation" r:id="rId3" imgW="1663700" imgH="660400" progId="Equation.3">
                  <p:embed/>
                  <p:pic>
                    <p:nvPicPr>
                      <p:cNvPr id="64516" name="Object 2">
                        <a:extLst>
                          <a:ext uri="{FF2B5EF4-FFF2-40B4-BE49-F238E27FC236}">
                            <a16:creationId xmlns:a16="http://schemas.microsoft.com/office/drawing/2014/main" id="{8B168BDC-E085-48A7-82A2-E5B4233AC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952" y="1713888"/>
                        <a:ext cx="2963465"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99AF7D40-5794-4607-8EC2-CCD4DC5997EC}"/>
              </a:ext>
            </a:extLst>
          </p:cNvPr>
          <p:cNvSpPr txBox="1"/>
          <p:nvPr/>
        </p:nvSpPr>
        <p:spPr>
          <a:xfrm>
            <a:off x="2068285" y="1138236"/>
            <a:ext cx="3200400" cy="369332"/>
          </a:xfrm>
          <a:prstGeom prst="rect">
            <a:avLst/>
          </a:prstGeom>
          <a:noFill/>
        </p:spPr>
        <p:txBody>
          <a:bodyPr>
            <a:spAutoFit/>
          </a:bodyPr>
          <a:lstStyle/>
          <a:p>
            <a:pPr eaLnBrk="1" hangingPunct="1">
              <a:defRPr/>
            </a:pPr>
            <a:r>
              <a:rPr lang="en-US" b="1" dirty="0">
                <a:cs typeface="Arial" charset="0"/>
              </a:rPr>
              <a:t>SBB: Subtraction with Borrow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BBC6-A093-4251-984B-C7D201DBD371}"/>
              </a:ext>
            </a:extLst>
          </p:cNvPr>
          <p:cNvSpPr>
            <a:spLocks noGrp="1"/>
          </p:cNvSpPr>
          <p:nvPr>
            <p:ph type="title"/>
          </p:nvPr>
        </p:nvSpPr>
        <p:spPr>
          <a:xfrm>
            <a:off x="628650" y="-89819"/>
            <a:ext cx="7886700" cy="641831"/>
          </a:xfrm>
        </p:spPr>
        <p:txBody>
          <a:bodyPr>
            <a:normAutofit/>
          </a:bodyPr>
          <a:lstStyle/>
          <a:p>
            <a:pPr algn="ctr"/>
            <a:r>
              <a:rPr lang="en-US" sz="3600" b="1" dirty="0"/>
              <a:t>INC : INCREMENT</a:t>
            </a:r>
          </a:p>
        </p:txBody>
      </p:sp>
      <p:graphicFrame>
        <p:nvGraphicFramePr>
          <p:cNvPr id="4" name="Content Placeholder 3">
            <a:extLst>
              <a:ext uri="{FF2B5EF4-FFF2-40B4-BE49-F238E27FC236}">
                <a16:creationId xmlns:a16="http://schemas.microsoft.com/office/drawing/2014/main" id="{BD64669A-5148-4EDE-87DC-2202CD89BBFB}"/>
              </a:ext>
            </a:extLst>
          </p:cNvPr>
          <p:cNvGraphicFramePr>
            <a:graphicFrameLocks noGrp="1"/>
          </p:cNvGraphicFramePr>
          <p:nvPr>
            <p:ph idx="1"/>
            <p:extLst>
              <p:ext uri="{D42A27DB-BD31-4B8C-83A1-F6EECF244321}">
                <p14:modId xmlns:p14="http://schemas.microsoft.com/office/powerpoint/2010/main" val="1340441438"/>
              </p:ext>
            </p:extLst>
          </p:nvPr>
        </p:nvGraphicFramePr>
        <p:xfrm>
          <a:off x="285749" y="2880700"/>
          <a:ext cx="8572498" cy="2225040"/>
        </p:xfrm>
        <a:graphic>
          <a:graphicData uri="http://schemas.openxmlformats.org/drawingml/2006/table">
            <a:tbl>
              <a:tblPr firstRow="1" bandRow="1">
                <a:tableStyleId>{5C22544A-7EE6-4342-B048-85BDC9FD1C3A}</a:tableStyleId>
              </a:tblPr>
              <a:tblGrid>
                <a:gridCol w="2653392">
                  <a:extLst>
                    <a:ext uri="{9D8B030D-6E8A-4147-A177-3AD203B41FA5}">
                      <a16:colId xmlns:a16="http://schemas.microsoft.com/office/drawing/2014/main" val="2055236101"/>
                    </a:ext>
                  </a:extLst>
                </a:gridCol>
                <a:gridCol w="5919106">
                  <a:extLst>
                    <a:ext uri="{9D8B030D-6E8A-4147-A177-3AD203B41FA5}">
                      <a16:colId xmlns:a16="http://schemas.microsoft.com/office/drawing/2014/main" val="1353446544"/>
                    </a:ext>
                  </a:extLst>
                </a:gridCol>
              </a:tblGrid>
              <a:tr h="370840">
                <a:tc>
                  <a:txBody>
                    <a:bodyPr/>
                    <a:lstStyle/>
                    <a:p>
                      <a:r>
                        <a:rPr lang="en-US" dirty="0"/>
                        <a:t>Examples</a:t>
                      </a:r>
                    </a:p>
                  </a:txBody>
                  <a:tcPr/>
                </a:tc>
                <a:tc>
                  <a:txBody>
                    <a:bodyPr/>
                    <a:lstStyle/>
                    <a:p>
                      <a:endParaRPr lang="en-US" dirty="0"/>
                    </a:p>
                  </a:txBody>
                  <a:tcPr/>
                </a:tc>
                <a:extLst>
                  <a:ext uri="{0D108BD9-81ED-4DB2-BD59-A6C34878D82A}">
                    <a16:rowId xmlns:a16="http://schemas.microsoft.com/office/drawing/2014/main" val="3270317048"/>
                  </a:ext>
                </a:extLst>
              </a:tr>
              <a:tr h="370840">
                <a:tc>
                  <a:txBody>
                    <a:bodyPr/>
                    <a:lstStyle/>
                    <a:p>
                      <a:r>
                        <a:rPr lang="en-US" dirty="0"/>
                        <a:t>INC AL</a:t>
                      </a:r>
                    </a:p>
                  </a:txBody>
                  <a:tcPr/>
                </a:tc>
                <a:tc>
                  <a:txBody>
                    <a:bodyPr/>
                    <a:lstStyle/>
                    <a:p>
                      <a:r>
                        <a:rPr lang="en-US" dirty="0"/>
                        <a:t>AL</a:t>
                      </a:r>
                      <a:r>
                        <a:rPr lang="en-US" sz="1800" dirty="0">
                          <a:sym typeface="Symbol" panose="05050102010706020507" pitchFamily="18" charset="2"/>
                        </a:rPr>
                        <a:t></a:t>
                      </a:r>
                      <a:r>
                        <a:rPr lang="en-US" dirty="0"/>
                        <a:t> </a:t>
                      </a:r>
                      <a:r>
                        <a:rPr lang="en-US" dirty="0" err="1"/>
                        <a:t>AL+1</a:t>
                      </a:r>
                      <a:endParaRPr lang="en-US" dirty="0"/>
                    </a:p>
                  </a:txBody>
                  <a:tcPr/>
                </a:tc>
                <a:extLst>
                  <a:ext uri="{0D108BD9-81ED-4DB2-BD59-A6C34878D82A}">
                    <a16:rowId xmlns:a16="http://schemas.microsoft.com/office/drawing/2014/main" val="2183348597"/>
                  </a:ext>
                </a:extLst>
              </a:tr>
              <a:tr h="370840">
                <a:tc>
                  <a:txBody>
                    <a:bodyPr/>
                    <a:lstStyle/>
                    <a:p>
                      <a:r>
                        <a:rPr lang="en-US" dirty="0"/>
                        <a:t>INC AX</a:t>
                      </a:r>
                    </a:p>
                  </a:txBody>
                  <a:tcPr/>
                </a:tc>
                <a:tc>
                  <a:txBody>
                    <a:bodyPr/>
                    <a:lstStyle/>
                    <a:p>
                      <a:r>
                        <a:rPr lang="en-US" dirty="0"/>
                        <a:t>AX </a:t>
                      </a:r>
                      <a:r>
                        <a:rPr lang="en-US" sz="1800" dirty="0">
                          <a:sym typeface="Symbol" panose="05050102010706020507" pitchFamily="18" charset="2"/>
                        </a:rPr>
                        <a:t> </a:t>
                      </a:r>
                      <a:r>
                        <a:rPr lang="en-US" sz="1800" dirty="0" err="1">
                          <a:sym typeface="Symbol" panose="05050102010706020507" pitchFamily="18" charset="2"/>
                        </a:rPr>
                        <a:t>AX+1</a:t>
                      </a:r>
                      <a:endParaRPr lang="en-US" dirty="0"/>
                    </a:p>
                  </a:txBody>
                  <a:tcPr/>
                </a:tc>
                <a:extLst>
                  <a:ext uri="{0D108BD9-81ED-4DB2-BD59-A6C34878D82A}">
                    <a16:rowId xmlns:a16="http://schemas.microsoft.com/office/drawing/2014/main" val="3772502798"/>
                  </a:ext>
                </a:extLst>
              </a:tr>
              <a:tr h="370840">
                <a:tc>
                  <a:txBody>
                    <a:bodyPr/>
                    <a:lstStyle/>
                    <a:p>
                      <a:r>
                        <a:rPr lang="en-US" dirty="0"/>
                        <a:t>INC BYTE PTR [BX]</a:t>
                      </a:r>
                    </a:p>
                  </a:txBody>
                  <a:tcPr/>
                </a:tc>
                <a:tc>
                  <a:txBody>
                    <a:bodyPr/>
                    <a:lstStyle/>
                    <a:p>
                      <a:r>
                        <a:rPr lang="en-US" dirty="0"/>
                        <a:t>The byte pointed to by the register BX is incremented by 1</a:t>
                      </a:r>
                    </a:p>
                  </a:txBody>
                  <a:tcPr/>
                </a:tc>
                <a:extLst>
                  <a:ext uri="{0D108BD9-81ED-4DB2-BD59-A6C34878D82A}">
                    <a16:rowId xmlns:a16="http://schemas.microsoft.com/office/drawing/2014/main" val="1094841754"/>
                  </a:ext>
                </a:extLst>
              </a:tr>
              <a:tr h="370840">
                <a:tc>
                  <a:txBody>
                    <a:bodyPr/>
                    <a:lstStyle/>
                    <a:p>
                      <a:r>
                        <a:rPr lang="en-US" dirty="0"/>
                        <a:t>INC WORD PTR [BX]</a:t>
                      </a:r>
                    </a:p>
                  </a:txBody>
                  <a:tcPr/>
                </a:tc>
                <a:tc>
                  <a:txBody>
                    <a:bodyPr/>
                    <a:lstStyle/>
                    <a:p>
                      <a:r>
                        <a:rPr lang="en-US" dirty="0"/>
                        <a:t>The word pointed to by the register BX is incremented by 1</a:t>
                      </a:r>
                    </a:p>
                  </a:txBody>
                  <a:tcPr/>
                </a:tc>
                <a:extLst>
                  <a:ext uri="{0D108BD9-81ED-4DB2-BD59-A6C34878D82A}">
                    <a16:rowId xmlns:a16="http://schemas.microsoft.com/office/drawing/2014/main" val="2932285468"/>
                  </a:ext>
                </a:extLst>
              </a:tr>
              <a:tr h="370840">
                <a:tc>
                  <a:txBody>
                    <a:bodyPr/>
                    <a:lstStyle/>
                    <a:p>
                      <a:r>
                        <a:rPr lang="en-US" dirty="0"/>
                        <a:t>INC AMOUNT[BX]</a:t>
                      </a:r>
                    </a:p>
                  </a:txBody>
                  <a:tcPr/>
                </a:tc>
                <a:tc>
                  <a:txBody>
                    <a:bodyPr/>
                    <a:lstStyle/>
                    <a:p>
                      <a:r>
                        <a:rPr lang="en-US" dirty="0"/>
                        <a:t>BX is an array index, word increment is performed</a:t>
                      </a:r>
                    </a:p>
                  </a:txBody>
                  <a:tcPr/>
                </a:tc>
                <a:extLst>
                  <a:ext uri="{0D108BD9-81ED-4DB2-BD59-A6C34878D82A}">
                    <a16:rowId xmlns:a16="http://schemas.microsoft.com/office/drawing/2014/main" val="3323811421"/>
                  </a:ext>
                </a:extLst>
              </a:tr>
            </a:tbl>
          </a:graphicData>
        </a:graphic>
      </p:graphicFrame>
      <p:sp>
        <p:nvSpPr>
          <p:cNvPr id="5" name="TextBox 4">
            <a:extLst>
              <a:ext uri="{FF2B5EF4-FFF2-40B4-BE49-F238E27FC236}">
                <a16:creationId xmlns:a16="http://schemas.microsoft.com/office/drawing/2014/main" id="{C8CE19ED-5802-4DAE-ADF5-85750DE6A262}"/>
              </a:ext>
            </a:extLst>
          </p:cNvPr>
          <p:cNvSpPr txBox="1"/>
          <p:nvPr/>
        </p:nvSpPr>
        <p:spPr>
          <a:xfrm>
            <a:off x="285749" y="562194"/>
            <a:ext cx="8694963" cy="2308324"/>
          </a:xfrm>
          <a:prstGeom prst="rect">
            <a:avLst/>
          </a:prstGeom>
          <a:noFill/>
        </p:spPr>
        <p:txBody>
          <a:bodyPr wrap="square" rtlCol="0">
            <a:spAutoFit/>
          </a:bodyPr>
          <a:lstStyle/>
          <a:p>
            <a:r>
              <a:rPr lang="en-US" sz="2400" dirty="0"/>
              <a:t>Syntax: INC </a:t>
            </a:r>
            <a:r>
              <a:rPr lang="en-US" sz="2400" dirty="0" err="1"/>
              <a:t>dest</a:t>
            </a:r>
            <a:r>
              <a:rPr lang="en-US" sz="2400" dirty="0"/>
              <a:t>, add one to </a:t>
            </a:r>
            <a:r>
              <a:rPr lang="en-US" sz="2400" dirty="0" err="1"/>
              <a:t>dest</a:t>
            </a:r>
            <a:r>
              <a:rPr lang="en-US" sz="2400" dirty="0"/>
              <a:t> (reg or r/m), </a:t>
            </a:r>
            <a:r>
              <a:rPr lang="en-US" sz="2400" dirty="0" err="1"/>
              <a:t>dest</a:t>
            </a:r>
            <a:r>
              <a:rPr lang="en-US" sz="2400" dirty="0"/>
              <a:t> </a:t>
            </a:r>
            <a:r>
              <a:rPr lang="en-US" sz="2400" dirty="0">
                <a:sym typeface="Symbol" panose="05050102010706020507" pitchFamily="18" charset="2"/>
              </a:rPr>
              <a:t> (</a:t>
            </a:r>
            <a:r>
              <a:rPr lang="en-US" sz="2400" dirty="0" err="1">
                <a:sym typeface="Symbol" panose="05050102010706020507" pitchFamily="18" charset="2"/>
              </a:rPr>
              <a:t>dest</a:t>
            </a:r>
            <a:r>
              <a:rPr lang="en-US" sz="2400" dirty="0">
                <a:sym typeface="Symbol" panose="05050102010706020507" pitchFamily="18" charset="2"/>
              </a:rPr>
              <a:t> + 1)</a:t>
            </a:r>
            <a:endParaRPr lang="en-US" sz="2400" dirty="0"/>
          </a:p>
          <a:p>
            <a:r>
              <a:rPr lang="en-US" sz="2400" dirty="0"/>
              <a:t>Description:</a:t>
            </a:r>
          </a:p>
          <a:p>
            <a:r>
              <a:rPr lang="en-US" sz="2400" dirty="0"/>
              <a:t>The INC instruction one to the specified register or memory location and stores the result in the destination. </a:t>
            </a:r>
          </a:p>
          <a:p>
            <a:r>
              <a:rPr lang="en-US" sz="2400" dirty="0"/>
              <a:t>Flags Affected: AF, OF, PF, SF, </a:t>
            </a:r>
            <a:r>
              <a:rPr lang="en-US" sz="2400" dirty="0" err="1"/>
              <a:t>ZF</a:t>
            </a:r>
            <a:endParaRPr lang="en-US" sz="2400" dirty="0"/>
          </a:p>
          <a:p>
            <a:r>
              <a:rPr lang="en-US" sz="2400" dirty="0"/>
              <a:t>Carry Flag: Not affected</a:t>
            </a:r>
          </a:p>
        </p:txBody>
      </p:sp>
      <p:sp>
        <p:nvSpPr>
          <p:cNvPr id="6" name="TextBox 5">
            <a:extLst>
              <a:ext uri="{FF2B5EF4-FFF2-40B4-BE49-F238E27FC236}">
                <a16:creationId xmlns:a16="http://schemas.microsoft.com/office/drawing/2014/main" id="{F5248DD4-A163-4AC0-9E33-74CDAD0A2870}"/>
              </a:ext>
            </a:extLst>
          </p:cNvPr>
          <p:cNvSpPr txBox="1"/>
          <p:nvPr/>
        </p:nvSpPr>
        <p:spPr>
          <a:xfrm>
            <a:off x="870858" y="5210032"/>
            <a:ext cx="7085209" cy="461665"/>
          </a:xfrm>
          <a:prstGeom prst="rect">
            <a:avLst/>
          </a:prstGeom>
          <a:noFill/>
        </p:spPr>
        <p:txBody>
          <a:bodyPr wrap="none" rtlCol="0">
            <a:spAutoFit/>
          </a:bodyPr>
          <a:lstStyle/>
          <a:p>
            <a:r>
              <a:rPr lang="en-US" sz="2400" dirty="0"/>
              <a:t>Also, DEC (Decrement) is similar to INC (</a:t>
            </a:r>
            <a:r>
              <a:rPr lang="en-US" sz="2400" dirty="0" err="1"/>
              <a:t>dest</a:t>
            </a:r>
            <a:r>
              <a:rPr lang="en-US" sz="2400" dirty="0"/>
              <a:t> </a:t>
            </a:r>
            <a:r>
              <a:rPr lang="en-US" sz="2400" dirty="0">
                <a:sym typeface="Symbol" panose="05050102010706020507" pitchFamily="18" charset="2"/>
              </a:rPr>
              <a:t> </a:t>
            </a:r>
            <a:r>
              <a:rPr lang="en-US" sz="2400" dirty="0" err="1">
                <a:sym typeface="Symbol" panose="05050102010706020507" pitchFamily="18" charset="2"/>
              </a:rPr>
              <a:t>dest</a:t>
            </a:r>
            <a:r>
              <a:rPr lang="en-US" sz="2400" dirty="0">
                <a:sym typeface="Symbol" panose="05050102010706020507" pitchFamily="18" charset="2"/>
              </a:rPr>
              <a:t> - 1)</a:t>
            </a:r>
            <a:endParaRPr lang="en-US" sz="2400" dirty="0"/>
          </a:p>
        </p:txBody>
      </p:sp>
    </p:spTree>
    <p:extLst>
      <p:ext uri="{BB962C8B-B14F-4D97-AF65-F5344CB8AC3E}">
        <p14:creationId xmlns:p14="http://schemas.microsoft.com/office/powerpoint/2010/main" val="3984415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BBC6-A093-4251-984B-C7D201DBD371}"/>
              </a:ext>
            </a:extLst>
          </p:cNvPr>
          <p:cNvSpPr>
            <a:spLocks noGrp="1"/>
          </p:cNvSpPr>
          <p:nvPr>
            <p:ph type="title"/>
          </p:nvPr>
        </p:nvSpPr>
        <p:spPr>
          <a:xfrm>
            <a:off x="590550" y="156064"/>
            <a:ext cx="7886700" cy="788760"/>
          </a:xfrm>
        </p:spPr>
        <p:txBody>
          <a:bodyPr>
            <a:normAutofit/>
          </a:bodyPr>
          <a:lstStyle/>
          <a:p>
            <a:pPr algn="ctr"/>
            <a:r>
              <a:rPr lang="en-US" sz="3600" b="1" dirty="0" err="1"/>
              <a:t>MUL</a:t>
            </a:r>
            <a:r>
              <a:rPr lang="en-US" sz="3600" b="1" dirty="0"/>
              <a:t> : MULTIPLICATION</a:t>
            </a:r>
          </a:p>
        </p:txBody>
      </p:sp>
      <p:pic>
        <p:nvPicPr>
          <p:cNvPr id="9" name="Picture 8">
            <a:extLst>
              <a:ext uri="{FF2B5EF4-FFF2-40B4-BE49-F238E27FC236}">
                <a16:creationId xmlns:a16="http://schemas.microsoft.com/office/drawing/2014/main" id="{408A01A3-EA3F-4FB1-A023-0032A2AC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197" y="2772881"/>
            <a:ext cx="4550100" cy="573542"/>
          </a:xfrm>
          <a:prstGeom prst="rect">
            <a:avLst/>
          </a:prstGeom>
        </p:spPr>
      </p:pic>
      <p:sp>
        <p:nvSpPr>
          <p:cNvPr id="10" name="TextBox 9">
            <a:extLst>
              <a:ext uri="{FF2B5EF4-FFF2-40B4-BE49-F238E27FC236}">
                <a16:creationId xmlns:a16="http://schemas.microsoft.com/office/drawing/2014/main" id="{6A55A00F-80BF-44BF-BBCB-D93DFF38ABF2}"/>
              </a:ext>
            </a:extLst>
          </p:cNvPr>
          <p:cNvSpPr txBox="1"/>
          <p:nvPr/>
        </p:nvSpPr>
        <p:spPr>
          <a:xfrm>
            <a:off x="0" y="1513230"/>
            <a:ext cx="8697686" cy="1323439"/>
          </a:xfrm>
          <a:prstGeom prst="rect">
            <a:avLst/>
          </a:prstGeom>
          <a:noFill/>
        </p:spPr>
        <p:txBody>
          <a:bodyPr wrap="square" rtlCol="0">
            <a:spAutoFit/>
          </a:bodyPr>
          <a:lstStyle/>
          <a:p>
            <a:r>
              <a:rPr lang="en-US" sz="2000" b="1" dirty="0"/>
              <a:t>When two single bytes are multiplied −</a:t>
            </a:r>
            <a:endParaRPr lang="en-US" sz="2000" dirty="0"/>
          </a:p>
          <a:p>
            <a:r>
              <a:rPr lang="en-US" sz="2000" dirty="0"/>
              <a:t>The multiplicand is in the AL register, and the multiplier is a byte in the memory or in another register. The resultant product is saved in AX. High-order 8 bits of the product is stored in AH and the low-order 8 bits are stored in AL. (Result is 16 bit)</a:t>
            </a:r>
          </a:p>
        </p:txBody>
      </p:sp>
      <p:sp>
        <p:nvSpPr>
          <p:cNvPr id="11" name="TextBox 10">
            <a:extLst>
              <a:ext uri="{FF2B5EF4-FFF2-40B4-BE49-F238E27FC236}">
                <a16:creationId xmlns:a16="http://schemas.microsoft.com/office/drawing/2014/main" id="{0C0BE703-35F1-4E92-9CF5-2EFD448A3B63}"/>
              </a:ext>
            </a:extLst>
          </p:cNvPr>
          <p:cNvSpPr txBox="1"/>
          <p:nvPr/>
        </p:nvSpPr>
        <p:spPr>
          <a:xfrm>
            <a:off x="38100" y="3405075"/>
            <a:ext cx="9067800" cy="2246769"/>
          </a:xfrm>
          <a:prstGeom prst="rect">
            <a:avLst/>
          </a:prstGeom>
          <a:noFill/>
        </p:spPr>
        <p:txBody>
          <a:bodyPr wrap="square" rtlCol="0">
            <a:spAutoFit/>
          </a:bodyPr>
          <a:lstStyle/>
          <a:p>
            <a:r>
              <a:rPr lang="en-US" sz="2000" b="1" dirty="0"/>
              <a:t>When two one-word values are multiplied −</a:t>
            </a:r>
            <a:endParaRPr lang="en-US" sz="2000" dirty="0"/>
          </a:p>
          <a:p>
            <a:r>
              <a:rPr lang="en-US" sz="2000" dirty="0"/>
              <a:t>The multiplicand should be in the AX register, and the multiplier is a word in memory or another register. For example, for an instruction like </a:t>
            </a:r>
            <a:r>
              <a:rPr lang="en-US" sz="2000" dirty="0" err="1"/>
              <a:t>MUL</a:t>
            </a:r>
            <a:r>
              <a:rPr lang="en-US" sz="2000" dirty="0"/>
              <a:t> DX, you must store the multiplier in DX and the multiplicand in AX.</a:t>
            </a:r>
          </a:p>
          <a:p>
            <a:r>
              <a:rPr lang="en-US" sz="2000" dirty="0"/>
              <a:t>The resultant product is a doubleword, which will need two registers. The high-order (leftmost) portion gets stored in DX and the lower-order (rightmost) portion gets stored in AX. (Result is 32 bit)</a:t>
            </a:r>
          </a:p>
        </p:txBody>
      </p:sp>
      <p:pic>
        <p:nvPicPr>
          <p:cNvPr id="13" name="Picture 12">
            <a:extLst>
              <a:ext uri="{FF2B5EF4-FFF2-40B4-BE49-F238E27FC236}">
                <a16:creationId xmlns:a16="http://schemas.microsoft.com/office/drawing/2014/main" id="{1372FB26-4D14-41C2-9334-8AC93707D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71" y="5644183"/>
            <a:ext cx="4804926" cy="576067"/>
          </a:xfrm>
          <a:prstGeom prst="rect">
            <a:avLst/>
          </a:prstGeom>
        </p:spPr>
      </p:pic>
      <p:sp>
        <p:nvSpPr>
          <p:cNvPr id="14" name="TextBox 13">
            <a:extLst>
              <a:ext uri="{FF2B5EF4-FFF2-40B4-BE49-F238E27FC236}">
                <a16:creationId xmlns:a16="http://schemas.microsoft.com/office/drawing/2014/main" id="{5A6E1A9E-03AD-4E8A-A88E-2DAB5A27A316}"/>
              </a:ext>
            </a:extLst>
          </p:cNvPr>
          <p:cNvSpPr txBox="1"/>
          <p:nvPr/>
        </p:nvSpPr>
        <p:spPr>
          <a:xfrm>
            <a:off x="17894" y="852213"/>
            <a:ext cx="9105899" cy="707886"/>
          </a:xfrm>
          <a:prstGeom prst="rect">
            <a:avLst/>
          </a:prstGeom>
          <a:noFill/>
        </p:spPr>
        <p:txBody>
          <a:bodyPr wrap="square" rtlCol="0">
            <a:spAutoFit/>
          </a:bodyPr>
          <a:lstStyle/>
          <a:p>
            <a:r>
              <a:rPr lang="en-US" sz="2000" dirty="0"/>
              <a:t>Syntax: </a:t>
            </a:r>
            <a:r>
              <a:rPr lang="en-US" sz="2000" b="1" dirty="0" err="1">
                <a:solidFill>
                  <a:srgbClr val="FF0000"/>
                </a:solidFill>
              </a:rPr>
              <a:t>MUL</a:t>
            </a:r>
            <a:r>
              <a:rPr lang="en-US" sz="2000" b="1" dirty="0">
                <a:solidFill>
                  <a:srgbClr val="FF0000"/>
                </a:solidFill>
              </a:rPr>
              <a:t> </a:t>
            </a:r>
            <a:r>
              <a:rPr lang="en-US" sz="2000" b="1" dirty="0" err="1">
                <a:solidFill>
                  <a:srgbClr val="FF0000"/>
                </a:solidFill>
              </a:rPr>
              <a:t>src</a:t>
            </a:r>
            <a:r>
              <a:rPr lang="en-US" sz="2000" dirty="0"/>
              <a:t>; Multiply Accumulator value (AL/AX) by unsigned value in reg/mem.</a:t>
            </a:r>
          </a:p>
          <a:p>
            <a:r>
              <a:rPr lang="en-US" sz="2000" dirty="0"/>
              <a:t>byte: AX </a:t>
            </a:r>
            <a:r>
              <a:rPr lang="en-US" sz="2000" dirty="0">
                <a:sym typeface="Symbol" panose="05050102010706020507" pitchFamily="18" charset="2"/>
              </a:rPr>
              <a:t>(AL * </a:t>
            </a:r>
            <a:r>
              <a:rPr lang="en-US" sz="2000" dirty="0" err="1">
                <a:sym typeface="Symbol" panose="05050102010706020507" pitchFamily="18" charset="2"/>
              </a:rPr>
              <a:t>src8</a:t>
            </a:r>
            <a:r>
              <a:rPr lang="en-US" sz="2000" dirty="0">
                <a:sym typeface="Symbol" panose="05050102010706020507" pitchFamily="18" charset="2"/>
              </a:rPr>
              <a:t>),        word: </a:t>
            </a:r>
            <a:r>
              <a:rPr lang="en-US" sz="2000" dirty="0" err="1">
                <a:sym typeface="Symbol" panose="05050102010706020507" pitchFamily="18" charset="2"/>
              </a:rPr>
              <a:t>DX:AX</a:t>
            </a:r>
            <a:r>
              <a:rPr lang="en-US" sz="2000" dirty="0">
                <a:sym typeface="Symbol" panose="05050102010706020507" pitchFamily="18" charset="2"/>
              </a:rPr>
              <a:t> (AX * </a:t>
            </a:r>
            <a:r>
              <a:rPr lang="en-US" sz="2000" dirty="0" err="1">
                <a:sym typeface="Symbol" panose="05050102010706020507" pitchFamily="18" charset="2"/>
              </a:rPr>
              <a:t>src16</a:t>
            </a:r>
            <a:r>
              <a:rPr lang="en-US" sz="2000" dirty="0">
                <a:sym typeface="Symbol" panose="05050102010706020507" pitchFamily="18" charset="2"/>
              </a:rPr>
              <a:t>)</a:t>
            </a:r>
            <a:endParaRPr lang="en-US" sz="2000" dirty="0"/>
          </a:p>
        </p:txBody>
      </p:sp>
      <p:sp>
        <p:nvSpPr>
          <p:cNvPr id="18" name="TextBox 17">
            <a:extLst>
              <a:ext uri="{FF2B5EF4-FFF2-40B4-BE49-F238E27FC236}">
                <a16:creationId xmlns:a16="http://schemas.microsoft.com/office/drawing/2014/main" id="{2CF7D772-B9E6-489E-8561-08320AF898FD}"/>
              </a:ext>
            </a:extLst>
          </p:cNvPr>
          <p:cNvSpPr txBox="1"/>
          <p:nvPr/>
        </p:nvSpPr>
        <p:spPr>
          <a:xfrm>
            <a:off x="1722968" y="6220250"/>
            <a:ext cx="4909229" cy="369332"/>
          </a:xfrm>
          <a:prstGeom prst="rect">
            <a:avLst/>
          </a:prstGeom>
          <a:noFill/>
        </p:spPr>
        <p:txBody>
          <a:bodyPr wrap="none" rtlCol="0">
            <a:spAutoFit/>
          </a:bodyPr>
          <a:lstStyle/>
          <a:p>
            <a:r>
              <a:rPr lang="en-US" dirty="0"/>
              <a:t>The instruction affect the Carry and Overflow flag</a:t>
            </a:r>
          </a:p>
        </p:txBody>
      </p:sp>
    </p:spTree>
    <p:extLst>
      <p:ext uri="{BB962C8B-B14F-4D97-AF65-F5344CB8AC3E}">
        <p14:creationId xmlns:p14="http://schemas.microsoft.com/office/powerpoint/2010/main" val="3066222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C882-6FB6-47BA-9A0A-B5116C32362D}"/>
              </a:ext>
            </a:extLst>
          </p:cNvPr>
          <p:cNvSpPr>
            <a:spLocks noGrp="1"/>
          </p:cNvSpPr>
          <p:nvPr>
            <p:ph type="title"/>
          </p:nvPr>
        </p:nvSpPr>
        <p:spPr>
          <a:xfrm>
            <a:off x="628649" y="92984"/>
            <a:ext cx="7886700" cy="571045"/>
          </a:xfrm>
        </p:spPr>
        <p:txBody>
          <a:bodyPr>
            <a:normAutofit fontScale="90000"/>
          </a:bodyPr>
          <a:lstStyle/>
          <a:p>
            <a:pPr algn="ctr"/>
            <a:r>
              <a:rPr lang="en-US" sz="3600" b="1" dirty="0" err="1"/>
              <a:t>MUL</a:t>
            </a:r>
            <a:r>
              <a:rPr lang="en-US" sz="3600" b="1" dirty="0"/>
              <a:t> Examples</a:t>
            </a:r>
            <a:endParaRPr lang="en-US" sz="3600" dirty="0"/>
          </a:p>
        </p:txBody>
      </p:sp>
      <p:graphicFrame>
        <p:nvGraphicFramePr>
          <p:cNvPr id="4" name="Content Placeholder 3">
            <a:extLst>
              <a:ext uri="{FF2B5EF4-FFF2-40B4-BE49-F238E27FC236}">
                <a16:creationId xmlns:a16="http://schemas.microsoft.com/office/drawing/2014/main" id="{BC2638A4-9067-4AF4-93FF-647A938FA186}"/>
              </a:ext>
            </a:extLst>
          </p:cNvPr>
          <p:cNvGraphicFramePr>
            <a:graphicFrameLocks noGrp="1"/>
          </p:cNvGraphicFramePr>
          <p:nvPr>
            <p:ph idx="1"/>
            <p:extLst>
              <p:ext uri="{D42A27DB-BD31-4B8C-83A1-F6EECF244321}">
                <p14:modId xmlns:p14="http://schemas.microsoft.com/office/powerpoint/2010/main" val="883022732"/>
              </p:ext>
            </p:extLst>
          </p:nvPr>
        </p:nvGraphicFramePr>
        <p:xfrm>
          <a:off x="103413" y="664029"/>
          <a:ext cx="8937171" cy="2672080"/>
        </p:xfrm>
        <a:graphic>
          <a:graphicData uri="http://schemas.openxmlformats.org/drawingml/2006/table">
            <a:tbl>
              <a:tblPr firstRow="1" bandRow="1">
                <a:tableStyleId>{5C22544A-7EE6-4342-B048-85BDC9FD1C3A}</a:tableStyleId>
              </a:tblPr>
              <a:tblGrid>
                <a:gridCol w="2928258">
                  <a:extLst>
                    <a:ext uri="{9D8B030D-6E8A-4147-A177-3AD203B41FA5}">
                      <a16:colId xmlns:a16="http://schemas.microsoft.com/office/drawing/2014/main" val="2134826661"/>
                    </a:ext>
                  </a:extLst>
                </a:gridCol>
                <a:gridCol w="6008913">
                  <a:extLst>
                    <a:ext uri="{9D8B030D-6E8A-4147-A177-3AD203B41FA5}">
                      <a16:colId xmlns:a16="http://schemas.microsoft.com/office/drawing/2014/main" val="2123743886"/>
                    </a:ext>
                  </a:extLst>
                </a:gridCol>
              </a:tblGrid>
              <a:tr h="370840">
                <a:tc>
                  <a:txBody>
                    <a:bodyPr/>
                    <a:lstStyle/>
                    <a:p>
                      <a:r>
                        <a:rPr lang="en-US" dirty="0" err="1"/>
                        <a:t>MUL</a:t>
                      </a:r>
                      <a:r>
                        <a:rPr lang="en-US" dirty="0"/>
                        <a:t> </a:t>
                      </a:r>
                      <a:r>
                        <a:rPr lang="en-US" dirty="0" err="1"/>
                        <a:t>BH</a:t>
                      </a:r>
                      <a:endParaRPr lang="en-US" dirty="0"/>
                    </a:p>
                  </a:txBody>
                  <a:tcPr/>
                </a:tc>
                <a:tc>
                  <a:txBody>
                    <a:bodyPr/>
                    <a:lstStyle/>
                    <a:p>
                      <a:r>
                        <a:rPr lang="en-US" dirty="0"/>
                        <a:t>; AX </a:t>
                      </a:r>
                      <a:r>
                        <a:rPr lang="en-US" dirty="0">
                          <a:sym typeface="Symbol" panose="05050102010706020507" pitchFamily="18" charset="2"/>
                        </a:rPr>
                        <a:t> AL * </a:t>
                      </a:r>
                      <a:r>
                        <a:rPr lang="en-US" dirty="0" err="1">
                          <a:sym typeface="Symbol" panose="05050102010706020507" pitchFamily="18" charset="2"/>
                        </a:rPr>
                        <a:t>BH</a:t>
                      </a:r>
                      <a:r>
                        <a:rPr lang="en-US" dirty="0">
                          <a:sym typeface="Symbol" panose="05050102010706020507" pitchFamily="18" charset="2"/>
                        </a:rPr>
                        <a:t> (8-bit multiplication and high byte in AH)</a:t>
                      </a:r>
                      <a:endParaRPr lang="en-US" dirty="0"/>
                    </a:p>
                  </a:txBody>
                  <a:tcPr/>
                </a:tc>
                <a:extLst>
                  <a:ext uri="{0D108BD9-81ED-4DB2-BD59-A6C34878D82A}">
                    <a16:rowId xmlns:a16="http://schemas.microsoft.com/office/drawing/2014/main" val="3781032246"/>
                  </a:ext>
                </a:extLst>
              </a:tr>
              <a:tr h="370840">
                <a:tc>
                  <a:txBody>
                    <a:bodyPr/>
                    <a:lstStyle/>
                    <a:p>
                      <a:r>
                        <a:rPr lang="en-US" dirty="0" err="1"/>
                        <a:t>MUL</a:t>
                      </a:r>
                      <a:r>
                        <a:rPr lang="en-US" dirty="0"/>
                        <a:t> BX</a:t>
                      </a:r>
                    </a:p>
                  </a:txBody>
                  <a:tcPr/>
                </a:tc>
                <a:tc>
                  <a:txBody>
                    <a:bodyPr/>
                    <a:lstStyle/>
                    <a:p>
                      <a:r>
                        <a:rPr lang="en-US" dirty="0"/>
                        <a:t>; </a:t>
                      </a:r>
                      <a:r>
                        <a:rPr lang="en-US" dirty="0" err="1"/>
                        <a:t>DX:AX</a:t>
                      </a:r>
                      <a:r>
                        <a:rPr lang="en-US" dirty="0"/>
                        <a:t> </a:t>
                      </a:r>
                      <a:r>
                        <a:rPr lang="en-US" dirty="0">
                          <a:sym typeface="Symbol" panose="05050102010706020507" pitchFamily="18" charset="2"/>
                        </a:rPr>
                        <a:t> AX * BX (16-bit multiplication and high word in DX)</a:t>
                      </a:r>
                      <a:endParaRPr lang="en-US" dirty="0"/>
                    </a:p>
                  </a:txBody>
                  <a:tcPr/>
                </a:tc>
                <a:extLst>
                  <a:ext uri="{0D108BD9-81ED-4DB2-BD59-A6C34878D82A}">
                    <a16:rowId xmlns:a16="http://schemas.microsoft.com/office/drawing/2014/main" val="266430150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675633459"/>
                  </a:ext>
                </a:extLst>
              </a:tr>
              <a:tr h="370840">
                <a:tc>
                  <a:txBody>
                    <a:bodyPr/>
                    <a:lstStyle/>
                    <a:p>
                      <a:r>
                        <a:rPr lang="en-US" dirty="0"/>
                        <a:t>MOV AX, </a:t>
                      </a:r>
                      <a:r>
                        <a:rPr lang="en-US" dirty="0" err="1"/>
                        <a:t>MULTIPLICAND_16</a:t>
                      </a:r>
                      <a:endParaRPr lang="en-US" dirty="0"/>
                    </a:p>
                    <a:p>
                      <a:r>
                        <a:rPr lang="en-US" dirty="0"/>
                        <a:t>MOV CL, </a:t>
                      </a:r>
                      <a:r>
                        <a:rPr lang="en-US" dirty="0" err="1"/>
                        <a:t>MULTIPLIER_8</a:t>
                      </a:r>
                      <a:endParaRPr lang="en-US" dirty="0"/>
                    </a:p>
                    <a:p>
                      <a:r>
                        <a:rPr lang="en-US" dirty="0"/>
                        <a:t>MOV CH, </a:t>
                      </a:r>
                      <a:r>
                        <a:rPr lang="en-US" dirty="0" err="1"/>
                        <a:t>00H</a:t>
                      </a:r>
                      <a:endParaRPr lang="en-US" dirty="0"/>
                    </a:p>
                    <a:p>
                      <a:r>
                        <a:rPr lang="en-US" dirty="0" err="1"/>
                        <a:t>MUL</a:t>
                      </a:r>
                      <a:r>
                        <a:rPr lang="en-US" dirty="0"/>
                        <a:t> CX</a:t>
                      </a:r>
                    </a:p>
                  </a:txBody>
                  <a:tcPr/>
                </a:tc>
                <a:tc>
                  <a:txBody>
                    <a:bodyPr/>
                    <a:lstStyle/>
                    <a:p>
                      <a:r>
                        <a:rPr lang="en-US" dirty="0"/>
                        <a:t>AX </a:t>
                      </a:r>
                      <a:r>
                        <a:rPr lang="en-US" dirty="0">
                          <a:sym typeface="Symbol" panose="05050102010706020507" pitchFamily="18" charset="2"/>
                        </a:rPr>
                        <a:t> 16 bit multiplicand</a:t>
                      </a:r>
                    </a:p>
                    <a:p>
                      <a:r>
                        <a:rPr lang="en-US" dirty="0">
                          <a:sym typeface="Symbol" panose="05050102010706020507" pitchFamily="18" charset="2"/>
                        </a:rPr>
                        <a:t>CL  8 bit multiplier</a:t>
                      </a:r>
                    </a:p>
                    <a:p>
                      <a:r>
                        <a:rPr lang="en-US" dirty="0">
                          <a:sym typeface="Symbol" panose="05050102010706020507" pitchFamily="18" charset="2"/>
                        </a:rPr>
                        <a:t>CH  0, upper byte of CX is set to zero</a:t>
                      </a:r>
                    </a:p>
                    <a:p>
                      <a:r>
                        <a:rPr lang="en-US" dirty="0" err="1">
                          <a:sym typeface="Symbol" panose="05050102010706020507" pitchFamily="18" charset="2"/>
                        </a:rPr>
                        <a:t>DX:AX</a:t>
                      </a:r>
                      <a:r>
                        <a:rPr lang="en-US" dirty="0">
                          <a:sym typeface="Symbol" panose="05050102010706020507" pitchFamily="18" charset="2"/>
                        </a:rPr>
                        <a:t>  AX * CX (32 bit result in DX and AX</a:t>
                      </a:r>
                      <a:r>
                        <a:rPr lang="en-US" dirty="0"/>
                        <a:t> </a:t>
                      </a:r>
                    </a:p>
                  </a:txBody>
                  <a:tcPr/>
                </a:tc>
                <a:extLst>
                  <a:ext uri="{0D108BD9-81ED-4DB2-BD59-A6C34878D82A}">
                    <a16:rowId xmlns:a16="http://schemas.microsoft.com/office/drawing/2014/main" val="34804512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47401152"/>
                  </a:ext>
                </a:extLst>
              </a:tr>
            </a:tbl>
          </a:graphicData>
        </a:graphic>
      </p:graphicFrame>
      <p:sp>
        <p:nvSpPr>
          <p:cNvPr id="5" name="TextBox 4">
            <a:extLst>
              <a:ext uri="{FF2B5EF4-FFF2-40B4-BE49-F238E27FC236}">
                <a16:creationId xmlns:a16="http://schemas.microsoft.com/office/drawing/2014/main" id="{3BBF29CF-CD12-471B-B238-7833571D0042}"/>
              </a:ext>
            </a:extLst>
          </p:cNvPr>
          <p:cNvSpPr txBox="1"/>
          <p:nvPr/>
        </p:nvSpPr>
        <p:spPr>
          <a:xfrm>
            <a:off x="827315" y="3462384"/>
            <a:ext cx="7195944" cy="3139321"/>
          </a:xfrm>
          <a:prstGeom prst="rect">
            <a:avLst/>
          </a:prstGeom>
          <a:noFill/>
        </p:spPr>
        <p:txBody>
          <a:bodyPr wrap="none" rtlCol="0">
            <a:spAutoFit/>
          </a:bodyPr>
          <a:lstStyle/>
          <a:p>
            <a:r>
              <a:rPr lang="en-US" dirty="0"/>
              <a:t>Numerical example of </a:t>
            </a:r>
            <a:r>
              <a:rPr lang="en-US" dirty="0" err="1"/>
              <a:t>MUL</a:t>
            </a:r>
            <a:r>
              <a:rPr lang="en-US" dirty="0"/>
              <a:t> code for </a:t>
            </a:r>
            <a:r>
              <a:rPr lang="en-US" dirty="0" err="1"/>
              <a:t>EMU8086</a:t>
            </a:r>
            <a:endParaRPr lang="en-US" dirty="0"/>
          </a:p>
          <a:p>
            <a:r>
              <a:rPr lang="en-US" dirty="0"/>
              <a:t>---------------------------------------------------------------------</a:t>
            </a:r>
          </a:p>
          <a:p>
            <a:r>
              <a:rPr lang="en-US" dirty="0"/>
              <a:t>org </a:t>
            </a:r>
            <a:r>
              <a:rPr lang="en-US" dirty="0" err="1"/>
              <a:t>100h</a:t>
            </a:r>
            <a:endParaRPr lang="en-US" dirty="0"/>
          </a:p>
          <a:p>
            <a:r>
              <a:rPr lang="en-US" dirty="0"/>
              <a:t>MOV </a:t>
            </a:r>
            <a:r>
              <a:rPr lang="en-US" dirty="0" err="1"/>
              <a:t>AX,3039h</a:t>
            </a:r>
            <a:r>
              <a:rPr lang="en-US" dirty="0"/>
              <a:t>    ; </a:t>
            </a:r>
            <a:r>
              <a:rPr lang="en-US" dirty="0" err="1"/>
              <a:t>3039h</a:t>
            </a:r>
            <a:r>
              <a:rPr lang="en-US" dirty="0"/>
              <a:t> = </a:t>
            </a:r>
            <a:r>
              <a:rPr lang="en-US" dirty="0" err="1"/>
              <a:t>12345d</a:t>
            </a:r>
            <a:r>
              <a:rPr lang="en-US" dirty="0"/>
              <a:t>, 16-bit(binary) multiplicand</a:t>
            </a:r>
          </a:p>
          <a:p>
            <a:r>
              <a:rPr lang="en-US" dirty="0"/>
              <a:t>MOV </a:t>
            </a:r>
            <a:r>
              <a:rPr lang="en-US" dirty="0" err="1"/>
              <a:t>CL,78h</a:t>
            </a:r>
            <a:r>
              <a:rPr lang="en-US" dirty="0"/>
              <a:t>         ; </a:t>
            </a:r>
            <a:r>
              <a:rPr lang="en-US" dirty="0" err="1"/>
              <a:t>78h</a:t>
            </a:r>
            <a:r>
              <a:rPr lang="en-US" dirty="0"/>
              <a:t> = </a:t>
            </a:r>
            <a:r>
              <a:rPr lang="en-US" dirty="0" err="1"/>
              <a:t>120d</a:t>
            </a:r>
            <a:r>
              <a:rPr lang="en-US" dirty="0"/>
              <a:t>, 8-bit (binary) multiplier</a:t>
            </a:r>
          </a:p>
          <a:p>
            <a:r>
              <a:rPr lang="en-US" dirty="0"/>
              <a:t>MOV </a:t>
            </a:r>
            <a:r>
              <a:rPr lang="en-US" dirty="0" err="1"/>
              <a:t>CH,00h</a:t>
            </a:r>
            <a:r>
              <a:rPr lang="en-US" dirty="0"/>
              <a:t>        ; CH is set to 0</a:t>
            </a:r>
          </a:p>
          <a:p>
            <a:r>
              <a:rPr lang="en-US" dirty="0" err="1"/>
              <a:t>MUL</a:t>
            </a:r>
            <a:r>
              <a:rPr lang="en-US" dirty="0"/>
              <a:t> CX                 ; </a:t>
            </a:r>
            <a:r>
              <a:rPr lang="en-US" dirty="0" err="1"/>
              <a:t>DX:AX</a:t>
            </a:r>
            <a:r>
              <a:rPr lang="en-US" dirty="0"/>
              <a:t> &lt;- AX * CX (32-bit result is stored in DX and AX)</a:t>
            </a:r>
          </a:p>
          <a:p>
            <a:r>
              <a:rPr lang="en-US" dirty="0"/>
              <a:t>                               ; The answer is </a:t>
            </a:r>
            <a:r>
              <a:rPr lang="en-US" dirty="0" err="1"/>
              <a:t>DX:AX</a:t>
            </a:r>
            <a:r>
              <a:rPr lang="en-US" dirty="0"/>
              <a:t>=0016-</a:t>
            </a:r>
            <a:r>
              <a:rPr lang="en-US" dirty="0" err="1"/>
              <a:t>9AB8h</a:t>
            </a:r>
            <a:r>
              <a:rPr lang="en-US" dirty="0"/>
              <a:t> </a:t>
            </a:r>
          </a:p>
          <a:p>
            <a:r>
              <a:rPr lang="en-US" dirty="0"/>
              <a:t>ret</a:t>
            </a:r>
          </a:p>
          <a:p>
            <a:r>
              <a:rPr lang="en-US" dirty="0"/>
              <a:t>Output:</a:t>
            </a:r>
          </a:p>
          <a:p>
            <a:r>
              <a:rPr lang="en-US" dirty="0" err="1"/>
              <a:t>3039h</a:t>
            </a:r>
            <a:r>
              <a:rPr lang="en-US" dirty="0"/>
              <a:t>*</a:t>
            </a:r>
            <a:r>
              <a:rPr lang="en-US" dirty="0" err="1"/>
              <a:t>0078h</a:t>
            </a:r>
            <a:r>
              <a:rPr lang="en-US" dirty="0"/>
              <a:t>=</a:t>
            </a:r>
            <a:r>
              <a:rPr lang="en-US" dirty="0" err="1"/>
              <a:t>DX:AX</a:t>
            </a:r>
            <a:r>
              <a:rPr lang="en-US" dirty="0"/>
              <a:t>=</a:t>
            </a:r>
            <a:r>
              <a:rPr lang="en-US" dirty="0" err="1"/>
              <a:t>0016:9AB8h</a:t>
            </a:r>
            <a:r>
              <a:rPr lang="en-US" dirty="0"/>
              <a:t>=</a:t>
            </a:r>
            <a:r>
              <a:rPr lang="en-US" dirty="0" err="1"/>
              <a:t>1481400d</a:t>
            </a:r>
            <a:r>
              <a:rPr lang="en-US" dirty="0"/>
              <a:t>. (</a:t>
            </a:r>
            <a:r>
              <a:rPr lang="en-US" dirty="0" err="1"/>
              <a:t>12345d</a:t>
            </a:r>
            <a:r>
              <a:rPr lang="en-US" dirty="0"/>
              <a:t> * </a:t>
            </a:r>
            <a:r>
              <a:rPr lang="en-US" dirty="0" err="1"/>
              <a:t>120d</a:t>
            </a:r>
            <a:r>
              <a:rPr lang="en-US" dirty="0"/>
              <a:t>=</a:t>
            </a:r>
            <a:r>
              <a:rPr lang="en-US" dirty="0" err="1"/>
              <a:t>1481400d</a:t>
            </a:r>
            <a:r>
              <a:rPr lang="en-US" dirty="0"/>
              <a:t>)</a:t>
            </a:r>
          </a:p>
        </p:txBody>
      </p:sp>
    </p:spTree>
    <p:extLst>
      <p:ext uri="{BB962C8B-B14F-4D97-AF65-F5344CB8AC3E}">
        <p14:creationId xmlns:p14="http://schemas.microsoft.com/office/powerpoint/2010/main" val="2520919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1ABC-6A0E-4CF7-97BC-0AF61C2495F8}"/>
              </a:ext>
            </a:extLst>
          </p:cNvPr>
          <p:cNvSpPr>
            <a:spLocks noGrp="1"/>
          </p:cNvSpPr>
          <p:nvPr>
            <p:ph type="title"/>
          </p:nvPr>
        </p:nvSpPr>
        <p:spPr>
          <a:xfrm>
            <a:off x="628650" y="280535"/>
            <a:ext cx="7886700" cy="810531"/>
          </a:xfrm>
        </p:spPr>
        <p:txBody>
          <a:bodyPr>
            <a:normAutofit/>
          </a:bodyPr>
          <a:lstStyle/>
          <a:p>
            <a:pPr algn="ctr"/>
            <a:r>
              <a:rPr lang="en-US" sz="3600" b="1" dirty="0"/>
              <a:t>DIV: Division Instruction</a:t>
            </a:r>
          </a:p>
        </p:txBody>
      </p:sp>
      <p:sp>
        <p:nvSpPr>
          <p:cNvPr id="3" name="Content Placeholder 2">
            <a:extLst>
              <a:ext uri="{FF2B5EF4-FFF2-40B4-BE49-F238E27FC236}">
                <a16:creationId xmlns:a16="http://schemas.microsoft.com/office/drawing/2014/main" id="{1E1C71A7-BD8E-41BE-9796-36880618346C}"/>
              </a:ext>
            </a:extLst>
          </p:cNvPr>
          <p:cNvSpPr>
            <a:spLocks noGrp="1"/>
          </p:cNvSpPr>
          <p:nvPr>
            <p:ph idx="1"/>
          </p:nvPr>
        </p:nvSpPr>
        <p:spPr>
          <a:xfrm>
            <a:off x="293914" y="1346652"/>
            <a:ext cx="8697686" cy="4270377"/>
          </a:xfrm>
        </p:spPr>
        <p:txBody>
          <a:bodyPr>
            <a:normAutofit fontScale="92500" lnSpcReduction="10000"/>
          </a:bodyPr>
          <a:lstStyle/>
          <a:p>
            <a:r>
              <a:rPr lang="en-US" sz="2400" dirty="0"/>
              <a:t>Syntax: DIV </a:t>
            </a:r>
            <a:r>
              <a:rPr lang="en-US" sz="2400" dirty="0" err="1"/>
              <a:t>src</a:t>
            </a:r>
            <a:r>
              <a:rPr lang="en-US" sz="2400" dirty="0"/>
              <a:t> ; (</a:t>
            </a:r>
            <a:r>
              <a:rPr lang="en-US" sz="2400" dirty="0" err="1"/>
              <a:t>src</a:t>
            </a:r>
            <a:r>
              <a:rPr lang="en-US" sz="2400" dirty="0"/>
              <a:t> can be a register or a memory location)</a:t>
            </a:r>
          </a:p>
          <a:p>
            <a:r>
              <a:rPr lang="en-US" sz="2400" dirty="0"/>
              <a:t>byte: AL </a:t>
            </a:r>
            <a:r>
              <a:rPr lang="en-US" sz="2400" dirty="0">
                <a:sym typeface="Symbol" panose="05050102010706020507" pitchFamily="18" charset="2"/>
              </a:rPr>
              <a:t> (AX/</a:t>
            </a:r>
            <a:r>
              <a:rPr lang="en-US" sz="2400" dirty="0" err="1">
                <a:sym typeface="Symbol" panose="05050102010706020507" pitchFamily="18" charset="2"/>
              </a:rPr>
              <a:t>src8</a:t>
            </a:r>
            <a:r>
              <a:rPr lang="en-US" sz="2400" dirty="0">
                <a:sym typeface="Symbol" panose="05050102010706020507" pitchFamily="18" charset="2"/>
              </a:rPr>
              <a:t>);            AH  AX MOD </a:t>
            </a:r>
            <a:r>
              <a:rPr lang="en-US" sz="2400" dirty="0" err="1">
                <a:sym typeface="Symbol" panose="05050102010706020507" pitchFamily="18" charset="2"/>
              </a:rPr>
              <a:t>src8</a:t>
            </a:r>
            <a:r>
              <a:rPr lang="en-US" sz="2400" dirty="0">
                <a:sym typeface="Symbol" panose="05050102010706020507" pitchFamily="18" charset="2"/>
              </a:rPr>
              <a:t> (reminder)</a:t>
            </a:r>
          </a:p>
          <a:p>
            <a:r>
              <a:rPr lang="en-US" sz="2400" dirty="0"/>
              <a:t>word: AX </a:t>
            </a:r>
            <a:r>
              <a:rPr lang="en-US" sz="2400" dirty="0">
                <a:sym typeface="Symbol" panose="05050102010706020507" pitchFamily="18" charset="2"/>
              </a:rPr>
              <a:t> (</a:t>
            </a:r>
            <a:r>
              <a:rPr lang="en-US" sz="2400" dirty="0" err="1">
                <a:sym typeface="Symbol" panose="05050102010706020507" pitchFamily="18" charset="2"/>
              </a:rPr>
              <a:t>DX:AX</a:t>
            </a:r>
            <a:r>
              <a:rPr lang="en-US" sz="2400" dirty="0">
                <a:sym typeface="Symbol" panose="05050102010706020507" pitchFamily="18" charset="2"/>
              </a:rPr>
              <a:t>/</a:t>
            </a:r>
            <a:r>
              <a:rPr lang="en-US" sz="2400" dirty="0" err="1">
                <a:sym typeface="Symbol" panose="05050102010706020507" pitchFamily="18" charset="2"/>
              </a:rPr>
              <a:t>src16</a:t>
            </a:r>
            <a:r>
              <a:rPr lang="en-US" sz="2400" dirty="0">
                <a:sym typeface="Symbol" panose="05050102010706020507" pitchFamily="18" charset="2"/>
              </a:rPr>
              <a:t>);  DX  </a:t>
            </a:r>
            <a:r>
              <a:rPr lang="en-US" sz="2400" dirty="0" err="1">
                <a:sym typeface="Symbol" panose="05050102010706020507" pitchFamily="18" charset="2"/>
              </a:rPr>
              <a:t>DX:AX</a:t>
            </a:r>
            <a:r>
              <a:rPr lang="en-US" sz="2400" dirty="0">
                <a:sym typeface="Symbol" panose="05050102010706020507" pitchFamily="18" charset="2"/>
              </a:rPr>
              <a:t> MOD </a:t>
            </a:r>
            <a:r>
              <a:rPr lang="en-US" sz="2400" dirty="0" err="1">
                <a:sym typeface="Symbol" panose="05050102010706020507" pitchFamily="18" charset="2"/>
              </a:rPr>
              <a:t>src16</a:t>
            </a:r>
            <a:r>
              <a:rPr lang="en-US" sz="2400" dirty="0">
                <a:sym typeface="Symbol" panose="05050102010706020507" pitchFamily="18" charset="2"/>
              </a:rPr>
              <a:t> (reminder)</a:t>
            </a:r>
          </a:p>
          <a:p>
            <a:endParaRPr lang="en-US" sz="2400" dirty="0"/>
          </a:p>
          <a:p>
            <a:r>
              <a:rPr lang="en-US" sz="2400" dirty="0"/>
              <a:t>The division operation generates two elements - a </a:t>
            </a:r>
            <a:r>
              <a:rPr lang="en-US" sz="2400" b="1" dirty="0"/>
              <a:t>quotient</a:t>
            </a:r>
            <a:r>
              <a:rPr lang="en-US" sz="2400" dirty="0"/>
              <a:t> and a </a:t>
            </a:r>
            <a:r>
              <a:rPr lang="en-US" sz="2400" b="1" dirty="0"/>
              <a:t>remainder</a:t>
            </a:r>
            <a:r>
              <a:rPr lang="en-US" sz="2400" dirty="0"/>
              <a:t>. In case of multiplication, overflow does not occur because double-length registers are used to keep the product. However, in case of division, overflow may occur. The processor generates an interrupt if overflow occurs.</a:t>
            </a:r>
          </a:p>
          <a:p>
            <a:r>
              <a:rPr lang="en-US" sz="2400" dirty="0"/>
              <a:t>The dividend is in an accumulator. DIV instruction can work with 8-bit, 16-bit (or 32-bit) operands. The operation affects all six status flags. Following section explains two cases of division with different operand size −</a:t>
            </a:r>
          </a:p>
        </p:txBody>
      </p:sp>
    </p:spTree>
    <p:extLst>
      <p:ext uri="{BB962C8B-B14F-4D97-AF65-F5344CB8AC3E}">
        <p14:creationId xmlns:p14="http://schemas.microsoft.com/office/powerpoint/2010/main" val="1010729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2FA5-2DF3-4DD2-9F10-0837698FC942}"/>
              </a:ext>
            </a:extLst>
          </p:cNvPr>
          <p:cNvSpPr>
            <a:spLocks noGrp="1"/>
          </p:cNvSpPr>
          <p:nvPr>
            <p:ph type="title"/>
          </p:nvPr>
        </p:nvSpPr>
        <p:spPr>
          <a:xfrm>
            <a:off x="628650" y="365126"/>
            <a:ext cx="7886700" cy="777739"/>
          </a:xfrm>
        </p:spPr>
        <p:txBody>
          <a:bodyPr>
            <a:normAutofit/>
          </a:bodyPr>
          <a:lstStyle/>
          <a:p>
            <a:pPr algn="ctr"/>
            <a:r>
              <a:rPr lang="en-US" sz="3600" b="1" dirty="0"/>
              <a:t>16-bit dividend (</a:t>
            </a:r>
            <a:r>
              <a:rPr lang="en-US" sz="3600" b="1" dirty="0" err="1"/>
              <a:t>ভাজ্য</a:t>
            </a:r>
            <a:r>
              <a:rPr lang="en-US" sz="3600" b="1" dirty="0"/>
              <a:t>)</a:t>
            </a:r>
            <a:endParaRPr lang="en-US" sz="3600" dirty="0"/>
          </a:p>
        </p:txBody>
      </p:sp>
      <p:sp>
        <p:nvSpPr>
          <p:cNvPr id="3" name="Content Placeholder 2">
            <a:extLst>
              <a:ext uri="{FF2B5EF4-FFF2-40B4-BE49-F238E27FC236}">
                <a16:creationId xmlns:a16="http://schemas.microsoft.com/office/drawing/2014/main" id="{3ADF12F0-1F32-43A3-A159-3D251115D274}"/>
              </a:ext>
            </a:extLst>
          </p:cNvPr>
          <p:cNvSpPr>
            <a:spLocks noGrp="1"/>
          </p:cNvSpPr>
          <p:nvPr>
            <p:ph idx="1"/>
          </p:nvPr>
        </p:nvSpPr>
        <p:spPr>
          <a:xfrm>
            <a:off x="628650" y="1363797"/>
            <a:ext cx="7886700" cy="1989003"/>
          </a:xfrm>
        </p:spPr>
        <p:txBody>
          <a:bodyPr>
            <a:normAutofit/>
          </a:bodyPr>
          <a:lstStyle/>
          <a:p>
            <a:pPr marL="0" indent="0">
              <a:buNone/>
            </a:pPr>
            <a:r>
              <a:rPr lang="en-US" b="1" dirty="0"/>
              <a:t>When the divisor is 1 byte (8-bit) −</a:t>
            </a:r>
            <a:endParaRPr lang="en-US" dirty="0"/>
          </a:p>
          <a:p>
            <a:r>
              <a:rPr lang="en-US" dirty="0"/>
              <a:t>The dividend is assumed to be in the AX register (16 bits). After division, the quotient goes to the AL register and the remainder goes to the AH register.</a:t>
            </a:r>
          </a:p>
        </p:txBody>
      </p:sp>
      <p:pic>
        <p:nvPicPr>
          <p:cNvPr id="5" name="Picture 4">
            <a:extLst>
              <a:ext uri="{FF2B5EF4-FFF2-40B4-BE49-F238E27FC236}">
                <a16:creationId xmlns:a16="http://schemas.microsoft.com/office/drawing/2014/main" id="{7CBF1072-754F-4F01-8540-7A748D376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443" y="3573732"/>
            <a:ext cx="4715557" cy="1455419"/>
          </a:xfrm>
          <a:prstGeom prst="rect">
            <a:avLst/>
          </a:prstGeom>
        </p:spPr>
      </p:pic>
    </p:spTree>
    <p:extLst>
      <p:ext uri="{BB962C8B-B14F-4D97-AF65-F5344CB8AC3E}">
        <p14:creationId xmlns:p14="http://schemas.microsoft.com/office/powerpoint/2010/main" val="3732811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1AAC-FA78-4CBB-B5E5-26EB4E93C3D9}"/>
              </a:ext>
            </a:extLst>
          </p:cNvPr>
          <p:cNvSpPr>
            <a:spLocks noGrp="1"/>
          </p:cNvSpPr>
          <p:nvPr>
            <p:ph type="title"/>
          </p:nvPr>
        </p:nvSpPr>
        <p:spPr>
          <a:xfrm>
            <a:off x="628650" y="365126"/>
            <a:ext cx="7886700" cy="647245"/>
          </a:xfrm>
        </p:spPr>
        <p:txBody>
          <a:bodyPr>
            <a:normAutofit/>
          </a:bodyPr>
          <a:lstStyle/>
          <a:p>
            <a:pPr algn="ctr"/>
            <a:r>
              <a:rPr lang="en-US" sz="3600" b="1" dirty="0"/>
              <a:t>32-bit dividend (</a:t>
            </a:r>
            <a:r>
              <a:rPr lang="en-US" sz="3600" b="1" dirty="0" err="1"/>
              <a:t>ভাজ্য</a:t>
            </a:r>
            <a:r>
              <a:rPr lang="en-US" sz="3600" b="1" dirty="0"/>
              <a:t>)</a:t>
            </a:r>
          </a:p>
        </p:txBody>
      </p:sp>
      <p:sp>
        <p:nvSpPr>
          <p:cNvPr id="3" name="Content Placeholder 2">
            <a:extLst>
              <a:ext uri="{FF2B5EF4-FFF2-40B4-BE49-F238E27FC236}">
                <a16:creationId xmlns:a16="http://schemas.microsoft.com/office/drawing/2014/main" id="{DC21CEBA-3B21-48BA-832B-FDE9B81A44A8}"/>
              </a:ext>
            </a:extLst>
          </p:cNvPr>
          <p:cNvSpPr>
            <a:spLocks noGrp="1"/>
          </p:cNvSpPr>
          <p:nvPr>
            <p:ph idx="1"/>
          </p:nvPr>
        </p:nvSpPr>
        <p:spPr>
          <a:xfrm>
            <a:off x="450395" y="1264331"/>
            <a:ext cx="8243207" cy="2724604"/>
          </a:xfrm>
        </p:spPr>
        <p:txBody>
          <a:bodyPr>
            <a:normAutofit/>
          </a:bodyPr>
          <a:lstStyle/>
          <a:p>
            <a:r>
              <a:rPr lang="en-US" b="1" dirty="0"/>
              <a:t>When the divisor is 1 word (16-bit)</a:t>
            </a:r>
            <a:endParaRPr lang="en-US" dirty="0"/>
          </a:p>
          <a:p>
            <a:r>
              <a:rPr lang="en-US" dirty="0"/>
              <a:t>The dividend is assumed to be 32 bits long and in the </a:t>
            </a:r>
            <a:r>
              <a:rPr lang="en-US" dirty="0" err="1"/>
              <a:t>DX:AX</a:t>
            </a:r>
            <a:r>
              <a:rPr lang="en-US" dirty="0"/>
              <a:t> registers. The high-order 16 bits are in DX and the low-order 16 bits are in AX. After division, the 16-bit quotient goes to the AX register and the 16-bit remainder goes to the DX register.</a:t>
            </a:r>
          </a:p>
          <a:p>
            <a:endParaRPr lang="en-US" sz="2400" dirty="0"/>
          </a:p>
        </p:txBody>
      </p:sp>
      <p:pic>
        <p:nvPicPr>
          <p:cNvPr id="5" name="Picture 4">
            <a:extLst>
              <a:ext uri="{FF2B5EF4-FFF2-40B4-BE49-F238E27FC236}">
                <a16:creationId xmlns:a16="http://schemas.microsoft.com/office/drawing/2014/main" id="{1DF609D0-536E-484F-89C4-A0EA9C673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451" y="3904796"/>
            <a:ext cx="4825093" cy="1549109"/>
          </a:xfrm>
          <a:prstGeom prst="rect">
            <a:avLst/>
          </a:prstGeom>
        </p:spPr>
      </p:pic>
    </p:spTree>
    <p:extLst>
      <p:ext uri="{BB962C8B-B14F-4D97-AF65-F5344CB8AC3E}">
        <p14:creationId xmlns:p14="http://schemas.microsoft.com/office/powerpoint/2010/main" val="3740939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0DA947-1110-49BA-A916-E7B1125A4FDC}"/>
              </a:ext>
            </a:extLst>
          </p:cNvPr>
          <p:cNvSpPr/>
          <p:nvPr/>
        </p:nvSpPr>
        <p:spPr>
          <a:xfrm>
            <a:off x="1485900" y="330133"/>
            <a:ext cx="5600700" cy="584775"/>
          </a:xfrm>
          <a:prstGeom prst="rect">
            <a:avLst/>
          </a:prstGeom>
        </p:spPr>
        <p:txBody>
          <a:bodyPr>
            <a:spAutoFit/>
          </a:bodyPr>
          <a:lstStyle/>
          <a:p>
            <a:pPr algn="ctr" eaLnBrk="1" hangingPunct="1">
              <a:defRPr/>
            </a:pPr>
            <a:r>
              <a:rPr lang="en-US" sz="3200" b="1" dirty="0">
                <a:cs typeface="Arial" charset="0"/>
              </a:rPr>
              <a:t>Logical Instructions</a:t>
            </a:r>
          </a:p>
        </p:txBody>
      </p:sp>
      <p:sp>
        <p:nvSpPr>
          <p:cNvPr id="68611" name="TextBox 1">
            <a:extLst>
              <a:ext uri="{FF2B5EF4-FFF2-40B4-BE49-F238E27FC236}">
                <a16:creationId xmlns:a16="http://schemas.microsoft.com/office/drawing/2014/main" id="{BC9FA86A-79C2-4D9F-92EB-6F244FCCAFF1}"/>
              </a:ext>
            </a:extLst>
          </p:cNvPr>
          <p:cNvSpPr txBox="1">
            <a:spLocks noChangeArrowheads="1"/>
          </p:cNvSpPr>
          <p:nvPr/>
        </p:nvSpPr>
        <p:spPr bwMode="auto">
          <a:xfrm>
            <a:off x="455499" y="1436759"/>
            <a:ext cx="496558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AND </a:t>
            </a:r>
            <a:r>
              <a:rPr lang="en-US" altLang="en-US" sz="1800" dirty="0" err="1">
                <a:latin typeface="Times New Roman" panose="02020603050405020304" pitchFamily="18" charset="0"/>
                <a:cs typeface="Times New Roman" panose="02020603050405020304" pitchFamily="18" charset="0"/>
              </a:rPr>
              <a:t>dest</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src</a:t>
            </a:r>
            <a:r>
              <a:rPr lang="en-US" altLang="en-US" sz="1800" dirty="0">
                <a:latin typeface="Times New Roman" panose="02020603050405020304" pitchFamily="18" charset="0"/>
                <a:cs typeface="Times New Roman" panose="02020603050405020304" pitchFamily="18" charset="0"/>
              </a:rPr>
              <a:t>             </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AND AH, CH</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AND BX, </a:t>
            </a:r>
            <a:r>
              <a:rPr lang="en-US" altLang="en-US" sz="1800" dirty="0" err="1">
                <a:latin typeface="Times New Roman" panose="02020603050405020304" pitchFamily="18" charset="0"/>
                <a:cs typeface="Times New Roman" panose="02020603050405020304" pitchFamily="18" charset="0"/>
              </a:rPr>
              <a:t>00FFH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AND CX, [SI]</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OR AH, CH</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OR BX, </a:t>
            </a:r>
            <a:r>
              <a:rPr lang="en-US" altLang="en-US" sz="1800" dirty="0" err="1">
                <a:latin typeface="Times New Roman" panose="02020603050405020304" pitchFamily="18" charset="0"/>
                <a:cs typeface="Times New Roman" panose="02020603050405020304" pitchFamily="18" charset="0"/>
              </a:rPr>
              <a:t>00FFH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OR CX, [SI]</a:t>
            </a:r>
          </a:p>
        </p:txBody>
      </p:sp>
      <p:graphicFrame>
        <p:nvGraphicFramePr>
          <p:cNvPr id="68612" name="Object 2">
            <a:extLst>
              <a:ext uri="{FF2B5EF4-FFF2-40B4-BE49-F238E27FC236}">
                <a16:creationId xmlns:a16="http://schemas.microsoft.com/office/drawing/2014/main" id="{8B56A2C9-5C88-4E6B-A865-59E8C1BF8E3F}"/>
              </a:ext>
            </a:extLst>
          </p:cNvPr>
          <p:cNvGraphicFramePr>
            <a:graphicFrameLocks noChangeAspect="1"/>
          </p:cNvGraphicFramePr>
          <p:nvPr>
            <p:extLst>
              <p:ext uri="{D42A27DB-BD31-4B8C-83A1-F6EECF244321}">
                <p14:modId xmlns:p14="http://schemas.microsoft.com/office/powerpoint/2010/main" val="661197267"/>
              </p:ext>
            </p:extLst>
          </p:nvPr>
        </p:nvGraphicFramePr>
        <p:xfrm>
          <a:off x="2515109" y="1436759"/>
          <a:ext cx="2394347" cy="361950"/>
        </p:xfrm>
        <a:graphic>
          <a:graphicData uri="http://schemas.openxmlformats.org/presentationml/2006/ole">
            <mc:AlternateContent xmlns:mc="http://schemas.openxmlformats.org/markup-compatibility/2006">
              <mc:Choice xmlns:v="urn:schemas-microsoft-com:vml" Requires="v">
                <p:oleObj spid="_x0000_s8468" name="Equation" r:id="rId3" imgW="1282700" imgH="203200" progId="Equation.3">
                  <p:embed/>
                </p:oleObj>
              </mc:Choice>
              <mc:Fallback>
                <p:oleObj name="Equation" r:id="rId3" imgW="1282700" imgH="203200" progId="Equation.3">
                  <p:embed/>
                  <p:pic>
                    <p:nvPicPr>
                      <p:cNvPr id="68612" name="Object 2">
                        <a:extLst>
                          <a:ext uri="{FF2B5EF4-FFF2-40B4-BE49-F238E27FC236}">
                            <a16:creationId xmlns:a16="http://schemas.microsoft.com/office/drawing/2014/main" id="{8B56A2C9-5C88-4E6B-A865-59E8C1BF8E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09" y="1436759"/>
                        <a:ext cx="239434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B521A9E7-F382-496E-A209-4BEC5643772D}"/>
              </a:ext>
            </a:extLst>
          </p:cNvPr>
          <p:cNvSpPr txBox="1"/>
          <p:nvPr/>
        </p:nvSpPr>
        <p:spPr>
          <a:xfrm>
            <a:off x="1823441" y="944046"/>
            <a:ext cx="5497115" cy="369332"/>
          </a:xfrm>
          <a:prstGeom prst="rect">
            <a:avLst/>
          </a:prstGeom>
          <a:noFill/>
        </p:spPr>
        <p:txBody>
          <a:bodyPr>
            <a:spAutoFit/>
          </a:bodyPr>
          <a:lstStyle/>
          <a:p>
            <a:pPr eaLnBrk="1" hangingPunct="1">
              <a:defRPr/>
            </a:pPr>
            <a:r>
              <a:rPr lang="en-US" b="1" dirty="0">
                <a:cs typeface="Arial" charset="0"/>
              </a:rPr>
              <a:t>AND: Logical AND, OR: Logical OR, XOR: Logical Ex-OR   </a:t>
            </a:r>
          </a:p>
        </p:txBody>
      </p:sp>
      <p:sp>
        <p:nvSpPr>
          <p:cNvPr id="68614" name="TextBox 6">
            <a:extLst>
              <a:ext uri="{FF2B5EF4-FFF2-40B4-BE49-F238E27FC236}">
                <a16:creationId xmlns:a16="http://schemas.microsoft.com/office/drawing/2014/main" id="{AAB02DC3-E7B1-4CA6-8B1A-2C062F041585}"/>
              </a:ext>
            </a:extLst>
          </p:cNvPr>
          <p:cNvSpPr txBox="1">
            <a:spLocks noChangeArrowheads="1"/>
          </p:cNvSpPr>
          <p:nvPr/>
        </p:nvSpPr>
        <p:spPr bwMode="auto">
          <a:xfrm>
            <a:off x="5511741" y="1617734"/>
            <a:ext cx="29146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XOR AH, CH</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XOR BX, </a:t>
            </a:r>
            <a:r>
              <a:rPr lang="en-US" altLang="en-US" sz="1800" dirty="0" err="1">
                <a:latin typeface="Times New Roman" panose="02020603050405020304" pitchFamily="18" charset="0"/>
                <a:cs typeface="Times New Roman" panose="02020603050405020304" pitchFamily="18" charset="0"/>
              </a:rPr>
              <a:t>00FFH</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XOR CX, [SI]</a:t>
            </a:r>
          </a:p>
          <a:p>
            <a:pP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b="1" dirty="0">
                <a:latin typeface="Times New Roman" panose="02020603050405020304" pitchFamily="18" charset="0"/>
                <a:cs typeface="Times New Roman" panose="02020603050405020304" pitchFamily="18" charset="0"/>
              </a:rPr>
              <a:t>NOT: Logical NOT</a:t>
            </a: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NOT </a:t>
            </a:r>
            <a:r>
              <a:rPr lang="en-US" altLang="en-US" sz="1800" dirty="0" err="1">
                <a:latin typeface="Times New Roman" panose="02020603050405020304" pitchFamily="18" charset="0"/>
                <a:cs typeface="Times New Roman" panose="02020603050405020304" pitchFamily="18" charset="0"/>
              </a:rPr>
              <a:t>dest</a:t>
            </a:r>
            <a:endParaRPr lang="en-US" altLang="en-US" sz="18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NOT AL</a:t>
            </a: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NOT BX</a:t>
            </a:r>
          </a:p>
          <a:p>
            <a:pPr eaLnBrk="1" hangingPunct="1">
              <a:spcBef>
                <a:spcPct val="0"/>
              </a:spcBef>
              <a:buFontTx/>
              <a:buNone/>
            </a:pPr>
            <a:r>
              <a:rPr lang="en-US" altLang="en-US" sz="1800" dirty="0">
                <a:latin typeface="Times New Roman" panose="02020603050405020304" pitchFamily="18" charset="0"/>
                <a:cs typeface="Times New Roman" panose="02020603050405020304" pitchFamily="18" charset="0"/>
              </a:rPr>
              <a:t>NOT [BX]</a:t>
            </a:r>
            <a:endParaRPr lang="en-US" altLang="en-US" sz="1800" dirty="0">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DCD3-0A85-4352-9F8C-EB43C2F873D2}"/>
              </a:ext>
            </a:extLst>
          </p:cNvPr>
          <p:cNvSpPr>
            <a:spLocks noGrp="1"/>
          </p:cNvSpPr>
          <p:nvPr>
            <p:ph type="title"/>
          </p:nvPr>
        </p:nvSpPr>
        <p:spPr>
          <a:xfrm>
            <a:off x="628650" y="188685"/>
            <a:ext cx="7886700" cy="766988"/>
          </a:xfrm>
        </p:spPr>
        <p:txBody>
          <a:bodyPr>
            <a:normAutofit/>
          </a:bodyPr>
          <a:lstStyle/>
          <a:p>
            <a:pPr algn="ctr"/>
            <a:r>
              <a:rPr lang="en-US" sz="3200" b="1" cap="all" dirty="0"/>
              <a:t>Assembly code for HELLO WORLD !!</a:t>
            </a:r>
            <a:endParaRPr lang="en-US" sz="3200" cap="all" dirty="0"/>
          </a:p>
        </p:txBody>
      </p:sp>
      <p:sp>
        <p:nvSpPr>
          <p:cNvPr id="3" name="Content Placeholder 2">
            <a:extLst>
              <a:ext uri="{FF2B5EF4-FFF2-40B4-BE49-F238E27FC236}">
                <a16:creationId xmlns:a16="http://schemas.microsoft.com/office/drawing/2014/main" id="{C7A704F6-1D1A-435C-BC53-ECC852897460}"/>
              </a:ext>
            </a:extLst>
          </p:cNvPr>
          <p:cNvSpPr>
            <a:spLocks noGrp="1"/>
          </p:cNvSpPr>
          <p:nvPr>
            <p:ph idx="1"/>
          </p:nvPr>
        </p:nvSpPr>
        <p:spPr>
          <a:xfrm>
            <a:off x="1756682" y="852147"/>
            <a:ext cx="5630636" cy="5153706"/>
          </a:xfrm>
        </p:spPr>
        <p:txBody>
          <a:bodyPr>
            <a:normAutofit fontScale="92500" lnSpcReduction="10000"/>
          </a:bodyPr>
          <a:lstStyle/>
          <a:p>
            <a:pPr marL="0" indent="0">
              <a:buNone/>
            </a:pPr>
            <a:r>
              <a:rPr lang="en-US" sz="1800" dirty="0"/>
              <a:t>DATA SEGMENT</a:t>
            </a:r>
          </a:p>
          <a:p>
            <a:pPr marL="0" indent="0">
              <a:buNone/>
            </a:pPr>
            <a:r>
              <a:rPr lang="en-US" sz="1800" dirty="0"/>
              <a:t>     MESSAGE DB "HELLO WORLD!!!$"</a:t>
            </a:r>
          </a:p>
          <a:p>
            <a:pPr marL="0" indent="0">
              <a:buNone/>
            </a:pPr>
            <a:r>
              <a:rPr lang="en-US" sz="1800" dirty="0"/>
              <a:t>ENDS</a:t>
            </a:r>
          </a:p>
          <a:p>
            <a:pPr marL="0" indent="0">
              <a:buNone/>
            </a:pPr>
            <a:r>
              <a:rPr lang="en-US" sz="1800" dirty="0"/>
              <a:t>CODE SEGMENT  </a:t>
            </a:r>
          </a:p>
          <a:p>
            <a:pPr marL="0" indent="0">
              <a:buNone/>
            </a:pPr>
            <a:r>
              <a:rPr lang="en-US" sz="1800" dirty="0"/>
              <a:t>    ASSUME </a:t>
            </a:r>
            <a:r>
              <a:rPr lang="en-US" sz="1800" dirty="0" err="1"/>
              <a:t>DS:DATA</a:t>
            </a:r>
            <a:r>
              <a:rPr lang="en-US" sz="1800" dirty="0"/>
              <a:t> </a:t>
            </a:r>
            <a:r>
              <a:rPr lang="en-US" sz="1800" dirty="0" err="1"/>
              <a:t>CS:CODE</a:t>
            </a:r>
            <a:endParaRPr lang="en-US" sz="1800" dirty="0"/>
          </a:p>
          <a:p>
            <a:pPr marL="0" indent="0">
              <a:buNone/>
            </a:pPr>
            <a:r>
              <a:rPr lang="en-US" sz="1800" dirty="0"/>
              <a:t>START:</a:t>
            </a:r>
          </a:p>
          <a:p>
            <a:pPr marL="0" indent="0">
              <a:buNone/>
            </a:pPr>
            <a:r>
              <a:rPr lang="en-US" sz="1800" dirty="0"/>
              <a:t>      MOV </a:t>
            </a:r>
            <a:r>
              <a:rPr lang="en-US" sz="1800" dirty="0" err="1"/>
              <a:t>AX,DATA</a:t>
            </a:r>
            <a:endParaRPr lang="en-US" sz="1800" dirty="0"/>
          </a:p>
          <a:p>
            <a:pPr marL="0" indent="0">
              <a:buNone/>
            </a:pPr>
            <a:r>
              <a:rPr lang="en-US" sz="1800" dirty="0"/>
              <a:t>      MOV </a:t>
            </a:r>
            <a:r>
              <a:rPr lang="en-US" sz="1800" dirty="0" err="1"/>
              <a:t>DS,AX</a:t>
            </a:r>
            <a:endParaRPr lang="en-US" sz="1800" dirty="0"/>
          </a:p>
          <a:p>
            <a:pPr marL="0" indent="0">
              <a:buNone/>
            </a:pPr>
            <a:r>
              <a:rPr lang="en-US" sz="1800" dirty="0"/>
              <a:t>      LEA </a:t>
            </a:r>
            <a:r>
              <a:rPr lang="en-US" sz="1800" dirty="0" err="1"/>
              <a:t>DX,MESSAGE</a:t>
            </a:r>
            <a:r>
              <a:rPr lang="en-US" sz="1800" dirty="0"/>
              <a:t>       </a:t>
            </a:r>
          </a:p>
          <a:p>
            <a:pPr marL="0" indent="0">
              <a:buNone/>
            </a:pPr>
            <a:r>
              <a:rPr lang="en-US" sz="1800" dirty="0"/>
              <a:t>      MOV </a:t>
            </a:r>
            <a:r>
              <a:rPr lang="en-US" sz="1800" dirty="0" err="1"/>
              <a:t>AH,9</a:t>
            </a:r>
            <a:endParaRPr lang="en-US" sz="1800" dirty="0"/>
          </a:p>
          <a:p>
            <a:pPr marL="0" indent="0">
              <a:buNone/>
            </a:pPr>
            <a:r>
              <a:rPr lang="en-US" sz="1800" dirty="0"/>
              <a:t>      INT </a:t>
            </a:r>
            <a:r>
              <a:rPr lang="en-US" sz="1800" dirty="0" err="1"/>
              <a:t>21H</a:t>
            </a:r>
            <a:endParaRPr lang="en-US" sz="1800" dirty="0"/>
          </a:p>
          <a:p>
            <a:pPr marL="0" indent="0">
              <a:buNone/>
            </a:pPr>
            <a:r>
              <a:rPr lang="en-US" sz="1800" dirty="0"/>
              <a:t>      MOV </a:t>
            </a:r>
            <a:r>
              <a:rPr lang="en-US" sz="1800" dirty="0" err="1"/>
              <a:t>AH,4CH</a:t>
            </a:r>
            <a:endParaRPr lang="en-US" sz="1800" dirty="0"/>
          </a:p>
          <a:p>
            <a:pPr marL="0" indent="0">
              <a:buNone/>
            </a:pPr>
            <a:r>
              <a:rPr lang="en-US" sz="1800" dirty="0"/>
              <a:t>      INT </a:t>
            </a:r>
            <a:r>
              <a:rPr lang="en-US" sz="1800" dirty="0" err="1"/>
              <a:t>21H</a:t>
            </a:r>
            <a:r>
              <a:rPr lang="en-US" sz="1800" dirty="0"/>
              <a:t>      </a:t>
            </a:r>
          </a:p>
          <a:p>
            <a:pPr marL="0" indent="0">
              <a:buNone/>
            </a:pPr>
            <a:r>
              <a:rPr lang="en-US" sz="1800" dirty="0"/>
              <a:t>ENDS</a:t>
            </a:r>
          </a:p>
          <a:p>
            <a:pPr marL="0" indent="0">
              <a:buNone/>
            </a:pPr>
            <a:r>
              <a:rPr lang="en-US" sz="1800" dirty="0"/>
              <a:t>END START</a:t>
            </a:r>
          </a:p>
        </p:txBody>
      </p:sp>
    </p:spTree>
    <p:extLst>
      <p:ext uri="{BB962C8B-B14F-4D97-AF65-F5344CB8AC3E}">
        <p14:creationId xmlns:p14="http://schemas.microsoft.com/office/powerpoint/2010/main" val="235510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8C8F-D189-4B88-BA35-EFCF78D82DF9}"/>
              </a:ext>
            </a:extLst>
          </p:cNvPr>
          <p:cNvSpPr>
            <a:spLocks noGrp="1"/>
          </p:cNvSpPr>
          <p:nvPr>
            <p:ph type="title"/>
          </p:nvPr>
        </p:nvSpPr>
        <p:spPr>
          <a:xfrm>
            <a:off x="628650" y="365126"/>
            <a:ext cx="7886700" cy="804455"/>
          </a:xfrm>
        </p:spPr>
        <p:txBody>
          <a:bodyPr>
            <a:normAutofit/>
          </a:bodyPr>
          <a:lstStyle/>
          <a:p>
            <a:pPr algn="ctr"/>
            <a:r>
              <a:rPr lang="en-US" sz="3200" b="1" dirty="0"/>
              <a:t>Review of 8086 Registers, ... Cont.</a:t>
            </a:r>
            <a:endParaRPr lang="en-US" sz="3200" dirty="0"/>
          </a:p>
        </p:txBody>
      </p:sp>
      <p:sp>
        <p:nvSpPr>
          <p:cNvPr id="3" name="Content Placeholder 2">
            <a:extLst>
              <a:ext uri="{FF2B5EF4-FFF2-40B4-BE49-F238E27FC236}">
                <a16:creationId xmlns:a16="http://schemas.microsoft.com/office/drawing/2014/main" id="{E0901D86-FF52-4FA2-AB13-0393295EABCA}"/>
              </a:ext>
            </a:extLst>
          </p:cNvPr>
          <p:cNvSpPr>
            <a:spLocks noGrp="1"/>
          </p:cNvSpPr>
          <p:nvPr>
            <p:ph idx="1"/>
          </p:nvPr>
        </p:nvSpPr>
        <p:spPr>
          <a:xfrm>
            <a:off x="734976" y="1496016"/>
            <a:ext cx="7886700" cy="4351338"/>
          </a:xfrm>
        </p:spPr>
        <p:txBody>
          <a:bodyPr>
            <a:normAutofit fontScale="92500" lnSpcReduction="10000"/>
          </a:bodyPr>
          <a:lstStyle/>
          <a:p>
            <a:pPr marL="0" indent="0" fontAlgn="base">
              <a:buNone/>
            </a:pPr>
            <a:r>
              <a:rPr lang="en-US" b="1" dirty="0"/>
              <a:t>SEGMENT REGISTERS</a:t>
            </a:r>
            <a:endParaRPr lang="en-US" dirty="0"/>
          </a:p>
          <a:p>
            <a:pPr fontAlgn="base"/>
            <a:r>
              <a:rPr lang="en-US" dirty="0"/>
              <a:t>CS - points at the segment containing the current program.</a:t>
            </a:r>
          </a:p>
          <a:p>
            <a:pPr fontAlgn="base"/>
            <a:r>
              <a:rPr lang="en-US" dirty="0"/>
              <a:t>DS - generally points at segment where variables are defined or data is stored.</a:t>
            </a:r>
          </a:p>
          <a:p>
            <a:pPr fontAlgn="base"/>
            <a:r>
              <a:rPr lang="en-US" dirty="0"/>
              <a:t>ES - extra segment register, it's up to a coder to define its usage.</a:t>
            </a:r>
          </a:p>
          <a:p>
            <a:pPr fontAlgn="base"/>
            <a:r>
              <a:rPr lang="en-US" dirty="0"/>
              <a:t>SS - points at the segment containing the stack.</a:t>
            </a:r>
          </a:p>
          <a:p>
            <a:pPr fontAlgn="base"/>
            <a:r>
              <a:rPr lang="en-US" sz="2200" dirty="0"/>
              <a:t>Although it is possible to store any data in the segment registers, this is never a good idea. The segment registers have a very special purpose - pointing at accessible blocks of memory.</a:t>
            </a:r>
          </a:p>
          <a:p>
            <a:endParaRPr lang="en-US" dirty="0"/>
          </a:p>
        </p:txBody>
      </p:sp>
    </p:spTree>
    <p:extLst>
      <p:ext uri="{BB962C8B-B14F-4D97-AF65-F5344CB8AC3E}">
        <p14:creationId xmlns:p14="http://schemas.microsoft.com/office/powerpoint/2010/main" val="1268304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0568-71B7-4A08-BF3F-A9766590726F}"/>
              </a:ext>
            </a:extLst>
          </p:cNvPr>
          <p:cNvSpPr>
            <a:spLocks noGrp="1"/>
          </p:cNvSpPr>
          <p:nvPr>
            <p:ph type="title"/>
          </p:nvPr>
        </p:nvSpPr>
        <p:spPr>
          <a:xfrm>
            <a:off x="389164" y="142649"/>
            <a:ext cx="7886700" cy="897617"/>
          </a:xfrm>
        </p:spPr>
        <p:txBody>
          <a:bodyPr>
            <a:normAutofit fontScale="90000"/>
          </a:bodyPr>
          <a:lstStyle/>
          <a:p>
            <a:pPr algn="ctr"/>
            <a:r>
              <a:rPr lang="en-US" sz="3200" b="1" cap="all" dirty="0"/>
              <a:t>Assembly code for HELLO WORLD</a:t>
            </a:r>
            <a:br>
              <a:rPr lang="en-US" sz="3200" b="1" cap="all" dirty="0"/>
            </a:br>
            <a:r>
              <a:rPr lang="en-US" sz="3200" b="1" cap="all" dirty="0"/>
              <a:t>with explanation of statements</a:t>
            </a:r>
            <a:endParaRPr lang="en-US" sz="3200" dirty="0"/>
          </a:p>
        </p:txBody>
      </p:sp>
      <p:sp>
        <p:nvSpPr>
          <p:cNvPr id="3" name="Content Placeholder 2">
            <a:extLst>
              <a:ext uri="{FF2B5EF4-FFF2-40B4-BE49-F238E27FC236}">
                <a16:creationId xmlns:a16="http://schemas.microsoft.com/office/drawing/2014/main" id="{56025339-5599-46D1-908E-11CC1EEDC180}"/>
              </a:ext>
            </a:extLst>
          </p:cNvPr>
          <p:cNvSpPr>
            <a:spLocks noGrp="1"/>
          </p:cNvSpPr>
          <p:nvPr>
            <p:ph idx="1"/>
          </p:nvPr>
        </p:nvSpPr>
        <p:spPr>
          <a:xfrm>
            <a:off x="141514" y="1248681"/>
            <a:ext cx="9002486" cy="4879975"/>
          </a:xfrm>
        </p:spPr>
        <p:txBody>
          <a:bodyPr>
            <a:noAutofit/>
          </a:bodyPr>
          <a:lstStyle/>
          <a:p>
            <a:pPr marL="0" indent="0" fontAlgn="base">
              <a:buNone/>
            </a:pPr>
            <a:r>
              <a:rPr lang="en-US" sz="2400" b="1" dirty="0"/>
              <a:t>DATA</a:t>
            </a:r>
            <a:r>
              <a:rPr lang="en-US" sz="2400" dirty="0"/>
              <a:t> </a:t>
            </a:r>
            <a:r>
              <a:rPr lang="en-US" sz="2400" b="1" dirty="0"/>
              <a:t>SEGMENT ; </a:t>
            </a:r>
            <a:r>
              <a:rPr lang="en-US" sz="2400" dirty="0">
                <a:solidFill>
                  <a:srgbClr val="FF0000"/>
                </a:solidFill>
              </a:rPr>
              <a:t>DATA – name of user defined segment</a:t>
            </a:r>
          </a:p>
          <a:p>
            <a:pPr marL="0" indent="0" fontAlgn="base">
              <a:buNone/>
            </a:pPr>
            <a:r>
              <a:rPr lang="en-US" sz="2400" dirty="0"/>
              <a:t>           MESSAGE </a:t>
            </a:r>
            <a:r>
              <a:rPr lang="en-US" sz="2400" b="1" dirty="0"/>
              <a:t>DB</a:t>
            </a:r>
            <a:r>
              <a:rPr lang="en-US" sz="2400" dirty="0"/>
              <a:t> "HELLO WORLD!!!$” ; </a:t>
            </a:r>
            <a:r>
              <a:rPr lang="en-US" sz="2000" dirty="0">
                <a:solidFill>
                  <a:srgbClr val="FF0000"/>
                </a:solidFill>
              </a:rPr>
              <a:t>MESSAGE – Pointer to the string</a:t>
            </a:r>
          </a:p>
          <a:p>
            <a:pPr marL="0" indent="0" fontAlgn="base">
              <a:buNone/>
            </a:pPr>
            <a:r>
              <a:rPr lang="en-US" sz="2000" b="1" dirty="0"/>
              <a:t>ENDS</a:t>
            </a:r>
            <a:r>
              <a:rPr lang="en-US" sz="2000" b="1" dirty="0">
                <a:solidFill>
                  <a:srgbClr val="FF0000"/>
                </a:solidFill>
              </a:rPr>
              <a:t> ; End of DATA Segment</a:t>
            </a:r>
            <a:endParaRPr lang="en-US" sz="2000" dirty="0">
              <a:solidFill>
                <a:srgbClr val="FF0000"/>
              </a:solidFill>
            </a:endParaRPr>
          </a:p>
          <a:p>
            <a:pPr marL="0" indent="0" fontAlgn="base">
              <a:buNone/>
            </a:pPr>
            <a:r>
              <a:rPr lang="en-US" sz="2400" b="1" dirty="0"/>
              <a:t>CODE</a:t>
            </a:r>
            <a:r>
              <a:rPr lang="en-US" sz="2400" dirty="0"/>
              <a:t> </a:t>
            </a:r>
            <a:r>
              <a:rPr lang="en-US" sz="2400" b="1" dirty="0"/>
              <a:t>SEGMENT</a:t>
            </a:r>
            <a:r>
              <a:rPr lang="en-US" sz="2400" dirty="0"/>
              <a:t>  ; </a:t>
            </a:r>
            <a:r>
              <a:rPr lang="en-US" sz="2400" dirty="0">
                <a:solidFill>
                  <a:srgbClr val="FF0000"/>
                </a:solidFill>
              </a:rPr>
              <a:t>CODE – Name of the user defined segment</a:t>
            </a:r>
          </a:p>
          <a:p>
            <a:pPr marL="0" indent="0" fontAlgn="base">
              <a:buNone/>
            </a:pPr>
            <a:r>
              <a:rPr lang="en-US" sz="2400" dirty="0"/>
              <a:t>            </a:t>
            </a:r>
            <a:r>
              <a:rPr lang="en-US" sz="2400" b="1" dirty="0"/>
              <a:t>ASSUME</a:t>
            </a:r>
            <a:r>
              <a:rPr lang="en-US" sz="2400" dirty="0"/>
              <a:t> </a:t>
            </a:r>
            <a:r>
              <a:rPr lang="en-US" sz="2400" dirty="0" err="1"/>
              <a:t>DS:</a:t>
            </a:r>
            <a:r>
              <a:rPr lang="en-US" sz="2400" b="1" dirty="0" err="1"/>
              <a:t>DATA</a:t>
            </a:r>
            <a:r>
              <a:rPr lang="en-US" sz="2400" dirty="0"/>
              <a:t> </a:t>
            </a:r>
            <a:r>
              <a:rPr lang="en-US" sz="2400" dirty="0" err="1"/>
              <a:t>CS:</a:t>
            </a:r>
            <a:r>
              <a:rPr lang="en-US" sz="2400" b="1" dirty="0" err="1"/>
              <a:t>CODE</a:t>
            </a:r>
            <a:r>
              <a:rPr lang="en-US" sz="2400" b="1" dirty="0"/>
              <a:t> ; </a:t>
            </a:r>
            <a:r>
              <a:rPr lang="en-US" sz="2000" b="1" dirty="0">
                <a:solidFill>
                  <a:srgbClr val="FF0000"/>
                </a:solidFill>
              </a:rPr>
              <a:t>Initialize CS and DS to the code segment</a:t>
            </a:r>
            <a:endParaRPr lang="en-US" sz="2400" dirty="0">
              <a:solidFill>
                <a:srgbClr val="FF0000"/>
              </a:solidFill>
            </a:endParaRPr>
          </a:p>
          <a:p>
            <a:pPr marL="0" indent="0" fontAlgn="base">
              <a:buNone/>
            </a:pPr>
            <a:r>
              <a:rPr lang="en-US" sz="2400" dirty="0"/>
              <a:t>START: </a:t>
            </a:r>
          </a:p>
          <a:p>
            <a:pPr marL="0" indent="0" fontAlgn="base">
              <a:buNone/>
            </a:pPr>
            <a:r>
              <a:rPr lang="en-US" sz="2400" b="1" dirty="0"/>
              <a:t>             MOV</a:t>
            </a:r>
            <a:r>
              <a:rPr lang="en-US" sz="2400" dirty="0"/>
              <a:t> AX, </a:t>
            </a:r>
            <a:r>
              <a:rPr lang="en-US" sz="2400" b="1" dirty="0"/>
              <a:t>DATA ;</a:t>
            </a:r>
            <a:r>
              <a:rPr lang="en-US" sz="2400" dirty="0"/>
              <a:t> </a:t>
            </a:r>
            <a:r>
              <a:rPr lang="en-US" sz="2400" dirty="0">
                <a:solidFill>
                  <a:srgbClr val="FF0000"/>
                </a:solidFill>
              </a:rPr>
              <a:t>Initialize DS to the code segment</a:t>
            </a:r>
          </a:p>
          <a:p>
            <a:pPr marL="0" indent="0" fontAlgn="base">
              <a:buNone/>
            </a:pPr>
            <a:r>
              <a:rPr lang="en-US" sz="2400" dirty="0"/>
              <a:t>             </a:t>
            </a:r>
            <a:r>
              <a:rPr lang="en-US" sz="2400" b="1" dirty="0"/>
              <a:t>MOV</a:t>
            </a:r>
            <a:r>
              <a:rPr lang="en-US" sz="2400" dirty="0"/>
              <a:t> DS, AX</a:t>
            </a:r>
          </a:p>
          <a:p>
            <a:pPr marL="0" indent="0" fontAlgn="base">
              <a:buNone/>
            </a:pPr>
            <a:r>
              <a:rPr lang="en-US" sz="2400" dirty="0"/>
              <a:t>      </a:t>
            </a:r>
          </a:p>
          <a:p>
            <a:pPr marL="0" indent="0">
              <a:buNone/>
            </a:pPr>
            <a:r>
              <a:rPr lang="en-US" sz="2400" b="1" dirty="0">
                <a:solidFill>
                  <a:srgbClr val="FF0000"/>
                </a:solidFill>
              </a:rPr>
              <a:t>NOTE: Read the document ”Explanation of Assembly Code for Hello </a:t>
            </a:r>
            <a:r>
              <a:rPr lang="en-US" sz="2400" b="1" dirty="0" err="1">
                <a:solidFill>
                  <a:srgbClr val="FF0000"/>
                </a:solidFill>
              </a:rPr>
              <a:t>World.doc</a:t>
            </a:r>
            <a:r>
              <a:rPr lang="en-US" sz="2400" b="1" dirty="0">
                <a:solidFill>
                  <a:srgbClr val="FF0000"/>
                </a:solidFill>
              </a:rPr>
              <a:t>” on my website.</a:t>
            </a:r>
          </a:p>
          <a:p>
            <a:pPr marL="0" indent="0">
              <a:buNone/>
            </a:pPr>
            <a:endParaRPr lang="en-US" sz="2400" dirty="0"/>
          </a:p>
        </p:txBody>
      </p:sp>
    </p:spTree>
    <p:extLst>
      <p:ext uri="{BB962C8B-B14F-4D97-AF65-F5344CB8AC3E}">
        <p14:creationId xmlns:p14="http://schemas.microsoft.com/office/powerpoint/2010/main" val="4289922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57A9-0C39-4146-B814-3F77CC9F5B28}"/>
              </a:ext>
            </a:extLst>
          </p:cNvPr>
          <p:cNvSpPr>
            <a:spLocks noGrp="1"/>
          </p:cNvSpPr>
          <p:nvPr>
            <p:ph type="title"/>
          </p:nvPr>
        </p:nvSpPr>
        <p:spPr>
          <a:xfrm>
            <a:off x="628650" y="365126"/>
            <a:ext cx="7886700" cy="745217"/>
          </a:xfrm>
        </p:spPr>
        <p:txBody>
          <a:bodyPr>
            <a:normAutofit/>
          </a:bodyPr>
          <a:lstStyle/>
          <a:p>
            <a:pPr algn="ctr"/>
            <a:r>
              <a:rPr lang="en-US" sz="3600" b="1" cap="all" dirty="0"/>
              <a:t>Assembly code for HELLO WORLD</a:t>
            </a:r>
            <a:endParaRPr lang="en-US" sz="3600" dirty="0"/>
          </a:p>
        </p:txBody>
      </p:sp>
      <p:sp>
        <p:nvSpPr>
          <p:cNvPr id="3" name="Content Placeholder 2">
            <a:extLst>
              <a:ext uri="{FF2B5EF4-FFF2-40B4-BE49-F238E27FC236}">
                <a16:creationId xmlns:a16="http://schemas.microsoft.com/office/drawing/2014/main" id="{4C796B74-D5FB-46F3-A2CB-67B3CEF55C87}"/>
              </a:ext>
            </a:extLst>
          </p:cNvPr>
          <p:cNvSpPr>
            <a:spLocks noGrp="1"/>
          </p:cNvSpPr>
          <p:nvPr>
            <p:ph idx="1"/>
          </p:nvPr>
        </p:nvSpPr>
        <p:spPr>
          <a:xfrm>
            <a:off x="359229" y="1825625"/>
            <a:ext cx="8534399" cy="4351338"/>
          </a:xfrm>
        </p:spPr>
        <p:txBody>
          <a:bodyPr/>
          <a:lstStyle/>
          <a:p>
            <a:pPr marL="0" indent="0" fontAlgn="base">
              <a:buNone/>
            </a:pPr>
            <a:r>
              <a:rPr lang="en-US" b="1" dirty="0"/>
              <a:t>      LEA</a:t>
            </a:r>
            <a:r>
              <a:rPr lang="en-US" dirty="0"/>
              <a:t> DX, MESSAGE   ; </a:t>
            </a:r>
            <a:r>
              <a:rPr lang="en-US" sz="2000" dirty="0">
                <a:solidFill>
                  <a:srgbClr val="FF0000"/>
                </a:solidFill>
              </a:rPr>
              <a:t>Load effective address of MESSAGE into DX</a:t>
            </a:r>
            <a:r>
              <a:rPr lang="en-US" sz="2000" dirty="0"/>
              <a:t>  </a:t>
            </a:r>
            <a:endParaRPr lang="en-US" dirty="0"/>
          </a:p>
          <a:p>
            <a:pPr marL="0" indent="0" fontAlgn="base">
              <a:buNone/>
            </a:pPr>
            <a:r>
              <a:rPr lang="en-US" dirty="0"/>
              <a:t>      </a:t>
            </a:r>
            <a:r>
              <a:rPr lang="en-US" b="1" dirty="0"/>
              <a:t>MOV</a:t>
            </a:r>
            <a:r>
              <a:rPr lang="en-US" dirty="0"/>
              <a:t> AH, 9 ; </a:t>
            </a:r>
            <a:r>
              <a:rPr lang="en-US" sz="2400" dirty="0">
                <a:solidFill>
                  <a:srgbClr val="FF0000"/>
                </a:solidFill>
              </a:rPr>
              <a:t>display string function</a:t>
            </a:r>
            <a:endParaRPr lang="en-US" dirty="0">
              <a:solidFill>
                <a:srgbClr val="FF0000"/>
              </a:solidFill>
            </a:endParaRPr>
          </a:p>
          <a:p>
            <a:pPr marL="0" indent="0" fontAlgn="base">
              <a:buNone/>
            </a:pPr>
            <a:r>
              <a:rPr lang="en-US" dirty="0"/>
              <a:t>      </a:t>
            </a:r>
            <a:r>
              <a:rPr lang="en-US" b="1" dirty="0"/>
              <a:t>INT</a:t>
            </a:r>
            <a:r>
              <a:rPr lang="en-US" dirty="0"/>
              <a:t> </a:t>
            </a:r>
            <a:r>
              <a:rPr lang="en-US" dirty="0" err="1"/>
              <a:t>21H</a:t>
            </a:r>
            <a:r>
              <a:rPr lang="en-US" dirty="0"/>
              <a:t> ; </a:t>
            </a:r>
            <a:r>
              <a:rPr lang="en-US" sz="2400" dirty="0">
                <a:solidFill>
                  <a:srgbClr val="FF0000"/>
                </a:solidFill>
              </a:rPr>
              <a:t>Call DOS service</a:t>
            </a:r>
            <a:endParaRPr lang="en-US" dirty="0">
              <a:solidFill>
                <a:srgbClr val="FF0000"/>
              </a:solidFill>
            </a:endParaRPr>
          </a:p>
          <a:p>
            <a:pPr marL="0" indent="0" fontAlgn="base">
              <a:buNone/>
            </a:pPr>
            <a:r>
              <a:rPr lang="en-US" dirty="0"/>
              <a:t>      </a:t>
            </a:r>
            <a:r>
              <a:rPr lang="en-US" b="1" dirty="0"/>
              <a:t>MOV</a:t>
            </a:r>
            <a:r>
              <a:rPr lang="en-US" dirty="0"/>
              <a:t> AH, </a:t>
            </a:r>
            <a:r>
              <a:rPr lang="en-US" dirty="0" err="1"/>
              <a:t>4CH</a:t>
            </a:r>
            <a:r>
              <a:rPr lang="en-US" dirty="0"/>
              <a:t> ; </a:t>
            </a:r>
          </a:p>
          <a:p>
            <a:pPr marL="0" indent="0" fontAlgn="base">
              <a:buNone/>
            </a:pPr>
            <a:r>
              <a:rPr lang="en-US" dirty="0"/>
              <a:t>      </a:t>
            </a:r>
            <a:r>
              <a:rPr lang="en-US" b="1" dirty="0"/>
              <a:t>INT</a:t>
            </a:r>
            <a:r>
              <a:rPr lang="en-US" dirty="0"/>
              <a:t> </a:t>
            </a:r>
            <a:r>
              <a:rPr lang="en-US" dirty="0" err="1"/>
              <a:t>21H</a:t>
            </a:r>
            <a:r>
              <a:rPr lang="en-US" dirty="0"/>
              <a:t>  ; </a:t>
            </a:r>
            <a:r>
              <a:rPr lang="en-US" sz="2000" dirty="0">
                <a:solidFill>
                  <a:srgbClr val="FF0000"/>
                </a:solidFill>
              </a:rPr>
              <a:t>In MS-DOS, interrupt </a:t>
            </a:r>
            <a:r>
              <a:rPr lang="en-US" sz="2000" dirty="0" err="1">
                <a:solidFill>
                  <a:srgbClr val="FF0000"/>
                </a:solidFill>
              </a:rPr>
              <a:t>21h</a:t>
            </a:r>
            <a:r>
              <a:rPr lang="en-US" sz="2000" dirty="0">
                <a:solidFill>
                  <a:srgbClr val="FF0000"/>
                </a:solidFill>
              </a:rPr>
              <a:t> and function </a:t>
            </a:r>
            <a:r>
              <a:rPr lang="en-US" sz="2000" dirty="0" err="1">
                <a:solidFill>
                  <a:srgbClr val="FF0000"/>
                </a:solidFill>
              </a:rPr>
              <a:t>4ch</a:t>
            </a:r>
            <a:r>
              <a:rPr lang="en-US" sz="2000" dirty="0">
                <a:solidFill>
                  <a:srgbClr val="FF0000"/>
                </a:solidFill>
              </a:rPr>
              <a:t> causes the 				; current  process to terminate.</a:t>
            </a:r>
            <a:r>
              <a:rPr lang="en-US" dirty="0"/>
              <a:t>  </a:t>
            </a:r>
          </a:p>
          <a:p>
            <a:pPr marL="0" indent="0" fontAlgn="base">
              <a:buNone/>
            </a:pPr>
            <a:r>
              <a:rPr lang="en-US" b="1" dirty="0"/>
              <a:t>ENDS ; </a:t>
            </a:r>
            <a:r>
              <a:rPr lang="en-US" sz="2400" dirty="0">
                <a:solidFill>
                  <a:srgbClr val="FF0000"/>
                </a:solidFill>
              </a:rPr>
              <a:t>End of segment</a:t>
            </a:r>
            <a:endParaRPr lang="en-US" dirty="0">
              <a:solidFill>
                <a:srgbClr val="FF0000"/>
              </a:solidFill>
            </a:endParaRPr>
          </a:p>
          <a:p>
            <a:pPr marL="0" indent="0" fontAlgn="base">
              <a:buNone/>
            </a:pPr>
            <a:r>
              <a:rPr lang="en-US" b="1" dirty="0"/>
              <a:t>END</a:t>
            </a:r>
            <a:r>
              <a:rPr lang="en-US" dirty="0"/>
              <a:t> START ; </a:t>
            </a:r>
            <a:r>
              <a:rPr lang="en-US" sz="2400" dirty="0">
                <a:solidFill>
                  <a:srgbClr val="FF0000"/>
                </a:solidFill>
              </a:rPr>
              <a:t>End of program</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1416603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A99E-CAC2-4ECE-95BF-456C2F5D4E50}"/>
              </a:ext>
            </a:extLst>
          </p:cNvPr>
          <p:cNvSpPr>
            <a:spLocks noGrp="1"/>
          </p:cNvSpPr>
          <p:nvPr>
            <p:ph type="ctrTitle"/>
          </p:nvPr>
        </p:nvSpPr>
        <p:spPr>
          <a:xfrm>
            <a:off x="609600" y="254000"/>
            <a:ext cx="7772400" cy="2387600"/>
          </a:xfrm>
        </p:spPr>
        <p:txBody>
          <a:bodyPr/>
          <a:lstStyle/>
          <a:p>
            <a:r>
              <a:rPr lang="en-US" dirty="0"/>
              <a:t>Microprocessors and Assembly Language</a:t>
            </a:r>
          </a:p>
        </p:txBody>
      </p:sp>
      <p:sp>
        <p:nvSpPr>
          <p:cNvPr id="3" name="Subtitle 2">
            <a:extLst>
              <a:ext uri="{FF2B5EF4-FFF2-40B4-BE49-F238E27FC236}">
                <a16:creationId xmlns:a16="http://schemas.microsoft.com/office/drawing/2014/main" id="{3B72006A-7B8E-4A8C-8FB8-323F814D9F10}"/>
              </a:ext>
            </a:extLst>
          </p:cNvPr>
          <p:cNvSpPr>
            <a:spLocks noGrp="1"/>
          </p:cNvSpPr>
          <p:nvPr>
            <p:ph type="subTitle" idx="1"/>
          </p:nvPr>
        </p:nvSpPr>
        <p:spPr>
          <a:xfrm>
            <a:off x="1143000" y="3602037"/>
            <a:ext cx="6858000" cy="2298019"/>
          </a:xfrm>
        </p:spPr>
        <p:txBody>
          <a:bodyPr>
            <a:normAutofit/>
          </a:bodyPr>
          <a:lstStyle/>
          <a:p>
            <a:endParaRPr lang="en-US" sz="2800" dirty="0"/>
          </a:p>
          <a:p>
            <a:r>
              <a:rPr lang="en-US" sz="3500" dirty="0"/>
              <a:t>THE END</a:t>
            </a:r>
            <a:endParaRPr lang="en-US" sz="2800" dirty="0"/>
          </a:p>
          <a:p>
            <a:endParaRPr lang="en-US" sz="2800" dirty="0"/>
          </a:p>
          <a:p>
            <a:r>
              <a:rPr lang="en-US" sz="2800" b="1" dirty="0">
                <a:solidFill>
                  <a:srgbClr val="0070C0"/>
                </a:solidFill>
              </a:rPr>
              <a:t>THANK YOU AND GOOD LUCK</a:t>
            </a:r>
          </a:p>
          <a:p>
            <a:endParaRPr lang="en-US" sz="2800" dirty="0"/>
          </a:p>
        </p:txBody>
      </p:sp>
    </p:spTree>
    <p:extLst>
      <p:ext uri="{BB962C8B-B14F-4D97-AF65-F5344CB8AC3E}">
        <p14:creationId xmlns:p14="http://schemas.microsoft.com/office/powerpoint/2010/main" val="824881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25BC-F9C1-4905-B627-9A42F63FCDA8}"/>
              </a:ext>
            </a:extLst>
          </p:cNvPr>
          <p:cNvSpPr>
            <a:spLocks noGrp="1"/>
          </p:cNvSpPr>
          <p:nvPr>
            <p:ph type="title"/>
          </p:nvPr>
        </p:nvSpPr>
        <p:spPr/>
        <p:txBody>
          <a:bodyPr/>
          <a:lstStyle/>
          <a:p>
            <a:pPr algn="ctr"/>
            <a:r>
              <a:rPr lang="en-US" dirty="0"/>
              <a:t>CT-4</a:t>
            </a:r>
          </a:p>
        </p:txBody>
      </p:sp>
      <p:sp>
        <p:nvSpPr>
          <p:cNvPr id="3" name="Content Placeholder 2">
            <a:extLst>
              <a:ext uri="{FF2B5EF4-FFF2-40B4-BE49-F238E27FC236}">
                <a16:creationId xmlns:a16="http://schemas.microsoft.com/office/drawing/2014/main" id="{37362393-C990-4201-8344-33FD2A20F6EA}"/>
              </a:ext>
            </a:extLst>
          </p:cNvPr>
          <p:cNvSpPr>
            <a:spLocks noGrp="1"/>
          </p:cNvSpPr>
          <p:nvPr>
            <p:ph idx="1"/>
          </p:nvPr>
        </p:nvSpPr>
        <p:spPr/>
        <p:txBody>
          <a:bodyPr>
            <a:normAutofit/>
          </a:bodyPr>
          <a:lstStyle/>
          <a:p>
            <a:r>
              <a:rPr lang="en-US" sz="3200" dirty="0"/>
              <a:t>Date: 30-01-2019</a:t>
            </a:r>
          </a:p>
          <a:p>
            <a:r>
              <a:rPr lang="en-US" sz="3200" dirty="0"/>
              <a:t>Syllabus: Vol-4</a:t>
            </a:r>
          </a:p>
          <a:p>
            <a:r>
              <a:rPr lang="en-US" sz="3200" dirty="0"/>
              <a:t>Question type: Short questions</a:t>
            </a:r>
          </a:p>
          <a:p>
            <a:r>
              <a:rPr lang="en-US" sz="3200" dirty="0"/>
              <a:t>Total Marks: 20</a:t>
            </a:r>
          </a:p>
          <a:p>
            <a:r>
              <a:rPr lang="en-US" sz="3200" dirty="0"/>
              <a:t>Note: Participation is </a:t>
            </a:r>
            <a:r>
              <a:rPr lang="en-US" sz="3200" b="1" dirty="0">
                <a:solidFill>
                  <a:srgbClr val="FF0000"/>
                </a:solidFill>
              </a:rPr>
              <a:t>not</a:t>
            </a:r>
            <a:r>
              <a:rPr lang="en-US" sz="3200" dirty="0"/>
              <a:t> mandatory</a:t>
            </a:r>
          </a:p>
          <a:p>
            <a:r>
              <a:rPr lang="en-US" sz="3200" dirty="0"/>
              <a:t>Roll call: Yes</a:t>
            </a:r>
          </a:p>
        </p:txBody>
      </p:sp>
    </p:spTree>
    <p:extLst>
      <p:ext uri="{BB962C8B-B14F-4D97-AF65-F5344CB8AC3E}">
        <p14:creationId xmlns:p14="http://schemas.microsoft.com/office/powerpoint/2010/main" val="85747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951A-FE52-438A-8773-56EA369A6F81}"/>
              </a:ext>
            </a:extLst>
          </p:cNvPr>
          <p:cNvSpPr>
            <a:spLocks noGrp="1"/>
          </p:cNvSpPr>
          <p:nvPr>
            <p:ph type="title"/>
          </p:nvPr>
        </p:nvSpPr>
        <p:spPr>
          <a:xfrm>
            <a:off x="628650" y="365126"/>
            <a:ext cx="7886700" cy="745217"/>
          </a:xfrm>
        </p:spPr>
        <p:txBody>
          <a:bodyPr>
            <a:normAutofit/>
          </a:bodyPr>
          <a:lstStyle/>
          <a:p>
            <a:pPr algn="ctr"/>
            <a:r>
              <a:rPr lang="en-US" sz="3600" b="1" cap="all" dirty="0"/>
              <a:t>How segment registers work?</a:t>
            </a:r>
          </a:p>
        </p:txBody>
      </p:sp>
      <p:sp>
        <p:nvSpPr>
          <p:cNvPr id="3" name="Content Placeholder 2">
            <a:extLst>
              <a:ext uri="{FF2B5EF4-FFF2-40B4-BE49-F238E27FC236}">
                <a16:creationId xmlns:a16="http://schemas.microsoft.com/office/drawing/2014/main" id="{5CA09F3D-A0AB-495C-A526-7F00A8E150D6}"/>
              </a:ext>
            </a:extLst>
          </p:cNvPr>
          <p:cNvSpPr>
            <a:spLocks noGrp="1"/>
          </p:cNvSpPr>
          <p:nvPr>
            <p:ph idx="1"/>
          </p:nvPr>
        </p:nvSpPr>
        <p:spPr>
          <a:xfrm>
            <a:off x="628650" y="968830"/>
            <a:ext cx="7886700" cy="5524044"/>
          </a:xfrm>
          <a:effectLst>
            <a:reflection stA="1000" endPos="65000" dist="50800" dir="5400000" sy="-100000" algn="bl" rotWithShape="0"/>
          </a:effectLst>
        </p:spPr>
        <p:txBody>
          <a:bodyPr>
            <a:normAutofit lnSpcReduction="10000"/>
          </a:bodyPr>
          <a:lstStyle/>
          <a:p>
            <a:r>
              <a:rPr lang="en-US" sz="2400" dirty="0"/>
              <a:t>Segment registers work together with general purpose register to access any memory value. For example if we would like to access memory at the physical address </a:t>
            </a:r>
            <a:r>
              <a:rPr lang="en-US" sz="2400" b="1" dirty="0" err="1"/>
              <a:t>12345h</a:t>
            </a:r>
            <a:r>
              <a:rPr lang="en-US" sz="2400" b="1" dirty="0"/>
              <a:t> </a:t>
            </a:r>
            <a:r>
              <a:rPr lang="en-US" sz="2400" dirty="0"/>
              <a:t>(hexadecimal), we should set the </a:t>
            </a:r>
            <a:r>
              <a:rPr lang="en-US" sz="2400" b="1" dirty="0"/>
              <a:t>DS = </a:t>
            </a:r>
            <a:r>
              <a:rPr lang="en-US" sz="2400" b="1" dirty="0" err="1"/>
              <a:t>1230h</a:t>
            </a:r>
            <a:r>
              <a:rPr lang="en-US" sz="2400" b="1" dirty="0"/>
              <a:t> </a:t>
            </a:r>
            <a:r>
              <a:rPr lang="en-US" sz="2400" dirty="0"/>
              <a:t>and </a:t>
            </a:r>
            <a:r>
              <a:rPr lang="en-US" sz="2400" b="1" dirty="0"/>
              <a:t>SI = </a:t>
            </a:r>
            <a:r>
              <a:rPr lang="en-US" sz="2400" b="1" dirty="0" err="1"/>
              <a:t>0045h</a:t>
            </a:r>
            <a:r>
              <a:rPr lang="en-US" sz="2400" dirty="0"/>
              <a:t>. This is good, since this way we can access much more memory than with a single register that is limited to 16 bit values. CPU makes a calculation of physical address by multiplying the segment register by </a:t>
            </a:r>
            <a:r>
              <a:rPr lang="en-US" sz="2400" dirty="0" err="1"/>
              <a:t>10h</a:t>
            </a:r>
            <a:r>
              <a:rPr lang="en-US" sz="2400" dirty="0"/>
              <a:t> and adding general purpose register to it (</a:t>
            </a:r>
            <a:r>
              <a:rPr lang="en-US" sz="2400" dirty="0" err="1"/>
              <a:t>1230h</a:t>
            </a:r>
            <a:r>
              <a:rPr lang="en-US" sz="2400" dirty="0"/>
              <a:t> * </a:t>
            </a:r>
            <a:r>
              <a:rPr lang="en-US" sz="2400" dirty="0" err="1"/>
              <a:t>10h</a:t>
            </a:r>
            <a:r>
              <a:rPr lang="en-US" sz="2400" dirty="0"/>
              <a:t> + </a:t>
            </a:r>
            <a:r>
              <a:rPr lang="en-US" sz="2400" dirty="0" err="1"/>
              <a:t>45h</a:t>
            </a:r>
            <a:r>
              <a:rPr lang="en-US" sz="2400" dirty="0"/>
              <a:t> = </a:t>
            </a:r>
            <a:r>
              <a:rPr lang="en-US" sz="2400" dirty="0" err="1"/>
              <a:t>12345h</a:t>
            </a:r>
            <a:r>
              <a:rPr lang="en-US" sz="2400" dirty="0"/>
              <a:t>): </a:t>
            </a:r>
          </a:p>
          <a:p>
            <a:endParaRPr lang="en-US" sz="2400" dirty="0"/>
          </a:p>
          <a:p>
            <a:endParaRPr lang="en-US" sz="2400" dirty="0"/>
          </a:p>
          <a:p>
            <a:pPr marL="0" indent="0">
              <a:buNone/>
            </a:pPr>
            <a:endParaRPr lang="en-US" sz="2400" dirty="0"/>
          </a:p>
          <a:p>
            <a:r>
              <a:rPr lang="en-US" sz="2000" dirty="0"/>
              <a:t>By default </a:t>
            </a:r>
            <a:r>
              <a:rPr lang="en-US" sz="2000" b="1" dirty="0"/>
              <a:t>BX, SI </a:t>
            </a:r>
            <a:r>
              <a:rPr lang="en-US" sz="2000" dirty="0"/>
              <a:t>and </a:t>
            </a:r>
            <a:r>
              <a:rPr lang="en-US" sz="2000" b="1" dirty="0"/>
              <a:t>DI </a:t>
            </a:r>
            <a:r>
              <a:rPr lang="en-US" sz="2000" dirty="0"/>
              <a:t>registers work with </a:t>
            </a:r>
            <a:r>
              <a:rPr lang="en-US" sz="2000" b="1" dirty="0"/>
              <a:t>DS </a:t>
            </a:r>
            <a:r>
              <a:rPr lang="en-US" sz="2000" dirty="0"/>
              <a:t>segment register; </a:t>
            </a:r>
            <a:r>
              <a:rPr lang="en-US" sz="2000" b="1" dirty="0"/>
              <a:t>BP </a:t>
            </a:r>
            <a:r>
              <a:rPr lang="en-US" sz="2000" dirty="0"/>
              <a:t>and </a:t>
            </a:r>
            <a:r>
              <a:rPr lang="en-US" sz="2000" b="1" dirty="0"/>
              <a:t>SP </a:t>
            </a:r>
            <a:r>
              <a:rPr lang="en-US" sz="2000" dirty="0"/>
              <a:t>work with </a:t>
            </a:r>
            <a:r>
              <a:rPr lang="en-US" sz="2000" b="1" dirty="0"/>
              <a:t>SS </a:t>
            </a:r>
            <a:r>
              <a:rPr lang="en-US" sz="2000" dirty="0"/>
              <a:t>segment register. other general purpose registers cannot form an effective address! also, although </a:t>
            </a:r>
            <a:r>
              <a:rPr lang="en-US" sz="2000" b="1" dirty="0"/>
              <a:t>BX </a:t>
            </a:r>
            <a:r>
              <a:rPr lang="en-US" sz="2000" dirty="0"/>
              <a:t>can form an effective address, </a:t>
            </a:r>
            <a:r>
              <a:rPr lang="en-US" sz="2000" b="1" dirty="0" err="1"/>
              <a:t>BH</a:t>
            </a:r>
            <a:r>
              <a:rPr lang="en-US" sz="2000" b="1" dirty="0"/>
              <a:t> </a:t>
            </a:r>
            <a:r>
              <a:rPr lang="en-US" sz="2000" dirty="0"/>
              <a:t>and </a:t>
            </a:r>
            <a:r>
              <a:rPr lang="en-US" sz="2000" b="1" dirty="0"/>
              <a:t>BL </a:t>
            </a:r>
            <a:r>
              <a:rPr lang="en-US" sz="2000" dirty="0"/>
              <a:t>cannot. </a:t>
            </a:r>
          </a:p>
        </p:txBody>
      </p:sp>
      <p:pic>
        <p:nvPicPr>
          <p:cNvPr id="4" name="Picture 3">
            <a:extLst>
              <a:ext uri="{FF2B5EF4-FFF2-40B4-BE49-F238E27FC236}">
                <a16:creationId xmlns:a16="http://schemas.microsoft.com/office/drawing/2014/main" id="{A3008238-E239-4BE6-ABF0-19DB8E9B029F}"/>
              </a:ext>
            </a:extLst>
          </p:cNvPr>
          <p:cNvPicPr>
            <a:picLocks noChangeAspect="1"/>
          </p:cNvPicPr>
          <p:nvPr/>
        </p:nvPicPr>
        <p:blipFill>
          <a:blip r:embed="rId2"/>
          <a:stretch>
            <a:fillRect/>
          </a:stretch>
        </p:blipFill>
        <p:spPr>
          <a:xfrm>
            <a:off x="3635829" y="3581399"/>
            <a:ext cx="1208314" cy="1115789"/>
          </a:xfrm>
          <a:prstGeom prst="rect">
            <a:avLst/>
          </a:prstGeom>
          <a:effectLst>
            <a:reflection stA="0" endPos="65000" dist="50800" dir="5400000" sy="-100000" algn="bl" rotWithShape="0"/>
          </a:effectLst>
        </p:spPr>
      </p:pic>
    </p:spTree>
    <p:extLst>
      <p:ext uri="{BB962C8B-B14F-4D97-AF65-F5344CB8AC3E}">
        <p14:creationId xmlns:p14="http://schemas.microsoft.com/office/powerpoint/2010/main" val="86207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58B9-2355-4E58-8499-24EFA7E47979}"/>
              </a:ext>
            </a:extLst>
          </p:cNvPr>
          <p:cNvSpPr>
            <a:spLocks noGrp="1"/>
          </p:cNvSpPr>
          <p:nvPr>
            <p:ph type="title"/>
          </p:nvPr>
        </p:nvSpPr>
        <p:spPr>
          <a:xfrm>
            <a:off x="628650" y="365127"/>
            <a:ext cx="7886700" cy="1134064"/>
          </a:xfrm>
        </p:spPr>
        <p:txBody>
          <a:bodyPr>
            <a:normAutofit/>
          </a:bodyPr>
          <a:lstStyle/>
          <a:p>
            <a:pPr algn="ctr"/>
            <a:r>
              <a:rPr lang="en-US" altLang="en-US" sz="3600" b="1" dirty="0">
                <a:solidFill>
                  <a:srgbClr val="242729"/>
                </a:solidFill>
                <a:latin typeface="inherit"/>
                <a:cs typeface="Arial" panose="020B0604020202020204" pitchFamily="34" charset="0"/>
              </a:rPr>
              <a:t>SPECIAL PURPOSE REGISTERS</a:t>
            </a:r>
            <a:br>
              <a:rPr lang="en-US" altLang="en-US" sz="3600" b="1" dirty="0">
                <a:solidFill>
                  <a:srgbClr val="242729"/>
                </a:solidFill>
                <a:latin typeface="inherit"/>
                <a:cs typeface="Arial" panose="020B0604020202020204" pitchFamily="34" charset="0"/>
              </a:rPr>
            </a:br>
            <a:r>
              <a:rPr lang="en-US" altLang="en-US" sz="3600" b="1" dirty="0">
                <a:solidFill>
                  <a:srgbClr val="242729"/>
                </a:solidFill>
                <a:latin typeface="inherit"/>
                <a:cs typeface="Arial" panose="020B0604020202020204" pitchFamily="34" charset="0"/>
              </a:rPr>
              <a:t>of 8086</a:t>
            </a:r>
            <a:endParaRPr lang="en-US" sz="3600" dirty="0"/>
          </a:p>
        </p:txBody>
      </p:sp>
      <p:sp>
        <p:nvSpPr>
          <p:cNvPr id="4" name="Rectangle 1">
            <a:extLst>
              <a:ext uri="{FF2B5EF4-FFF2-40B4-BE49-F238E27FC236}">
                <a16:creationId xmlns:a16="http://schemas.microsoft.com/office/drawing/2014/main" id="{230B294F-1945-413C-A9C8-D8C031038950}"/>
              </a:ext>
            </a:extLst>
          </p:cNvPr>
          <p:cNvSpPr>
            <a:spLocks noGrp="1" noChangeArrowheads="1"/>
          </p:cNvSpPr>
          <p:nvPr>
            <p:ph idx="1"/>
          </p:nvPr>
        </p:nvSpPr>
        <p:spPr bwMode="auto">
          <a:xfrm>
            <a:off x="707065" y="1859164"/>
            <a:ext cx="7729870"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b="1" i="0" u="none" strike="noStrike" cap="none" normalizeH="0" baseline="0" dirty="0">
                <a:ln>
                  <a:noFill/>
                </a:ln>
                <a:solidFill>
                  <a:srgbClr val="242729"/>
                </a:solidFill>
                <a:effectLst/>
                <a:latin typeface="+mn-lt"/>
                <a:cs typeface="Arial" panose="020B0604020202020204" pitchFamily="34" charset="0"/>
              </a:rPr>
              <a:t>IP</a:t>
            </a:r>
            <a:r>
              <a:rPr kumimoji="0" lang="en-US" altLang="en-US" b="0" i="0" u="none" strike="noStrike" cap="none" normalizeH="0" baseline="0" dirty="0">
                <a:ln>
                  <a:noFill/>
                </a:ln>
                <a:solidFill>
                  <a:srgbClr val="242729"/>
                </a:solidFill>
                <a:effectLst/>
                <a:latin typeface="+mn-lt"/>
                <a:cs typeface="Arial" panose="020B0604020202020204" pitchFamily="34" charset="0"/>
              </a:rPr>
              <a:t> - the instruction pointer:</a:t>
            </a:r>
            <a:endParaRPr kumimoji="0" lang="en-US" altLang="en-US" b="0" i="0" u="none" strike="noStrike" cap="none" normalizeH="0" baseline="0" dirty="0">
              <a:ln>
                <a:noFill/>
              </a:ln>
              <a:solidFill>
                <a:srgbClr val="242729"/>
              </a:solidFill>
              <a:effectLst/>
              <a:latin typeface="+mn-lt"/>
            </a:endParaRPr>
          </a:p>
          <a:p>
            <a:pPr>
              <a:lnSpc>
                <a:spcPct val="100000"/>
              </a:lnSpc>
            </a:pPr>
            <a:r>
              <a:rPr kumimoji="0" lang="en-US" altLang="en-US" sz="1800" b="0" i="0" u="none" strike="noStrike" cap="none" normalizeH="0" baseline="0" dirty="0">
                <a:ln>
                  <a:noFill/>
                </a:ln>
                <a:solidFill>
                  <a:srgbClr val="242729"/>
                </a:solidFill>
                <a:effectLst/>
                <a:latin typeface="+mn-lt"/>
              </a:rPr>
              <a:t>Always points to next instruction to be executed</a:t>
            </a:r>
          </a:p>
          <a:p>
            <a:pPr>
              <a:lnSpc>
                <a:spcPct val="100000"/>
              </a:lnSpc>
            </a:pPr>
            <a:r>
              <a:rPr kumimoji="0" lang="en-US" altLang="en-US" sz="1800" b="0" i="0" u="none" strike="noStrike" cap="none" normalizeH="0" baseline="0" dirty="0">
                <a:ln>
                  <a:noFill/>
                </a:ln>
                <a:solidFill>
                  <a:srgbClr val="242729"/>
                </a:solidFill>
                <a:effectLst/>
                <a:latin typeface="+mn-lt"/>
              </a:rPr>
              <a:t>Offset address relative to CS </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242729"/>
                </a:solidFill>
                <a:effectLst/>
                <a:latin typeface="+mn-lt"/>
                <a:cs typeface="Arial" panose="020B0604020202020204" pitchFamily="34" charset="0"/>
              </a:rPr>
              <a:t>IP register always works together with CS segment register and it points to currently executing instruction.</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42729"/>
              </a:solidFill>
              <a:effectLst/>
              <a:latin typeface="+mn-lt"/>
              <a:cs typeface="Arial" panose="020B0604020202020204" pitchFamily="34" charset="0"/>
            </a:endParaRPr>
          </a:p>
          <a:p>
            <a:pPr>
              <a:lnSpc>
                <a:spcPct val="100000"/>
              </a:lnSpc>
            </a:pPr>
            <a:r>
              <a:rPr kumimoji="0" lang="en-US" altLang="en-US" b="1" i="0" u="none" strike="noStrike" cap="none" normalizeH="0" baseline="0" dirty="0">
                <a:ln>
                  <a:noFill/>
                </a:ln>
                <a:solidFill>
                  <a:srgbClr val="242729"/>
                </a:solidFill>
                <a:effectLst/>
                <a:latin typeface="+mn-lt"/>
                <a:cs typeface="Arial" panose="020B0604020202020204" pitchFamily="34" charset="0"/>
              </a:rPr>
              <a:t>FLAG</a:t>
            </a:r>
            <a:endParaRPr kumimoji="0" lang="en-US" altLang="en-US" b="0" i="0" u="none" strike="noStrike" cap="none" normalizeH="0" baseline="0" dirty="0">
              <a:ln>
                <a:noFill/>
              </a:ln>
              <a:solidFill>
                <a:schemeClr val="tx1"/>
              </a:solidFill>
              <a:effectLst/>
              <a:latin typeface="+mn-lt"/>
            </a:endParaRPr>
          </a:p>
          <a:p>
            <a:pPr>
              <a:lnSpc>
                <a:spcPct val="100000"/>
              </a:lnSpc>
            </a:pPr>
            <a:r>
              <a:rPr kumimoji="0" lang="en-US" altLang="en-US" sz="2000" b="0" i="0" u="none" strike="noStrike" cap="none" normalizeH="0" baseline="0" dirty="0">
                <a:ln>
                  <a:noFill/>
                </a:ln>
                <a:solidFill>
                  <a:srgbClr val="242729"/>
                </a:solidFill>
                <a:effectLst/>
                <a:latin typeface="+mn-lt"/>
                <a:cs typeface="Arial" panose="020B0604020202020204" pitchFamily="34" charset="0"/>
              </a:rPr>
              <a:t>determines the current state of the processor. </a:t>
            </a:r>
          </a:p>
          <a:p>
            <a:pPr>
              <a:lnSpc>
                <a:spcPct val="100000"/>
              </a:lnSpc>
            </a:pPr>
            <a:r>
              <a:rPr kumimoji="0" lang="en-US" altLang="en-US" sz="2000" b="0" i="0" u="none" strike="noStrike" cap="none" normalizeH="0" baseline="0" dirty="0">
                <a:ln>
                  <a:noFill/>
                </a:ln>
                <a:solidFill>
                  <a:srgbClr val="242729"/>
                </a:solidFill>
                <a:effectLst/>
                <a:latin typeface="+mn-lt"/>
                <a:cs typeface="Arial" panose="020B0604020202020204" pitchFamily="34" charset="0"/>
              </a:rPr>
              <a:t>They are modified automatically by CPU after mathematical operations, this allows to determine the type of the result, and to determine conditions to transfer control to other parts of the program.</a:t>
            </a:r>
          </a:p>
          <a:p>
            <a:pPr>
              <a:lnSpc>
                <a:spcPct val="100000"/>
              </a:lnSpc>
            </a:pPr>
            <a:r>
              <a:rPr kumimoji="0" lang="en-US" altLang="en-US" sz="2000" b="0" i="0" u="none" strike="noStrike" cap="none" normalizeH="0" baseline="0" dirty="0">
                <a:ln>
                  <a:noFill/>
                </a:ln>
                <a:solidFill>
                  <a:srgbClr val="242729"/>
                </a:solidFill>
                <a:effectLst/>
                <a:latin typeface="+mn-lt"/>
                <a:cs typeface="Arial" panose="020B0604020202020204" pitchFamily="34" charset="0"/>
              </a:rPr>
              <a:t>Generally you cannot access these registers directly.</a:t>
            </a:r>
            <a:endParaRPr kumimoji="0" lang="en-US" altLang="en-US"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50308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9E92-15BA-498F-A203-630F7A6AE4F3}"/>
              </a:ext>
            </a:extLst>
          </p:cNvPr>
          <p:cNvSpPr>
            <a:spLocks noGrp="1"/>
          </p:cNvSpPr>
          <p:nvPr>
            <p:ph type="title"/>
          </p:nvPr>
        </p:nvSpPr>
        <p:spPr>
          <a:xfrm>
            <a:off x="628650" y="256267"/>
            <a:ext cx="7886700" cy="777874"/>
          </a:xfrm>
        </p:spPr>
        <p:txBody>
          <a:bodyPr>
            <a:normAutofit/>
          </a:bodyPr>
          <a:lstStyle/>
          <a:p>
            <a:pPr algn="ctr"/>
            <a:r>
              <a:rPr lang="en-US" sz="3600" b="1" cap="all" dirty="0"/>
              <a:t>Flags register of 8086</a:t>
            </a:r>
          </a:p>
        </p:txBody>
      </p:sp>
      <p:pic>
        <p:nvPicPr>
          <p:cNvPr id="10242" name="Picture 2" descr="enter image description here">
            <a:extLst>
              <a:ext uri="{FF2B5EF4-FFF2-40B4-BE49-F238E27FC236}">
                <a16:creationId xmlns:a16="http://schemas.microsoft.com/office/drawing/2014/main" id="{117FAF04-4D10-46D9-9BF7-8A0F457BB9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456" y="1186540"/>
            <a:ext cx="8322109" cy="4278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D38635-EFB0-4374-8370-E3F67B60D60D}"/>
              </a:ext>
            </a:extLst>
          </p:cNvPr>
          <p:cNvSpPr txBox="1"/>
          <p:nvPr/>
        </p:nvSpPr>
        <p:spPr>
          <a:xfrm>
            <a:off x="146979" y="5628585"/>
            <a:ext cx="8659565" cy="707886"/>
          </a:xfrm>
          <a:prstGeom prst="rect">
            <a:avLst/>
          </a:prstGeom>
          <a:noFill/>
        </p:spPr>
        <p:txBody>
          <a:bodyPr wrap="square" rtlCol="0">
            <a:spAutoFit/>
          </a:bodyPr>
          <a:lstStyle/>
          <a:p>
            <a:r>
              <a:rPr lang="en-US" sz="2000" dirty="0"/>
              <a:t>There are 9 active flag bits out of 16. The remaining 7 flags marked ‘U’ are undefined flags. These 9 flags are of two types: 6 Status flags and 3 Control flags</a:t>
            </a:r>
          </a:p>
        </p:txBody>
      </p:sp>
    </p:spTree>
    <p:extLst>
      <p:ext uri="{BB962C8B-B14F-4D97-AF65-F5344CB8AC3E}">
        <p14:creationId xmlns:p14="http://schemas.microsoft.com/office/powerpoint/2010/main" val="171621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2717-9E07-43A0-A870-CA2F378E9632}"/>
              </a:ext>
            </a:extLst>
          </p:cNvPr>
          <p:cNvSpPr>
            <a:spLocks noGrp="1"/>
          </p:cNvSpPr>
          <p:nvPr>
            <p:ph type="title"/>
          </p:nvPr>
        </p:nvSpPr>
        <p:spPr>
          <a:xfrm>
            <a:off x="628650" y="365126"/>
            <a:ext cx="7886700" cy="734331"/>
          </a:xfrm>
        </p:spPr>
        <p:txBody>
          <a:bodyPr>
            <a:normAutofit/>
          </a:bodyPr>
          <a:lstStyle/>
          <a:p>
            <a:pPr algn="ctr"/>
            <a:r>
              <a:rPr lang="en-US" sz="3600" b="1" dirty="0"/>
              <a:t>Description of Flag bits</a:t>
            </a:r>
          </a:p>
        </p:txBody>
      </p:sp>
      <p:sp>
        <p:nvSpPr>
          <p:cNvPr id="3" name="Content Placeholder 2">
            <a:extLst>
              <a:ext uri="{FF2B5EF4-FFF2-40B4-BE49-F238E27FC236}">
                <a16:creationId xmlns:a16="http://schemas.microsoft.com/office/drawing/2014/main" id="{3A2CDA96-AC25-4658-AC80-EAD2010E2A15}"/>
              </a:ext>
            </a:extLst>
          </p:cNvPr>
          <p:cNvSpPr>
            <a:spLocks noGrp="1"/>
          </p:cNvSpPr>
          <p:nvPr>
            <p:ph idx="1"/>
          </p:nvPr>
        </p:nvSpPr>
        <p:spPr>
          <a:xfrm>
            <a:off x="628650" y="1208314"/>
            <a:ext cx="7886700" cy="4968649"/>
          </a:xfrm>
        </p:spPr>
        <p:txBody>
          <a:bodyPr>
            <a:normAutofit lnSpcReduction="10000"/>
          </a:bodyPr>
          <a:lstStyle/>
          <a:p>
            <a:pPr marL="0" indent="0">
              <a:buNone/>
            </a:pPr>
            <a:r>
              <a:rPr lang="en-US" b="1" dirty="0"/>
              <a:t>Status flags:</a:t>
            </a:r>
            <a:endParaRPr lang="en-US" dirty="0"/>
          </a:p>
          <a:p>
            <a:r>
              <a:rPr lang="en-US" b="1" dirty="0"/>
              <a:t>Carry flag (CF)- </a:t>
            </a:r>
            <a:r>
              <a:rPr lang="en-US" dirty="0"/>
              <a:t>It is set whenever there is a carry or borrow out of the </a:t>
            </a:r>
            <a:r>
              <a:rPr lang="en-US" dirty="0" err="1"/>
              <a:t>MSB</a:t>
            </a:r>
            <a:r>
              <a:rPr lang="en-US" dirty="0"/>
              <a:t> (most significant bit) of a result. </a:t>
            </a:r>
            <a:r>
              <a:rPr lang="en-US" dirty="0" err="1"/>
              <a:t>D7</a:t>
            </a:r>
            <a:r>
              <a:rPr lang="en-US" dirty="0"/>
              <a:t> bit for an 8 bit operation and </a:t>
            </a:r>
            <a:r>
              <a:rPr lang="en-US" dirty="0" err="1"/>
              <a:t>D15</a:t>
            </a:r>
            <a:r>
              <a:rPr lang="en-US" dirty="0"/>
              <a:t> bit for a 16 bit operation.</a:t>
            </a:r>
          </a:p>
          <a:p>
            <a:r>
              <a:rPr lang="en-US" b="1" dirty="0"/>
              <a:t>Parity flag (PF)- </a:t>
            </a:r>
            <a:r>
              <a:rPr lang="en-US" dirty="0"/>
              <a:t>It is set if the result has even parity. If parity is odd, PF is reset. This flag is normally used for data transmission errors.</a:t>
            </a:r>
          </a:p>
          <a:p>
            <a:r>
              <a:rPr lang="en-US" b="1" dirty="0"/>
              <a:t>Auxiliary carry flag (AC)-</a:t>
            </a:r>
            <a:r>
              <a:rPr lang="en-US" dirty="0"/>
              <a:t>It is set if a carry is generated out of the lower nibble. It is used only in 8 bit operations like </a:t>
            </a:r>
            <a:r>
              <a:rPr lang="en-US" dirty="0" err="1"/>
              <a:t>DAA</a:t>
            </a:r>
            <a:r>
              <a:rPr lang="en-US" dirty="0"/>
              <a:t> and DAS.</a:t>
            </a:r>
          </a:p>
          <a:p>
            <a:r>
              <a:rPr lang="en-US" b="1" dirty="0"/>
              <a:t>Zero flag (</a:t>
            </a:r>
            <a:r>
              <a:rPr lang="en-US" b="1" dirty="0" err="1"/>
              <a:t>ZF</a:t>
            </a:r>
            <a:r>
              <a:rPr lang="en-US" b="1" dirty="0"/>
              <a:t>)- </a:t>
            </a:r>
            <a:r>
              <a:rPr lang="en-US" dirty="0"/>
              <a:t>It is set if the result is zero.</a:t>
            </a:r>
          </a:p>
        </p:txBody>
      </p:sp>
    </p:spTree>
    <p:extLst>
      <p:ext uri="{BB962C8B-B14F-4D97-AF65-F5344CB8AC3E}">
        <p14:creationId xmlns:p14="http://schemas.microsoft.com/office/powerpoint/2010/main" val="3927867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2012</TotalTime>
  <Words>5047</Words>
  <Application>Microsoft Office PowerPoint</Application>
  <PresentationFormat>On-screen Show (4:3)</PresentationFormat>
  <Paragraphs>622</Paragraphs>
  <Slides>53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Arial</vt:lpstr>
      <vt:lpstr>Calibri</vt:lpstr>
      <vt:lpstr>Calibri Light</vt:lpstr>
      <vt:lpstr>inherit</vt:lpstr>
      <vt:lpstr>Symbol</vt:lpstr>
      <vt:lpstr>Times New Roman</vt:lpstr>
      <vt:lpstr>Office Theme</vt:lpstr>
      <vt:lpstr>Equation</vt:lpstr>
      <vt:lpstr>Microprocessor and Assembly Language Lecture Vol-4  Assembly Language Programming in 8086</vt:lpstr>
      <vt:lpstr>Simple computer BLOCK DIAGRAM in terms of Assembly Language for 8086</vt:lpstr>
      <vt:lpstr>INSIDE COMPONENTS OF CPU</vt:lpstr>
      <vt:lpstr>Review of 8086 Registers</vt:lpstr>
      <vt:lpstr>Review of 8086 Registers, ... Cont.</vt:lpstr>
      <vt:lpstr>How segment registers work?</vt:lpstr>
      <vt:lpstr>SPECIAL PURPOSE REGISTERS of 8086</vt:lpstr>
      <vt:lpstr>Flags register of 8086</vt:lpstr>
      <vt:lpstr>Description of Flag bits</vt:lpstr>
      <vt:lpstr>Description of Flag bits.. continued</vt:lpstr>
      <vt:lpstr>8086 Instruction SET</vt:lpstr>
      <vt:lpstr>PowerPoint Presentation</vt:lpstr>
      <vt:lpstr>PowerPoint Presentation</vt:lpstr>
      <vt:lpstr>Data transfer Instruction MOV</vt:lpstr>
      <vt:lpstr>PowerPoint Presentation</vt:lpstr>
      <vt:lpstr>Numerical Example OF MOV INSTRUCTIONS TO DISPLAY ASCII CHARACTER ‘A’ ON DOS WINDOW</vt:lpstr>
      <vt:lpstr>Declaring Variables</vt:lpstr>
      <vt:lpstr>A MOV INSTRUCTION EXAMPLE USING VARIABLES</vt:lpstr>
      <vt:lpstr>Examples of Data Transfer Instructions ...Cont.</vt:lpstr>
      <vt:lpstr>XCHG: Exchange Instruction</vt:lpstr>
      <vt:lpstr>Examples of XCHG Instructions</vt:lpstr>
      <vt:lpstr>IN: (Input from port) Instruction</vt:lpstr>
      <vt:lpstr>IN Instruction Examples</vt:lpstr>
      <vt:lpstr>OUT (Output to Port) Instruction</vt:lpstr>
      <vt:lpstr>Examples of OUT Instructions</vt:lpstr>
      <vt:lpstr>XLAT (Translate a Byte) Instruction</vt:lpstr>
      <vt:lpstr>LEA: LOAD EFFECTIVE ADDRESS</vt:lpstr>
      <vt:lpstr>Hexadecimal Number System Read &lt;Assembly programming using EMU 8086.pdf&gt;</vt:lpstr>
      <vt:lpstr>Convert a Decimal Number into HEX</vt:lpstr>
      <vt:lpstr>NUMERICAL EXAMPLE OF LEA</vt:lpstr>
      <vt:lpstr>Table of the list of data transfer instructions</vt:lpstr>
      <vt:lpstr>Arithmetic and Logical Instructions</vt:lpstr>
      <vt:lpstr>ADD: Addition</vt:lpstr>
      <vt:lpstr>Examples of ADD Instruction Statements</vt:lpstr>
      <vt:lpstr>Numerical Example of ADD Program</vt:lpstr>
      <vt:lpstr>NUMERICAL Example of ADD instruction using Assembly Language </vt:lpstr>
      <vt:lpstr>ADC: Add with Carry</vt:lpstr>
      <vt:lpstr>Numerical ADC Example</vt:lpstr>
      <vt:lpstr>PowerPoint Presentation</vt:lpstr>
      <vt:lpstr>PowerPoint Presentation</vt:lpstr>
      <vt:lpstr>PowerPoint Presentation</vt:lpstr>
      <vt:lpstr>INC : INCREMENT</vt:lpstr>
      <vt:lpstr>MUL : MULTIPLICATION</vt:lpstr>
      <vt:lpstr>MUL Examples</vt:lpstr>
      <vt:lpstr>DIV: Division Instruction</vt:lpstr>
      <vt:lpstr>16-bit dividend (ভাজ্য)</vt:lpstr>
      <vt:lpstr>32-bit dividend (ভাজ্য)</vt:lpstr>
      <vt:lpstr>PowerPoint Presentation</vt:lpstr>
      <vt:lpstr>Assembly code for HELLO WORLD !!</vt:lpstr>
      <vt:lpstr>Assembly code for HELLO WORLD with explanation of statements</vt:lpstr>
      <vt:lpstr>Assembly code for HELLO WORLD</vt:lpstr>
      <vt:lpstr>Microprocessors and Assembly Language</vt:lpstr>
      <vt:lpstr>CT-4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 Asadul Huq</dc:creator>
  <cp:lastModifiedBy>A.H.M. Asadul Huq</cp:lastModifiedBy>
  <cp:revision>278</cp:revision>
  <cp:lastPrinted>2019-01-28T03:54:34Z</cp:lastPrinted>
  <dcterms:created xsi:type="dcterms:W3CDTF">2019-01-07T03:28:31Z</dcterms:created>
  <dcterms:modified xsi:type="dcterms:W3CDTF">2019-02-26T14:45:06Z</dcterms:modified>
</cp:coreProperties>
</file>