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71" r:id="rId4"/>
    <p:sldId id="273" r:id="rId5"/>
    <p:sldId id="258" r:id="rId6"/>
    <p:sldId id="270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EB8-0FA1-4004-B7EF-42994CD9534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D7-2348-4122-B6C4-C308DE29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8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EB8-0FA1-4004-B7EF-42994CD9534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D7-2348-4122-B6C4-C308DE29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1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EB8-0FA1-4004-B7EF-42994CD9534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D7-2348-4122-B6C4-C308DE29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EB8-0FA1-4004-B7EF-42994CD9534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D7-2348-4122-B6C4-C308DE29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2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EB8-0FA1-4004-B7EF-42994CD9534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D7-2348-4122-B6C4-C308DE29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2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EB8-0FA1-4004-B7EF-42994CD9534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D7-2348-4122-B6C4-C308DE29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7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EB8-0FA1-4004-B7EF-42994CD9534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D7-2348-4122-B6C4-C308DE29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8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EB8-0FA1-4004-B7EF-42994CD9534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D7-2348-4122-B6C4-C308DE29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1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EB8-0FA1-4004-B7EF-42994CD9534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D7-2348-4122-B6C4-C308DE29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6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EB8-0FA1-4004-B7EF-42994CD9534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D7-2348-4122-B6C4-C308DE29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8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EB8-0FA1-4004-B7EF-42994CD9534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D7-2348-4122-B6C4-C308DE29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8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99EB8-0FA1-4004-B7EF-42994CD9534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39FD7-2348-4122-B6C4-C308DE29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8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180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CSE 401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Mathematics for Computer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05409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Course Instructor:</a:t>
            </a:r>
            <a:br>
              <a:rPr lang="en-US" dirty="0"/>
            </a:br>
            <a:r>
              <a:rPr lang="en-US" dirty="0"/>
              <a:t>Mahathir </a:t>
            </a:r>
            <a:r>
              <a:rPr lang="en-US" dirty="0" err="1"/>
              <a:t>Monjur</a:t>
            </a:r>
            <a:br>
              <a:rPr lang="en-US" dirty="0"/>
            </a:br>
            <a:r>
              <a:rPr lang="en-US" dirty="0"/>
              <a:t>Lecturer, Computer Science and Engineering,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University of Asia Pacific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E-mail: mahathir@uap-bd.edu</a:t>
            </a:r>
            <a:br>
              <a:rPr lang="en-US" dirty="0"/>
            </a:br>
            <a:r>
              <a:rPr lang="en-US" dirty="0" err="1"/>
              <a:t>Contacct</a:t>
            </a:r>
            <a:r>
              <a:rPr lang="en-US" dirty="0"/>
              <a:t> No.: +880-1781461842</a:t>
            </a:r>
          </a:p>
        </p:txBody>
      </p:sp>
    </p:spTree>
    <p:extLst>
      <p:ext uri="{BB962C8B-B14F-4D97-AF65-F5344CB8AC3E}">
        <p14:creationId xmlns:p14="http://schemas.microsoft.com/office/powerpoint/2010/main" val="265799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8475"/>
            <a:ext cx="10515600" cy="4351338"/>
          </a:xfrm>
        </p:spPr>
        <p:txBody>
          <a:bodyPr/>
          <a:lstStyle/>
          <a:p>
            <a:r>
              <a:rPr lang="en-US" dirty="0"/>
              <a:t>Total number of moves for 2 disks, T</a:t>
            </a:r>
            <a:r>
              <a:rPr lang="en-US" baseline="-25000" dirty="0"/>
              <a:t>2</a:t>
            </a:r>
            <a:r>
              <a:rPr lang="en-US" dirty="0"/>
              <a:t> = 3</a:t>
            </a:r>
          </a:p>
          <a:p>
            <a:r>
              <a:rPr lang="en-US" dirty="0"/>
              <a:t>Total number of moves for 1 disks, T</a:t>
            </a:r>
            <a:r>
              <a:rPr lang="en-US" baseline="-25000" dirty="0"/>
              <a:t>1</a:t>
            </a:r>
            <a:r>
              <a:rPr lang="en-US" dirty="0"/>
              <a:t> = 1</a:t>
            </a:r>
          </a:p>
          <a:p>
            <a:r>
              <a:rPr lang="en-US" dirty="0"/>
              <a:t>Total number of moves for 0 disks, T</a:t>
            </a:r>
            <a:r>
              <a:rPr lang="en-US" baseline="-25000" dirty="0"/>
              <a:t>0</a:t>
            </a:r>
            <a:r>
              <a:rPr lang="en-US" dirty="0"/>
              <a:t> = 0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Total number of moves for n disks,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= ?</a:t>
            </a:r>
          </a:p>
        </p:txBody>
      </p:sp>
    </p:spTree>
    <p:extLst>
      <p:ext uri="{BB962C8B-B14F-4D97-AF65-F5344CB8AC3E}">
        <p14:creationId xmlns:p14="http://schemas.microsoft.com/office/powerpoint/2010/main" val="419042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8475"/>
            <a:ext cx="10515600" cy="4351338"/>
          </a:xfrm>
        </p:spPr>
        <p:txBody>
          <a:bodyPr/>
          <a:lstStyle/>
          <a:p>
            <a:r>
              <a:rPr lang="en-US" dirty="0"/>
              <a:t>Transfer (n-1) smallest disks to the auxiliary peg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Transfer the largest disk to the destination peg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Transfer (n-1) smallest disks back onto the largest disk</a:t>
            </a:r>
            <a:br>
              <a:rPr lang="en-US" dirty="0"/>
            </a:b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124325" y="2295009"/>
            <a:ext cx="333375" cy="4286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7612" y="2748260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n-1</a:t>
            </a:r>
            <a:r>
              <a:rPr lang="en-US" dirty="0"/>
              <a:t> moves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029575" y="3543300"/>
            <a:ext cx="523875" cy="3238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5375" y="3520559"/>
            <a:ext cx="87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move</a:t>
            </a:r>
          </a:p>
        </p:txBody>
      </p:sp>
      <p:sp>
        <p:nvSpPr>
          <p:cNvPr id="8" name="Down Arrow 7"/>
          <p:cNvSpPr/>
          <p:nvPr/>
        </p:nvSpPr>
        <p:spPr>
          <a:xfrm>
            <a:off x="4124325" y="4903272"/>
            <a:ext cx="333375" cy="4286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57612" y="5427960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n-1</a:t>
            </a:r>
            <a:r>
              <a:rPr lang="en-US" dirty="0"/>
              <a:t> moves</a:t>
            </a:r>
          </a:p>
        </p:txBody>
      </p:sp>
    </p:spTree>
    <p:extLst>
      <p:ext uri="{BB962C8B-B14F-4D97-AF65-F5344CB8AC3E}">
        <p14:creationId xmlns:p14="http://schemas.microsoft.com/office/powerpoint/2010/main" val="154343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Recurrence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8475"/>
            <a:ext cx="10515600" cy="4351338"/>
          </a:xfrm>
        </p:spPr>
        <p:txBody>
          <a:bodyPr/>
          <a:lstStyle/>
          <a:p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&lt;= 2 * T</a:t>
            </a:r>
            <a:r>
              <a:rPr lang="en-US" baseline="-25000" dirty="0"/>
              <a:t>n-1</a:t>
            </a:r>
            <a:r>
              <a:rPr lang="en-US" dirty="0"/>
              <a:t> + 1 ; for n &gt; 0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&gt;= 2 * T</a:t>
            </a:r>
            <a:r>
              <a:rPr lang="en-US" baseline="-25000" dirty="0"/>
              <a:t>n-1</a:t>
            </a:r>
            <a:r>
              <a:rPr lang="en-US" dirty="0"/>
              <a:t> + 1 ; for n &gt; 0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Recurrence solution: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      T</a:t>
            </a:r>
            <a:r>
              <a:rPr lang="en-US" baseline="-25000" dirty="0"/>
              <a:t>0</a:t>
            </a:r>
            <a:r>
              <a:rPr lang="en-US" dirty="0"/>
              <a:t> = 0</a:t>
            </a:r>
            <a:br>
              <a:rPr lang="en-US" dirty="0"/>
            </a:br>
            <a:r>
              <a:rPr lang="en-US" dirty="0"/>
              <a:t>                                    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= 2 * T</a:t>
            </a:r>
            <a:r>
              <a:rPr lang="en-US" baseline="-25000" dirty="0"/>
              <a:t>n-1</a:t>
            </a:r>
            <a:r>
              <a:rPr lang="en-US" dirty="0"/>
              <a:t> + 1 ; for n &gt; 0</a:t>
            </a:r>
            <a:br>
              <a:rPr lang="en-US" dirty="0"/>
            </a:b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8048625" y="4276725"/>
            <a:ext cx="609600" cy="115252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63000" y="4601646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…………….. (1)</a:t>
            </a:r>
          </a:p>
        </p:txBody>
      </p:sp>
    </p:spTree>
    <p:extLst>
      <p:ext uri="{BB962C8B-B14F-4D97-AF65-F5344CB8AC3E}">
        <p14:creationId xmlns:p14="http://schemas.microsoft.com/office/powerpoint/2010/main" val="229315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Solve of Recurrence: Guessing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897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r>
              <a:rPr lang="en-US" dirty="0"/>
              <a:t> = 0                                                        = 2</a:t>
            </a:r>
            <a:r>
              <a:rPr lang="en-US" baseline="30000" dirty="0"/>
              <a:t>0</a:t>
            </a:r>
            <a:r>
              <a:rPr lang="en-US" dirty="0"/>
              <a:t> - 1</a:t>
            </a:r>
          </a:p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2 * T</a:t>
            </a:r>
            <a:r>
              <a:rPr lang="en-US" baseline="-25000" dirty="0"/>
              <a:t>0</a:t>
            </a:r>
            <a:r>
              <a:rPr lang="en-US" dirty="0"/>
              <a:t> + 1 = 2 * 0 + 1 = 1                = 2</a:t>
            </a:r>
            <a:r>
              <a:rPr lang="en-US" baseline="30000" dirty="0"/>
              <a:t>1</a:t>
            </a:r>
            <a:r>
              <a:rPr lang="en-US" dirty="0"/>
              <a:t> – 1</a:t>
            </a:r>
          </a:p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2 * T</a:t>
            </a:r>
            <a:r>
              <a:rPr lang="en-US" baseline="-25000" dirty="0"/>
              <a:t>1</a:t>
            </a:r>
            <a:r>
              <a:rPr lang="en-US" dirty="0"/>
              <a:t> + 1 = 2 * 1 + 1 = 3                = 2</a:t>
            </a:r>
            <a:r>
              <a:rPr lang="en-US" baseline="30000" dirty="0"/>
              <a:t>2</a:t>
            </a:r>
            <a:r>
              <a:rPr lang="en-US" dirty="0"/>
              <a:t> – 1</a:t>
            </a:r>
          </a:p>
          <a:p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2 * T</a:t>
            </a:r>
            <a:r>
              <a:rPr lang="en-US" baseline="-25000" dirty="0"/>
              <a:t>2</a:t>
            </a:r>
            <a:r>
              <a:rPr lang="en-US" dirty="0"/>
              <a:t> + 1 = 2 * 3 + 1 = 7                = 2</a:t>
            </a:r>
            <a:r>
              <a:rPr lang="en-US" baseline="30000" dirty="0"/>
              <a:t>3</a:t>
            </a:r>
            <a:r>
              <a:rPr lang="en-US" dirty="0"/>
              <a:t> – 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baseline="-25000" dirty="0" err="1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= 2 * T</a:t>
            </a:r>
            <a:r>
              <a:rPr lang="en-US" baseline="-25000" dirty="0">
                <a:solidFill>
                  <a:srgbClr val="FF0000"/>
                </a:solidFill>
              </a:rPr>
              <a:t>n-1</a:t>
            </a:r>
            <a:r>
              <a:rPr lang="en-US" dirty="0">
                <a:solidFill>
                  <a:srgbClr val="FF0000"/>
                </a:solidFill>
              </a:rPr>
              <a:t> + 1</a:t>
            </a:r>
            <a:r>
              <a:rPr lang="en-US" dirty="0"/>
              <a:t>                                      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– 1 … … … … …(2)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4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Mathematical Proof: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Trivial Basis: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0</a:t>
            </a:r>
            <a:r>
              <a:rPr lang="en-US" dirty="0"/>
              <a:t> = 2</a:t>
            </a:r>
            <a:r>
              <a:rPr lang="en-US" baseline="30000" dirty="0"/>
              <a:t>0</a:t>
            </a:r>
            <a:r>
              <a:rPr lang="en-US" dirty="0"/>
              <a:t> – 1 = 0</a:t>
            </a:r>
          </a:p>
          <a:p>
            <a:r>
              <a:rPr lang="en-US" dirty="0"/>
              <a:t>Suppose equation (2) holds for (n-1). So,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n-1</a:t>
            </a:r>
            <a:r>
              <a:rPr lang="en-US" dirty="0"/>
              <a:t> = 2</a:t>
            </a:r>
            <a:r>
              <a:rPr lang="en-US" baseline="30000" dirty="0"/>
              <a:t>n-1</a:t>
            </a:r>
            <a:r>
              <a:rPr lang="en-US" dirty="0"/>
              <a:t> – 1 holds</a:t>
            </a:r>
          </a:p>
          <a:p>
            <a:r>
              <a:rPr lang="en-US" dirty="0"/>
              <a:t>Now,</a:t>
            </a:r>
            <a:br>
              <a:rPr lang="en-US" dirty="0"/>
            </a:b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= 2 * T</a:t>
            </a:r>
            <a:r>
              <a:rPr lang="en-US" baseline="-25000" dirty="0"/>
              <a:t>n-1</a:t>
            </a:r>
            <a:r>
              <a:rPr lang="en-US" dirty="0"/>
              <a:t> + 1</a:t>
            </a:r>
            <a:br>
              <a:rPr lang="en-US" dirty="0"/>
            </a:br>
            <a:r>
              <a:rPr lang="en-US" dirty="0"/>
              <a:t>     = 2 * (2</a:t>
            </a:r>
            <a:r>
              <a:rPr lang="en-US" baseline="30000" dirty="0"/>
              <a:t>n-1</a:t>
            </a:r>
            <a:r>
              <a:rPr lang="en-US" dirty="0"/>
              <a:t> – 1) + 1</a:t>
            </a:r>
            <a:br>
              <a:rPr lang="en-US" dirty="0"/>
            </a:br>
            <a:r>
              <a:rPr lang="en-US" dirty="0"/>
              <a:t>     = 2</a:t>
            </a:r>
            <a:r>
              <a:rPr lang="en-US" baseline="30000" dirty="0"/>
              <a:t>n</a:t>
            </a:r>
            <a:r>
              <a:rPr lang="en-US" dirty="0"/>
              <a:t> – 2 + 1</a:t>
            </a:r>
            <a:br>
              <a:rPr lang="en-US" dirty="0"/>
            </a:br>
            <a:r>
              <a:rPr lang="en-US" dirty="0"/>
              <a:t>     = 2</a:t>
            </a:r>
            <a:r>
              <a:rPr lang="en-US" baseline="30000" dirty="0"/>
              <a:t>n</a:t>
            </a:r>
            <a:r>
              <a:rPr lang="en-US" dirty="0"/>
              <a:t> – 1</a:t>
            </a:r>
          </a:p>
          <a:p>
            <a:r>
              <a:rPr lang="en-US" dirty="0"/>
              <a:t>Hence equation (2) holds for n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3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0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Solve of Recurrence: Without Inductive Leap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324"/>
            <a:ext cx="10515600" cy="5394326"/>
          </a:xfrm>
        </p:spPr>
        <p:txBody>
          <a:bodyPr/>
          <a:lstStyle/>
          <a:p>
            <a:r>
              <a:rPr lang="en-US" dirty="0"/>
              <a:t>Recurrence solution:</a:t>
            </a:r>
            <a:br>
              <a:rPr lang="en-US" dirty="0"/>
            </a:br>
            <a:r>
              <a:rPr lang="en-US" dirty="0"/>
              <a:t>                                     T</a:t>
            </a:r>
            <a:r>
              <a:rPr lang="en-US" baseline="-25000" dirty="0"/>
              <a:t>0</a:t>
            </a:r>
            <a:r>
              <a:rPr lang="en-US" dirty="0"/>
              <a:t> = 0</a:t>
            </a:r>
            <a:br>
              <a:rPr lang="en-US" dirty="0"/>
            </a:br>
            <a:r>
              <a:rPr lang="en-US" dirty="0"/>
              <a:t>                                    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= 2 * T</a:t>
            </a:r>
            <a:r>
              <a:rPr lang="en-US" baseline="-25000" dirty="0"/>
              <a:t>n-1</a:t>
            </a:r>
            <a:r>
              <a:rPr lang="en-US" dirty="0"/>
              <a:t> + 1 ; for n &gt; 0</a:t>
            </a:r>
            <a:br>
              <a:rPr lang="en-US" dirty="0"/>
            </a:br>
            <a:r>
              <a:rPr lang="en-US" dirty="0"/>
              <a:t>			 </a:t>
            </a:r>
            <a:br>
              <a:rPr lang="en-US" dirty="0"/>
            </a:br>
            <a:r>
              <a:rPr lang="en-US" dirty="0"/>
              <a:t>			      T</a:t>
            </a:r>
            <a:r>
              <a:rPr lang="en-US" baseline="-25000" dirty="0"/>
              <a:t>0 </a:t>
            </a:r>
            <a:r>
              <a:rPr lang="en-US" dirty="0"/>
              <a:t> + 1 = 1</a:t>
            </a:r>
            <a:br>
              <a:rPr lang="en-US" dirty="0"/>
            </a:br>
            <a:r>
              <a:rPr lang="en-US" dirty="0"/>
              <a:t>                                    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+ 1 = 2 * T</a:t>
            </a:r>
            <a:r>
              <a:rPr lang="en-US" baseline="-25000" dirty="0"/>
              <a:t>n-1</a:t>
            </a:r>
            <a:r>
              <a:rPr lang="en-US" dirty="0"/>
              <a:t> + 2 ; for n &gt; 0</a:t>
            </a:r>
          </a:p>
          <a:p>
            <a:pPr marL="0" indent="0">
              <a:buNone/>
            </a:pPr>
            <a:r>
              <a:rPr lang="en-US" dirty="0"/>
              <a:t>Now, if we let, U</a:t>
            </a:r>
            <a:r>
              <a:rPr lang="en-US" baseline="-25000" dirty="0"/>
              <a:t>n</a:t>
            </a:r>
            <a:r>
              <a:rPr lang="en-US" dirty="0"/>
              <a:t>=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+ 1, then we have</a:t>
            </a:r>
            <a:br>
              <a:rPr lang="en-US" dirty="0"/>
            </a:br>
            <a:r>
              <a:rPr lang="en-US" dirty="0"/>
              <a:t>			</a:t>
            </a:r>
            <a:br>
              <a:rPr lang="en-US" dirty="0"/>
            </a:br>
            <a:r>
              <a:rPr lang="en-US" dirty="0"/>
              <a:t>			      U</a:t>
            </a:r>
            <a:r>
              <a:rPr lang="en-US" baseline="-25000" dirty="0"/>
              <a:t>0</a:t>
            </a:r>
            <a:r>
              <a:rPr lang="en-US" dirty="0"/>
              <a:t> = 1</a:t>
            </a:r>
          </a:p>
          <a:p>
            <a:pPr marL="0" indent="0">
              <a:buNone/>
            </a:pPr>
            <a:r>
              <a:rPr lang="en-US" dirty="0"/>
              <a:t>			      U</a:t>
            </a:r>
            <a:r>
              <a:rPr lang="en-US" baseline="-25000" dirty="0"/>
              <a:t>n</a:t>
            </a:r>
            <a:r>
              <a:rPr lang="en-US" dirty="0"/>
              <a:t> = 2 * U</a:t>
            </a:r>
            <a:r>
              <a:rPr lang="en-US" baseline="-25000" dirty="0"/>
              <a:t>n-1</a:t>
            </a:r>
            <a:r>
              <a:rPr lang="en-US" dirty="0"/>
              <a:t> ; for n &gt; 0</a:t>
            </a:r>
          </a:p>
          <a:p>
            <a:pPr marL="0" indent="0">
              <a:buNone/>
            </a:pPr>
            <a:r>
              <a:rPr lang="en-US" dirty="0"/>
              <a:t>			     </a:t>
            </a:r>
            <a:br>
              <a:rPr lang="en-US" dirty="0"/>
            </a:br>
            <a:r>
              <a:rPr lang="en-US" dirty="0"/>
              <a:t>			 U</a:t>
            </a:r>
            <a:r>
              <a:rPr lang="en-US" baseline="-25000" dirty="0"/>
              <a:t>n</a:t>
            </a:r>
            <a:r>
              <a:rPr lang="en-US" dirty="0"/>
              <a:t> = 2</a:t>
            </a:r>
            <a:r>
              <a:rPr lang="en-US" baseline="30000" dirty="0"/>
              <a:t>n</a:t>
            </a:r>
            <a:r>
              <a:rPr lang="en-US" dirty="0"/>
              <a:t> ; hence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= 2</a:t>
            </a:r>
            <a:r>
              <a:rPr lang="en-US" baseline="30000" dirty="0"/>
              <a:t>n</a:t>
            </a:r>
            <a:r>
              <a:rPr lang="en-US" dirty="0"/>
              <a:t> - 1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7877560" y="1503362"/>
            <a:ext cx="609600" cy="115252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20509" y="179736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…………….. (1)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20509" y="4797979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…………….. (2)</a:t>
            </a:r>
          </a:p>
        </p:txBody>
      </p:sp>
      <p:sp>
        <p:nvSpPr>
          <p:cNvPr id="9" name="Right Brace 8"/>
          <p:cNvSpPr/>
          <p:nvPr/>
        </p:nvSpPr>
        <p:spPr>
          <a:xfrm>
            <a:off x="7877560" y="4491114"/>
            <a:ext cx="609600" cy="115252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0675" y="1665288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Josephus Problem</a:t>
            </a:r>
          </a:p>
        </p:txBody>
      </p:sp>
    </p:spTree>
    <p:extLst>
      <p:ext uri="{BB962C8B-B14F-4D97-AF65-F5344CB8AC3E}">
        <p14:creationId xmlns:p14="http://schemas.microsoft.com/office/powerpoint/2010/main" val="347109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086"/>
            <a:ext cx="105156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0144"/>
            <a:ext cx="10515600" cy="2062161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 people numbered </a:t>
            </a:r>
            <a:r>
              <a:rPr lang="en-US" dirty="0">
                <a:solidFill>
                  <a:srgbClr val="FF0000"/>
                </a:solidFill>
              </a:rPr>
              <a:t>1 to n </a:t>
            </a:r>
            <a:r>
              <a:rPr lang="en-US" dirty="0">
                <a:solidFill>
                  <a:schemeClr val="tx1"/>
                </a:solidFill>
              </a:rPr>
              <a:t>around a circle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Eliminate every second person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Last person ALIVE!!</a:t>
            </a:r>
          </a:p>
          <a:p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F5A9F9-A67F-4117-80C7-5DB176DFAAAC}"/>
              </a:ext>
            </a:extLst>
          </p:cNvPr>
          <p:cNvSpPr/>
          <p:nvPr/>
        </p:nvSpPr>
        <p:spPr>
          <a:xfrm>
            <a:off x="4364736" y="3011424"/>
            <a:ext cx="3304032" cy="28407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98023-0F19-4A38-9EE7-516276B55437}"/>
              </a:ext>
            </a:extLst>
          </p:cNvPr>
          <p:cNvSpPr txBox="1"/>
          <p:nvPr/>
        </p:nvSpPr>
        <p:spPr>
          <a:xfrm>
            <a:off x="5865909" y="2682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8B3AC-6443-42D4-B1D7-256343B40B68}"/>
              </a:ext>
            </a:extLst>
          </p:cNvPr>
          <p:cNvSpPr txBox="1"/>
          <p:nvPr/>
        </p:nvSpPr>
        <p:spPr>
          <a:xfrm>
            <a:off x="5872005" y="5786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02711-2688-4E1C-802D-84E77F4DA95C}"/>
              </a:ext>
            </a:extLst>
          </p:cNvPr>
          <p:cNvSpPr txBox="1"/>
          <p:nvPr/>
        </p:nvSpPr>
        <p:spPr>
          <a:xfrm>
            <a:off x="6932709" y="30455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79445C-B193-4D5C-8A08-483D1AC429E4}"/>
              </a:ext>
            </a:extLst>
          </p:cNvPr>
          <p:cNvSpPr txBox="1"/>
          <p:nvPr/>
        </p:nvSpPr>
        <p:spPr>
          <a:xfrm>
            <a:off x="7668768" y="3822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9FDCE7-F8DE-407B-91B2-3217A9800498}"/>
              </a:ext>
            </a:extLst>
          </p:cNvPr>
          <p:cNvSpPr txBox="1"/>
          <p:nvPr/>
        </p:nvSpPr>
        <p:spPr>
          <a:xfrm>
            <a:off x="7517925" y="4980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779B3-A42E-468B-8592-146864AC432F}"/>
              </a:ext>
            </a:extLst>
          </p:cNvPr>
          <p:cNvSpPr txBox="1"/>
          <p:nvPr/>
        </p:nvSpPr>
        <p:spPr>
          <a:xfrm>
            <a:off x="6932709" y="5667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426F4B-DAE5-4E0C-8FD5-94238BFF093B}"/>
              </a:ext>
            </a:extLst>
          </p:cNvPr>
          <p:cNvSpPr txBox="1"/>
          <p:nvPr/>
        </p:nvSpPr>
        <p:spPr>
          <a:xfrm>
            <a:off x="4494309" y="3182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594600-0664-4D49-B90D-EEE6313B32E1}"/>
              </a:ext>
            </a:extLst>
          </p:cNvPr>
          <p:cNvSpPr txBox="1"/>
          <p:nvPr/>
        </p:nvSpPr>
        <p:spPr>
          <a:xfrm>
            <a:off x="4063050" y="4013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A35A8F-6A16-4BDE-985E-2264DA5C0A8F}"/>
              </a:ext>
            </a:extLst>
          </p:cNvPr>
          <p:cNvSpPr txBox="1"/>
          <p:nvPr/>
        </p:nvSpPr>
        <p:spPr>
          <a:xfrm>
            <a:off x="4213893" y="4980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4F3624-CD32-4C77-9B76-70E2D53F7841}"/>
              </a:ext>
            </a:extLst>
          </p:cNvPr>
          <p:cNvSpPr txBox="1"/>
          <p:nvPr/>
        </p:nvSpPr>
        <p:spPr>
          <a:xfrm>
            <a:off x="4819667" y="5673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7CAEEDF2-BA4F-4F6B-A9DE-B0CA653076EE}"/>
              </a:ext>
            </a:extLst>
          </p:cNvPr>
          <p:cNvSpPr/>
          <p:nvPr/>
        </p:nvSpPr>
        <p:spPr>
          <a:xfrm>
            <a:off x="7156704" y="2993896"/>
            <a:ext cx="528795" cy="4210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2DB9589D-FD1E-4AE9-B4A4-670807F71431}"/>
              </a:ext>
            </a:extLst>
          </p:cNvPr>
          <p:cNvSpPr/>
          <p:nvPr/>
        </p:nvSpPr>
        <p:spPr>
          <a:xfrm>
            <a:off x="7706056" y="4980432"/>
            <a:ext cx="528795" cy="4210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6A822A6D-B345-4468-AE12-F2E0D096440D}"/>
              </a:ext>
            </a:extLst>
          </p:cNvPr>
          <p:cNvSpPr/>
          <p:nvPr/>
        </p:nvSpPr>
        <p:spPr>
          <a:xfrm>
            <a:off x="5752354" y="6155956"/>
            <a:ext cx="528795" cy="4210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0F1F68E8-4132-4005-A5EC-9780AA9A7149}"/>
              </a:ext>
            </a:extLst>
          </p:cNvPr>
          <p:cNvSpPr/>
          <p:nvPr/>
        </p:nvSpPr>
        <p:spPr>
          <a:xfrm>
            <a:off x="3609676" y="5002624"/>
            <a:ext cx="528795" cy="4210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D87872C5-D481-4BE2-A7BF-311F94338DD8}"/>
              </a:ext>
            </a:extLst>
          </p:cNvPr>
          <p:cNvSpPr/>
          <p:nvPr/>
        </p:nvSpPr>
        <p:spPr>
          <a:xfrm>
            <a:off x="4165125" y="3003789"/>
            <a:ext cx="528795" cy="4210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B62231C3-CE1A-4E75-ABDF-CD5F0D1A2ADA}"/>
              </a:ext>
            </a:extLst>
          </p:cNvPr>
          <p:cNvSpPr/>
          <p:nvPr/>
        </p:nvSpPr>
        <p:spPr>
          <a:xfrm>
            <a:off x="7895033" y="3760708"/>
            <a:ext cx="528795" cy="4210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848FD608-C6DD-42A3-A868-552D6BAE7799}"/>
              </a:ext>
            </a:extLst>
          </p:cNvPr>
          <p:cNvSpPr/>
          <p:nvPr/>
        </p:nvSpPr>
        <p:spPr>
          <a:xfrm>
            <a:off x="4429522" y="5870833"/>
            <a:ext cx="528795" cy="4210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A6610C5B-BEDB-4EA8-B0C2-DD4197CE211B}"/>
              </a:ext>
            </a:extLst>
          </p:cNvPr>
          <p:cNvSpPr/>
          <p:nvPr/>
        </p:nvSpPr>
        <p:spPr>
          <a:xfrm>
            <a:off x="5675376" y="2243318"/>
            <a:ext cx="528795" cy="421009"/>
          </a:xfrm>
          <a:prstGeom prst="mathMultiply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F5D1AED2-349D-431D-9B6E-9DA4C7FFAC51}"/>
              </a:ext>
            </a:extLst>
          </p:cNvPr>
          <p:cNvSpPr/>
          <p:nvPr/>
        </p:nvSpPr>
        <p:spPr>
          <a:xfrm>
            <a:off x="3609675" y="4003890"/>
            <a:ext cx="528795" cy="421009"/>
          </a:xfrm>
          <a:prstGeom prst="mathMultiply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>
            <a:extLst>
              <a:ext uri="{FF2B5EF4-FFF2-40B4-BE49-F238E27FC236}">
                <a16:creationId xmlns:a16="http://schemas.microsoft.com/office/drawing/2014/main" id="{95B585EE-1AAC-420B-9F71-12906E8EA6C8}"/>
              </a:ext>
            </a:extLst>
          </p:cNvPr>
          <p:cNvSpPr/>
          <p:nvPr/>
        </p:nvSpPr>
        <p:spPr>
          <a:xfrm>
            <a:off x="7134655" y="5757821"/>
            <a:ext cx="660638" cy="621214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5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84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J(10) = 5</a:t>
            </a:r>
            <a:br>
              <a:rPr lang="en-US" dirty="0"/>
            </a:br>
            <a:endParaRPr lang="en-US" dirty="0"/>
          </a:p>
          <a:p>
            <a:r>
              <a:rPr lang="en-US" dirty="0"/>
              <a:t>J(10) = 10/2 = 5</a:t>
            </a:r>
            <a:br>
              <a:rPr lang="en-US" dirty="0"/>
            </a:br>
            <a:endParaRPr lang="en-US" dirty="0"/>
          </a:p>
          <a:p>
            <a:r>
              <a:rPr lang="en-US" dirty="0"/>
              <a:t>J(2) = 2/2 = 1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So……………… </a:t>
            </a:r>
            <a:r>
              <a:rPr lang="en-US" dirty="0">
                <a:solidFill>
                  <a:srgbClr val="FF0000"/>
                </a:solidFill>
              </a:rPr>
              <a:t>J(n) = n/2 ??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8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Generalization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8FF5FC-48F7-4B3B-A74E-9FFE5155E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4378"/>
              </p:ext>
            </p:extLst>
          </p:nvPr>
        </p:nvGraphicFramePr>
        <p:xfrm>
          <a:off x="1011936" y="1690688"/>
          <a:ext cx="9887712" cy="458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856">
                  <a:extLst>
                    <a:ext uri="{9D8B030D-6E8A-4147-A177-3AD203B41FA5}">
                      <a16:colId xmlns:a16="http://schemas.microsoft.com/office/drawing/2014/main" val="1999023582"/>
                    </a:ext>
                  </a:extLst>
                </a:gridCol>
                <a:gridCol w="4943856">
                  <a:extLst>
                    <a:ext uri="{9D8B030D-6E8A-4147-A177-3AD203B41FA5}">
                      <a16:colId xmlns:a16="http://schemas.microsoft.com/office/drawing/2014/main" val="449777553"/>
                    </a:ext>
                  </a:extLst>
                </a:gridCol>
              </a:tblGrid>
              <a:tr h="6554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19763"/>
                  </a:ext>
                </a:extLst>
              </a:tr>
              <a:tr h="6554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47919"/>
                  </a:ext>
                </a:extLst>
              </a:tr>
              <a:tr h="6554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6818"/>
                  </a:ext>
                </a:extLst>
              </a:tr>
              <a:tr h="6554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219563"/>
                  </a:ext>
                </a:extLst>
              </a:tr>
              <a:tr h="6554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939077"/>
                  </a:ext>
                </a:extLst>
              </a:tr>
              <a:tr h="6554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756892"/>
                  </a:ext>
                </a:extLst>
              </a:tr>
              <a:tr h="6554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901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01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52451"/>
            <a:ext cx="105156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Chapter 1: Recurrent Problems</a:t>
            </a:r>
          </a:p>
        </p:txBody>
      </p:sp>
      <p:pic>
        <p:nvPicPr>
          <p:cNvPr id="1026" name="Picture 2" descr="Image result for russian do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1970087"/>
            <a:ext cx="6848475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61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68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Generalization: Even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75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J(n) is always odd</a:t>
            </a:r>
          </a:p>
          <a:p>
            <a:r>
              <a:rPr lang="en-US" dirty="0"/>
              <a:t>If n is an even number, we arrive at a situation similar to what we began with…..</a:t>
            </a:r>
            <a:r>
              <a:rPr lang="en-US" dirty="0">
                <a:solidFill>
                  <a:srgbClr val="FF0000"/>
                </a:solidFill>
              </a:rPr>
              <a:t>only half as many people</a:t>
            </a:r>
          </a:p>
          <a:p>
            <a:r>
              <a:rPr lang="en-US" dirty="0"/>
              <a:t>Suppose, we start with 2n people. After 1</a:t>
            </a:r>
            <a:r>
              <a:rPr lang="en-US" baseline="30000" dirty="0"/>
              <a:t>st</a:t>
            </a:r>
            <a:r>
              <a:rPr lang="en-US" dirty="0"/>
              <a:t> iteration, we get: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3A36D8-252F-4422-99C2-1257BB331289}"/>
              </a:ext>
            </a:extLst>
          </p:cNvPr>
          <p:cNvSpPr/>
          <p:nvPr/>
        </p:nvSpPr>
        <p:spPr>
          <a:xfrm>
            <a:off x="4541520" y="3657918"/>
            <a:ext cx="3108960" cy="26523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92AFA-8216-4080-A236-342C8454B519}"/>
              </a:ext>
            </a:extLst>
          </p:cNvPr>
          <p:cNvSpPr txBox="1"/>
          <p:nvPr/>
        </p:nvSpPr>
        <p:spPr>
          <a:xfrm>
            <a:off x="6003634" y="3313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EB135-62B8-49C3-A0B6-A66236FB31BC}"/>
              </a:ext>
            </a:extLst>
          </p:cNvPr>
          <p:cNvSpPr txBox="1"/>
          <p:nvPr/>
        </p:nvSpPr>
        <p:spPr>
          <a:xfrm>
            <a:off x="7009474" y="36003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FB7CA9-8A08-46FC-B20A-D4ADC354C36D}"/>
              </a:ext>
            </a:extLst>
          </p:cNvPr>
          <p:cNvSpPr txBox="1"/>
          <p:nvPr/>
        </p:nvSpPr>
        <p:spPr>
          <a:xfrm>
            <a:off x="7650480" y="4352544"/>
            <a:ext cx="27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6D596-276E-4601-909D-12720A1A96AF}"/>
              </a:ext>
            </a:extLst>
          </p:cNvPr>
          <p:cNvSpPr txBox="1"/>
          <p:nvPr/>
        </p:nvSpPr>
        <p:spPr>
          <a:xfrm>
            <a:off x="5261444" y="6367907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…………………………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6ACEC-0EB4-4452-AFC2-E29DE98C5EB6}"/>
              </a:ext>
            </a:extLst>
          </p:cNvPr>
          <p:cNvSpPr txBox="1"/>
          <p:nvPr/>
        </p:nvSpPr>
        <p:spPr>
          <a:xfrm>
            <a:off x="4478077" y="360032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C849D-5F30-477A-A816-7D1ADC01878A}"/>
              </a:ext>
            </a:extLst>
          </p:cNvPr>
          <p:cNvSpPr txBox="1"/>
          <p:nvPr/>
        </p:nvSpPr>
        <p:spPr>
          <a:xfrm>
            <a:off x="3761214" y="434762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 - 3</a:t>
            </a:r>
          </a:p>
        </p:txBody>
      </p:sp>
    </p:spTree>
    <p:extLst>
      <p:ext uri="{BB962C8B-B14F-4D97-AF65-F5344CB8AC3E}">
        <p14:creationId xmlns:p14="http://schemas.microsoft.com/office/powerpoint/2010/main" val="318838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68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Generalization: Even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24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Same situation as starting with n people, except…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J(2n) = 2 J(n) – 1 ; for n&gt;=1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J (20) = 2 J(10) – 1</a:t>
            </a:r>
            <a:br>
              <a:rPr lang="en-US" dirty="0"/>
            </a:br>
            <a:r>
              <a:rPr lang="en-US" dirty="0"/>
              <a:t>	  = 2 * 5 – 1</a:t>
            </a:r>
            <a:br>
              <a:rPr lang="en-US" dirty="0"/>
            </a:br>
            <a:r>
              <a:rPr lang="en-US" dirty="0"/>
              <a:t>	  = 10 – 1 </a:t>
            </a:r>
            <a:br>
              <a:rPr lang="en-US" dirty="0"/>
            </a:br>
            <a:r>
              <a:rPr lang="en-US" dirty="0"/>
              <a:t>	  = 9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7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68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Generalization: Odd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24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With (2n + 1) people, person #1 is eliminated just after person #2n</a:t>
            </a:r>
          </a:p>
          <a:p>
            <a:r>
              <a:rPr lang="en-US" dirty="0"/>
              <a:t>We are left with: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F09047-BAF9-4BBD-B78F-62824B19AF5C}"/>
              </a:ext>
            </a:extLst>
          </p:cNvPr>
          <p:cNvSpPr/>
          <p:nvPr/>
        </p:nvSpPr>
        <p:spPr>
          <a:xfrm>
            <a:off x="4309872" y="3316542"/>
            <a:ext cx="3108960" cy="26523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E99C6E-A16E-46BA-8E61-ECC5D0C8DE71}"/>
              </a:ext>
            </a:extLst>
          </p:cNvPr>
          <p:cNvSpPr txBox="1"/>
          <p:nvPr/>
        </p:nvSpPr>
        <p:spPr>
          <a:xfrm>
            <a:off x="5771986" y="2971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C7D519-D844-44DC-B491-584F9FEE8F46}"/>
              </a:ext>
            </a:extLst>
          </p:cNvPr>
          <p:cNvSpPr txBox="1"/>
          <p:nvPr/>
        </p:nvSpPr>
        <p:spPr>
          <a:xfrm>
            <a:off x="6777826" y="3258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09731-7BDA-4F75-A87B-28AA6F1C799D}"/>
              </a:ext>
            </a:extLst>
          </p:cNvPr>
          <p:cNvSpPr txBox="1"/>
          <p:nvPr/>
        </p:nvSpPr>
        <p:spPr>
          <a:xfrm>
            <a:off x="7418832" y="4011168"/>
            <a:ext cx="27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0C35B-CDFC-48CE-8FD0-8D720E750946}"/>
              </a:ext>
            </a:extLst>
          </p:cNvPr>
          <p:cNvSpPr txBox="1"/>
          <p:nvPr/>
        </p:nvSpPr>
        <p:spPr>
          <a:xfrm>
            <a:off x="4246429" y="325894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 + 1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D29A2-F5EA-4B42-A2AC-0F76089820D1}"/>
              </a:ext>
            </a:extLst>
          </p:cNvPr>
          <p:cNvSpPr txBox="1"/>
          <p:nvPr/>
        </p:nvSpPr>
        <p:spPr>
          <a:xfrm>
            <a:off x="3529566" y="400624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 - 1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2E8A3-E1CA-49AB-A839-5E7BA3554822}"/>
              </a:ext>
            </a:extLst>
          </p:cNvPr>
          <p:cNvSpPr txBox="1"/>
          <p:nvPr/>
        </p:nvSpPr>
        <p:spPr>
          <a:xfrm>
            <a:off x="5296696" y="6026531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………………..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1EB1F7-151F-4376-B8BF-73F27611E6EB}"/>
              </a:ext>
            </a:extLst>
          </p:cNvPr>
          <p:cNvSpPr txBox="1"/>
          <p:nvPr/>
        </p:nvSpPr>
        <p:spPr>
          <a:xfrm>
            <a:off x="4309872" y="6453457"/>
            <a:ext cx="3388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So, J (2n + 1) = 2 J(n) + 1; for n &gt;=1</a:t>
            </a:r>
          </a:p>
        </p:txBody>
      </p:sp>
    </p:spTree>
    <p:extLst>
      <p:ext uri="{BB962C8B-B14F-4D97-AF65-F5344CB8AC3E}">
        <p14:creationId xmlns:p14="http://schemas.microsoft.com/office/powerpoint/2010/main" val="17396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68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24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J (1 ) = 1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J (2n) = 2 * J(n) – 1 ;for n &gt;= 1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J(2n + 1) = 2 * J(n) + 1 ; for n &gt;= 1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D8120A2-137B-47BB-936E-859B31577A87}"/>
              </a:ext>
            </a:extLst>
          </p:cNvPr>
          <p:cNvSpPr/>
          <p:nvPr/>
        </p:nvSpPr>
        <p:spPr>
          <a:xfrm>
            <a:off x="6449568" y="1938528"/>
            <a:ext cx="829056" cy="2292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238C9-5A27-4BB1-8C51-6732C5E94C8F}"/>
              </a:ext>
            </a:extLst>
          </p:cNvPr>
          <p:cNvSpPr txBox="1"/>
          <p:nvPr/>
        </p:nvSpPr>
        <p:spPr>
          <a:xfrm>
            <a:off x="7449312" y="281146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……………….. (3)</a:t>
            </a:r>
          </a:p>
        </p:txBody>
      </p:sp>
    </p:spTree>
    <p:extLst>
      <p:ext uri="{BB962C8B-B14F-4D97-AF65-F5344CB8AC3E}">
        <p14:creationId xmlns:p14="http://schemas.microsoft.com/office/powerpoint/2010/main" val="3362489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32" y="0"/>
            <a:ext cx="10515600" cy="48768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Generalization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603F2BB-BD8A-489B-9D23-C5E1C69E9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26198"/>
              </p:ext>
            </p:extLst>
          </p:nvPr>
        </p:nvGraphicFramePr>
        <p:xfrm>
          <a:off x="3288792" y="0"/>
          <a:ext cx="8281416" cy="6595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708">
                  <a:extLst>
                    <a:ext uri="{9D8B030D-6E8A-4147-A177-3AD203B41FA5}">
                      <a16:colId xmlns:a16="http://schemas.microsoft.com/office/drawing/2014/main" val="1528973896"/>
                    </a:ext>
                  </a:extLst>
                </a:gridCol>
                <a:gridCol w="4140708">
                  <a:extLst>
                    <a:ext uri="{9D8B030D-6E8A-4147-A177-3AD203B41FA5}">
                      <a16:colId xmlns:a16="http://schemas.microsoft.com/office/drawing/2014/main" val="2257666570"/>
                    </a:ext>
                  </a:extLst>
                </a:gridCol>
              </a:tblGrid>
              <a:tr h="387992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575838"/>
                  </a:ext>
                </a:extLst>
              </a:tr>
              <a:tr h="38799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016"/>
                  </a:ext>
                </a:extLst>
              </a:tr>
              <a:tr h="38799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055275"/>
                  </a:ext>
                </a:extLst>
              </a:tr>
              <a:tr h="38799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153361"/>
                  </a:ext>
                </a:extLst>
              </a:tr>
              <a:tr h="38799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321956"/>
                  </a:ext>
                </a:extLst>
              </a:tr>
              <a:tr h="38799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62260"/>
                  </a:ext>
                </a:extLst>
              </a:tr>
              <a:tr h="38799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77265"/>
                  </a:ext>
                </a:extLst>
              </a:tr>
              <a:tr h="38799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15392"/>
                  </a:ext>
                </a:extLst>
              </a:tr>
              <a:tr h="38799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851681"/>
                  </a:ext>
                </a:extLst>
              </a:tr>
              <a:tr h="38799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24360"/>
                  </a:ext>
                </a:extLst>
              </a:tr>
              <a:tr h="38799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78865"/>
                  </a:ext>
                </a:extLst>
              </a:tr>
              <a:tr h="38799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32423"/>
                  </a:ext>
                </a:extLst>
              </a:tr>
              <a:tr h="38799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44388"/>
                  </a:ext>
                </a:extLst>
              </a:tr>
              <a:tr h="38799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817261"/>
                  </a:ext>
                </a:extLst>
              </a:tr>
              <a:tr h="38799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2933"/>
                  </a:ext>
                </a:extLst>
              </a:tr>
              <a:tr h="38799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364150"/>
                  </a:ext>
                </a:extLst>
              </a:tr>
              <a:tr h="387992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37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824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32" y="0"/>
            <a:ext cx="10515600" cy="101193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The Josephus Problem: 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50E7A5-78E3-4086-B924-0932BD2BF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24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J (2</a:t>
            </a:r>
            <a:r>
              <a:rPr lang="en-US" baseline="30000" dirty="0"/>
              <a:t>m</a:t>
            </a:r>
            <a:r>
              <a:rPr lang="en-US" dirty="0"/>
              <a:t> + p) = 2 * p + 1;	for m &gt;= 0 and 0 &lt;= p &lt; 2</a:t>
            </a:r>
            <a:r>
              <a:rPr lang="en-US" baseline="30000" dirty="0"/>
              <a:t>m</a:t>
            </a:r>
            <a:br>
              <a:rPr lang="en-US" baseline="30000" dirty="0"/>
            </a:br>
            <a:endParaRPr lang="en-US" baseline="30000" dirty="0"/>
          </a:p>
          <a:p>
            <a:r>
              <a:rPr lang="en-US" dirty="0"/>
              <a:t>Let, n = 2</a:t>
            </a:r>
            <a:r>
              <a:rPr lang="en-US" baseline="30000" dirty="0"/>
              <a:t>m</a:t>
            </a:r>
            <a:r>
              <a:rPr lang="en-US" dirty="0"/>
              <a:t> + p</a:t>
            </a:r>
          </a:p>
          <a:p>
            <a:endParaRPr lang="en-US" dirty="0"/>
          </a:p>
          <a:p>
            <a:r>
              <a:rPr lang="en-US" dirty="0"/>
              <a:t>So we get,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J(n) = 2* p + 1; where n = 2</a:t>
            </a:r>
            <a:r>
              <a:rPr lang="en-US" baseline="30000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 + 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Proof???</a:t>
            </a:r>
          </a:p>
        </p:txBody>
      </p:sp>
    </p:spTree>
    <p:extLst>
      <p:ext uri="{BB962C8B-B14F-4D97-AF65-F5344CB8AC3E}">
        <p14:creationId xmlns:p14="http://schemas.microsoft.com/office/powerpoint/2010/main" val="327311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0675" y="1665288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Lines in the Plane</a:t>
            </a:r>
          </a:p>
        </p:txBody>
      </p:sp>
    </p:spTree>
    <p:extLst>
      <p:ext uri="{BB962C8B-B14F-4D97-AF65-F5344CB8AC3E}">
        <p14:creationId xmlns:p14="http://schemas.microsoft.com/office/powerpoint/2010/main" val="3612553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52451"/>
            <a:ext cx="105156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47801"/>
            <a:ext cx="10515600" cy="46418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What is the maximum number of regions (L</a:t>
            </a:r>
            <a:r>
              <a:rPr lang="en-US" sz="3200" baseline="-25000" dirty="0">
                <a:solidFill>
                  <a:schemeClr val="tx1"/>
                </a:solidFill>
              </a:rPr>
              <a:t>n</a:t>
            </a:r>
            <a:r>
              <a:rPr lang="en-US" sz="3200" dirty="0">
                <a:solidFill>
                  <a:schemeClr val="tx1"/>
                </a:solidFill>
              </a:rPr>
              <a:t>) defined by n lines in a plane?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Start by looking at small cases-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1			1				          1</a:t>
            </a:r>
          </a:p>
          <a:p>
            <a:r>
              <a:rPr lang="en-US" dirty="0">
                <a:solidFill>
                  <a:schemeClr val="tx1"/>
                </a:solidFill>
              </a:rPr>
              <a:t>					2			2		3</a:t>
            </a:r>
          </a:p>
          <a:p>
            <a:r>
              <a:rPr lang="en-US" dirty="0">
                <a:solidFill>
                  <a:schemeClr val="tx1"/>
                </a:solidFill>
              </a:rPr>
              <a:t>									4</a:t>
            </a:r>
          </a:p>
          <a:p>
            <a:r>
              <a:rPr lang="en-US" dirty="0">
                <a:solidFill>
                  <a:schemeClr val="tx1"/>
                </a:solidFill>
              </a:rPr>
              <a:t>         L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= 1			L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= 2				      L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=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F38D71-4D16-4037-8D3C-146249D7EB94}"/>
              </a:ext>
            </a:extLst>
          </p:cNvPr>
          <p:cNvCxnSpPr/>
          <p:nvPr/>
        </p:nvCxnSpPr>
        <p:spPr>
          <a:xfrm flipV="1">
            <a:off x="4486656" y="3755136"/>
            <a:ext cx="1414272" cy="1109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668295-AA33-491A-BF34-9BC058963F29}"/>
              </a:ext>
            </a:extLst>
          </p:cNvPr>
          <p:cNvCxnSpPr/>
          <p:nvPr/>
        </p:nvCxnSpPr>
        <p:spPr>
          <a:xfrm flipV="1">
            <a:off x="8241792" y="3547872"/>
            <a:ext cx="1670304" cy="1414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432DBF-ABDD-4DBC-BB8F-370743B7C4E4}"/>
              </a:ext>
            </a:extLst>
          </p:cNvPr>
          <p:cNvCxnSpPr/>
          <p:nvPr/>
        </p:nvCxnSpPr>
        <p:spPr>
          <a:xfrm>
            <a:off x="8241792" y="3755136"/>
            <a:ext cx="1767840" cy="1207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541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52451"/>
            <a:ext cx="105156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Generalization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47800"/>
            <a:ext cx="10515600" cy="529437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So, L</a:t>
            </a:r>
            <a:r>
              <a:rPr lang="en-US" sz="3200" baseline="-25000" dirty="0">
                <a:solidFill>
                  <a:srgbClr val="FF0000"/>
                </a:solidFill>
              </a:rPr>
              <a:t>n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  <a:r>
              <a:rPr lang="en-US" sz="3200" baseline="30000" dirty="0">
                <a:solidFill>
                  <a:srgbClr val="FF0000"/>
                </a:solidFill>
              </a:rPr>
              <a:t>n      </a:t>
            </a:r>
            <a:r>
              <a:rPr lang="en-US" sz="3200" dirty="0">
                <a:solidFill>
                  <a:srgbClr val="FF0000"/>
                </a:solidFill>
              </a:rPr>
              <a:t>???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What happens when we add a third line? (Orange)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			1          										2a		3a										</a:t>
            </a:r>
          </a:p>
          <a:p>
            <a:r>
              <a:rPr lang="en-US" dirty="0">
                <a:solidFill>
                  <a:schemeClr val="tx1"/>
                </a:solidFill>
              </a:rPr>
              <a:t>				4a					         				     				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= 4 +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= 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668295-AA33-491A-BF34-9BC058963F29}"/>
              </a:ext>
            </a:extLst>
          </p:cNvPr>
          <p:cNvCxnSpPr>
            <a:cxnSpLocks/>
          </p:cNvCxnSpPr>
          <p:nvPr/>
        </p:nvCxnSpPr>
        <p:spPr>
          <a:xfrm flipV="1">
            <a:off x="1950720" y="2694432"/>
            <a:ext cx="5132832" cy="3157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432DBF-ABDD-4DBC-BB8F-370743B7C4E4}"/>
              </a:ext>
            </a:extLst>
          </p:cNvPr>
          <p:cNvCxnSpPr>
            <a:cxnSpLocks/>
          </p:cNvCxnSpPr>
          <p:nvPr/>
        </p:nvCxnSpPr>
        <p:spPr>
          <a:xfrm>
            <a:off x="2645664" y="2913888"/>
            <a:ext cx="4559808" cy="2691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6C3C9E-788D-4420-8724-A0139F301693}"/>
              </a:ext>
            </a:extLst>
          </p:cNvPr>
          <p:cNvCxnSpPr/>
          <p:nvPr/>
        </p:nvCxnSpPr>
        <p:spPr>
          <a:xfrm flipV="1">
            <a:off x="1633728" y="4389120"/>
            <a:ext cx="8412480" cy="10210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6EE1FC-160D-45A6-B23A-DA995647B62E}"/>
              </a:ext>
            </a:extLst>
          </p:cNvPr>
          <p:cNvSpPr txBox="1"/>
          <p:nvPr/>
        </p:nvSpPr>
        <p:spPr>
          <a:xfrm>
            <a:off x="1804416" y="5376146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D9129C-0F61-42A0-8779-6FEF4F8A72C5}"/>
              </a:ext>
            </a:extLst>
          </p:cNvPr>
          <p:cNvSpPr txBox="1"/>
          <p:nvPr/>
        </p:nvSpPr>
        <p:spPr>
          <a:xfrm>
            <a:off x="4230624" y="5266944"/>
            <a:ext cx="59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6A0AF-D486-48FC-BB32-448507FB8418}"/>
              </a:ext>
            </a:extLst>
          </p:cNvPr>
          <p:cNvSpPr txBox="1"/>
          <p:nvPr/>
        </p:nvSpPr>
        <p:spPr>
          <a:xfrm>
            <a:off x="6900672" y="4943778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294"/>
            <a:ext cx="105156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Generalization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47801"/>
            <a:ext cx="10515600" cy="46418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So how many new regions for the n</a:t>
            </a:r>
            <a:r>
              <a:rPr lang="en-US" sz="2800" baseline="30000" dirty="0">
                <a:solidFill>
                  <a:schemeClr val="tx1"/>
                </a:solidFill>
              </a:rPr>
              <a:t>th</a:t>
            </a:r>
            <a:r>
              <a:rPr lang="en-US" sz="2800" dirty="0">
                <a:solidFill>
                  <a:schemeClr val="tx1"/>
                </a:solidFill>
              </a:rPr>
              <a:t> line?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Number of intersection + 1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n</a:t>
            </a:r>
            <a:r>
              <a:rPr lang="en-US" sz="2400" baseline="30000" dirty="0">
                <a:solidFill>
                  <a:schemeClr val="tx1"/>
                </a:solidFill>
              </a:rPr>
              <a:t>th</a:t>
            </a:r>
            <a:r>
              <a:rPr lang="en-US" sz="2400" dirty="0">
                <a:solidFill>
                  <a:schemeClr val="tx1"/>
                </a:solidFill>
              </a:rPr>
              <a:t> line will intersect the previous (n-1) line (at most)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Number of intersections = n –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 number of new regions = n – 1 + 1 = 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158F08-0003-49ED-80D3-65249F278656}"/>
              </a:ext>
            </a:extLst>
          </p:cNvPr>
          <p:cNvCxnSpPr/>
          <p:nvPr/>
        </p:nvCxnSpPr>
        <p:spPr>
          <a:xfrm>
            <a:off x="1816608" y="2791968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5228D9-DFCC-4C3E-8B44-2BB1D081DF2B}"/>
              </a:ext>
            </a:extLst>
          </p:cNvPr>
          <p:cNvCxnSpPr/>
          <p:nvPr/>
        </p:nvCxnSpPr>
        <p:spPr>
          <a:xfrm>
            <a:off x="2913888" y="2791968"/>
            <a:ext cx="1255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4724B2-105F-41BF-94BB-740F94E258D1}"/>
              </a:ext>
            </a:extLst>
          </p:cNvPr>
          <p:cNvCxnSpPr/>
          <p:nvPr/>
        </p:nvCxnSpPr>
        <p:spPr>
          <a:xfrm>
            <a:off x="4169664" y="2791968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A38B08-821F-43C3-AB79-9DA59E7B51E3}"/>
              </a:ext>
            </a:extLst>
          </p:cNvPr>
          <p:cNvCxnSpPr>
            <a:cxnSpLocks/>
          </p:cNvCxnSpPr>
          <p:nvPr/>
        </p:nvCxnSpPr>
        <p:spPr>
          <a:xfrm flipH="1">
            <a:off x="2036064" y="2377440"/>
            <a:ext cx="633984" cy="1051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31EAB9-D91F-4C85-90D0-1EBF4DA043DA}"/>
              </a:ext>
            </a:extLst>
          </p:cNvPr>
          <p:cNvCxnSpPr>
            <a:cxnSpLocks/>
          </p:cNvCxnSpPr>
          <p:nvPr/>
        </p:nvCxnSpPr>
        <p:spPr>
          <a:xfrm>
            <a:off x="3267456" y="2389632"/>
            <a:ext cx="207264" cy="103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FAB37B-FE45-43AB-898F-FE3D5BF0205E}"/>
              </a:ext>
            </a:extLst>
          </p:cNvPr>
          <p:cNvCxnSpPr>
            <a:cxnSpLocks/>
          </p:cNvCxnSpPr>
          <p:nvPr/>
        </p:nvCxnSpPr>
        <p:spPr>
          <a:xfrm flipH="1">
            <a:off x="3901440" y="2377440"/>
            <a:ext cx="109728" cy="1051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C85333-E056-4CF6-9452-52CDBD2E5532}"/>
              </a:ext>
            </a:extLst>
          </p:cNvPr>
          <p:cNvCxnSpPr>
            <a:cxnSpLocks/>
          </p:cNvCxnSpPr>
          <p:nvPr/>
        </p:nvCxnSpPr>
        <p:spPr>
          <a:xfrm>
            <a:off x="4486656" y="2377440"/>
            <a:ext cx="487680" cy="1051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348B19-6DA8-4DA0-9E2A-91BAE9EFFC19}"/>
              </a:ext>
            </a:extLst>
          </p:cNvPr>
          <p:cNvSpPr txBox="1"/>
          <p:nvPr/>
        </p:nvSpPr>
        <p:spPr>
          <a:xfrm>
            <a:off x="1792224" y="2903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381A39-8F2C-4BBD-A580-5C3A2FEAF9EE}"/>
              </a:ext>
            </a:extLst>
          </p:cNvPr>
          <p:cNvSpPr txBox="1"/>
          <p:nvPr/>
        </p:nvSpPr>
        <p:spPr>
          <a:xfrm>
            <a:off x="2676144" y="2953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666E60-591C-4F5E-9C8B-F6AF50EC6E9F}"/>
              </a:ext>
            </a:extLst>
          </p:cNvPr>
          <p:cNvSpPr txBox="1"/>
          <p:nvPr/>
        </p:nvSpPr>
        <p:spPr>
          <a:xfrm>
            <a:off x="3512853" y="2958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F5D7C8-14EE-49E3-8F9C-81EE9BB6E818}"/>
              </a:ext>
            </a:extLst>
          </p:cNvPr>
          <p:cNvSpPr txBox="1"/>
          <p:nvPr/>
        </p:nvSpPr>
        <p:spPr>
          <a:xfrm>
            <a:off x="4203126" y="2958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1EE8CF-0E4F-4ECE-B8FC-9D6F4231ED4F}"/>
              </a:ext>
            </a:extLst>
          </p:cNvPr>
          <p:cNvSpPr txBox="1"/>
          <p:nvPr/>
        </p:nvSpPr>
        <p:spPr>
          <a:xfrm>
            <a:off x="4990935" y="2899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8305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0675" y="1665288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Tower of Hanoi</a:t>
            </a:r>
          </a:p>
        </p:txBody>
      </p:sp>
    </p:spTree>
    <p:extLst>
      <p:ext uri="{BB962C8B-B14F-4D97-AF65-F5344CB8AC3E}">
        <p14:creationId xmlns:p14="http://schemas.microsoft.com/office/powerpoint/2010/main" val="847523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294"/>
            <a:ext cx="105156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Generalization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47801"/>
            <a:ext cx="10515600" cy="4641850"/>
          </a:xfrm>
        </p:spPr>
        <p:txBody>
          <a:bodyPr>
            <a:norm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L</a:t>
            </a:r>
            <a:r>
              <a:rPr lang="en-US" sz="2800" baseline="-25000" dirty="0">
                <a:solidFill>
                  <a:schemeClr val="tx1"/>
                </a:solidFill>
              </a:rPr>
              <a:t>n</a:t>
            </a:r>
            <a:r>
              <a:rPr lang="en-US" sz="2800" dirty="0">
                <a:solidFill>
                  <a:schemeClr val="tx1"/>
                </a:solidFill>
              </a:rPr>
              <a:t> = L</a:t>
            </a:r>
            <a:r>
              <a:rPr lang="en-US" sz="2800" baseline="-25000" dirty="0">
                <a:solidFill>
                  <a:schemeClr val="tx1"/>
                </a:solidFill>
              </a:rPr>
              <a:t>n-1</a:t>
            </a:r>
            <a:r>
              <a:rPr lang="en-US" sz="2800" dirty="0">
                <a:solidFill>
                  <a:schemeClr val="tx1"/>
                </a:solidFill>
              </a:rPr>
              <a:t> + 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So recursive formula: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L</a:t>
            </a:r>
            <a:r>
              <a:rPr lang="en-US" sz="2800" baseline="-25000" dirty="0">
                <a:solidFill>
                  <a:schemeClr val="tx1"/>
                </a:solidFill>
              </a:rPr>
              <a:t>0</a:t>
            </a:r>
            <a:r>
              <a:rPr lang="en-US" sz="2800" dirty="0">
                <a:solidFill>
                  <a:schemeClr val="tx1"/>
                </a:solidFill>
              </a:rPr>
              <a:t> = 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L</a:t>
            </a:r>
            <a:r>
              <a:rPr lang="en-US" sz="2800" baseline="-25000" dirty="0">
                <a:solidFill>
                  <a:schemeClr val="tx1"/>
                </a:solidFill>
              </a:rPr>
              <a:t>n</a:t>
            </a:r>
            <a:r>
              <a:rPr lang="en-US" sz="2800" dirty="0">
                <a:solidFill>
                  <a:schemeClr val="tx1"/>
                </a:solidFill>
              </a:rPr>
              <a:t> = n + L</a:t>
            </a:r>
            <a:r>
              <a:rPr lang="en-US" sz="2800" baseline="-25000" dirty="0">
                <a:solidFill>
                  <a:schemeClr val="tx1"/>
                </a:solidFill>
              </a:rPr>
              <a:t>n-1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lvl="3"/>
            <a:r>
              <a:rPr lang="en-US" sz="2600" dirty="0">
                <a:solidFill>
                  <a:schemeClr val="tx1"/>
                </a:solidFill>
              </a:rPr>
              <a:t>    = n + (n-1) + </a:t>
            </a:r>
            <a:r>
              <a:rPr lang="en-US" sz="2400" dirty="0">
                <a:solidFill>
                  <a:schemeClr val="tx1"/>
                </a:solidFill>
              </a:rPr>
              <a:t>L</a:t>
            </a:r>
            <a:r>
              <a:rPr lang="en-US" sz="2400" baseline="-25000" dirty="0">
                <a:solidFill>
                  <a:schemeClr val="tx1"/>
                </a:solidFill>
              </a:rPr>
              <a:t>n-2</a:t>
            </a:r>
            <a:endParaRPr lang="en-US" sz="2600" dirty="0">
              <a:solidFill>
                <a:schemeClr val="tx1"/>
              </a:solidFill>
            </a:endParaRPr>
          </a:p>
          <a:p>
            <a:pPr lvl="3"/>
            <a:r>
              <a:rPr lang="en-US" sz="2400" dirty="0">
                <a:solidFill>
                  <a:schemeClr val="tx1"/>
                </a:solidFill>
              </a:rPr>
              <a:t>    =  n + (n-1) + (n-2) + L</a:t>
            </a:r>
            <a:r>
              <a:rPr lang="en-US" sz="2400" baseline="-25000" dirty="0">
                <a:solidFill>
                  <a:schemeClr val="tx1"/>
                </a:solidFill>
              </a:rPr>
              <a:t>n-3</a:t>
            </a:r>
            <a:endParaRPr lang="en-US" sz="2400" dirty="0">
              <a:solidFill>
                <a:schemeClr val="tx1"/>
              </a:solidFill>
            </a:endParaRPr>
          </a:p>
          <a:p>
            <a:pPr lvl="3"/>
            <a:r>
              <a:rPr lang="en-US" sz="2400" dirty="0">
                <a:solidFill>
                  <a:schemeClr val="tx1"/>
                </a:solidFill>
              </a:rPr>
              <a:t>    = n + (n-1) + (n-2) + …… + 1 + L</a:t>
            </a:r>
            <a:r>
              <a:rPr lang="en-US" sz="2400" baseline="-25000" dirty="0">
                <a:solidFill>
                  <a:schemeClr val="tx1"/>
                </a:solidFill>
              </a:rPr>
              <a:t>0</a:t>
            </a:r>
          </a:p>
          <a:p>
            <a:pPr lvl="3"/>
            <a:r>
              <a:rPr lang="en-US" sz="2400" dirty="0">
                <a:solidFill>
                  <a:schemeClr val="tx1"/>
                </a:solidFill>
              </a:rPr>
              <a:t>    = n(n+1)</a:t>
            </a:r>
          </a:p>
          <a:p>
            <a:pPr lvl="3"/>
            <a:r>
              <a:rPr lang="en-US" sz="2400" dirty="0">
                <a:solidFill>
                  <a:schemeClr val="tx1"/>
                </a:solidFill>
              </a:rPr>
              <a:t>           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959F6B-48BE-40D2-9253-AD97EFFB97FD}"/>
              </a:ext>
            </a:extLst>
          </p:cNvPr>
          <p:cNvCxnSpPr/>
          <p:nvPr/>
        </p:nvCxnSpPr>
        <p:spPr>
          <a:xfrm>
            <a:off x="2804160" y="4840224"/>
            <a:ext cx="75590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7E2B28-7948-4755-AB60-76DB83D80590}"/>
              </a:ext>
            </a:extLst>
          </p:cNvPr>
          <p:cNvSpPr txBox="1"/>
          <p:nvPr/>
        </p:nvSpPr>
        <p:spPr>
          <a:xfrm>
            <a:off x="3755136" y="4578614"/>
            <a:ext cx="7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831488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52451"/>
            <a:ext cx="105156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Problem Statement: Zig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47801"/>
            <a:ext cx="10515600" cy="46418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What is the maximum number of regions (Z</a:t>
            </a:r>
            <a:r>
              <a:rPr lang="en-US" sz="3200" baseline="-25000" dirty="0">
                <a:solidFill>
                  <a:schemeClr val="tx1"/>
                </a:solidFill>
              </a:rPr>
              <a:t>n</a:t>
            </a:r>
            <a:r>
              <a:rPr lang="en-US" sz="3200" dirty="0">
                <a:solidFill>
                  <a:schemeClr val="tx1"/>
                </a:solidFill>
              </a:rPr>
              <a:t>) defined by n bent lines (zig) in a plane?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Start by looking at small cases-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B402C-7395-49C7-9735-8AEE5CAD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118" y="3157728"/>
            <a:ext cx="7137764" cy="326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2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52451"/>
            <a:ext cx="105156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Generalization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47801"/>
            <a:ext cx="10515600" cy="46418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Z</a:t>
            </a:r>
            <a:r>
              <a:rPr lang="en-US" sz="3200" baseline="-25000" dirty="0">
                <a:solidFill>
                  <a:schemeClr val="tx1"/>
                </a:solidFill>
              </a:rPr>
              <a:t>n</a:t>
            </a:r>
            <a:r>
              <a:rPr lang="en-US" sz="3200" dirty="0">
                <a:solidFill>
                  <a:schemeClr val="tx1"/>
                </a:solidFill>
              </a:rPr>
              <a:t> = L</a:t>
            </a:r>
            <a:r>
              <a:rPr lang="en-US" sz="3200" baseline="-25000" dirty="0">
                <a:solidFill>
                  <a:schemeClr val="tx1"/>
                </a:solidFill>
              </a:rPr>
              <a:t>2n</a:t>
            </a:r>
            <a:r>
              <a:rPr lang="en-US" sz="3200" dirty="0">
                <a:solidFill>
                  <a:schemeClr val="tx1"/>
                </a:solidFill>
              </a:rPr>
              <a:t> – 2n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How??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64CEF-3664-401D-AAB8-4324B92D8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2590799"/>
            <a:ext cx="6725834" cy="34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1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52451"/>
            <a:ext cx="105156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Approximation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47801"/>
            <a:ext cx="10515600" cy="4641850"/>
          </a:xfrm>
        </p:spPr>
        <p:txBody>
          <a:bodyPr/>
          <a:lstStyle/>
          <a:p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Z</a:t>
            </a:r>
            <a:r>
              <a:rPr lang="en-US" sz="3200" baseline="-25000" dirty="0">
                <a:solidFill>
                  <a:schemeClr val="tx1"/>
                </a:solidFill>
              </a:rPr>
              <a:t>n</a:t>
            </a:r>
            <a:r>
              <a:rPr lang="en-US" sz="3200" dirty="0">
                <a:solidFill>
                  <a:schemeClr val="tx1"/>
                </a:solidFill>
              </a:rPr>
              <a:t> = L</a:t>
            </a:r>
            <a:r>
              <a:rPr lang="en-US" sz="3200" baseline="-25000" dirty="0">
                <a:solidFill>
                  <a:schemeClr val="tx1"/>
                </a:solidFill>
              </a:rPr>
              <a:t>2n</a:t>
            </a:r>
            <a:r>
              <a:rPr lang="en-US" sz="3200" dirty="0">
                <a:solidFill>
                  <a:schemeClr val="tx1"/>
                </a:solidFill>
              </a:rPr>
              <a:t> – 2n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=  2n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– n + 1</a:t>
            </a:r>
          </a:p>
          <a:p>
            <a:r>
              <a:rPr lang="en-US" dirty="0">
                <a:solidFill>
                  <a:schemeClr val="tx1"/>
                </a:solidFill>
              </a:rPr>
              <a:t>	    2n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</a:p>
          <a:p>
            <a:endParaRPr lang="en-US" baseline="300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L</a:t>
            </a:r>
            <a:r>
              <a:rPr lang="en-US" sz="3600" baseline="-25000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          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/ 2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2A7D8-18EB-40F5-BE27-85D447AAF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733" y="3117723"/>
            <a:ext cx="285750" cy="209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11E59E-F03E-47F6-9753-7BE74686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83" y="3994786"/>
            <a:ext cx="497028" cy="36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4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52451"/>
            <a:ext cx="105156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Assignment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47801"/>
            <a:ext cx="10515600" cy="4641850"/>
          </a:xfrm>
        </p:spPr>
        <p:txBody>
          <a:bodyPr/>
          <a:lstStyle/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Find out the maximum number of regions (</a:t>
            </a:r>
            <a:r>
              <a:rPr lang="en-US" sz="3600" dirty="0" err="1">
                <a:solidFill>
                  <a:schemeClr val="tx1"/>
                </a:solidFill>
              </a:rPr>
              <a:t>ZZ</a:t>
            </a:r>
            <a:r>
              <a:rPr lang="en-US" sz="3600" baseline="-25000" dirty="0" err="1">
                <a:solidFill>
                  <a:schemeClr val="tx1"/>
                </a:solidFill>
              </a:rPr>
              <a:t>n</a:t>
            </a:r>
            <a:r>
              <a:rPr lang="en-US" sz="3600" dirty="0">
                <a:solidFill>
                  <a:schemeClr val="tx1"/>
                </a:solidFill>
              </a:rPr>
              <a:t>) defined by n Zig-zag lines in a plane?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4FA09D-D728-43F1-9091-ACBFD819A03D}"/>
              </a:ext>
            </a:extLst>
          </p:cNvPr>
          <p:cNvCxnSpPr/>
          <p:nvPr/>
        </p:nvCxnSpPr>
        <p:spPr>
          <a:xfrm flipV="1">
            <a:off x="1853184" y="3950208"/>
            <a:ext cx="4242816" cy="15483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95AB11-0EEC-4840-B81C-6206D0D83BBF}"/>
              </a:ext>
            </a:extLst>
          </p:cNvPr>
          <p:cNvCxnSpPr>
            <a:cxnSpLocks/>
          </p:cNvCxnSpPr>
          <p:nvPr/>
        </p:nvCxnSpPr>
        <p:spPr>
          <a:xfrm flipH="1">
            <a:off x="5010912" y="3962400"/>
            <a:ext cx="1085088" cy="1633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89B3F8-D15D-43E2-AB37-A3A5D7DA17EE}"/>
              </a:ext>
            </a:extLst>
          </p:cNvPr>
          <p:cNvCxnSpPr/>
          <p:nvPr/>
        </p:nvCxnSpPr>
        <p:spPr>
          <a:xfrm flipV="1">
            <a:off x="5010912" y="3767328"/>
            <a:ext cx="4376928" cy="1828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EED863-EEF8-4523-A3B5-F5E3C369B453}"/>
              </a:ext>
            </a:extLst>
          </p:cNvPr>
          <p:cNvCxnSpPr>
            <a:cxnSpLocks/>
          </p:cNvCxnSpPr>
          <p:nvPr/>
        </p:nvCxnSpPr>
        <p:spPr>
          <a:xfrm>
            <a:off x="2157984" y="4145280"/>
            <a:ext cx="4133088" cy="15361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D7AACB-7984-44AA-B901-A8D7E7524F6F}"/>
              </a:ext>
            </a:extLst>
          </p:cNvPr>
          <p:cNvCxnSpPr/>
          <p:nvPr/>
        </p:nvCxnSpPr>
        <p:spPr>
          <a:xfrm flipH="1" flipV="1">
            <a:off x="4657344" y="4145280"/>
            <a:ext cx="1633728" cy="15361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BF05FA-397F-4C20-ABFB-2FF8CB08C2CB}"/>
              </a:ext>
            </a:extLst>
          </p:cNvPr>
          <p:cNvCxnSpPr/>
          <p:nvPr/>
        </p:nvCxnSpPr>
        <p:spPr>
          <a:xfrm>
            <a:off x="4645152" y="4145280"/>
            <a:ext cx="4206240" cy="16581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3660B7-A054-457F-B83B-3D35F21FA625}"/>
              </a:ext>
            </a:extLst>
          </p:cNvPr>
          <p:cNvSpPr txBox="1"/>
          <p:nvPr/>
        </p:nvSpPr>
        <p:spPr>
          <a:xfrm>
            <a:off x="9677654" y="4409932"/>
            <a:ext cx="158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ZZ</a:t>
            </a:r>
            <a:r>
              <a:rPr lang="en-US" sz="2800" baseline="-25000" dirty="0"/>
              <a:t>2</a:t>
            </a:r>
            <a:r>
              <a:rPr lang="en-US" sz="2800" dirty="0"/>
              <a:t> = 12</a:t>
            </a:r>
          </a:p>
        </p:txBody>
      </p:sp>
    </p:spTree>
    <p:extLst>
      <p:ext uri="{BB962C8B-B14F-4D97-AF65-F5344CB8AC3E}">
        <p14:creationId xmlns:p14="http://schemas.microsoft.com/office/powerpoint/2010/main" val="406195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52451"/>
            <a:ext cx="105156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Rules of Game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47801"/>
            <a:ext cx="10515600" cy="464185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Only top disc can be moved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One disk can be moved at a time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Larger disk can not be placed on smaller disk</a:t>
            </a:r>
          </a:p>
          <a:p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rapezoid 4"/>
          <p:cNvSpPr/>
          <p:nvPr/>
        </p:nvSpPr>
        <p:spPr>
          <a:xfrm>
            <a:off x="1304925" y="5343525"/>
            <a:ext cx="2228850" cy="5715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Trapezoid 5"/>
          <p:cNvSpPr/>
          <p:nvPr/>
        </p:nvSpPr>
        <p:spPr>
          <a:xfrm>
            <a:off x="4111625" y="5343525"/>
            <a:ext cx="2219325" cy="5715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Trapezoid 6"/>
          <p:cNvSpPr/>
          <p:nvPr/>
        </p:nvSpPr>
        <p:spPr>
          <a:xfrm>
            <a:off x="6908800" y="5343525"/>
            <a:ext cx="2038350" cy="5715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1562100" y="4991100"/>
            <a:ext cx="1724025" cy="3524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11325" y="4629150"/>
            <a:ext cx="1384300" cy="3619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33575" y="4343400"/>
            <a:ext cx="952500" cy="28575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2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52451"/>
            <a:ext cx="105156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Example with n=1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47801"/>
            <a:ext cx="10515600" cy="4641850"/>
          </a:xfrm>
        </p:spPr>
        <p:txBody>
          <a:bodyPr/>
          <a:lstStyle/>
          <a:p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rapezoid 4"/>
          <p:cNvSpPr/>
          <p:nvPr/>
        </p:nvSpPr>
        <p:spPr>
          <a:xfrm>
            <a:off x="1304925" y="5343525"/>
            <a:ext cx="2228850" cy="5715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Trapezoid 5"/>
          <p:cNvSpPr/>
          <p:nvPr/>
        </p:nvSpPr>
        <p:spPr>
          <a:xfrm>
            <a:off x="4111625" y="5343525"/>
            <a:ext cx="2219325" cy="5715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Trapezoid 6"/>
          <p:cNvSpPr/>
          <p:nvPr/>
        </p:nvSpPr>
        <p:spPr>
          <a:xfrm>
            <a:off x="6908800" y="5343525"/>
            <a:ext cx="2038350" cy="5715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1562100" y="4991100"/>
            <a:ext cx="1724025" cy="3524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ircular Arrow 13"/>
          <p:cNvSpPr/>
          <p:nvPr/>
        </p:nvSpPr>
        <p:spPr>
          <a:xfrm>
            <a:off x="2378075" y="3768726"/>
            <a:ext cx="5438775" cy="3219450"/>
          </a:xfrm>
          <a:prstGeom prst="circularArrow">
            <a:avLst>
              <a:gd name="adj1" fmla="val 5720"/>
              <a:gd name="adj2" fmla="val 701203"/>
              <a:gd name="adj3" fmla="val 20623601"/>
              <a:gd name="adj4" fmla="val 11526637"/>
              <a:gd name="adj5" fmla="val 1382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43046"/>
              </p:ext>
            </p:extLst>
          </p:nvPr>
        </p:nvGraphicFramePr>
        <p:xfrm>
          <a:off x="8829675" y="1447801"/>
          <a:ext cx="2247900" cy="78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Disk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-&gt;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4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52451"/>
            <a:ext cx="105156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Example with n=2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47801"/>
            <a:ext cx="10515600" cy="4641850"/>
          </a:xfrm>
        </p:spPr>
        <p:txBody>
          <a:bodyPr/>
          <a:lstStyle/>
          <a:p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rapezoid 4"/>
          <p:cNvSpPr/>
          <p:nvPr/>
        </p:nvSpPr>
        <p:spPr>
          <a:xfrm>
            <a:off x="1304925" y="5343525"/>
            <a:ext cx="2228850" cy="5715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Trapezoid 5"/>
          <p:cNvSpPr/>
          <p:nvPr/>
        </p:nvSpPr>
        <p:spPr>
          <a:xfrm>
            <a:off x="4111625" y="5343525"/>
            <a:ext cx="2219325" cy="5715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Trapezoid 6"/>
          <p:cNvSpPr/>
          <p:nvPr/>
        </p:nvSpPr>
        <p:spPr>
          <a:xfrm>
            <a:off x="6908800" y="5343525"/>
            <a:ext cx="2038350" cy="5715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1562100" y="4991100"/>
            <a:ext cx="1724025" cy="3524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43100" y="4705350"/>
            <a:ext cx="952500" cy="28575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ircular Arrow 13"/>
          <p:cNvSpPr/>
          <p:nvPr/>
        </p:nvSpPr>
        <p:spPr>
          <a:xfrm>
            <a:off x="2432050" y="3381375"/>
            <a:ext cx="3028950" cy="3219450"/>
          </a:xfrm>
          <a:prstGeom prst="circularArrow">
            <a:avLst>
              <a:gd name="adj1" fmla="val 12500"/>
              <a:gd name="adj2" fmla="val 1029183"/>
              <a:gd name="adj3" fmla="val 20457681"/>
              <a:gd name="adj4" fmla="val 11589677"/>
              <a:gd name="adj5" fmla="val 125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4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52451"/>
            <a:ext cx="105156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Example with n=2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47801"/>
            <a:ext cx="10515600" cy="4641850"/>
          </a:xfrm>
        </p:spPr>
        <p:txBody>
          <a:bodyPr/>
          <a:lstStyle/>
          <a:p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rapezoid 4"/>
          <p:cNvSpPr/>
          <p:nvPr/>
        </p:nvSpPr>
        <p:spPr>
          <a:xfrm>
            <a:off x="1304925" y="5343525"/>
            <a:ext cx="2228850" cy="5715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Trapezoid 5"/>
          <p:cNvSpPr/>
          <p:nvPr/>
        </p:nvSpPr>
        <p:spPr>
          <a:xfrm>
            <a:off x="4111625" y="5343525"/>
            <a:ext cx="2219325" cy="5715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Trapezoid 6"/>
          <p:cNvSpPr/>
          <p:nvPr/>
        </p:nvSpPr>
        <p:spPr>
          <a:xfrm>
            <a:off x="6908800" y="5343525"/>
            <a:ext cx="2038350" cy="5715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1562100" y="4991100"/>
            <a:ext cx="1724025" cy="3524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45037" y="5057775"/>
            <a:ext cx="952500" cy="28575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708197"/>
              </p:ext>
            </p:extLst>
          </p:nvPr>
        </p:nvGraphicFramePr>
        <p:xfrm>
          <a:off x="8829675" y="1447801"/>
          <a:ext cx="2247900" cy="78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Disk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-&gt;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ircular Arrow 7"/>
          <p:cNvSpPr/>
          <p:nvPr/>
        </p:nvSpPr>
        <p:spPr>
          <a:xfrm>
            <a:off x="2149474" y="2652712"/>
            <a:ext cx="6143625" cy="4676775"/>
          </a:xfrm>
          <a:prstGeom prst="circularArrow">
            <a:avLst>
              <a:gd name="adj1" fmla="val 12500"/>
              <a:gd name="adj2" fmla="val 989701"/>
              <a:gd name="adj3" fmla="val 20457681"/>
              <a:gd name="adj4" fmla="val 11344345"/>
              <a:gd name="adj5" fmla="val 125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52451"/>
            <a:ext cx="105156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Example with n=2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47801"/>
            <a:ext cx="10515600" cy="4641850"/>
          </a:xfrm>
        </p:spPr>
        <p:txBody>
          <a:bodyPr/>
          <a:lstStyle/>
          <a:p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rapezoid 4"/>
          <p:cNvSpPr/>
          <p:nvPr/>
        </p:nvSpPr>
        <p:spPr>
          <a:xfrm>
            <a:off x="1304925" y="5343525"/>
            <a:ext cx="2228850" cy="5715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Trapezoid 5"/>
          <p:cNvSpPr/>
          <p:nvPr/>
        </p:nvSpPr>
        <p:spPr>
          <a:xfrm>
            <a:off x="4111625" y="5343525"/>
            <a:ext cx="2219325" cy="5715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Trapezoid 6"/>
          <p:cNvSpPr/>
          <p:nvPr/>
        </p:nvSpPr>
        <p:spPr>
          <a:xfrm>
            <a:off x="6908800" y="5343525"/>
            <a:ext cx="2038350" cy="5715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7065962" y="4991100"/>
            <a:ext cx="1724025" cy="3524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45037" y="5057775"/>
            <a:ext cx="952500" cy="28575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65016"/>
              </p:ext>
            </p:extLst>
          </p:nvPr>
        </p:nvGraphicFramePr>
        <p:xfrm>
          <a:off x="8829675" y="1447801"/>
          <a:ext cx="2247900" cy="118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Disk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-&gt;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-&gt;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Circular Arrow 7"/>
          <p:cNvSpPr/>
          <p:nvPr/>
        </p:nvSpPr>
        <p:spPr>
          <a:xfrm>
            <a:off x="5032374" y="3768726"/>
            <a:ext cx="2800350" cy="2419350"/>
          </a:xfrm>
          <a:prstGeom prst="circular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7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52451"/>
            <a:ext cx="105156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Example with n=2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47801"/>
            <a:ext cx="10515600" cy="4641850"/>
          </a:xfrm>
        </p:spPr>
        <p:txBody>
          <a:bodyPr/>
          <a:lstStyle/>
          <a:p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rapezoid 4"/>
          <p:cNvSpPr/>
          <p:nvPr/>
        </p:nvSpPr>
        <p:spPr>
          <a:xfrm>
            <a:off x="1304925" y="5343525"/>
            <a:ext cx="2228850" cy="5715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Trapezoid 5"/>
          <p:cNvSpPr/>
          <p:nvPr/>
        </p:nvSpPr>
        <p:spPr>
          <a:xfrm>
            <a:off x="4111625" y="5343525"/>
            <a:ext cx="2219325" cy="5715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Trapezoid 6"/>
          <p:cNvSpPr/>
          <p:nvPr/>
        </p:nvSpPr>
        <p:spPr>
          <a:xfrm>
            <a:off x="6908800" y="5343525"/>
            <a:ext cx="2038350" cy="5715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7065962" y="4991100"/>
            <a:ext cx="1724025" cy="3524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39819" y="4705350"/>
            <a:ext cx="952500" cy="28575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80252"/>
              </p:ext>
            </p:extLst>
          </p:nvPr>
        </p:nvGraphicFramePr>
        <p:xfrm>
          <a:off x="8829675" y="1447801"/>
          <a:ext cx="22479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Disk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-&gt;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-&gt;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-&gt;C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98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827</Words>
  <Application>Microsoft Office PowerPoint</Application>
  <PresentationFormat>Widescreen</PresentationFormat>
  <Paragraphs>276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CSE 401 Mathematics for Computer Science</vt:lpstr>
      <vt:lpstr>Chapter 1: Recurrent Problems</vt:lpstr>
      <vt:lpstr>Tower of Hanoi</vt:lpstr>
      <vt:lpstr>Rules of Game</vt:lpstr>
      <vt:lpstr>Example with n=1</vt:lpstr>
      <vt:lpstr>Example with n=2</vt:lpstr>
      <vt:lpstr>Example with n=2</vt:lpstr>
      <vt:lpstr>Example with n=2</vt:lpstr>
      <vt:lpstr>Example with n=2</vt:lpstr>
      <vt:lpstr>Generalization</vt:lpstr>
      <vt:lpstr>Steps</vt:lpstr>
      <vt:lpstr>Recurrence Formula</vt:lpstr>
      <vt:lpstr>Solve of Recurrence: Guessing</vt:lpstr>
      <vt:lpstr>Mathematical Proof: Induction</vt:lpstr>
      <vt:lpstr>Solve of Recurrence: Without Inductive Leap</vt:lpstr>
      <vt:lpstr>The Josephus Problem</vt:lpstr>
      <vt:lpstr>Problem Statement</vt:lpstr>
      <vt:lpstr>Generalization</vt:lpstr>
      <vt:lpstr>Generalization</vt:lpstr>
      <vt:lpstr>Generalization: Even Case</vt:lpstr>
      <vt:lpstr>Generalization: Even Case</vt:lpstr>
      <vt:lpstr>Generalization: Odd Case</vt:lpstr>
      <vt:lpstr>Generalization</vt:lpstr>
      <vt:lpstr>Generalization</vt:lpstr>
      <vt:lpstr>The Josephus Problem: Solution</vt:lpstr>
      <vt:lpstr>Lines in the Plane</vt:lpstr>
      <vt:lpstr>Problem Statement</vt:lpstr>
      <vt:lpstr>Generalization</vt:lpstr>
      <vt:lpstr>Generalization</vt:lpstr>
      <vt:lpstr>Generalization</vt:lpstr>
      <vt:lpstr>Problem Statement: Zig</vt:lpstr>
      <vt:lpstr>Generalization</vt:lpstr>
      <vt:lpstr>Approximation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of Hanoi</dc:title>
  <dc:creator>Mahathir Monjur</dc:creator>
  <cp:lastModifiedBy>uap</cp:lastModifiedBy>
  <cp:revision>38</cp:revision>
  <dcterms:created xsi:type="dcterms:W3CDTF">2019-03-23T11:37:20Z</dcterms:created>
  <dcterms:modified xsi:type="dcterms:W3CDTF">2019-10-28T05:42:09Z</dcterms:modified>
</cp:coreProperties>
</file>