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5" r:id="rId4"/>
    <p:sldId id="274" r:id="rId5"/>
    <p:sldId id="258" r:id="rId6"/>
    <p:sldId id="260" r:id="rId7"/>
    <p:sldId id="261" r:id="rId8"/>
    <p:sldId id="264" r:id="rId9"/>
    <p:sldId id="298" r:id="rId10"/>
    <p:sldId id="301" r:id="rId11"/>
    <p:sldId id="302" r:id="rId12"/>
    <p:sldId id="299" r:id="rId13"/>
    <p:sldId id="303" r:id="rId14"/>
    <p:sldId id="300" r:id="rId15"/>
    <p:sldId id="262" r:id="rId16"/>
    <p:sldId id="276" r:id="rId17"/>
    <p:sldId id="277" r:id="rId18"/>
    <p:sldId id="297" r:id="rId19"/>
    <p:sldId id="259" r:id="rId20"/>
    <p:sldId id="281" r:id="rId21"/>
    <p:sldId id="284" r:id="rId22"/>
    <p:sldId id="282" r:id="rId23"/>
    <p:sldId id="286" r:id="rId24"/>
    <p:sldId id="292" r:id="rId25"/>
    <p:sldId id="287" r:id="rId26"/>
    <p:sldId id="285" r:id="rId27"/>
    <p:sldId id="283" r:id="rId28"/>
    <p:sldId id="288" r:id="rId29"/>
    <p:sldId id="289" r:id="rId30"/>
    <p:sldId id="290" r:id="rId31"/>
    <p:sldId id="295" r:id="rId32"/>
    <p:sldId id="296" r:id="rId33"/>
    <p:sldId id="266" r:id="rId34"/>
    <p:sldId id="293" r:id="rId35"/>
    <p:sldId id="270" r:id="rId36"/>
    <p:sldId id="271" r:id="rId37"/>
    <p:sldId id="278" r:id="rId38"/>
    <p:sldId id="269"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380" autoAdjust="0"/>
  </p:normalViewPr>
  <p:slideViewPr>
    <p:cSldViewPr>
      <p:cViewPr>
        <p:scale>
          <a:sx n="62" d="100"/>
          <a:sy n="62" d="100"/>
        </p:scale>
        <p:origin x="-822" y="-96"/>
      </p:cViewPr>
      <p:guideLst>
        <p:guide orient="horz" pos="2160"/>
        <p:guide pos="2880"/>
      </p:guideLst>
    </p:cSldViewPr>
  </p:slideViewPr>
  <p:outlineViewPr>
    <p:cViewPr>
      <p:scale>
        <a:sx n="33" d="100"/>
        <a:sy n="33" d="100"/>
      </p:scale>
      <p:origin x="0" y="3381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5F7B3CAB-1688-4898-81FB-05BCDEA1D642}" type="datetimeFigureOut">
              <a:rPr lang="en-US"/>
              <a:pPr>
                <a:defRPr/>
              </a:pPr>
              <a:t>21-Aug-19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7AEBBB5-9AA3-4456-8B2A-D2E9E32E2FB2}" type="slidenum">
              <a:rPr lang="en-US"/>
              <a:pPr>
                <a:defRPr/>
              </a:pPr>
              <a:t>‹#›</a:t>
            </a:fld>
            <a:endParaRPr lang="en-US"/>
          </a:p>
        </p:txBody>
      </p:sp>
    </p:spTree>
    <p:extLst>
      <p:ext uri="{BB962C8B-B14F-4D97-AF65-F5344CB8AC3E}">
        <p14:creationId xmlns:p14="http://schemas.microsoft.com/office/powerpoint/2010/main" xmlns="" val="129314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1762980-0C2E-417E-BA7C-129965F9FA69}" type="datetimeFigureOut">
              <a:rPr lang="en-US"/>
              <a:pPr>
                <a:defRPr/>
              </a:pPr>
              <a:t>21-Aug-19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F312C71-E360-44E5-9763-4A1FF49FCAF9}" type="slidenum">
              <a:rPr lang="en-US"/>
              <a:pPr>
                <a:defRPr/>
              </a:pPr>
              <a:t>‹#›</a:t>
            </a:fld>
            <a:endParaRPr lang="en-US"/>
          </a:p>
        </p:txBody>
      </p:sp>
    </p:spTree>
    <p:extLst>
      <p:ext uri="{BB962C8B-B14F-4D97-AF65-F5344CB8AC3E}">
        <p14:creationId xmlns:p14="http://schemas.microsoft.com/office/powerpoint/2010/main" xmlns="" val="99327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A192A7E-6D76-4CB5-8D28-1BA18747D334}" type="datetimeFigureOut">
              <a:rPr lang="en-US"/>
              <a:pPr>
                <a:defRPr/>
              </a:pPr>
              <a:t>21-Aug-19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5150B0F-1FBF-4DC0-B791-96A4E084B0EB}" type="slidenum">
              <a:rPr lang="en-US"/>
              <a:pPr>
                <a:defRPr/>
              </a:pPr>
              <a:t>‹#›</a:t>
            </a:fld>
            <a:endParaRPr lang="en-US"/>
          </a:p>
        </p:txBody>
      </p:sp>
    </p:spTree>
    <p:extLst>
      <p:ext uri="{BB962C8B-B14F-4D97-AF65-F5344CB8AC3E}">
        <p14:creationId xmlns:p14="http://schemas.microsoft.com/office/powerpoint/2010/main" xmlns="" val="2992217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9C52986-E3CA-43C9-9653-B143581860E1}" type="datetimeFigureOut">
              <a:rPr lang="en-US"/>
              <a:pPr>
                <a:defRPr/>
              </a:pPr>
              <a:t>21-Aug-19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BA72AF-3EC4-4ABC-A783-8220CDEAA26D}" type="slidenum">
              <a:rPr lang="en-US"/>
              <a:pPr>
                <a:defRPr/>
              </a:pPr>
              <a:t>‹#›</a:t>
            </a:fld>
            <a:endParaRPr lang="en-US"/>
          </a:p>
        </p:txBody>
      </p:sp>
    </p:spTree>
    <p:extLst>
      <p:ext uri="{BB962C8B-B14F-4D97-AF65-F5344CB8AC3E}">
        <p14:creationId xmlns:p14="http://schemas.microsoft.com/office/powerpoint/2010/main" xmlns="" val="3915388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2"/>
        </a:solidFill>
        <a:effectLst/>
      </p:bgPr>
    </p:bg>
    <p:spTree>
      <p:nvGrpSpPr>
        <p:cNvPr id="1" name=""/>
        <p:cNvGrpSpPr/>
        <p:nvPr/>
      </p:nvGrpSpPr>
      <p:grpSpPr>
        <a:xfrm>
          <a:off x="0" y="0"/>
          <a:ext cx="0" cy="0"/>
          <a:chOff x="0" y="0"/>
          <a:chExt cx="0" cy="0"/>
        </a:xfrm>
      </p:grpSpPr>
      <p:cxnSp>
        <p:nvCxnSpPr>
          <p:cNvPr id="4" name="Straight Connector 3"/>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ACFE32C-C220-4041-8B7C-4F9D080909CA}" type="datetimeFigureOut">
              <a:rPr lang="en-US"/>
              <a:pPr>
                <a:defRPr/>
              </a:pPr>
              <a:t>21-Aug-19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524E7DE-8C00-4AEA-8625-7613B19DD5D1}" type="slidenum">
              <a:rPr lang="en-US"/>
              <a:pPr>
                <a:defRPr/>
              </a:pPr>
              <a:t>‹#›</a:t>
            </a:fld>
            <a:endParaRPr lang="en-US"/>
          </a:p>
        </p:txBody>
      </p:sp>
    </p:spTree>
    <p:extLst>
      <p:ext uri="{BB962C8B-B14F-4D97-AF65-F5344CB8AC3E}">
        <p14:creationId xmlns:p14="http://schemas.microsoft.com/office/powerpoint/2010/main" xmlns="" val="66942342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AB987A7E-652A-4F08-A30A-C7E3628D32DC}" type="datetimeFigureOut">
              <a:rPr lang="en-US"/>
              <a:pPr>
                <a:defRPr/>
              </a:pPr>
              <a:t>21-Aug-19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E7BC0F0-8B9A-4AE7-AEEB-773663869635}" type="slidenum">
              <a:rPr lang="en-US"/>
              <a:pPr>
                <a:defRPr/>
              </a:pPr>
              <a:t>‹#›</a:t>
            </a:fld>
            <a:endParaRPr lang="en-US"/>
          </a:p>
        </p:txBody>
      </p:sp>
    </p:spTree>
    <p:extLst>
      <p:ext uri="{BB962C8B-B14F-4D97-AF65-F5344CB8AC3E}">
        <p14:creationId xmlns:p14="http://schemas.microsoft.com/office/powerpoint/2010/main" xmlns="" val="2704035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C9809D1F-9A37-4787-B2F5-DA354FE8A828}" type="datetimeFigureOut">
              <a:rPr lang="en-US"/>
              <a:pPr>
                <a:defRPr/>
              </a:pPr>
              <a:t>21-Aug-19</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458961C2-3B30-407C-98E7-7624072B64A8}" type="slidenum">
              <a:rPr lang="en-US"/>
              <a:pPr>
                <a:defRPr/>
              </a:pPr>
              <a:t>‹#›</a:t>
            </a:fld>
            <a:endParaRPr lang="en-US"/>
          </a:p>
        </p:txBody>
      </p:sp>
    </p:spTree>
    <p:extLst>
      <p:ext uri="{BB962C8B-B14F-4D97-AF65-F5344CB8AC3E}">
        <p14:creationId xmlns:p14="http://schemas.microsoft.com/office/powerpoint/2010/main" xmlns="" val="1805135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6007746-FEEC-4457-9DA9-FBF5BB85F57B}" type="datetimeFigureOut">
              <a:rPr lang="en-US"/>
              <a:pPr>
                <a:defRPr/>
              </a:pPr>
              <a:t>21-Aug-19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CBAB8FA-0024-4847-9744-A173D3886CD2}" type="slidenum">
              <a:rPr lang="en-US"/>
              <a:pPr>
                <a:defRPr/>
              </a:pPr>
              <a:t>‹#›</a:t>
            </a:fld>
            <a:endParaRPr lang="en-US"/>
          </a:p>
        </p:txBody>
      </p:sp>
    </p:spTree>
    <p:extLst>
      <p:ext uri="{BB962C8B-B14F-4D97-AF65-F5344CB8AC3E}">
        <p14:creationId xmlns:p14="http://schemas.microsoft.com/office/powerpoint/2010/main" xmlns="" val="3359251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B95DFA0-754B-4692-9AEF-4C9FA8ACC192}" type="datetimeFigureOut">
              <a:rPr lang="en-US"/>
              <a:pPr>
                <a:defRPr/>
              </a:pPr>
              <a:t>21-Aug-19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B9505E-3CDA-4DC2-8A74-AFED53274509}" type="slidenum">
              <a:rPr lang="en-US"/>
              <a:pPr>
                <a:defRPr/>
              </a:pPr>
              <a:t>‹#›</a:t>
            </a:fld>
            <a:endParaRPr lang="en-US"/>
          </a:p>
        </p:txBody>
      </p:sp>
    </p:spTree>
    <p:extLst>
      <p:ext uri="{BB962C8B-B14F-4D97-AF65-F5344CB8AC3E}">
        <p14:creationId xmlns:p14="http://schemas.microsoft.com/office/powerpoint/2010/main" xmlns="" val="2971060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3594FEAD-9395-46BF-A839-C39EC3984219}" type="datetimeFigureOut">
              <a:rPr lang="en-US"/>
              <a:pPr>
                <a:defRPr/>
              </a:pPr>
              <a:t>21-Aug-19</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BDE0F3CF-25A0-490A-B911-071D3C99ABCF}" type="slidenum">
              <a:rPr lang="en-US"/>
              <a:pPr>
                <a:defRPr/>
              </a:pPr>
              <a:t>‹#›</a:t>
            </a:fld>
            <a:endParaRPr lang="en-US"/>
          </a:p>
        </p:txBody>
      </p:sp>
    </p:spTree>
    <p:extLst>
      <p:ext uri="{BB962C8B-B14F-4D97-AF65-F5344CB8AC3E}">
        <p14:creationId xmlns:p14="http://schemas.microsoft.com/office/powerpoint/2010/main" xmlns="" val="2803652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18EA3AA-6BD0-4888-82FB-E2A1D46FD24D}" type="datetimeFigureOut">
              <a:rPr lang="en-US"/>
              <a:pPr>
                <a:defRPr/>
              </a:pPr>
              <a:t>21-Aug-19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83C77F-ABA6-4F40-A920-74FF63F002FF}" type="slidenum">
              <a:rPr lang="en-US"/>
              <a:pPr>
                <a:defRPr/>
              </a:pPr>
              <a:t>‹#›</a:t>
            </a:fld>
            <a:endParaRPr lang="en-US"/>
          </a:p>
        </p:txBody>
      </p:sp>
    </p:spTree>
    <p:extLst>
      <p:ext uri="{BB962C8B-B14F-4D97-AF65-F5344CB8AC3E}">
        <p14:creationId xmlns:p14="http://schemas.microsoft.com/office/powerpoint/2010/main" xmlns="" val="157312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1028"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a:defRPr sz="1200">
                <a:solidFill>
                  <a:srgbClr val="FFFFFF"/>
                </a:solidFill>
                <a:latin typeface="Arial" charset="0"/>
                <a:cs typeface="Arial" charset="0"/>
              </a:defRPr>
            </a:lvl1pPr>
          </a:lstStyle>
          <a:p>
            <a:pPr>
              <a:defRPr/>
            </a:pPr>
            <a:fld id="{8CA27B01-D89F-4DD1-805D-1E4FAD3A66DA}" type="datetimeFigureOut">
              <a:rPr lang="en-US"/>
              <a:pPr>
                <a:defRPr/>
              </a:pPr>
              <a:t>21-Aug-19</a:t>
            </a:fld>
            <a:endParaRPr lang="en-US"/>
          </a:p>
        </p:txBody>
      </p:sp>
      <p:sp>
        <p:nvSpPr>
          <p:cNvPr id="5"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ctr">
              <a:defRPr sz="1200">
                <a:solidFill>
                  <a:srgbClr val="FFFFFF"/>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7620000" y="19050"/>
            <a:ext cx="1066800" cy="328613"/>
          </a:xfrm>
          <a:prstGeom prst="rect">
            <a:avLst/>
          </a:prstGeom>
        </p:spPr>
        <p:txBody>
          <a:bodyPr vert="horz" lIns="91440" tIns="45720" rIns="91440" bIns="45720" rtlCol="0" anchor="ctr"/>
          <a:lstStyle>
            <a:lvl1pPr algn="l">
              <a:defRPr sz="1400" b="1">
                <a:solidFill>
                  <a:srgbClr val="FFFFFF"/>
                </a:solidFill>
                <a:latin typeface="Arial" charset="0"/>
                <a:cs typeface="Arial" charset="0"/>
              </a:defRPr>
            </a:lvl1pPr>
          </a:lstStyle>
          <a:p>
            <a:pPr>
              <a:defRPr/>
            </a:pPr>
            <a:fld id="{9A1752E0-E859-42E5-84C5-5D5F7712F56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3" r:id="rId1"/>
    <p:sldLayoutId id="2147483736" r:id="rId2"/>
    <p:sldLayoutId id="2147483744" r:id="rId3"/>
    <p:sldLayoutId id="2147483737" r:id="rId4"/>
    <p:sldLayoutId id="2147483745" r:id="rId5"/>
    <p:sldLayoutId id="2147483738" r:id="rId6"/>
    <p:sldLayoutId id="2147483739" r:id="rId7"/>
    <p:sldLayoutId id="2147483746" r:id="rId8"/>
    <p:sldLayoutId id="2147483740" r:id="rId9"/>
    <p:sldLayoutId id="2147483741" r:id="rId10"/>
    <p:sldLayoutId id="2147483742" r:id="rId11"/>
  </p:sldLayoutIdLst>
  <p:txStyles>
    <p:title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182563" indent="-182563" algn="l" rtl="0" eaLnBrk="0" fontAlgn="base" hangingPunct="0">
        <a:spcBef>
          <a:spcPct val="20000"/>
        </a:spcBef>
        <a:spcAft>
          <a:spcPct val="0"/>
        </a:spcAft>
        <a:buClr>
          <a:schemeClr val="accent1"/>
        </a:buClr>
        <a:buSzPct val="85000"/>
        <a:buFont typeface="Arial" pitchFamily="34" charset="0"/>
        <a:buChar char="•"/>
        <a:defRPr sz="2400"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accent1"/>
        </a:buClr>
        <a:buSzPct val="85000"/>
        <a:buFont typeface="Arial" pitchFamily="34" charset="0"/>
        <a:buChar char="•"/>
        <a:defRPr sz="2000" kern="1200">
          <a:solidFill>
            <a:schemeClr val="tx1"/>
          </a:solidFill>
          <a:latin typeface="+mn-lt"/>
          <a:ea typeface="+mn-ea"/>
          <a:cs typeface="+mn-cs"/>
        </a:defRPr>
      </a:lvl2pPr>
      <a:lvl3pPr marL="730250" indent="-182563" algn="l" rtl="0" eaLnBrk="0" fontAlgn="base" hangingPunct="0">
        <a:spcBef>
          <a:spcPct val="20000"/>
        </a:spcBef>
        <a:spcAft>
          <a:spcPct val="0"/>
        </a:spcAft>
        <a:buClr>
          <a:schemeClr val="accent1"/>
        </a:buClr>
        <a:buSzPct val="90000"/>
        <a:buFont typeface="Arial" pitchFamily="34" charset="0"/>
        <a:buChar char="•"/>
        <a:defRPr kern="1200">
          <a:solidFill>
            <a:schemeClr val="tx1"/>
          </a:solidFill>
          <a:latin typeface="+mn-lt"/>
          <a:ea typeface="+mn-ea"/>
          <a:cs typeface="+mn-cs"/>
        </a:defRPr>
      </a:lvl3pPr>
      <a:lvl4pPr marL="1004888" indent="-182563" algn="l" rtl="0" eaLnBrk="0" fontAlgn="base" hangingPunct="0">
        <a:spcBef>
          <a:spcPct val="20000"/>
        </a:spcBef>
        <a:spcAft>
          <a:spcPct val="0"/>
        </a:spcAft>
        <a:buClr>
          <a:schemeClr val="accent1"/>
        </a:buClr>
        <a:buFont typeface="Arial"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letu.edu/people/stevearmstrong/cosc2103/lectures/CodeSamplesCh10/CodeSamplesCh10.ht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yyU3bXyc_oU" TargetMode="External"/><Relationship Id="rId2" Type="http://schemas.openxmlformats.org/officeDocument/2006/relationships/hyperlink" Target="https://www.youtube.com/watch?v=1Q4I63-hKc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fontAlgn="auto" hangingPunct="1">
              <a:spcAft>
                <a:spcPts val="0"/>
              </a:spcAft>
              <a:defRPr/>
            </a:pPr>
            <a:r>
              <a:rPr lang="en-US" altLang="en-US" sz="4400" dirty="0" smtClean="0"/>
              <a:t>Abstract Class, Interface</a:t>
            </a:r>
            <a:r>
              <a:rPr lang="en-US" altLang="en-US" sz="4800" dirty="0" smtClean="0"/>
              <a:t/>
            </a:r>
            <a:br>
              <a:rPr lang="en-US" altLang="en-US" sz="4800" dirty="0" smtClean="0"/>
            </a:br>
            <a:r>
              <a:rPr lang="en-US" altLang="en-US" sz="2400" dirty="0" smtClean="0"/>
              <a:t>CSI 211: Object Oriented Programming</a:t>
            </a:r>
            <a:endParaRPr lang="en-US" altLang="en-US" sz="4800" dirty="0" smtClean="0"/>
          </a:p>
        </p:txBody>
      </p:sp>
      <p:sp>
        <p:nvSpPr>
          <p:cNvPr id="3" name="Subtitle 2"/>
          <p:cNvSpPr>
            <a:spLocks noGrp="1"/>
          </p:cNvSpPr>
          <p:nvPr>
            <p:ph type="subTitle" idx="1"/>
          </p:nvPr>
        </p:nvSpPr>
        <p:spPr/>
        <p:txBody>
          <a:bodyPr rtlCol="0">
            <a:normAutofit/>
          </a:bodyPr>
          <a:lstStyle/>
          <a:p>
            <a:pPr eaLnBrk="1" fontAlgn="auto" hangingPunct="1">
              <a:spcAft>
                <a:spcPts val="0"/>
              </a:spcAft>
              <a:defRPr/>
            </a:pPr>
            <a:r>
              <a:rPr lang="en-US" dirty="0" err="1" smtClean="0"/>
              <a:t>Tanjina</a:t>
            </a:r>
            <a:r>
              <a:rPr lang="en-US" dirty="0" smtClean="0"/>
              <a:t> </a:t>
            </a:r>
            <a:r>
              <a:rPr lang="en-US" dirty="0" err="1" smtClean="0"/>
              <a:t>Helaly</a:t>
            </a: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altLang="en-US" dirty="0" smtClean="0"/>
              <a:t>Abstract Class– example (no abstract method)</a:t>
            </a:r>
            <a:endParaRPr lang="en-US" dirty="0"/>
          </a:p>
        </p:txBody>
      </p:sp>
      <p:sp>
        <p:nvSpPr>
          <p:cNvPr id="17411" name="Content Placeholder 2"/>
          <p:cNvSpPr>
            <a:spLocks noGrp="1"/>
          </p:cNvSpPr>
          <p:nvPr>
            <p:ph idx="1"/>
          </p:nvPr>
        </p:nvSpPr>
        <p:spPr/>
        <p:txBody>
          <a:bodyPr/>
          <a:lstStyle/>
          <a:p>
            <a:pPr>
              <a:spcBef>
                <a:spcPts val="0"/>
              </a:spcBef>
              <a:buNone/>
            </a:pPr>
            <a:r>
              <a:rPr lang="en-US" sz="1200" b="1" dirty="0" smtClean="0"/>
              <a:t>abstract class Animal{</a:t>
            </a:r>
          </a:p>
          <a:p>
            <a:pPr lvl="1">
              <a:spcBef>
                <a:spcPts val="0"/>
              </a:spcBef>
              <a:buNone/>
            </a:pPr>
            <a:r>
              <a:rPr lang="en-US" sz="1200" dirty="0" smtClean="0"/>
              <a:t>// instance variables</a:t>
            </a:r>
          </a:p>
          <a:p>
            <a:pPr lvl="1">
              <a:spcBef>
                <a:spcPts val="0"/>
              </a:spcBef>
              <a:buNone/>
            </a:pPr>
            <a:r>
              <a:rPr lang="en-US" sz="1200" dirty="0" smtClean="0"/>
              <a:t>String name, color;</a:t>
            </a:r>
          </a:p>
          <a:p>
            <a:pPr lvl="1">
              <a:spcBef>
                <a:spcPts val="0"/>
              </a:spcBef>
              <a:buNone/>
            </a:pPr>
            <a:r>
              <a:rPr lang="en-US" sz="1200" b="1" dirty="0" smtClean="0"/>
              <a:t>double weight;</a:t>
            </a:r>
          </a:p>
          <a:p>
            <a:pPr lvl="1">
              <a:spcBef>
                <a:spcPts val="0"/>
              </a:spcBef>
              <a:buNone/>
            </a:pPr>
            <a:endParaRPr lang="en-US" sz="1200" dirty="0" smtClean="0"/>
          </a:p>
          <a:p>
            <a:pPr lvl="1">
              <a:spcBef>
                <a:spcPts val="0"/>
              </a:spcBef>
              <a:buNone/>
            </a:pPr>
            <a:r>
              <a:rPr lang="en-US" sz="1200" dirty="0" smtClean="0"/>
              <a:t>// Constructors</a:t>
            </a:r>
          </a:p>
          <a:p>
            <a:pPr lvl="1">
              <a:spcBef>
                <a:spcPts val="0"/>
              </a:spcBef>
              <a:buNone/>
            </a:pPr>
            <a:r>
              <a:rPr lang="en-US" sz="1200" dirty="0" smtClean="0"/>
              <a:t>Animal(){ }</a:t>
            </a:r>
          </a:p>
          <a:p>
            <a:pPr lvl="1">
              <a:spcBef>
                <a:spcPts val="0"/>
              </a:spcBef>
              <a:buNone/>
            </a:pPr>
            <a:endParaRPr lang="en-US" sz="1200" dirty="0" smtClean="0"/>
          </a:p>
          <a:p>
            <a:pPr lvl="1">
              <a:spcBef>
                <a:spcPts val="0"/>
              </a:spcBef>
              <a:buNone/>
            </a:pPr>
            <a:r>
              <a:rPr lang="en-US" sz="1200" dirty="0" smtClean="0"/>
              <a:t>Animal(String name, String color){</a:t>
            </a:r>
          </a:p>
          <a:p>
            <a:pPr lvl="1">
              <a:spcBef>
                <a:spcPts val="0"/>
              </a:spcBef>
              <a:buNone/>
            </a:pPr>
            <a:r>
              <a:rPr lang="en-US" sz="1200" b="1" dirty="0" smtClean="0"/>
              <a:t>	this(</a:t>
            </a:r>
            <a:r>
              <a:rPr lang="en-US" sz="1200" b="1" dirty="0" err="1" smtClean="0"/>
              <a:t>name,color</a:t>
            </a:r>
            <a:r>
              <a:rPr lang="en-US" sz="1200" b="1" dirty="0" smtClean="0"/>
              <a:t>, 0.0);</a:t>
            </a:r>
          </a:p>
          <a:p>
            <a:pPr lvl="1">
              <a:spcBef>
                <a:spcPts val="0"/>
              </a:spcBef>
              <a:buNone/>
            </a:pPr>
            <a:r>
              <a:rPr lang="en-US" sz="1200" dirty="0" smtClean="0"/>
              <a:t>}</a:t>
            </a:r>
          </a:p>
          <a:p>
            <a:pPr lvl="1">
              <a:spcBef>
                <a:spcPts val="0"/>
              </a:spcBef>
              <a:buNone/>
            </a:pPr>
            <a:endParaRPr lang="en-US" sz="1200" dirty="0" smtClean="0"/>
          </a:p>
          <a:p>
            <a:pPr lvl="1">
              <a:spcBef>
                <a:spcPts val="0"/>
              </a:spcBef>
              <a:buNone/>
            </a:pPr>
            <a:r>
              <a:rPr lang="en-US" sz="1200" dirty="0" smtClean="0"/>
              <a:t>Animal(String name, String color, </a:t>
            </a:r>
            <a:r>
              <a:rPr lang="en-US" sz="1200" b="1" dirty="0" smtClean="0"/>
              <a:t>double weight){</a:t>
            </a:r>
          </a:p>
          <a:p>
            <a:pPr lvl="2">
              <a:spcBef>
                <a:spcPts val="0"/>
              </a:spcBef>
              <a:buNone/>
            </a:pPr>
            <a:r>
              <a:rPr lang="en-US" sz="1200" b="1" dirty="0" smtClean="0"/>
              <a:t>this.name = name;</a:t>
            </a:r>
          </a:p>
          <a:p>
            <a:pPr lvl="2">
              <a:spcBef>
                <a:spcPts val="0"/>
              </a:spcBef>
              <a:buNone/>
            </a:pPr>
            <a:r>
              <a:rPr lang="en-US" sz="1200" b="1" dirty="0" err="1" smtClean="0"/>
              <a:t>this.color</a:t>
            </a:r>
            <a:r>
              <a:rPr lang="en-US" sz="1200" b="1" dirty="0" smtClean="0"/>
              <a:t> = color;</a:t>
            </a:r>
          </a:p>
          <a:p>
            <a:pPr lvl="2">
              <a:spcBef>
                <a:spcPts val="0"/>
              </a:spcBef>
              <a:buNone/>
            </a:pPr>
            <a:r>
              <a:rPr lang="en-US" sz="1200" b="1" dirty="0" err="1" smtClean="0"/>
              <a:t>this.weight</a:t>
            </a:r>
            <a:r>
              <a:rPr lang="en-US" sz="1200" b="1" dirty="0" smtClean="0"/>
              <a:t> = weight;</a:t>
            </a:r>
          </a:p>
          <a:p>
            <a:pPr>
              <a:spcBef>
                <a:spcPts val="0"/>
              </a:spcBef>
              <a:buNone/>
            </a:pPr>
            <a:r>
              <a:rPr lang="en-US" sz="1200" dirty="0" smtClean="0"/>
              <a:t>	}</a:t>
            </a:r>
          </a:p>
          <a:p>
            <a:pPr>
              <a:spcBef>
                <a:spcPts val="0"/>
              </a:spcBef>
              <a:buNone/>
            </a:pPr>
            <a:endParaRPr lang="en-US" sz="1200" dirty="0" smtClean="0"/>
          </a:p>
          <a:p>
            <a:pPr lvl="1">
              <a:spcBef>
                <a:spcPts val="0"/>
              </a:spcBef>
              <a:buNone/>
            </a:pPr>
            <a:r>
              <a:rPr lang="en-US" sz="1200" dirty="0" smtClean="0"/>
              <a:t>// Concrete methods</a:t>
            </a:r>
          </a:p>
          <a:p>
            <a:pPr lvl="1">
              <a:spcBef>
                <a:spcPts val="0"/>
              </a:spcBef>
              <a:buNone/>
            </a:pPr>
            <a:r>
              <a:rPr lang="en-US" sz="1200" b="1" dirty="0" smtClean="0"/>
              <a:t>public void eat(){</a:t>
            </a:r>
          </a:p>
          <a:p>
            <a:pPr lvl="1">
              <a:spcBef>
                <a:spcPts val="0"/>
              </a:spcBef>
              <a:buNone/>
            </a:pPr>
            <a:r>
              <a:rPr lang="en-US" sz="1200" dirty="0" smtClean="0"/>
              <a:t>	</a:t>
            </a:r>
            <a:r>
              <a:rPr lang="en-US" sz="1200" dirty="0" err="1" smtClean="0"/>
              <a:t>System.</a:t>
            </a:r>
            <a:r>
              <a:rPr lang="en-US" sz="1200" b="1" i="1" dirty="0" err="1" smtClean="0"/>
              <a:t>out.println</a:t>
            </a:r>
            <a:r>
              <a:rPr lang="en-US" sz="1200" b="1" i="1" dirty="0" smtClean="0"/>
              <a:t>(name + " eats.");</a:t>
            </a:r>
          </a:p>
          <a:p>
            <a:pPr lvl="1">
              <a:spcBef>
                <a:spcPts val="0"/>
              </a:spcBef>
              <a:buNone/>
            </a:pPr>
            <a:r>
              <a:rPr lang="en-US" sz="1200" dirty="0" smtClean="0"/>
              <a:t>}</a:t>
            </a:r>
            <a:endParaRPr lang="en-US" sz="1200" b="1" dirty="0" smtClean="0"/>
          </a:p>
          <a:p>
            <a:pPr>
              <a:spcBef>
                <a:spcPts val="0"/>
              </a:spcBef>
              <a:buNone/>
            </a:pPr>
            <a:r>
              <a:rPr lang="en-US" sz="1200" dirty="0" smtClean="0"/>
              <a:t>}</a:t>
            </a:r>
            <a:endParaRPr lang="en-US" altLang="en-US" sz="1200" dirty="0" smtClean="0"/>
          </a:p>
        </p:txBody>
      </p:sp>
    </p:spTree>
    <p:extLst>
      <p:ext uri="{BB962C8B-B14F-4D97-AF65-F5344CB8AC3E}">
        <p14:creationId xmlns:p14="http://schemas.microsoft.com/office/powerpoint/2010/main" xmlns="" val="3959623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altLang="en-US" dirty="0" smtClean="0"/>
              <a:t>Abstract Class– example(with abstract method)</a:t>
            </a:r>
            <a:endParaRPr lang="en-US" dirty="0"/>
          </a:p>
        </p:txBody>
      </p:sp>
      <p:sp>
        <p:nvSpPr>
          <p:cNvPr id="17411" name="Content Placeholder 2"/>
          <p:cNvSpPr>
            <a:spLocks noGrp="1"/>
          </p:cNvSpPr>
          <p:nvPr>
            <p:ph idx="1"/>
          </p:nvPr>
        </p:nvSpPr>
        <p:spPr/>
        <p:txBody>
          <a:bodyPr/>
          <a:lstStyle/>
          <a:p>
            <a:pPr>
              <a:spcBef>
                <a:spcPts val="0"/>
              </a:spcBef>
              <a:buNone/>
            </a:pPr>
            <a:r>
              <a:rPr lang="en-US" sz="1200" b="1" dirty="0" smtClean="0"/>
              <a:t>abstract class Animal{</a:t>
            </a:r>
          </a:p>
          <a:p>
            <a:pPr lvl="1">
              <a:spcBef>
                <a:spcPts val="0"/>
              </a:spcBef>
              <a:buNone/>
            </a:pPr>
            <a:r>
              <a:rPr lang="en-US" sz="1200" dirty="0" smtClean="0"/>
              <a:t>// instance variables</a:t>
            </a:r>
          </a:p>
          <a:p>
            <a:pPr lvl="1">
              <a:spcBef>
                <a:spcPts val="0"/>
              </a:spcBef>
              <a:buNone/>
            </a:pPr>
            <a:r>
              <a:rPr lang="en-US" sz="1200" dirty="0" smtClean="0"/>
              <a:t>String name, color;</a:t>
            </a:r>
          </a:p>
          <a:p>
            <a:pPr lvl="1">
              <a:spcBef>
                <a:spcPts val="0"/>
              </a:spcBef>
              <a:buNone/>
            </a:pPr>
            <a:r>
              <a:rPr lang="en-US" sz="1200" b="1" dirty="0" smtClean="0"/>
              <a:t>double weight;</a:t>
            </a:r>
          </a:p>
          <a:p>
            <a:pPr lvl="1">
              <a:spcBef>
                <a:spcPts val="0"/>
              </a:spcBef>
              <a:buNone/>
            </a:pPr>
            <a:endParaRPr lang="en-US" sz="1200" dirty="0" smtClean="0"/>
          </a:p>
          <a:p>
            <a:pPr lvl="1">
              <a:spcBef>
                <a:spcPts val="0"/>
              </a:spcBef>
              <a:buNone/>
            </a:pPr>
            <a:r>
              <a:rPr lang="en-US" sz="1200" dirty="0" smtClean="0"/>
              <a:t>// Constructors</a:t>
            </a:r>
          </a:p>
          <a:p>
            <a:pPr lvl="1">
              <a:spcBef>
                <a:spcPts val="0"/>
              </a:spcBef>
              <a:buNone/>
            </a:pPr>
            <a:r>
              <a:rPr lang="en-US" sz="1200" dirty="0" smtClean="0"/>
              <a:t>Animal(){ }</a:t>
            </a:r>
          </a:p>
          <a:p>
            <a:pPr lvl="1">
              <a:spcBef>
                <a:spcPts val="0"/>
              </a:spcBef>
              <a:buNone/>
            </a:pPr>
            <a:endParaRPr lang="en-US" sz="1200" dirty="0" smtClean="0"/>
          </a:p>
          <a:p>
            <a:pPr lvl="1">
              <a:spcBef>
                <a:spcPts val="0"/>
              </a:spcBef>
              <a:buNone/>
            </a:pPr>
            <a:r>
              <a:rPr lang="en-US" sz="1200" dirty="0" smtClean="0"/>
              <a:t>Animal(String name, String color){</a:t>
            </a:r>
          </a:p>
          <a:p>
            <a:pPr lvl="1">
              <a:spcBef>
                <a:spcPts val="0"/>
              </a:spcBef>
              <a:buNone/>
            </a:pPr>
            <a:r>
              <a:rPr lang="en-US" sz="1200" b="1" dirty="0" smtClean="0"/>
              <a:t>	this(</a:t>
            </a:r>
            <a:r>
              <a:rPr lang="en-US" sz="1200" b="1" dirty="0" err="1" smtClean="0"/>
              <a:t>name,color</a:t>
            </a:r>
            <a:r>
              <a:rPr lang="en-US" sz="1200" b="1" dirty="0" smtClean="0"/>
              <a:t>, 0.0);</a:t>
            </a:r>
          </a:p>
          <a:p>
            <a:pPr lvl="1">
              <a:spcBef>
                <a:spcPts val="0"/>
              </a:spcBef>
              <a:buNone/>
            </a:pPr>
            <a:r>
              <a:rPr lang="en-US" sz="1200" dirty="0" smtClean="0"/>
              <a:t>}</a:t>
            </a:r>
          </a:p>
          <a:p>
            <a:pPr lvl="1">
              <a:spcBef>
                <a:spcPts val="0"/>
              </a:spcBef>
              <a:buNone/>
            </a:pPr>
            <a:endParaRPr lang="en-US" sz="1200" dirty="0" smtClean="0"/>
          </a:p>
          <a:p>
            <a:pPr lvl="1">
              <a:spcBef>
                <a:spcPts val="0"/>
              </a:spcBef>
              <a:buNone/>
            </a:pPr>
            <a:r>
              <a:rPr lang="en-US" sz="1200" dirty="0" smtClean="0"/>
              <a:t>Animal(String name, String color, </a:t>
            </a:r>
            <a:r>
              <a:rPr lang="en-US" sz="1200" b="1" dirty="0" smtClean="0"/>
              <a:t>double weight){</a:t>
            </a:r>
          </a:p>
          <a:p>
            <a:pPr lvl="2">
              <a:spcBef>
                <a:spcPts val="0"/>
              </a:spcBef>
              <a:buNone/>
            </a:pPr>
            <a:r>
              <a:rPr lang="en-US" sz="1200" b="1" dirty="0" smtClean="0"/>
              <a:t>this.name = name;</a:t>
            </a:r>
          </a:p>
          <a:p>
            <a:pPr lvl="2">
              <a:spcBef>
                <a:spcPts val="0"/>
              </a:spcBef>
              <a:buNone/>
            </a:pPr>
            <a:r>
              <a:rPr lang="en-US" sz="1200" b="1" dirty="0" err="1" smtClean="0"/>
              <a:t>this.color</a:t>
            </a:r>
            <a:r>
              <a:rPr lang="en-US" sz="1200" b="1" dirty="0" smtClean="0"/>
              <a:t> = color;</a:t>
            </a:r>
          </a:p>
          <a:p>
            <a:pPr lvl="2">
              <a:spcBef>
                <a:spcPts val="0"/>
              </a:spcBef>
              <a:buNone/>
            </a:pPr>
            <a:r>
              <a:rPr lang="en-US" sz="1200" b="1" dirty="0" err="1" smtClean="0"/>
              <a:t>this.weight</a:t>
            </a:r>
            <a:r>
              <a:rPr lang="en-US" sz="1200" b="1" dirty="0" smtClean="0"/>
              <a:t> = weight;</a:t>
            </a:r>
          </a:p>
          <a:p>
            <a:pPr>
              <a:spcBef>
                <a:spcPts val="0"/>
              </a:spcBef>
              <a:buNone/>
            </a:pPr>
            <a:r>
              <a:rPr lang="en-US" sz="1200" dirty="0" smtClean="0"/>
              <a:t>	}</a:t>
            </a:r>
          </a:p>
          <a:p>
            <a:pPr>
              <a:spcBef>
                <a:spcPts val="0"/>
              </a:spcBef>
              <a:buNone/>
            </a:pPr>
            <a:endParaRPr lang="en-US" sz="1200" dirty="0" smtClean="0"/>
          </a:p>
          <a:p>
            <a:pPr lvl="1">
              <a:spcBef>
                <a:spcPts val="0"/>
              </a:spcBef>
              <a:buNone/>
            </a:pPr>
            <a:r>
              <a:rPr lang="en-US" sz="1200" dirty="0" smtClean="0"/>
              <a:t>// Concrete methods</a:t>
            </a:r>
          </a:p>
          <a:p>
            <a:pPr lvl="1">
              <a:spcBef>
                <a:spcPts val="0"/>
              </a:spcBef>
              <a:buNone/>
            </a:pPr>
            <a:r>
              <a:rPr lang="en-US" sz="1200" b="1" dirty="0" smtClean="0"/>
              <a:t>public void eat(){</a:t>
            </a:r>
          </a:p>
          <a:p>
            <a:pPr lvl="1">
              <a:spcBef>
                <a:spcPts val="0"/>
              </a:spcBef>
              <a:buNone/>
            </a:pPr>
            <a:r>
              <a:rPr lang="en-US" sz="1200" dirty="0" smtClean="0"/>
              <a:t>	</a:t>
            </a:r>
            <a:r>
              <a:rPr lang="en-US" sz="1200" dirty="0" err="1" smtClean="0"/>
              <a:t>System.</a:t>
            </a:r>
            <a:r>
              <a:rPr lang="en-US" sz="1200" b="1" i="1" dirty="0" err="1" smtClean="0"/>
              <a:t>out.println</a:t>
            </a:r>
            <a:r>
              <a:rPr lang="en-US" sz="1200" b="1" i="1" dirty="0" smtClean="0"/>
              <a:t>(name + " eats.");</a:t>
            </a:r>
          </a:p>
          <a:p>
            <a:pPr lvl="1">
              <a:spcBef>
                <a:spcPts val="0"/>
              </a:spcBef>
              <a:buNone/>
            </a:pPr>
            <a:r>
              <a:rPr lang="en-US" sz="1200" dirty="0" smtClean="0"/>
              <a:t>}</a:t>
            </a:r>
          </a:p>
          <a:p>
            <a:pPr lvl="1">
              <a:spcBef>
                <a:spcPts val="0"/>
              </a:spcBef>
              <a:buNone/>
            </a:pPr>
            <a:endParaRPr lang="en-US" sz="1200" dirty="0" smtClean="0"/>
          </a:p>
          <a:p>
            <a:pPr lvl="1">
              <a:spcBef>
                <a:spcPts val="0"/>
              </a:spcBef>
              <a:buNone/>
            </a:pPr>
            <a:r>
              <a:rPr lang="en-US" sz="1200" dirty="0" smtClean="0"/>
              <a:t>// abstract methods</a:t>
            </a:r>
          </a:p>
          <a:p>
            <a:pPr lvl="1">
              <a:spcBef>
                <a:spcPts val="0"/>
              </a:spcBef>
              <a:buNone/>
            </a:pPr>
            <a:r>
              <a:rPr lang="en-US" sz="1200" b="1" dirty="0" smtClean="0"/>
              <a:t>public abstract void </a:t>
            </a:r>
            <a:r>
              <a:rPr lang="en-US" sz="1200" b="1" dirty="0" err="1" smtClean="0"/>
              <a:t>makeSound</a:t>
            </a:r>
            <a:r>
              <a:rPr lang="en-US" sz="1200" b="1" dirty="0" smtClean="0"/>
              <a:t>();</a:t>
            </a:r>
          </a:p>
          <a:p>
            <a:pPr>
              <a:spcBef>
                <a:spcPts val="0"/>
              </a:spcBef>
              <a:buNone/>
            </a:pPr>
            <a:r>
              <a:rPr lang="en-US" sz="1200" dirty="0" smtClean="0"/>
              <a:t>}</a:t>
            </a:r>
            <a:endParaRPr lang="en-US" altLang="en-US" sz="1200" dirty="0" smtClean="0"/>
          </a:p>
        </p:txBody>
      </p:sp>
    </p:spTree>
    <p:extLst>
      <p:ext uri="{BB962C8B-B14F-4D97-AF65-F5344CB8AC3E}">
        <p14:creationId xmlns:p14="http://schemas.microsoft.com/office/powerpoint/2010/main" xmlns="" val="712191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Extending an abstract class</a:t>
            </a:r>
            <a:endParaRPr lang="en-US" dirty="0"/>
          </a:p>
        </p:txBody>
      </p:sp>
      <p:sp>
        <p:nvSpPr>
          <p:cNvPr id="3" name="Content Placeholder 2"/>
          <p:cNvSpPr>
            <a:spLocks noGrp="1"/>
          </p:cNvSpPr>
          <p:nvPr>
            <p:ph idx="1"/>
          </p:nvPr>
        </p:nvSpPr>
        <p:spPr/>
        <p:txBody>
          <a:bodyPr/>
          <a:lstStyle/>
          <a:p>
            <a:r>
              <a:rPr lang="en-US" dirty="0" smtClean="0"/>
              <a:t>A class normally extends an abstract class.</a:t>
            </a:r>
          </a:p>
          <a:p>
            <a:r>
              <a:rPr lang="en-US" dirty="0" smtClean="0"/>
              <a:t>When a class extends an abstract class, the </a:t>
            </a:r>
            <a:r>
              <a:rPr lang="en-US" b="1" dirty="0" smtClean="0"/>
              <a:t>class must override all the abstract methods</a:t>
            </a:r>
            <a:r>
              <a:rPr lang="en-US" dirty="0" smtClean="0"/>
              <a:t> declared in the interface. </a:t>
            </a:r>
          </a:p>
          <a:p>
            <a:r>
              <a:rPr lang="en-US" dirty="0" smtClean="0"/>
              <a:t>If a class does not override all the behaviors/methods of the abstract parent class, the class must declare itself as abstract.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t>Extending an abstract class - example</a:t>
            </a:r>
            <a:endParaRPr lang="en-US" dirty="0"/>
          </a:p>
        </p:txBody>
      </p:sp>
      <p:sp>
        <p:nvSpPr>
          <p:cNvPr id="3" name="Content Placeholder 2"/>
          <p:cNvSpPr>
            <a:spLocks noGrp="1"/>
          </p:cNvSpPr>
          <p:nvPr>
            <p:ph idx="1"/>
          </p:nvPr>
        </p:nvSpPr>
        <p:spPr/>
        <p:txBody>
          <a:bodyPr/>
          <a:lstStyle/>
          <a:p>
            <a:pPr marL="0" indent="0">
              <a:spcBef>
                <a:spcPts val="0"/>
              </a:spcBef>
              <a:buNone/>
            </a:pPr>
            <a:r>
              <a:rPr lang="en-US" sz="1600" b="1" dirty="0"/>
              <a:t>class Bird extends Animal{</a:t>
            </a:r>
          </a:p>
          <a:p>
            <a:pPr marL="274637" lvl="1" indent="0">
              <a:spcBef>
                <a:spcPts val="0"/>
              </a:spcBef>
              <a:buNone/>
            </a:pPr>
            <a:r>
              <a:rPr lang="en-US" sz="1600" b="1" dirty="0"/>
              <a:t>public Bird() {</a:t>
            </a:r>
          </a:p>
          <a:p>
            <a:pPr marL="274637" lvl="1" indent="0">
              <a:spcBef>
                <a:spcPts val="0"/>
              </a:spcBef>
              <a:buNone/>
            </a:pPr>
            <a:r>
              <a:rPr lang="en-US" sz="1600" dirty="0" smtClean="0"/>
              <a:t>	name </a:t>
            </a:r>
            <a:r>
              <a:rPr lang="en-US" sz="1600" dirty="0"/>
              <a:t>= "Bird";</a:t>
            </a:r>
          </a:p>
          <a:p>
            <a:pPr marL="274637" lvl="1" indent="0">
              <a:spcBef>
                <a:spcPts val="0"/>
              </a:spcBef>
              <a:buNone/>
            </a:pPr>
            <a:r>
              <a:rPr lang="en-US" sz="1600" dirty="0"/>
              <a:t>}</a:t>
            </a:r>
          </a:p>
          <a:p>
            <a:pPr marL="274637" lvl="1" indent="0">
              <a:spcBef>
                <a:spcPts val="0"/>
              </a:spcBef>
              <a:buNone/>
            </a:pPr>
            <a:endParaRPr lang="en-US" sz="1600" dirty="0"/>
          </a:p>
          <a:p>
            <a:pPr marL="274637" lvl="1" indent="0">
              <a:spcBef>
                <a:spcPts val="0"/>
              </a:spcBef>
              <a:buNone/>
            </a:pPr>
            <a:r>
              <a:rPr lang="en-US" sz="1600" dirty="0"/>
              <a:t>@Override</a:t>
            </a:r>
          </a:p>
          <a:p>
            <a:pPr marL="274637" lvl="1" indent="0">
              <a:spcBef>
                <a:spcPts val="0"/>
              </a:spcBef>
              <a:buNone/>
            </a:pPr>
            <a:r>
              <a:rPr lang="en-US" sz="1600" b="1" dirty="0"/>
              <a:t>public void </a:t>
            </a:r>
            <a:r>
              <a:rPr lang="en-US" sz="1600" b="1" dirty="0" err="1"/>
              <a:t>makeSound</a:t>
            </a:r>
            <a:r>
              <a:rPr lang="en-US" sz="1600" b="1" dirty="0"/>
              <a:t>() {</a:t>
            </a:r>
          </a:p>
          <a:p>
            <a:pPr marL="274637" lvl="1" indent="0">
              <a:spcBef>
                <a:spcPts val="0"/>
              </a:spcBef>
              <a:buNone/>
            </a:pPr>
            <a:r>
              <a:rPr lang="en-US" sz="1600" dirty="0" smtClean="0"/>
              <a:t>	</a:t>
            </a:r>
            <a:r>
              <a:rPr lang="en-US" sz="1600" dirty="0" err="1" smtClean="0"/>
              <a:t>System.</a:t>
            </a:r>
            <a:r>
              <a:rPr lang="en-US" sz="1600" b="1" i="1" dirty="0" err="1" smtClean="0"/>
              <a:t>out.println</a:t>
            </a:r>
            <a:r>
              <a:rPr lang="en-US" sz="1600" b="1" i="1" dirty="0"/>
              <a:t>("Chirp");</a:t>
            </a:r>
          </a:p>
          <a:p>
            <a:pPr marL="274637" lvl="1" indent="0">
              <a:spcBef>
                <a:spcPts val="0"/>
              </a:spcBef>
              <a:buNone/>
            </a:pPr>
            <a:r>
              <a:rPr lang="en-US" sz="1600" dirty="0" smtClean="0"/>
              <a:t>}</a:t>
            </a:r>
            <a:endParaRPr lang="en-US" sz="1600" dirty="0"/>
          </a:p>
          <a:p>
            <a:pPr marL="0" indent="0">
              <a:spcBef>
                <a:spcPts val="0"/>
              </a:spcBef>
              <a:buNone/>
            </a:pPr>
            <a:r>
              <a:rPr lang="en-US" sz="1600" dirty="0"/>
              <a:t>}</a:t>
            </a:r>
          </a:p>
          <a:p>
            <a:pPr marL="0" indent="0">
              <a:spcBef>
                <a:spcPts val="0"/>
              </a:spcBef>
              <a:buNone/>
            </a:pPr>
            <a:endParaRPr lang="en-US" sz="1600" dirty="0"/>
          </a:p>
          <a:p>
            <a:pPr marL="0" indent="0">
              <a:spcBef>
                <a:spcPts val="0"/>
              </a:spcBef>
              <a:buNone/>
            </a:pPr>
            <a:r>
              <a:rPr lang="en-US" sz="1600" b="1" dirty="0"/>
              <a:t>class Tiger extends Animal{</a:t>
            </a:r>
          </a:p>
          <a:p>
            <a:pPr marL="274637" lvl="1" indent="0">
              <a:spcBef>
                <a:spcPts val="0"/>
              </a:spcBef>
              <a:buNone/>
            </a:pPr>
            <a:r>
              <a:rPr lang="en-US" sz="1600" b="1" dirty="0"/>
              <a:t>public Tiger() {</a:t>
            </a:r>
          </a:p>
          <a:p>
            <a:pPr marL="274637" lvl="1" indent="0">
              <a:spcBef>
                <a:spcPts val="0"/>
              </a:spcBef>
              <a:buNone/>
            </a:pPr>
            <a:r>
              <a:rPr lang="en-US" sz="1600" dirty="0" smtClean="0"/>
              <a:t>	name </a:t>
            </a:r>
            <a:r>
              <a:rPr lang="en-US" sz="1600" dirty="0"/>
              <a:t>= "Tiger";</a:t>
            </a:r>
          </a:p>
          <a:p>
            <a:pPr marL="274637" lvl="1" indent="0">
              <a:spcBef>
                <a:spcPts val="0"/>
              </a:spcBef>
              <a:buNone/>
            </a:pPr>
            <a:r>
              <a:rPr lang="en-US" sz="1600" dirty="0"/>
              <a:t>}</a:t>
            </a:r>
          </a:p>
          <a:p>
            <a:pPr marL="274637" lvl="1" indent="0">
              <a:spcBef>
                <a:spcPts val="0"/>
              </a:spcBef>
              <a:buNone/>
            </a:pPr>
            <a:r>
              <a:rPr lang="en-US" sz="1600" dirty="0"/>
              <a:t>@Override</a:t>
            </a:r>
          </a:p>
          <a:p>
            <a:pPr marL="274637" lvl="1" indent="0">
              <a:spcBef>
                <a:spcPts val="0"/>
              </a:spcBef>
              <a:buNone/>
            </a:pPr>
            <a:r>
              <a:rPr lang="en-US" sz="1600" b="1" dirty="0"/>
              <a:t>public void </a:t>
            </a:r>
            <a:r>
              <a:rPr lang="en-US" sz="1600" b="1" dirty="0" err="1"/>
              <a:t>makeSound</a:t>
            </a:r>
            <a:r>
              <a:rPr lang="en-US" sz="1600" b="1" dirty="0"/>
              <a:t>() {</a:t>
            </a:r>
          </a:p>
          <a:p>
            <a:pPr marL="274637" lvl="1" indent="0">
              <a:spcBef>
                <a:spcPts val="0"/>
              </a:spcBef>
              <a:buNone/>
            </a:pPr>
            <a:r>
              <a:rPr lang="en-US" sz="1600" dirty="0" smtClean="0"/>
              <a:t>	</a:t>
            </a:r>
            <a:r>
              <a:rPr lang="en-US" sz="1600" dirty="0" err="1" smtClean="0"/>
              <a:t>System.</a:t>
            </a:r>
            <a:r>
              <a:rPr lang="en-US" sz="1600" b="1" i="1" dirty="0" err="1" smtClean="0"/>
              <a:t>out.println</a:t>
            </a:r>
            <a:r>
              <a:rPr lang="en-US" sz="1600" b="1" i="1" dirty="0"/>
              <a:t>("Roar");</a:t>
            </a:r>
          </a:p>
          <a:p>
            <a:pPr marL="274637" lvl="1" indent="0">
              <a:spcBef>
                <a:spcPts val="0"/>
              </a:spcBef>
              <a:buNone/>
            </a:pPr>
            <a:r>
              <a:rPr lang="en-US" sz="1600" dirty="0"/>
              <a:t>}</a:t>
            </a:r>
          </a:p>
          <a:p>
            <a:pPr marL="0" indent="0">
              <a:spcBef>
                <a:spcPts val="0"/>
              </a:spcBef>
              <a:buNone/>
            </a:pPr>
            <a:r>
              <a:rPr lang="en-US" sz="1600" dirty="0"/>
              <a:t>}</a:t>
            </a:r>
          </a:p>
        </p:txBody>
      </p:sp>
    </p:spTree>
    <p:extLst>
      <p:ext uri="{BB962C8B-B14F-4D97-AF65-F5344CB8AC3E}">
        <p14:creationId xmlns:p14="http://schemas.microsoft.com/office/powerpoint/2010/main" xmlns="" val="1543263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altLang="en-US" dirty="0" smtClean="0"/>
              <a:t>Extending an abstract class - example</a:t>
            </a:r>
            <a:endParaRPr lang="en-US" dirty="0"/>
          </a:p>
        </p:txBody>
      </p:sp>
      <p:sp>
        <p:nvSpPr>
          <p:cNvPr id="17411" name="Content Placeholder 2"/>
          <p:cNvSpPr>
            <a:spLocks noGrp="1"/>
          </p:cNvSpPr>
          <p:nvPr>
            <p:ph idx="1"/>
          </p:nvPr>
        </p:nvSpPr>
        <p:spPr/>
        <p:txBody>
          <a:bodyPr/>
          <a:lstStyle/>
          <a:p>
            <a:pPr marL="0" indent="0">
              <a:buNone/>
            </a:pPr>
            <a:r>
              <a:rPr lang="en-US" sz="1600" b="1" dirty="0"/>
              <a:t>public class </a:t>
            </a:r>
            <a:r>
              <a:rPr lang="en-US" sz="1600" b="1" dirty="0" err="1"/>
              <a:t>TestAbstractClass</a:t>
            </a:r>
            <a:r>
              <a:rPr lang="en-US" sz="1600" b="1" dirty="0"/>
              <a:t> {</a:t>
            </a:r>
          </a:p>
          <a:p>
            <a:pPr marL="274637" lvl="1" indent="0">
              <a:buNone/>
            </a:pPr>
            <a:r>
              <a:rPr lang="en-US" sz="1600" b="1" dirty="0"/>
              <a:t>public static void main(String[] </a:t>
            </a:r>
            <a:r>
              <a:rPr lang="en-US" sz="1600" b="1" dirty="0" err="1"/>
              <a:t>args</a:t>
            </a:r>
            <a:r>
              <a:rPr lang="en-US" sz="1600" b="1" dirty="0"/>
              <a:t>) {</a:t>
            </a:r>
          </a:p>
          <a:p>
            <a:pPr marL="547687" lvl="2" indent="0">
              <a:buNone/>
            </a:pPr>
            <a:r>
              <a:rPr lang="en-US" sz="1600" dirty="0"/>
              <a:t>Animal b = </a:t>
            </a:r>
            <a:r>
              <a:rPr lang="en-US" sz="1600" b="1" dirty="0"/>
              <a:t>new Bird();</a:t>
            </a:r>
          </a:p>
          <a:p>
            <a:pPr marL="547687" lvl="2" indent="0">
              <a:buNone/>
            </a:pPr>
            <a:r>
              <a:rPr lang="en-US" sz="1600" dirty="0"/>
              <a:t>Animal t = </a:t>
            </a:r>
            <a:r>
              <a:rPr lang="en-US" sz="1600" b="1" dirty="0"/>
              <a:t>new Tiger();</a:t>
            </a:r>
          </a:p>
          <a:p>
            <a:pPr marL="547687" lvl="2" indent="0">
              <a:buNone/>
            </a:pPr>
            <a:r>
              <a:rPr lang="en-US" sz="1600" dirty="0" err="1"/>
              <a:t>b.eat</a:t>
            </a:r>
            <a:r>
              <a:rPr lang="en-US" sz="1600" dirty="0"/>
              <a:t>();</a:t>
            </a:r>
          </a:p>
          <a:p>
            <a:pPr marL="547687" lvl="2" indent="0">
              <a:buNone/>
            </a:pPr>
            <a:r>
              <a:rPr lang="en-US" sz="1600" dirty="0" err="1"/>
              <a:t>t.eat</a:t>
            </a:r>
            <a:r>
              <a:rPr lang="en-US" sz="1600" dirty="0"/>
              <a:t>();</a:t>
            </a:r>
          </a:p>
          <a:p>
            <a:pPr marL="547687" lvl="2" indent="0">
              <a:buNone/>
            </a:pPr>
            <a:r>
              <a:rPr lang="en-US" sz="1600" dirty="0" err="1"/>
              <a:t>b.makeSound</a:t>
            </a:r>
            <a:r>
              <a:rPr lang="en-US" sz="1600" dirty="0"/>
              <a:t>();</a:t>
            </a:r>
          </a:p>
          <a:p>
            <a:pPr marL="547687" lvl="2" indent="0">
              <a:buNone/>
            </a:pPr>
            <a:r>
              <a:rPr lang="en-US" sz="1600" dirty="0" err="1"/>
              <a:t>t.makeSound</a:t>
            </a:r>
            <a:r>
              <a:rPr lang="en-US" sz="1600" dirty="0"/>
              <a:t>();</a:t>
            </a:r>
          </a:p>
          <a:p>
            <a:pPr marL="274637" lvl="1" indent="0">
              <a:buNone/>
            </a:pPr>
            <a:r>
              <a:rPr lang="en-US" sz="1600" dirty="0"/>
              <a:t>}</a:t>
            </a:r>
          </a:p>
          <a:p>
            <a:pPr marL="0" indent="0">
              <a:buNone/>
            </a:pPr>
            <a:r>
              <a:rPr lang="en-US" sz="1600" dirty="0"/>
              <a:t>}</a:t>
            </a:r>
          </a:p>
          <a:p>
            <a:pPr marL="0" indent="0">
              <a:spcBef>
                <a:spcPts val="0"/>
              </a:spcBef>
              <a:buNone/>
            </a:pPr>
            <a:endParaRPr lang="en-US" altLang="en-US" sz="1600" dirty="0" smtClean="0"/>
          </a:p>
        </p:txBody>
      </p:sp>
      <p:sp>
        <p:nvSpPr>
          <p:cNvPr id="3" name="TextBox 2"/>
          <p:cNvSpPr txBox="1"/>
          <p:nvPr/>
        </p:nvSpPr>
        <p:spPr>
          <a:xfrm>
            <a:off x="1639163" y="4617348"/>
            <a:ext cx="4990237" cy="1231106"/>
          </a:xfrm>
          <a:prstGeom prst="rect">
            <a:avLst/>
          </a:prstGeom>
          <a:solidFill>
            <a:schemeClr val="bg1">
              <a:lumMod val="85000"/>
            </a:schemeClr>
          </a:solidFill>
        </p:spPr>
        <p:txBody>
          <a:bodyPr wrap="square" rtlCol="0">
            <a:spAutoFit/>
          </a:bodyPr>
          <a:lstStyle/>
          <a:p>
            <a:r>
              <a:rPr lang="en-US" dirty="0" smtClean="0"/>
              <a:t>Output:</a:t>
            </a:r>
          </a:p>
          <a:p>
            <a:r>
              <a:rPr lang="en-US" sz="1400" dirty="0"/>
              <a:t>Bird eats.</a:t>
            </a:r>
          </a:p>
          <a:p>
            <a:r>
              <a:rPr lang="en-US" sz="1400" dirty="0"/>
              <a:t>Tiger eats.</a:t>
            </a:r>
          </a:p>
          <a:p>
            <a:r>
              <a:rPr lang="en-US" sz="1400" dirty="0"/>
              <a:t>Chirp</a:t>
            </a:r>
          </a:p>
          <a:p>
            <a:r>
              <a:rPr lang="en-US" sz="1400" dirty="0" smtClean="0"/>
              <a:t>Roar</a:t>
            </a:r>
            <a:endParaRPr lang="en-US" dirty="0"/>
          </a:p>
        </p:txBody>
      </p:sp>
    </p:spTree>
    <p:extLst>
      <p:ext uri="{BB962C8B-B14F-4D97-AF65-F5344CB8AC3E}">
        <p14:creationId xmlns:p14="http://schemas.microsoft.com/office/powerpoint/2010/main" xmlns="" val="3959623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Abstract Class – another example</a:t>
            </a:r>
            <a:endParaRPr lang="en-US" dirty="0"/>
          </a:p>
        </p:txBody>
      </p:sp>
      <p:sp>
        <p:nvSpPr>
          <p:cNvPr id="15363" name="Slide Number Placeholder 4"/>
          <p:cNvSpPr>
            <a:spLocks noGrp="1"/>
          </p:cNvSpPr>
          <p:nvPr>
            <p:ph type="sldNum" sz="quarter" idx="12"/>
          </p:nvPr>
        </p:nvSpPr>
        <p:spPr bwMode="auto">
          <a:xfrm>
            <a:off x="6553200" y="6243638"/>
            <a:ext cx="2133600"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460B2EF-82A4-4E65-95F4-D8969D48A3DE}" type="slidenum">
              <a:rPr lang="en-US" altLang="en-US" smtClean="0">
                <a:solidFill>
                  <a:srgbClr val="FFFFFF"/>
                </a:solidFill>
              </a:rPr>
              <a:pPr eaLnBrk="1" hangingPunct="1"/>
              <a:t>15</a:t>
            </a:fld>
            <a:endParaRPr lang="en-US" altLang="en-US" smtClean="0">
              <a:solidFill>
                <a:srgbClr val="FFFFFF"/>
              </a:solidFill>
            </a:endParaRPr>
          </a:p>
        </p:txBody>
      </p:sp>
      <p:pic>
        <p:nvPicPr>
          <p:cNvPr id="12293" name="Picture 3"/>
          <p:cNvPicPr>
            <a:picLocks noChangeAspect="1" noChangeArrowheads="1"/>
          </p:cNvPicPr>
          <p:nvPr/>
        </p:nvPicPr>
        <p:blipFill>
          <a:blip r:embed="rId2" cstate="print"/>
          <a:srcRect/>
          <a:stretch>
            <a:fillRect/>
          </a:stretch>
        </p:blipFill>
        <p:spPr bwMode="auto">
          <a:xfrm>
            <a:off x="1154113" y="2863850"/>
            <a:ext cx="7007225" cy="2670175"/>
          </a:xfrm>
          <a:prstGeom prst="rect">
            <a:avLst/>
          </a:prstGeom>
          <a:noFill/>
          <a:ln w="9525">
            <a:noFill/>
            <a:miter lim="800000"/>
            <a:headEnd/>
            <a:tailEnd/>
          </a:ln>
          <a:effectLst>
            <a:outerShdw dist="107763" dir="2700000" algn="ctr" rotWithShape="0">
              <a:schemeClr val="bg2">
                <a:alpha val="50000"/>
              </a:schemeClr>
            </a:outerShdw>
          </a:effectLst>
        </p:spPr>
      </p:pic>
      <p:grpSp>
        <p:nvGrpSpPr>
          <p:cNvPr id="15365" name="Group 4"/>
          <p:cNvGrpSpPr>
            <a:grpSpLocks/>
          </p:cNvGrpSpPr>
          <p:nvPr/>
        </p:nvGrpSpPr>
        <p:grpSpPr bwMode="auto">
          <a:xfrm>
            <a:off x="2052638" y="1860550"/>
            <a:ext cx="2230437" cy="1155700"/>
            <a:chOff x="1293" y="1172"/>
            <a:chExt cx="1405" cy="728"/>
          </a:xfrm>
        </p:grpSpPr>
        <p:sp>
          <p:nvSpPr>
            <p:cNvPr id="12304" name="Text Box 5"/>
            <p:cNvSpPr txBox="1">
              <a:spLocks noChangeArrowheads="1"/>
            </p:cNvSpPr>
            <p:nvPr/>
          </p:nvSpPr>
          <p:spPr bwMode="auto">
            <a:xfrm>
              <a:off x="1293" y="1172"/>
              <a:ext cx="1183" cy="231"/>
            </a:xfrm>
            <a:prstGeom prst="rect">
              <a:avLst/>
            </a:prstGeom>
            <a:solidFill>
              <a:schemeClr val="tx2"/>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r>
                <a:rPr lang="en-US" altLang="en-US">
                  <a:solidFill>
                    <a:schemeClr val="bg1"/>
                  </a:solidFill>
                  <a:latin typeface="Arial" charset="0"/>
                  <a:cs typeface="Arial" charset="0"/>
                </a:rPr>
                <a:t>Abstract Class</a:t>
              </a:r>
            </a:p>
          </p:txBody>
        </p:sp>
        <p:sp>
          <p:nvSpPr>
            <p:cNvPr id="15375" name="Line 6"/>
            <p:cNvSpPr>
              <a:spLocks noChangeShapeType="1"/>
            </p:cNvSpPr>
            <p:nvPr/>
          </p:nvSpPr>
          <p:spPr bwMode="auto">
            <a:xfrm>
              <a:off x="2183" y="1384"/>
              <a:ext cx="515" cy="516"/>
            </a:xfrm>
            <a:prstGeom prst="line">
              <a:avLst/>
            </a:prstGeom>
            <a:noFill/>
            <a:ln w="9525">
              <a:solidFill>
                <a:srgbClr val="FF0000"/>
              </a:solidFill>
              <a:round/>
              <a:headEnd/>
              <a:tailEnd type="arrow" w="med" len="med"/>
            </a:ln>
            <a:extLst>
              <a:ext uri="{909E8E84-426E-40DD-AFC4-6F175D3DCCD1}">
                <a14:hiddenFill xmlns:a14="http://schemas.microsoft.com/office/drawing/2010/main" xmlns="">
                  <a:noFill/>
                </a14:hiddenFill>
              </a:ext>
            </a:extLst>
          </p:spPr>
          <p:txBody>
            <a:bodyPr/>
            <a:lstStyle/>
            <a:p>
              <a:endParaRPr lang="en-US"/>
            </a:p>
          </p:txBody>
        </p:sp>
      </p:grpSp>
      <p:grpSp>
        <p:nvGrpSpPr>
          <p:cNvPr id="15366" name="Group 7"/>
          <p:cNvGrpSpPr>
            <a:grpSpLocks/>
          </p:cNvGrpSpPr>
          <p:nvPr/>
        </p:nvGrpSpPr>
        <p:grpSpPr bwMode="auto">
          <a:xfrm>
            <a:off x="433388" y="2552700"/>
            <a:ext cx="7443787" cy="3175000"/>
            <a:chOff x="273" y="1608"/>
            <a:chExt cx="4689" cy="2000"/>
          </a:xfrm>
        </p:grpSpPr>
        <p:sp>
          <p:nvSpPr>
            <p:cNvPr id="15371" name="AutoShape 8"/>
            <p:cNvSpPr>
              <a:spLocks noChangeArrowheads="1"/>
            </p:cNvSpPr>
            <p:nvPr/>
          </p:nvSpPr>
          <p:spPr bwMode="auto">
            <a:xfrm>
              <a:off x="950" y="2365"/>
              <a:ext cx="4012" cy="1243"/>
            </a:xfrm>
            <a:prstGeom prst="roundRect">
              <a:avLst>
                <a:gd name="adj" fmla="val 16667"/>
              </a:avLst>
            </a:prstGeom>
            <a:noFill/>
            <a:ln w="95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12302" name="Text Box 9"/>
            <p:cNvSpPr txBox="1">
              <a:spLocks noChangeArrowheads="1"/>
            </p:cNvSpPr>
            <p:nvPr/>
          </p:nvSpPr>
          <p:spPr bwMode="auto">
            <a:xfrm>
              <a:off x="273" y="1608"/>
              <a:ext cx="1253" cy="404"/>
            </a:xfrm>
            <a:prstGeom prst="rect">
              <a:avLst/>
            </a:prstGeom>
            <a:solidFill>
              <a:schemeClr val="tx2"/>
            </a:solidFill>
            <a:ln w="9525" algn="ctr">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r>
                <a:rPr lang="en-US" altLang="en-US">
                  <a:solidFill>
                    <a:schemeClr val="bg1"/>
                  </a:solidFill>
                  <a:latin typeface="Arial" charset="0"/>
                  <a:cs typeface="Arial" charset="0"/>
                </a:rPr>
                <a:t>Concrete Classes</a:t>
              </a:r>
            </a:p>
          </p:txBody>
        </p:sp>
        <p:sp>
          <p:nvSpPr>
            <p:cNvPr id="15373" name="Line 10"/>
            <p:cNvSpPr>
              <a:spLocks noChangeShapeType="1"/>
            </p:cNvSpPr>
            <p:nvPr/>
          </p:nvSpPr>
          <p:spPr bwMode="auto">
            <a:xfrm>
              <a:off x="1091" y="2041"/>
              <a:ext cx="202" cy="303"/>
            </a:xfrm>
            <a:prstGeom prst="line">
              <a:avLst/>
            </a:prstGeom>
            <a:noFill/>
            <a:ln w="9525">
              <a:solidFill>
                <a:srgbClr val="FF0000"/>
              </a:solidFill>
              <a:round/>
              <a:headEnd/>
              <a:tailEnd type="arrow" w="med" len="med"/>
            </a:ln>
            <a:extLst>
              <a:ext uri="{909E8E84-426E-40DD-AFC4-6F175D3DCCD1}">
                <a14:hiddenFill xmlns:a14="http://schemas.microsoft.com/office/drawing/2010/main" xmlns="">
                  <a:noFill/>
                </a14:hiddenFill>
              </a:ext>
            </a:extLst>
          </p:spPr>
          <p:txBody>
            <a:bodyPr/>
            <a:lstStyle/>
            <a:p>
              <a:endParaRPr lang="en-US"/>
            </a:p>
          </p:txBody>
        </p:sp>
      </p:grpSp>
      <p:sp>
        <p:nvSpPr>
          <p:cNvPr id="15367" name="Rectangle 11">
            <a:hlinkClick r:id="rId3"/>
          </p:cNvPr>
          <p:cNvSpPr>
            <a:spLocks noChangeArrowheads="1"/>
          </p:cNvSpPr>
          <p:nvPr/>
        </p:nvSpPr>
        <p:spPr bwMode="auto">
          <a:xfrm>
            <a:off x="4170363" y="2984500"/>
            <a:ext cx="1027112" cy="465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dirty="0"/>
          </a:p>
        </p:txBody>
      </p:sp>
      <p:sp>
        <p:nvSpPr>
          <p:cNvPr id="15368" name="Rectangle 12">
            <a:hlinkClick r:id="rId3"/>
          </p:cNvPr>
          <p:cNvSpPr>
            <a:spLocks noChangeArrowheads="1"/>
          </p:cNvSpPr>
          <p:nvPr/>
        </p:nvSpPr>
        <p:spPr bwMode="auto">
          <a:xfrm>
            <a:off x="1797050" y="3962400"/>
            <a:ext cx="1844675" cy="48101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15369" name="Rectangle 15">
            <a:hlinkClick r:id="rId3"/>
          </p:cNvPr>
          <p:cNvSpPr>
            <a:spLocks noChangeArrowheads="1"/>
          </p:cNvSpPr>
          <p:nvPr/>
        </p:nvSpPr>
        <p:spPr bwMode="auto">
          <a:xfrm>
            <a:off x="5662613" y="3946525"/>
            <a:ext cx="1876425" cy="465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15370" name="Rectangle 16">
            <a:hlinkClick r:id="rId3"/>
          </p:cNvPr>
          <p:cNvSpPr>
            <a:spLocks noChangeArrowheads="1"/>
          </p:cNvSpPr>
          <p:nvPr/>
        </p:nvSpPr>
        <p:spPr bwMode="auto">
          <a:xfrm>
            <a:off x="3400425" y="4957763"/>
            <a:ext cx="2503488"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Abstraction vs. encapsulation</a:t>
            </a:r>
            <a:endParaRPr lang="en-US" dirty="0"/>
          </a:p>
        </p:txBody>
      </p:sp>
      <p:sp>
        <p:nvSpPr>
          <p:cNvPr id="24579" name="Content Placeholder 2"/>
          <p:cNvSpPr>
            <a:spLocks noGrp="1"/>
          </p:cNvSpPr>
          <p:nvPr>
            <p:ph sz="quarter" idx="1"/>
          </p:nvPr>
        </p:nvSpPr>
        <p:spPr>
          <a:xfrm>
            <a:off x="457200" y="1600200"/>
            <a:ext cx="7467600" cy="4873625"/>
          </a:xfrm>
        </p:spPr>
        <p:txBody>
          <a:bodyPr/>
          <a:lstStyle/>
          <a:p>
            <a:pPr eaLnBrk="1" hangingPunct="1"/>
            <a:r>
              <a:rPr lang="en-US" altLang="en-US" dirty="0" smtClean="0"/>
              <a:t>Abstraction represent taking out the behavior from how exactly its implemented, </a:t>
            </a:r>
          </a:p>
          <a:p>
            <a:pPr lvl="1" eaLnBrk="1" hangingPunct="1"/>
            <a:r>
              <a:rPr lang="en-US" altLang="en-US" dirty="0" smtClean="0"/>
              <a:t>one example of abstraction in Java is interface</a:t>
            </a:r>
          </a:p>
          <a:p>
            <a:pPr eaLnBrk="1" hangingPunct="1"/>
            <a:r>
              <a:rPr lang="en-US" altLang="en-US" dirty="0" smtClean="0"/>
              <a:t>Encapsulation means hiding details of implementation from outside world so that when things change no body gets affected. </a:t>
            </a:r>
          </a:p>
          <a:p>
            <a:pPr lvl="1" eaLnBrk="1" hangingPunct="1"/>
            <a:r>
              <a:rPr lang="en-US" altLang="en-US" dirty="0" smtClean="0"/>
              <a:t>One example of Encapsulation in Java is private methods; clients  don't care about it, You can change, amend or even remove that method  if that method is not encapsulated and it were public all your clients would have been affected.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Abstraction vs. encapsulation</a:t>
            </a:r>
            <a:endParaRPr lang="en-US" dirty="0"/>
          </a:p>
        </p:txBody>
      </p:sp>
      <p:sp>
        <p:nvSpPr>
          <p:cNvPr id="3" name="Content Placeholder 2"/>
          <p:cNvSpPr>
            <a:spLocks noGrp="1"/>
          </p:cNvSpPr>
          <p:nvPr>
            <p:ph sz="quarter" idx="1"/>
          </p:nvPr>
        </p:nvSpPr>
        <p:spPr>
          <a:xfrm>
            <a:off x="457200" y="1600200"/>
            <a:ext cx="7467600" cy="4873625"/>
          </a:xfrm>
        </p:spPr>
        <p:txBody>
          <a:bodyPr/>
          <a:lstStyle/>
          <a:p>
            <a:pPr eaLnBrk="1" hangingPunct="1">
              <a:buFont typeface="Arial" charset="0"/>
              <a:buChar char="•"/>
              <a:defRPr/>
            </a:pPr>
            <a:r>
              <a:rPr lang="en-US" altLang="en-US" dirty="0" smtClean="0"/>
              <a:t>Encapsulation(hiding complexity) implements of abstraction(show what is only necessary)</a:t>
            </a:r>
          </a:p>
          <a:p>
            <a:pPr eaLnBrk="1" hangingPunct="1">
              <a:buFont typeface="Arial" charset="0"/>
              <a:buChar char="•"/>
              <a:defRPr/>
            </a:pPr>
            <a:r>
              <a:rPr lang="en-US" altLang="en-US" dirty="0" smtClean="0"/>
              <a:t>Abstraction is the thought process or model</a:t>
            </a:r>
          </a:p>
          <a:p>
            <a:pPr eaLnBrk="1" hangingPunct="1">
              <a:buFont typeface="Arial" charset="0"/>
              <a:buChar char="•"/>
              <a:defRPr/>
            </a:pPr>
            <a:r>
              <a:rPr lang="en-US" altLang="en-US" dirty="0" smtClean="0"/>
              <a:t>Encapsulation is the implementation</a:t>
            </a:r>
          </a:p>
          <a:p>
            <a:pPr marL="0" indent="0" eaLnBrk="1" hangingPunct="1">
              <a:buFont typeface="Wingdings" pitchFamily="2" charset="2"/>
              <a:buNone/>
              <a:defRPr/>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990600"/>
          </a:xfrm>
        </p:spPr>
        <p:txBody>
          <a:bodyPr>
            <a:normAutofit/>
          </a:bodyPr>
          <a:lstStyle/>
          <a:p>
            <a:pPr algn="ctr"/>
            <a:r>
              <a:rPr lang="en-US" sz="4800" dirty="0" smtClean="0"/>
              <a:t>Interface</a:t>
            </a:r>
            <a:endParaRPr lang="en-US" sz="4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fontAlgn="auto" hangingPunct="1">
              <a:spcAft>
                <a:spcPts val="0"/>
              </a:spcAft>
              <a:defRPr/>
            </a:pPr>
            <a:r>
              <a:rPr lang="en-US" altLang="en-US" dirty="0" smtClean="0"/>
              <a:t>Interface</a:t>
            </a:r>
          </a:p>
        </p:txBody>
      </p:sp>
      <p:sp>
        <p:nvSpPr>
          <p:cNvPr id="3" name="Content Placeholder 2"/>
          <p:cNvSpPr>
            <a:spLocks noGrp="1"/>
          </p:cNvSpPr>
          <p:nvPr>
            <p:ph idx="1"/>
          </p:nvPr>
        </p:nvSpPr>
        <p:spPr/>
        <p:txBody>
          <a:bodyPr rtlCol="0">
            <a:normAutofit/>
          </a:bodyPr>
          <a:lstStyle/>
          <a:p>
            <a:pPr marL="182880" indent="-182880" eaLnBrk="1" fontAlgn="auto" hangingPunct="1">
              <a:spcAft>
                <a:spcPts val="0"/>
              </a:spcAft>
              <a:defRPr/>
            </a:pPr>
            <a:r>
              <a:rPr lang="en-US" dirty="0" smtClean="0"/>
              <a:t>Using the keyword </a:t>
            </a:r>
            <a:r>
              <a:rPr lang="en-US" b="1" dirty="0" smtClean="0"/>
              <a:t>interface, you can fully abstract a class’ interface from its implementation.</a:t>
            </a:r>
          </a:p>
          <a:p>
            <a:pPr marL="182880" indent="-182880" eaLnBrk="1" fontAlgn="auto" hangingPunct="1">
              <a:spcAft>
                <a:spcPts val="0"/>
              </a:spcAft>
              <a:defRPr/>
            </a:pPr>
            <a:r>
              <a:rPr lang="en-US" dirty="0" smtClean="0"/>
              <a:t>That is, using </a:t>
            </a:r>
            <a:r>
              <a:rPr lang="en-US" b="1" dirty="0" smtClean="0"/>
              <a:t>interface, you can specify what a class must do, but not how it does it. </a:t>
            </a:r>
          </a:p>
          <a:p>
            <a:pPr marL="182880" indent="-182880" eaLnBrk="1" fontAlgn="auto" hangingPunct="1">
              <a:spcAft>
                <a:spcPts val="0"/>
              </a:spcAft>
              <a:defRPr/>
            </a:pPr>
            <a:r>
              <a:rPr lang="en-US" dirty="0" smtClean="0"/>
              <a:t>Once it is defined, </a:t>
            </a:r>
            <a:r>
              <a:rPr lang="en-US" b="1" i="1" dirty="0" smtClean="0"/>
              <a:t>any number of classes can implement an interface. </a:t>
            </a:r>
          </a:p>
          <a:p>
            <a:pPr marL="182880" indent="-182880" eaLnBrk="1" fontAlgn="auto" hangingPunct="1">
              <a:spcAft>
                <a:spcPts val="0"/>
              </a:spcAft>
              <a:defRPr/>
            </a:pPr>
            <a:r>
              <a:rPr lang="en-US" b="1" dirty="0" smtClean="0"/>
              <a:t>Also, one class can implement any number of interfaces</a:t>
            </a:r>
            <a:r>
              <a:rPr lang="en-US" dirty="0" smtClean="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Meaning of Abstract</a:t>
            </a:r>
            <a:endParaRPr lang="en-US" dirty="0"/>
          </a:p>
        </p:txBody>
      </p:sp>
      <p:sp>
        <p:nvSpPr>
          <p:cNvPr id="8195" name="Content Placeholder 2"/>
          <p:cNvSpPr>
            <a:spLocks noGrp="1"/>
          </p:cNvSpPr>
          <p:nvPr>
            <p:ph sz="quarter" idx="1"/>
          </p:nvPr>
        </p:nvSpPr>
        <p:spPr>
          <a:xfrm>
            <a:off x="457200" y="1600200"/>
            <a:ext cx="7467600" cy="4873625"/>
          </a:xfrm>
        </p:spPr>
        <p:txBody>
          <a:bodyPr/>
          <a:lstStyle/>
          <a:p>
            <a:pPr algn="just" eaLnBrk="1" hangingPunct="1"/>
            <a:r>
              <a:rPr lang="en-US" altLang="en-US" smtClean="0"/>
              <a:t>Adjective</a:t>
            </a:r>
          </a:p>
          <a:p>
            <a:pPr lvl="1" algn="just" eaLnBrk="1" hangingPunct="1"/>
            <a:r>
              <a:rPr lang="en-US" altLang="en-US" smtClean="0"/>
              <a:t>existing in thought or as an idea but not having a physical or concrete existence.</a:t>
            </a:r>
          </a:p>
          <a:p>
            <a:pPr algn="just" eaLnBrk="1" hangingPunct="1"/>
            <a:r>
              <a:rPr lang="en-US" altLang="en-US" smtClean="0"/>
              <a:t>Verb:</a:t>
            </a:r>
          </a:p>
          <a:p>
            <a:pPr lvl="1" algn="just" eaLnBrk="1" hangingPunct="1"/>
            <a:r>
              <a:rPr lang="en-US" altLang="en-US" smtClean="0"/>
              <a:t>consider something theoretically or separately from (something else).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a:t>Interface</a:t>
            </a:r>
            <a:endParaRPr lang="en-US" dirty="0"/>
          </a:p>
        </p:txBody>
      </p:sp>
      <p:sp>
        <p:nvSpPr>
          <p:cNvPr id="17411" name="Content Placeholder 2"/>
          <p:cNvSpPr>
            <a:spLocks noGrp="1"/>
          </p:cNvSpPr>
          <p:nvPr>
            <p:ph idx="1"/>
          </p:nvPr>
        </p:nvSpPr>
        <p:spPr/>
        <p:txBody>
          <a:bodyPr/>
          <a:lstStyle/>
          <a:p>
            <a:pPr marL="182880" indent="-182880" eaLnBrk="1" fontAlgn="auto" hangingPunct="1">
              <a:spcAft>
                <a:spcPts val="0"/>
              </a:spcAft>
              <a:defRPr/>
            </a:pPr>
            <a:r>
              <a:rPr lang="en-US" b="1" dirty="0"/>
              <a:t>Interfaces </a:t>
            </a:r>
            <a:r>
              <a:rPr lang="en-US" dirty="0"/>
              <a:t>are syntactically similar to classes, but they </a:t>
            </a:r>
            <a:r>
              <a:rPr lang="en-US" dirty="0" smtClean="0"/>
              <a:t>can only</a:t>
            </a:r>
            <a:endParaRPr lang="en-US" dirty="0"/>
          </a:p>
          <a:p>
            <a:pPr marL="457517" lvl="1" indent="-182880" eaLnBrk="1" fontAlgn="auto" hangingPunct="1">
              <a:spcAft>
                <a:spcPts val="0"/>
              </a:spcAft>
              <a:defRPr/>
            </a:pPr>
            <a:r>
              <a:rPr lang="en-US" dirty="0" smtClean="0"/>
              <a:t>Have </a:t>
            </a:r>
            <a:r>
              <a:rPr lang="en-US" b="1" dirty="0" smtClean="0"/>
              <a:t>fields </a:t>
            </a:r>
            <a:r>
              <a:rPr lang="en-US" dirty="0" smtClean="0"/>
              <a:t>that are </a:t>
            </a:r>
            <a:r>
              <a:rPr lang="en-US" altLang="en-US" b="1" dirty="0" smtClean="0"/>
              <a:t>final</a:t>
            </a:r>
            <a:r>
              <a:rPr lang="en-US" altLang="en-US" dirty="0" smtClean="0"/>
              <a:t> and </a:t>
            </a:r>
            <a:r>
              <a:rPr lang="en-US" altLang="en-US" b="1" dirty="0" smtClean="0"/>
              <a:t>static. (</a:t>
            </a:r>
            <a:r>
              <a:rPr lang="en-US" altLang="en-US" dirty="0"/>
              <a:t>even if they are not explicitly declared as such.</a:t>
            </a:r>
            <a:r>
              <a:rPr lang="en-US" altLang="en-US" b="1" dirty="0" smtClean="0"/>
              <a:t>)</a:t>
            </a:r>
            <a:endParaRPr lang="en-US" dirty="0" smtClean="0"/>
          </a:p>
          <a:p>
            <a:pPr marL="457517" lvl="1" indent="-182880" eaLnBrk="1" fontAlgn="auto" hangingPunct="1">
              <a:spcAft>
                <a:spcPts val="0"/>
              </a:spcAft>
              <a:defRPr/>
            </a:pPr>
            <a:r>
              <a:rPr lang="en-US" dirty="0" smtClean="0"/>
              <a:t>Can contains only </a:t>
            </a:r>
            <a:r>
              <a:rPr lang="en-US" b="1" dirty="0" smtClean="0"/>
              <a:t>public abstract</a:t>
            </a:r>
            <a:r>
              <a:rPr lang="en-US" dirty="0" smtClean="0"/>
              <a:t> </a:t>
            </a:r>
            <a:r>
              <a:rPr lang="en-US" b="1" dirty="0" smtClean="0"/>
              <a:t>methods. (</a:t>
            </a:r>
            <a:r>
              <a:rPr lang="en-US" altLang="en-US" dirty="0"/>
              <a:t>even though the interface might not say </a:t>
            </a:r>
            <a:r>
              <a:rPr lang="en-US" altLang="en-US" dirty="0" smtClean="0"/>
              <a:t>so)</a:t>
            </a:r>
            <a:endParaRPr lang="en-US" dirty="0"/>
          </a:p>
          <a:p>
            <a:pPr eaLnBrk="1" hangingPunct="1"/>
            <a:r>
              <a:rPr lang="en-US" altLang="en-US" dirty="0" smtClean="0"/>
              <a:t>Interfaces have the same access levels as classes, public and package.</a:t>
            </a:r>
          </a:p>
          <a:p>
            <a:pPr eaLnBrk="1" hangingPunct="1"/>
            <a:r>
              <a:rPr lang="en-US" altLang="en-US" dirty="0" smtClean="0"/>
              <a:t>An interface, like a class, defines a type. </a:t>
            </a:r>
          </a:p>
          <a:p>
            <a:pPr lvl="1" eaLnBrk="1" hangingPunct="1"/>
            <a:r>
              <a:rPr lang="en-US" altLang="en-US" dirty="0" smtClean="0"/>
              <a:t>Fields, variables, and parameters can be declared to be of a type defined by an interface.</a:t>
            </a:r>
          </a:p>
        </p:txBody>
      </p:sp>
    </p:spTree>
    <p:extLst>
      <p:ext uri="{BB962C8B-B14F-4D97-AF65-F5344CB8AC3E}">
        <p14:creationId xmlns:p14="http://schemas.microsoft.com/office/powerpoint/2010/main" xmlns="" val="2439171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smtClean="0"/>
              <a:t>Interface – What can’t do</a:t>
            </a:r>
            <a:endParaRPr lang="en-US" dirty="0"/>
          </a:p>
        </p:txBody>
      </p:sp>
      <p:sp>
        <p:nvSpPr>
          <p:cNvPr id="17411" name="Content Placeholder 2"/>
          <p:cNvSpPr>
            <a:spLocks noGrp="1"/>
          </p:cNvSpPr>
          <p:nvPr>
            <p:ph idx="1"/>
          </p:nvPr>
        </p:nvSpPr>
        <p:spPr/>
        <p:txBody>
          <a:bodyPr/>
          <a:lstStyle/>
          <a:p>
            <a:pPr eaLnBrk="1" hangingPunct="1"/>
            <a:r>
              <a:rPr lang="en-US" altLang="en-US" dirty="0" smtClean="0"/>
              <a:t>Interfaces can not have</a:t>
            </a:r>
          </a:p>
          <a:p>
            <a:pPr lvl="1" eaLnBrk="1" hangingPunct="1"/>
            <a:r>
              <a:rPr lang="en-US" altLang="en-US" dirty="0" smtClean="0"/>
              <a:t>instance variables. </a:t>
            </a:r>
          </a:p>
          <a:p>
            <a:pPr lvl="2" eaLnBrk="1" hangingPunct="1"/>
            <a:r>
              <a:rPr lang="en-US" altLang="en-US" dirty="0" smtClean="0"/>
              <a:t>All fields in an interface are </a:t>
            </a:r>
            <a:r>
              <a:rPr lang="en-US" altLang="en-US" b="1" dirty="0" smtClean="0"/>
              <a:t>final</a:t>
            </a:r>
            <a:r>
              <a:rPr lang="en-US" altLang="en-US" dirty="0" smtClean="0"/>
              <a:t> and </a:t>
            </a:r>
            <a:r>
              <a:rPr lang="en-US" altLang="en-US" b="1" dirty="0" smtClean="0"/>
              <a:t>static</a:t>
            </a:r>
            <a:r>
              <a:rPr lang="en-US" altLang="en-US" dirty="0" smtClean="0"/>
              <a:t> even if they are not explicitly declared as such.</a:t>
            </a:r>
          </a:p>
          <a:p>
            <a:pPr lvl="1" eaLnBrk="1" hangingPunct="1"/>
            <a:r>
              <a:rPr lang="en-US" altLang="en-US" dirty="0" smtClean="0"/>
              <a:t>Constructor</a:t>
            </a:r>
          </a:p>
          <a:p>
            <a:pPr lvl="1" eaLnBrk="1" hangingPunct="1"/>
            <a:r>
              <a:rPr lang="en-US" altLang="en-US" dirty="0" smtClean="0"/>
              <a:t>Normal/concrete method</a:t>
            </a:r>
          </a:p>
          <a:p>
            <a:pPr eaLnBrk="1" hangingPunct="1"/>
            <a:r>
              <a:rPr lang="en-US" altLang="en-US" dirty="0"/>
              <a:t>Like abstract class, one can not make an object from an interface.</a:t>
            </a:r>
          </a:p>
          <a:p>
            <a:pPr lvl="1" eaLnBrk="1" hangingPunct="1">
              <a:buNone/>
            </a:pPr>
            <a:endParaRPr lang="en-US" alt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smtClean="0"/>
              <a:t>Interface – how to declare</a:t>
            </a:r>
            <a:endParaRPr lang="en-US" dirty="0"/>
          </a:p>
        </p:txBody>
      </p:sp>
      <p:sp>
        <p:nvSpPr>
          <p:cNvPr id="17411" name="Content Placeholder 2"/>
          <p:cNvSpPr>
            <a:spLocks noGrp="1"/>
          </p:cNvSpPr>
          <p:nvPr>
            <p:ph idx="1"/>
          </p:nvPr>
        </p:nvSpPr>
        <p:spPr/>
        <p:txBody>
          <a:bodyPr/>
          <a:lstStyle/>
          <a:p>
            <a:pPr marL="0" indent="0">
              <a:spcBef>
                <a:spcPts val="0"/>
              </a:spcBef>
              <a:buNone/>
            </a:pPr>
            <a:r>
              <a:rPr lang="en-US" sz="1600" dirty="0" smtClean="0"/>
              <a:t>public interface </a:t>
            </a:r>
            <a:r>
              <a:rPr lang="en-US" sz="1600" dirty="0" err="1" smtClean="0"/>
              <a:t>NameOfInterface</a:t>
            </a:r>
            <a:r>
              <a:rPr lang="en-US" sz="1600" dirty="0" smtClean="0"/>
              <a:t> { </a:t>
            </a:r>
          </a:p>
          <a:p>
            <a:pPr marL="0" indent="0">
              <a:spcBef>
                <a:spcPts val="0"/>
              </a:spcBef>
              <a:buNone/>
            </a:pPr>
            <a:r>
              <a:rPr lang="en-US" sz="1600" dirty="0" smtClean="0"/>
              <a:t>	// Any number of final, static fields </a:t>
            </a:r>
          </a:p>
          <a:p>
            <a:pPr marL="0" indent="0">
              <a:spcBef>
                <a:spcPts val="0"/>
              </a:spcBef>
              <a:buNone/>
            </a:pPr>
            <a:r>
              <a:rPr lang="en-US" sz="1600" dirty="0" smtClean="0"/>
              <a:t>	// Any number of abstract method declarations</a:t>
            </a:r>
          </a:p>
          <a:p>
            <a:pPr marL="0" indent="0">
              <a:spcBef>
                <a:spcPts val="0"/>
              </a:spcBef>
              <a:buNone/>
            </a:pPr>
            <a:r>
              <a:rPr lang="en-US" sz="1600" dirty="0" smtClean="0"/>
              <a:t>}</a:t>
            </a:r>
          </a:p>
          <a:p>
            <a:pPr marL="0" indent="0">
              <a:spcBef>
                <a:spcPts val="0"/>
              </a:spcBef>
              <a:buNone/>
            </a:pPr>
            <a:endParaRPr lang="en-US" sz="1600" dirty="0" smtClean="0"/>
          </a:p>
          <a:p>
            <a:pPr marL="0" indent="0">
              <a:spcBef>
                <a:spcPts val="0"/>
              </a:spcBef>
              <a:buNone/>
            </a:pPr>
            <a:r>
              <a:rPr lang="en-US" sz="1600" dirty="0" smtClean="0"/>
              <a:t>Note: </a:t>
            </a:r>
          </a:p>
          <a:p>
            <a:pPr marL="0" indent="0">
              <a:spcBef>
                <a:spcPts val="0"/>
              </a:spcBef>
              <a:buNone/>
            </a:pPr>
            <a:endParaRPr lang="en-US" altLang="en-US" sz="1600" dirty="0" smtClean="0"/>
          </a:p>
          <a:p>
            <a:pPr marL="0" indent="0">
              <a:spcBef>
                <a:spcPts val="0"/>
              </a:spcBef>
              <a:buNone/>
            </a:pPr>
            <a:r>
              <a:rPr lang="en-US" altLang="en-US" dirty="0" smtClean="0"/>
              <a:t>Example</a:t>
            </a:r>
            <a:endParaRPr lang="en-US" altLang="en-US" sz="1600" dirty="0" smtClean="0"/>
          </a:p>
          <a:p>
            <a:pPr marL="0" indent="0">
              <a:spcBef>
                <a:spcPts val="0"/>
              </a:spcBef>
              <a:buNone/>
            </a:pPr>
            <a:r>
              <a:rPr lang="en-US" sz="1600" dirty="0" smtClean="0"/>
              <a:t>interface Flyable{</a:t>
            </a:r>
          </a:p>
          <a:p>
            <a:pPr marL="274637" lvl="1" indent="0">
              <a:spcBef>
                <a:spcPts val="0"/>
              </a:spcBef>
              <a:buNone/>
            </a:pPr>
            <a:r>
              <a:rPr lang="en-US" sz="1600" dirty="0" smtClean="0"/>
              <a:t>public static final String </a:t>
            </a:r>
            <a:r>
              <a:rPr lang="en-US" sz="1600" i="1" dirty="0" smtClean="0"/>
              <a:t>media = "Sky";</a:t>
            </a:r>
          </a:p>
          <a:p>
            <a:pPr marL="274637" lvl="1" indent="0">
              <a:spcBef>
                <a:spcPts val="0"/>
              </a:spcBef>
              <a:buNone/>
            </a:pPr>
            <a:endParaRPr lang="en-US" sz="1600" dirty="0" smtClean="0"/>
          </a:p>
          <a:p>
            <a:pPr marL="274637" lvl="1" indent="0">
              <a:spcBef>
                <a:spcPts val="0"/>
              </a:spcBef>
              <a:buNone/>
            </a:pPr>
            <a:r>
              <a:rPr lang="en-US" sz="1600" dirty="0" smtClean="0"/>
              <a:t>public abstract void fly();</a:t>
            </a:r>
          </a:p>
          <a:p>
            <a:pPr marL="274637" lvl="1" indent="0">
              <a:spcBef>
                <a:spcPts val="0"/>
              </a:spcBef>
              <a:buNone/>
            </a:pPr>
            <a:r>
              <a:rPr lang="en-US" sz="1600" dirty="0" smtClean="0"/>
              <a:t>public abstract </a:t>
            </a:r>
            <a:r>
              <a:rPr lang="en-US" sz="1600" dirty="0" err="1" smtClean="0"/>
              <a:t>boolean</a:t>
            </a:r>
            <a:r>
              <a:rPr lang="en-US" sz="1600" dirty="0" smtClean="0"/>
              <a:t> </a:t>
            </a:r>
            <a:r>
              <a:rPr lang="en-US" sz="1600" dirty="0" err="1" smtClean="0"/>
              <a:t>needFuel</a:t>
            </a:r>
            <a:r>
              <a:rPr lang="en-US" sz="1600" dirty="0" smtClean="0"/>
              <a:t>();</a:t>
            </a:r>
          </a:p>
          <a:p>
            <a:pPr marL="0" indent="0">
              <a:spcBef>
                <a:spcPts val="0"/>
              </a:spcBef>
              <a:buNone/>
            </a:pPr>
            <a:r>
              <a:rPr lang="en-US" sz="1600" dirty="0" smtClean="0"/>
              <a:t>}</a:t>
            </a:r>
            <a:endParaRPr lang="en-US" altLang="en-US" sz="1600" dirty="0" smtClean="0"/>
          </a:p>
        </p:txBody>
      </p:sp>
    </p:spTree>
    <p:extLst>
      <p:ext uri="{BB962C8B-B14F-4D97-AF65-F5344CB8AC3E}">
        <p14:creationId xmlns:p14="http://schemas.microsoft.com/office/powerpoint/2010/main" xmlns="" val="3959623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smtClean="0"/>
              <a:t>Interface - how to declare</a:t>
            </a:r>
            <a:endParaRPr lang="en-US" dirty="0"/>
          </a:p>
        </p:txBody>
      </p:sp>
      <p:sp>
        <p:nvSpPr>
          <p:cNvPr id="17411" name="Content Placeholder 2"/>
          <p:cNvSpPr>
            <a:spLocks noGrp="1"/>
          </p:cNvSpPr>
          <p:nvPr>
            <p:ph idx="1"/>
          </p:nvPr>
        </p:nvSpPr>
        <p:spPr/>
        <p:txBody>
          <a:bodyPr/>
          <a:lstStyle/>
          <a:p>
            <a:pPr marL="0" indent="0">
              <a:spcBef>
                <a:spcPts val="0"/>
              </a:spcBef>
            </a:pPr>
            <a:r>
              <a:rPr lang="en-US" sz="2000" dirty="0" smtClean="0"/>
              <a:t>Each method in an interface is implicitly abstract and public, so the abstract keyword and public access modifier may not explicitly mentioned/declared.</a:t>
            </a:r>
          </a:p>
          <a:p>
            <a:pPr marL="0" indent="0">
              <a:spcBef>
                <a:spcPts val="0"/>
              </a:spcBef>
            </a:pPr>
            <a:endParaRPr lang="en-US" sz="2000" dirty="0" smtClean="0"/>
          </a:p>
          <a:p>
            <a:pPr marL="0" indent="0">
              <a:spcBef>
                <a:spcPts val="0"/>
              </a:spcBef>
            </a:pPr>
            <a:r>
              <a:rPr lang="en-US" sz="2000" dirty="0" smtClean="0"/>
              <a:t>Each field in an interface is implicitly public, static and final. So those keyword may not explicitly mentioned/declared.</a:t>
            </a:r>
          </a:p>
          <a:p>
            <a:pPr marL="0" indent="0">
              <a:spcBef>
                <a:spcPts val="0"/>
              </a:spcBef>
              <a:buNone/>
            </a:pPr>
            <a:endParaRPr lang="en-US" sz="2000" dirty="0" smtClean="0"/>
          </a:p>
          <a:p>
            <a:pPr marL="0" indent="0">
              <a:spcBef>
                <a:spcPts val="0"/>
              </a:spcBef>
            </a:pPr>
            <a:r>
              <a:rPr lang="en-US" sz="2000" dirty="0" smtClean="0"/>
              <a:t>So, the Flyable interface can be define as below (without the keywords).</a:t>
            </a:r>
          </a:p>
          <a:p>
            <a:pPr marL="0" indent="0">
              <a:spcBef>
                <a:spcPts val="0"/>
              </a:spcBef>
            </a:pPr>
            <a:endParaRPr lang="en-US" altLang="en-US" sz="1600" dirty="0" smtClean="0"/>
          </a:p>
          <a:p>
            <a:pPr marL="0" indent="0">
              <a:spcBef>
                <a:spcPts val="0"/>
              </a:spcBef>
              <a:buNone/>
            </a:pPr>
            <a:r>
              <a:rPr lang="en-US" sz="1600" dirty="0" smtClean="0"/>
              <a:t>interface Flyable{</a:t>
            </a:r>
          </a:p>
          <a:p>
            <a:pPr marL="274637" lvl="1" indent="0">
              <a:spcBef>
                <a:spcPts val="0"/>
              </a:spcBef>
              <a:buNone/>
            </a:pPr>
            <a:r>
              <a:rPr lang="en-US" sz="1600" dirty="0" smtClean="0"/>
              <a:t>String </a:t>
            </a:r>
            <a:r>
              <a:rPr lang="en-US" sz="1600" i="1" dirty="0" smtClean="0"/>
              <a:t>media = "Sky";</a:t>
            </a:r>
          </a:p>
          <a:p>
            <a:pPr marL="274637" lvl="1" indent="0">
              <a:spcBef>
                <a:spcPts val="0"/>
              </a:spcBef>
              <a:buNone/>
            </a:pPr>
            <a:endParaRPr lang="en-US" sz="1600" dirty="0" smtClean="0"/>
          </a:p>
          <a:p>
            <a:pPr marL="274637" lvl="1" indent="0">
              <a:spcBef>
                <a:spcPts val="0"/>
              </a:spcBef>
              <a:buNone/>
            </a:pPr>
            <a:r>
              <a:rPr lang="en-US" sz="1600" dirty="0" smtClean="0"/>
              <a:t>void fly();</a:t>
            </a:r>
          </a:p>
          <a:p>
            <a:pPr marL="274637" lvl="1" indent="0">
              <a:spcBef>
                <a:spcPts val="0"/>
              </a:spcBef>
              <a:buNone/>
            </a:pPr>
            <a:r>
              <a:rPr lang="en-US" sz="1600" dirty="0" err="1" smtClean="0"/>
              <a:t>boolean</a:t>
            </a:r>
            <a:r>
              <a:rPr lang="en-US" sz="1600" dirty="0" smtClean="0"/>
              <a:t> </a:t>
            </a:r>
            <a:r>
              <a:rPr lang="en-US" sz="1600" dirty="0" err="1" smtClean="0"/>
              <a:t>needFuel</a:t>
            </a:r>
            <a:r>
              <a:rPr lang="en-US" sz="1600" dirty="0" smtClean="0"/>
              <a:t>();</a:t>
            </a:r>
          </a:p>
          <a:p>
            <a:pPr marL="0" indent="0">
              <a:spcBef>
                <a:spcPts val="0"/>
              </a:spcBef>
              <a:buNone/>
            </a:pPr>
            <a:r>
              <a:rPr lang="en-US" sz="1600" dirty="0" smtClean="0"/>
              <a:t>}</a:t>
            </a:r>
            <a:endParaRPr lang="en-US" altLang="en-US" sz="1600" dirty="0" smtClean="0"/>
          </a:p>
        </p:txBody>
      </p:sp>
    </p:spTree>
    <p:extLst>
      <p:ext uri="{BB962C8B-B14F-4D97-AF65-F5344CB8AC3E}">
        <p14:creationId xmlns:p14="http://schemas.microsoft.com/office/powerpoint/2010/main" xmlns="" val="3959623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smtClean="0"/>
              <a:t>Interface - how to declare</a:t>
            </a:r>
            <a:endParaRPr lang="en-US" dirty="0"/>
          </a:p>
        </p:txBody>
      </p:sp>
      <p:sp>
        <p:nvSpPr>
          <p:cNvPr id="17411" name="Content Placeholder 2"/>
          <p:cNvSpPr>
            <a:spLocks noGrp="1"/>
          </p:cNvSpPr>
          <p:nvPr>
            <p:ph idx="1"/>
          </p:nvPr>
        </p:nvSpPr>
        <p:spPr/>
        <p:txBody>
          <a:bodyPr/>
          <a:lstStyle/>
          <a:p>
            <a:pPr marL="0" indent="0">
              <a:spcBef>
                <a:spcPts val="0"/>
              </a:spcBef>
            </a:pPr>
            <a:r>
              <a:rPr lang="en-US" sz="2000" dirty="0" smtClean="0"/>
              <a:t>Compiler do the following conversion</a:t>
            </a:r>
            <a:endParaRPr lang="en-US" altLang="en-US" sz="1600" dirty="0" smtClean="0"/>
          </a:p>
        </p:txBody>
      </p:sp>
      <p:grpSp>
        <p:nvGrpSpPr>
          <p:cNvPr id="4" name="Group 3"/>
          <p:cNvGrpSpPr/>
          <p:nvPr/>
        </p:nvGrpSpPr>
        <p:grpSpPr>
          <a:xfrm>
            <a:off x="1981200" y="2222957"/>
            <a:ext cx="3429000" cy="4101643"/>
            <a:chOff x="1981200" y="1752600"/>
            <a:chExt cx="3429000" cy="4101643"/>
          </a:xfrm>
        </p:grpSpPr>
        <p:sp>
          <p:nvSpPr>
            <p:cNvPr id="5" name="Rectangle 4"/>
            <p:cNvSpPr/>
            <p:nvPr/>
          </p:nvSpPr>
          <p:spPr>
            <a:xfrm>
              <a:off x="2247378" y="1752600"/>
              <a:ext cx="2895600" cy="1384995"/>
            </a:xfrm>
            <a:prstGeom prst="rect">
              <a:avLst/>
            </a:prstGeom>
            <a:solidFill>
              <a:schemeClr val="bg1">
                <a:lumMod val="85000"/>
              </a:schemeClr>
            </a:solidFill>
          </p:spPr>
          <p:txBody>
            <a:bodyPr wrap="square">
              <a:spAutoFit/>
            </a:bodyPr>
            <a:lstStyle/>
            <a:p>
              <a:pPr marL="0" indent="0">
                <a:spcBef>
                  <a:spcPts val="0"/>
                </a:spcBef>
                <a:buNone/>
              </a:pPr>
              <a:r>
                <a:rPr lang="en-US" sz="1400" dirty="0" smtClean="0"/>
                <a:t>interface Flyable{</a:t>
              </a:r>
            </a:p>
            <a:p>
              <a:pPr marL="274637" lvl="1" indent="0">
                <a:spcBef>
                  <a:spcPts val="0"/>
                </a:spcBef>
                <a:buNone/>
              </a:pPr>
              <a:r>
                <a:rPr lang="en-US" sz="1400" dirty="0" smtClean="0"/>
                <a:t>String </a:t>
              </a:r>
              <a:r>
                <a:rPr lang="en-US" sz="1400" i="1" dirty="0" smtClean="0"/>
                <a:t>media = "Sky";</a:t>
              </a:r>
            </a:p>
            <a:p>
              <a:pPr marL="274637" lvl="1" indent="0">
                <a:spcBef>
                  <a:spcPts val="0"/>
                </a:spcBef>
                <a:buNone/>
              </a:pPr>
              <a:endParaRPr lang="en-US" sz="1400" dirty="0" smtClean="0"/>
            </a:p>
            <a:p>
              <a:pPr marL="274637" lvl="1" indent="0">
                <a:spcBef>
                  <a:spcPts val="0"/>
                </a:spcBef>
                <a:buNone/>
              </a:pPr>
              <a:r>
                <a:rPr lang="en-US" sz="1400" dirty="0" smtClean="0"/>
                <a:t>void fly();</a:t>
              </a:r>
            </a:p>
            <a:p>
              <a:pPr marL="274637" lvl="1" indent="0">
                <a:spcBef>
                  <a:spcPts val="0"/>
                </a:spcBef>
                <a:buNone/>
              </a:pPr>
              <a:r>
                <a:rPr lang="en-US" sz="1400" dirty="0" err="1" smtClean="0"/>
                <a:t>boolean</a:t>
              </a:r>
              <a:r>
                <a:rPr lang="en-US" sz="1400" dirty="0" smtClean="0"/>
                <a:t> </a:t>
              </a:r>
              <a:r>
                <a:rPr lang="en-US" sz="1400" dirty="0" err="1" smtClean="0"/>
                <a:t>needFuel</a:t>
              </a:r>
              <a:r>
                <a:rPr lang="en-US" sz="1400" dirty="0" smtClean="0"/>
                <a:t>();</a:t>
              </a:r>
            </a:p>
            <a:p>
              <a:pPr marL="0" indent="0">
                <a:spcBef>
                  <a:spcPts val="0"/>
                </a:spcBef>
                <a:buNone/>
              </a:pPr>
              <a:r>
                <a:rPr lang="en-US" sz="1400" dirty="0" smtClean="0"/>
                <a:t>}</a:t>
              </a:r>
              <a:endParaRPr lang="en-US" sz="1600" dirty="0"/>
            </a:p>
          </p:txBody>
        </p:sp>
        <p:sp>
          <p:nvSpPr>
            <p:cNvPr id="6" name="Rectangle 5"/>
            <p:cNvSpPr/>
            <p:nvPr/>
          </p:nvSpPr>
          <p:spPr>
            <a:xfrm>
              <a:off x="1981200" y="4253805"/>
              <a:ext cx="3429000" cy="1600438"/>
            </a:xfrm>
            <a:prstGeom prst="rect">
              <a:avLst/>
            </a:prstGeom>
            <a:solidFill>
              <a:schemeClr val="bg1">
                <a:lumMod val="85000"/>
              </a:schemeClr>
            </a:solidFill>
          </p:spPr>
          <p:txBody>
            <a:bodyPr wrap="square">
              <a:spAutoFit/>
            </a:bodyPr>
            <a:lstStyle/>
            <a:p>
              <a:pPr marL="0" indent="0">
                <a:spcBef>
                  <a:spcPts val="0"/>
                </a:spcBef>
                <a:buNone/>
              </a:pPr>
              <a:r>
                <a:rPr lang="en-US" sz="1400" dirty="0" smtClean="0"/>
                <a:t>interface Flyable{</a:t>
              </a:r>
            </a:p>
            <a:p>
              <a:pPr marL="274637" lvl="1" indent="0">
                <a:spcBef>
                  <a:spcPts val="0"/>
                </a:spcBef>
                <a:buNone/>
              </a:pPr>
              <a:r>
                <a:rPr lang="en-US" sz="1400" dirty="0" smtClean="0"/>
                <a:t>public static final String </a:t>
              </a:r>
              <a:r>
                <a:rPr lang="en-US" sz="1400" i="1" dirty="0" smtClean="0"/>
                <a:t>media = "Sky";</a:t>
              </a:r>
            </a:p>
            <a:p>
              <a:pPr marL="274637" lvl="1" indent="0">
                <a:spcBef>
                  <a:spcPts val="0"/>
                </a:spcBef>
                <a:buNone/>
              </a:pPr>
              <a:endParaRPr lang="en-US" sz="1400" dirty="0" smtClean="0"/>
            </a:p>
            <a:p>
              <a:pPr marL="274637" lvl="1" indent="0">
                <a:spcBef>
                  <a:spcPts val="0"/>
                </a:spcBef>
                <a:buNone/>
              </a:pPr>
              <a:r>
                <a:rPr lang="en-US" sz="1400" dirty="0" smtClean="0"/>
                <a:t>public abstract void fly();</a:t>
              </a:r>
            </a:p>
            <a:p>
              <a:pPr marL="274637" lvl="1" indent="0">
                <a:spcBef>
                  <a:spcPts val="0"/>
                </a:spcBef>
                <a:buNone/>
              </a:pPr>
              <a:r>
                <a:rPr lang="en-US" sz="1400" dirty="0" smtClean="0"/>
                <a:t>public abstract </a:t>
              </a:r>
              <a:r>
                <a:rPr lang="en-US" sz="1400" dirty="0" err="1" smtClean="0"/>
                <a:t>boolean</a:t>
              </a:r>
              <a:r>
                <a:rPr lang="en-US" sz="1400" dirty="0" smtClean="0"/>
                <a:t> </a:t>
              </a:r>
              <a:r>
                <a:rPr lang="en-US" sz="1400" dirty="0" err="1" smtClean="0"/>
                <a:t>needFuel</a:t>
              </a:r>
              <a:r>
                <a:rPr lang="en-US" sz="1400" dirty="0" smtClean="0"/>
                <a:t>();</a:t>
              </a:r>
            </a:p>
            <a:p>
              <a:pPr marL="0" indent="0">
                <a:spcBef>
                  <a:spcPts val="0"/>
                </a:spcBef>
                <a:buNone/>
              </a:pPr>
              <a:r>
                <a:rPr lang="en-US" sz="1400" dirty="0" smtClean="0"/>
                <a:t>}</a:t>
              </a:r>
              <a:endParaRPr lang="en-US" sz="1400" dirty="0"/>
            </a:p>
          </p:txBody>
        </p:sp>
        <p:sp>
          <p:nvSpPr>
            <p:cNvPr id="7" name="Oval 6"/>
            <p:cNvSpPr/>
            <p:nvPr/>
          </p:nvSpPr>
          <p:spPr>
            <a:xfrm>
              <a:off x="2819400" y="3429000"/>
              <a:ext cx="1752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Compiler</a:t>
              </a:r>
              <a:endParaRPr lang="en-US" dirty="0"/>
            </a:p>
          </p:txBody>
        </p:sp>
        <p:cxnSp>
          <p:nvCxnSpPr>
            <p:cNvPr id="8" name="Straight Arrow Connector 7"/>
            <p:cNvCxnSpPr>
              <a:stCxn id="5" idx="2"/>
              <a:endCxn id="7" idx="0"/>
            </p:cNvCxnSpPr>
            <p:nvPr/>
          </p:nvCxnSpPr>
          <p:spPr>
            <a:xfrm rot="16200000" flipH="1">
              <a:off x="3549737" y="3283036"/>
              <a:ext cx="291405" cy="5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H="1">
              <a:off x="3550258" y="4057562"/>
              <a:ext cx="291405" cy="5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3959623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Implementing interface</a:t>
            </a:r>
            <a:endParaRPr lang="en-US" dirty="0"/>
          </a:p>
        </p:txBody>
      </p:sp>
      <p:sp>
        <p:nvSpPr>
          <p:cNvPr id="3" name="Content Placeholder 2"/>
          <p:cNvSpPr>
            <a:spLocks noGrp="1"/>
          </p:cNvSpPr>
          <p:nvPr>
            <p:ph idx="1"/>
          </p:nvPr>
        </p:nvSpPr>
        <p:spPr/>
        <p:txBody>
          <a:bodyPr/>
          <a:lstStyle/>
          <a:p>
            <a:r>
              <a:rPr lang="en-US" dirty="0" smtClean="0"/>
              <a:t>A class uses the </a:t>
            </a:r>
            <a:r>
              <a:rPr lang="en-US" b="1" dirty="0" smtClean="0"/>
              <a:t>implements</a:t>
            </a:r>
            <a:r>
              <a:rPr lang="en-US" dirty="0" smtClean="0"/>
              <a:t> keyword to implement an interface.</a:t>
            </a:r>
          </a:p>
          <a:p>
            <a:r>
              <a:rPr lang="en-US" dirty="0" smtClean="0"/>
              <a:t>When a class implements an interface, you can think of the class as signing a contract, agreeing to perform the specific behaviors/methods of the interface. </a:t>
            </a:r>
          </a:p>
          <a:p>
            <a:pPr lvl="1"/>
            <a:r>
              <a:rPr lang="en-US" dirty="0" smtClean="0"/>
              <a:t>Which means the </a:t>
            </a:r>
            <a:r>
              <a:rPr lang="en-US" b="1" dirty="0" smtClean="0"/>
              <a:t>class must override all the methods</a:t>
            </a:r>
            <a:r>
              <a:rPr lang="en-US" dirty="0" smtClean="0"/>
              <a:t> declared in the interface. </a:t>
            </a:r>
          </a:p>
          <a:p>
            <a:r>
              <a:rPr lang="en-US" dirty="0" smtClean="0"/>
              <a:t>If a class does not perform all the behaviors/methods of the interface, the class must declare itself as abstract.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smtClean="0"/>
              <a:t>Implementing interface - example</a:t>
            </a:r>
            <a:endParaRPr lang="en-US" dirty="0"/>
          </a:p>
        </p:txBody>
      </p:sp>
      <p:sp>
        <p:nvSpPr>
          <p:cNvPr id="17411" name="Content Placeholder 2"/>
          <p:cNvSpPr>
            <a:spLocks noGrp="1"/>
          </p:cNvSpPr>
          <p:nvPr>
            <p:ph idx="1"/>
          </p:nvPr>
        </p:nvSpPr>
        <p:spPr/>
        <p:txBody>
          <a:bodyPr/>
          <a:lstStyle/>
          <a:p>
            <a:pPr marL="0" indent="0">
              <a:spcBef>
                <a:spcPts val="0"/>
              </a:spcBef>
              <a:buNone/>
            </a:pPr>
            <a:r>
              <a:rPr lang="en-US" sz="1600" dirty="0" smtClean="0"/>
              <a:t>class </a:t>
            </a:r>
            <a:r>
              <a:rPr lang="en-US" sz="1600" dirty="0"/>
              <a:t>Bird implements Flyable</a:t>
            </a:r>
            <a:r>
              <a:rPr lang="en-US" sz="1600" dirty="0" smtClean="0"/>
              <a:t>{</a:t>
            </a:r>
            <a:endParaRPr lang="en-US" sz="1600" dirty="0"/>
          </a:p>
          <a:p>
            <a:pPr marL="274637" lvl="1" indent="0">
              <a:spcBef>
                <a:spcPts val="0"/>
              </a:spcBef>
              <a:buNone/>
            </a:pPr>
            <a:r>
              <a:rPr lang="en-US" sz="1600" dirty="0"/>
              <a:t>@Override</a:t>
            </a:r>
          </a:p>
          <a:p>
            <a:pPr marL="274637" lvl="1" indent="0">
              <a:spcBef>
                <a:spcPts val="0"/>
              </a:spcBef>
              <a:buNone/>
            </a:pPr>
            <a:r>
              <a:rPr lang="en-US" sz="1600" dirty="0"/>
              <a:t>public void fly() {</a:t>
            </a:r>
          </a:p>
          <a:p>
            <a:pPr marL="274637" lvl="1" indent="0">
              <a:spcBef>
                <a:spcPts val="0"/>
              </a:spcBef>
              <a:buNone/>
            </a:pPr>
            <a:r>
              <a:rPr lang="en-US" sz="1600" dirty="0" smtClean="0"/>
              <a:t>	</a:t>
            </a:r>
            <a:r>
              <a:rPr lang="en-US" sz="1600" dirty="0" err="1" smtClean="0"/>
              <a:t>System.</a:t>
            </a:r>
            <a:r>
              <a:rPr lang="en-US" sz="1600" i="1" dirty="0" err="1" smtClean="0"/>
              <a:t>out.println</a:t>
            </a:r>
            <a:r>
              <a:rPr lang="en-US" sz="1600" i="1" dirty="0"/>
              <a:t>("Bird can fly in the " + </a:t>
            </a:r>
            <a:r>
              <a:rPr lang="en-US" sz="1600" i="1" dirty="0" err="1"/>
              <a:t>Flyable.media</a:t>
            </a:r>
            <a:r>
              <a:rPr lang="en-US" sz="1600" i="1" dirty="0"/>
              <a:t>);</a:t>
            </a:r>
          </a:p>
          <a:p>
            <a:pPr marL="274637" lvl="1" indent="0">
              <a:spcBef>
                <a:spcPts val="0"/>
              </a:spcBef>
              <a:buNone/>
            </a:pPr>
            <a:r>
              <a:rPr lang="en-US" sz="1600" dirty="0"/>
              <a:t>}</a:t>
            </a:r>
          </a:p>
          <a:p>
            <a:pPr marL="274637" lvl="1" indent="0">
              <a:spcBef>
                <a:spcPts val="0"/>
              </a:spcBef>
              <a:buNone/>
            </a:pPr>
            <a:endParaRPr lang="en-US" sz="1600" dirty="0"/>
          </a:p>
          <a:p>
            <a:pPr marL="274637" lvl="1" indent="0">
              <a:spcBef>
                <a:spcPts val="0"/>
              </a:spcBef>
              <a:buNone/>
            </a:pPr>
            <a:r>
              <a:rPr lang="en-US" sz="1600" dirty="0"/>
              <a:t>@Override</a:t>
            </a:r>
          </a:p>
          <a:p>
            <a:pPr marL="274637" lvl="1" indent="0">
              <a:spcBef>
                <a:spcPts val="0"/>
              </a:spcBef>
              <a:buNone/>
            </a:pPr>
            <a:r>
              <a:rPr lang="en-US" sz="1600" dirty="0"/>
              <a:t>public </a:t>
            </a:r>
            <a:r>
              <a:rPr lang="en-US" sz="1600" dirty="0" err="1"/>
              <a:t>boolean</a:t>
            </a:r>
            <a:r>
              <a:rPr lang="en-US" sz="1600" dirty="0"/>
              <a:t> </a:t>
            </a:r>
            <a:r>
              <a:rPr lang="en-US" sz="1600" dirty="0" err="1"/>
              <a:t>needFuel</a:t>
            </a:r>
            <a:r>
              <a:rPr lang="en-US" sz="1600" dirty="0"/>
              <a:t>() {</a:t>
            </a:r>
          </a:p>
          <a:p>
            <a:pPr marL="274637" lvl="1" indent="0">
              <a:spcBef>
                <a:spcPts val="0"/>
              </a:spcBef>
              <a:buNone/>
            </a:pPr>
            <a:r>
              <a:rPr lang="en-US" sz="1600" dirty="0" smtClean="0"/>
              <a:t>	return </a:t>
            </a:r>
            <a:r>
              <a:rPr lang="en-US" sz="1600" dirty="0"/>
              <a:t>false;</a:t>
            </a:r>
          </a:p>
          <a:p>
            <a:pPr marL="274637" lvl="1" indent="0">
              <a:spcBef>
                <a:spcPts val="0"/>
              </a:spcBef>
              <a:buNone/>
            </a:pPr>
            <a:r>
              <a:rPr lang="en-US" sz="1600" dirty="0" smtClean="0"/>
              <a:t>}</a:t>
            </a:r>
            <a:endParaRPr lang="en-US" sz="1600" dirty="0"/>
          </a:p>
          <a:p>
            <a:pPr marL="0" indent="0">
              <a:spcBef>
                <a:spcPts val="0"/>
              </a:spcBef>
              <a:buNone/>
            </a:pPr>
            <a:r>
              <a:rPr lang="en-US" sz="1600" dirty="0" smtClean="0"/>
              <a:t>}</a:t>
            </a:r>
            <a:endParaRPr lang="en-US" altLang="en-US" sz="1600" dirty="0" smtClean="0"/>
          </a:p>
        </p:txBody>
      </p:sp>
    </p:spTree>
    <p:extLst>
      <p:ext uri="{BB962C8B-B14F-4D97-AF65-F5344CB8AC3E}">
        <p14:creationId xmlns:p14="http://schemas.microsoft.com/office/powerpoint/2010/main" xmlns="" val="3959623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smtClean="0"/>
              <a:t>Implementing interface - example</a:t>
            </a:r>
            <a:endParaRPr lang="en-US" dirty="0"/>
          </a:p>
        </p:txBody>
      </p:sp>
      <p:sp>
        <p:nvSpPr>
          <p:cNvPr id="17411" name="Content Placeholder 2"/>
          <p:cNvSpPr>
            <a:spLocks noGrp="1"/>
          </p:cNvSpPr>
          <p:nvPr>
            <p:ph idx="1"/>
          </p:nvPr>
        </p:nvSpPr>
        <p:spPr/>
        <p:txBody>
          <a:bodyPr/>
          <a:lstStyle/>
          <a:p>
            <a:pPr marL="0" indent="0">
              <a:spcBef>
                <a:spcPts val="0"/>
              </a:spcBef>
              <a:buNone/>
            </a:pPr>
            <a:r>
              <a:rPr lang="en-US" sz="1600" dirty="0" smtClean="0"/>
              <a:t>class Airplane </a:t>
            </a:r>
            <a:r>
              <a:rPr lang="en-US" sz="1600" dirty="0"/>
              <a:t>implements Flyable</a:t>
            </a:r>
            <a:r>
              <a:rPr lang="en-US" sz="1600" dirty="0" smtClean="0"/>
              <a:t>{</a:t>
            </a:r>
            <a:endParaRPr lang="en-US" sz="1600" dirty="0"/>
          </a:p>
          <a:p>
            <a:pPr marL="274637" lvl="1" indent="0">
              <a:spcBef>
                <a:spcPts val="0"/>
              </a:spcBef>
              <a:buNone/>
            </a:pPr>
            <a:r>
              <a:rPr lang="en-US" sz="1600" dirty="0"/>
              <a:t>@Override</a:t>
            </a:r>
          </a:p>
          <a:p>
            <a:pPr marL="274637" lvl="1" indent="0">
              <a:spcBef>
                <a:spcPts val="0"/>
              </a:spcBef>
              <a:buNone/>
            </a:pPr>
            <a:r>
              <a:rPr lang="en-US" sz="1600" dirty="0"/>
              <a:t>public void fly() {</a:t>
            </a:r>
          </a:p>
          <a:p>
            <a:pPr marL="274637" lvl="1" indent="0">
              <a:spcBef>
                <a:spcPts val="0"/>
              </a:spcBef>
              <a:buNone/>
            </a:pPr>
            <a:r>
              <a:rPr lang="en-US" sz="1600" dirty="0" err="1"/>
              <a:t>System.</a:t>
            </a:r>
            <a:r>
              <a:rPr lang="en-US" sz="1600" i="1" dirty="0" err="1"/>
              <a:t>out.println</a:t>
            </a:r>
            <a:r>
              <a:rPr lang="en-US" sz="1600" i="1" dirty="0"/>
              <a:t>("Plane can fly in the " + </a:t>
            </a:r>
            <a:r>
              <a:rPr lang="en-US" sz="1600" i="1" dirty="0" err="1"/>
              <a:t>Flyable.media</a:t>
            </a:r>
            <a:r>
              <a:rPr lang="en-US" sz="1600" i="1" dirty="0"/>
              <a:t>);</a:t>
            </a:r>
          </a:p>
          <a:p>
            <a:pPr marL="274637" lvl="1" indent="0">
              <a:spcBef>
                <a:spcPts val="0"/>
              </a:spcBef>
              <a:buNone/>
            </a:pPr>
            <a:r>
              <a:rPr lang="en-US" sz="1600" dirty="0"/>
              <a:t>}</a:t>
            </a:r>
          </a:p>
          <a:p>
            <a:pPr marL="274637" lvl="1" indent="0">
              <a:spcBef>
                <a:spcPts val="0"/>
              </a:spcBef>
              <a:buNone/>
            </a:pPr>
            <a:endParaRPr lang="en-US" sz="1600" dirty="0"/>
          </a:p>
          <a:p>
            <a:pPr marL="274637" lvl="1" indent="0">
              <a:spcBef>
                <a:spcPts val="0"/>
              </a:spcBef>
              <a:buNone/>
            </a:pPr>
            <a:r>
              <a:rPr lang="en-US" sz="1600" dirty="0"/>
              <a:t>@Override</a:t>
            </a:r>
          </a:p>
          <a:p>
            <a:pPr marL="274637" lvl="1" indent="0">
              <a:spcBef>
                <a:spcPts val="0"/>
              </a:spcBef>
              <a:buNone/>
            </a:pPr>
            <a:r>
              <a:rPr lang="en-US" sz="1600" dirty="0"/>
              <a:t>public </a:t>
            </a:r>
            <a:r>
              <a:rPr lang="en-US" sz="1600" dirty="0" err="1"/>
              <a:t>boolean</a:t>
            </a:r>
            <a:r>
              <a:rPr lang="en-US" sz="1600" dirty="0"/>
              <a:t> </a:t>
            </a:r>
            <a:r>
              <a:rPr lang="en-US" sz="1600" dirty="0" err="1"/>
              <a:t>needFuel</a:t>
            </a:r>
            <a:r>
              <a:rPr lang="en-US" sz="1600" dirty="0"/>
              <a:t>() {</a:t>
            </a:r>
          </a:p>
          <a:p>
            <a:pPr marL="274637" lvl="1" indent="0">
              <a:spcBef>
                <a:spcPts val="0"/>
              </a:spcBef>
              <a:buNone/>
            </a:pPr>
            <a:r>
              <a:rPr lang="en-US" sz="1600" dirty="0"/>
              <a:t>return true;</a:t>
            </a:r>
          </a:p>
          <a:p>
            <a:pPr marL="274637" lvl="1" indent="0">
              <a:spcBef>
                <a:spcPts val="0"/>
              </a:spcBef>
              <a:buNone/>
            </a:pPr>
            <a:r>
              <a:rPr lang="en-US" sz="1600" dirty="0" smtClean="0"/>
              <a:t>}</a:t>
            </a:r>
            <a:endParaRPr lang="en-US" sz="1600" dirty="0"/>
          </a:p>
          <a:p>
            <a:pPr marL="0" indent="0">
              <a:spcBef>
                <a:spcPts val="0"/>
              </a:spcBef>
              <a:buNone/>
            </a:pPr>
            <a:r>
              <a:rPr lang="en-US" sz="1600" dirty="0" smtClean="0"/>
              <a:t>}</a:t>
            </a:r>
          </a:p>
          <a:p>
            <a:pPr marL="0" indent="0">
              <a:spcBef>
                <a:spcPts val="0"/>
              </a:spcBef>
              <a:buNone/>
            </a:pPr>
            <a:endParaRPr lang="en-US" sz="1600" dirty="0" smtClean="0"/>
          </a:p>
          <a:p>
            <a:pPr marL="0" indent="0">
              <a:spcBef>
                <a:spcPts val="0"/>
              </a:spcBef>
              <a:buNone/>
            </a:pPr>
            <a:r>
              <a:rPr lang="en-US" sz="1600" dirty="0"/>
              <a:t>public class </a:t>
            </a:r>
            <a:r>
              <a:rPr lang="en-US" sz="1600" dirty="0" err="1" smtClean="0"/>
              <a:t>TestInterface</a:t>
            </a:r>
            <a:r>
              <a:rPr lang="en-US" sz="1600" dirty="0" smtClean="0"/>
              <a:t> {</a:t>
            </a:r>
            <a:endParaRPr lang="en-US" sz="1600" dirty="0"/>
          </a:p>
          <a:p>
            <a:pPr marL="274637" lvl="1" indent="0">
              <a:spcBef>
                <a:spcPts val="0"/>
              </a:spcBef>
              <a:buNone/>
            </a:pPr>
            <a:r>
              <a:rPr lang="en-US" sz="1600" dirty="0"/>
              <a:t>public static void main(String[] </a:t>
            </a:r>
            <a:r>
              <a:rPr lang="en-US" sz="1600" dirty="0" err="1"/>
              <a:t>args</a:t>
            </a:r>
            <a:r>
              <a:rPr lang="en-US" sz="1600" dirty="0"/>
              <a:t>) {</a:t>
            </a:r>
          </a:p>
          <a:p>
            <a:pPr marL="547687" lvl="2" indent="0">
              <a:spcBef>
                <a:spcPts val="0"/>
              </a:spcBef>
              <a:buNone/>
            </a:pPr>
            <a:r>
              <a:rPr lang="en-US" sz="1600" dirty="0"/>
              <a:t>Bird b = new Bird();</a:t>
            </a:r>
          </a:p>
          <a:p>
            <a:pPr marL="547687" lvl="2" indent="0">
              <a:spcBef>
                <a:spcPts val="0"/>
              </a:spcBef>
              <a:buNone/>
            </a:pPr>
            <a:r>
              <a:rPr lang="en-US" sz="1600" dirty="0"/>
              <a:t>Airplane </a:t>
            </a:r>
            <a:r>
              <a:rPr lang="en-US" sz="1600" dirty="0" smtClean="0"/>
              <a:t>a </a:t>
            </a:r>
            <a:r>
              <a:rPr lang="en-US" sz="1600" dirty="0"/>
              <a:t>= new Airplane </a:t>
            </a:r>
            <a:r>
              <a:rPr lang="en-US" sz="1600" dirty="0" smtClean="0"/>
              <a:t>();</a:t>
            </a:r>
            <a:endParaRPr lang="en-US" sz="1600" dirty="0"/>
          </a:p>
          <a:p>
            <a:pPr marL="547687" lvl="2" indent="0">
              <a:spcBef>
                <a:spcPts val="0"/>
              </a:spcBef>
              <a:buNone/>
            </a:pPr>
            <a:r>
              <a:rPr lang="en-US" sz="1600" dirty="0" err="1"/>
              <a:t>a.fly</a:t>
            </a:r>
            <a:r>
              <a:rPr lang="en-US" sz="1600" dirty="0"/>
              <a:t>();</a:t>
            </a:r>
          </a:p>
          <a:p>
            <a:pPr marL="547687" lvl="2" indent="0">
              <a:spcBef>
                <a:spcPts val="0"/>
              </a:spcBef>
              <a:buNone/>
            </a:pPr>
            <a:r>
              <a:rPr lang="en-US" sz="1600" dirty="0" err="1"/>
              <a:t>b.fly</a:t>
            </a:r>
            <a:r>
              <a:rPr lang="en-US" sz="1600" dirty="0"/>
              <a:t>();</a:t>
            </a:r>
          </a:p>
          <a:p>
            <a:pPr marL="274637" lvl="1" indent="0">
              <a:spcBef>
                <a:spcPts val="0"/>
              </a:spcBef>
              <a:buNone/>
            </a:pPr>
            <a:r>
              <a:rPr lang="en-US" sz="1600" dirty="0" smtClean="0"/>
              <a:t>}</a:t>
            </a:r>
            <a:endParaRPr lang="en-US" sz="1600" dirty="0"/>
          </a:p>
          <a:p>
            <a:pPr marL="0" indent="0">
              <a:spcBef>
                <a:spcPts val="0"/>
              </a:spcBef>
              <a:buNone/>
            </a:pPr>
            <a:r>
              <a:rPr lang="en-US" sz="1600" dirty="0"/>
              <a:t>}</a:t>
            </a:r>
          </a:p>
          <a:p>
            <a:pPr marL="0" indent="0">
              <a:spcBef>
                <a:spcPts val="0"/>
              </a:spcBef>
              <a:buNone/>
            </a:pPr>
            <a:endParaRPr lang="en-US" altLang="en-US" sz="1600" dirty="0" smtClean="0"/>
          </a:p>
        </p:txBody>
      </p:sp>
      <p:sp>
        <p:nvSpPr>
          <p:cNvPr id="4" name="TextBox 3"/>
          <p:cNvSpPr txBox="1"/>
          <p:nvPr/>
        </p:nvSpPr>
        <p:spPr>
          <a:xfrm>
            <a:off x="5410200" y="3733800"/>
            <a:ext cx="2403222" cy="892552"/>
          </a:xfrm>
          <a:prstGeom prst="rect">
            <a:avLst/>
          </a:prstGeom>
          <a:solidFill>
            <a:schemeClr val="bg1">
              <a:lumMod val="85000"/>
            </a:schemeClr>
          </a:solidFill>
        </p:spPr>
        <p:txBody>
          <a:bodyPr wrap="none" rtlCol="0">
            <a:spAutoFit/>
          </a:bodyPr>
          <a:lstStyle/>
          <a:p>
            <a:r>
              <a:rPr lang="en-US" b="1" u="sng" dirty="0" smtClean="0"/>
              <a:t>Output</a:t>
            </a:r>
            <a:r>
              <a:rPr lang="en-US" dirty="0" smtClean="0"/>
              <a:t>:</a:t>
            </a:r>
          </a:p>
          <a:p>
            <a:r>
              <a:rPr lang="en-US" sz="1600" dirty="0" smtClean="0"/>
              <a:t>Plane can fly in the Sky</a:t>
            </a:r>
          </a:p>
          <a:p>
            <a:r>
              <a:rPr lang="en-US" sz="1600" dirty="0" smtClean="0"/>
              <a:t>Bird can fly in the Sky</a:t>
            </a:r>
            <a:endParaRPr lang="en-US" dirty="0"/>
          </a:p>
        </p:txBody>
      </p:sp>
    </p:spTree>
    <p:extLst>
      <p:ext uri="{BB962C8B-B14F-4D97-AF65-F5344CB8AC3E}">
        <p14:creationId xmlns:p14="http://schemas.microsoft.com/office/powerpoint/2010/main" xmlns="" val="4052210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Implementing interface – some rules</a:t>
            </a:r>
            <a:endParaRPr lang="en-US" dirty="0"/>
          </a:p>
        </p:txBody>
      </p:sp>
      <p:sp>
        <p:nvSpPr>
          <p:cNvPr id="3" name="Content Placeholder 2"/>
          <p:cNvSpPr>
            <a:spLocks noGrp="1"/>
          </p:cNvSpPr>
          <p:nvPr>
            <p:ph idx="1"/>
          </p:nvPr>
        </p:nvSpPr>
        <p:spPr/>
        <p:txBody>
          <a:bodyPr/>
          <a:lstStyle/>
          <a:p>
            <a:r>
              <a:rPr lang="en-US" dirty="0" smtClean="0"/>
              <a:t>A </a:t>
            </a:r>
            <a:r>
              <a:rPr lang="en-US" b="1" dirty="0" smtClean="0"/>
              <a:t>class</a:t>
            </a:r>
            <a:r>
              <a:rPr lang="en-US" dirty="0" smtClean="0"/>
              <a:t> can implement more than one interface at a time.</a:t>
            </a:r>
          </a:p>
          <a:p>
            <a:pPr lvl="1"/>
            <a:r>
              <a:rPr lang="en-US" dirty="0" smtClean="0"/>
              <a:t>Each interface name is separated by comma after the implements keyword.</a:t>
            </a:r>
          </a:p>
          <a:p>
            <a:pPr lvl="1"/>
            <a:r>
              <a:rPr lang="en-US" dirty="0" smtClean="0"/>
              <a:t>The class </a:t>
            </a:r>
            <a:r>
              <a:rPr lang="en-US" b="1" dirty="0" smtClean="0"/>
              <a:t>must override </a:t>
            </a:r>
            <a:r>
              <a:rPr lang="en-US" dirty="0" smtClean="0"/>
              <a:t>all methods of all interfaces.</a:t>
            </a:r>
          </a:p>
          <a:p>
            <a:r>
              <a:rPr lang="en-US" dirty="0" smtClean="0"/>
              <a:t>A </a:t>
            </a:r>
            <a:r>
              <a:rPr lang="en-US" b="1" dirty="0" smtClean="0"/>
              <a:t>class</a:t>
            </a:r>
            <a:r>
              <a:rPr lang="en-US" dirty="0" smtClean="0"/>
              <a:t> can both extends a class and implements many interfaces.</a:t>
            </a:r>
          </a:p>
          <a:p>
            <a:r>
              <a:rPr lang="en-US" dirty="0" smtClean="0"/>
              <a:t>An </a:t>
            </a:r>
            <a:r>
              <a:rPr lang="en-US" b="1" dirty="0" smtClean="0"/>
              <a:t>interface</a:t>
            </a:r>
            <a:r>
              <a:rPr lang="en-US" dirty="0" smtClean="0"/>
              <a:t> can </a:t>
            </a:r>
            <a:r>
              <a:rPr lang="en-US" b="1" dirty="0" smtClean="0"/>
              <a:t>extend</a:t>
            </a:r>
            <a:r>
              <a:rPr lang="en-US" dirty="0" smtClean="0"/>
              <a:t> other </a:t>
            </a:r>
            <a:r>
              <a:rPr lang="en-US" b="1" dirty="0" smtClean="0"/>
              <a:t>interfaces</a:t>
            </a:r>
            <a:r>
              <a:rPr lang="en-US" dirty="0" smtClean="0"/>
              <a:t> (allow multiple extends), in a similar way as a class can extend another class.</a:t>
            </a:r>
          </a:p>
          <a:p>
            <a:r>
              <a:rPr lang="en-US" altLang="en-US" dirty="0" smtClean="0"/>
              <a:t>If a </a:t>
            </a:r>
            <a:r>
              <a:rPr lang="en-US" altLang="en-US" b="1" dirty="0" smtClean="0"/>
              <a:t>parent class</a:t>
            </a:r>
            <a:r>
              <a:rPr lang="en-US" altLang="en-US" dirty="0" smtClean="0"/>
              <a:t> implements an interface, its </a:t>
            </a:r>
            <a:r>
              <a:rPr lang="en-US" altLang="en-US" b="1" dirty="0" smtClean="0"/>
              <a:t>child classes</a:t>
            </a:r>
            <a:r>
              <a:rPr lang="en-US" altLang="en-US" dirty="0" smtClean="0"/>
              <a:t> automatically implement the interface.</a:t>
            </a:r>
            <a:endParaRPr lang="en-US"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t>Implementing multiple interfaces - example</a:t>
            </a:r>
            <a:endParaRPr lang="en-US" dirty="0"/>
          </a:p>
        </p:txBody>
      </p:sp>
      <p:sp>
        <p:nvSpPr>
          <p:cNvPr id="3" name="Content Placeholder 2"/>
          <p:cNvSpPr>
            <a:spLocks noGrp="1"/>
          </p:cNvSpPr>
          <p:nvPr>
            <p:ph idx="1"/>
          </p:nvPr>
        </p:nvSpPr>
        <p:spPr/>
        <p:txBody>
          <a:bodyPr/>
          <a:lstStyle/>
          <a:p>
            <a:pPr>
              <a:spcBef>
                <a:spcPts val="0"/>
              </a:spcBef>
              <a:buNone/>
            </a:pPr>
            <a:r>
              <a:rPr lang="en-US" sz="1400" dirty="0" smtClean="0"/>
              <a:t>interface Flyable{</a:t>
            </a:r>
          </a:p>
          <a:p>
            <a:pPr lvl="1">
              <a:spcBef>
                <a:spcPts val="0"/>
              </a:spcBef>
              <a:buNone/>
            </a:pPr>
            <a:r>
              <a:rPr lang="en-US" sz="1400" dirty="0" smtClean="0"/>
              <a:t>public static final String </a:t>
            </a:r>
            <a:r>
              <a:rPr lang="en-US" sz="1400" i="1" dirty="0" smtClean="0"/>
              <a:t>media = "Sky";</a:t>
            </a:r>
          </a:p>
          <a:p>
            <a:pPr lvl="1">
              <a:spcBef>
                <a:spcPts val="0"/>
              </a:spcBef>
              <a:buNone/>
            </a:pPr>
            <a:endParaRPr lang="en-US" sz="1400" dirty="0" smtClean="0"/>
          </a:p>
          <a:p>
            <a:pPr lvl="1">
              <a:spcBef>
                <a:spcPts val="0"/>
              </a:spcBef>
              <a:buNone/>
            </a:pPr>
            <a:r>
              <a:rPr lang="en-US" sz="1400" dirty="0" smtClean="0"/>
              <a:t>public abstract void fly();</a:t>
            </a:r>
          </a:p>
          <a:p>
            <a:pPr lvl="1">
              <a:spcBef>
                <a:spcPts val="0"/>
              </a:spcBef>
              <a:buNone/>
            </a:pPr>
            <a:r>
              <a:rPr lang="en-US" sz="1400" dirty="0" smtClean="0"/>
              <a:t>public abstract </a:t>
            </a:r>
            <a:r>
              <a:rPr lang="en-US" sz="1400" dirty="0" err="1" smtClean="0"/>
              <a:t>boolean</a:t>
            </a:r>
            <a:r>
              <a:rPr lang="en-US" sz="1400" dirty="0" smtClean="0"/>
              <a:t> </a:t>
            </a:r>
            <a:r>
              <a:rPr lang="en-US" sz="1400" dirty="0" err="1" smtClean="0"/>
              <a:t>needFuel</a:t>
            </a:r>
            <a:r>
              <a:rPr lang="en-US" sz="1400" dirty="0" smtClean="0"/>
              <a:t>();</a:t>
            </a:r>
          </a:p>
          <a:p>
            <a:pPr>
              <a:spcBef>
                <a:spcPts val="0"/>
              </a:spcBef>
              <a:buNone/>
            </a:pPr>
            <a:r>
              <a:rPr lang="en-US" sz="1400" dirty="0" smtClean="0"/>
              <a:t>}</a:t>
            </a:r>
          </a:p>
          <a:p>
            <a:pPr>
              <a:spcBef>
                <a:spcPts val="0"/>
              </a:spcBef>
              <a:buNone/>
            </a:pPr>
            <a:endParaRPr lang="en-US" sz="1400" dirty="0" smtClean="0"/>
          </a:p>
          <a:p>
            <a:pPr>
              <a:spcBef>
                <a:spcPts val="0"/>
              </a:spcBef>
              <a:buNone/>
            </a:pPr>
            <a:r>
              <a:rPr lang="en-US" sz="1400" dirty="0" smtClean="0"/>
              <a:t>interface Floatable{</a:t>
            </a:r>
          </a:p>
          <a:p>
            <a:pPr>
              <a:spcBef>
                <a:spcPts val="0"/>
              </a:spcBef>
              <a:buNone/>
            </a:pPr>
            <a:r>
              <a:rPr lang="en-US" sz="1400" dirty="0" smtClean="0"/>
              <a:t>	public abstract void </a:t>
            </a:r>
            <a:r>
              <a:rPr lang="en-US" sz="1400" dirty="0" err="1" smtClean="0"/>
              <a:t>canFloat</a:t>
            </a:r>
            <a:r>
              <a:rPr lang="en-US" sz="1400" dirty="0" smtClean="0"/>
              <a:t>();</a:t>
            </a:r>
          </a:p>
          <a:p>
            <a:pPr>
              <a:spcBef>
                <a:spcPts val="0"/>
              </a:spcBef>
              <a:buNone/>
            </a:pPr>
            <a:r>
              <a:rPr lang="en-US" sz="1400" dirty="0" smtClean="0"/>
              <a:t>}</a:t>
            </a:r>
          </a:p>
          <a:p>
            <a:pPr>
              <a:spcBef>
                <a:spcPts val="0"/>
              </a:spcBef>
              <a:buNone/>
            </a:pPr>
            <a:endParaRPr lang="en-US" sz="1400" dirty="0" smtClean="0"/>
          </a:p>
          <a:p>
            <a:pPr>
              <a:spcBef>
                <a:spcPts val="0"/>
              </a:spcBef>
              <a:buNone/>
            </a:pPr>
            <a:r>
              <a:rPr lang="en-US" sz="1400" dirty="0" smtClean="0"/>
              <a:t>class Bird implements Flyable, Floatable{</a:t>
            </a:r>
          </a:p>
          <a:p>
            <a:pPr lvl="1">
              <a:spcBef>
                <a:spcPts val="0"/>
              </a:spcBef>
              <a:buNone/>
            </a:pPr>
            <a:r>
              <a:rPr lang="en-US" sz="1400" dirty="0" smtClean="0"/>
              <a:t>public void fly() {</a:t>
            </a:r>
          </a:p>
          <a:p>
            <a:pPr lvl="1">
              <a:spcBef>
                <a:spcPts val="0"/>
              </a:spcBef>
              <a:buNone/>
            </a:pPr>
            <a:r>
              <a:rPr lang="en-US" sz="1400" dirty="0" smtClean="0"/>
              <a:t>	</a:t>
            </a:r>
            <a:r>
              <a:rPr lang="en-US" sz="1400" dirty="0" err="1" smtClean="0"/>
              <a:t>System.</a:t>
            </a:r>
            <a:r>
              <a:rPr lang="en-US" sz="1400" i="1" dirty="0" err="1" smtClean="0"/>
              <a:t>out.println</a:t>
            </a:r>
            <a:r>
              <a:rPr lang="en-US" sz="1400" i="1" dirty="0" smtClean="0"/>
              <a:t>("Bird can fly in the " + </a:t>
            </a:r>
            <a:r>
              <a:rPr lang="en-US" sz="1400" i="1" dirty="0" err="1" smtClean="0"/>
              <a:t>Flyable.media</a:t>
            </a:r>
            <a:r>
              <a:rPr lang="en-US" sz="1400" i="1" dirty="0" smtClean="0"/>
              <a:t>);</a:t>
            </a:r>
          </a:p>
          <a:p>
            <a:pPr lvl="1">
              <a:spcBef>
                <a:spcPts val="0"/>
              </a:spcBef>
              <a:buNone/>
            </a:pPr>
            <a:r>
              <a:rPr lang="en-US" sz="1400" dirty="0" smtClean="0"/>
              <a:t>}</a:t>
            </a:r>
          </a:p>
          <a:p>
            <a:pPr lvl="1">
              <a:spcBef>
                <a:spcPts val="0"/>
              </a:spcBef>
              <a:buNone/>
            </a:pPr>
            <a:endParaRPr lang="en-US" sz="1400" dirty="0" smtClean="0"/>
          </a:p>
          <a:p>
            <a:pPr lvl="1">
              <a:spcBef>
                <a:spcPts val="0"/>
              </a:spcBef>
              <a:buNone/>
            </a:pPr>
            <a:r>
              <a:rPr lang="en-US" sz="1400" dirty="0" smtClean="0"/>
              <a:t>public </a:t>
            </a:r>
            <a:r>
              <a:rPr lang="en-US" sz="1400" dirty="0" err="1" smtClean="0"/>
              <a:t>boolean</a:t>
            </a:r>
            <a:r>
              <a:rPr lang="en-US" sz="1400" dirty="0" smtClean="0"/>
              <a:t> </a:t>
            </a:r>
            <a:r>
              <a:rPr lang="en-US" sz="1400" dirty="0" err="1" smtClean="0"/>
              <a:t>needFuel</a:t>
            </a:r>
            <a:r>
              <a:rPr lang="en-US" sz="1400" dirty="0" smtClean="0"/>
              <a:t>() {</a:t>
            </a:r>
          </a:p>
          <a:p>
            <a:pPr lvl="1">
              <a:spcBef>
                <a:spcPts val="0"/>
              </a:spcBef>
              <a:buNone/>
            </a:pPr>
            <a:r>
              <a:rPr lang="en-US" sz="1400" dirty="0" smtClean="0"/>
              <a:t>	return false;</a:t>
            </a:r>
          </a:p>
          <a:p>
            <a:pPr lvl="1">
              <a:spcBef>
                <a:spcPts val="0"/>
              </a:spcBef>
              <a:buNone/>
            </a:pPr>
            <a:r>
              <a:rPr lang="en-US" sz="1400" dirty="0" smtClean="0"/>
              <a:t>}</a:t>
            </a:r>
          </a:p>
          <a:p>
            <a:pPr lvl="1">
              <a:spcBef>
                <a:spcPts val="0"/>
              </a:spcBef>
              <a:buNone/>
            </a:pPr>
            <a:r>
              <a:rPr lang="en-US" sz="1400" dirty="0" smtClean="0"/>
              <a:t>public void </a:t>
            </a:r>
            <a:r>
              <a:rPr lang="en-US" sz="1400" dirty="0" err="1" smtClean="0"/>
              <a:t>canFloat</a:t>
            </a:r>
            <a:r>
              <a:rPr lang="en-US" sz="1400" dirty="0" smtClean="0"/>
              <a:t>() {</a:t>
            </a:r>
          </a:p>
          <a:p>
            <a:pPr lvl="1">
              <a:spcBef>
                <a:spcPts val="0"/>
              </a:spcBef>
              <a:buNone/>
            </a:pPr>
            <a:r>
              <a:rPr lang="en-US" sz="1400" dirty="0" smtClean="0"/>
              <a:t>	</a:t>
            </a:r>
            <a:r>
              <a:rPr lang="en-US" sz="1400" dirty="0" err="1" smtClean="0"/>
              <a:t>System.</a:t>
            </a:r>
            <a:r>
              <a:rPr lang="en-US" sz="1400" i="1" dirty="0" err="1" smtClean="0"/>
              <a:t>out.println</a:t>
            </a:r>
            <a:r>
              <a:rPr lang="en-US" sz="1400" i="1" dirty="0" smtClean="0"/>
              <a:t>("Bird can float in air.");</a:t>
            </a:r>
          </a:p>
          <a:p>
            <a:pPr lvl="1">
              <a:spcBef>
                <a:spcPts val="0"/>
              </a:spcBef>
              <a:buNone/>
            </a:pPr>
            <a:r>
              <a:rPr lang="en-US" sz="1400" dirty="0" smtClean="0"/>
              <a:t>}</a:t>
            </a:r>
          </a:p>
          <a:p>
            <a:pPr>
              <a:spcBef>
                <a:spcPts val="0"/>
              </a:spcBef>
              <a:buNone/>
            </a:pPr>
            <a:r>
              <a:rPr lang="en-US" sz="1400" dirty="0" smtClean="0"/>
              <a:t>}</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Abstraction</a:t>
            </a:r>
          </a:p>
        </p:txBody>
      </p:sp>
      <p:sp>
        <p:nvSpPr>
          <p:cNvPr id="10243" name="Content Placeholder 2"/>
          <p:cNvSpPr>
            <a:spLocks noGrp="1"/>
          </p:cNvSpPr>
          <p:nvPr>
            <p:ph sz="quarter" idx="1"/>
          </p:nvPr>
        </p:nvSpPr>
        <p:spPr>
          <a:xfrm>
            <a:off x="457200" y="1600200"/>
            <a:ext cx="7772400" cy="4873625"/>
          </a:xfrm>
        </p:spPr>
        <p:txBody>
          <a:bodyPr/>
          <a:lstStyle/>
          <a:p>
            <a:pPr algn="just" eaLnBrk="1" hangingPunct="1">
              <a:buFont typeface="Arial" charset="0"/>
              <a:buChar char="•"/>
              <a:defRPr/>
            </a:pPr>
            <a:r>
              <a:rPr lang="en-US" altLang="en-US" dirty="0"/>
              <a:t>A</a:t>
            </a:r>
            <a:r>
              <a:rPr lang="en-US" altLang="en-US" dirty="0" smtClean="0"/>
              <a:t>bstraction is a process of hiding the implementation details from the user, </a:t>
            </a:r>
            <a:r>
              <a:rPr lang="en-US" altLang="en-US" b="1" dirty="0" smtClean="0"/>
              <a:t>only the functionality will be provided </a:t>
            </a:r>
            <a:r>
              <a:rPr lang="en-US" altLang="en-US" dirty="0" smtClean="0"/>
              <a:t>to the user. </a:t>
            </a:r>
          </a:p>
          <a:p>
            <a:pPr algn="just" eaLnBrk="1" hangingPunct="1">
              <a:buFont typeface="Arial" charset="0"/>
              <a:buChar char="•"/>
              <a:defRPr/>
            </a:pPr>
            <a:r>
              <a:rPr lang="en-US" altLang="en-US" dirty="0" smtClean="0"/>
              <a:t>In other words, the user </a:t>
            </a:r>
            <a:r>
              <a:rPr lang="en-US" altLang="en-US" b="1" dirty="0" smtClean="0"/>
              <a:t>will have the information on </a:t>
            </a:r>
            <a:r>
              <a:rPr lang="en-US" altLang="en-US" b="1" dirty="0" smtClean="0">
                <a:solidFill>
                  <a:srgbClr val="FF0000"/>
                </a:solidFill>
              </a:rPr>
              <a:t>what</a:t>
            </a:r>
            <a:r>
              <a:rPr lang="en-US" altLang="en-US" b="1" dirty="0" smtClean="0"/>
              <a:t> the object does </a:t>
            </a:r>
            <a:r>
              <a:rPr lang="en-US" altLang="en-US" dirty="0" smtClean="0"/>
              <a:t>instead of </a:t>
            </a:r>
            <a:r>
              <a:rPr lang="en-US" altLang="en-US" b="1" dirty="0" smtClean="0">
                <a:solidFill>
                  <a:srgbClr val="FF0000"/>
                </a:solidFill>
              </a:rPr>
              <a:t>how</a:t>
            </a:r>
            <a:r>
              <a:rPr lang="en-US" altLang="en-US" dirty="0" smtClean="0"/>
              <a:t> it does it.</a:t>
            </a:r>
          </a:p>
          <a:p>
            <a:pPr algn="just" eaLnBrk="1" hangingPunct="1">
              <a:buFont typeface="Arial" charset="0"/>
              <a:buChar char="•"/>
              <a:defRPr/>
            </a:pPr>
            <a:r>
              <a:rPr lang="en-US" altLang="en-US" dirty="0" smtClean="0"/>
              <a:t>In Java, abstraction is achieved using </a:t>
            </a:r>
          </a:p>
          <a:p>
            <a:pPr lvl="1" eaLnBrk="1" hangingPunct="1">
              <a:buFont typeface="Arial" charset="0"/>
              <a:buChar char="•"/>
              <a:defRPr/>
            </a:pPr>
            <a:r>
              <a:rPr lang="en-US" altLang="en-US" dirty="0" smtClean="0"/>
              <a:t>Abstract classes and </a:t>
            </a:r>
          </a:p>
          <a:p>
            <a:pPr lvl="1" eaLnBrk="1" hangingPunct="1">
              <a:buFont typeface="Arial" charset="0"/>
              <a:buChar char="•"/>
              <a:defRPr/>
            </a:pPr>
            <a:r>
              <a:rPr lang="en-US" altLang="en-US" dirty="0" smtClean="0"/>
              <a:t>interfaces.</a:t>
            </a:r>
          </a:p>
          <a:p>
            <a:pPr marL="0" indent="0" eaLnBrk="1" hangingPunct="1">
              <a:buFont typeface="Wingdings" pitchFamily="2" charset="2"/>
              <a:buNone/>
              <a:defRPr/>
            </a:pPr>
            <a:endParaRPr lang="en-US" alt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t>Example – with both extends and implements</a:t>
            </a:r>
            <a:endParaRPr lang="en-US" dirty="0"/>
          </a:p>
        </p:txBody>
      </p:sp>
      <p:sp>
        <p:nvSpPr>
          <p:cNvPr id="3" name="Content Placeholder 2"/>
          <p:cNvSpPr>
            <a:spLocks noGrp="1"/>
          </p:cNvSpPr>
          <p:nvPr>
            <p:ph idx="1"/>
          </p:nvPr>
        </p:nvSpPr>
        <p:spPr/>
        <p:txBody>
          <a:bodyPr/>
          <a:lstStyle/>
          <a:p>
            <a:pPr>
              <a:spcBef>
                <a:spcPts val="0"/>
              </a:spcBef>
              <a:buNone/>
            </a:pPr>
            <a:r>
              <a:rPr lang="en-US" sz="1400" dirty="0" smtClean="0"/>
              <a:t>interface Flyable{</a:t>
            </a:r>
          </a:p>
          <a:p>
            <a:pPr lvl="1">
              <a:spcBef>
                <a:spcPts val="0"/>
              </a:spcBef>
              <a:buNone/>
            </a:pPr>
            <a:r>
              <a:rPr lang="en-US" sz="1400" dirty="0" smtClean="0"/>
              <a:t>public static final String </a:t>
            </a:r>
            <a:r>
              <a:rPr lang="en-US" sz="1400" i="1" dirty="0" smtClean="0"/>
              <a:t>media = "Sky“;</a:t>
            </a:r>
            <a:endParaRPr lang="en-US" sz="1400" dirty="0" smtClean="0"/>
          </a:p>
          <a:p>
            <a:pPr lvl="1">
              <a:spcBef>
                <a:spcPts val="0"/>
              </a:spcBef>
              <a:buNone/>
            </a:pPr>
            <a:r>
              <a:rPr lang="en-US" sz="1400" dirty="0" smtClean="0"/>
              <a:t>public abstract void fly();</a:t>
            </a:r>
          </a:p>
          <a:p>
            <a:pPr>
              <a:spcBef>
                <a:spcPts val="0"/>
              </a:spcBef>
              <a:buNone/>
            </a:pPr>
            <a:r>
              <a:rPr lang="en-US" sz="1400" dirty="0" smtClean="0"/>
              <a:t>}</a:t>
            </a:r>
          </a:p>
          <a:p>
            <a:pPr>
              <a:spcBef>
                <a:spcPts val="0"/>
              </a:spcBef>
              <a:buNone/>
            </a:pPr>
            <a:endParaRPr lang="en-US" sz="1400" dirty="0" smtClean="0"/>
          </a:p>
          <a:p>
            <a:pPr>
              <a:spcBef>
                <a:spcPts val="0"/>
              </a:spcBef>
              <a:buNone/>
            </a:pPr>
            <a:r>
              <a:rPr lang="en-US" sz="1400" dirty="0" smtClean="0"/>
              <a:t>interface Floatable{</a:t>
            </a:r>
          </a:p>
          <a:p>
            <a:pPr>
              <a:spcBef>
                <a:spcPts val="0"/>
              </a:spcBef>
              <a:buNone/>
            </a:pPr>
            <a:r>
              <a:rPr lang="en-US" sz="1400" dirty="0" smtClean="0"/>
              <a:t>	public abstract void </a:t>
            </a:r>
            <a:r>
              <a:rPr lang="en-US" sz="1400" dirty="0" err="1" smtClean="0"/>
              <a:t>canFloat</a:t>
            </a:r>
            <a:r>
              <a:rPr lang="en-US" sz="1400" dirty="0" smtClean="0"/>
              <a:t>();</a:t>
            </a:r>
          </a:p>
          <a:p>
            <a:pPr>
              <a:spcBef>
                <a:spcPts val="0"/>
              </a:spcBef>
              <a:buNone/>
            </a:pPr>
            <a:r>
              <a:rPr lang="en-US" sz="1400" dirty="0" smtClean="0"/>
              <a:t>}</a:t>
            </a:r>
          </a:p>
          <a:p>
            <a:pPr>
              <a:spcBef>
                <a:spcPts val="0"/>
              </a:spcBef>
              <a:buNone/>
            </a:pPr>
            <a:endParaRPr lang="en-US" sz="1400" dirty="0" smtClean="0"/>
          </a:p>
          <a:p>
            <a:pPr>
              <a:buNone/>
            </a:pPr>
            <a:r>
              <a:rPr lang="en-US" sz="1400" dirty="0" smtClean="0"/>
              <a:t>class Animal{</a:t>
            </a:r>
          </a:p>
          <a:p>
            <a:pPr>
              <a:buNone/>
            </a:pPr>
            <a:r>
              <a:rPr lang="en-US" sz="1400" dirty="0" smtClean="0"/>
              <a:t>	String name, color;</a:t>
            </a:r>
          </a:p>
          <a:p>
            <a:pPr>
              <a:buNone/>
            </a:pPr>
            <a:r>
              <a:rPr lang="en-US" sz="1400" dirty="0" smtClean="0"/>
              <a:t>}</a:t>
            </a:r>
          </a:p>
          <a:p>
            <a:pPr>
              <a:spcBef>
                <a:spcPts val="0"/>
              </a:spcBef>
              <a:buNone/>
            </a:pPr>
            <a:endParaRPr lang="en-US" sz="1400" dirty="0" smtClean="0"/>
          </a:p>
          <a:p>
            <a:pPr>
              <a:spcBef>
                <a:spcPts val="0"/>
              </a:spcBef>
              <a:buNone/>
            </a:pPr>
            <a:r>
              <a:rPr lang="en-US" sz="1400" dirty="0" smtClean="0"/>
              <a:t>class Bird extends Animal implements Flyable, Floatable{</a:t>
            </a:r>
          </a:p>
          <a:p>
            <a:pPr lvl="1">
              <a:spcBef>
                <a:spcPts val="0"/>
              </a:spcBef>
              <a:buNone/>
            </a:pPr>
            <a:r>
              <a:rPr lang="en-US" sz="1400" dirty="0" smtClean="0"/>
              <a:t>public void fly() {</a:t>
            </a:r>
          </a:p>
          <a:p>
            <a:pPr lvl="1">
              <a:spcBef>
                <a:spcPts val="0"/>
              </a:spcBef>
              <a:buNone/>
            </a:pPr>
            <a:r>
              <a:rPr lang="en-US" sz="1400" dirty="0" smtClean="0"/>
              <a:t>	</a:t>
            </a:r>
            <a:r>
              <a:rPr lang="en-US" sz="1400" dirty="0" err="1" smtClean="0"/>
              <a:t>System.</a:t>
            </a:r>
            <a:r>
              <a:rPr lang="en-US" sz="1400" i="1" dirty="0" err="1" smtClean="0"/>
              <a:t>out.println</a:t>
            </a:r>
            <a:r>
              <a:rPr lang="en-US" sz="1400" i="1" dirty="0" smtClean="0"/>
              <a:t>("Bird can fly in the " + </a:t>
            </a:r>
            <a:r>
              <a:rPr lang="en-US" sz="1400" i="1" dirty="0" err="1" smtClean="0"/>
              <a:t>Flyable.media</a:t>
            </a:r>
            <a:r>
              <a:rPr lang="en-US" sz="1400" i="1" dirty="0" smtClean="0"/>
              <a:t>);</a:t>
            </a:r>
          </a:p>
          <a:p>
            <a:pPr lvl="1">
              <a:spcBef>
                <a:spcPts val="0"/>
              </a:spcBef>
              <a:buNone/>
            </a:pPr>
            <a:r>
              <a:rPr lang="en-US" sz="1400" dirty="0" smtClean="0"/>
              <a:t>}</a:t>
            </a:r>
          </a:p>
          <a:p>
            <a:pPr lvl="1">
              <a:spcBef>
                <a:spcPts val="0"/>
              </a:spcBef>
              <a:buNone/>
            </a:pPr>
            <a:endParaRPr lang="en-US" sz="1400" dirty="0" smtClean="0"/>
          </a:p>
          <a:p>
            <a:pPr lvl="1">
              <a:spcBef>
                <a:spcPts val="0"/>
              </a:spcBef>
              <a:buNone/>
            </a:pPr>
            <a:r>
              <a:rPr lang="en-US" sz="1400" dirty="0" smtClean="0"/>
              <a:t>public void </a:t>
            </a:r>
            <a:r>
              <a:rPr lang="en-US" sz="1400" dirty="0" err="1" smtClean="0"/>
              <a:t>canFloat</a:t>
            </a:r>
            <a:r>
              <a:rPr lang="en-US" sz="1400" dirty="0" smtClean="0"/>
              <a:t>() {</a:t>
            </a:r>
          </a:p>
          <a:p>
            <a:pPr lvl="1">
              <a:spcBef>
                <a:spcPts val="0"/>
              </a:spcBef>
              <a:buNone/>
            </a:pPr>
            <a:r>
              <a:rPr lang="en-US" sz="1400" dirty="0" smtClean="0"/>
              <a:t>	</a:t>
            </a:r>
            <a:r>
              <a:rPr lang="en-US" sz="1400" dirty="0" err="1" smtClean="0"/>
              <a:t>System.</a:t>
            </a:r>
            <a:r>
              <a:rPr lang="en-US" sz="1400" i="1" dirty="0" err="1" smtClean="0"/>
              <a:t>out.println</a:t>
            </a:r>
            <a:r>
              <a:rPr lang="en-US" sz="1400" i="1" dirty="0" smtClean="0"/>
              <a:t>("Bird can float in air.");</a:t>
            </a:r>
          </a:p>
          <a:p>
            <a:pPr lvl="1">
              <a:spcBef>
                <a:spcPts val="0"/>
              </a:spcBef>
              <a:buNone/>
            </a:pPr>
            <a:r>
              <a:rPr lang="en-US" sz="1400" dirty="0" smtClean="0"/>
              <a:t>}</a:t>
            </a:r>
          </a:p>
          <a:p>
            <a:pPr>
              <a:spcBef>
                <a:spcPts val="0"/>
              </a:spcBef>
              <a:buNone/>
            </a:pPr>
            <a:r>
              <a:rPr lang="en-US" sz="1400" dirty="0" smtClean="0"/>
              <a:t>}</a:t>
            </a:r>
            <a:endParaRPr lang="en-US" sz="1400" dirty="0"/>
          </a:p>
        </p:txBody>
      </p:sp>
      <p:sp>
        <p:nvSpPr>
          <p:cNvPr id="4" name="TextBox 3"/>
          <p:cNvSpPr txBox="1"/>
          <p:nvPr/>
        </p:nvSpPr>
        <p:spPr>
          <a:xfrm>
            <a:off x="5715001" y="3733800"/>
            <a:ext cx="2362199" cy="523220"/>
          </a:xfrm>
          <a:prstGeom prst="rect">
            <a:avLst/>
          </a:prstGeom>
          <a:solidFill>
            <a:schemeClr val="bg1">
              <a:lumMod val="85000"/>
            </a:schemeClr>
          </a:solidFill>
        </p:spPr>
        <p:txBody>
          <a:bodyPr wrap="square" rtlCol="0">
            <a:spAutoFit/>
          </a:bodyPr>
          <a:lstStyle/>
          <a:p>
            <a:r>
              <a:rPr lang="en-US" sz="1400" dirty="0" smtClean="0"/>
              <a:t>“extends” should appear before “implements”</a:t>
            </a:r>
            <a:endParaRPr lang="en-US" sz="1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multiple interfaces</a:t>
            </a:r>
            <a:endParaRPr lang="en-US" dirty="0"/>
          </a:p>
        </p:txBody>
      </p:sp>
      <p:sp>
        <p:nvSpPr>
          <p:cNvPr id="3" name="Content Placeholder 2"/>
          <p:cNvSpPr>
            <a:spLocks noGrp="1"/>
          </p:cNvSpPr>
          <p:nvPr>
            <p:ph idx="1"/>
          </p:nvPr>
        </p:nvSpPr>
        <p:spPr/>
        <p:txBody>
          <a:bodyPr/>
          <a:lstStyle/>
          <a:p>
            <a:r>
              <a:rPr lang="en-US" dirty="0" smtClean="0"/>
              <a:t>A Java </a:t>
            </a:r>
            <a:r>
              <a:rPr lang="en-US" b="1" dirty="0" smtClean="0"/>
              <a:t>class</a:t>
            </a:r>
            <a:r>
              <a:rPr lang="en-US" dirty="0" smtClean="0"/>
              <a:t> can only extend one parent class. Multiple inheritance is not allowed.</a:t>
            </a:r>
          </a:p>
          <a:p>
            <a:r>
              <a:rPr lang="en-US" b="1" dirty="0" smtClean="0"/>
              <a:t>Interfaces</a:t>
            </a:r>
            <a:r>
              <a:rPr lang="en-US" dirty="0" smtClean="0"/>
              <a:t> are not classes, however, and an interface can extend more than one parent interface.</a:t>
            </a:r>
          </a:p>
          <a:p>
            <a:r>
              <a:rPr lang="en-US" dirty="0" smtClean="0"/>
              <a:t>The </a:t>
            </a:r>
            <a:r>
              <a:rPr lang="en-US" b="1" dirty="0" smtClean="0"/>
              <a:t>extends</a:t>
            </a:r>
            <a:r>
              <a:rPr lang="en-US" dirty="0" smtClean="0"/>
              <a:t> keyword is used once, and the parent interfaces are declared in a </a:t>
            </a:r>
            <a:r>
              <a:rPr lang="en-US" b="1" dirty="0" smtClean="0"/>
              <a:t>comma-separated</a:t>
            </a:r>
            <a:r>
              <a:rPr lang="en-US" dirty="0" smtClean="0"/>
              <a:t> list.</a:t>
            </a:r>
          </a:p>
          <a:p>
            <a:r>
              <a:rPr lang="en-US" dirty="0" smtClean="0"/>
              <a:t>For example, </a:t>
            </a:r>
          </a:p>
          <a:p>
            <a:pPr lvl="1"/>
            <a:r>
              <a:rPr lang="en-US" dirty="0" smtClean="0"/>
              <a:t>if the Hockey interface extended both Sports and Event, it would be declared as −</a:t>
            </a:r>
          </a:p>
          <a:p>
            <a:pPr lvl="1"/>
            <a:r>
              <a:rPr lang="en-US" b="1" dirty="0" smtClean="0"/>
              <a:t>public interface Hockey extends Sports, Event</a:t>
            </a:r>
            <a:endParaRPr lang="en-US"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Relationship between classes &amp; interfaces</a:t>
            </a:r>
            <a:endParaRPr lang="en-US" dirty="0"/>
          </a:p>
        </p:txBody>
      </p:sp>
      <p:sp>
        <p:nvSpPr>
          <p:cNvPr id="3" name="Content Placeholder 2"/>
          <p:cNvSpPr>
            <a:spLocks noGrp="1"/>
          </p:cNvSpPr>
          <p:nvPr>
            <p:ph idx="1"/>
          </p:nvPr>
        </p:nvSpPr>
        <p:spPr/>
        <p:txBody>
          <a:bodyPr/>
          <a:lstStyle/>
          <a:p>
            <a:r>
              <a:rPr lang="en-US" dirty="0" smtClean="0"/>
              <a:t>As shown in the figure given below, a class extends another class, an interface extends another interface but a </a:t>
            </a:r>
            <a:r>
              <a:rPr lang="en-US" b="1" dirty="0" smtClean="0"/>
              <a:t>class implements an interface</a:t>
            </a:r>
            <a:r>
              <a:rPr lang="en-US" dirty="0" smtClean="0"/>
              <a:t>.</a:t>
            </a:r>
            <a:endParaRPr lang="en-US" dirty="0"/>
          </a:p>
        </p:txBody>
      </p:sp>
      <p:pic>
        <p:nvPicPr>
          <p:cNvPr id="1026" name="Picture 2" descr="relationship between class and interface"/>
          <p:cNvPicPr>
            <a:picLocks noChangeAspect="1" noChangeArrowheads="1"/>
          </p:cNvPicPr>
          <p:nvPr/>
        </p:nvPicPr>
        <p:blipFill>
          <a:blip r:embed="rId2" cstate="print"/>
          <a:srcRect/>
          <a:stretch>
            <a:fillRect/>
          </a:stretch>
        </p:blipFill>
        <p:spPr bwMode="auto">
          <a:xfrm>
            <a:off x="1447800" y="3152774"/>
            <a:ext cx="5619750" cy="2714626"/>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Why use Interface</a:t>
            </a:r>
            <a:endParaRPr lang="en-US" dirty="0"/>
          </a:p>
        </p:txBody>
      </p:sp>
      <p:sp>
        <p:nvSpPr>
          <p:cNvPr id="19459" name="Content Placeholder 2"/>
          <p:cNvSpPr>
            <a:spLocks noGrp="1"/>
          </p:cNvSpPr>
          <p:nvPr>
            <p:ph idx="1"/>
          </p:nvPr>
        </p:nvSpPr>
        <p:spPr/>
        <p:txBody>
          <a:bodyPr/>
          <a:lstStyle/>
          <a:p>
            <a:pPr eaLnBrk="1" hangingPunct="1"/>
            <a:r>
              <a:rPr lang="en-US" altLang="en-US" dirty="0" smtClean="0"/>
              <a:t>Java has single inheritance, only </a:t>
            </a:r>
          </a:p>
          <a:p>
            <a:pPr lvl="1" eaLnBrk="1" hangingPunct="1"/>
            <a:r>
              <a:rPr lang="en-US" altLang="en-US" dirty="0" smtClean="0"/>
              <a:t>This means that a child class inherits from only one parent class </a:t>
            </a:r>
          </a:p>
          <a:p>
            <a:pPr lvl="1" eaLnBrk="1" hangingPunct="1"/>
            <a:r>
              <a:rPr lang="en-US" altLang="en-US" dirty="0" smtClean="0"/>
              <a:t>Sometimes multiple inheritance would be convenient </a:t>
            </a:r>
          </a:p>
          <a:p>
            <a:pPr lvl="1" eaLnBrk="1" hangingPunct="1"/>
            <a:r>
              <a:rPr lang="en-US" altLang="en-US" i="1" dirty="0" smtClean="0"/>
              <a:t>Interfaces</a:t>
            </a:r>
            <a:r>
              <a:rPr lang="en-US" altLang="en-US" dirty="0" smtClean="0"/>
              <a:t> give Java some of the advantages of multiple inheritance without incurring the disadvantages </a:t>
            </a:r>
          </a:p>
          <a:p>
            <a:pPr eaLnBrk="1" hangingPunct="1"/>
            <a:r>
              <a:rPr lang="en-US" altLang="en-US" dirty="0" smtClean="0"/>
              <a:t>Provide capability for unrelated classes to implement a set of common methods</a:t>
            </a:r>
          </a:p>
          <a:p>
            <a:pPr lvl="1" eaLnBrk="1" hangingPunct="1"/>
            <a:r>
              <a:rPr lang="en-US" altLang="en-US" dirty="0" smtClean="0"/>
              <a:t>Implementing an interface is a “</a:t>
            </a:r>
            <a:r>
              <a:rPr lang="en-US" altLang="en-US" b="1" dirty="0" smtClean="0"/>
              <a:t>promise</a:t>
            </a:r>
            <a:r>
              <a:rPr lang="en-US" altLang="en-US" dirty="0" smtClean="0"/>
              <a:t>” to include the specified method(s)</a:t>
            </a:r>
          </a:p>
          <a:p>
            <a:pPr eaLnBrk="1" hangingPunct="1"/>
            <a:r>
              <a:rPr lang="en-US" altLang="en-US" dirty="0" smtClean="0"/>
              <a:t>Define and standardize ways people and systems can interact.</a:t>
            </a:r>
          </a:p>
          <a:p>
            <a:pPr eaLnBrk="1" hangingPunct="1"/>
            <a:endParaRPr lang="en-US" altLang="en-US"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95400" y="5257800"/>
            <a:ext cx="2590800" cy="533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371600"/>
            <a:ext cx="8153400" cy="4876800"/>
          </a:xfrm>
        </p:spPr>
        <p:txBody>
          <a:bodyPr/>
          <a:lstStyle/>
          <a:p>
            <a:pPr eaLnBrk="1" hangingPunct="1"/>
            <a:r>
              <a:rPr lang="en-US" altLang="en-US" dirty="0" smtClean="0"/>
              <a:t>An interface, like a class, defines a </a:t>
            </a:r>
            <a:r>
              <a:rPr lang="en-US" altLang="en-US" b="1" dirty="0" smtClean="0"/>
              <a:t>type</a:t>
            </a:r>
            <a:r>
              <a:rPr lang="en-US" altLang="en-US" dirty="0" smtClean="0"/>
              <a:t>. </a:t>
            </a:r>
          </a:p>
          <a:p>
            <a:pPr lvl="1" eaLnBrk="1" hangingPunct="1"/>
            <a:r>
              <a:rPr lang="en-US" altLang="en-US" dirty="0" smtClean="0"/>
              <a:t>Fields, variables, and parameters can be declared to be of a type defined by an interface.</a:t>
            </a:r>
          </a:p>
          <a:p>
            <a:pPr lvl="1" eaLnBrk="1" hangingPunct="1"/>
            <a:r>
              <a:rPr lang="en-US" dirty="0" smtClean="0"/>
              <a:t>Java Interface also </a:t>
            </a:r>
            <a:r>
              <a:rPr lang="en-US" b="1" dirty="0" smtClean="0"/>
              <a:t>represents IS-A relationship</a:t>
            </a:r>
            <a:r>
              <a:rPr lang="en-US" dirty="0" smtClean="0"/>
              <a:t>. So, interface can be used for subclass polymorphism.</a:t>
            </a:r>
          </a:p>
          <a:p>
            <a:pPr eaLnBrk="1" hangingPunct="1"/>
            <a:r>
              <a:rPr lang="en-US" dirty="0" smtClean="0"/>
              <a:t>Remember the 2 classes(Birds and Airplane) that implemented Flyable interface, </a:t>
            </a:r>
          </a:p>
          <a:p>
            <a:pPr lvl="1" eaLnBrk="1" hangingPunct="1"/>
            <a:r>
              <a:rPr lang="en-US" dirty="0" smtClean="0"/>
              <a:t>we can create object of Bird or Airplane and assign those to a Flyable variable as shown below.</a:t>
            </a:r>
          </a:p>
          <a:p>
            <a:pPr lvl="1" eaLnBrk="1" hangingPunct="1"/>
            <a:endParaRPr lang="en-US" sz="1100" dirty="0" smtClean="0"/>
          </a:p>
          <a:p>
            <a:pPr marL="274637" lvl="1" indent="0">
              <a:spcBef>
                <a:spcPts val="0"/>
              </a:spcBef>
              <a:buNone/>
            </a:pPr>
            <a:r>
              <a:rPr lang="en-US" sz="1400" dirty="0" smtClean="0"/>
              <a:t>public class </a:t>
            </a:r>
            <a:r>
              <a:rPr lang="en-US" sz="1400" dirty="0" err="1" smtClean="0"/>
              <a:t>TestInterface</a:t>
            </a:r>
            <a:r>
              <a:rPr lang="en-US" sz="1400" dirty="0" smtClean="0"/>
              <a:t> {</a:t>
            </a:r>
          </a:p>
          <a:p>
            <a:pPr marL="547687" lvl="2" indent="0">
              <a:spcBef>
                <a:spcPts val="0"/>
              </a:spcBef>
              <a:buNone/>
            </a:pPr>
            <a:r>
              <a:rPr lang="en-US" sz="1600" dirty="0" smtClean="0"/>
              <a:t>public static void main(String[] </a:t>
            </a:r>
            <a:r>
              <a:rPr lang="en-US" sz="1600" dirty="0" err="1" smtClean="0"/>
              <a:t>args</a:t>
            </a:r>
            <a:r>
              <a:rPr lang="en-US" sz="1600" dirty="0" smtClean="0"/>
              <a:t>) {</a:t>
            </a:r>
          </a:p>
          <a:p>
            <a:pPr marL="822325" lvl="3" indent="0">
              <a:spcBef>
                <a:spcPts val="0"/>
              </a:spcBef>
              <a:buNone/>
            </a:pPr>
            <a:r>
              <a:rPr lang="en-US" b="1" dirty="0" smtClean="0"/>
              <a:t>Flyable</a:t>
            </a:r>
            <a:r>
              <a:rPr lang="en-US" dirty="0" smtClean="0"/>
              <a:t> b = new Bird();</a:t>
            </a:r>
          </a:p>
          <a:p>
            <a:pPr marL="822325" lvl="3" indent="0">
              <a:spcBef>
                <a:spcPts val="0"/>
              </a:spcBef>
              <a:buNone/>
            </a:pPr>
            <a:r>
              <a:rPr lang="en-US" b="1" dirty="0" smtClean="0"/>
              <a:t>Flyable</a:t>
            </a:r>
            <a:r>
              <a:rPr lang="en-US" dirty="0" smtClean="0"/>
              <a:t> a = new Airplane ();</a:t>
            </a:r>
          </a:p>
          <a:p>
            <a:pPr marL="822325" lvl="3" indent="0">
              <a:spcBef>
                <a:spcPts val="0"/>
              </a:spcBef>
              <a:buNone/>
            </a:pPr>
            <a:r>
              <a:rPr lang="en-US" dirty="0" smtClean="0"/>
              <a:t>a.fly();</a:t>
            </a:r>
          </a:p>
          <a:p>
            <a:pPr marL="822325" lvl="3" indent="0">
              <a:spcBef>
                <a:spcPts val="0"/>
              </a:spcBef>
              <a:buNone/>
            </a:pPr>
            <a:r>
              <a:rPr lang="en-US" dirty="0" smtClean="0"/>
              <a:t>b.fly();</a:t>
            </a:r>
          </a:p>
          <a:p>
            <a:pPr marL="547687" lvl="2" indent="0">
              <a:spcBef>
                <a:spcPts val="0"/>
              </a:spcBef>
              <a:buNone/>
            </a:pPr>
            <a:r>
              <a:rPr lang="en-US" sz="1600" dirty="0" smtClean="0"/>
              <a:t>}</a:t>
            </a:r>
          </a:p>
          <a:p>
            <a:pPr marL="274637" lvl="1" indent="0">
              <a:spcBef>
                <a:spcPts val="0"/>
              </a:spcBef>
              <a:buNone/>
            </a:pPr>
            <a:r>
              <a:rPr lang="en-US" sz="1400" dirty="0" smtClean="0"/>
              <a:t>}</a:t>
            </a:r>
            <a:endParaRPr lang="en-US" dirty="0"/>
          </a:p>
        </p:txBody>
      </p:sp>
      <p:sp>
        <p:nvSpPr>
          <p:cNvPr id="2" name="Title 1"/>
          <p:cNvSpPr>
            <a:spLocks noGrp="1"/>
          </p:cNvSpPr>
          <p:nvPr>
            <p:ph type="title"/>
          </p:nvPr>
        </p:nvSpPr>
        <p:spPr/>
        <p:txBody>
          <a:bodyPr/>
          <a:lstStyle/>
          <a:p>
            <a:r>
              <a:rPr lang="en-US" dirty="0" smtClean="0"/>
              <a:t>Interface as data type</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When to use - Abstract Class vs. Interface</a:t>
            </a:r>
            <a:endParaRPr lang="en-US" dirty="0"/>
          </a:p>
        </p:txBody>
      </p:sp>
      <p:sp>
        <p:nvSpPr>
          <p:cNvPr id="22531" name="Content Placeholder 2"/>
          <p:cNvSpPr>
            <a:spLocks noGrp="1"/>
          </p:cNvSpPr>
          <p:nvPr>
            <p:ph idx="1"/>
          </p:nvPr>
        </p:nvSpPr>
        <p:spPr/>
        <p:txBody>
          <a:bodyPr/>
          <a:lstStyle/>
          <a:p>
            <a:pPr eaLnBrk="1" hangingPunct="1"/>
            <a:r>
              <a:rPr lang="en-US" altLang="en-US" dirty="0" smtClean="0"/>
              <a:t>Let B &amp; C be classes. Assume both B and C has some commonalities. </a:t>
            </a:r>
          </a:p>
          <a:p>
            <a:pPr eaLnBrk="1" hangingPunct="1"/>
            <a:r>
              <a:rPr lang="en-US" altLang="en-US" dirty="0" smtClean="0"/>
              <a:t>So, we make A the parent class of B and C.</a:t>
            </a:r>
          </a:p>
          <a:p>
            <a:pPr lvl="1" eaLnBrk="1" hangingPunct="1"/>
            <a:r>
              <a:rPr lang="en-US" altLang="en-US" dirty="0" smtClean="0"/>
              <a:t>A can hold the methods and fields that are common between B and C.</a:t>
            </a:r>
          </a:p>
          <a:p>
            <a:pPr eaLnBrk="1" hangingPunct="1"/>
            <a:endParaRPr lang="en-US" altLang="en-US" dirty="0" smtClean="0"/>
          </a:p>
          <a:p>
            <a:pPr eaLnBrk="1" hangingPunct="1"/>
            <a:endParaRPr lang="en-US" altLang="en-US" dirty="0" smtClean="0"/>
          </a:p>
          <a:p>
            <a:pPr eaLnBrk="1" hangingPunct="1"/>
            <a:endParaRPr lang="en-US" altLang="en-US" dirty="0" smtClean="0"/>
          </a:p>
        </p:txBody>
      </p:sp>
      <p:grpSp>
        <p:nvGrpSpPr>
          <p:cNvPr id="22532" name="Group 23"/>
          <p:cNvGrpSpPr>
            <a:grpSpLocks/>
          </p:cNvGrpSpPr>
          <p:nvPr/>
        </p:nvGrpSpPr>
        <p:grpSpPr bwMode="auto">
          <a:xfrm>
            <a:off x="3624263" y="4038600"/>
            <a:ext cx="2383239" cy="979488"/>
            <a:chOff x="3623846" y="4038600"/>
            <a:chExt cx="2385725" cy="978932"/>
          </a:xfrm>
        </p:grpSpPr>
        <p:sp>
          <p:nvSpPr>
            <p:cNvPr id="22533" name="TextBox 3"/>
            <p:cNvSpPr txBox="1">
              <a:spLocks noChangeArrowheads="1"/>
            </p:cNvSpPr>
            <p:nvPr/>
          </p:nvSpPr>
          <p:spPr bwMode="auto">
            <a:xfrm>
              <a:off x="3623846" y="4648200"/>
              <a:ext cx="33855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t>B</a:t>
              </a:r>
            </a:p>
          </p:txBody>
        </p:sp>
        <p:sp>
          <p:nvSpPr>
            <p:cNvPr id="22534" name="TextBox 5"/>
            <p:cNvSpPr txBox="1">
              <a:spLocks noChangeArrowheads="1"/>
            </p:cNvSpPr>
            <p:nvPr/>
          </p:nvSpPr>
          <p:spPr bwMode="auto">
            <a:xfrm>
              <a:off x="3886200" y="4038600"/>
              <a:ext cx="2123371" cy="3691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dirty="0" smtClean="0"/>
                <a:t>A (Concrete Class)</a:t>
              </a:r>
              <a:endParaRPr lang="en-US" altLang="en-US" dirty="0"/>
            </a:p>
          </p:txBody>
        </p:sp>
        <p:sp>
          <p:nvSpPr>
            <p:cNvPr id="22535" name="TextBox 6"/>
            <p:cNvSpPr txBox="1">
              <a:spLocks noChangeArrowheads="1"/>
            </p:cNvSpPr>
            <p:nvPr/>
          </p:nvSpPr>
          <p:spPr bwMode="auto">
            <a:xfrm>
              <a:off x="4191000" y="4648200"/>
              <a:ext cx="35137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t>C</a:t>
              </a:r>
            </a:p>
          </p:txBody>
        </p:sp>
        <p:cxnSp>
          <p:nvCxnSpPr>
            <p:cNvPr id="9" name="Straight Connector 8"/>
            <p:cNvCxnSpPr/>
            <p:nvPr/>
          </p:nvCxnSpPr>
          <p:spPr>
            <a:xfrm rot="5400000">
              <a:off x="3733743" y="4495418"/>
              <a:ext cx="304627" cy="152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H="1">
              <a:off x="4038861" y="4495418"/>
              <a:ext cx="304627" cy="152559"/>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When to use - Abstract Class vs. Interface</a:t>
            </a:r>
            <a:endParaRPr lang="en-US" dirty="0"/>
          </a:p>
        </p:txBody>
      </p:sp>
      <p:sp>
        <p:nvSpPr>
          <p:cNvPr id="23555" name="Content Placeholder 2"/>
          <p:cNvSpPr>
            <a:spLocks noGrp="1"/>
          </p:cNvSpPr>
          <p:nvPr>
            <p:ph idx="1"/>
          </p:nvPr>
        </p:nvSpPr>
        <p:spPr/>
        <p:txBody>
          <a:bodyPr/>
          <a:lstStyle/>
          <a:p>
            <a:pPr eaLnBrk="1" hangingPunct="1"/>
            <a:r>
              <a:rPr lang="en-US" altLang="en-US" dirty="0" smtClean="0"/>
              <a:t>If a method in B is so different from the same method in C, there is no shared implementation possible in A. </a:t>
            </a:r>
          </a:p>
          <a:p>
            <a:pPr lvl="1" eaLnBrk="1" hangingPunct="1"/>
            <a:r>
              <a:rPr lang="en-US" altLang="en-US" dirty="0" smtClean="0"/>
              <a:t>We can make the method and A an abstract classes. The methods in A then indicate which methods must be implemented in B and C. A can act as type, which can hold objects of type B or C.</a:t>
            </a:r>
          </a:p>
          <a:p>
            <a:pPr eaLnBrk="1" hangingPunct="1">
              <a:buNone/>
            </a:pPr>
            <a:endParaRPr lang="en-US" altLang="en-US" dirty="0" smtClean="0"/>
          </a:p>
        </p:txBody>
      </p:sp>
      <p:grpSp>
        <p:nvGrpSpPr>
          <p:cNvPr id="23556" name="Group 3"/>
          <p:cNvGrpSpPr>
            <a:grpSpLocks/>
          </p:cNvGrpSpPr>
          <p:nvPr/>
        </p:nvGrpSpPr>
        <p:grpSpPr bwMode="auto">
          <a:xfrm>
            <a:off x="3624264" y="4049712"/>
            <a:ext cx="2293470" cy="979488"/>
            <a:chOff x="3623846" y="4038600"/>
            <a:chExt cx="2295862" cy="978932"/>
          </a:xfrm>
        </p:grpSpPr>
        <p:sp>
          <p:nvSpPr>
            <p:cNvPr id="23557" name="TextBox 4"/>
            <p:cNvSpPr txBox="1">
              <a:spLocks noChangeArrowheads="1"/>
            </p:cNvSpPr>
            <p:nvPr/>
          </p:nvSpPr>
          <p:spPr bwMode="auto">
            <a:xfrm>
              <a:off x="3623846" y="4648200"/>
              <a:ext cx="33855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t>B</a:t>
              </a:r>
            </a:p>
          </p:txBody>
        </p:sp>
        <p:sp>
          <p:nvSpPr>
            <p:cNvPr id="23558" name="TextBox 5"/>
            <p:cNvSpPr txBox="1">
              <a:spLocks noChangeArrowheads="1"/>
            </p:cNvSpPr>
            <p:nvPr/>
          </p:nvSpPr>
          <p:spPr bwMode="auto">
            <a:xfrm>
              <a:off x="3886199" y="4038600"/>
              <a:ext cx="2033509" cy="3691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dirty="0" smtClean="0"/>
                <a:t>A (Abstract Class)</a:t>
              </a:r>
              <a:endParaRPr lang="en-US" altLang="en-US" dirty="0"/>
            </a:p>
          </p:txBody>
        </p:sp>
        <p:sp>
          <p:nvSpPr>
            <p:cNvPr id="23559" name="TextBox 6"/>
            <p:cNvSpPr txBox="1">
              <a:spLocks noChangeArrowheads="1"/>
            </p:cNvSpPr>
            <p:nvPr/>
          </p:nvSpPr>
          <p:spPr bwMode="auto">
            <a:xfrm>
              <a:off x="4191000" y="4648200"/>
              <a:ext cx="35137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t>C</a:t>
              </a:r>
            </a:p>
          </p:txBody>
        </p:sp>
        <p:cxnSp>
          <p:nvCxnSpPr>
            <p:cNvPr id="8" name="Straight Connector 7"/>
            <p:cNvCxnSpPr/>
            <p:nvPr/>
          </p:nvCxnSpPr>
          <p:spPr>
            <a:xfrm rot="5400000">
              <a:off x="3733743" y="4495418"/>
              <a:ext cx="304627" cy="152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038861" y="4495418"/>
              <a:ext cx="304627" cy="152559"/>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When to use - Abstract Class vs. Interface</a:t>
            </a:r>
            <a:endParaRPr lang="en-US" dirty="0"/>
          </a:p>
        </p:txBody>
      </p:sp>
      <p:sp>
        <p:nvSpPr>
          <p:cNvPr id="23555" name="Content Placeholder 2"/>
          <p:cNvSpPr>
            <a:spLocks noGrp="1"/>
          </p:cNvSpPr>
          <p:nvPr>
            <p:ph idx="1"/>
          </p:nvPr>
        </p:nvSpPr>
        <p:spPr/>
        <p:txBody>
          <a:bodyPr/>
          <a:lstStyle/>
          <a:p>
            <a:pPr eaLnBrk="1" hangingPunct="1"/>
            <a:r>
              <a:rPr lang="en-US" altLang="en-US" dirty="0" smtClean="0"/>
              <a:t>But if </a:t>
            </a:r>
            <a:r>
              <a:rPr lang="en-US" altLang="en-US" b="1" dirty="0" smtClean="0"/>
              <a:t>all</a:t>
            </a:r>
            <a:r>
              <a:rPr lang="en-US" altLang="en-US" dirty="0" smtClean="0"/>
              <a:t> the methods of B must be implemented differently than the same method in C. And there is </a:t>
            </a:r>
            <a:r>
              <a:rPr lang="en-US" altLang="en-US" b="1" dirty="0" smtClean="0"/>
              <a:t>no common attributes</a:t>
            </a:r>
            <a:r>
              <a:rPr lang="en-US" altLang="en-US" dirty="0" smtClean="0"/>
              <a:t> between B and C, make A an </a:t>
            </a:r>
            <a:r>
              <a:rPr lang="en-US" altLang="en-US" b="1" dirty="0" smtClean="0"/>
              <a:t>interface.</a:t>
            </a:r>
            <a:endParaRPr lang="en-US" altLang="en-US" dirty="0" smtClean="0"/>
          </a:p>
        </p:txBody>
      </p:sp>
      <p:grpSp>
        <p:nvGrpSpPr>
          <p:cNvPr id="3" name="Group 3"/>
          <p:cNvGrpSpPr>
            <a:grpSpLocks/>
          </p:cNvGrpSpPr>
          <p:nvPr/>
        </p:nvGrpSpPr>
        <p:grpSpPr bwMode="auto">
          <a:xfrm>
            <a:off x="3624264" y="4038600"/>
            <a:ext cx="1690742" cy="979488"/>
            <a:chOff x="3623846" y="4038600"/>
            <a:chExt cx="1692505" cy="978932"/>
          </a:xfrm>
        </p:grpSpPr>
        <p:sp>
          <p:nvSpPr>
            <p:cNvPr id="23557" name="TextBox 4"/>
            <p:cNvSpPr txBox="1">
              <a:spLocks noChangeArrowheads="1"/>
            </p:cNvSpPr>
            <p:nvPr/>
          </p:nvSpPr>
          <p:spPr bwMode="auto">
            <a:xfrm>
              <a:off x="3623846" y="4648200"/>
              <a:ext cx="33855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t>B</a:t>
              </a:r>
            </a:p>
          </p:txBody>
        </p:sp>
        <p:sp>
          <p:nvSpPr>
            <p:cNvPr id="23558" name="TextBox 5"/>
            <p:cNvSpPr txBox="1">
              <a:spLocks noChangeArrowheads="1"/>
            </p:cNvSpPr>
            <p:nvPr/>
          </p:nvSpPr>
          <p:spPr bwMode="auto">
            <a:xfrm>
              <a:off x="3886200" y="4038600"/>
              <a:ext cx="1430151" cy="3691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dirty="0" smtClean="0"/>
                <a:t>A (interface)</a:t>
              </a:r>
              <a:endParaRPr lang="en-US" altLang="en-US" dirty="0"/>
            </a:p>
          </p:txBody>
        </p:sp>
        <p:sp>
          <p:nvSpPr>
            <p:cNvPr id="23559" name="TextBox 6"/>
            <p:cNvSpPr txBox="1">
              <a:spLocks noChangeArrowheads="1"/>
            </p:cNvSpPr>
            <p:nvPr/>
          </p:nvSpPr>
          <p:spPr bwMode="auto">
            <a:xfrm>
              <a:off x="4191000" y="4648200"/>
              <a:ext cx="35137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t>C</a:t>
              </a:r>
            </a:p>
          </p:txBody>
        </p:sp>
        <p:cxnSp>
          <p:nvCxnSpPr>
            <p:cNvPr id="8" name="Straight Connector 7"/>
            <p:cNvCxnSpPr/>
            <p:nvPr/>
          </p:nvCxnSpPr>
          <p:spPr>
            <a:xfrm rot="5400000">
              <a:off x="3733743" y="4495418"/>
              <a:ext cx="304627" cy="152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038861" y="4495418"/>
              <a:ext cx="304627" cy="152559"/>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Reference</a:t>
            </a:r>
            <a:endParaRPr lang="en-US" dirty="0"/>
          </a:p>
        </p:txBody>
      </p:sp>
      <p:sp>
        <p:nvSpPr>
          <p:cNvPr id="26627" name="Content Placeholder 2"/>
          <p:cNvSpPr>
            <a:spLocks noGrp="1"/>
          </p:cNvSpPr>
          <p:nvPr>
            <p:ph sz="quarter" idx="1"/>
          </p:nvPr>
        </p:nvSpPr>
        <p:spPr>
          <a:xfrm>
            <a:off x="457200" y="1600200"/>
            <a:ext cx="7467600" cy="4873625"/>
          </a:xfrm>
        </p:spPr>
        <p:txBody>
          <a:bodyPr/>
          <a:lstStyle/>
          <a:p>
            <a:pPr eaLnBrk="1" hangingPunct="1"/>
            <a:r>
              <a:rPr lang="en-US" altLang="en-US" dirty="0" smtClean="0"/>
              <a:t>Java: Complete Reference: Chapter 7,8, 9</a:t>
            </a:r>
          </a:p>
          <a:p>
            <a:pPr eaLnBrk="1" hangingPunct="1"/>
            <a:r>
              <a:rPr lang="en-US" altLang="en-US" dirty="0" smtClean="0"/>
              <a:t>Java: How to Program: Chapter 10</a:t>
            </a:r>
          </a:p>
          <a:p>
            <a:pPr eaLnBrk="1" hangingPunct="1"/>
            <a:endParaRPr lang="en-US" altLang="en-US" dirty="0" smtClean="0"/>
          </a:p>
          <a:p>
            <a:pPr eaLnBrk="1" hangingPunct="1"/>
            <a:r>
              <a:rPr lang="en-US" altLang="en-US" dirty="0" smtClean="0"/>
              <a:t>Online Reference:</a:t>
            </a:r>
          </a:p>
          <a:p>
            <a:pPr lvl="1" eaLnBrk="1" hangingPunct="1"/>
            <a:r>
              <a:rPr lang="en-US" altLang="en-US" dirty="0" smtClean="0">
                <a:hlinkClick r:id="rId2"/>
              </a:rPr>
              <a:t>https://www.tutorialspoint.com/java/java_interfaces.htm </a:t>
            </a:r>
          </a:p>
          <a:p>
            <a:pPr lvl="1" eaLnBrk="1" hangingPunct="1"/>
            <a:r>
              <a:rPr lang="en-US" altLang="en-US" dirty="0" smtClean="0">
                <a:hlinkClick r:id="rId2"/>
              </a:rPr>
              <a:t>http://www.javatpoint.com/interface-in-java</a:t>
            </a:r>
          </a:p>
          <a:p>
            <a:pPr lvl="1" eaLnBrk="1" hangingPunct="1"/>
            <a:r>
              <a:rPr lang="en-US" altLang="en-US" dirty="0" smtClean="0">
                <a:hlinkClick r:id="rId2"/>
              </a:rPr>
              <a:t>https://www.youtube.com/watch?v=1Q4I63-hKcY</a:t>
            </a:r>
            <a:endParaRPr lang="en-US" altLang="en-US" dirty="0" smtClean="0"/>
          </a:p>
          <a:p>
            <a:pPr lvl="1" eaLnBrk="1" hangingPunct="1"/>
            <a:r>
              <a:rPr lang="en-US" altLang="en-US" dirty="0" smtClean="0">
                <a:hlinkClick r:id="rId3"/>
              </a:rPr>
              <a:t>https://www.youtube.com/watch?v=yyU3bXyc_oU</a:t>
            </a:r>
            <a:endParaRPr lang="en-US" altLang="en-US" dirty="0" smtClean="0"/>
          </a:p>
          <a:p>
            <a:pPr lvl="1" eaLnBrk="1" hangingPunct="1"/>
            <a:endParaRPr lang="en-US" altLang="en-US" dirty="0" smtClean="0"/>
          </a:p>
          <a:p>
            <a:pPr eaLnBrk="1" hangingPunct="1"/>
            <a:endParaRPr lang="en-US" alt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Abstraction</a:t>
            </a:r>
            <a:endParaRPr lang="en-US" dirty="0"/>
          </a:p>
        </p:txBody>
      </p:sp>
      <p:sp>
        <p:nvSpPr>
          <p:cNvPr id="10243" name="Content Placeholder 2"/>
          <p:cNvSpPr>
            <a:spLocks noGrp="1"/>
          </p:cNvSpPr>
          <p:nvPr>
            <p:ph sz="quarter" idx="1"/>
          </p:nvPr>
        </p:nvSpPr>
        <p:spPr>
          <a:xfrm>
            <a:off x="457200" y="1600200"/>
            <a:ext cx="7467600" cy="4873625"/>
          </a:xfrm>
        </p:spPr>
        <p:txBody>
          <a:bodyPr/>
          <a:lstStyle/>
          <a:p>
            <a:pPr marL="273050" indent="-273050" eaLnBrk="1" hangingPunct="1">
              <a:buFont typeface="Wingdings" pitchFamily="2" charset="2"/>
              <a:buChar char=""/>
            </a:pPr>
            <a:r>
              <a:rPr lang="en-US" altLang="en-US" smtClean="0"/>
              <a:t>In OOP ( Object Oriented Programming ) , Abstraction facilitates the easy conceptualization of real world objects into the software program. </a:t>
            </a:r>
          </a:p>
          <a:p>
            <a:pPr marL="273050" indent="-273050" eaLnBrk="1" hangingPunct="1">
              <a:buFont typeface="Wingdings" pitchFamily="2" charset="2"/>
              <a:buChar char=""/>
            </a:pPr>
            <a:r>
              <a:rPr lang="en-US" altLang="en-US" smtClean="0"/>
              <a:t>Humans manage complexity through abstraction.</a:t>
            </a:r>
          </a:p>
          <a:p>
            <a:pPr marL="639763" lvl="1" indent="-273050" eaLnBrk="1" hangingPunct="1">
              <a:buFont typeface="Wingdings" pitchFamily="2" charset="2"/>
              <a:buChar char=""/>
            </a:pPr>
            <a:r>
              <a:rPr lang="en-US" altLang="en-US" smtClean="0"/>
              <a:t>Think about a car.</a:t>
            </a:r>
          </a:p>
          <a:p>
            <a:pPr marL="914400" lvl="2" indent="-273050" eaLnBrk="1" hangingPunct="1">
              <a:buFont typeface="Wingdings" pitchFamily="2" charset="2"/>
              <a:buChar char=""/>
            </a:pPr>
            <a:r>
              <a:rPr lang="en-US" altLang="en-US" smtClean="0"/>
              <a:t>Do you think of a car as a set of tens of thousands of individual parts?</a:t>
            </a:r>
          </a:p>
          <a:p>
            <a:pPr marL="914400" lvl="2" indent="-273050" eaLnBrk="1" hangingPunct="1">
              <a:buFont typeface="Wingdings" pitchFamily="2" charset="2"/>
              <a:buChar char=""/>
            </a:pPr>
            <a:r>
              <a:rPr lang="en-US" altLang="en-US" smtClean="0"/>
              <a:t>No, we think of it as a well-defined object with its own unique behavior. </a:t>
            </a:r>
          </a:p>
          <a:p>
            <a:pPr marL="273050" indent="-273050" eaLnBrk="1" hangingPunct="1">
              <a:buFont typeface="Wingdings" pitchFamily="2" charset="2"/>
              <a:buChar char=""/>
            </a:pPr>
            <a:r>
              <a:rPr lang="en-US" altLang="en-US" smtClean="0"/>
              <a:t>This abstraction allows people to use a car without being overwhelmed by the complexity of the parts that form the car.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fontAlgn="auto" hangingPunct="1">
              <a:spcAft>
                <a:spcPts val="0"/>
              </a:spcAft>
              <a:defRPr/>
            </a:pPr>
            <a:r>
              <a:rPr lang="en-US" altLang="en-US" dirty="0" smtClean="0"/>
              <a:t>Abstract Class</a:t>
            </a:r>
          </a:p>
        </p:txBody>
      </p:sp>
      <p:sp>
        <p:nvSpPr>
          <p:cNvPr id="11267" name="Content Placeholder 2"/>
          <p:cNvSpPr>
            <a:spLocks noGrp="1"/>
          </p:cNvSpPr>
          <p:nvPr>
            <p:ph idx="1"/>
          </p:nvPr>
        </p:nvSpPr>
        <p:spPr/>
        <p:txBody>
          <a:bodyPr/>
          <a:lstStyle/>
          <a:p>
            <a:pPr eaLnBrk="1" hangingPunct="1"/>
            <a:r>
              <a:rPr lang="en-US" altLang="en-US" dirty="0" smtClean="0"/>
              <a:t>Abstract classes </a:t>
            </a:r>
          </a:p>
          <a:p>
            <a:pPr lvl="1" eaLnBrk="1" hangingPunct="1"/>
            <a:r>
              <a:rPr lang="en-US" altLang="en-US" dirty="0" smtClean="0"/>
              <a:t>Are </a:t>
            </a:r>
            <a:r>
              <a:rPr lang="en-US" altLang="en-US" b="1" dirty="0" err="1" smtClean="0"/>
              <a:t>superclasses</a:t>
            </a:r>
            <a:r>
              <a:rPr lang="en-US" altLang="en-US" dirty="0" smtClean="0"/>
              <a:t> (called </a:t>
            </a:r>
            <a:r>
              <a:rPr lang="en-US" altLang="en-US" u="sng" dirty="0" smtClean="0"/>
              <a:t>abstract</a:t>
            </a:r>
            <a:r>
              <a:rPr lang="en-US" altLang="en-US" dirty="0" smtClean="0"/>
              <a:t> </a:t>
            </a:r>
            <a:r>
              <a:rPr lang="en-US" altLang="en-US" dirty="0" err="1" smtClean="0"/>
              <a:t>superclasses</a:t>
            </a:r>
            <a:r>
              <a:rPr lang="en-US" altLang="en-US" dirty="0" smtClean="0"/>
              <a:t>) that</a:t>
            </a:r>
          </a:p>
          <a:p>
            <a:pPr lvl="2" eaLnBrk="1" hangingPunct="1"/>
            <a:r>
              <a:rPr lang="en-US" altLang="en-US" dirty="0" smtClean="0"/>
              <a:t>Cannot be instantiated </a:t>
            </a:r>
          </a:p>
          <a:p>
            <a:pPr lvl="2" eaLnBrk="1" hangingPunct="1"/>
            <a:r>
              <a:rPr lang="en-US" altLang="en-US" dirty="0" smtClean="0"/>
              <a:t>Incomplete</a:t>
            </a:r>
          </a:p>
          <a:p>
            <a:pPr lvl="3" eaLnBrk="1" hangingPunct="1"/>
            <a:r>
              <a:rPr lang="en-US" altLang="en-US" dirty="0" smtClean="0"/>
              <a:t>subclasses fill in "missing pieces“</a:t>
            </a:r>
          </a:p>
          <a:p>
            <a:pPr lvl="2" eaLnBrk="1" hangingPunct="1"/>
            <a:r>
              <a:rPr lang="en-US" altLang="en-US" dirty="0" smtClean="0"/>
              <a:t>Contains zero or more abstract method.</a:t>
            </a:r>
          </a:p>
          <a:p>
            <a:pPr eaLnBrk="1" hangingPunct="1"/>
            <a:r>
              <a:rPr lang="en-US" altLang="en-US" dirty="0" smtClean="0"/>
              <a:t>Contains zero or more abstract </a:t>
            </a:r>
            <a:r>
              <a:rPr lang="en-US" altLang="en-US" u="sng" dirty="0" smtClean="0"/>
              <a:t>methods</a:t>
            </a:r>
            <a:endParaRPr lang="en-US" altLang="en-US" dirty="0" smtClean="0"/>
          </a:p>
          <a:p>
            <a:pPr lvl="1" eaLnBrk="1" hangingPunct="1"/>
            <a:r>
              <a:rPr lang="en-US" altLang="en-US" dirty="0" smtClean="0"/>
              <a:t>Concrete subclasses must override</a:t>
            </a:r>
          </a:p>
          <a:p>
            <a:pPr lvl="1" eaLnBrk="1" hangingPunct="1"/>
            <a:r>
              <a:rPr lang="en-US" altLang="en-US" dirty="0" smtClean="0"/>
              <a:t>Enforce child class to override that method</a:t>
            </a:r>
          </a:p>
          <a:p>
            <a:pPr eaLnBrk="1" hangingPunct="1"/>
            <a:r>
              <a:rPr lang="en-US" altLang="en-US" dirty="0" smtClean="0"/>
              <a:t>Instance variables, concrete methods of abstract class</a:t>
            </a:r>
          </a:p>
          <a:p>
            <a:pPr lvl="1" eaLnBrk="1" hangingPunct="1"/>
            <a:r>
              <a:rPr lang="en-US" altLang="en-US" dirty="0" smtClean="0"/>
              <a:t>subject to normal rules of inheritance </a:t>
            </a:r>
          </a:p>
          <a:p>
            <a:pPr eaLnBrk="1" hangingPunct="1"/>
            <a:endParaRPr lang="en-US" alt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en-US" dirty="0" smtClean="0"/>
              <a:t>Purpose of Abstract Class</a:t>
            </a:r>
            <a:endParaRPr lang="en-US" dirty="0"/>
          </a:p>
        </p:txBody>
      </p:sp>
      <p:sp>
        <p:nvSpPr>
          <p:cNvPr id="12291" name="Content Placeholder 2"/>
          <p:cNvSpPr>
            <a:spLocks noGrp="1"/>
          </p:cNvSpPr>
          <p:nvPr>
            <p:ph idx="1"/>
          </p:nvPr>
        </p:nvSpPr>
        <p:spPr/>
        <p:txBody>
          <a:bodyPr/>
          <a:lstStyle/>
          <a:p>
            <a:pPr eaLnBrk="1" hangingPunct="1"/>
            <a:r>
              <a:rPr lang="en-US" altLang="en-US" smtClean="0"/>
              <a:t>Declare common attributes  …</a:t>
            </a:r>
          </a:p>
          <a:p>
            <a:pPr eaLnBrk="1" hangingPunct="1"/>
            <a:r>
              <a:rPr lang="en-US" altLang="en-US" smtClean="0"/>
              <a:t>Declare common behaviors of classes in a class hierarchy</a:t>
            </a:r>
          </a:p>
          <a:p>
            <a:pPr eaLnBrk="1" hangingPunct="1"/>
            <a:r>
              <a:rPr lang="en-US" altLang="en-US" smtClean="0"/>
              <a:t>Via Abstract method, it enforce child class to override that method</a:t>
            </a:r>
          </a:p>
          <a:p>
            <a:pPr eaLnBrk="1" hangingPunct="1"/>
            <a:r>
              <a:rPr lang="en-US" altLang="en-US" smtClean="0"/>
              <a:t>Restrict creating object</a:t>
            </a:r>
          </a:p>
          <a:p>
            <a:pPr lvl="1" eaLnBrk="1" hangingPunct="1"/>
            <a:r>
              <a:rPr lang="en-US" altLang="en-US" smtClean="0"/>
              <a:t>Classes that are too general to create real objects</a:t>
            </a:r>
          </a:p>
          <a:p>
            <a:pPr eaLnBrk="1" hangingPunct="1"/>
            <a:endParaRPr lang="en-US" altLang="en-US" smtClean="0"/>
          </a:p>
          <a:p>
            <a:pPr eaLnBrk="1" hangingPunct="1"/>
            <a:endParaRPr lang="en-US" alt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en-US" dirty="0" smtClean="0"/>
              <a:t>Abstract Class</a:t>
            </a:r>
            <a:endParaRPr lang="en-US" dirty="0"/>
          </a:p>
        </p:txBody>
      </p:sp>
      <p:sp>
        <p:nvSpPr>
          <p:cNvPr id="3" name="Content Placeholder 2"/>
          <p:cNvSpPr>
            <a:spLocks noGrp="1"/>
          </p:cNvSpPr>
          <p:nvPr>
            <p:ph idx="1"/>
          </p:nvPr>
        </p:nvSpPr>
        <p:spPr/>
        <p:txBody>
          <a:bodyPr rtlCol="0">
            <a:normAutofit/>
          </a:bodyPr>
          <a:lstStyle/>
          <a:p>
            <a:pPr marL="228600" indent="-228600" eaLnBrk="1" fontAlgn="auto" hangingPunct="1">
              <a:spcAft>
                <a:spcPts val="0"/>
              </a:spcAft>
              <a:defRPr/>
            </a:pPr>
            <a:r>
              <a:rPr lang="en-US" altLang="en-US" dirty="0" smtClean="0"/>
              <a:t>Used only as abstract </a:t>
            </a:r>
            <a:r>
              <a:rPr lang="en-US" altLang="en-US" dirty="0" err="1" smtClean="0"/>
              <a:t>superclasses</a:t>
            </a:r>
            <a:r>
              <a:rPr lang="en-US" altLang="en-US" dirty="0" smtClean="0"/>
              <a:t> for concrete subclasses and to declare reference variables</a:t>
            </a:r>
          </a:p>
          <a:p>
            <a:pPr marL="228600" indent="-228600" eaLnBrk="1" fontAlgn="auto" hangingPunct="1">
              <a:spcAft>
                <a:spcPts val="0"/>
              </a:spcAft>
              <a:defRPr/>
            </a:pPr>
            <a:r>
              <a:rPr lang="en-US" altLang="en-US" dirty="0" smtClean="0"/>
              <a:t>Many inheritance hierarchies have abstract </a:t>
            </a:r>
            <a:r>
              <a:rPr lang="en-US" altLang="en-US" dirty="0" err="1" smtClean="0"/>
              <a:t>superclasses</a:t>
            </a:r>
            <a:r>
              <a:rPr lang="en-US" altLang="en-US" dirty="0" smtClean="0"/>
              <a:t> occupying the top few levels</a:t>
            </a:r>
          </a:p>
          <a:p>
            <a:pPr marL="182880" indent="-182880" eaLnBrk="1" fontAlgn="auto" hangingPunct="1">
              <a:spcAft>
                <a:spcPts val="0"/>
              </a:spcAft>
              <a:defRP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Keyword - abstract</a:t>
            </a:r>
            <a:endParaRPr lang="en-US" dirty="0"/>
          </a:p>
        </p:txBody>
      </p:sp>
      <p:sp>
        <p:nvSpPr>
          <p:cNvPr id="14339" name="Content Placeholder 2"/>
          <p:cNvSpPr>
            <a:spLocks noGrp="1"/>
          </p:cNvSpPr>
          <p:nvPr>
            <p:ph idx="1"/>
          </p:nvPr>
        </p:nvSpPr>
        <p:spPr/>
        <p:txBody>
          <a:bodyPr/>
          <a:lstStyle/>
          <a:p>
            <a:pPr marL="228600" indent="-228600" eaLnBrk="1" hangingPunct="1"/>
            <a:r>
              <a:rPr lang="en-US" altLang="en-US" dirty="0" smtClean="0"/>
              <a:t>Use to declare a class </a:t>
            </a:r>
            <a:r>
              <a:rPr lang="en-US" altLang="en-US" b="1" dirty="0" smtClean="0">
                <a:solidFill>
                  <a:schemeClr val="tx2"/>
                </a:solidFill>
                <a:latin typeface="Courier New" pitchFamily="49" charset="0"/>
              </a:rPr>
              <a:t>abstract</a:t>
            </a:r>
          </a:p>
          <a:p>
            <a:pPr marL="228600" indent="-228600" eaLnBrk="1" hangingPunct="1"/>
            <a:r>
              <a:rPr lang="en-US" altLang="en-US" dirty="0" smtClean="0"/>
              <a:t>Also use to declare a method </a:t>
            </a:r>
            <a:r>
              <a:rPr lang="en-US" altLang="en-US" b="1" dirty="0" smtClean="0">
                <a:solidFill>
                  <a:schemeClr val="tx2"/>
                </a:solidFill>
                <a:latin typeface="Courier New" pitchFamily="49" charset="0"/>
              </a:rPr>
              <a:t>abstract</a:t>
            </a:r>
          </a:p>
          <a:p>
            <a:pPr marL="228600" indent="-228600" eaLnBrk="1" hangingPunct="1"/>
            <a:r>
              <a:rPr lang="en-US" altLang="en-US" dirty="0" smtClean="0"/>
              <a:t>All </a:t>
            </a:r>
            <a:r>
              <a:rPr lang="en-US" altLang="en-US" b="1" dirty="0" smtClean="0"/>
              <a:t>concrete</a:t>
            </a:r>
            <a:r>
              <a:rPr lang="en-US" altLang="en-US" dirty="0" smtClean="0"/>
              <a:t> subclasses must override all inherited abstract methods</a:t>
            </a:r>
          </a:p>
          <a:p>
            <a:pPr lvl="1" eaLnBrk="1" hangingPunct="1"/>
            <a:r>
              <a:rPr lang="en-US" altLang="en-US" dirty="0" smtClean="0">
                <a:ea typeface="times new roman" pitchFamily="18" charset="0"/>
                <a:cs typeface="Helvetica" pitchFamily="34" charset="0"/>
              </a:rPr>
              <a:t>If any subclass doesn’t implement a superclass’s abstract methods, the child class should also declared </a:t>
            </a:r>
            <a:r>
              <a:rPr lang="en-US" altLang="en-US" sz="2200" dirty="0" smtClean="0">
                <a:latin typeface="Lucida Console" pitchFamily="49" charset="0"/>
                <a:ea typeface="LucidaSansTypewriter"/>
                <a:cs typeface="Lucida Console" pitchFamily="49" charset="0"/>
              </a:rPr>
              <a:t>abstract</a:t>
            </a:r>
            <a:endParaRPr lang="en-US" alt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smtClean="0"/>
              <a:t>Abstract Class– how to declare</a:t>
            </a:r>
            <a:endParaRPr lang="en-US" dirty="0"/>
          </a:p>
        </p:txBody>
      </p:sp>
      <p:sp>
        <p:nvSpPr>
          <p:cNvPr id="17411" name="Content Placeholder 2"/>
          <p:cNvSpPr>
            <a:spLocks noGrp="1"/>
          </p:cNvSpPr>
          <p:nvPr>
            <p:ph idx="1"/>
          </p:nvPr>
        </p:nvSpPr>
        <p:spPr/>
        <p:txBody>
          <a:bodyPr/>
          <a:lstStyle/>
          <a:p>
            <a:pPr marL="0" indent="0">
              <a:spcBef>
                <a:spcPts val="0"/>
              </a:spcBef>
              <a:buNone/>
            </a:pPr>
            <a:r>
              <a:rPr lang="en-US" sz="1600" dirty="0" smtClean="0"/>
              <a:t>public abstract class </a:t>
            </a:r>
            <a:r>
              <a:rPr lang="en-US" sz="1600" dirty="0" err="1" smtClean="0"/>
              <a:t>NameOfClass</a:t>
            </a:r>
            <a:r>
              <a:rPr lang="en-US" sz="1600" dirty="0" smtClean="0"/>
              <a:t> { </a:t>
            </a:r>
          </a:p>
          <a:p>
            <a:pPr marL="0" indent="0">
              <a:spcBef>
                <a:spcPts val="0"/>
              </a:spcBef>
              <a:buNone/>
            </a:pPr>
            <a:r>
              <a:rPr lang="en-US" sz="1600" dirty="0" smtClean="0"/>
              <a:t>	// Any number of instance variables, constructors, concrete methods </a:t>
            </a:r>
          </a:p>
          <a:p>
            <a:pPr marL="0" indent="0">
              <a:spcBef>
                <a:spcPts val="0"/>
              </a:spcBef>
              <a:buNone/>
            </a:pPr>
            <a:r>
              <a:rPr lang="en-US" sz="1600" dirty="0" smtClean="0"/>
              <a:t>	// Zero(0) or more abstract method declarations</a:t>
            </a:r>
          </a:p>
          <a:p>
            <a:pPr marL="0" indent="0">
              <a:spcBef>
                <a:spcPts val="0"/>
              </a:spcBef>
              <a:buNone/>
            </a:pPr>
            <a:r>
              <a:rPr lang="en-US" sz="1600" dirty="0" smtClean="0"/>
              <a:t>}</a:t>
            </a:r>
          </a:p>
          <a:p>
            <a:pPr marL="0" indent="0">
              <a:spcBef>
                <a:spcPts val="0"/>
              </a:spcBef>
              <a:buNone/>
            </a:pPr>
            <a:endParaRPr lang="en-US" sz="1600" dirty="0" smtClean="0"/>
          </a:p>
          <a:p>
            <a:pPr marL="0" indent="0">
              <a:spcBef>
                <a:spcPts val="0"/>
              </a:spcBef>
              <a:buNone/>
            </a:pPr>
            <a:r>
              <a:rPr lang="en-US" sz="2000" b="1" u="sng" dirty="0" smtClean="0"/>
              <a:t>Note: </a:t>
            </a:r>
          </a:p>
          <a:p>
            <a:pPr>
              <a:spcBef>
                <a:spcPts val="0"/>
              </a:spcBef>
            </a:pPr>
            <a:r>
              <a:rPr lang="en-US" dirty="0" smtClean="0"/>
              <a:t>Abstract class has all the features and use of normal/concrete class. Only differences are</a:t>
            </a:r>
          </a:p>
          <a:p>
            <a:pPr lvl="1">
              <a:spcBef>
                <a:spcPts val="0"/>
              </a:spcBef>
            </a:pPr>
            <a:r>
              <a:rPr lang="en-US" sz="1800" dirty="0" smtClean="0"/>
              <a:t>Can not be instantiated</a:t>
            </a:r>
          </a:p>
          <a:p>
            <a:pPr lvl="1">
              <a:spcBef>
                <a:spcPts val="0"/>
              </a:spcBef>
            </a:pPr>
            <a:r>
              <a:rPr lang="en-US" sz="1800" dirty="0" smtClean="0"/>
              <a:t>Must create a Child class</a:t>
            </a:r>
          </a:p>
          <a:p>
            <a:pPr lvl="1">
              <a:spcBef>
                <a:spcPts val="0"/>
              </a:spcBef>
            </a:pPr>
            <a:r>
              <a:rPr lang="en-US" sz="1800" dirty="0" smtClean="0"/>
              <a:t>Can contain abstract method</a:t>
            </a:r>
          </a:p>
          <a:p>
            <a:pPr lvl="2">
              <a:spcBef>
                <a:spcPts val="0"/>
              </a:spcBef>
            </a:pPr>
            <a:r>
              <a:rPr lang="en-US" sz="1600" dirty="0" smtClean="0"/>
              <a:t>If there are abstract methods, child class must override those methods.</a:t>
            </a:r>
          </a:p>
          <a:p>
            <a:pPr marL="0" indent="0">
              <a:spcBef>
                <a:spcPts val="0"/>
              </a:spcBef>
              <a:buNone/>
            </a:pPr>
            <a:endParaRPr lang="en-US" altLang="en-US" sz="1600" dirty="0" smtClean="0"/>
          </a:p>
        </p:txBody>
      </p:sp>
    </p:spTree>
    <p:extLst>
      <p:ext uri="{BB962C8B-B14F-4D97-AF65-F5344CB8AC3E}">
        <p14:creationId xmlns:p14="http://schemas.microsoft.com/office/powerpoint/2010/main" xmlns="" val="39596236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Override1.xml><?xml version="1.0" encoding="utf-8"?>
<a:themeOverride xmlns:a="http://schemas.openxmlformats.org/drawingml/2006/main">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Clarity</Template>
  <TotalTime>3853</TotalTime>
  <Words>1733</Words>
  <Application>Microsoft Office PowerPoint</Application>
  <PresentationFormat>On-screen Show (4:3)</PresentationFormat>
  <Paragraphs>382</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Clarity</vt:lpstr>
      <vt:lpstr>Abstract Class, Interface CSI 211: Object Oriented Programming</vt:lpstr>
      <vt:lpstr>Meaning of Abstract</vt:lpstr>
      <vt:lpstr>Abstraction</vt:lpstr>
      <vt:lpstr>Abstraction</vt:lpstr>
      <vt:lpstr>Abstract Class</vt:lpstr>
      <vt:lpstr>Purpose of Abstract Class</vt:lpstr>
      <vt:lpstr>Abstract Class</vt:lpstr>
      <vt:lpstr>Keyword - abstract</vt:lpstr>
      <vt:lpstr>Abstract Class– how to declare</vt:lpstr>
      <vt:lpstr>Abstract Class– example (no abstract method)</vt:lpstr>
      <vt:lpstr>Abstract Class– example(with abstract method)</vt:lpstr>
      <vt:lpstr>Extending an abstract class</vt:lpstr>
      <vt:lpstr>Extending an abstract class - example</vt:lpstr>
      <vt:lpstr>Extending an abstract class - example</vt:lpstr>
      <vt:lpstr>Abstract Class – another example</vt:lpstr>
      <vt:lpstr>Abstraction vs. encapsulation</vt:lpstr>
      <vt:lpstr>Abstraction vs. encapsulation</vt:lpstr>
      <vt:lpstr>Interface</vt:lpstr>
      <vt:lpstr>Interface</vt:lpstr>
      <vt:lpstr>Interface</vt:lpstr>
      <vt:lpstr>Interface – What can’t do</vt:lpstr>
      <vt:lpstr>Interface – how to declare</vt:lpstr>
      <vt:lpstr>Interface - how to declare</vt:lpstr>
      <vt:lpstr>Interface - how to declare</vt:lpstr>
      <vt:lpstr>Implementing interface</vt:lpstr>
      <vt:lpstr>Implementing interface - example</vt:lpstr>
      <vt:lpstr>Implementing interface - example</vt:lpstr>
      <vt:lpstr>Implementing interface – some rules</vt:lpstr>
      <vt:lpstr>Implementing multiple interfaces - example</vt:lpstr>
      <vt:lpstr>Example – with both extends and implements</vt:lpstr>
      <vt:lpstr>Extending multiple interfaces</vt:lpstr>
      <vt:lpstr>Relationship between classes &amp; interfaces</vt:lpstr>
      <vt:lpstr>Why use Interface</vt:lpstr>
      <vt:lpstr>Interface as data type</vt:lpstr>
      <vt:lpstr>When to use - Abstract Class vs. Interface</vt:lpstr>
      <vt:lpstr>When to use - Abstract Class vs. Interface</vt:lpstr>
      <vt:lpstr>When to use - Abstract Class vs. Interface</vt:lpstr>
      <vt:lpstr>Reference</vt:lpstr>
    </vt:vector>
  </TitlesOfParts>
  <Company>Thomson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Class</dc:title>
  <dc:creator>user</dc:creator>
  <cp:lastModifiedBy>Windows User</cp:lastModifiedBy>
  <cp:revision>30</cp:revision>
  <dcterms:created xsi:type="dcterms:W3CDTF">2016-10-27T03:52:59Z</dcterms:created>
  <dcterms:modified xsi:type="dcterms:W3CDTF">2019-08-21T05:56:37Z</dcterms:modified>
</cp:coreProperties>
</file>