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6"/>
  </p:notesMasterIdLst>
  <p:sldIdLst>
    <p:sldId id="256" r:id="rId2"/>
    <p:sldId id="285" r:id="rId3"/>
    <p:sldId id="337" r:id="rId4"/>
    <p:sldId id="338" r:id="rId5"/>
    <p:sldId id="284" r:id="rId6"/>
    <p:sldId id="289" r:id="rId7"/>
    <p:sldId id="286" r:id="rId8"/>
    <p:sldId id="287" r:id="rId9"/>
    <p:sldId id="288" r:id="rId10"/>
    <p:sldId id="372" r:id="rId11"/>
    <p:sldId id="291" r:id="rId12"/>
    <p:sldId id="34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300" r:id="rId22"/>
    <p:sldId id="373" r:id="rId23"/>
    <p:sldId id="376" r:id="rId24"/>
    <p:sldId id="377" r:id="rId25"/>
    <p:sldId id="374" r:id="rId26"/>
    <p:sldId id="350" r:id="rId27"/>
    <p:sldId id="353" r:id="rId28"/>
    <p:sldId id="351" r:id="rId29"/>
    <p:sldId id="352" r:id="rId30"/>
    <p:sldId id="366" r:id="rId31"/>
    <p:sldId id="367" r:id="rId32"/>
    <p:sldId id="361" r:id="rId33"/>
    <p:sldId id="359" r:id="rId34"/>
    <p:sldId id="360" r:id="rId35"/>
    <p:sldId id="362" r:id="rId36"/>
    <p:sldId id="363" r:id="rId37"/>
    <p:sldId id="364" r:id="rId38"/>
    <p:sldId id="365" r:id="rId39"/>
    <p:sldId id="368" r:id="rId40"/>
    <p:sldId id="336" r:id="rId41"/>
    <p:sldId id="301" r:id="rId42"/>
    <p:sldId id="318" r:id="rId43"/>
    <p:sldId id="339" r:id="rId44"/>
    <p:sldId id="320" r:id="rId45"/>
    <p:sldId id="321" r:id="rId46"/>
    <p:sldId id="302" r:id="rId47"/>
    <p:sldId id="323" r:id="rId48"/>
    <p:sldId id="325" r:id="rId49"/>
    <p:sldId id="324" r:id="rId50"/>
    <p:sldId id="380" r:id="rId51"/>
    <p:sldId id="333" r:id="rId52"/>
    <p:sldId id="334" r:id="rId53"/>
    <p:sldId id="379" r:id="rId54"/>
    <p:sldId id="335" r:id="rId55"/>
    <p:sldId id="343" r:id="rId56"/>
    <p:sldId id="342" r:id="rId57"/>
    <p:sldId id="378" r:id="rId58"/>
    <p:sldId id="381" r:id="rId59"/>
    <p:sldId id="382" r:id="rId60"/>
    <p:sldId id="344" r:id="rId61"/>
    <p:sldId id="349" r:id="rId62"/>
    <p:sldId id="346" r:id="rId63"/>
    <p:sldId id="347" r:id="rId64"/>
    <p:sldId id="348" r:id="rId65"/>
    <p:sldId id="340" r:id="rId66"/>
    <p:sldId id="326" r:id="rId67"/>
    <p:sldId id="328" r:id="rId68"/>
    <p:sldId id="329" r:id="rId69"/>
    <p:sldId id="330" r:id="rId70"/>
    <p:sldId id="331" r:id="rId71"/>
    <p:sldId id="327" r:id="rId72"/>
    <p:sldId id="319" r:id="rId73"/>
    <p:sldId id="370" r:id="rId74"/>
    <p:sldId id="371" r:id="rId7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691" autoAdjust="0"/>
  </p:normalViewPr>
  <p:slideViewPr>
    <p:cSldViewPr>
      <p:cViewPr>
        <p:scale>
          <a:sx n="80" d="100"/>
          <a:sy n="80" d="100"/>
        </p:scale>
        <p:origin x="-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102132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llection.html" TargetMode="External"/><Relationship Id="rId2" Type="http://schemas.openxmlformats.org/officeDocument/2006/relationships/hyperlink" Target="https://docs.oracle.com/javase/7/docs/api/java/util/ArrayLi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/util/Iterator.html" TargetMode="External"/><Relationship Id="rId4" Type="http://schemas.openxmlformats.org/officeDocument/2006/relationships/hyperlink" Target="https://docs.oracle.com/javase/7/docs/api/java/lang/Objec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hyperlink" Target="https://docs.oracle.com/javase/7/docs/api/java/util/HashS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util/Iterato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7" Type="http://schemas.openxmlformats.org/officeDocument/2006/relationships/hyperlink" Target="https://docs.oracle.com/javase/8/docs/api/java/util/function/BiConsumer.html" TargetMode="External"/><Relationship Id="rId2" Type="http://schemas.openxmlformats.org/officeDocument/2006/relationships/hyperlink" Target="https://docs.oracle.com/javase/8/docs/api/java/util/Hash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Map.Entry.html" TargetMode="External"/><Relationship Id="rId5" Type="http://schemas.openxmlformats.org/officeDocument/2006/relationships/hyperlink" Target="https://docs.oracle.com/javase/8/docs/api/java/util/Set.html" TargetMode="External"/><Relationship Id="rId4" Type="http://schemas.openxmlformats.org/officeDocument/2006/relationships/hyperlink" Target="https://docs.oracle.com/javase/8/docs/api/java/util/Enumeration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Hashtable.html" TargetMode="External"/><Relationship Id="rId7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javase/8/docs/api/java/util/Enume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lang/Object.html" TargetMode="External"/><Relationship Id="rId5" Type="http://schemas.openxmlformats.org/officeDocument/2006/relationships/hyperlink" Target="https://docs.oracle.com/javase/8/docs/api/java/util/Map.html" TargetMode="External"/><Relationship Id="rId4" Type="http://schemas.openxmlformats.org/officeDocument/2006/relationships/hyperlink" Target="https://docs.oracle.com/javase/8/docs/api/java/util/Set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llection.html" TargetMode="External"/><Relationship Id="rId7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hyperlink" Target="https://docs.oracle.com/javase/7/docs/api/java/util/Colle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Comparator.html" TargetMode="External"/><Relationship Id="rId5" Type="http://schemas.openxmlformats.org/officeDocument/2006/relationships/hyperlink" Target="https://docs.oracle.com/javase/7/docs/api/java/lang/Comparable.html" TargetMode="External"/><Relationship Id="rId4" Type="http://schemas.openxmlformats.org/officeDocument/2006/relationships/hyperlink" Target="https://docs.oracle.com/javase/7/docs/api/java/util/List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Comparable.html" TargetMode="External"/><Relationship Id="rId7" Type="http://schemas.openxmlformats.org/officeDocument/2006/relationships/hyperlink" Target="https://docs.oracle.com/javase/7/docs/api/java/util/List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Comparator.html" TargetMode="External"/><Relationship Id="rId5" Type="http://schemas.openxmlformats.org/officeDocument/2006/relationships/hyperlink" Target="https://docs.oracle.com/javase/7/docs/api/java/util/Collection.html" TargetMode="External"/><Relationship Id="rId4" Type="http://schemas.openxmlformats.org/officeDocument/2006/relationships/hyperlink" Target="https://docs.oracle.com/javase/7/docs/api/java/util/Collection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variables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5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endParaRPr lang="en-US" sz="5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collection interfaces</a:t>
            </a:r>
            <a:r>
              <a:rPr lang="en-US" dirty="0"/>
              <a:t> are divided into two groups. The most basic interface, </a:t>
            </a:r>
            <a:r>
              <a:rPr lang="en-US" dirty="0" err="1" smtClean="0">
                <a:hlinkClick r:id="rId2"/>
              </a:rPr>
              <a:t>java.util.Collection</a:t>
            </a:r>
            <a:r>
              <a:rPr lang="en-US" dirty="0" smtClean="0"/>
              <a:t>.</a:t>
            </a:r>
          </a:p>
          <a:p>
            <a:r>
              <a:rPr lang="en-US" dirty="0"/>
              <a:t>The other collection interfaces are based on </a:t>
            </a:r>
            <a:r>
              <a:rPr lang="en-US" dirty="0" err="1">
                <a:hlinkClick r:id="rId3"/>
              </a:rPr>
              <a:t>java.util.Map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/>
              <a:t>are not true collections.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these interfaces contain </a:t>
            </a:r>
            <a:r>
              <a:rPr lang="en-US" i="1" dirty="0"/>
              <a:t>collection-view</a:t>
            </a:r>
            <a:r>
              <a:rPr lang="en-US" dirty="0"/>
              <a:t> operations, which enable them to be manipulated as collections.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427575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Collection Framework</a:t>
            </a:r>
            <a:endParaRPr lang="en-US" dirty="0"/>
          </a:p>
        </p:txBody>
      </p:sp>
      <p:pic>
        <p:nvPicPr>
          <p:cNvPr id="1026" name="Picture 2" descr="hierarchy of collection frame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28637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381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– not true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hlinkClick r:id="rId3"/>
              </a:rPr>
              <a:t>Map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an object that maps keys to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contain duplicate keys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key can map to at most one value. </a:t>
            </a:r>
          </a:p>
        </p:txBody>
      </p:sp>
    </p:spTree>
    <p:extLst>
      <p:ext uri="{BB962C8B-B14F-4D97-AF65-F5344CB8AC3E}">
        <p14:creationId xmlns:p14="http://schemas.microsoft.com/office/powerpoint/2010/main" xmlns="" val="348406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Collection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76400"/>
          <a:ext cx="8153400" cy="4960229"/>
        </p:xfrm>
        <a:graphic>
          <a:graphicData uri="http://schemas.openxmlformats.org/drawingml/2006/table">
            <a:tbl>
              <a:tblPr/>
              <a:tblGrid>
                <a:gridCol w="533400"/>
                <a:gridCol w="2971800"/>
                <a:gridCol w="4648200"/>
              </a:tblGrid>
              <a:tr h="197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</a:rPr>
                        <a:t>No.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add(Object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insert an element in this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addAll(Collection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insert the specified collection elements in the invoking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remove(Object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delete an element from this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removeAll(Collection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delete all the elements of specified collection from the invoking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70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retainAll(Collection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delete all the elements of invoking collection except the specified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int size()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return the total number of elements in the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void clear()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removes the total no of element from the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contains(Object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search an element.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containsAll(Collection c)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is used to search the specified collection in this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6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public Iterator iterator()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an iterator.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976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Object[] toArray()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converts collection into array.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6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12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isEmpty()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checks if collection is empty.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13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boolean equals(Object element)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matches two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2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latin typeface="verdana"/>
                        </a:rPr>
                        <a:t>public int hashCode()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hashcode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number for collection.</a:t>
                      </a:r>
                    </a:p>
                  </a:txBody>
                  <a:tcPr marL="25413" marR="25413" marT="25413" marB="2541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ArrayList</a:t>
            </a:r>
            <a:r>
              <a:rPr lang="en-US" dirty="0" smtClean="0"/>
              <a:t> class uses a dynamic array for storing the </a:t>
            </a:r>
            <a:r>
              <a:rPr lang="en-US" dirty="0" err="1" smtClean="0"/>
              <a:t>elements.It</a:t>
            </a:r>
            <a:r>
              <a:rPr lang="en-US" dirty="0" smtClean="0"/>
              <a:t> extends </a:t>
            </a:r>
            <a:r>
              <a:rPr lang="en-US" dirty="0" err="1" smtClean="0"/>
              <a:t>AbstractList</a:t>
            </a:r>
            <a:r>
              <a:rPr lang="en-US" dirty="0" smtClean="0"/>
              <a:t> class and implements List interface.</a:t>
            </a:r>
          </a:p>
          <a:p>
            <a:r>
              <a:rPr lang="en-US" dirty="0" smtClean="0"/>
              <a:t>can contain duplicate elements.</a:t>
            </a:r>
          </a:p>
          <a:p>
            <a:r>
              <a:rPr lang="en-US" dirty="0" smtClean="0"/>
              <a:t>maintains insertion order.</a:t>
            </a:r>
          </a:p>
          <a:p>
            <a:r>
              <a:rPr lang="en-US" dirty="0" smtClean="0"/>
              <a:t>non synchronized.</a:t>
            </a:r>
          </a:p>
          <a:p>
            <a:r>
              <a:rPr lang="en-US" dirty="0" smtClean="0"/>
              <a:t>allows random access because array works at the index basis.</a:t>
            </a:r>
          </a:p>
          <a:p>
            <a:r>
              <a:rPr lang="en-US" dirty="0" smtClean="0"/>
              <a:t>manipulation is slow because a lot of shifting needs to be occurred if any element is removed from the array list.</a:t>
            </a:r>
          </a:p>
          <a:p>
            <a:pPr marL="12954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Java collection framework was non-generic before JDK 1.5. Since 1.5, it is generic.</a:t>
            </a:r>
          </a:p>
          <a:p>
            <a:r>
              <a:rPr lang="en-US" sz="2000" b="1" dirty="0" smtClean="0"/>
              <a:t>Non-Generic</a:t>
            </a:r>
            <a:r>
              <a:rPr lang="en-US" sz="2000" b="1" dirty="0" smtClean="0"/>
              <a:t>: </a:t>
            </a:r>
          </a:p>
          <a:p>
            <a:pPr lvl="1"/>
            <a:r>
              <a:rPr lang="en-US" sz="1800" dirty="0" smtClean="0"/>
              <a:t>Can hold any type of object</a:t>
            </a:r>
          </a:p>
          <a:p>
            <a:pPr lvl="1"/>
            <a:r>
              <a:rPr lang="en-US" sz="1800" dirty="0" smtClean="0"/>
              <a:t>Example:</a:t>
            </a:r>
          </a:p>
          <a:p>
            <a:pPr lvl="2"/>
            <a:r>
              <a:rPr lang="en-US" sz="1600" dirty="0" err="1" smtClean="0"/>
              <a:t>ArrayList</a:t>
            </a:r>
            <a:r>
              <a:rPr lang="en-US" sz="1600" dirty="0" smtClean="0"/>
              <a:t> al=</a:t>
            </a:r>
            <a:r>
              <a:rPr lang="en-US" sz="1600" b="1" dirty="0" smtClean="0"/>
              <a:t>new</a:t>
            </a:r>
            <a:r>
              <a:rPr lang="en-US" sz="1600" dirty="0" smtClean="0"/>
              <a:t>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(); //creating non-generic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  </a:t>
            </a:r>
          </a:p>
          <a:p>
            <a:pPr lvl="2">
              <a:buNone/>
            </a:pPr>
            <a:endParaRPr lang="en-US" sz="1600" dirty="0" smtClean="0"/>
          </a:p>
          <a:p>
            <a:r>
              <a:rPr lang="en-US" sz="2000" b="1" dirty="0" smtClean="0"/>
              <a:t>Generic:</a:t>
            </a:r>
          </a:p>
          <a:p>
            <a:pPr lvl="1"/>
            <a:r>
              <a:rPr lang="en-US" sz="1800" dirty="0" smtClean="0"/>
              <a:t>allows you to have only one type of object in collection</a:t>
            </a:r>
          </a:p>
          <a:p>
            <a:pPr lvl="1"/>
            <a:r>
              <a:rPr lang="en-US" sz="1800" dirty="0" smtClean="0"/>
              <a:t>the type is specified in angular braces. </a:t>
            </a:r>
          </a:p>
          <a:p>
            <a:pPr lvl="1"/>
            <a:r>
              <a:rPr lang="en-US" sz="1800" dirty="0" smtClean="0"/>
              <a:t>is forced to have only specified type of objects in it. </a:t>
            </a:r>
          </a:p>
          <a:p>
            <a:pPr lvl="1"/>
            <a:r>
              <a:rPr lang="en-US" sz="1800" dirty="0" smtClean="0"/>
              <a:t>If you try to add another type of object, it gives </a:t>
            </a:r>
            <a:r>
              <a:rPr lang="en-US" sz="1800" i="1" dirty="0" smtClean="0"/>
              <a:t>compile time error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Example:</a:t>
            </a:r>
          </a:p>
          <a:p>
            <a:pPr lvl="2"/>
            <a:r>
              <a:rPr lang="en-US" sz="1600" dirty="0" err="1" smtClean="0"/>
              <a:t>ArrayList</a:t>
            </a:r>
            <a:r>
              <a:rPr lang="en-US" sz="1600" dirty="0" smtClean="0"/>
              <a:t>&lt;String&gt; al=</a:t>
            </a:r>
            <a:r>
              <a:rPr lang="en-US" sz="1600" b="1" dirty="0" smtClean="0"/>
              <a:t>new</a:t>
            </a:r>
            <a:r>
              <a:rPr lang="en-US" sz="1600" dirty="0" smtClean="0"/>
              <a:t>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 //creating generic 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 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 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</a:t>
            </a:r>
            <a:r>
              <a:rPr lang="en-US" sz="1400" dirty="0" smtClean="0"/>
              <a:t> 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  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class</a:t>
            </a:r>
            <a:r>
              <a:rPr lang="en-US" sz="1400" dirty="0" smtClean="0"/>
              <a:t> TestCollection1{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</a:t>
            </a:r>
            <a:r>
              <a:rPr lang="en-US" sz="1400" b="1" dirty="0" smtClean="0"/>
              <a:t>public</a:t>
            </a:r>
            <a:r>
              <a:rPr lang="en-US" sz="1400" dirty="0" smtClean="0"/>
              <a:t> </a:t>
            </a:r>
            <a:r>
              <a:rPr lang="en-US" sz="1400" b="1" dirty="0" smtClean="0"/>
              <a:t>static</a:t>
            </a:r>
            <a:r>
              <a:rPr lang="en-US" sz="1400" dirty="0" smtClean="0"/>
              <a:t> </a:t>
            </a:r>
            <a:r>
              <a:rPr lang="en-US" sz="1400" b="1" dirty="0" smtClean="0"/>
              <a:t>void</a:t>
            </a:r>
            <a:r>
              <a:rPr lang="en-US" sz="1400" dirty="0" smtClean="0"/>
              <a:t> main(String </a:t>
            </a:r>
            <a:r>
              <a:rPr lang="en-US" sz="1400" dirty="0" err="1" smtClean="0"/>
              <a:t>args</a:t>
            </a:r>
            <a:r>
              <a:rPr lang="en-US" sz="1400" dirty="0" smtClean="0"/>
              <a:t>[]){   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&lt;String&gt; al=</a:t>
            </a:r>
            <a:r>
              <a:rPr lang="en-US" sz="1400" b="1" dirty="0" smtClean="0"/>
              <a:t>new</a:t>
            </a:r>
            <a:r>
              <a:rPr lang="en-US" sz="1400" dirty="0" smtClean="0"/>
              <a:t>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&lt;String&gt;();//creating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("Ravi");//adding object in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("Vijay");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  // duplicate object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("Ajay");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//getting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from 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 to traverse elements . 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 Can also use for or enhanced for loop to access the item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</a:t>
            </a:r>
            <a:r>
              <a:rPr lang="en-US" sz="1400" dirty="0" err="1" smtClean="0"/>
              <a:t>itr</a:t>
            </a:r>
            <a:r>
              <a:rPr lang="en-US" sz="1400" dirty="0" smtClean="0"/>
              <a:t>=</a:t>
            </a:r>
            <a:r>
              <a:rPr lang="en-US" sz="1400" dirty="0" err="1" smtClean="0"/>
              <a:t>al.iterator</a:t>
            </a:r>
            <a:r>
              <a:rPr lang="en-US" sz="14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   </a:t>
            </a:r>
            <a:r>
              <a:rPr lang="en-US" sz="1400" b="1" dirty="0" smtClean="0"/>
              <a:t>while</a:t>
            </a:r>
            <a:r>
              <a:rPr lang="en-US" sz="1400" dirty="0" smtClean="0"/>
              <a:t>(</a:t>
            </a:r>
            <a:r>
              <a:rPr lang="en-US" sz="1400" dirty="0" err="1" smtClean="0"/>
              <a:t>itr.hasNext</a:t>
            </a:r>
            <a:r>
              <a:rPr lang="en-US" sz="1400" dirty="0" smtClean="0"/>
              <a:t>()){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 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itr.next</a:t>
            </a:r>
            <a:r>
              <a:rPr lang="en-US" sz="1400" dirty="0" smtClean="0"/>
              <a:t>());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}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}  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 </a:t>
            </a:r>
            <a:r>
              <a:rPr lang="en-US" sz="1200" dirty="0" smtClean="0"/>
              <a:t> </a:t>
            </a:r>
          </a:p>
          <a:p>
            <a:r>
              <a:rPr lang="en-US" sz="2000" dirty="0" smtClean="0"/>
              <a:t>Output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400" dirty="0" smtClean="0"/>
              <a:t>Ravi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Vijay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Ravi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Ajay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– Some Methods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488718"/>
          <a:ext cx="8686800" cy="5017800"/>
        </p:xfrm>
        <a:graphic>
          <a:graphicData uri="http://schemas.openxmlformats.org/drawingml/2006/table">
            <a:tbl>
              <a:tblPr/>
              <a:tblGrid>
                <a:gridCol w="2573866"/>
                <a:gridCol w="6112934"/>
              </a:tblGrid>
              <a:tr h="238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02446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add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Appends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specified element to the end of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44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void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add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index, 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element)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Inserts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specified element at the specified position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91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addAll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 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&gt; c)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Appends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all of the elements in the specified collection to the end of this list, in the order that they are returned by the specified collection's 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Iterator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clear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Removes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all of the elements from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contains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o)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if this list contains the specified element.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get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element at the specified position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4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indexOf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o)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index of the first occurrence of the specified element in this list, or -1 if this list does not contain the element.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isEmpty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if this list contains no elements.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Iterator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1200" b="1" u="sng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&gt;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iterator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 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iterator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over the elements in this list in proper sequence.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remove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Removes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element 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specified position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2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remove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o)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Removes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first occurrence of the specified element from this list, if it is present.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332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set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index, 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type parameter in ArrayList"/>
                        </a:rPr>
                        <a:t>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element)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Replaces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element at the specified position in this list with the specified element.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size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number of elements in this list.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class in java.lang"/>
                        </a:rPr>
                        <a:t>Object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[] </a:t>
                      </a:r>
                      <a:r>
                        <a:rPr lang="en-US" sz="1200" b="1" u="sng" dirty="0" err="1" smtClean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toArray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 array containing all of the elements in this list in proper sequence (from first to last element).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781" marR="15442" marT="15442" marB="154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extends </a:t>
            </a:r>
            <a:r>
              <a:rPr lang="en-US" dirty="0" err="1" smtClean="0"/>
              <a:t>AbstractSet</a:t>
            </a:r>
            <a:r>
              <a:rPr lang="en-US" dirty="0" smtClean="0"/>
              <a:t> class and implements Set interface.</a:t>
            </a:r>
          </a:p>
          <a:p>
            <a:r>
              <a:rPr lang="en-US" dirty="0" smtClean="0"/>
              <a:t>contains unique elements only.</a:t>
            </a:r>
          </a:p>
          <a:p>
            <a:r>
              <a:rPr lang="en-US" dirty="0" smtClean="0"/>
              <a:t>non synchronized.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allows null values however if you insert more than one nulls it would still return only one null value.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doesn’t maintain any order, the elements would be returned in any random order.</a:t>
            </a:r>
          </a:p>
          <a:p>
            <a:pPr lvl="1"/>
            <a:r>
              <a:rPr lang="en-US" dirty="0" smtClean="0"/>
              <a:t>Hence can’t access randomly.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 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</a:t>
            </a:r>
            <a:r>
              <a:rPr lang="en-US" sz="1400" dirty="0" smtClean="0"/>
              <a:t> 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  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class</a:t>
            </a:r>
            <a:r>
              <a:rPr lang="en-US" sz="1400" dirty="0" smtClean="0"/>
              <a:t> TestCollection1{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</a:t>
            </a:r>
            <a:r>
              <a:rPr lang="en-US" sz="1400" b="1" dirty="0" smtClean="0"/>
              <a:t>public</a:t>
            </a:r>
            <a:r>
              <a:rPr lang="en-US" sz="1400" dirty="0" smtClean="0"/>
              <a:t> </a:t>
            </a:r>
            <a:r>
              <a:rPr lang="en-US" sz="1400" b="1" dirty="0" smtClean="0"/>
              <a:t>static</a:t>
            </a:r>
            <a:r>
              <a:rPr lang="en-US" sz="1400" dirty="0" smtClean="0"/>
              <a:t> </a:t>
            </a:r>
            <a:r>
              <a:rPr lang="en-US" sz="1400" b="1" dirty="0" smtClean="0"/>
              <a:t>void</a:t>
            </a:r>
            <a:r>
              <a:rPr lang="en-US" sz="1400" dirty="0" smtClean="0"/>
              <a:t> main(String </a:t>
            </a:r>
            <a:r>
              <a:rPr lang="en-US" sz="1400" dirty="0" err="1" smtClean="0"/>
              <a:t>args</a:t>
            </a:r>
            <a:r>
              <a:rPr lang="en-US" sz="1400" dirty="0" smtClean="0"/>
              <a:t>[]){   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&lt;String&gt; al=</a:t>
            </a:r>
            <a:r>
              <a:rPr lang="en-US" sz="1400" b="1" dirty="0" smtClean="0"/>
              <a:t>new</a:t>
            </a:r>
            <a:r>
              <a:rPr lang="en-US" sz="1400" dirty="0" smtClean="0"/>
              <a:t>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&lt;String&gt;();  //creating </a:t>
            </a:r>
            <a:r>
              <a:rPr lang="en-US" sz="1400" dirty="0" err="1" smtClean="0"/>
              <a:t>hashset</a:t>
            </a: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   //adding object in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("Vijay");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("Ravi");  // duplicate object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al.add</a:t>
            </a:r>
            <a:r>
              <a:rPr lang="en-US" sz="1400" dirty="0" smtClean="0"/>
              <a:t>("Ajay");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//getting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from </a:t>
            </a:r>
            <a:r>
              <a:rPr lang="en-US" sz="1400" dirty="0" err="1" smtClean="0"/>
              <a:t>hashset</a:t>
            </a:r>
            <a:r>
              <a:rPr lang="en-US" sz="1400" dirty="0" smtClean="0"/>
              <a:t> to traverse elements . 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// Can also use enhanced for loop to access the item but not normal for loop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 </a:t>
            </a:r>
            <a:r>
              <a:rPr lang="en-US" sz="1400" dirty="0" err="1" smtClean="0"/>
              <a:t>itr</a:t>
            </a:r>
            <a:r>
              <a:rPr lang="en-US" sz="1400" dirty="0" smtClean="0"/>
              <a:t>=</a:t>
            </a:r>
            <a:r>
              <a:rPr lang="en-US" sz="1400" dirty="0" err="1" smtClean="0"/>
              <a:t>al.iterator</a:t>
            </a:r>
            <a:r>
              <a:rPr lang="en-US" sz="14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   </a:t>
            </a:r>
            <a:r>
              <a:rPr lang="en-US" sz="1400" b="1" dirty="0" smtClean="0"/>
              <a:t>while</a:t>
            </a:r>
            <a:r>
              <a:rPr lang="en-US" sz="1400" dirty="0" smtClean="0"/>
              <a:t>(</a:t>
            </a:r>
            <a:r>
              <a:rPr lang="en-US" sz="1400" dirty="0" err="1" smtClean="0"/>
              <a:t>itr.hasNext</a:t>
            </a:r>
            <a:r>
              <a:rPr lang="en-US" sz="1400" dirty="0" smtClean="0"/>
              <a:t>()){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 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itr.next</a:t>
            </a:r>
            <a:r>
              <a:rPr lang="en-US" sz="1400" dirty="0" smtClean="0"/>
              <a:t>());  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  }  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 }  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 </a:t>
            </a:r>
            <a:r>
              <a:rPr lang="en-US" sz="1200" dirty="0" smtClean="0"/>
              <a:t> </a:t>
            </a:r>
          </a:p>
          <a:p>
            <a:r>
              <a:rPr lang="en-US" sz="2000" dirty="0" smtClean="0"/>
              <a:t>Output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Vijay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		Ajay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400" dirty="0" smtClean="0"/>
              <a:t>Ravi 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 (</a:t>
            </a:r>
            <a:r>
              <a:rPr lang="en-US" dirty="0"/>
              <a:t>sometimes called a container</a:t>
            </a:r>
            <a:r>
              <a:rPr lang="en-US" dirty="0" smtClean="0"/>
              <a:t>) is an object that holds other objects that are accessed, placed, and maintained under some set of rules.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– Some Methods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752596"/>
          <a:ext cx="8229600" cy="4131736"/>
        </p:xfrm>
        <a:graphic>
          <a:graphicData uri="http://schemas.openxmlformats.org/drawingml/2006/table">
            <a:tbl>
              <a:tblPr/>
              <a:tblGrid>
                <a:gridCol w="1975935"/>
                <a:gridCol w="6253665"/>
              </a:tblGrid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/>
                        <a:t>Method </a:t>
                      </a:r>
                      <a:endParaRPr lang="en-US" sz="1200" b="1" dirty="0"/>
                    </a:p>
                  </a:txBody>
                  <a:tcPr marL="35949" marR="102713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2"/>
                        </a:rPr>
                        <a:t>add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2" tooltip="type parameter in HashSet"/>
                        </a:rPr>
                        <a:t>E</a:t>
                      </a:r>
                      <a:r>
                        <a:rPr lang="en-US" sz="1200" dirty="0" smtClean="0"/>
                        <a:t> </a:t>
                      </a:r>
                      <a:r>
                        <a:rPr lang="en-US" sz="1200" dirty="0" err="1" smtClean="0"/>
                        <a:t>e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Adds </a:t>
                      </a:r>
                      <a:r>
                        <a:rPr lang="en-US" sz="1200" dirty="0"/>
                        <a:t>the specified element to this set if it is not already present.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void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2"/>
                        </a:rPr>
                        <a:t>clear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Removes </a:t>
                      </a:r>
                      <a:r>
                        <a:rPr lang="en-US" sz="1200" dirty="0"/>
                        <a:t>all of the elements from this set.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2"/>
                        </a:rPr>
                        <a:t>contains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 smtClean="0"/>
                        <a:t> o)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</a:t>
                      </a:r>
                      <a:r>
                        <a:rPr lang="en-US" sz="1200" dirty="0"/>
                        <a:t> true if this set contains the specified element.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err="1" smtClean="0">
                          <a:solidFill>
                            <a:srgbClr val="4C6B87"/>
                          </a:solidFill>
                          <a:hlinkClick r:id="rId2"/>
                        </a:rPr>
                        <a:t>isEmpty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</a:t>
                      </a:r>
                      <a:r>
                        <a:rPr lang="en-US" sz="1200" dirty="0"/>
                        <a:t> true if this set contains no elements.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hlinkClick r:id="rId4" tooltip="interface in java.util"/>
                        </a:rPr>
                        <a:t>Iterator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hlinkClick r:id="rId2" tooltip="type parameter in HashSet"/>
                        </a:rPr>
                        <a:t>E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u="none" strike="noStrike" dirty="0" err="1" smtClean="0">
                          <a:solidFill>
                            <a:srgbClr val="4C6B87"/>
                          </a:solidFill>
                          <a:hlinkClick r:id="rId2"/>
                        </a:rPr>
                        <a:t>iterator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 </a:t>
                      </a:r>
                      <a:r>
                        <a:rPr lang="en-US" sz="1200" dirty="0"/>
                        <a:t>an </a:t>
                      </a:r>
                      <a:r>
                        <a:rPr lang="en-US" sz="1200" dirty="0" err="1"/>
                        <a:t>iterator</a:t>
                      </a:r>
                      <a:r>
                        <a:rPr lang="en-US" sz="1200" dirty="0"/>
                        <a:t> over the elements in this set.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boolean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2"/>
                        </a:rPr>
                        <a:t>remove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 smtClean="0"/>
                        <a:t> o)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Removes </a:t>
                      </a:r>
                      <a:r>
                        <a:rPr lang="en-US" sz="1200" dirty="0"/>
                        <a:t>the specified element from this set if it is present.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b="1" u="none" strike="noStrike" dirty="0" smtClean="0">
                          <a:solidFill>
                            <a:srgbClr val="4C6B87"/>
                          </a:solidFill>
                          <a:hlinkClick r:id="rId2"/>
                        </a:rPr>
                        <a:t>size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marL="35949" marR="15407" marT="15407" marB="15407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Returns </a:t>
                      </a:r>
                      <a:r>
                        <a:rPr lang="en-US" sz="1200" dirty="0"/>
                        <a:t>the number of elements in this set (its cardinality).</a:t>
                      </a:r>
                    </a:p>
                  </a:txBody>
                  <a:tcPr marL="35949" marR="15407" marT="15407" marB="15407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between List and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doesn’t maintain any order, the elements would be returned in any random order. List does.</a:t>
            </a:r>
          </a:p>
          <a:p>
            <a:r>
              <a:rPr lang="en-US" dirty="0" smtClean="0"/>
              <a:t>List can contain duplicate elements whereas Set contains unique elements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was part of the original </a:t>
            </a:r>
            <a:r>
              <a:rPr lang="en-US" dirty="0" err="1"/>
              <a:t>java.util</a:t>
            </a:r>
            <a:r>
              <a:rPr lang="en-US" dirty="0"/>
              <a:t> and is a concrete implementation of a </a:t>
            </a:r>
            <a:r>
              <a:rPr lang="en-US" b="1" dirty="0"/>
              <a:t>Dictionary</a:t>
            </a:r>
            <a:r>
              <a:rPr lang="en-US" dirty="0"/>
              <a:t>.</a:t>
            </a:r>
          </a:p>
          <a:p>
            <a:r>
              <a:rPr lang="en-US" dirty="0"/>
              <a:t>However, Java 2 re-engineered </a:t>
            </a:r>
            <a:r>
              <a:rPr lang="en-US" dirty="0" err="1"/>
              <a:t>Hashtable</a:t>
            </a:r>
            <a:r>
              <a:rPr lang="en-US" dirty="0"/>
              <a:t> so that it also implements the </a:t>
            </a:r>
            <a:r>
              <a:rPr lang="en-US" b="1" dirty="0"/>
              <a:t>Map</a:t>
            </a:r>
            <a:r>
              <a:rPr lang="en-US" dirty="0"/>
              <a:t> interface.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err="1"/>
              <a:t>Hashtable</a:t>
            </a:r>
            <a:r>
              <a:rPr lang="en-US" dirty="0"/>
              <a:t> is now integrated into the </a:t>
            </a:r>
            <a:r>
              <a:rPr lang="en-US" b="1" dirty="0"/>
              <a:t>collections</a:t>
            </a:r>
            <a:r>
              <a:rPr lang="en-US" dirty="0"/>
              <a:t> framework. </a:t>
            </a:r>
            <a:endParaRPr lang="en-US" dirty="0" smtClean="0"/>
          </a:p>
          <a:p>
            <a:r>
              <a:rPr lang="en-US" dirty="0" err="1" smtClean="0"/>
              <a:t>Hashtable</a:t>
            </a:r>
            <a:r>
              <a:rPr lang="en-US" dirty="0" smtClean="0"/>
              <a:t> </a:t>
            </a:r>
            <a:r>
              <a:rPr lang="en-US" dirty="0"/>
              <a:t>implements the Map interface and extends Dictionary class.</a:t>
            </a:r>
          </a:p>
          <a:p>
            <a:r>
              <a:rPr lang="en-US" dirty="0"/>
              <a:t>It contains only unique elements.</a:t>
            </a:r>
          </a:p>
          <a:p>
            <a:r>
              <a:rPr lang="en-US" dirty="0"/>
              <a:t>It may have not have any null key or value.</a:t>
            </a:r>
          </a:p>
          <a:p>
            <a:r>
              <a:rPr lang="en-US" dirty="0"/>
              <a:t>It is synchronized.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24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– some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8897784"/>
              </p:ext>
            </p:extLst>
          </p:nvPr>
        </p:nvGraphicFramePr>
        <p:xfrm>
          <a:off x="685800" y="1600199"/>
          <a:ext cx="7924800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791200"/>
              </a:tblGrid>
              <a:tr h="259058">
                <a:tc>
                  <a:txBody>
                    <a:bodyPr/>
                    <a:lstStyle/>
                    <a:p>
                      <a:r>
                        <a:rPr lang="en-US" sz="1600" dirty="0"/>
                        <a:t>Modifier and Type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 and Description</a:t>
                      </a:r>
                    </a:p>
                  </a:txBody>
                  <a:tcPr marL="6430" marR="6430" marT="6430" marB="6430" anchor="ctr"/>
                </a:tc>
              </a:tr>
              <a:tr h="5791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/>
                        </a:rPr>
                        <a:t>contains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/>
                        <a:t> value) Tests if some key maps into the specified value in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containsKey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linkClick r:id="rId3" tooltip="class in java.lang"/>
                        </a:rPr>
                        <a:t>Object</a:t>
                      </a:r>
                      <a:r>
                        <a:rPr lang="en-US" sz="1200"/>
                        <a:t> key) Tests if the specified object is a key in this hashtable.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containsValue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linkClick r:id="rId3" tooltip="class in java.lang"/>
                        </a:rPr>
                        <a:t>Object</a:t>
                      </a:r>
                      <a:r>
                        <a:rPr lang="en-US" sz="1200"/>
                        <a:t> value) Returns true if this hashtable maps one or more keys to this value.</a:t>
                      </a:r>
                    </a:p>
                  </a:txBody>
                  <a:tcPr marL="6430" marR="6430" marT="6430" marB="64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 tooltip="interface in java.util"/>
                        </a:rPr>
                        <a:t>Enumeration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2" tooltip="type parameter in Hashtable"/>
                        </a:rPr>
                        <a:t>V</a:t>
                      </a:r>
                      <a:r>
                        <a:rPr lang="en-US" sz="120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/>
                        </a:rPr>
                        <a:t>elements</a:t>
                      </a:r>
                      <a:r>
                        <a:rPr lang="en-US" sz="1200"/>
                        <a:t>() Returns an enumeration of the values in this hashtable.</a:t>
                      </a:r>
                    </a:p>
                  </a:txBody>
                  <a:tcPr marL="6430" marR="6430" marT="6430" marB="6430" anchor="ctr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5" tooltip="interface in java.util"/>
                        </a:rPr>
                        <a:t>Set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6" tooltip="interface in java.util"/>
                        </a:rPr>
                        <a:t>Map.Entry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2" tooltip="type parameter in Hashtable"/>
                        </a:rPr>
                        <a:t>K</a:t>
                      </a:r>
                      <a:r>
                        <a:rPr lang="en-US" sz="1200"/>
                        <a:t>,</a:t>
                      </a:r>
                      <a:r>
                        <a:rPr lang="en-US" sz="1200">
                          <a:hlinkClick r:id="rId2" tooltip="type parameter in Hashtable"/>
                        </a:rPr>
                        <a:t>V</a:t>
                      </a:r>
                      <a:r>
                        <a:rPr lang="en-US" sz="1200"/>
                        <a:t>&gt;&gt;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2"/>
                        </a:rPr>
                        <a:t>entrySet</a:t>
                      </a:r>
                      <a:r>
                        <a:rPr lang="en-US" sz="1200" dirty="0"/>
                        <a:t>() Returns a </a:t>
                      </a:r>
                      <a:r>
                        <a:rPr lang="en-US" sz="1200" dirty="0">
                          <a:hlinkClick r:id="rId5" tooltip="interface in java.util"/>
                        </a:rPr>
                        <a:t>Set</a:t>
                      </a:r>
                      <a:r>
                        <a:rPr lang="en-US" sz="1200" dirty="0"/>
                        <a:t> view of the mappings contained in this map.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/>
                        </a:rPr>
                        <a:t>equals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/>
                        <a:t> o) Compares the specified Object with this Map for equality, as per the definition in the Map interface.</a:t>
                      </a:r>
                    </a:p>
                  </a:txBody>
                  <a:tcPr marL="6430" marR="6430" marT="6430" marB="6430"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200"/>
                        <a:t>void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2"/>
                        </a:rPr>
                        <a:t>forEach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>
                          <a:hlinkClick r:id="rId7" tooltip="interface in java.util.function"/>
                        </a:rPr>
                        <a:t>BiConsumer</a:t>
                      </a:r>
                      <a:r>
                        <a:rPr lang="en-US" sz="1200" dirty="0"/>
                        <a:t>&lt;? super </a:t>
                      </a:r>
                      <a:r>
                        <a:rPr lang="en-US" sz="1200" dirty="0">
                          <a:hlinkClick r:id="rId2" tooltip="type parameter in Hashtable"/>
                        </a:rPr>
                        <a:t>K</a:t>
                      </a:r>
                      <a:r>
                        <a:rPr lang="en-US" sz="1200" dirty="0"/>
                        <a:t>,? super </a:t>
                      </a:r>
                      <a:r>
                        <a:rPr lang="en-US" sz="1200" dirty="0">
                          <a:hlinkClick r:id="rId2" tooltip="type parameter in Hashtable"/>
                        </a:rPr>
                        <a:t>V</a:t>
                      </a:r>
                      <a:r>
                        <a:rPr lang="en-US" sz="1200" dirty="0"/>
                        <a:t>&gt; action) Performs the given action for each entry in this map until all entries have been processed or the action throws an exception.</a:t>
                      </a:r>
                    </a:p>
                  </a:txBody>
                  <a:tcPr marL="6430" marR="6430" marT="6430" marB="6430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2" tooltip="type parameter in Hashtable"/>
                        </a:rPr>
                        <a:t>V</a:t>
                      </a:r>
                      <a:endParaRPr lang="en-US" sz="120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/>
                        </a:rPr>
                        <a:t>get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class in java.lang"/>
                        </a:rPr>
                        <a:t>Object</a:t>
                      </a:r>
                      <a:r>
                        <a:rPr lang="en-US" sz="1200" dirty="0"/>
                        <a:t> key) Returns the value to which the specified key is mapped, or null if this map contains no mapping for the key.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2"/>
                        </a:rPr>
                        <a:t>hashCode</a:t>
                      </a:r>
                      <a:r>
                        <a:rPr lang="en-US" sz="1200" dirty="0"/>
                        <a:t>() Returns the hash code value for this Map as per the definition in the Map interface.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2"/>
                        </a:rPr>
                        <a:t>isEmpty</a:t>
                      </a:r>
                      <a:r>
                        <a:rPr lang="en-US" sz="1200" dirty="0"/>
                        <a:t>() Tests if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 maps no keys to values.</a:t>
                      </a:r>
                    </a:p>
                  </a:txBody>
                  <a:tcPr marL="6430" marR="6430" marT="6430" marB="64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752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– some methods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2402513"/>
              </p:ext>
            </p:extLst>
          </p:nvPr>
        </p:nvGraphicFramePr>
        <p:xfrm>
          <a:off x="685800" y="1600199"/>
          <a:ext cx="79248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791200"/>
              </a:tblGrid>
              <a:tr h="259058">
                <a:tc>
                  <a:txBody>
                    <a:bodyPr/>
                    <a:lstStyle/>
                    <a:p>
                      <a:r>
                        <a:rPr lang="en-US" sz="1600" dirty="0"/>
                        <a:t>Modifier and Type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 and Description</a:t>
                      </a:r>
                    </a:p>
                  </a:txBody>
                  <a:tcPr marL="6430" marR="6430" marT="6430" marB="6430" anchor="ctr"/>
                </a:tc>
              </a:tr>
              <a:tr h="350543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 tooltip="interface in java.util"/>
                        </a:rPr>
                        <a:t>Enumeration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keys</a:t>
                      </a:r>
                      <a:r>
                        <a:rPr lang="en-US" sz="1200" dirty="0"/>
                        <a:t>() Returns an enumeration of the keys in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 tooltip="interface in java.util"/>
                        </a:rPr>
                        <a:t>Set</a:t>
                      </a:r>
                      <a:r>
                        <a:rPr lang="en-US" sz="1200"/>
                        <a:t>&lt;</a:t>
                      </a:r>
                      <a:r>
                        <a:rPr lang="en-US" sz="1200">
                          <a:hlinkClick r:id="rId3" tooltip="type parameter in Hashtable"/>
                        </a:rPr>
                        <a:t>K</a:t>
                      </a:r>
                      <a:r>
                        <a:rPr lang="en-US" sz="120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keySet</a:t>
                      </a:r>
                      <a:r>
                        <a:rPr lang="en-US" sz="1200"/>
                        <a:t>() Returns a </a:t>
                      </a:r>
                      <a:r>
                        <a:rPr lang="en-US" sz="1200">
                          <a:hlinkClick r:id="rId4" tooltip="interface in java.util"/>
                        </a:rPr>
                        <a:t>Set</a:t>
                      </a:r>
                      <a:r>
                        <a:rPr lang="en-US" sz="1200"/>
                        <a:t> view of the keys contained in this map.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put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linkClick r:id="rId3" tooltip="type parameter in Hashtable"/>
                        </a:rPr>
                        <a:t>K</a:t>
                      </a:r>
                      <a:r>
                        <a:rPr lang="en-US" sz="1200"/>
                        <a:t> key, </a:t>
                      </a:r>
                      <a:r>
                        <a:rPr lang="en-US" sz="1200">
                          <a:hlinkClick r:id="rId3" tooltip="type parameter in Hashtable"/>
                        </a:rPr>
                        <a:t>V</a:t>
                      </a:r>
                      <a:r>
                        <a:rPr lang="en-US" sz="1200"/>
                        <a:t> value) Maps the specified key to the specified value in this hashtable.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void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hlinkClick r:id="rId3"/>
                        </a:rPr>
                        <a:t>putAll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5" tooltip="interface in java.util"/>
                        </a:rPr>
                        <a:t>Map</a:t>
                      </a:r>
                      <a:r>
                        <a:rPr lang="en-US" sz="1200" dirty="0"/>
                        <a:t>&lt;? extends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,? extends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&gt; t) Copies all of the mappings from the specified map to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remove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6" tooltip="class in java.lang"/>
                        </a:rPr>
                        <a:t>Object</a:t>
                      </a:r>
                      <a:r>
                        <a:rPr lang="en-US" sz="1200" dirty="0"/>
                        <a:t> key) Removes the key (and its corresponding value) from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remove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6" tooltip="class in java.lang"/>
                        </a:rPr>
                        <a:t>Object</a:t>
                      </a:r>
                      <a:r>
                        <a:rPr lang="en-US" sz="1200" dirty="0"/>
                        <a:t> key, </a:t>
                      </a:r>
                      <a:r>
                        <a:rPr lang="en-US" sz="1200" dirty="0">
                          <a:hlinkClick r:id="rId6" tooltip="class in java.lang"/>
                        </a:rPr>
                        <a:t>Object</a:t>
                      </a:r>
                      <a:r>
                        <a:rPr lang="en-US" sz="1200" dirty="0"/>
                        <a:t> value) Removes the entry for the specified key only if it is currently mapped to the specified value.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replace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 key,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 value) Replaces the entry for the specified key only if it is currently mapped to some value.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replace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K</a:t>
                      </a:r>
                      <a:r>
                        <a:rPr lang="en-US" sz="1200" dirty="0"/>
                        <a:t> key,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oldValue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 </a:t>
                      </a:r>
                      <a:r>
                        <a:rPr lang="en-US" sz="1200" dirty="0" err="1"/>
                        <a:t>newValue</a:t>
                      </a:r>
                      <a:r>
                        <a:rPr lang="en-US" sz="1200" dirty="0"/>
                        <a:t>) Replaces the entry for the specified key only if currently mapped to the specified value.</a:t>
                      </a:r>
                    </a:p>
                  </a:txBody>
                  <a:tcPr marL="6430" marR="6430" marT="6430" marB="6430"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endParaRPr lang="en-US" sz="1200" dirty="0"/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size</a:t>
                      </a:r>
                      <a:r>
                        <a:rPr lang="en-US" sz="1200" dirty="0"/>
                        <a:t>() Returns the number of keys in this </a:t>
                      </a:r>
                      <a:r>
                        <a:rPr lang="en-US" sz="1200" dirty="0" err="1"/>
                        <a:t>hashtable</a:t>
                      </a:r>
                      <a:r>
                        <a:rPr lang="en-US" sz="1200" dirty="0"/>
                        <a:t>.</a:t>
                      </a:r>
                    </a:p>
                  </a:txBody>
                  <a:tcPr marL="6430" marR="6430" marT="6430" marB="643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7" tooltip="interface in java.util"/>
                        </a:rPr>
                        <a:t>Collection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>
                          <a:hlinkClick r:id="rId3" tooltip="type parameter in Hashtable"/>
                        </a:rPr>
                        <a:t>V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6430" marR="6430" marT="6430" marB="643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values</a:t>
                      </a:r>
                      <a:r>
                        <a:rPr lang="en-US" sz="1200" dirty="0"/>
                        <a:t>() Returns a </a:t>
                      </a:r>
                      <a:r>
                        <a:rPr lang="en-US" sz="1200" dirty="0">
                          <a:hlinkClick r:id="rId7" tooltip="interface in java.util"/>
                        </a:rPr>
                        <a:t>Collection</a:t>
                      </a:r>
                      <a:r>
                        <a:rPr lang="en-US" sz="1200" dirty="0"/>
                        <a:t> view of the values contained in this map.</a:t>
                      </a:r>
                    </a:p>
                  </a:txBody>
                  <a:tcPr marL="6430" marR="6430" marT="6430" marB="64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2238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29541" indent="0">
              <a:spcBef>
                <a:spcPts val="0"/>
              </a:spcBef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java.util.Enumeration</a:t>
            </a:r>
            <a:r>
              <a:rPr lang="en-US" sz="1200" b="1" dirty="0"/>
              <a:t>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java.util.Hashtable</a:t>
            </a:r>
            <a:r>
              <a:rPr lang="en-US" sz="1200" b="1" dirty="0" smtClean="0"/>
              <a:t>;</a:t>
            </a:r>
            <a:endParaRPr lang="en-US" sz="1200" dirty="0"/>
          </a:p>
          <a:p>
            <a:pPr marL="129541" indent="0">
              <a:spcBef>
                <a:spcPts val="0"/>
              </a:spcBef>
              <a:buNone/>
            </a:pPr>
            <a:endParaRPr lang="en-US" sz="1200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b="1" dirty="0"/>
              <a:t>public class </a:t>
            </a:r>
            <a:r>
              <a:rPr lang="en-US" sz="1200" b="1" dirty="0" err="1"/>
              <a:t>TestHashTable</a:t>
            </a:r>
            <a:r>
              <a:rPr lang="en-US" sz="1200" b="1" dirty="0"/>
              <a:t> {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b="1" dirty="0"/>
              <a:t>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Hashtable</a:t>
            </a:r>
            <a:r>
              <a:rPr lang="en-US" sz="1200" dirty="0"/>
              <a:t>&lt;String, String&gt; </a:t>
            </a:r>
            <a:r>
              <a:rPr lang="en-US" sz="1200" dirty="0" err="1"/>
              <a:t>ht</a:t>
            </a:r>
            <a:r>
              <a:rPr lang="en-US" sz="1200" dirty="0"/>
              <a:t> = </a:t>
            </a:r>
            <a:r>
              <a:rPr lang="en-US" sz="1200" b="1" dirty="0"/>
              <a:t>new </a:t>
            </a:r>
            <a:r>
              <a:rPr lang="en-US" sz="1200" b="1" dirty="0" err="1"/>
              <a:t>Hashtable</a:t>
            </a:r>
            <a:r>
              <a:rPr lang="en-US" sz="1200" b="1" dirty="0"/>
              <a:t>&lt;&gt;();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("011001", "</a:t>
            </a:r>
            <a:r>
              <a:rPr lang="en-US" sz="1200" dirty="0" err="1"/>
              <a:t>Arifa</a:t>
            </a:r>
            <a:r>
              <a:rPr lang="en-US" sz="1200" dirty="0"/>
              <a:t>");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("011002", "Reza");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("011003", "</a:t>
            </a:r>
            <a:r>
              <a:rPr lang="en-US" sz="1200" dirty="0" err="1"/>
              <a:t>Basir</a:t>
            </a:r>
            <a:r>
              <a:rPr lang="en-US" sz="1200" dirty="0"/>
              <a:t>");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/>
              <a:t>ht.put</a:t>
            </a:r>
            <a:r>
              <a:rPr lang="en-US" sz="1200" dirty="0"/>
              <a:t>("011004", "Salma");</a:t>
            </a:r>
          </a:p>
          <a:p>
            <a:pPr marL="678181" lvl="2" indent="0">
              <a:spcBef>
                <a:spcPts val="0"/>
              </a:spcBef>
              <a:buNone/>
            </a:pP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// Retrieve the keys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Enumeration&lt;String&gt; keys=</a:t>
            </a:r>
            <a:r>
              <a:rPr lang="en-US" sz="1200" dirty="0" err="1"/>
              <a:t>ht.keys</a:t>
            </a:r>
            <a:r>
              <a:rPr lang="en-US" sz="1200" dirty="0"/>
              <a:t>();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b="1" dirty="0"/>
              <a:t>while(</a:t>
            </a:r>
            <a:r>
              <a:rPr lang="en-US" sz="1200" b="1" dirty="0" err="1"/>
              <a:t>keys.hasMoreElements</a:t>
            </a:r>
            <a:r>
              <a:rPr lang="en-US" sz="1200" b="1" dirty="0"/>
              <a:t>()){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String key = </a:t>
            </a:r>
            <a:r>
              <a:rPr lang="en-US" sz="1200" dirty="0" err="1"/>
              <a:t>keys.nextElement</a:t>
            </a:r>
            <a:r>
              <a:rPr lang="en-US" sz="1200" dirty="0"/>
              <a:t>();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String </a:t>
            </a:r>
            <a:r>
              <a:rPr lang="en-US" sz="1200" dirty="0" err="1"/>
              <a:t>val</a:t>
            </a:r>
            <a:r>
              <a:rPr lang="en-US" sz="1200" dirty="0"/>
              <a:t> = </a:t>
            </a:r>
            <a:r>
              <a:rPr lang="en-US" sz="1200" dirty="0" err="1"/>
              <a:t>ht.get</a:t>
            </a:r>
            <a:r>
              <a:rPr lang="en-US" sz="1200" dirty="0"/>
              <a:t>(key); // Get the value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 err="1"/>
              <a:t>System.</a:t>
            </a:r>
            <a:r>
              <a:rPr lang="en-US" sz="1200" b="1" i="1" dirty="0" err="1"/>
              <a:t>out.printf</a:t>
            </a:r>
            <a:r>
              <a:rPr lang="en-US" sz="1200" b="1" i="1" dirty="0"/>
              <a:t>("%s : %s", key, </a:t>
            </a:r>
            <a:r>
              <a:rPr lang="en-US" sz="1200" b="1" i="1" dirty="0" err="1"/>
              <a:t>val</a:t>
            </a:r>
            <a:r>
              <a:rPr lang="en-US" sz="1200" b="1" i="1" dirty="0"/>
              <a:t>); 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678181" lvl="2" indent="0">
              <a:spcBef>
                <a:spcPts val="0"/>
              </a:spcBef>
              <a:buNone/>
            </a:pP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// Retrieve the elements/values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Enumeration&lt;String&gt; elements=</a:t>
            </a:r>
            <a:r>
              <a:rPr lang="en-US" sz="1200" dirty="0" err="1"/>
              <a:t>ht.elements</a:t>
            </a:r>
            <a:r>
              <a:rPr lang="en-US" sz="1200" dirty="0"/>
              <a:t>();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b="1" dirty="0"/>
              <a:t>while(</a:t>
            </a:r>
            <a:r>
              <a:rPr lang="en-US" sz="1200" b="1" dirty="0" err="1"/>
              <a:t>elements.hasMoreElements</a:t>
            </a:r>
            <a:r>
              <a:rPr lang="en-US" sz="1200" b="1" dirty="0"/>
              <a:t>()){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elements.nextElement</a:t>
            </a:r>
            <a:r>
              <a:rPr lang="en-US" sz="1200" b="1" i="1" dirty="0"/>
              <a:t>());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38400"/>
            <a:ext cx="15240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21336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6975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1"/>
            <a:ext cx="8229600" cy="990599"/>
          </a:xfrm>
        </p:spPr>
        <p:txBody>
          <a:bodyPr/>
          <a:lstStyle/>
          <a:p>
            <a:pPr algn="ctr"/>
            <a:r>
              <a:rPr lang="en-US" dirty="0" smtClean="0"/>
              <a:t>Collections Class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class consists exclusively of static methods that operate on or return collections. </a:t>
            </a:r>
          </a:p>
          <a:p>
            <a:r>
              <a:rPr lang="en-US" dirty="0" smtClean="0"/>
              <a:t>It contains polymorphic algorithms that operate on collections.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 of Collections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00200"/>
          <a:ext cx="8610600" cy="4334010"/>
        </p:xfrm>
        <a:graphic>
          <a:graphicData uri="http://schemas.openxmlformats.org/drawingml/2006/table">
            <a:tbl>
              <a:tblPr/>
              <a:tblGrid>
                <a:gridCol w="5105400"/>
                <a:gridCol w="3449545"/>
                <a:gridCol w="55655"/>
              </a:tblGrid>
              <a:tr h="247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Modifier and Type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23331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 and Description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Boolean </a:t>
                      </a: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addAll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c, T... elements)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Adds all of the specified elements to the specified collection.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binarySearch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interface in java.util"/>
                        </a:rPr>
                        <a:t>List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 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lang"/>
                        </a:rPr>
                        <a:t>Comparable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list, T key)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Searches the specified list for the specified object using the binary search algorithm.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int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binarySearch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list, T key,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interface in java.util"/>
                        </a:rPr>
                        <a:t>Comparator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Searches the specified list for the specified object using the binary search algorithm.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void 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copy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interface in java.util"/>
                        </a:rPr>
                        <a:t>List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dest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interface in java.util"/>
                        </a:rPr>
                        <a:t>List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src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Copies all of the elements from one list into another.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boolean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disjoint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c1,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c2)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 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if the two specified collections have no elements in common.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fill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list, T obj)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Replaces all of the elements of the specified list with the specified element.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 extends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class in java.lang"/>
                        </a:rPr>
                        <a:t>Object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&amp;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lang"/>
                        </a:rPr>
                        <a:t>Comparable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</a:t>
                      </a:r>
                      <a:b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max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coll)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maximum element of the given collection, according to the </a:t>
                      </a:r>
                      <a:r>
                        <a:rPr lang="en-US" sz="1200" i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natural ordering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of its elements.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T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max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util"/>
                        </a:rPr>
                        <a:t>Collection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coll,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interface in java.util"/>
                        </a:rPr>
                        <a:t>Comparator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comp)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maximum element of the given collection, according to the order induced by the specified comparator.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methods of Collections class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sz="quarter" idx="1"/>
          </p:nvPr>
        </p:nvSpPr>
        <p:spPr>
          <a:xfrm>
            <a:off x="457200" y="5638800"/>
            <a:ext cx="8229600" cy="838199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Notice all the methods that involve comparison of 2 objects, either require the Comparable interface or Comparator interface.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00200"/>
          <a:ext cx="8610600" cy="3875849"/>
        </p:xfrm>
        <a:graphic>
          <a:graphicData uri="http://schemas.openxmlformats.org/drawingml/2006/table">
            <a:tbl>
              <a:tblPr/>
              <a:tblGrid>
                <a:gridCol w="5105400"/>
                <a:gridCol w="3449545"/>
                <a:gridCol w="55655"/>
              </a:tblGrid>
              <a:tr h="2476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Modifier and Type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23331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b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 and Description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 extends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class in java.lang"/>
                        </a:rPr>
                        <a:t>Object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&amp;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lang"/>
                        </a:rPr>
                        <a:t>Comparable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</a:t>
                      </a:r>
                      <a:b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 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min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Collection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coll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minimum element of the given collection, according to the </a:t>
                      </a:r>
                      <a:r>
                        <a:rPr lang="en-US" sz="1200" i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natural ordering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of its elements.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T 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min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interface in java.util"/>
                        </a:rPr>
                        <a:t>Collection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extends T&gt;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coll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, </a:t>
                      </a:r>
                      <a:r>
                        <a:rPr lang="en-US" sz="1200" b="1" u="none" strike="noStrike" dirty="0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interface in java.util"/>
                        </a:rPr>
                        <a:t>Comparator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comp)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minimum element of the given collection, according to the order induced by the specified comparator.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boolean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replaceAll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&lt;T&gt; list, T oldVal, T newVal)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Replaces all occurrences of one specified value in a list with another.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reverse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list)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Reverses the order of the elements in the specified list.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 extends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 tooltip="interface in java.lang"/>
                        </a:rPr>
                        <a:t>Comparable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T&gt;&gt; </a:t>
                      </a:r>
                      <a:b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sort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&lt;T&gt; list)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Sorts the specified list into ascending order, according to the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Arial"/>
                          <a:ea typeface="Times New Roman"/>
                          <a:cs typeface="Times New Roman"/>
                          <a:hlinkClick r:id="rId3" tooltip="interface in java.lang"/>
                        </a:rPr>
                        <a:t>natural ordering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of its elements.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&lt;T&gt; 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sort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&lt;T&gt; list, 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interface in java.util"/>
                        </a:rPr>
                        <a:t>Comparator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 super T&gt; c)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Sorts the specified list according to the order induced by the specified comparator.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1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static 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swap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 tooltip="interface in java.util"/>
                        </a:rPr>
                        <a:t>List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&lt;?&gt; list, int i, int j)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Swaps the elements at the specified positions in the specified list.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166" marR="18500" marT="18500" marB="18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vs.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fixed size.</a:t>
            </a:r>
          </a:p>
          <a:p>
            <a:pPr lvl="1"/>
            <a:r>
              <a:rPr lang="en-US" dirty="0" smtClean="0"/>
              <a:t>Type safe.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1600" dirty="0" smtClean="0"/>
              <a:t>Integer[] data = new Integer[2];</a:t>
            </a:r>
          </a:p>
          <a:p>
            <a:pPr lvl="1">
              <a:buNone/>
            </a:pPr>
            <a:r>
              <a:rPr lang="en-US" sz="1600" dirty="0" smtClean="0"/>
              <a:t>		data[0] =5;</a:t>
            </a:r>
          </a:p>
          <a:p>
            <a:pPr lvl="1">
              <a:buNone/>
            </a:pPr>
            <a:r>
              <a:rPr lang="en-US" sz="1600" dirty="0" smtClean="0"/>
              <a:t>		data[1] = “Hello”;// error</a:t>
            </a:r>
            <a:endParaRPr lang="en-US" dirty="0" smtClean="0"/>
          </a:p>
          <a:p>
            <a:pPr lvl="1"/>
            <a:r>
              <a:rPr lang="en-US" dirty="0" smtClean="0"/>
              <a:t>Can store primitive type.</a:t>
            </a:r>
          </a:p>
          <a:p>
            <a:pPr lvl="1"/>
            <a:r>
              <a:rPr lang="en-US" dirty="0" smtClean="0"/>
              <a:t>Better performance but</a:t>
            </a:r>
          </a:p>
          <a:p>
            <a:pPr lvl="2"/>
            <a:r>
              <a:rPr lang="en-US" dirty="0" smtClean="0"/>
              <a:t>If we need to increase or decrease the size of an array – it become inefficient.</a:t>
            </a:r>
          </a:p>
          <a:p>
            <a:pPr lvl="3"/>
            <a:r>
              <a:rPr lang="en-US" dirty="0" smtClean="0"/>
              <a:t>Need to declare a new array</a:t>
            </a:r>
          </a:p>
          <a:p>
            <a:pPr lvl="3"/>
            <a:r>
              <a:rPr lang="en-US" dirty="0" smtClean="0"/>
              <a:t>Copy the element from old array to the new one.</a:t>
            </a:r>
          </a:p>
          <a:p>
            <a:pPr lvl="1"/>
            <a:r>
              <a:rPr lang="en-US" dirty="0" smtClean="0"/>
              <a:t>It is not always feasible to know how big an array will be needed for an application.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Comparable interface(</a:t>
            </a:r>
            <a:r>
              <a:rPr lang="en-US" b="1" dirty="0" err="1" smtClean="0"/>
              <a:t>java.lang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whose objects to be sorted, compared implement this interface(Comparable or Comparable&lt;T&gt;).</a:t>
            </a:r>
          </a:p>
          <a:p>
            <a:pPr lvl="1"/>
            <a:r>
              <a:rPr lang="en-US" dirty="0" smtClean="0"/>
              <a:t>have to implement </a:t>
            </a:r>
            <a:r>
              <a:rPr lang="en-US" dirty="0" err="1" smtClean="0"/>
              <a:t>compareTo</a:t>
            </a:r>
            <a:r>
              <a:rPr lang="en-US" dirty="0" smtClean="0"/>
              <a:t>(Object) or </a:t>
            </a:r>
            <a:r>
              <a:rPr lang="en-US" dirty="0" err="1" smtClean="0"/>
              <a:t>compareTo</a:t>
            </a:r>
            <a:r>
              <a:rPr lang="en-US" dirty="0" smtClean="0"/>
              <a:t>(&lt;T&gt;)method.</a:t>
            </a:r>
          </a:p>
          <a:p>
            <a:pPr lvl="1"/>
            <a:r>
              <a:rPr lang="en-US" dirty="0" smtClean="0"/>
              <a:t>The comparison logic has to be implemented inside the </a:t>
            </a:r>
            <a:r>
              <a:rPr lang="en-US" dirty="0" err="1" smtClean="0"/>
              <a:t>compreTo</a:t>
            </a:r>
            <a:r>
              <a:rPr lang="en-US" dirty="0" smtClean="0"/>
              <a:t>()  method.</a:t>
            </a:r>
          </a:p>
          <a:p>
            <a:pPr lvl="1"/>
            <a:r>
              <a:rPr lang="en-US" dirty="0" smtClean="0"/>
              <a:t>collection of that object can be sorted automatically using </a:t>
            </a:r>
            <a:r>
              <a:rPr lang="en-US" dirty="0" err="1" smtClean="0"/>
              <a:t>Collection.sort</a:t>
            </a:r>
            <a:r>
              <a:rPr lang="en-US" dirty="0" smtClean="0"/>
              <a:t>() or </a:t>
            </a:r>
            <a:r>
              <a:rPr lang="en-US" dirty="0" err="1" smtClean="0"/>
              <a:t>Arrays.sort</a:t>
            </a:r>
            <a:r>
              <a:rPr lang="en-US" dirty="0" smtClean="0"/>
              <a:t>().</a:t>
            </a:r>
          </a:p>
          <a:p>
            <a:pPr lvl="1"/>
            <a:r>
              <a:rPr lang="en-US" dirty="0" smtClean="0"/>
              <a:t>Object will be sort on the basis of </a:t>
            </a:r>
            <a:r>
              <a:rPr lang="en-US" dirty="0" err="1" smtClean="0"/>
              <a:t>compareTo</a:t>
            </a:r>
            <a:r>
              <a:rPr lang="en-US" dirty="0" smtClean="0"/>
              <a:t> method in that class.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Comparator interface (</a:t>
            </a:r>
            <a:r>
              <a:rPr lang="en-US" b="1" dirty="0" err="1" smtClean="0"/>
              <a:t>java.util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whose objects to be sorted do not need to implement this interface.</a:t>
            </a:r>
          </a:p>
          <a:p>
            <a:r>
              <a:rPr lang="en-US" dirty="0" smtClean="0"/>
              <a:t>Some third class can implement this interface to sort</a:t>
            </a:r>
          </a:p>
          <a:p>
            <a:r>
              <a:rPr lang="en-US" dirty="0" smtClean="0"/>
              <a:t>Need to implement the sorting logic inside compare(&lt;T&gt; o1, &lt;T&lt; o2)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Employee 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</a:t>
            </a: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String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Integer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Employee(</a:t>
            </a:r>
            <a:r>
              <a:rPr lang="en-US" sz="1400" dirty="0" err="1" smtClean="0"/>
              <a:t>int</a:t>
            </a:r>
            <a:r>
              <a:rPr lang="en-US" sz="1400" dirty="0" smtClean="0"/>
              <a:t> id, String name, Integer </a:t>
            </a:r>
            <a:r>
              <a:rPr lang="en-US" sz="1400" dirty="0" err="1" smtClean="0"/>
              <a:t>sal</a:t>
            </a:r>
            <a:r>
              <a:rPr lang="en-US" sz="1400" dirty="0" smtClean="0"/>
              <a:t>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this.id =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this.name =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this.salary</a:t>
            </a:r>
            <a:r>
              <a:rPr lang="en-US" sz="1400" dirty="0" smtClean="0"/>
              <a:t> = </a:t>
            </a:r>
            <a:r>
              <a:rPr lang="en-US" sz="1400" dirty="0" err="1" smtClean="0"/>
              <a:t>sal</a:t>
            </a:r>
            <a:r>
              <a:rPr lang="en-US" sz="1400" dirty="0" smtClean="0"/>
              <a:t>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b="1" dirty="0" smtClean="0"/>
              <a:t>   </a:t>
            </a:r>
            <a:r>
              <a:rPr lang="en-US" sz="1400" dirty="0" smtClean="0"/>
              <a:t>public Integer </a:t>
            </a:r>
            <a:r>
              <a:rPr lang="en-US" sz="1400" dirty="0" err="1" smtClean="0"/>
              <a:t>getSalary</a:t>
            </a:r>
            <a:r>
              <a:rPr lang="en-US" sz="1400" dirty="0" smtClean="0"/>
              <a:t>(){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return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       }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id+"\t"+name+"\t"+salary;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TestEmployee</a:t>
            </a:r>
            <a:r>
              <a:rPr lang="en-US" sz="1400" dirty="0" smtClean="0"/>
              <a:t> 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  public static void main(String a[]){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List&lt;Employee&gt; </a:t>
            </a:r>
            <a:r>
              <a:rPr lang="en-US" sz="1400" dirty="0" err="1" smtClean="0"/>
              <a:t>emps</a:t>
            </a:r>
            <a:r>
              <a:rPr lang="en-US" sz="1400" dirty="0" smtClean="0"/>
              <a:t> = new 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&lt;Employee&gt;();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Employee(10, "</a:t>
            </a:r>
            <a:r>
              <a:rPr lang="en-US" sz="1400" dirty="0" err="1" smtClean="0"/>
              <a:t>Shakil</a:t>
            </a:r>
            <a:r>
              <a:rPr lang="en-US" sz="1400" dirty="0" smtClean="0"/>
              <a:t>", 25000));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Employee(120, "</a:t>
            </a:r>
            <a:r>
              <a:rPr lang="en-US" sz="1400" dirty="0" err="1" smtClean="0"/>
              <a:t>Mamun</a:t>
            </a:r>
            <a:r>
              <a:rPr lang="en-US" sz="1400" dirty="0" smtClean="0"/>
              <a:t>", 45000));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Employee(210, "</a:t>
            </a:r>
            <a:r>
              <a:rPr lang="en-US" sz="1400" dirty="0" err="1" smtClean="0"/>
              <a:t>Zaman</a:t>
            </a:r>
            <a:r>
              <a:rPr lang="en-US" sz="1400" dirty="0" smtClean="0"/>
              <a:t>", 14000));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Employee(150, "</a:t>
            </a:r>
            <a:r>
              <a:rPr lang="en-US" sz="1400" dirty="0" err="1" smtClean="0"/>
              <a:t>Hasan</a:t>
            </a:r>
            <a:r>
              <a:rPr lang="en-US" sz="1400" dirty="0" smtClean="0"/>
              <a:t>", 24000));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Collections.sort</a:t>
            </a:r>
            <a:r>
              <a:rPr lang="en-US" sz="1400" dirty="0" smtClean="0"/>
              <a:t>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The method sort(List&lt;T&gt;) in the type Collections is not applicable for the arguments (List&lt;</a:t>
            </a:r>
            <a:r>
              <a:rPr lang="en-US" sz="1400" dirty="0" err="1" smtClean="0">
                <a:solidFill>
                  <a:srgbClr val="FF0000"/>
                </a:solidFill>
              </a:rPr>
              <a:t>Empl</a:t>
            </a:r>
            <a:r>
              <a:rPr lang="en-US" sz="1400" dirty="0" smtClean="0">
                <a:solidFill>
                  <a:srgbClr val="FF0000"/>
                </a:solidFill>
              </a:rPr>
              <a:t>&gt;)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("Sorted List");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for(Employee e: </a:t>
            </a:r>
            <a:r>
              <a:rPr lang="en-US" sz="1400" dirty="0" err="1" smtClean="0"/>
              <a:t>emps</a:t>
            </a:r>
            <a:r>
              <a:rPr lang="en-US" sz="1400" dirty="0" smtClean="0"/>
              <a:t>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e.toString</a:t>
            </a:r>
            <a:r>
              <a:rPr lang="en-US" sz="1400" dirty="0" smtClean="0"/>
              <a:t>());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Employee </a:t>
            </a:r>
            <a:r>
              <a:rPr lang="en-US" sz="1400" dirty="0" err="1" smtClean="0"/>
              <a:t>maxSal</a:t>
            </a:r>
            <a:r>
              <a:rPr lang="en-US" sz="1400" dirty="0" smtClean="0"/>
              <a:t> = Collections.max(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The method max(Collection&lt;? extends T&gt;) in the type Collections is not applicable for the arguments (List&lt;</a:t>
            </a:r>
            <a:r>
              <a:rPr lang="en-US" sz="1400" dirty="0" err="1" smtClean="0">
                <a:solidFill>
                  <a:srgbClr val="FF0000"/>
                </a:solidFill>
              </a:rPr>
              <a:t>Empl</a:t>
            </a:r>
            <a:r>
              <a:rPr lang="en-US" sz="1400" dirty="0" smtClean="0">
                <a:solidFill>
                  <a:srgbClr val="FF0000"/>
                </a:solidFill>
              </a:rPr>
              <a:t>&gt;)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("\</a:t>
            </a:r>
            <a:r>
              <a:rPr lang="en-US" sz="1400" dirty="0" err="1" smtClean="0"/>
              <a:t>nEmployee</a:t>
            </a:r>
            <a:r>
              <a:rPr lang="en-US" sz="1400" dirty="0" smtClean="0"/>
              <a:t> with max salary: "+</a:t>
            </a:r>
            <a:r>
              <a:rPr lang="en-US" sz="1400" dirty="0" err="1" smtClean="0"/>
              <a:t>maxSal</a:t>
            </a:r>
            <a:r>
              <a:rPr lang="en-US" sz="1400" dirty="0" smtClean="0"/>
              <a:t>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Employee implements Comparable&lt;Employee&gt;{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</a:t>
            </a: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String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Integer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Employee(</a:t>
            </a:r>
            <a:r>
              <a:rPr lang="en-US" sz="1400" dirty="0" err="1" smtClean="0"/>
              <a:t>int</a:t>
            </a:r>
            <a:r>
              <a:rPr lang="en-US" sz="1400" dirty="0" smtClean="0"/>
              <a:t> id, String name, Integer </a:t>
            </a:r>
            <a:r>
              <a:rPr lang="en-US" sz="1400" dirty="0" err="1" smtClean="0"/>
              <a:t>sal</a:t>
            </a:r>
            <a:r>
              <a:rPr lang="en-US" sz="1400" dirty="0" smtClean="0"/>
              <a:t>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this.id =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this.name =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this.salary</a:t>
            </a:r>
            <a:r>
              <a:rPr lang="en-US" sz="1400" dirty="0" smtClean="0"/>
              <a:t> = </a:t>
            </a:r>
            <a:r>
              <a:rPr lang="en-US" sz="1400" dirty="0" err="1" smtClean="0"/>
              <a:t>sal</a:t>
            </a:r>
            <a:r>
              <a:rPr lang="en-US" sz="1400" dirty="0" smtClean="0"/>
              <a:t>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b="1" dirty="0" smtClean="0"/>
              <a:t>   </a:t>
            </a:r>
            <a:r>
              <a:rPr lang="en-US" sz="1400" dirty="0" smtClean="0"/>
              <a:t>public Integer </a:t>
            </a:r>
            <a:r>
              <a:rPr lang="en-US" sz="1400" dirty="0" err="1" smtClean="0"/>
              <a:t>getSalary</a:t>
            </a:r>
            <a:r>
              <a:rPr lang="en-US" sz="1400" dirty="0" smtClean="0"/>
              <a:t>(){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return salary;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       }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compareTo</a:t>
            </a:r>
            <a:r>
              <a:rPr lang="en-US" sz="1400" dirty="0" smtClean="0"/>
              <a:t>(Employee </a:t>
            </a:r>
            <a:r>
              <a:rPr lang="en-US" sz="1400" dirty="0" err="1" smtClean="0"/>
              <a:t>emp</a:t>
            </a:r>
            <a:r>
              <a:rPr lang="en-US" sz="1400" dirty="0" smtClean="0"/>
              <a:t>) 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</a:t>
            </a:r>
            <a:r>
              <a:rPr lang="en-US" sz="1400" dirty="0" err="1" smtClean="0"/>
              <a:t>this.salary.compareTo</a:t>
            </a:r>
            <a:r>
              <a:rPr lang="en-US" sz="1400" dirty="0" smtClean="0"/>
              <a:t>(</a:t>
            </a:r>
            <a:r>
              <a:rPr lang="en-US" sz="1400" dirty="0" err="1" smtClean="0"/>
              <a:t>emp.salary</a:t>
            </a:r>
            <a:r>
              <a:rPr lang="en-US" sz="1400" dirty="0" smtClean="0"/>
              <a:t>);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id+"\t"+name+"\t"+salary;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TestEmployee</a:t>
            </a:r>
            <a:r>
              <a:rPr lang="en-US" sz="1400" dirty="0" smtClean="0"/>
              <a:t> 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  public static void main(String a[]){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List&lt;Employee&gt; </a:t>
            </a:r>
            <a:r>
              <a:rPr lang="en-US" sz="1400" dirty="0" err="1" smtClean="0"/>
              <a:t>emps</a:t>
            </a:r>
            <a:r>
              <a:rPr lang="en-US" sz="1400" dirty="0" smtClean="0"/>
              <a:t> = new 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&lt;Employee&gt;();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Employee(10, "</a:t>
            </a:r>
            <a:r>
              <a:rPr lang="en-US" sz="1400" dirty="0" err="1" smtClean="0"/>
              <a:t>Shakil</a:t>
            </a:r>
            <a:r>
              <a:rPr lang="en-US" sz="1400" dirty="0" smtClean="0"/>
              <a:t>", 25000));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Employee(120, "</a:t>
            </a:r>
            <a:r>
              <a:rPr lang="en-US" sz="1400" dirty="0" err="1" smtClean="0"/>
              <a:t>Mamun</a:t>
            </a:r>
            <a:r>
              <a:rPr lang="en-US" sz="1400" dirty="0" smtClean="0"/>
              <a:t>", 45000));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Employee(210, "</a:t>
            </a:r>
            <a:r>
              <a:rPr lang="en-US" sz="1400" dirty="0" err="1" smtClean="0"/>
              <a:t>Zaman</a:t>
            </a:r>
            <a:r>
              <a:rPr lang="en-US" sz="1400" dirty="0" smtClean="0"/>
              <a:t>", 14000));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Employee(150, "</a:t>
            </a:r>
            <a:r>
              <a:rPr lang="en-US" sz="1400" dirty="0" err="1" smtClean="0"/>
              <a:t>Hasan</a:t>
            </a:r>
            <a:r>
              <a:rPr lang="en-US" sz="1400" dirty="0" smtClean="0"/>
              <a:t>", 24000));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Collections.sort</a:t>
            </a:r>
            <a:r>
              <a:rPr lang="en-US" sz="1400" dirty="0" smtClean="0"/>
              <a:t>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("Sorted List");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for(Employee e: </a:t>
            </a:r>
            <a:r>
              <a:rPr lang="en-US" sz="1400" dirty="0" err="1" smtClean="0"/>
              <a:t>emps</a:t>
            </a:r>
            <a:r>
              <a:rPr lang="en-US" sz="1400" dirty="0" smtClean="0"/>
              <a:t>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e.toString</a:t>
            </a:r>
            <a:r>
              <a:rPr lang="en-US" sz="1400" dirty="0" smtClean="0"/>
              <a:t>());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Employee </a:t>
            </a:r>
            <a:r>
              <a:rPr lang="en-US" sz="1400" dirty="0" err="1" smtClean="0"/>
              <a:t>maxSal</a:t>
            </a:r>
            <a:r>
              <a:rPr lang="en-US" sz="1400" dirty="0" smtClean="0"/>
              <a:t> = Collections.max(</a:t>
            </a:r>
            <a:r>
              <a:rPr lang="en-US" sz="1400" dirty="0" err="1" smtClean="0"/>
              <a:t>emps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("\</a:t>
            </a:r>
            <a:r>
              <a:rPr lang="en-US" sz="1400" dirty="0" err="1" smtClean="0"/>
              <a:t>nEmployee</a:t>
            </a:r>
            <a:r>
              <a:rPr lang="en-US" sz="1400" dirty="0" smtClean="0"/>
              <a:t> with max salary: "+</a:t>
            </a:r>
            <a:r>
              <a:rPr lang="en-US" sz="1400" dirty="0" err="1" smtClean="0"/>
              <a:t>maxSal</a:t>
            </a:r>
            <a:r>
              <a:rPr lang="en-US" sz="1400" dirty="0" smtClean="0"/>
              <a:t>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Comparable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</a:p>
          <a:p>
            <a:pPr lvl="2">
              <a:buNone/>
            </a:pPr>
            <a:r>
              <a:rPr lang="en-US" dirty="0" smtClean="0"/>
              <a:t>Sorted List</a:t>
            </a:r>
          </a:p>
          <a:p>
            <a:pPr lvl="2">
              <a:buNone/>
            </a:pPr>
            <a:r>
              <a:rPr lang="en-US" dirty="0" smtClean="0"/>
              <a:t>210	</a:t>
            </a:r>
            <a:r>
              <a:rPr lang="en-US" dirty="0" err="1" smtClean="0"/>
              <a:t>Zaman</a:t>
            </a:r>
            <a:r>
              <a:rPr lang="en-US" dirty="0" smtClean="0"/>
              <a:t>	14000</a:t>
            </a:r>
          </a:p>
          <a:p>
            <a:pPr lvl="2">
              <a:buNone/>
            </a:pPr>
            <a:r>
              <a:rPr lang="en-US" dirty="0" smtClean="0"/>
              <a:t>150	</a:t>
            </a:r>
            <a:r>
              <a:rPr lang="en-US" dirty="0" err="1" smtClean="0"/>
              <a:t>Hasan</a:t>
            </a:r>
            <a:r>
              <a:rPr lang="en-US" dirty="0" smtClean="0"/>
              <a:t>	24000</a:t>
            </a:r>
          </a:p>
          <a:p>
            <a:pPr lvl="2">
              <a:buNone/>
            </a:pPr>
            <a:r>
              <a:rPr lang="en-US" dirty="0" smtClean="0"/>
              <a:t>10		</a:t>
            </a:r>
            <a:r>
              <a:rPr lang="en-US" dirty="0" err="1" smtClean="0"/>
              <a:t>Shakil</a:t>
            </a:r>
            <a:r>
              <a:rPr lang="en-US" dirty="0" smtClean="0"/>
              <a:t>	25000</a:t>
            </a:r>
          </a:p>
          <a:p>
            <a:pPr lvl="2">
              <a:buNone/>
            </a:pPr>
            <a:r>
              <a:rPr lang="en-US" dirty="0" smtClean="0"/>
              <a:t>120	</a:t>
            </a:r>
            <a:r>
              <a:rPr lang="en-US" dirty="0" err="1" smtClean="0"/>
              <a:t>Mamun</a:t>
            </a:r>
            <a:r>
              <a:rPr lang="en-US" dirty="0" smtClean="0"/>
              <a:t>	45000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Employee with max salary: 120	</a:t>
            </a:r>
            <a:r>
              <a:rPr lang="en-US" dirty="0" err="1" smtClean="0"/>
              <a:t>Mamun</a:t>
            </a:r>
            <a:r>
              <a:rPr lang="en-US" dirty="0" smtClean="0"/>
              <a:t>	45000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Comparator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Employee{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</a:t>
            </a: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String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private Integer salary;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Employee(</a:t>
            </a:r>
            <a:r>
              <a:rPr lang="en-US" sz="1400" dirty="0" err="1" smtClean="0"/>
              <a:t>int</a:t>
            </a:r>
            <a:r>
              <a:rPr lang="en-US" sz="1400" dirty="0" smtClean="0"/>
              <a:t> id, String name, Integer </a:t>
            </a:r>
            <a:r>
              <a:rPr lang="en-US" sz="1400" dirty="0" err="1" smtClean="0"/>
              <a:t>sal</a:t>
            </a:r>
            <a:r>
              <a:rPr lang="en-US" sz="1400" dirty="0" smtClean="0"/>
              <a:t>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this.id = id;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this.name = name;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this.salary</a:t>
            </a:r>
            <a:r>
              <a:rPr lang="en-US" sz="1400" dirty="0" smtClean="0"/>
              <a:t> = </a:t>
            </a:r>
            <a:r>
              <a:rPr lang="en-US" sz="1400" dirty="0" err="1" smtClean="0"/>
              <a:t>sal</a:t>
            </a:r>
            <a:r>
              <a:rPr lang="en-US" sz="1400" dirty="0" smtClean="0"/>
              <a:t>;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  <a:r>
              <a:rPr lang="en-US" b="1" dirty="0" smtClean="0"/>
              <a:t>   </a:t>
            </a:r>
            <a:r>
              <a:rPr lang="en-US" sz="1400" dirty="0" smtClean="0"/>
              <a:t>public Integer </a:t>
            </a:r>
            <a:r>
              <a:rPr lang="en-US" sz="1400" dirty="0" err="1" smtClean="0"/>
              <a:t>getSalary</a:t>
            </a:r>
            <a:r>
              <a:rPr lang="en-US" sz="1400" dirty="0" smtClean="0"/>
              <a:t>(){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return salary;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400" dirty="0" smtClean="0"/>
              <a:t>		return id+"\t"+name+"\t"+salary;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class </a:t>
            </a:r>
            <a:r>
              <a:rPr lang="en-US" sz="1400" b="1" dirty="0" err="1" smtClean="0"/>
              <a:t>CompareEmployee</a:t>
            </a:r>
            <a:r>
              <a:rPr lang="en-US" sz="1400" dirty="0" smtClean="0"/>
              <a:t> implements </a:t>
            </a:r>
            <a:r>
              <a:rPr lang="en-US" sz="1400" b="1" dirty="0" smtClean="0"/>
              <a:t>Comparator&lt;Employee&gt;</a:t>
            </a:r>
            <a:r>
              <a:rPr lang="en-US" sz="1400" dirty="0" smtClean="0"/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@Override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int</a:t>
            </a:r>
            <a:r>
              <a:rPr lang="en-US" sz="1400" dirty="0" smtClean="0"/>
              <a:t> compare(Employee o1, Employee o2)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return o1.getSalary().</a:t>
            </a:r>
            <a:r>
              <a:rPr lang="en-US" sz="1400" dirty="0" err="1" smtClean="0"/>
              <a:t>compareTo</a:t>
            </a:r>
            <a:r>
              <a:rPr lang="en-US" sz="1400" dirty="0" smtClean="0"/>
              <a:t>(o2.getSalary());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Comparator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.*;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TestEmployee</a:t>
            </a:r>
            <a:r>
              <a:rPr lang="en-US" sz="1400" dirty="0" smtClean="0"/>
              <a:t> 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  public static void main(String a[]){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List&lt;Employee&gt; </a:t>
            </a:r>
            <a:r>
              <a:rPr lang="en-US" sz="1400" dirty="0" err="1" smtClean="0"/>
              <a:t>emps</a:t>
            </a:r>
            <a:r>
              <a:rPr lang="en-US" sz="1400" dirty="0" smtClean="0"/>
              <a:t> = new 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&lt;Employee&gt;();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Employee(10, "</a:t>
            </a:r>
            <a:r>
              <a:rPr lang="en-US" sz="1400" dirty="0" err="1" smtClean="0"/>
              <a:t>Shakil</a:t>
            </a:r>
            <a:r>
              <a:rPr lang="en-US" sz="1400" dirty="0" smtClean="0"/>
              <a:t>", 25000));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Employee(120, "</a:t>
            </a:r>
            <a:r>
              <a:rPr lang="en-US" sz="1400" dirty="0" err="1" smtClean="0"/>
              <a:t>Mamun</a:t>
            </a:r>
            <a:r>
              <a:rPr lang="en-US" sz="1400" dirty="0" smtClean="0"/>
              <a:t>", 45000));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Employee(210, "</a:t>
            </a:r>
            <a:r>
              <a:rPr lang="en-US" sz="1400" dirty="0" err="1" smtClean="0"/>
              <a:t>Zaman</a:t>
            </a:r>
            <a:r>
              <a:rPr lang="en-US" sz="1400" dirty="0" smtClean="0"/>
              <a:t>", 14000));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emps.add</a:t>
            </a:r>
            <a:r>
              <a:rPr lang="en-US" sz="1400" dirty="0" smtClean="0"/>
              <a:t>(new Employee(150, "</a:t>
            </a:r>
            <a:r>
              <a:rPr lang="en-US" sz="1400" dirty="0" err="1" smtClean="0"/>
              <a:t>Hasan</a:t>
            </a:r>
            <a:r>
              <a:rPr lang="en-US" sz="1400" dirty="0" smtClean="0"/>
              <a:t>", 24000));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Collections.sort</a:t>
            </a:r>
            <a:r>
              <a:rPr lang="en-US" sz="1400" dirty="0" smtClean="0"/>
              <a:t>(</a:t>
            </a:r>
            <a:r>
              <a:rPr lang="en-US" sz="1400" dirty="0" err="1" smtClean="0"/>
              <a:t>emps</a:t>
            </a:r>
            <a:r>
              <a:rPr lang="en-US" sz="1400" dirty="0" smtClean="0"/>
              <a:t>,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CompareEmployee</a:t>
            </a:r>
            <a:r>
              <a:rPr lang="en-US" sz="1400" b="1" dirty="0" smtClean="0"/>
              <a:t> ()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("Sorted List");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for(Employee e: </a:t>
            </a:r>
            <a:r>
              <a:rPr lang="en-US" sz="1400" dirty="0" err="1" smtClean="0"/>
              <a:t>emps</a:t>
            </a:r>
            <a:r>
              <a:rPr lang="en-US" sz="1400" dirty="0" smtClean="0"/>
              <a:t>)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e.toString</a:t>
            </a:r>
            <a:r>
              <a:rPr lang="en-US" sz="1400" dirty="0" smtClean="0"/>
              <a:t>());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Employee </a:t>
            </a:r>
            <a:r>
              <a:rPr lang="en-US" sz="1400" dirty="0" err="1" smtClean="0"/>
              <a:t>maxSal</a:t>
            </a:r>
            <a:r>
              <a:rPr lang="en-US" sz="1400" dirty="0" smtClean="0"/>
              <a:t> = Collections.max(</a:t>
            </a:r>
            <a:r>
              <a:rPr lang="en-US" sz="1400" dirty="0" err="1" smtClean="0"/>
              <a:t>emps</a:t>
            </a:r>
            <a:r>
              <a:rPr lang="en-US" sz="1400" dirty="0" smtClean="0"/>
              <a:t>,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CompareEmployee</a:t>
            </a:r>
            <a:r>
              <a:rPr lang="en-US" sz="1400" b="1" dirty="0" smtClean="0"/>
              <a:t>()</a:t>
            </a:r>
            <a:r>
              <a:rPr lang="en-US" sz="1400" dirty="0" smtClean="0"/>
              <a:t>); </a:t>
            </a:r>
            <a:r>
              <a:rPr lang="en-US" sz="1400" dirty="0" smtClean="0">
                <a:solidFill>
                  <a:srgbClr val="FF0000"/>
                </a:solidFill>
              </a:rPr>
              <a:t>// No error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("\</a:t>
            </a:r>
            <a:r>
              <a:rPr lang="en-US" sz="1400" dirty="0" err="1" smtClean="0"/>
              <a:t>nEmployee</a:t>
            </a:r>
            <a:r>
              <a:rPr lang="en-US" sz="1400" dirty="0" smtClean="0"/>
              <a:t> with max salary: "+</a:t>
            </a:r>
            <a:r>
              <a:rPr lang="en-US" sz="1400" dirty="0" err="1" smtClean="0"/>
              <a:t>maxSal</a:t>
            </a:r>
            <a:r>
              <a:rPr lang="en-US" sz="1400" dirty="0" smtClean="0"/>
              <a:t>);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	      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endParaRPr lang="en-US" sz="1400" dirty="0" smtClean="0"/>
          </a:p>
          <a:p>
            <a:pPr marL="9144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Note: If want to apply different comparison logic for sort and max can use Anonymous class.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Comparator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019800" cy="4876799"/>
          </a:xfrm>
        </p:spPr>
        <p:txBody>
          <a:bodyPr/>
          <a:lstStyle/>
          <a:p>
            <a:pPr marL="91440">
              <a:spcBef>
                <a:spcPts val="0"/>
              </a:spcBef>
              <a:buNone/>
            </a:pPr>
            <a:r>
              <a:rPr lang="en-US" sz="1200" b="1" dirty="0" smtClean="0"/>
              <a:t>public class </a:t>
            </a:r>
            <a:r>
              <a:rPr lang="en-US" sz="1200" b="1" dirty="0" err="1" smtClean="0"/>
              <a:t>TestEmployee</a:t>
            </a:r>
            <a:r>
              <a:rPr lang="en-US" sz="1200" b="1" dirty="0" smtClean="0"/>
              <a:t> {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 a[]){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List&lt;Employee&gt; </a:t>
            </a:r>
            <a:r>
              <a:rPr lang="en-US" sz="1200" dirty="0" err="1" smtClean="0"/>
              <a:t>emps</a:t>
            </a:r>
            <a:r>
              <a:rPr lang="en-US" sz="1200" dirty="0" smtClean="0"/>
              <a:t>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ArrayList</a:t>
            </a:r>
            <a:r>
              <a:rPr lang="en-US" sz="1200" b="1" dirty="0" smtClean="0"/>
              <a:t>&lt;Employee&gt;();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Employee(10, "</a:t>
            </a:r>
            <a:r>
              <a:rPr lang="en-US" sz="1200" b="1" dirty="0" err="1" smtClean="0"/>
              <a:t>Shakil</a:t>
            </a:r>
            <a:r>
              <a:rPr lang="en-US" sz="1200" b="1" dirty="0" smtClean="0"/>
              <a:t>", 25000));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Employee(120, "</a:t>
            </a:r>
            <a:r>
              <a:rPr lang="en-US" sz="1200" b="1" dirty="0" err="1" smtClean="0"/>
              <a:t>Mamun</a:t>
            </a:r>
            <a:r>
              <a:rPr lang="en-US" sz="1200" b="1" dirty="0" smtClean="0"/>
              <a:t>", 45000));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Employee(210, "</a:t>
            </a:r>
            <a:r>
              <a:rPr lang="en-US" sz="1200" b="1" dirty="0" err="1" smtClean="0"/>
              <a:t>Zaman</a:t>
            </a:r>
            <a:r>
              <a:rPr lang="en-US" sz="1200" b="1" dirty="0" smtClean="0"/>
              <a:t>", 14000));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emps.add</a:t>
            </a:r>
            <a:r>
              <a:rPr lang="en-US" sz="1200" dirty="0" smtClean="0"/>
              <a:t>(</a:t>
            </a:r>
            <a:r>
              <a:rPr lang="en-US" sz="1200" b="1" dirty="0" smtClean="0"/>
              <a:t>new Employee(150, "</a:t>
            </a:r>
            <a:r>
              <a:rPr lang="en-US" sz="1200" b="1" dirty="0" err="1" smtClean="0"/>
              <a:t>Hasan</a:t>
            </a:r>
            <a:r>
              <a:rPr lang="en-US" sz="1200" b="1" dirty="0" smtClean="0"/>
              <a:t>", 24000));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// Sort by name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Collections.</a:t>
            </a:r>
            <a:r>
              <a:rPr lang="en-US" sz="1200" i="1" dirty="0" err="1" smtClean="0"/>
              <a:t>sort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emps</a:t>
            </a:r>
            <a:r>
              <a:rPr lang="en-US" sz="1200" i="1" dirty="0" smtClean="0"/>
              <a:t>, </a:t>
            </a:r>
            <a:r>
              <a:rPr lang="en-US" sz="1200" b="1" i="1" dirty="0" smtClean="0">
                <a:solidFill>
                  <a:srgbClr val="0070C0"/>
                </a:solidFill>
              </a:rPr>
              <a:t>new Comparator&lt;Employee&gt;(){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public </a:t>
            </a:r>
            <a:r>
              <a:rPr lang="en-US" sz="1200" b="1" dirty="0" err="1" smtClean="0">
                <a:solidFill>
                  <a:srgbClr val="0070C0"/>
                </a:solidFill>
              </a:rPr>
              <a:t>int</a:t>
            </a:r>
            <a:r>
              <a:rPr lang="en-US" sz="1200" b="1" dirty="0" smtClean="0">
                <a:solidFill>
                  <a:srgbClr val="0070C0"/>
                </a:solidFill>
              </a:rPr>
              <a:t> compare(Employee o1, Employee o2) 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return o1.getName().</a:t>
            </a:r>
            <a:r>
              <a:rPr lang="en-US" sz="1200" b="1" dirty="0" err="1" smtClean="0">
                <a:solidFill>
                  <a:srgbClr val="0070C0"/>
                </a:solidFill>
              </a:rPr>
              <a:t>compareTo</a:t>
            </a:r>
            <a:r>
              <a:rPr lang="en-US" sz="1200" b="1" dirty="0" smtClean="0">
                <a:solidFill>
                  <a:srgbClr val="0070C0"/>
                </a:solidFill>
              </a:rPr>
              <a:t>(o2.getName());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}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}); 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("Sorted List");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b="1" dirty="0" smtClean="0"/>
              <a:t>for(Employee e: </a:t>
            </a:r>
            <a:r>
              <a:rPr lang="en-US" sz="1200" b="1" dirty="0" err="1" smtClean="0"/>
              <a:t>emps</a:t>
            </a:r>
            <a:r>
              <a:rPr lang="en-US" sz="1200" b="1" dirty="0" smtClean="0"/>
              <a:t>)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</a:t>
            </a:r>
            <a:r>
              <a:rPr lang="en-US" sz="1200" b="1" i="1" dirty="0" err="1" smtClean="0"/>
              <a:t>e.toString</a:t>
            </a:r>
            <a:r>
              <a:rPr lang="en-US" sz="1200" b="1" i="1" dirty="0" smtClean="0"/>
              <a:t>());</a:t>
            </a:r>
          </a:p>
          <a:p>
            <a:pPr marL="640080" lvl="2">
              <a:spcBef>
                <a:spcPts val="0"/>
              </a:spcBef>
              <a:buNone/>
            </a:pPr>
            <a:endParaRPr lang="en-US" sz="1200" dirty="0" smtClean="0"/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// compare using salary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Employee </a:t>
            </a:r>
            <a:r>
              <a:rPr lang="en-US" sz="1200" dirty="0" err="1" smtClean="0"/>
              <a:t>maxSal</a:t>
            </a:r>
            <a:r>
              <a:rPr lang="en-US" sz="1200" dirty="0" smtClean="0"/>
              <a:t> = Collections.</a:t>
            </a:r>
            <a:r>
              <a:rPr lang="en-US" sz="1200" i="1" dirty="0" smtClean="0"/>
              <a:t>max(</a:t>
            </a:r>
            <a:r>
              <a:rPr lang="en-US" sz="1200" i="1" dirty="0" err="1" smtClean="0"/>
              <a:t>emps</a:t>
            </a:r>
            <a:r>
              <a:rPr lang="en-US" sz="1200" i="1" dirty="0" smtClean="0"/>
              <a:t>, </a:t>
            </a:r>
            <a:r>
              <a:rPr lang="en-US" sz="1200" b="1" i="1" dirty="0" smtClean="0"/>
              <a:t>n</a:t>
            </a:r>
            <a:r>
              <a:rPr lang="en-US" sz="1200" b="1" i="1" dirty="0" smtClean="0">
                <a:solidFill>
                  <a:srgbClr val="0070C0"/>
                </a:solidFill>
              </a:rPr>
              <a:t>ew Comparator&lt;Employee&gt;(){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public </a:t>
            </a:r>
            <a:r>
              <a:rPr lang="en-US" sz="1200" b="1" dirty="0" err="1" smtClean="0">
                <a:solidFill>
                  <a:srgbClr val="0070C0"/>
                </a:solidFill>
              </a:rPr>
              <a:t>int</a:t>
            </a:r>
            <a:r>
              <a:rPr lang="en-US" sz="1200" b="1" dirty="0" smtClean="0">
                <a:solidFill>
                  <a:srgbClr val="0070C0"/>
                </a:solidFill>
              </a:rPr>
              <a:t> compare(Employee o1, Employee o2) {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return o1.getSalary().</a:t>
            </a:r>
            <a:r>
              <a:rPr lang="en-US" sz="1200" b="1" dirty="0" err="1" smtClean="0">
                <a:solidFill>
                  <a:srgbClr val="0070C0"/>
                </a:solidFill>
              </a:rPr>
              <a:t>compareTo</a:t>
            </a:r>
            <a:r>
              <a:rPr lang="en-US" sz="1200" b="1" dirty="0" smtClean="0">
                <a:solidFill>
                  <a:srgbClr val="0070C0"/>
                </a:solidFill>
              </a:rPr>
              <a:t>(o2.getSalary());</a:t>
            </a:r>
          </a:p>
          <a:p>
            <a:pPr marL="914399" lvl="3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}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smtClean="0"/>
              <a:t>}); </a:t>
            </a:r>
          </a:p>
          <a:p>
            <a:pPr marL="640080" lvl="2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b="1" i="1" dirty="0" err="1" smtClean="0"/>
              <a:t>out.println</a:t>
            </a:r>
            <a:r>
              <a:rPr lang="en-US" sz="1200" b="1" i="1" dirty="0" smtClean="0"/>
              <a:t>("\</a:t>
            </a:r>
            <a:r>
              <a:rPr lang="en-US" sz="1200" b="1" i="1" dirty="0" err="1" smtClean="0"/>
              <a:t>nEmployee</a:t>
            </a:r>
            <a:r>
              <a:rPr lang="en-US" sz="1200" b="1" i="1" dirty="0" smtClean="0"/>
              <a:t> with max salary: "+</a:t>
            </a:r>
            <a:r>
              <a:rPr lang="en-US" sz="1200" b="1" i="1" dirty="0" err="1" smtClean="0"/>
              <a:t>maxSal</a:t>
            </a:r>
            <a:r>
              <a:rPr lang="en-US" sz="1200" b="1" i="1" dirty="0" smtClean="0"/>
              <a:t>);</a:t>
            </a:r>
          </a:p>
          <a:p>
            <a:pPr marL="365760"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9144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599" y="2743200"/>
            <a:ext cx="3429001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010400" y="24384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Output: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vs.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dynamic array. No size limitation</a:t>
            </a:r>
          </a:p>
          <a:p>
            <a:pPr lvl="1"/>
            <a:r>
              <a:rPr lang="en-US" dirty="0" smtClean="0"/>
              <a:t>Need explicit casting while retrieving data.</a:t>
            </a:r>
          </a:p>
          <a:p>
            <a:pPr lvl="1"/>
            <a:r>
              <a:rPr lang="en-US" dirty="0" smtClean="0"/>
              <a:t>Not type safe.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sz="1800" dirty="0" smtClean="0"/>
              <a:t>Collection data = new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();</a:t>
            </a:r>
          </a:p>
          <a:p>
            <a:pPr lvl="1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data.add</a:t>
            </a:r>
            <a:r>
              <a:rPr lang="en-US" sz="1800" dirty="0" smtClean="0"/>
              <a:t>(5); // OK, will auto boxing</a:t>
            </a:r>
          </a:p>
          <a:p>
            <a:pPr lvl="1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data.add</a:t>
            </a:r>
            <a:r>
              <a:rPr lang="en-US" sz="1800" dirty="0" smtClean="0"/>
              <a:t>(“Hello”);// OK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Have methods that perform useful computations, such as searching and sorting, on objects.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Features – Java 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386869"/>
              </p:ext>
            </p:extLst>
          </p:nvPr>
        </p:nvGraphicFramePr>
        <p:xfrm>
          <a:off x="533400" y="2057400"/>
          <a:ext cx="80772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19400"/>
                <a:gridCol w="3962400"/>
              </a:tblGrid>
              <a:tr h="742485">
                <a:tc>
                  <a:txBody>
                    <a:bodyPr/>
                    <a:lstStyle/>
                    <a:p>
                      <a:r>
                        <a:rPr lang="en-US" dirty="0" smtClean="0"/>
                        <a:t>Java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1048215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Introduced Collection</a:t>
                      </a:r>
                      <a:r>
                        <a:rPr lang="en-US" baseline="0" dirty="0" smtClean="0"/>
                        <a:t> of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 al=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();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42485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Introduced</a:t>
                      </a:r>
                      <a:r>
                        <a:rPr lang="en-US" baseline="0" dirty="0" smtClean="0"/>
                        <a:t> Generics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 al=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&lt;String&gt;();</a:t>
                      </a:r>
                    </a:p>
                  </a:txBody>
                  <a:tcPr/>
                </a:tc>
              </a:tr>
              <a:tr h="1048215">
                <a:tc>
                  <a:txBody>
                    <a:bodyPr/>
                    <a:lstStyle/>
                    <a:p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need to specify</a:t>
                      </a:r>
                      <a:r>
                        <a:rPr lang="en-US" baseline="0" dirty="0" smtClean="0"/>
                        <a:t> the Type during Object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 al=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&lt;&gt;();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Java Generics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an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want to build a program that will work with List. The feature we need are</a:t>
            </a:r>
          </a:p>
          <a:p>
            <a:pPr lvl="1"/>
            <a:r>
              <a:rPr lang="en-US" dirty="0" smtClean="0"/>
              <a:t>Display the items of the List</a:t>
            </a:r>
          </a:p>
          <a:p>
            <a:pPr lvl="1"/>
            <a:r>
              <a:rPr lang="en-US" dirty="0" smtClean="0"/>
              <a:t>Find the sum and average of those numbers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Display the Items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264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to show the numbers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java.util.ArrayList</a:t>
            </a:r>
            <a:r>
              <a:rPr lang="en-US" sz="1400" b="1" u="sng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TestGenerics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iList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dList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fList</a:t>
            </a:r>
            <a:r>
              <a:rPr lang="en-US" sz="1400" i="1" dirty="0" smtClean="0"/>
              <a:t>);;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(Integer[]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("Integer 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(Double 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("Double 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(double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(Float 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("Float 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(float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Genrics</a:t>
            </a:r>
            <a:r>
              <a:rPr lang="en-US" dirty="0" smtClean="0"/>
              <a:t> is one of the most important feature introduced in Java 5. </a:t>
            </a:r>
          </a:p>
          <a:p>
            <a:r>
              <a:rPr lang="en-US" i="1" dirty="0" smtClean="0"/>
              <a:t>Generics means </a:t>
            </a:r>
            <a:r>
              <a:rPr lang="en-US" b="1" i="1" dirty="0" smtClean="0"/>
              <a:t>parameterized</a:t>
            </a:r>
            <a:r>
              <a:rPr lang="en-US" i="1" dirty="0" smtClean="0"/>
              <a:t> </a:t>
            </a:r>
            <a:r>
              <a:rPr lang="en-US" b="1" i="1" dirty="0" smtClean="0"/>
              <a:t>types</a:t>
            </a:r>
            <a:r>
              <a:rPr lang="en-US" i="1" dirty="0" smtClean="0"/>
              <a:t>. </a:t>
            </a:r>
          </a:p>
          <a:p>
            <a:r>
              <a:rPr lang="en-US" i="1" dirty="0" smtClean="0"/>
              <a:t>Parameterized types </a:t>
            </a:r>
            <a:r>
              <a:rPr lang="en-US" dirty="0" smtClean="0"/>
              <a:t>enable you to create </a:t>
            </a:r>
            <a:r>
              <a:rPr lang="en-US" b="1" dirty="0" smtClean="0"/>
              <a:t>classes</a:t>
            </a:r>
            <a:r>
              <a:rPr lang="en-US" dirty="0" smtClean="0"/>
              <a:t>, </a:t>
            </a:r>
            <a:r>
              <a:rPr lang="en-US" b="1" dirty="0" smtClean="0"/>
              <a:t>interfaces</a:t>
            </a:r>
            <a:r>
              <a:rPr lang="en-US" dirty="0" smtClean="0"/>
              <a:t>, and </a:t>
            </a:r>
            <a:r>
              <a:rPr lang="en-US" b="1" dirty="0" smtClean="0"/>
              <a:t>methods</a:t>
            </a:r>
            <a:r>
              <a:rPr lang="en-US" dirty="0" smtClean="0"/>
              <a:t> in which the type of data upon which they operate is specified as a parameter. </a:t>
            </a:r>
          </a:p>
          <a:p>
            <a:r>
              <a:rPr lang="en-US" dirty="0" smtClean="0"/>
              <a:t>Using generics, it is possible to </a:t>
            </a:r>
            <a:r>
              <a:rPr lang="en-US" b="1" dirty="0" smtClean="0"/>
              <a:t>create a single class</a:t>
            </a:r>
            <a:r>
              <a:rPr lang="en-US" dirty="0" smtClean="0"/>
              <a:t>, for example, that automatically </a:t>
            </a:r>
            <a:r>
              <a:rPr lang="en-US" b="1" dirty="0" smtClean="0"/>
              <a:t>works with different types </a:t>
            </a:r>
            <a:r>
              <a:rPr lang="en-US" dirty="0" smtClean="0"/>
              <a:t>of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 – With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java.util.ArrayList</a:t>
            </a:r>
            <a:r>
              <a:rPr lang="en-US" sz="14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TestWithGenerics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&lt;T &gt;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(T[]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iList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dList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fList</a:t>
            </a:r>
            <a:r>
              <a:rPr lang="en-US" sz="1400" i="1" dirty="0" smtClean="0"/>
              <a:t>);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items – With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java.util.ArrayList</a:t>
            </a:r>
            <a:r>
              <a:rPr lang="en-US" sz="14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TestWithGenerics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&lt;T &gt; void </a:t>
            </a:r>
            <a:r>
              <a:rPr lang="en-US" sz="1400" b="1" dirty="0" err="1" smtClean="0"/>
              <a:t>showNumbers</a:t>
            </a:r>
            <a:r>
              <a:rPr lang="en-US" sz="1400" b="1" dirty="0" smtClean="0"/>
              <a:t>(T[] list){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("List contains the following numbers.");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 (T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: list)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 + " ");</a:t>
            </a: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Character[] </a:t>
            </a:r>
            <a:r>
              <a:rPr lang="en-US" sz="1400" dirty="0" err="1" smtClean="0">
                <a:solidFill>
                  <a:srgbClr val="C00000"/>
                </a:solidFill>
              </a:rPr>
              <a:t>cList</a:t>
            </a:r>
            <a:r>
              <a:rPr lang="en-US" sz="1400" dirty="0" smtClean="0">
                <a:solidFill>
                  <a:srgbClr val="C00000"/>
                </a:solidFill>
              </a:rPr>
              <a:t> = {'a', 'b', 'c', 'd'};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iList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dList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i="1" dirty="0" err="1" smtClean="0"/>
              <a:t>showNumbers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fList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i="1" dirty="0" err="1" smtClean="0">
                <a:solidFill>
                  <a:srgbClr val="C00000"/>
                </a:solidFill>
              </a:rPr>
              <a:t>showNumbers</a:t>
            </a:r>
            <a:r>
              <a:rPr lang="en-US" sz="1400" b="1" i="1" dirty="0" smtClean="0">
                <a:solidFill>
                  <a:srgbClr val="C00000"/>
                </a:solidFill>
              </a:rPr>
              <a:t>(</a:t>
            </a:r>
            <a:r>
              <a:rPr lang="en-US" sz="1400" b="1" i="1" dirty="0" err="1">
                <a:solidFill>
                  <a:srgbClr val="C00000"/>
                </a:solidFill>
              </a:rPr>
              <a:t>c</a:t>
            </a:r>
            <a:r>
              <a:rPr lang="en-US" sz="1400" b="1" i="1" dirty="0" err="1" smtClean="0">
                <a:solidFill>
                  <a:srgbClr val="C00000"/>
                </a:solidFill>
              </a:rPr>
              <a:t>List</a:t>
            </a:r>
            <a:r>
              <a:rPr lang="en-US" sz="1400" b="1" i="1" dirty="0" smtClean="0">
                <a:solidFill>
                  <a:srgbClr val="C00000"/>
                </a:solidFill>
              </a:rPr>
              <a:t>);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18" y="2971800"/>
            <a:ext cx="7098082" cy="990599"/>
          </a:xfrm>
        </p:spPr>
        <p:txBody>
          <a:bodyPr/>
          <a:lstStyle/>
          <a:p>
            <a:pPr algn="ctr"/>
            <a:r>
              <a:rPr lang="en-US" dirty="0" smtClean="0"/>
              <a:t>Generic Class and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collections framework is a unified architecture for representing and manipulating </a:t>
            </a:r>
            <a:r>
              <a:rPr lang="en-US" b="1" dirty="0" smtClean="0"/>
              <a:t>collections</a:t>
            </a:r>
            <a:r>
              <a:rPr lang="en-US" dirty="0" smtClean="0"/>
              <a:t> in your programs. </a:t>
            </a:r>
          </a:p>
          <a:p>
            <a:pPr lvl="1"/>
            <a:r>
              <a:rPr lang="en-US" dirty="0"/>
              <a:t>The Java Collections Framework standardizes the way in which groups of objects are handled by your programs. </a:t>
            </a:r>
          </a:p>
          <a:p>
            <a:endParaRPr lang="en-US" dirty="0" smtClean="0"/>
          </a:p>
          <a:p>
            <a:r>
              <a:rPr lang="en-US" dirty="0" smtClean="0"/>
              <a:t>Collections were not part of the original Java release, but were added by J2SE 1.2. </a:t>
            </a:r>
          </a:p>
          <a:p>
            <a:r>
              <a:rPr lang="en-US" dirty="0" smtClean="0"/>
              <a:t>Prior to the Collections Framework, Java provided ad hoc classes such as </a:t>
            </a:r>
            <a:r>
              <a:rPr lang="en-US" b="1" dirty="0" smtClean="0"/>
              <a:t>Dictionary, Vector, Stack, and Properties to store and manipulate groups of objects.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10600" cy="990599"/>
          </a:xfrm>
        </p:spPr>
        <p:txBody>
          <a:bodyPr/>
          <a:lstStyle/>
          <a:p>
            <a:r>
              <a:rPr lang="en-US" dirty="0" smtClean="0"/>
              <a:t>Generalized Class–without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b="1" dirty="0" smtClean="0"/>
              <a:t>always had </a:t>
            </a:r>
            <a:r>
              <a:rPr lang="en-US" dirty="0" smtClean="0"/>
              <a:t>the ability to create generalized classes, interfaces, and methods by operating through references of type </a:t>
            </a:r>
            <a:r>
              <a:rPr lang="en-US" b="1" dirty="0" smtClean="0"/>
              <a:t>Object. </a:t>
            </a:r>
          </a:p>
          <a:p>
            <a:pPr lvl="1"/>
            <a:r>
              <a:rPr lang="en-US" b="1" dirty="0" smtClean="0"/>
              <a:t>Because Object is the </a:t>
            </a:r>
            <a:r>
              <a:rPr lang="en-US" b="1" dirty="0" err="1" smtClean="0"/>
              <a:t>superclass</a:t>
            </a:r>
            <a:r>
              <a:rPr lang="en-US" b="1" dirty="0" smtClean="0"/>
              <a:t> of all other classes, an Object reference can refer </a:t>
            </a:r>
            <a:r>
              <a:rPr lang="en-US" dirty="0" smtClean="0"/>
              <a:t>to any type object. </a:t>
            </a:r>
          </a:p>
          <a:p>
            <a:pPr lvl="1"/>
            <a:r>
              <a:rPr lang="en-US" dirty="0" smtClean="0"/>
              <a:t>Thus, in pre-generics code, generalized classes, interfaces, and methods used </a:t>
            </a:r>
            <a:r>
              <a:rPr lang="en-US" b="1" dirty="0" smtClean="0"/>
              <a:t>Object references to operate on various types of objects. </a:t>
            </a:r>
          </a:p>
          <a:p>
            <a:r>
              <a:rPr lang="en-US" b="1" dirty="0" smtClean="0"/>
              <a:t>The problem was that they</a:t>
            </a:r>
          </a:p>
          <a:p>
            <a:pPr lvl="1"/>
            <a:r>
              <a:rPr lang="en-US" dirty="0" smtClean="0"/>
              <a:t>could not do so with type safety.</a:t>
            </a:r>
          </a:p>
          <a:p>
            <a:pPr lvl="1"/>
            <a:r>
              <a:rPr lang="en-US" dirty="0" smtClean="0"/>
              <a:t>Do explicit 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1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 – with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87679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GenericsTypeOld</a:t>
            </a:r>
            <a:r>
              <a:rPr lang="en-US" sz="1600" dirty="0" smtClean="0"/>
              <a:t> {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private Object t;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public Object get()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 return t;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} 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public void set(Object t)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 </a:t>
            </a:r>
            <a:r>
              <a:rPr lang="en-US" sz="1600" dirty="0" err="1" smtClean="0"/>
              <a:t>this.t</a:t>
            </a:r>
            <a:r>
              <a:rPr lang="en-US" sz="1600" dirty="0" smtClean="0"/>
              <a:t> = t;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} 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</a:t>
            </a:r>
            <a:r>
              <a:rPr lang="en-US" sz="1600" dirty="0" err="1" smtClean="0"/>
              <a:t>GenericsTypeOld</a:t>
            </a:r>
            <a:r>
              <a:rPr lang="en-US" sz="1600" dirty="0" smtClean="0"/>
              <a:t> type = new </a:t>
            </a:r>
            <a:r>
              <a:rPr lang="en-US" sz="1600" dirty="0" err="1" smtClean="0"/>
              <a:t>GenericsTypeOld</a:t>
            </a:r>
            <a:r>
              <a:rPr lang="en-US" sz="1600" dirty="0" smtClean="0"/>
              <a:t>();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("</a:t>
            </a:r>
            <a:r>
              <a:rPr lang="en-US" sz="1600" dirty="0" err="1" smtClean="0"/>
              <a:t>Pankaj</a:t>
            </a:r>
            <a:r>
              <a:rPr lang="en-US" sz="1600" dirty="0" smtClean="0"/>
              <a:t>");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String </a:t>
            </a:r>
            <a:r>
              <a:rPr lang="en-US" sz="1600" dirty="0" err="1" smtClean="0"/>
              <a:t>str</a:t>
            </a:r>
            <a:r>
              <a:rPr lang="en-US" sz="1600" dirty="0" smtClean="0"/>
              <a:t> = (String) </a:t>
            </a:r>
            <a:r>
              <a:rPr lang="en-US" sz="1600" dirty="0" err="1" smtClean="0"/>
              <a:t>type.get</a:t>
            </a:r>
            <a:r>
              <a:rPr lang="en-US" sz="1600" dirty="0" smtClean="0"/>
              <a:t>(); //type casting, error prone &amp; can cause </a:t>
            </a:r>
            <a:r>
              <a:rPr lang="en-US" sz="1600" dirty="0" err="1" smtClean="0"/>
              <a:t>ClassCastException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(new Student(“</a:t>
            </a:r>
            <a:r>
              <a:rPr lang="en-US" sz="1600" dirty="0" err="1" smtClean="0"/>
              <a:t>abc</a:t>
            </a:r>
            <a:r>
              <a:rPr lang="en-US" sz="1600" dirty="0" smtClean="0"/>
              <a:t>”, 123));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          </a:t>
            </a:r>
            <a:r>
              <a:rPr lang="en-US" sz="1600" dirty="0" err="1" smtClean="0"/>
              <a:t>str</a:t>
            </a:r>
            <a:r>
              <a:rPr lang="en-US" sz="1600" dirty="0" smtClean="0"/>
              <a:t> = (String) </a:t>
            </a:r>
            <a:r>
              <a:rPr lang="en-US" sz="1600" dirty="0" err="1" smtClean="0"/>
              <a:t>type.get</a:t>
            </a:r>
            <a:r>
              <a:rPr lang="en-US" sz="1600" dirty="0" smtClean="0"/>
              <a:t>(); // will throw </a:t>
            </a:r>
            <a:r>
              <a:rPr lang="en-US" sz="1600" dirty="0" err="1" smtClean="0"/>
              <a:t>ClassCastException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 public class 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&lt;T&gt;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600" dirty="0" smtClean="0"/>
              <a:t>private T </a:t>
            </a:r>
            <a:r>
              <a:rPr lang="en-US" sz="1600" dirty="0" err="1" smtClean="0"/>
              <a:t>t</a:t>
            </a:r>
            <a:r>
              <a:rPr lang="en-US" sz="1600" dirty="0" smtClean="0"/>
              <a:t>;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public T get(){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return </a:t>
            </a:r>
            <a:r>
              <a:rPr lang="en-US" sz="1600" dirty="0" err="1" smtClean="0"/>
              <a:t>this.t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public void set(T t1){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this.t</a:t>
            </a:r>
            <a:r>
              <a:rPr lang="en-US" sz="1600" dirty="0" smtClean="0"/>
              <a:t>=t1;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&lt;String&gt; type = new 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&lt;&gt;();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("</a:t>
            </a:r>
            <a:r>
              <a:rPr lang="en-US" sz="1600" dirty="0" err="1" smtClean="0"/>
              <a:t>Pankaj</a:t>
            </a:r>
            <a:r>
              <a:rPr lang="en-US" sz="1600" dirty="0" smtClean="0"/>
              <a:t>"); //valid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type.set</a:t>
            </a:r>
            <a:r>
              <a:rPr lang="en-US" sz="1600" dirty="0" smtClean="0"/>
              <a:t>(new Student(“</a:t>
            </a:r>
            <a:r>
              <a:rPr lang="en-US" sz="1600" dirty="0" err="1" smtClean="0"/>
              <a:t>abc</a:t>
            </a:r>
            <a:r>
              <a:rPr lang="en-US" sz="1600" dirty="0" smtClean="0"/>
              <a:t>”, 123)); //invalid, will get compiler error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 type1 = new </a:t>
            </a:r>
            <a:r>
              <a:rPr lang="en-US" sz="1600" dirty="0" err="1" smtClean="0"/>
              <a:t>GenericsType</a:t>
            </a:r>
            <a:r>
              <a:rPr lang="en-US" sz="1600" dirty="0" smtClean="0"/>
              <a:t>(); //raw type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type1.set("</a:t>
            </a:r>
            <a:r>
              <a:rPr lang="en-US" sz="1600" dirty="0" err="1" smtClean="0"/>
              <a:t>Pankaj</a:t>
            </a:r>
            <a:r>
              <a:rPr lang="en-US" sz="1600" dirty="0" smtClean="0"/>
              <a:t>"); //valid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type1.set(new Student(“</a:t>
            </a:r>
            <a:r>
              <a:rPr lang="en-US" sz="1600" dirty="0" err="1" smtClean="0"/>
              <a:t>abc</a:t>
            </a:r>
            <a:r>
              <a:rPr lang="en-US" sz="1600" dirty="0" smtClean="0"/>
              <a:t>”, 123)); //valid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type1.set(10); //valid and </a:t>
            </a:r>
            <a:r>
              <a:rPr lang="en-US" sz="1600" dirty="0" err="1" smtClean="0"/>
              <a:t>autoboxing</a:t>
            </a:r>
            <a:r>
              <a:rPr lang="en-US" sz="1600" dirty="0" smtClean="0"/>
              <a:t> support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 -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None/>
              <a:defRPr/>
            </a:pPr>
            <a:r>
              <a:rPr lang="en-US" sz="1400" b="1" dirty="0" smtClean="0"/>
              <a:t>import</a:t>
            </a:r>
            <a:r>
              <a:rPr lang="en-US" sz="1400" dirty="0" smtClean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/>
              <a:t>class</a:t>
            </a:r>
            <a:r>
              <a:rPr lang="en-US" sz="1400" dirty="0"/>
              <a:t> </a:t>
            </a:r>
            <a:r>
              <a:rPr lang="en-US" sz="1400" dirty="0" err="1"/>
              <a:t>GenericStack</a:t>
            </a:r>
            <a:r>
              <a:rPr lang="en-US" sz="1400" dirty="0"/>
              <a:t> &lt;T&gt; {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 smtClean="0"/>
              <a:t>private</a:t>
            </a:r>
            <a:r>
              <a:rPr lang="en-US" sz="1400" dirty="0" smtClean="0"/>
              <a:t> </a:t>
            </a:r>
            <a:r>
              <a:rPr lang="en-US" sz="1400" dirty="0" err="1"/>
              <a:t>ArrayList</a:t>
            </a:r>
            <a:r>
              <a:rPr lang="en-US" sz="1400" dirty="0"/>
              <a:t>&lt;T&gt; stack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ArrayList</a:t>
            </a:r>
            <a:r>
              <a:rPr lang="en-US" sz="1400" dirty="0"/>
              <a:t>&lt;T&gt; ();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 smtClean="0"/>
              <a:t>private</a:t>
            </a:r>
            <a:r>
              <a:rPr lang="en-US" sz="1400" dirty="0" smtClean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 top = 0;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 size () { </a:t>
            </a:r>
            <a:endParaRPr lang="en-US" sz="1400" dirty="0" smtClean="0"/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	</a:t>
            </a:r>
            <a:r>
              <a:rPr lang="en-US" sz="1400" b="1" dirty="0" smtClean="0"/>
              <a:t>	return</a:t>
            </a:r>
            <a:r>
              <a:rPr lang="en-US" sz="1400" dirty="0" smtClean="0"/>
              <a:t> </a:t>
            </a:r>
            <a:r>
              <a:rPr lang="en-US" sz="1400" dirty="0"/>
              <a:t>top</a:t>
            </a:r>
            <a:r>
              <a:rPr lang="en-US" sz="1400" dirty="0" smtClean="0"/>
              <a:t>;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 smtClean="0"/>
              <a:t> </a:t>
            </a:r>
            <a:r>
              <a:rPr lang="en-US" sz="1400" dirty="0"/>
              <a:t>}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/>
              <a:t>void</a:t>
            </a:r>
            <a:r>
              <a:rPr lang="en-US" sz="1400" dirty="0"/>
              <a:t> push (T item) {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 smtClean="0"/>
              <a:t>		</a:t>
            </a:r>
            <a:r>
              <a:rPr lang="en-US" sz="1400" dirty="0" err="1" smtClean="0"/>
              <a:t>stack.add</a:t>
            </a:r>
            <a:r>
              <a:rPr lang="en-US" sz="1400" dirty="0" smtClean="0"/>
              <a:t> </a:t>
            </a:r>
            <a:r>
              <a:rPr lang="en-US" sz="1400" dirty="0"/>
              <a:t>(top++, item);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/>
              <a:t> }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T pop () {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 smtClean="0"/>
              <a:t>		return</a:t>
            </a:r>
            <a:r>
              <a:rPr lang="en-US" sz="1400" dirty="0" smtClean="0"/>
              <a:t> </a:t>
            </a:r>
            <a:r>
              <a:rPr lang="en-US" sz="1400" dirty="0" err="1"/>
              <a:t>stack.remove</a:t>
            </a:r>
            <a:r>
              <a:rPr lang="en-US" sz="1400" dirty="0"/>
              <a:t> (--top);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/>
              <a:t>} </a:t>
            </a:r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/>
              <a:t>static</a:t>
            </a:r>
            <a:r>
              <a:rPr lang="en-US" sz="1400" dirty="0"/>
              <a:t> </a:t>
            </a:r>
            <a:r>
              <a:rPr lang="en-US" sz="1400" b="1" dirty="0"/>
              <a:t>void</a:t>
            </a:r>
            <a:r>
              <a:rPr lang="en-US" sz="1400" dirty="0"/>
              <a:t> main (String[] </a:t>
            </a:r>
            <a:r>
              <a:rPr lang="en-US" sz="1400" dirty="0" err="1"/>
              <a:t>args</a:t>
            </a:r>
            <a:r>
              <a:rPr lang="en-US" sz="1400" dirty="0"/>
              <a:t>) { </a:t>
            </a:r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 err="1"/>
              <a:t>GenericStack</a:t>
            </a:r>
            <a:r>
              <a:rPr lang="en-US" dirty="0"/>
              <a:t>&lt;Integer&gt; s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GenericStack</a:t>
            </a:r>
            <a:r>
              <a:rPr lang="en-US" dirty="0"/>
              <a:t>&lt;Integer&gt; (); </a:t>
            </a:r>
            <a:r>
              <a:rPr lang="en-US" dirty="0" smtClean="0"/>
              <a:t> // this stack will hold only Integer. But you can use this class to create a stack to hold any type of object that you want. </a:t>
            </a:r>
            <a:endParaRPr lang="en-US" dirty="0"/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err="1"/>
              <a:t>s.push</a:t>
            </a:r>
            <a:r>
              <a:rPr lang="en-US" dirty="0"/>
              <a:t> (17); </a:t>
            </a:r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s.pop</a:t>
            </a:r>
            <a:r>
              <a:rPr lang="en-US" dirty="0"/>
              <a:t> ();</a:t>
            </a:r>
          </a:p>
          <a:p>
            <a:pPr marL="457200" lvl="4"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err="1"/>
              <a:t>System.out.format</a:t>
            </a:r>
            <a:r>
              <a:rPr lang="en-US" dirty="0"/>
              <a:t> ("%4d%n", </a:t>
            </a:r>
            <a:r>
              <a:rPr lang="en-US" dirty="0" err="1"/>
              <a:t>i</a:t>
            </a:r>
            <a:r>
              <a:rPr lang="en-US" dirty="0"/>
              <a:t>); </a:t>
            </a:r>
            <a:endParaRPr lang="en-US" dirty="0" smtClean="0"/>
          </a:p>
          <a:p>
            <a:pPr marL="274320" lvl="2">
              <a:spcBef>
                <a:spcPts val="0"/>
              </a:spcBef>
              <a:buNone/>
              <a:defRPr/>
            </a:pPr>
            <a:r>
              <a:rPr lang="en-US" sz="1400" dirty="0" smtClean="0"/>
              <a:t> }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48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public interface Comparable&lt;T&gt; {</a:t>
            </a:r>
          </a:p>
          <a:p>
            <a:pPr>
              <a:buNone/>
            </a:pPr>
            <a:r>
              <a:rPr lang="en-US" sz="1600" dirty="0" smtClean="0"/>
              <a:t>   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compareTo</a:t>
            </a:r>
            <a:r>
              <a:rPr lang="en-US" sz="1600" dirty="0" smtClean="0"/>
              <a:t>(T o);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1"/>
            <a:ext cx="8229600" cy="990599"/>
          </a:xfrm>
        </p:spPr>
        <p:txBody>
          <a:bodyPr/>
          <a:lstStyle/>
          <a:p>
            <a:r>
              <a:rPr lang="en-US" b="1" dirty="0"/>
              <a:t>Type Parameter </a:t>
            </a:r>
            <a:r>
              <a:rPr lang="en-US" b="1" dirty="0" smtClean="0"/>
              <a:t>Naming Conventions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convention, type parameter names are single, uppercase letters.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stands in sharp contrast to the variable </a:t>
            </a:r>
            <a:r>
              <a:rPr lang="en-US" dirty="0">
                <a:hlinkClick r:id="rId2"/>
              </a:rPr>
              <a:t>naming</a:t>
            </a:r>
            <a:r>
              <a:rPr lang="en-US" dirty="0"/>
              <a:t> conventions that you already know </a:t>
            </a:r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this convention, it would be difficult to tell the difference between a type variable and an ordinary class or interface name.</a:t>
            </a:r>
          </a:p>
          <a:p>
            <a:r>
              <a:rPr lang="en-US" dirty="0"/>
              <a:t>The most commonly used type parameter names are:</a:t>
            </a:r>
          </a:p>
          <a:p>
            <a:pPr lvl="1"/>
            <a:r>
              <a:rPr lang="en-US" dirty="0"/>
              <a:t>E - Element (used extensively by the Java Collections Framework)</a:t>
            </a:r>
          </a:p>
          <a:p>
            <a:pPr lvl="1"/>
            <a:r>
              <a:rPr lang="en-US" dirty="0"/>
              <a:t>K - Key</a:t>
            </a:r>
          </a:p>
          <a:p>
            <a:pPr lvl="1"/>
            <a:r>
              <a:rPr lang="en-US" dirty="0"/>
              <a:t>N - Number</a:t>
            </a:r>
          </a:p>
          <a:p>
            <a:pPr lvl="1"/>
            <a:r>
              <a:rPr lang="en-US" dirty="0"/>
              <a:t>T - Type</a:t>
            </a:r>
          </a:p>
          <a:p>
            <a:pPr lvl="1"/>
            <a:r>
              <a:rPr lang="en-US" dirty="0"/>
              <a:t>V - Value</a:t>
            </a:r>
          </a:p>
          <a:p>
            <a:pPr lvl="1"/>
            <a:r>
              <a:rPr lang="en-US" dirty="0"/>
              <a:t>S,U,V etc. - 2nd, 3rd, 4th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5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Sometimes we don’t want whole class to be parameterized, in that case we can create java generics method.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Since constructor is a special kind of method, we can use generics type in constructors too.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 </a:t>
            </a:r>
            <a:r>
              <a:rPr lang="en-US" sz="1400" dirty="0" smtClean="0"/>
              <a:t>public class </a:t>
            </a:r>
            <a:r>
              <a:rPr lang="en-US" sz="1400" dirty="0" err="1" smtClean="0"/>
              <a:t>GenericsMethods</a:t>
            </a:r>
            <a:r>
              <a:rPr lang="en-US" sz="1400" dirty="0" smtClean="0"/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//Java Generic Method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public static &lt;T&gt;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isEqual</a:t>
            </a:r>
            <a:r>
              <a:rPr lang="en-US" sz="1400" dirty="0" smtClean="0"/>
              <a:t>(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&lt;T&gt; g1, 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&lt;T&gt; g2){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return g1.get().equals(g2.get());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public static void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&lt;String&gt; g1 = new 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&lt;&gt;();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g1.set("</a:t>
            </a:r>
            <a:r>
              <a:rPr lang="en-US" sz="1400" dirty="0" err="1" smtClean="0"/>
              <a:t>Pankaj</a:t>
            </a:r>
            <a:r>
              <a:rPr lang="en-US" sz="1400" dirty="0" smtClean="0"/>
              <a:t>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&lt;String&gt; g2 = new </a:t>
            </a:r>
            <a:r>
              <a:rPr lang="en-US" sz="1400" dirty="0" err="1" smtClean="0"/>
              <a:t>GenericsType</a:t>
            </a:r>
            <a:r>
              <a:rPr lang="en-US" sz="1400" dirty="0" smtClean="0"/>
              <a:t>&lt;&gt;();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g2.set("</a:t>
            </a:r>
            <a:r>
              <a:rPr lang="en-US" sz="1400" dirty="0" err="1" smtClean="0"/>
              <a:t>Pankaj</a:t>
            </a:r>
            <a:r>
              <a:rPr lang="en-US" sz="1400" dirty="0" smtClean="0"/>
              <a:t>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isEqual</a:t>
            </a:r>
            <a:r>
              <a:rPr lang="en-US" sz="1400" dirty="0" smtClean="0"/>
              <a:t> = </a:t>
            </a:r>
            <a:r>
              <a:rPr lang="en-US" sz="1400" dirty="0" err="1" smtClean="0"/>
              <a:t>GenericsMethods</a:t>
            </a:r>
            <a:r>
              <a:rPr lang="en-US" sz="1400" dirty="0" smtClean="0"/>
              <a:t>.&lt;String&gt;</a:t>
            </a:r>
            <a:r>
              <a:rPr lang="en-US" sz="1400" dirty="0" err="1" smtClean="0"/>
              <a:t>isEqual</a:t>
            </a:r>
            <a:r>
              <a:rPr lang="en-US" sz="1400" dirty="0" smtClean="0"/>
              <a:t>(g1, g2);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//above statement can be written simply as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isEqual</a:t>
            </a:r>
            <a:r>
              <a:rPr lang="en-US" sz="1400" dirty="0" smtClean="0"/>
              <a:t> = </a:t>
            </a:r>
            <a:r>
              <a:rPr lang="en-US" sz="1400" dirty="0" err="1" smtClean="0"/>
              <a:t>GenericsMethods.isEqual</a:t>
            </a:r>
            <a:r>
              <a:rPr lang="en-US" sz="1400" dirty="0" smtClean="0"/>
              <a:t>(g1, g2);		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Find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Create a static generic method which will take a generic array as parameter and find the maximum element for the array and return. 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TestGeneric</a:t>
            </a:r>
            <a:r>
              <a:rPr lang="en-US" sz="1400" dirty="0"/>
              <a:t> {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4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fr-FR" sz="1400" dirty="0"/>
              <a:t>public </a:t>
            </a:r>
            <a:r>
              <a:rPr lang="fr-FR" sz="1400" dirty="0" err="1"/>
              <a:t>static</a:t>
            </a:r>
            <a:r>
              <a:rPr lang="fr-FR" sz="1400" dirty="0"/>
              <a:t> &lt;T </a:t>
            </a:r>
            <a:r>
              <a:rPr lang="fr-FR" sz="1400" dirty="0" err="1"/>
              <a:t>extends</a:t>
            </a:r>
            <a:r>
              <a:rPr lang="fr-FR" sz="1400" dirty="0"/>
              <a:t> Comparable&lt;T&gt;&gt; T maximum(T[] a){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/>
              <a:t>T max = a[0];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nn-NO" sz="1400" dirty="0"/>
              <a:t>for(int i =1; i&lt; a.length; i++)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400" dirty="0"/>
              <a:t>if(</a:t>
            </a:r>
            <a:r>
              <a:rPr lang="en-US" sz="1400" dirty="0" err="1"/>
              <a:t>max.compareTo</a:t>
            </a:r>
            <a:r>
              <a:rPr lang="en-US" sz="1400" dirty="0"/>
              <a:t>(a[</a:t>
            </a:r>
            <a:r>
              <a:rPr lang="en-US" sz="1400" dirty="0" err="1"/>
              <a:t>i</a:t>
            </a:r>
            <a:r>
              <a:rPr lang="en-US" sz="1400" dirty="0"/>
              <a:t>]) &lt; 0)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400" dirty="0" smtClean="0"/>
              <a:t>	max </a:t>
            </a:r>
            <a:r>
              <a:rPr lang="en-US" sz="1400" dirty="0"/>
              <a:t>= a[</a:t>
            </a:r>
            <a:r>
              <a:rPr lang="en-US" sz="1400" dirty="0" err="1"/>
              <a:t>i</a:t>
            </a:r>
            <a:r>
              <a:rPr lang="en-US" sz="1400" dirty="0" smtClean="0"/>
              <a:t>];</a:t>
            </a:r>
            <a:endParaRPr lang="en-US" sz="14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/>
              <a:t>return max;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endParaRPr lang="en-US" sz="14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("Max: " + </a:t>
            </a:r>
            <a:r>
              <a:rPr lang="en-US" sz="1400" i="1" dirty="0" err="1"/>
              <a:t>TestGeneric.maximum</a:t>
            </a:r>
            <a:r>
              <a:rPr lang="en-US" sz="1400" i="1" dirty="0"/>
              <a:t>(new Integer[]{1,2,5,3,9,12,8}));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("Max: " + </a:t>
            </a:r>
            <a:r>
              <a:rPr lang="en-US" sz="1400" i="1" dirty="0" err="1"/>
              <a:t>TestGeneric.maximum</a:t>
            </a:r>
            <a:r>
              <a:rPr lang="en-US" sz="1400" i="1" dirty="0"/>
              <a:t>(new Double[]{1.9,2.0,5.9,3.2,9.5}));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("Max: " + </a:t>
            </a:r>
            <a:r>
              <a:rPr lang="en-US" sz="1400" i="1" dirty="0" err="1"/>
              <a:t>TestGeneric.maximum</a:t>
            </a:r>
            <a:r>
              <a:rPr lang="en-US" sz="1400" i="1" dirty="0"/>
              <a:t>(new String[]{"</a:t>
            </a:r>
            <a:r>
              <a:rPr lang="en-US" sz="1400" i="1" dirty="0" err="1"/>
              <a:t>abc</a:t>
            </a:r>
            <a:r>
              <a:rPr lang="en-US" sz="1400" i="1" dirty="0"/>
              <a:t>", "xyz", </a:t>
            </a:r>
            <a:r>
              <a:rPr lang="en-US" sz="1400" dirty="0"/>
              <a:t>"Xyz", "</a:t>
            </a:r>
            <a:r>
              <a:rPr lang="en-US" sz="1400" dirty="0" err="1"/>
              <a:t>yY</a:t>
            </a:r>
            <a:r>
              <a:rPr lang="en-US" sz="1400" dirty="0"/>
              <a:t>"</a:t>
            </a:r>
            <a:r>
              <a:rPr lang="en-US" sz="1400" i="1" dirty="0" smtClean="0"/>
              <a:t>}));</a:t>
            </a:r>
            <a:endParaRPr lang="en-US" sz="1400" i="1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}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457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49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</a:t>
            </a:r>
            <a:r>
              <a:rPr lang="en-US" dirty="0"/>
              <a:t>– Find Max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TestGeneric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fr-FR" sz="1200" dirty="0"/>
              <a:t>public </a:t>
            </a:r>
            <a:r>
              <a:rPr lang="fr-FR" sz="1200" dirty="0" err="1"/>
              <a:t>static</a:t>
            </a:r>
            <a:r>
              <a:rPr lang="fr-FR" sz="1200" dirty="0"/>
              <a:t> &lt;T </a:t>
            </a:r>
            <a:r>
              <a:rPr lang="fr-FR" sz="1200" dirty="0" err="1"/>
              <a:t>extends</a:t>
            </a:r>
            <a:r>
              <a:rPr lang="fr-FR" sz="1200" dirty="0"/>
              <a:t> Comparable&lt;T&gt;&gt; T maximum(T[] a){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T max = a[0];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nn-NO" sz="1200" dirty="0"/>
              <a:t>for(int i =1; i&lt; a.length; i++)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if(</a:t>
            </a:r>
            <a:r>
              <a:rPr lang="en-US" sz="1200" dirty="0" err="1"/>
              <a:t>max.compareTo</a:t>
            </a:r>
            <a:r>
              <a:rPr lang="en-US" sz="1200" dirty="0"/>
              <a:t>(a[</a:t>
            </a:r>
            <a:r>
              <a:rPr lang="en-US" sz="1200" dirty="0" err="1"/>
              <a:t>i</a:t>
            </a:r>
            <a:r>
              <a:rPr lang="en-US" sz="1200" dirty="0"/>
              <a:t>]) &lt; 0)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 smtClean="0"/>
              <a:t>	max </a:t>
            </a:r>
            <a:r>
              <a:rPr lang="en-US" sz="1200" dirty="0"/>
              <a:t>= a[</a:t>
            </a:r>
            <a:r>
              <a:rPr lang="en-US" sz="1200" dirty="0" err="1"/>
              <a:t>i</a:t>
            </a:r>
            <a:r>
              <a:rPr lang="en-US" sz="1200" dirty="0" smtClean="0"/>
              <a:t>];</a:t>
            </a: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return max;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i="1" dirty="0" err="1" smtClean="0"/>
              <a:t>out.println</a:t>
            </a:r>
            <a:r>
              <a:rPr lang="en-US" sz="1200" i="1" dirty="0" smtClean="0"/>
              <a:t>("Max: " + </a:t>
            </a:r>
            <a:r>
              <a:rPr lang="en-US" sz="1200" i="1" dirty="0" err="1" smtClean="0"/>
              <a:t>TestGeneric.maximum</a:t>
            </a:r>
            <a:r>
              <a:rPr lang="en-US" sz="1200" i="1" dirty="0" smtClean="0"/>
              <a:t>(new Integer[]{1,2,5,3,9,12,8}));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 smtClean="0"/>
              <a:t>BankAccount</a:t>
            </a:r>
            <a:r>
              <a:rPr lang="en-US" sz="1200" i="1" dirty="0" smtClean="0"/>
              <a:t> b1 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</a:t>
            </a:r>
            <a:r>
              <a:rPr lang="en-US" sz="1200" dirty="0" err="1"/>
              <a:t>abc</a:t>
            </a:r>
            <a:r>
              <a:rPr lang="en-US" sz="1200" dirty="0"/>
              <a:t>", "123", 2000.0</a:t>
            </a:r>
            <a:r>
              <a:rPr lang="en-US" sz="1200" dirty="0" smtClean="0"/>
              <a:t>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/>
              <a:t>BankAccount</a:t>
            </a:r>
            <a:r>
              <a:rPr lang="en-US" sz="1200" i="1" dirty="0"/>
              <a:t> </a:t>
            </a:r>
            <a:r>
              <a:rPr lang="en-US" sz="1200" i="1" dirty="0" smtClean="0"/>
              <a:t>b2 </a:t>
            </a:r>
            <a:r>
              <a:rPr lang="en-US" sz="1200" i="1" dirty="0"/>
              <a:t>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("ab", "23", </a:t>
            </a:r>
            <a:r>
              <a:rPr lang="en-US" sz="1200" dirty="0" smtClean="0"/>
              <a:t>5000.0);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System.out.println</a:t>
            </a:r>
            <a:r>
              <a:rPr lang="en-US" sz="1200" dirty="0"/>
              <a:t>("Max: " + </a:t>
            </a:r>
            <a:r>
              <a:rPr lang="en-US" sz="1200" dirty="0" err="1" smtClean="0"/>
              <a:t>TestGeneric.maximum</a:t>
            </a:r>
            <a:r>
              <a:rPr lang="en-US" sz="1200" dirty="0" smtClean="0"/>
              <a:t>(</a:t>
            </a:r>
            <a:r>
              <a:rPr lang="en-US" sz="1200" dirty="0"/>
              <a:t>new </a:t>
            </a:r>
            <a:r>
              <a:rPr lang="en-US" sz="1200" dirty="0" err="1"/>
              <a:t>BankAccount</a:t>
            </a:r>
            <a:r>
              <a:rPr lang="en-US" sz="1200" dirty="0" smtClean="0"/>
              <a:t>[]{b1,b2})); //</a:t>
            </a:r>
            <a:r>
              <a:rPr lang="en-US" sz="1200" i="1" dirty="0">
                <a:solidFill>
                  <a:srgbClr val="FF0000"/>
                </a:solidFill>
              </a:rPr>
              <a:t>The method maximum(T[]) in the type </a:t>
            </a:r>
            <a:r>
              <a:rPr lang="en-US" sz="1200" i="1" dirty="0" err="1">
                <a:solidFill>
                  <a:srgbClr val="FF0000"/>
                </a:solidFill>
              </a:rPr>
              <a:t>TestGeneric</a:t>
            </a:r>
            <a:r>
              <a:rPr lang="en-US" sz="1200" i="1" dirty="0">
                <a:solidFill>
                  <a:srgbClr val="FF0000"/>
                </a:solidFill>
              </a:rPr>
              <a:t> is not applicable for the arguments (</a:t>
            </a:r>
            <a:r>
              <a:rPr lang="en-US" sz="1200" i="1" dirty="0" err="1">
                <a:solidFill>
                  <a:srgbClr val="FF0000"/>
                </a:solidFill>
              </a:rPr>
              <a:t>BankAccount</a:t>
            </a:r>
            <a:r>
              <a:rPr lang="en-US" sz="1200" i="1" dirty="0">
                <a:solidFill>
                  <a:srgbClr val="FF0000"/>
                </a:solidFill>
              </a:rPr>
              <a:t>[])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class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 {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String name, id;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Double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(String name, String id, Double balance)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this.name = name;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this.id = id;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this.balance</a:t>
            </a:r>
            <a:r>
              <a:rPr lang="en-US" sz="1200" dirty="0" smtClean="0"/>
              <a:t> =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70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</a:t>
            </a:r>
            <a:r>
              <a:rPr lang="en-US" dirty="0"/>
              <a:t>– Find Max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799"/>
          </a:xfrm>
        </p:spPr>
        <p:txBody>
          <a:bodyPr/>
          <a:lstStyle/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TestGeneric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fr-FR" sz="1200" dirty="0"/>
              <a:t>public </a:t>
            </a:r>
            <a:r>
              <a:rPr lang="fr-FR" sz="1200" dirty="0" err="1"/>
              <a:t>static</a:t>
            </a:r>
            <a:r>
              <a:rPr lang="fr-FR" sz="1200" dirty="0"/>
              <a:t> &lt;T </a:t>
            </a:r>
            <a:r>
              <a:rPr lang="fr-FR" sz="1200" dirty="0" err="1"/>
              <a:t>extends</a:t>
            </a:r>
            <a:r>
              <a:rPr lang="fr-FR" sz="1200" dirty="0"/>
              <a:t> Comparable&lt;T&gt;&gt; T maximum(T[] a){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T max = a[0];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nn-NO" sz="1200" dirty="0"/>
              <a:t>for(int i =1; i&lt; a.length; i++)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/>
              <a:t>if(</a:t>
            </a:r>
            <a:r>
              <a:rPr lang="en-US" sz="1200" dirty="0" err="1"/>
              <a:t>max.compareTo</a:t>
            </a:r>
            <a:r>
              <a:rPr lang="en-US" sz="1200" dirty="0"/>
              <a:t>(a[</a:t>
            </a:r>
            <a:r>
              <a:rPr lang="en-US" sz="1200" dirty="0" err="1"/>
              <a:t>i</a:t>
            </a:r>
            <a:r>
              <a:rPr lang="en-US" sz="1200" dirty="0"/>
              <a:t>]) &lt; 0)</a:t>
            </a:r>
          </a:p>
          <a:p>
            <a:pPr marL="952500" lvl="3" indent="0">
              <a:spcBef>
                <a:spcPts val="0"/>
              </a:spcBef>
              <a:buNone/>
            </a:pPr>
            <a:r>
              <a:rPr lang="en-US" sz="1200" dirty="0" smtClean="0"/>
              <a:t>	max </a:t>
            </a:r>
            <a:r>
              <a:rPr lang="en-US" sz="1200" dirty="0"/>
              <a:t>= a[</a:t>
            </a:r>
            <a:r>
              <a:rPr lang="en-US" sz="1200" dirty="0" err="1"/>
              <a:t>i</a:t>
            </a:r>
            <a:r>
              <a:rPr lang="en-US" sz="1200" dirty="0" smtClean="0"/>
              <a:t>];</a:t>
            </a:r>
            <a:endParaRPr lang="en-US" sz="1200" dirty="0"/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/>
              <a:t>return max;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</a:t>
            </a:r>
            <a:r>
              <a:rPr lang="en-US" sz="1200" i="1" dirty="0" err="1" smtClean="0"/>
              <a:t>out.println</a:t>
            </a:r>
            <a:r>
              <a:rPr lang="en-US" sz="1200" i="1" dirty="0" smtClean="0"/>
              <a:t>("Max: " + </a:t>
            </a:r>
            <a:r>
              <a:rPr lang="en-US" sz="1200" i="1" dirty="0" err="1" smtClean="0"/>
              <a:t>TestGeneric.maximum</a:t>
            </a:r>
            <a:r>
              <a:rPr lang="en-US" sz="1200" i="1" dirty="0" smtClean="0"/>
              <a:t>(new Integer[]{1,2,5,3,9,12,8}));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 smtClean="0"/>
              <a:t>BankAccount</a:t>
            </a:r>
            <a:r>
              <a:rPr lang="en-US" sz="1200" i="1" dirty="0" smtClean="0"/>
              <a:t> b1 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</a:t>
            </a:r>
            <a:r>
              <a:rPr lang="en-US" sz="1200" dirty="0" err="1"/>
              <a:t>abc</a:t>
            </a:r>
            <a:r>
              <a:rPr lang="en-US" sz="1200" dirty="0"/>
              <a:t>", "123", 2000.0</a:t>
            </a:r>
            <a:r>
              <a:rPr lang="en-US" sz="1200" dirty="0" smtClean="0"/>
              <a:t>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i="1" dirty="0" err="1"/>
              <a:t>BankAccount</a:t>
            </a:r>
            <a:r>
              <a:rPr lang="en-US" sz="1200" i="1" dirty="0"/>
              <a:t> </a:t>
            </a:r>
            <a:r>
              <a:rPr lang="en-US" sz="1200" i="1" dirty="0" smtClean="0"/>
              <a:t>b2 </a:t>
            </a:r>
            <a:r>
              <a:rPr lang="en-US" sz="1200" i="1" dirty="0"/>
              <a:t>= </a:t>
            </a:r>
            <a:r>
              <a:rPr lang="en-US" sz="1200" dirty="0" smtClean="0"/>
              <a:t>new </a:t>
            </a:r>
            <a:r>
              <a:rPr lang="en-US" sz="1200" dirty="0" err="1"/>
              <a:t>BankAccount</a:t>
            </a:r>
            <a:r>
              <a:rPr lang="en-US" sz="1200" dirty="0"/>
              <a:t>("ab", "23", </a:t>
            </a:r>
            <a:r>
              <a:rPr lang="en-US" sz="1200" dirty="0" smtClean="0"/>
              <a:t>5000.0);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System.out.println</a:t>
            </a:r>
            <a:r>
              <a:rPr lang="en-US" sz="1200" dirty="0"/>
              <a:t>("Max: " + </a:t>
            </a:r>
            <a:r>
              <a:rPr lang="en-US" sz="1200" dirty="0" err="1" smtClean="0"/>
              <a:t>TestGeneric.maximum</a:t>
            </a:r>
            <a:r>
              <a:rPr lang="en-US" sz="1200" dirty="0" smtClean="0"/>
              <a:t>(</a:t>
            </a:r>
            <a:r>
              <a:rPr lang="en-US" sz="1200" dirty="0"/>
              <a:t>new </a:t>
            </a:r>
            <a:r>
              <a:rPr lang="en-US" sz="1200" dirty="0" err="1"/>
              <a:t>BankAccount</a:t>
            </a:r>
            <a:r>
              <a:rPr lang="en-US" sz="1200" dirty="0" smtClean="0"/>
              <a:t>[]{b1,b2}));</a:t>
            </a:r>
            <a:endParaRPr lang="en-US" sz="1200" dirty="0"/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 smtClean="0"/>
              <a:t>class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 implements Comparable&lt;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&gt;{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String name, id;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Double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(String name, String id, Double balance)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this.name = name;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this.id = id;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err="1" smtClean="0"/>
              <a:t>this.balance</a:t>
            </a:r>
            <a:r>
              <a:rPr lang="en-US" sz="1200" dirty="0" smtClean="0"/>
              <a:t> = balance;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compareTo</a:t>
            </a:r>
            <a:r>
              <a:rPr lang="en-US" sz="1200" dirty="0" smtClean="0"/>
              <a:t>(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 o) {</a:t>
            </a:r>
          </a:p>
          <a:p>
            <a:pPr marL="678181" lvl="2" indent="0">
              <a:spcBef>
                <a:spcPts val="0"/>
              </a:spcBef>
              <a:buNone/>
            </a:pPr>
            <a:r>
              <a:rPr lang="en-US" sz="1200" dirty="0" smtClean="0"/>
              <a:t>return </a:t>
            </a:r>
            <a:r>
              <a:rPr lang="en-US" sz="1200" dirty="0" err="1" smtClean="0"/>
              <a:t>balance.compareTo</a:t>
            </a:r>
            <a:r>
              <a:rPr lang="en-US" sz="1200" dirty="0" smtClean="0"/>
              <a:t>(</a:t>
            </a:r>
            <a:r>
              <a:rPr lang="en-US" sz="1200" dirty="0" err="1" smtClean="0"/>
              <a:t>o.balance</a:t>
            </a:r>
            <a:r>
              <a:rPr lang="en-US" sz="1200" dirty="0" smtClean="0"/>
              <a:t>); //can also use </a:t>
            </a:r>
            <a:r>
              <a:rPr lang="en-US" sz="1200" dirty="0" err="1" smtClean="0"/>
              <a:t>Double.compare</a:t>
            </a:r>
            <a:r>
              <a:rPr lang="en-US" sz="1200" dirty="0" smtClean="0"/>
              <a:t>(balance</a:t>
            </a:r>
            <a:r>
              <a:rPr lang="en-US" sz="1200" dirty="0"/>
              <a:t>, </a:t>
            </a:r>
            <a:r>
              <a:rPr lang="en-US" sz="1200" dirty="0" err="1"/>
              <a:t>o.balance</a:t>
            </a:r>
            <a:r>
              <a:rPr lang="en-US" sz="1200" dirty="0" smtClean="0"/>
              <a:t>) for primitive</a:t>
            </a:r>
          </a:p>
          <a:p>
            <a:pPr marL="403861" lvl="1" indent="0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8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Framework-Components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collections frameworks contain the following:</a:t>
            </a:r>
          </a:p>
          <a:p>
            <a:pPr lvl="1"/>
            <a:r>
              <a:rPr lang="en-US" b="1" dirty="0" smtClean="0"/>
              <a:t>Interfaces</a:t>
            </a:r>
          </a:p>
          <a:p>
            <a:pPr lvl="2"/>
            <a:r>
              <a:rPr lang="en-US" dirty="0" smtClean="0"/>
              <a:t>These are abstract data types that represent collections. Interfaces allow collections to be manipulated independently of the details of their representation. </a:t>
            </a:r>
          </a:p>
          <a:p>
            <a:pPr lvl="1"/>
            <a:r>
              <a:rPr lang="en-US" b="1" dirty="0" smtClean="0"/>
              <a:t>Implementations, i.e., Classes</a:t>
            </a:r>
          </a:p>
          <a:p>
            <a:pPr lvl="2"/>
            <a:r>
              <a:rPr lang="en-US" dirty="0" smtClean="0"/>
              <a:t>These are the concrete implementations of the collection interfaces. In essence, they are reusable data structures.</a:t>
            </a:r>
          </a:p>
          <a:p>
            <a:pPr lvl="1"/>
            <a:r>
              <a:rPr lang="en-US" b="1" dirty="0" smtClean="0"/>
              <a:t>Algorithms</a:t>
            </a:r>
          </a:p>
          <a:p>
            <a:pPr lvl="2"/>
            <a:r>
              <a:rPr lang="en-US" dirty="0" smtClean="0"/>
              <a:t>These are the methods that perform useful computations, such as searching and sorting, on objects that implement collection interfaces. </a:t>
            </a:r>
          </a:p>
          <a:p>
            <a:pPr lvl="2"/>
            <a:r>
              <a:rPr lang="en-US" dirty="0" smtClean="0"/>
              <a:t>The algorithms are said to be polymorphic: </a:t>
            </a:r>
          </a:p>
          <a:p>
            <a:pPr lvl="3"/>
            <a:r>
              <a:rPr lang="en-US" dirty="0" smtClean="0"/>
              <a:t>that is, the same method can be used on many different implementations of the appropriate collection interface.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Method- Different 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following example, the inspect method may take different type of parameter than the class itself.</a:t>
            </a:r>
            <a:endParaRPr lang="en-US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public class Box&lt;T&gt; {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private T </a:t>
            </a:r>
            <a:r>
              <a:rPr lang="en-US" sz="1400" dirty="0" err="1"/>
              <a:t>t</a:t>
            </a:r>
            <a:r>
              <a:rPr lang="en-US" sz="1400" dirty="0"/>
              <a:t>;          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public void set(T t) 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this.t = t;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}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public T get() 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return t;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} 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public &lt;</a:t>
            </a:r>
            <a:r>
              <a:rPr lang="en-US" sz="1400" dirty="0" smtClean="0"/>
              <a:t>U&gt; </a:t>
            </a:r>
            <a:r>
              <a:rPr lang="en-US" sz="1400" dirty="0"/>
              <a:t>void inspect(U u){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("T: " + </a:t>
            </a:r>
            <a:r>
              <a:rPr lang="en-US" sz="1400" dirty="0" err="1"/>
              <a:t>t.getClass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("U: " + </a:t>
            </a:r>
            <a:r>
              <a:rPr lang="en-US" sz="1400" dirty="0" err="1"/>
              <a:t>u.getClass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 marL="129541" indent="0">
              <a:spcBef>
                <a:spcPts val="0"/>
              </a:spcBef>
              <a:buNone/>
            </a:pPr>
            <a:endParaRPr lang="en-US" sz="1400" dirty="0" smtClean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    Box&lt;Integer&gt; </a:t>
            </a:r>
            <a:r>
              <a:rPr lang="en-US" sz="1400" dirty="0" err="1" smtClean="0"/>
              <a:t>integerBox</a:t>
            </a:r>
            <a:r>
              <a:rPr lang="en-US" sz="1400" dirty="0" smtClean="0"/>
              <a:t> = new Box&lt;Integer&gt;();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integerBox.set</a:t>
            </a:r>
            <a:r>
              <a:rPr lang="en-US" sz="1400" dirty="0" smtClean="0"/>
              <a:t>(new Integer(10));</a:t>
            </a:r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integerBox.inspect</a:t>
            </a:r>
            <a:r>
              <a:rPr lang="en-US" sz="1400" dirty="0" smtClean="0"/>
              <a:t>("some text");     }</a:t>
            </a:r>
            <a:endParaRPr lang="en-US" sz="1400" dirty="0"/>
          </a:p>
          <a:p>
            <a:pPr marL="129541" indent="0">
              <a:spcBef>
                <a:spcPts val="0"/>
              </a:spcBef>
              <a:buNone/>
            </a:pPr>
            <a:r>
              <a:rPr lang="en-US" sz="1400" dirty="0"/>
              <a:t> }</a:t>
            </a:r>
          </a:p>
          <a:p>
            <a:endParaRPr lang="en-US" dirty="0"/>
          </a:p>
          <a:p>
            <a:pPr marL="12954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01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Erasure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724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your Java code is compiled, all generic type information is removed (erased)</a:t>
            </a:r>
          </a:p>
          <a:p>
            <a:endParaRPr lang="en-US" dirty="0" smtClean="0"/>
          </a:p>
          <a:p>
            <a:r>
              <a:rPr lang="en-US" dirty="0" smtClean="0"/>
              <a:t>And replace the type parameters with their real type, </a:t>
            </a:r>
          </a:p>
          <a:p>
            <a:pPr lvl="1"/>
            <a:r>
              <a:rPr lang="en-US" dirty="0" smtClean="0"/>
              <a:t>If no type is specified it will be replaced with </a:t>
            </a:r>
            <a:r>
              <a:rPr lang="en-US" b="1" dirty="0" smtClean="0"/>
              <a:t>Object.</a:t>
            </a:r>
          </a:p>
          <a:p>
            <a:pPr lvl="1">
              <a:buNone/>
            </a:pPr>
            <a:endParaRPr lang="en-US" b="1" dirty="0" smtClean="0"/>
          </a:p>
          <a:p>
            <a:r>
              <a:rPr lang="en-US" b="1" dirty="0" smtClean="0"/>
              <a:t>then applying the </a:t>
            </a:r>
            <a:r>
              <a:rPr lang="en-US" dirty="0" smtClean="0"/>
              <a:t>appropriate casts (as determined by the type arguments) to maintain type compatibility with the types specified by the type arguments.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– Compiled code with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 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82296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4976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Original Class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Compiled class when specify String</a:t>
                      </a:r>
                      <a:r>
                        <a:rPr lang="en-US" sz="1800" baseline="0" dirty="0" smtClean="0"/>
                        <a:t> type  e.g. </a:t>
                      </a:r>
                      <a:r>
                        <a:rPr lang="en-US" sz="1800" baseline="0" dirty="0" err="1" smtClean="0"/>
                        <a:t>GenericType</a:t>
                      </a:r>
                      <a:r>
                        <a:rPr lang="en-US" sz="1800" baseline="0" dirty="0" smtClean="0"/>
                        <a:t>&lt;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sz="1800" baseline="0" dirty="0" smtClean="0"/>
                        <a:t>&gt;</a:t>
                      </a:r>
                      <a:endParaRPr lang="en-US" sz="1800" dirty="0"/>
                    </a:p>
                  </a:txBody>
                  <a:tcPr/>
                </a:tc>
              </a:tr>
              <a:tr h="291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&lt;T&gt;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T </a:t>
                      </a:r>
                      <a:r>
                        <a:rPr lang="en-US" sz="1600" dirty="0" err="1" smtClean="0"/>
                        <a:t>t</a:t>
                      </a:r>
                      <a:r>
                        <a:rPr lang="en-US" sz="1600" dirty="0" smtClean="0"/>
                        <a:t>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T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set(T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sz="1600" dirty="0" smtClean="0"/>
                        <a:t> t;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sz="1600" dirty="0" smtClean="0"/>
                        <a:t>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(String</a:t>
                      </a:r>
                      <a:r>
                        <a:rPr lang="en-US" sz="1600" dirty="0" smtClean="0"/>
                        <a:t>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915400" cy="990599"/>
          </a:xfrm>
        </p:spPr>
        <p:txBody>
          <a:bodyPr/>
          <a:lstStyle/>
          <a:p>
            <a:r>
              <a:rPr lang="en-US" dirty="0" smtClean="0"/>
              <a:t>Erasure –Compiled code without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 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800600"/>
              </a:tblGrid>
              <a:tr h="4976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Original Class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Compiled class when specify String</a:t>
                      </a:r>
                      <a:r>
                        <a:rPr lang="en-US" sz="1800" baseline="0" dirty="0" smtClean="0"/>
                        <a:t> type  e.g. </a:t>
                      </a:r>
                      <a:r>
                        <a:rPr lang="en-US" sz="1800" baseline="0" dirty="0" err="1" smtClean="0"/>
                        <a:t>GenericType</a:t>
                      </a:r>
                      <a:r>
                        <a:rPr lang="en-US" sz="1800" baseline="0" dirty="0" smtClean="0"/>
                        <a:t> a = new </a:t>
                      </a:r>
                      <a:r>
                        <a:rPr lang="en-US" sz="1800" baseline="0" dirty="0" err="1" smtClean="0"/>
                        <a:t>GenericType</a:t>
                      </a:r>
                      <a:r>
                        <a:rPr lang="en-US" sz="1800" baseline="0" dirty="0" smtClean="0"/>
                        <a:t>();</a:t>
                      </a:r>
                      <a:endParaRPr lang="en-US" sz="1800" dirty="0"/>
                    </a:p>
                  </a:txBody>
                  <a:tcPr/>
                </a:tc>
              </a:tr>
              <a:tr h="29870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&lt;T&gt;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T </a:t>
                      </a:r>
                      <a:r>
                        <a:rPr lang="en-US" sz="1600" dirty="0" err="1" smtClean="0"/>
                        <a:t>t</a:t>
                      </a:r>
                      <a:r>
                        <a:rPr lang="en-US" sz="1600" dirty="0" smtClean="0"/>
                        <a:t>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T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set(T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public class </a:t>
                      </a:r>
                      <a:r>
                        <a:rPr lang="en-US" sz="1600" dirty="0" err="1" smtClean="0"/>
                        <a:t>GenericsType</a:t>
                      </a:r>
                      <a:r>
                        <a:rPr lang="en-US" sz="1600" dirty="0" smtClean="0"/>
                        <a:t> 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	</a:t>
                      </a:r>
                      <a:r>
                        <a:rPr lang="en-US" sz="1600" dirty="0" smtClean="0"/>
                        <a:t>private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</a:t>
                      </a:r>
                      <a:r>
                        <a:rPr lang="en-US" sz="1600" dirty="0" smtClean="0"/>
                        <a:t> t;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</a:t>
                      </a:r>
                      <a:r>
                        <a:rPr lang="en-US" sz="1600" dirty="0" smtClean="0"/>
                        <a:t> get(){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return 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public void set(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</a:t>
                      </a:r>
                      <a:r>
                        <a:rPr lang="en-US" sz="1600" dirty="0" smtClean="0"/>
                        <a:t> t1){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	</a:t>
                      </a:r>
                      <a:r>
                        <a:rPr lang="en-US" sz="1600" dirty="0" err="1" smtClean="0"/>
                        <a:t>this.t</a:t>
                      </a:r>
                      <a:r>
                        <a:rPr lang="en-US" sz="1600" dirty="0" smtClean="0"/>
                        <a:t>=t1;</a:t>
                      </a:r>
                    </a:p>
                    <a:p>
                      <a:pPr lvl="1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	}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1"/>
            <a:ext cx="8229600" cy="990599"/>
          </a:xfrm>
        </p:spPr>
        <p:txBody>
          <a:bodyPr/>
          <a:lstStyle/>
          <a:p>
            <a:pPr algn="ctr"/>
            <a:r>
              <a:rPr lang="en-US" b="1" dirty="0" smtClean="0"/>
              <a:t>Calculate the Average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724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public class </a:t>
            </a:r>
            <a:r>
              <a:rPr lang="en-US" sz="1800" b="1" dirty="0" err="1" smtClean="0"/>
              <a:t>TestWithBound</a:t>
            </a:r>
            <a:r>
              <a:rPr lang="en-US" sz="1800" b="1" dirty="0" smtClean="0"/>
              <a:t> {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/>
              <a:t>public static &lt;T&gt; double </a:t>
            </a:r>
            <a:r>
              <a:rPr lang="en-US" sz="1800" b="1" dirty="0" err="1" smtClean="0"/>
              <a:t>getAverage</a:t>
            </a:r>
            <a:r>
              <a:rPr lang="en-US" sz="1800" b="1" dirty="0" smtClean="0"/>
              <a:t>(T[] list)</a:t>
            </a:r>
            <a:r>
              <a:rPr lang="en-US" sz="18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double sum = 0;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for(T item: list)</a:t>
            </a:r>
            <a:r>
              <a:rPr lang="en-US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sz="1800" dirty="0" smtClean="0"/>
              <a:t>sum = sum + item; </a:t>
            </a:r>
            <a:r>
              <a:rPr lang="en-US" sz="1800" dirty="0" smtClean="0">
                <a:solidFill>
                  <a:srgbClr val="C00000"/>
                </a:solidFill>
              </a:rPr>
              <a:t>// The operator + is undefined for the argument type(s) double, T</a:t>
            </a:r>
          </a:p>
          <a:p>
            <a:pPr lvl="3">
              <a:spcBef>
                <a:spcPts val="0"/>
              </a:spcBef>
              <a:buNone/>
            </a:pPr>
            <a:r>
              <a:rPr lang="en-US" sz="1800" dirty="0" smtClean="0"/>
              <a:t>sum += </a:t>
            </a:r>
            <a:r>
              <a:rPr lang="en-US" sz="1800" dirty="0" err="1" smtClean="0"/>
              <a:t>item.doubleValue</a:t>
            </a:r>
            <a:r>
              <a:rPr lang="en-US" sz="1800" dirty="0" smtClean="0"/>
              <a:t>(); </a:t>
            </a:r>
            <a:r>
              <a:rPr lang="en-US" sz="1800" dirty="0" smtClean="0">
                <a:solidFill>
                  <a:srgbClr val="C00000"/>
                </a:solidFill>
              </a:rPr>
              <a:t>// The method </a:t>
            </a:r>
            <a:r>
              <a:rPr lang="en-US" sz="1800" dirty="0" err="1" smtClean="0">
                <a:solidFill>
                  <a:srgbClr val="C00000"/>
                </a:solidFill>
              </a:rPr>
              <a:t>doubleValue</a:t>
            </a:r>
            <a:r>
              <a:rPr lang="en-US" sz="1800" dirty="0" smtClean="0">
                <a:solidFill>
                  <a:srgbClr val="C00000"/>
                </a:solidFill>
              </a:rPr>
              <a:t>() is undefined for the type T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return sum/</a:t>
            </a:r>
            <a:r>
              <a:rPr lang="en-US" b="1" dirty="0" err="1" smtClean="0"/>
              <a:t>list.length</a:t>
            </a:r>
            <a:r>
              <a:rPr lang="en-US" b="1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may be times when you want to </a:t>
            </a:r>
            <a:r>
              <a:rPr lang="en-US" b="1" dirty="0"/>
              <a:t>restrict the types that can be used as type arguments </a:t>
            </a:r>
            <a:r>
              <a:rPr lang="en-US" dirty="0"/>
              <a:t>in a </a:t>
            </a:r>
            <a:r>
              <a:rPr lang="en-US" b="1" dirty="0"/>
              <a:t>parameterized</a:t>
            </a:r>
            <a:r>
              <a:rPr lang="en-US" dirty="0"/>
              <a:t> type.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a </a:t>
            </a:r>
            <a:r>
              <a:rPr lang="en-US" dirty="0"/>
              <a:t>method that operates on numbers might only want to accept instances of Number or its subclasses. </a:t>
            </a:r>
            <a:endParaRPr lang="en-US" dirty="0" smtClean="0"/>
          </a:p>
          <a:p>
            <a:pPr lvl="1"/>
            <a:r>
              <a:rPr lang="en-US" dirty="0" err="1" smtClean="0"/>
              <a:t>UpperBound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37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we want to restrict the type parameter to allow a specified class and its descendant, we use upper bound.</a:t>
            </a:r>
          </a:p>
          <a:p>
            <a:r>
              <a:rPr lang="en-US" dirty="0" smtClean="0"/>
              <a:t>In another word; when </a:t>
            </a:r>
            <a:r>
              <a:rPr lang="en-US" dirty="0"/>
              <a:t>specifying a type parameter, you can create an upper bound from which all type arguments must be derived. </a:t>
            </a:r>
            <a:endParaRPr lang="en-US" dirty="0" smtClean="0"/>
          </a:p>
          <a:p>
            <a:r>
              <a:rPr lang="en-US" dirty="0" smtClean="0"/>
              <a:t>How to declare</a:t>
            </a:r>
          </a:p>
          <a:p>
            <a:pPr lvl="1"/>
            <a:r>
              <a:rPr lang="en-US" dirty="0" smtClean="0"/>
              <a:t>“U </a:t>
            </a:r>
            <a:r>
              <a:rPr lang="en-US" dirty="0"/>
              <a:t>extends </a:t>
            </a:r>
            <a:r>
              <a:rPr lang="en-US" dirty="0" smtClean="0"/>
              <a:t>T” </a:t>
            </a:r>
          </a:p>
          <a:p>
            <a:pPr lvl="2"/>
            <a:r>
              <a:rPr lang="en-US" dirty="0" smtClean="0"/>
              <a:t>means </a:t>
            </a:r>
            <a:r>
              <a:rPr lang="en-US" b="1" dirty="0"/>
              <a:t>any class which extends 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Thus</a:t>
            </a:r>
            <a:r>
              <a:rPr lang="en-US" dirty="0"/>
              <a:t>, we are referring to the </a:t>
            </a:r>
            <a:r>
              <a:rPr lang="en-US" i="1" dirty="0"/>
              <a:t>children of 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b="1" dirty="0"/>
              <a:t>T is the upper bound. </a:t>
            </a:r>
            <a:endParaRPr lang="en-US" b="1" dirty="0" smtClean="0"/>
          </a:p>
          <a:p>
            <a:pPr lvl="2"/>
            <a:r>
              <a:rPr lang="en-US" b="1" dirty="0" smtClean="0"/>
              <a:t>The </a:t>
            </a:r>
            <a:r>
              <a:rPr lang="en-US" b="1" dirty="0"/>
              <a:t>upper-most class in the inheritance </a:t>
            </a:r>
            <a:r>
              <a:rPr lang="en-US" b="1" dirty="0" smtClean="0"/>
              <a:t>hierarchy</a:t>
            </a:r>
          </a:p>
          <a:p>
            <a:pPr lvl="1"/>
            <a:r>
              <a:rPr lang="en-US" dirty="0" smtClean="0"/>
              <a:t>Example – T extends Number</a:t>
            </a:r>
          </a:p>
          <a:p>
            <a:pPr lvl="2"/>
            <a:r>
              <a:rPr lang="en-US" dirty="0" smtClean="0"/>
              <a:t> means any class extend the Number class e.g. Integer, Double, Float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12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that, in this context, extends is used in a general sense to mean either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b="1" dirty="0"/>
              <a:t>extends" (as in classes) or </a:t>
            </a:r>
            <a:endParaRPr lang="en-US" b="1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implements" (as in interfaces</a:t>
            </a:r>
            <a:r>
              <a:rPr lang="en-US" b="1" dirty="0" smtClean="0"/>
              <a:t>).</a:t>
            </a:r>
          </a:p>
          <a:p>
            <a:pPr lvl="1">
              <a:buNone/>
            </a:pPr>
            <a:endParaRPr lang="en-US" b="1" dirty="0"/>
          </a:p>
          <a:p>
            <a:r>
              <a:rPr lang="en-US" dirty="0"/>
              <a:t>A bound can include both a class type and one or more interfaces.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>
                <a:solidFill>
                  <a:srgbClr val="FF0000"/>
                </a:solidFill>
              </a:rPr>
              <a:t>the class type must be specified first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When a bound includes an interface type, </a:t>
            </a:r>
            <a:endParaRPr lang="en-US" dirty="0" smtClean="0"/>
          </a:p>
          <a:p>
            <a:pPr lvl="1"/>
            <a:r>
              <a:rPr lang="en-US" b="1" dirty="0" smtClean="0"/>
              <a:t>only </a:t>
            </a:r>
            <a:r>
              <a:rPr lang="en-US" b="1" dirty="0"/>
              <a:t>type arguments that implement that interface are legal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0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 – Goal/Benefits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The Collections Framework was designed to meet several goals. </a:t>
            </a:r>
          </a:p>
          <a:p>
            <a:pPr lvl="1"/>
            <a:r>
              <a:rPr lang="en-US" sz="1800" dirty="0" smtClean="0"/>
              <a:t>First, the framework had to be high-performance. The implementations for the fundamental collections (dynamic arrays, linked lists, trees, and hash tables) are highly efficient.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Second, the framework had to allow different types of collections to work in a similar manner and with a high degree of interoperability. </a:t>
            </a:r>
          </a:p>
          <a:p>
            <a:pPr lvl="2"/>
            <a:r>
              <a:rPr lang="en-US" sz="1600" dirty="0" smtClean="0"/>
              <a:t>Reduces programming effort.</a:t>
            </a:r>
          </a:p>
          <a:p>
            <a:pPr lvl="2"/>
            <a:r>
              <a:rPr lang="en-US" sz="1600" dirty="0" smtClean="0"/>
              <a:t>Reduces effort to learn and to use new API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Third, extending and/or adapting a collection had to be easy. Toward this end, the entire Collections Framework is built upon a set of standard interfaces. </a:t>
            </a:r>
          </a:p>
          <a:p>
            <a:pPr lvl="2"/>
            <a:r>
              <a:rPr lang="en-US" sz="1600" dirty="0" smtClean="0"/>
              <a:t>Reduces effort to design new APIs</a:t>
            </a:r>
          </a:p>
          <a:p>
            <a:pPr lvl="2"/>
            <a:r>
              <a:rPr lang="en-US" sz="1600" dirty="0" smtClean="0"/>
              <a:t>Several standard implementations (such as </a:t>
            </a:r>
            <a:r>
              <a:rPr lang="en-US" sz="1600" b="1" dirty="0" err="1" smtClean="0"/>
              <a:t>LinkedList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HashSet</a:t>
            </a:r>
            <a:r>
              <a:rPr lang="en-US" sz="1600" b="1" dirty="0" smtClean="0"/>
              <a:t>, and </a:t>
            </a:r>
            <a:r>
              <a:rPr lang="en-US" sz="1600" b="1" dirty="0" err="1" smtClean="0"/>
              <a:t>TreeSet</a:t>
            </a:r>
            <a:r>
              <a:rPr lang="en-US" sz="1600" b="1" dirty="0" smtClean="0"/>
              <a:t>) of these interfaces </a:t>
            </a:r>
            <a:r>
              <a:rPr lang="en-US" sz="1600" dirty="0" smtClean="0"/>
              <a:t>are provided that you may use as-is.</a:t>
            </a:r>
            <a:endParaRPr lang="en-US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specifying a bound that has </a:t>
            </a:r>
            <a:r>
              <a:rPr lang="en-US" b="1" dirty="0" smtClean="0"/>
              <a:t>a class </a:t>
            </a:r>
            <a:r>
              <a:rPr lang="en-US" dirty="0" smtClean="0"/>
              <a:t>and </a:t>
            </a:r>
            <a:r>
              <a:rPr lang="en-US" b="1" dirty="0" smtClean="0"/>
              <a:t>an</a:t>
            </a:r>
            <a:r>
              <a:rPr lang="en-US" dirty="0" smtClean="0"/>
              <a:t> interface, or </a:t>
            </a:r>
            <a:r>
              <a:rPr lang="en-US" b="1" dirty="0" smtClean="0"/>
              <a:t>multiple</a:t>
            </a:r>
            <a:r>
              <a:rPr lang="en-US" dirty="0" smtClean="0"/>
              <a:t> interfaces, use the </a:t>
            </a:r>
            <a:r>
              <a:rPr lang="en-US" b="1" dirty="0" smtClean="0"/>
              <a:t>&amp;</a:t>
            </a:r>
            <a:r>
              <a:rPr lang="en-US" dirty="0" smtClean="0"/>
              <a:t> operator to connect them.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</a:t>
            </a:r>
          </a:p>
          <a:p>
            <a:pPr marL="12954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class </a:t>
            </a:r>
            <a:r>
              <a:rPr lang="en-US" i="1" dirty="0"/>
              <a:t>Gen&lt;T extends </a:t>
            </a:r>
            <a:r>
              <a:rPr lang="en-US" i="1" dirty="0" err="1"/>
              <a:t>MyClass</a:t>
            </a:r>
            <a:r>
              <a:rPr lang="en-US" i="1" dirty="0"/>
              <a:t> &amp; </a:t>
            </a:r>
            <a:r>
              <a:rPr lang="en-US" i="1" dirty="0" err="1"/>
              <a:t>MyInterface</a:t>
            </a:r>
            <a:r>
              <a:rPr lang="en-US" i="1" dirty="0"/>
              <a:t>&gt; {} </a:t>
            </a:r>
            <a:endParaRPr lang="en-US" i="1" dirty="0" smtClean="0"/>
          </a:p>
          <a:p>
            <a:r>
              <a:rPr lang="en-US" dirty="0" smtClean="0"/>
              <a:t>Any </a:t>
            </a:r>
            <a:r>
              <a:rPr lang="en-US" dirty="0"/>
              <a:t>type argument passed to T must be a subclass of </a:t>
            </a:r>
            <a:r>
              <a:rPr lang="en-US" i="1" dirty="0" err="1"/>
              <a:t>MyClass</a:t>
            </a:r>
            <a:r>
              <a:rPr lang="en-US" dirty="0"/>
              <a:t> and implement </a:t>
            </a:r>
            <a:r>
              <a:rPr lang="en-US" i="1" dirty="0" err="1"/>
              <a:t>MyInterface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2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Average-</a:t>
            </a:r>
            <a:r>
              <a:rPr lang="en-US" dirty="0" err="1" smtClean="0"/>
              <a:t>UpperBound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public class </a:t>
            </a:r>
            <a:r>
              <a:rPr lang="en-US" sz="1800" b="1" dirty="0" err="1" smtClean="0"/>
              <a:t>TestWithBound</a:t>
            </a:r>
            <a:r>
              <a:rPr lang="en-US" sz="1800" b="1" dirty="0" smtClean="0"/>
              <a:t> {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/>
              <a:t>public static &lt;T</a:t>
            </a:r>
            <a:r>
              <a:rPr lang="en-US" sz="1800" dirty="0" smtClean="0"/>
              <a:t> </a:t>
            </a:r>
            <a:r>
              <a:rPr lang="en-US" sz="1800" b="1" dirty="0" smtClean="0"/>
              <a:t>extends Number &gt; double </a:t>
            </a:r>
            <a:r>
              <a:rPr lang="en-US" sz="1800" b="1" dirty="0" err="1" smtClean="0"/>
              <a:t>getAverage</a:t>
            </a:r>
            <a:r>
              <a:rPr lang="en-US" sz="1800" b="1" dirty="0" smtClean="0"/>
              <a:t>(T[] list)</a:t>
            </a:r>
            <a:r>
              <a:rPr lang="en-US" sz="18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double sum = 0;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for(T item: list)</a:t>
            </a:r>
            <a:r>
              <a:rPr lang="en-US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sz="1800" dirty="0" smtClean="0"/>
              <a:t>sum += </a:t>
            </a:r>
            <a:r>
              <a:rPr lang="en-US" sz="1800" dirty="0" err="1" smtClean="0"/>
              <a:t>item.doubleValue</a:t>
            </a:r>
            <a:r>
              <a:rPr lang="en-US" sz="1800" dirty="0" smtClean="0"/>
              <a:t>(); // valid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b="1" dirty="0" smtClean="0"/>
              <a:t>return sum/</a:t>
            </a:r>
            <a:r>
              <a:rPr lang="en-US" b="1" dirty="0" err="1" smtClean="0"/>
              <a:t>list.length</a:t>
            </a:r>
            <a:r>
              <a:rPr lang="en-US" b="1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Average-</a:t>
            </a:r>
            <a:r>
              <a:rPr lang="en-US" dirty="0" err="1" smtClean="0"/>
              <a:t>UpperBound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TestWithBound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&lt;</a:t>
            </a:r>
            <a:r>
              <a:rPr lang="en-US" sz="1400" dirty="0" smtClean="0"/>
              <a:t> T </a:t>
            </a:r>
            <a:r>
              <a:rPr lang="en-US" sz="1400" b="1" dirty="0" smtClean="0"/>
              <a:t>extends Number &gt; double </a:t>
            </a:r>
            <a:r>
              <a:rPr lang="en-US" sz="1400" b="1" dirty="0" err="1" smtClean="0"/>
              <a:t>getAverage</a:t>
            </a:r>
            <a:r>
              <a:rPr lang="en-US" sz="1400" b="1" dirty="0" smtClean="0"/>
              <a:t>(T[] list)</a:t>
            </a:r>
            <a:r>
              <a:rPr lang="en-US" sz="14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double sum = 0;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for(T item: list)</a:t>
            </a:r>
            <a:r>
              <a:rPr lang="en-US" sz="1400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sum += </a:t>
            </a:r>
            <a:r>
              <a:rPr lang="en-US" sz="1400" dirty="0" err="1" smtClean="0"/>
              <a:t>item.doubleValue</a:t>
            </a:r>
            <a:r>
              <a:rPr lang="en-US" sz="1400" dirty="0" smtClean="0"/>
              <a:t>(); // valid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return sum/</a:t>
            </a:r>
            <a:r>
              <a:rPr lang="en-US" sz="1400" b="1" dirty="0" err="1" smtClean="0"/>
              <a:t>list.length</a:t>
            </a:r>
            <a:r>
              <a:rPr lang="en-US" sz="1400" b="1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Integer[] </a:t>
            </a:r>
            <a:r>
              <a:rPr lang="en-US" sz="1400" dirty="0" err="1" smtClean="0"/>
              <a:t>iList</a:t>
            </a:r>
            <a:r>
              <a:rPr lang="en-US" sz="1400" dirty="0" smtClean="0"/>
              <a:t> = {1,2,3,4,5,6};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Double[] </a:t>
            </a:r>
            <a:r>
              <a:rPr lang="en-US" sz="1400" dirty="0" err="1" smtClean="0"/>
              <a:t>dList</a:t>
            </a:r>
            <a:r>
              <a:rPr lang="en-US" sz="1400" dirty="0" smtClean="0"/>
              <a:t> = {1.0,2.0,3.0,4.0,5.0,6.0};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Float[] </a:t>
            </a:r>
            <a:r>
              <a:rPr lang="en-US" sz="1400" dirty="0" err="1" smtClean="0"/>
              <a:t>fList</a:t>
            </a:r>
            <a:r>
              <a:rPr lang="en-US" sz="1400" dirty="0" smtClean="0"/>
              <a:t> = {1.0f,2.0f,3.0f,4.0f,5.0f,6.0f};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Character[] </a:t>
            </a:r>
            <a:r>
              <a:rPr lang="en-US" sz="1400" dirty="0" err="1" smtClean="0"/>
              <a:t>cList</a:t>
            </a:r>
            <a:r>
              <a:rPr lang="en-US" sz="1400" dirty="0" smtClean="0"/>
              <a:t> = {'a', 'b', 'c', 'd'};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("Average:" + </a:t>
            </a:r>
            <a:r>
              <a:rPr lang="en-US" sz="1400" b="1" i="1" dirty="0" err="1" smtClean="0"/>
              <a:t>getAverage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iList</a:t>
            </a:r>
            <a:r>
              <a:rPr lang="en-US" sz="1400" b="1" i="1" dirty="0" smtClean="0"/>
              <a:t>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("Average:" + </a:t>
            </a:r>
            <a:r>
              <a:rPr lang="en-US" sz="1400" b="1" i="1" dirty="0" err="1" smtClean="0"/>
              <a:t>getAverage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dList</a:t>
            </a:r>
            <a:r>
              <a:rPr lang="en-US" sz="1400" b="1" i="1" dirty="0" smtClean="0"/>
              <a:t>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("Average:" + </a:t>
            </a:r>
            <a:r>
              <a:rPr lang="en-US" sz="1400" b="1" i="1" dirty="0" err="1" smtClean="0"/>
              <a:t>getAverage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fList</a:t>
            </a:r>
            <a:r>
              <a:rPr lang="en-US" sz="1400" b="1" i="1" dirty="0" smtClean="0"/>
              <a:t>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C00000"/>
                </a:solidFill>
              </a:rPr>
              <a:t>System.</a:t>
            </a:r>
            <a:r>
              <a:rPr lang="en-US" sz="1400" b="1" i="1" dirty="0" err="1" smtClean="0">
                <a:solidFill>
                  <a:srgbClr val="C00000"/>
                </a:solidFill>
              </a:rPr>
              <a:t>out.println</a:t>
            </a:r>
            <a:r>
              <a:rPr lang="en-US" sz="1400" b="1" i="1" dirty="0" smtClean="0">
                <a:solidFill>
                  <a:srgbClr val="C00000"/>
                </a:solidFill>
              </a:rPr>
              <a:t>("Average:" + </a:t>
            </a:r>
            <a:r>
              <a:rPr lang="en-US" sz="1400" b="1" i="1" dirty="0" err="1" smtClean="0">
                <a:solidFill>
                  <a:srgbClr val="C00000"/>
                </a:solidFill>
              </a:rPr>
              <a:t>getAverage</a:t>
            </a:r>
            <a:r>
              <a:rPr lang="en-US" sz="1400" b="1" i="1" dirty="0" smtClean="0">
                <a:solidFill>
                  <a:srgbClr val="C00000"/>
                </a:solidFill>
              </a:rPr>
              <a:t>(</a:t>
            </a:r>
            <a:r>
              <a:rPr lang="en-US" sz="1400" b="1" i="1" dirty="0" err="1" smtClean="0">
                <a:solidFill>
                  <a:srgbClr val="C00000"/>
                </a:solidFill>
              </a:rPr>
              <a:t>cList</a:t>
            </a:r>
            <a:r>
              <a:rPr lang="en-US" sz="1400" b="1" i="1" dirty="0" smtClean="0">
                <a:solidFill>
                  <a:srgbClr val="C00000"/>
                </a:solidFill>
              </a:rPr>
              <a:t>)); // The method </a:t>
            </a:r>
            <a:r>
              <a:rPr lang="en-US" sz="1400" b="1" i="1" dirty="0" err="1" smtClean="0">
                <a:solidFill>
                  <a:srgbClr val="C00000"/>
                </a:solidFill>
              </a:rPr>
              <a:t>getAverage</a:t>
            </a:r>
            <a:r>
              <a:rPr lang="en-US" sz="1400" b="1" i="1" dirty="0" smtClean="0">
                <a:solidFill>
                  <a:srgbClr val="C00000"/>
                </a:solidFill>
              </a:rPr>
              <a:t>(T[]) in the type </a:t>
            </a:r>
            <a:r>
              <a:rPr lang="en-US" sz="1400" b="1" i="1" dirty="0" err="1" smtClean="0">
                <a:solidFill>
                  <a:srgbClr val="C00000"/>
                </a:solidFill>
              </a:rPr>
              <a:t>TestWithBound</a:t>
            </a:r>
            <a:r>
              <a:rPr lang="en-US" sz="1400" b="1" i="1" dirty="0" smtClean="0">
                <a:solidFill>
                  <a:srgbClr val="C00000"/>
                </a:solidFill>
              </a:rPr>
              <a:t> is not applicable for the arguments (Character[])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following example, the inspect method will take object of Number Class and its descendant.</a:t>
            </a:r>
          </a:p>
          <a:p>
            <a:endParaRPr lang="en-US" dirty="0"/>
          </a:p>
          <a:p>
            <a:pPr marL="129541" indent="0">
              <a:buNone/>
            </a:pPr>
            <a:r>
              <a:rPr lang="en-US" sz="1400" dirty="0"/>
              <a:t>public class Box&lt;T&gt; { </a:t>
            </a:r>
          </a:p>
          <a:p>
            <a:pPr marL="129541" indent="0">
              <a:buNone/>
            </a:pPr>
            <a:r>
              <a:rPr lang="en-US" sz="1400" dirty="0"/>
              <a:t>    private T </a:t>
            </a:r>
            <a:r>
              <a:rPr lang="en-US" sz="1400" dirty="0" err="1"/>
              <a:t>t</a:t>
            </a:r>
            <a:r>
              <a:rPr lang="en-US" sz="1400" dirty="0"/>
              <a:t>;           </a:t>
            </a:r>
          </a:p>
          <a:p>
            <a:pPr marL="129541" indent="0">
              <a:buNone/>
            </a:pPr>
            <a:r>
              <a:rPr lang="en-US" sz="1400" dirty="0"/>
              <a:t>    public void set(T t) {</a:t>
            </a:r>
          </a:p>
          <a:p>
            <a:pPr marL="129541" indent="0">
              <a:buNone/>
            </a:pPr>
            <a:r>
              <a:rPr lang="en-US" sz="1400" dirty="0"/>
              <a:t>        this.t = t;</a:t>
            </a:r>
          </a:p>
          <a:p>
            <a:pPr marL="129541" indent="0">
              <a:buNone/>
            </a:pPr>
            <a:r>
              <a:rPr lang="en-US" sz="1400" dirty="0"/>
              <a:t>    } </a:t>
            </a:r>
          </a:p>
          <a:p>
            <a:pPr marL="129541" indent="0">
              <a:buNone/>
            </a:pPr>
            <a:r>
              <a:rPr lang="en-US" sz="1400" dirty="0"/>
              <a:t>    public T get() {</a:t>
            </a:r>
          </a:p>
          <a:p>
            <a:pPr marL="129541" indent="0">
              <a:buNone/>
            </a:pPr>
            <a:r>
              <a:rPr lang="en-US" sz="1400" dirty="0"/>
              <a:t>        return t;</a:t>
            </a:r>
          </a:p>
          <a:p>
            <a:pPr marL="129541" indent="0">
              <a:buNone/>
            </a:pPr>
            <a:r>
              <a:rPr lang="en-US" sz="1400" dirty="0"/>
              <a:t>    } </a:t>
            </a:r>
          </a:p>
          <a:p>
            <a:pPr marL="129541" indent="0">
              <a:buNone/>
            </a:pPr>
            <a:r>
              <a:rPr lang="en-US" sz="1400" dirty="0"/>
              <a:t>    public &lt;U </a:t>
            </a:r>
            <a:r>
              <a:rPr lang="en-US" sz="1400" b="1" dirty="0"/>
              <a:t>extends Number</a:t>
            </a:r>
            <a:r>
              <a:rPr lang="en-US" sz="1400" dirty="0"/>
              <a:t>&gt; void inspect(U u){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("T: " + </a:t>
            </a:r>
            <a:r>
              <a:rPr lang="en-US" sz="1400" dirty="0" err="1"/>
              <a:t>t.getClass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("U: " + </a:t>
            </a:r>
            <a:r>
              <a:rPr lang="en-US" sz="1400" dirty="0" err="1"/>
              <a:t>u.getClass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());</a:t>
            </a:r>
          </a:p>
          <a:p>
            <a:pPr marL="129541" indent="0">
              <a:buNone/>
            </a:pPr>
            <a:r>
              <a:rPr lang="en-US" sz="1400" dirty="0"/>
              <a:t>    }</a:t>
            </a:r>
          </a:p>
          <a:p>
            <a:pPr marL="129541" indent="0">
              <a:buNone/>
            </a:pPr>
            <a:r>
              <a:rPr lang="en-US" sz="1400" dirty="0"/>
              <a:t> }</a:t>
            </a:r>
          </a:p>
          <a:p>
            <a:endParaRPr lang="en-US" dirty="0"/>
          </a:p>
          <a:p>
            <a:pPr marL="12954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01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if you call inspect with other types, you will get error as shown below</a:t>
            </a:r>
          </a:p>
          <a:p>
            <a:pPr marL="129541" indent="0">
              <a:buNone/>
            </a:pPr>
            <a:r>
              <a:rPr lang="en-US" sz="1400" dirty="0"/>
              <a:t>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129541" indent="0">
              <a:buNone/>
            </a:pPr>
            <a:r>
              <a:rPr lang="en-US" sz="1400" dirty="0"/>
              <a:t>        Box&lt;Integer&gt; </a:t>
            </a:r>
            <a:r>
              <a:rPr lang="en-US" sz="1400" dirty="0" err="1"/>
              <a:t>integerBox</a:t>
            </a:r>
            <a:r>
              <a:rPr lang="en-US" sz="1400" dirty="0"/>
              <a:t> = new Box&lt;Integer&gt;();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integerBox.set</a:t>
            </a:r>
            <a:r>
              <a:rPr lang="en-US" sz="1400" dirty="0"/>
              <a:t>(new Integer(10));</a:t>
            </a:r>
          </a:p>
          <a:p>
            <a:pPr marL="12954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integerBox.inspect</a:t>
            </a:r>
            <a:r>
              <a:rPr lang="en-US" sz="1400" dirty="0"/>
              <a:t>("some text"); // </a:t>
            </a:r>
            <a:r>
              <a:rPr lang="en-US" sz="1400" b="1" dirty="0"/>
              <a:t>error: this is still String!</a:t>
            </a:r>
            <a:endParaRPr lang="en-US" sz="1400" dirty="0"/>
          </a:p>
          <a:p>
            <a:pPr marL="129541" indent="0">
              <a:buNone/>
            </a:pPr>
            <a:r>
              <a:rPr lang="en-US" sz="1400" dirty="0"/>
              <a:t>    }</a:t>
            </a:r>
            <a:endParaRPr lang="en-US" sz="1400" dirty="0" smtClean="0"/>
          </a:p>
          <a:p>
            <a:r>
              <a:rPr lang="en-US" dirty="0" smtClean="0"/>
              <a:t>Compiler will give you the following error</a:t>
            </a:r>
          </a:p>
          <a:p>
            <a:pPr marL="129541" indent="0">
              <a:buNone/>
            </a:pPr>
            <a:r>
              <a:rPr lang="en-US" sz="1400" dirty="0" smtClean="0"/>
              <a:t>	</a:t>
            </a:r>
            <a:endParaRPr lang="en-US" dirty="0"/>
          </a:p>
          <a:p>
            <a:endParaRPr lang="en-US" dirty="0"/>
          </a:p>
          <a:p>
            <a:pPr marL="12954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22135"/>
            <a:ext cx="5562600" cy="11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827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Framework – Goal/Benefits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Algorithms are another important part of the collection mechanism. </a:t>
            </a:r>
          </a:p>
          <a:p>
            <a:pPr lvl="1"/>
            <a:r>
              <a:rPr lang="en-US" i="1" dirty="0" smtClean="0"/>
              <a:t>Algorithms operate </a:t>
            </a:r>
            <a:r>
              <a:rPr lang="en-US" dirty="0" smtClean="0"/>
              <a:t>on collections and are defined as static methods within the </a:t>
            </a:r>
            <a:r>
              <a:rPr lang="en-US" b="1" dirty="0" smtClean="0"/>
              <a:t>Collections class. </a:t>
            </a:r>
          </a:p>
          <a:p>
            <a:pPr lvl="2"/>
            <a:r>
              <a:rPr lang="en-US" b="1" dirty="0" smtClean="0"/>
              <a:t>Thus, they are </a:t>
            </a:r>
            <a:r>
              <a:rPr lang="en-US" dirty="0" smtClean="0"/>
              <a:t>available for all collections. </a:t>
            </a:r>
          </a:p>
          <a:p>
            <a:pPr lvl="2"/>
            <a:r>
              <a:rPr lang="en-US" dirty="0" smtClean="0"/>
              <a:t>Each collection class need not implement its own versions. </a:t>
            </a:r>
          </a:p>
          <a:p>
            <a:pPr lvl="2"/>
            <a:r>
              <a:rPr lang="en-US" dirty="0" smtClean="0"/>
              <a:t>The algorithms provide a standard means of manipulating collections.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Is an item closely associated with the Collections Framework</a:t>
            </a:r>
          </a:p>
          <a:p>
            <a:r>
              <a:rPr lang="en-US" sz="2000" dirty="0"/>
              <a:t>Often, you will want to cycle through the elements in a collection. For example, you might want to display each element.</a:t>
            </a:r>
          </a:p>
          <a:p>
            <a:r>
              <a:rPr lang="en-US" sz="2000" dirty="0"/>
              <a:t>The easiest way to do this is to employ an </a:t>
            </a:r>
            <a:r>
              <a:rPr lang="en-US" sz="2000" dirty="0" smtClean="0"/>
              <a:t>iterator</a:t>
            </a:r>
            <a:endParaRPr lang="en-US" sz="2000" dirty="0"/>
          </a:p>
          <a:p>
            <a:pPr lvl="1"/>
            <a:r>
              <a:rPr lang="en-US" sz="1800" dirty="0" smtClean="0"/>
              <a:t>It</a:t>
            </a:r>
            <a:r>
              <a:rPr lang="en-US" sz="1800" i="1" dirty="0" smtClean="0"/>
              <a:t> offers a general-purpose, standardized way of accessing the elements within a </a:t>
            </a:r>
            <a:r>
              <a:rPr lang="en-US" sz="1800" dirty="0" smtClean="0"/>
              <a:t>collection, one at a time.</a:t>
            </a:r>
          </a:p>
          <a:p>
            <a:pPr lvl="1"/>
            <a:r>
              <a:rPr lang="en-US" sz="1800" dirty="0" smtClean="0"/>
              <a:t>Iterator provides </a:t>
            </a:r>
            <a:r>
              <a:rPr lang="en-US" sz="1800" dirty="0"/>
              <a:t>the facility of iterating the elements in forward direction only. </a:t>
            </a:r>
            <a:endParaRPr lang="en-US" sz="1800" dirty="0" smtClean="0"/>
          </a:p>
          <a:p>
            <a:r>
              <a:rPr lang="en-US" sz="2000" dirty="0"/>
              <a:t>There are only three methods in the Iterator interface. They are: </a:t>
            </a:r>
          </a:p>
          <a:p>
            <a:pPr lvl="1"/>
            <a:r>
              <a:rPr lang="en-US" sz="1800" b="1" dirty="0"/>
              <a:t>public </a:t>
            </a:r>
            <a:r>
              <a:rPr lang="en-US" sz="1800" b="1" dirty="0" err="1"/>
              <a:t>boolean</a:t>
            </a:r>
            <a:r>
              <a:rPr lang="en-US" sz="1800" b="1" dirty="0"/>
              <a:t> </a:t>
            </a:r>
            <a:r>
              <a:rPr lang="en-US" sz="1800" b="1" dirty="0" err="1"/>
              <a:t>hasNext</a:t>
            </a:r>
            <a:r>
              <a:rPr lang="en-US" sz="1800" b="1" dirty="0"/>
              <a:t>()</a:t>
            </a:r>
            <a:r>
              <a:rPr lang="en-US" sz="1800" dirty="0"/>
              <a:t> it returns true if iterator has more elements.</a:t>
            </a:r>
          </a:p>
          <a:p>
            <a:pPr lvl="1"/>
            <a:r>
              <a:rPr lang="en-US" sz="1800" b="1" dirty="0"/>
              <a:t>public object next()</a:t>
            </a:r>
            <a:r>
              <a:rPr lang="en-US" sz="1800" dirty="0"/>
              <a:t> it returns the element and moves the cursor pointer to the next element.</a:t>
            </a:r>
          </a:p>
          <a:p>
            <a:pPr lvl="1"/>
            <a:r>
              <a:rPr lang="en-US" sz="1800" b="1" dirty="0"/>
              <a:t>public void remove()</a:t>
            </a:r>
            <a:r>
              <a:rPr lang="en-US" sz="1800" dirty="0"/>
              <a:t> it removes the last elements returned by the iterator. It is rarely used.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3580</TotalTime>
  <Words>3761</Words>
  <Application>Microsoft Office PowerPoint</Application>
  <PresentationFormat>On-screen Show (4:3)</PresentationFormat>
  <Paragraphs>1056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Oriel</vt:lpstr>
      <vt:lpstr>Collections</vt:lpstr>
      <vt:lpstr>Collection</vt:lpstr>
      <vt:lpstr>Collection vs. Array</vt:lpstr>
      <vt:lpstr>Collection vs. Array</vt:lpstr>
      <vt:lpstr>Collection Framework</vt:lpstr>
      <vt:lpstr>Collection Framework-Components</vt:lpstr>
      <vt:lpstr>Collection Framework – Goal/Benefits</vt:lpstr>
      <vt:lpstr>Collection Framework – Goal/Benefits</vt:lpstr>
      <vt:lpstr>Iterator</vt:lpstr>
      <vt:lpstr>Collection Interfaces</vt:lpstr>
      <vt:lpstr>Hierarchy of Collection Framework</vt:lpstr>
      <vt:lpstr>Map – not true collection</vt:lpstr>
      <vt:lpstr>Methods of Collection interface</vt:lpstr>
      <vt:lpstr>ArrayList </vt:lpstr>
      <vt:lpstr>ArrayList </vt:lpstr>
      <vt:lpstr>ArrayList - Example</vt:lpstr>
      <vt:lpstr>ArrayList – Some Methods </vt:lpstr>
      <vt:lpstr>HashSet</vt:lpstr>
      <vt:lpstr>HashSet - Example</vt:lpstr>
      <vt:lpstr>HashSet– Some Methods </vt:lpstr>
      <vt:lpstr>Difference between List and Set</vt:lpstr>
      <vt:lpstr>Hashtable</vt:lpstr>
      <vt:lpstr>Hashtable – some methods</vt:lpstr>
      <vt:lpstr>Hashtable – some methods</vt:lpstr>
      <vt:lpstr>Hashtable - Example</vt:lpstr>
      <vt:lpstr>Collections Class</vt:lpstr>
      <vt:lpstr>Collections Class</vt:lpstr>
      <vt:lpstr>Some methods of Collections class</vt:lpstr>
      <vt:lpstr>Some methods of Collections class</vt:lpstr>
      <vt:lpstr>Comparable interface(java.lang)</vt:lpstr>
      <vt:lpstr>Comparator interface (java.util)</vt:lpstr>
      <vt:lpstr>Example - Comparable interface</vt:lpstr>
      <vt:lpstr>Example - Comparable interface</vt:lpstr>
      <vt:lpstr>Example - Comparable interface</vt:lpstr>
      <vt:lpstr>Example - Comparable interface</vt:lpstr>
      <vt:lpstr>Example - Comparable interface</vt:lpstr>
      <vt:lpstr>Example - Comparator interface</vt:lpstr>
      <vt:lpstr>Example - Comparator interface</vt:lpstr>
      <vt:lpstr>Example - Comparator interface</vt:lpstr>
      <vt:lpstr>Collection Features – Java version</vt:lpstr>
      <vt:lpstr>Java Generics</vt:lpstr>
      <vt:lpstr>Let’s start with an example</vt:lpstr>
      <vt:lpstr>Display the Items</vt:lpstr>
      <vt:lpstr>Display the items</vt:lpstr>
      <vt:lpstr>Display the items</vt:lpstr>
      <vt:lpstr>Java Generics</vt:lpstr>
      <vt:lpstr>Display the items – With Generics</vt:lpstr>
      <vt:lpstr>Display the items – With Generics</vt:lpstr>
      <vt:lpstr>Generic Class and Interface</vt:lpstr>
      <vt:lpstr>Generalized Class–without generics</vt:lpstr>
      <vt:lpstr>Generic Class – with Object</vt:lpstr>
      <vt:lpstr>Generic Class</vt:lpstr>
      <vt:lpstr>Generic Class - Stack</vt:lpstr>
      <vt:lpstr>Generic Interface</vt:lpstr>
      <vt:lpstr>Type Parameter Naming Conventions </vt:lpstr>
      <vt:lpstr>Generic Method – Another example</vt:lpstr>
      <vt:lpstr>Generic Method – Find Max</vt:lpstr>
      <vt:lpstr>Generic Method – Find Max</vt:lpstr>
      <vt:lpstr>Generic Method – Find Max</vt:lpstr>
      <vt:lpstr>Class &amp; Method- Different Generics</vt:lpstr>
      <vt:lpstr>Erasure</vt:lpstr>
      <vt:lpstr>Erasure</vt:lpstr>
      <vt:lpstr>Erasure – Compiled code with type</vt:lpstr>
      <vt:lpstr>Erasure –Compiled code without type</vt:lpstr>
      <vt:lpstr>Calculate the Average</vt:lpstr>
      <vt:lpstr>Calculate the Average</vt:lpstr>
      <vt:lpstr>Bounded Type Parameters</vt:lpstr>
      <vt:lpstr>Upper Bound</vt:lpstr>
      <vt:lpstr>Upper Bound</vt:lpstr>
      <vt:lpstr>Upper Bound</vt:lpstr>
      <vt:lpstr>Calculate the Average-UpperBound</vt:lpstr>
      <vt:lpstr>Calculate the Average-UpperBound</vt:lpstr>
      <vt:lpstr>Another Example</vt:lpstr>
      <vt:lpstr>Another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user</dc:creator>
  <cp:lastModifiedBy>Windows User</cp:lastModifiedBy>
  <cp:revision>52</cp:revision>
  <dcterms:modified xsi:type="dcterms:W3CDTF">2019-08-20T14:30:40Z</dcterms:modified>
</cp:coreProperties>
</file>