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59" r:id="rId6"/>
    <p:sldId id="275" r:id="rId7"/>
    <p:sldId id="285" r:id="rId8"/>
    <p:sldId id="272" r:id="rId9"/>
    <p:sldId id="277" r:id="rId10"/>
    <p:sldId id="260" r:id="rId11"/>
    <p:sldId id="262" r:id="rId12"/>
    <p:sldId id="268" r:id="rId13"/>
    <p:sldId id="261" r:id="rId14"/>
    <p:sldId id="276" r:id="rId15"/>
    <p:sldId id="278" r:id="rId16"/>
    <p:sldId id="279" r:id="rId17"/>
    <p:sldId id="281" r:id="rId18"/>
    <p:sldId id="282" r:id="rId19"/>
    <p:sldId id="273" r:id="rId20"/>
    <p:sldId id="274" r:id="rId21"/>
    <p:sldId id="264" r:id="rId22"/>
    <p:sldId id="265" r:id="rId23"/>
    <p:sldId id="266" r:id="rId24"/>
    <p:sldId id="267" r:id="rId25"/>
    <p:sldId id="27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AF55CD-D334-498E-AA5E-EC0F15B81563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3BD069-2AA4-47F2-ABF4-608F55E52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 software </a:t>
            </a:r>
            <a:r>
              <a:rPr lang="en-US" altLang="en-US" b="1" smtClean="0"/>
              <a:t>platform</a:t>
            </a:r>
            <a:r>
              <a:rPr lang="en-US" altLang="en-US" smtClean="0"/>
              <a:t> that encompasses all the necessary components, application</a:t>
            </a:r>
            <a:r>
              <a:rPr lang="en-US" altLang="en-US" b="1" smtClean="0"/>
              <a:t>programming</a:t>
            </a:r>
            <a:r>
              <a:rPr lang="en-US" altLang="en-US" smtClean="0"/>
              <a:t> interfaces and libraries required by programmers and developers to author, compile, debug and execute language-specific applications. </a:t>
            </a:r>
            <a:r>
              <a:rPr lang="en-US" altLang="en-US" b="1" smtClean="0"/>
              <a:t>Programming platform</a:t>
            </a:r>
            <a:r>
              <a:rPr lang="en-US" altLang="en-US" smtClean="0"/>
              <a:t>s are typically accompanied with development tools that enable effortless application development.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F98E8C-1FB4-4720-B297-C658F10418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6C8E9-BC3D-486E-A1E4-55B2E2C0EF9E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838F-1A0E-452A-8A05-5B6F820F1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49007-E6A0-4142-ADC0-A2D5A2624B44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A4FA6-E400-4953-AA07-E5F9BCFCB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041B-D84F-4D66-A9D7-F7DA1C00B04A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EEC4A-A0B8-4C8B-9588-DE320025E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AFBB75A-4943-4334-80B8-0DEF2C52CB40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9AD26A-13B0-4442-B4B5-6A33C6B1A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73168-D8BA-46B7-84F7-20A2363F2C55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FA70-DB4E-42D6-A04D-CE196D995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2E14F-97D8-42E0-8527-813A490C1A24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8A611-6665-4628-B4FE-D6CB6950D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B4537-E11C-4203-9C9F-1FE88DD296CC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FA623-F4C1-451F-9A85-316DE0FFC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5198775-761F-4F9A-B6AF-AF7DF1956BEB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DEF050D-11C3-42E9-936E-1FE57ECC4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5390D-B075-420F-B295-E57E334ECF13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BA485-76B7-4787-BC20-794796E3C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81FBCB-7ACD-422C-989F-74A195AB4CB5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092E8F-4095-44E4-8C7E-55C34D932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197995-707A-4764-85B8-F2816343FF69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39AD8D-C317-4BB0-AFF8-FDFAAD789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83D21-C170-4DEF-BC51-84B913C91306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ED9B77-6D77-4200-B8C0-047C4706D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1" r:id="rId4"/>
    <p:sldLayoutId id="2147483742" r:id="rId5"/>
    <p:sldLayoutId id="2147483749" r:id="rId6"/>
    <p:sldLayoutId id="2147483743" r:id="rId7"/>
    <p:sldLayoutId id="2147483750" r:id="rId8"/>
    <p:sldLayoutId id="2147483751" r:id="rId9"/>
    <p:sldLayoutId id="2147483744" r:id="rId10"/>
    <p:sldLayoutId id="21474837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a.techtarget.com/definition/ob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tructed_language" TargetMode="External"/><Relationship Id="rId2" Type="http://schemas.openxmlformats.org/officeDocument/2006/relationships/hyperlink" Target="https://en.wikipedia.org/wiki/Formal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uter" TargetMode="External"/><Relationship Id="rId5" Type="http://schemas.openxmlformats.org/officeDocument/2006/relationships/hyperlink" Target="https://en.wikipedia.org/wiki/Machine" TargetMode="External"/><Relationship Id="rId4" Type="http://schemas.openxmlformats.org/officeDocument/2006/relationships/hyperlink" Target="https://en.wikipedia.org/wiki/Machine_instru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 OOP using Java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Java’s Lineage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is related to C++, which is a direct descendent of C. </a:t>
            </a:r>
          </a:p>
          <a:p>
            <a:pPr lvl="1" eaLnBrk="1" hangingPunct="1"/>
            <a:r>
              <a:rPr lang="en-US" altLang="en-US" smtClean="0"/>
              <a:t>Much of the character of Java is inherited from these two languages.</a:t>
            </a:r>
          </a:p>
          <a:p>
            <a:pPr eaLnBrk="1" hangingPunct="1"/>
            <a:r>
              <a:rPr lang="en-US" altLang="en-US" smtClean="0"/>
              <a:t>From C, Java derives its syntax.</a:t>
            </a:r>
          </a:p>
          <a:p>
            <a:pPr eaLnBrk="1" hangingPunct="1"/>
            <a:r>
              <a:rPr lang="en-US" altLang="en-US" smtClean="0"/>
              <a:t>Many of Java’s object-oriented features were influenced by C++.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- Characteristics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Uses C/C++ basic syntax and basic data types -int, char, float, double, long, short, byte etc.</a:t>
            </a:r>
          </a:p>
          <a:p>
            <a:pPr eaLnBrk="1" hangingPunct="1"/>
            <a:r>
              <a:rPr lang="en-US" altLang="en-US" sz="2000" smtClean="0"/>
              <a:t>Uses standard C/C++ control structures</a:t>
            </a:r>
          </a:p>
          <a:p>
            <a:pPr eaLnBrk="1" hangingPunct="1"/>
            <a:r>
              <a:rPr lang="en-US" altLang="en-US" sz="2000" smtClean="0"/>
              <a:t>“Pure” OO language</a:t>
            </a:r>
          </a:p>
          <a:p>
            <a:pPr eaLnBrk="1" hangingPunct="1"/>
            <a:r>
              <a:rPr lang="en-US" altLang="en-US" sz="2000" smtClean="0"/>
              <a:t>No stand alone functions -</a:t>
            </a:r>
            <a:r>
              <a:rPr lang="en-US" altLang="en-US" sz="2000" b="1" smtClean="0"/>
              <a:t>All code is part of a class</a:t>
            </a:r>
          </a:p>
          <a:p>
            <a:pPr eaLnBrk="1" hangingPunct="1"/>
            <a:r>
              <a:rPr lang="en-US" altLang="en-US" sz="2000" smtClean="0"/>
              <a:t>No explicit pointers - uses references</a:t>
            </a:r>
          </a:p>
          <a:p>
            <a:pPr eaLnBrk="1" hangingPunct="1"/>
            <a:r>
              <a:rPr lang="en-US" altLang="en-US" sz="2000" smtClean="0"/>
              <a:t>Uses garbage collection</a:t>
            </a:r>
          </a:p>
          <a:p>
            <a:pPr eaLnBrk="1" hangingPunct="1"/>
            <a:r>
              <a:rPr lang="en-US" altLang="en-US" sz="2000" smtClean="0"/>
              <a:t>Java is strongly typed</a:t>
            </a:r>
          </a:p>
          <a:p>
            <a:pPr eaLnBrk="1" hangingPunct="1"/>
            <a:r>
              <a:rPr lang="en-US" altLang="en-US" sz="2000" smtClean="0"/>
              <a:t>Java is normally compiled to a bytecode.</a:t>
            </a:r>
          </a:p>
          <a:p>
            <a:pPr lvl="1" eaLnBrk="1" hangingPunct="1"/>
            <a:r>
              <a:rPr lang="en-US" altLang="en-US" sz="2000" smtClean="0"/>
              <a:t>Java bytecode is a machine language for an abstract machine</a:t>
            </a:r>
          </a:p>
          <a:p>
            <a:pPr lvl="1" eaLnBrk="1" hangingPunct="1"/>
            <a:r>
              <a:rPr lang="en-US" altLang="en-US" sz="2000" smtClean="0"/>
              <a:t>Makes Java secure and Portable</a:t>
            </a:r>
          </a:p>
          <a:p>
            <a:pPr eaLnBrk="1" hangingPunct="1"/>
            <a:r>
              <a:rPr lang="en-US" altLang="en-US" sz="2000" smtClean="0"/>
              <a:t>Each platform (or browser) that runs Java has a Java Virtual Machine (JVM) . The JVM executes Java bytecodes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– The Platform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has a large API (application programming interface) covering a wide range of areas 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Java Foundation Classes (JFC) – GUI</a:t>
            </a:r>
          </a:p>
          <a:p>
            <a:pPr eaLnBrk="1" hangingPunct="1"/>
            <a:r>
              <a:rPr lang="en-US" altLang="en-US" dirty="0" smtClean="0"/>
              <a:t>JDBC Database Access</a:t>
            </a:r>
          </a:p>
          <a:p>
            <a:pPr eaLnBrk="1" hangingPunct="1"/>
            <a:r>
              <a:rPr lang="en-US" altLang="en-US" dirty="0" smtClean="0"/>
              <a:t>Java Web </a:t>
            </a:r>
            <a:r>
              <a:rPr lang="en-US" altLang="en-US" dirty="0" smtClean="0"/>
              <a:t>Server</a:t>
            </a:r>
          </a:p>
          <a:p>
            <a:pPr eaLnBrk="1" hangingPunct="1"/>
            <a:r>
              <a:rPr lang="en-US" altLang="en-US" dirty="0" err="1" smtClean="0"/>
              <a:t>JavaBean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EmbeddedJava</a:t>
            </a:r>
            <a:r>
              <a:rPr lang="en-US" altLang="en-US" dirty="0" smtClean="0"/>
              <a:t> - Java on embedded devices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Java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Platform Independent - Code once run anywhere</a:t>
            </a:r>
            <a:r>
              <a:rPr lang="en-US" altLang="en-US" b="1" u="sng" dirty="0" smtClean="0"/>
              <a:t> </a:t>
            </a:r>
          </a:p>
          <a:p>
            <a:pPr lvl="1" eaLnBrk="1" hangingPunct="1"/>
            <a:r>
              <a:rPr lang="en-US" altLang="en-US" dirty="0" smtClean="0"/>
              <a:t>Byte </a:t>
            </a:r>
            <a:r>
              <a:rPr lang="en-US" altLang="en-US" dirty="0" smtClean="0"/>
              <a:t>code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Easy to learn </a:t>
            </a:r>
          </a:p>
          <a:p>
            <a:pPr eaLnBrk="1" hangingPunct="1"/>
            <a:r>
              <a:rPr lang="en-US" altLang="en-US" dirty="0" smtClean="0"/>
              <a:t>Secure</a:t>
            </a:r>
          </a:p>
          <a:p>
            <a:pPr lvl="1" eaLnBrk="1" hangingPunct="1"/>
            <a:r>
              <a:rPr lang="en-US" altLang="en-US" dirty="0" smtClean="0"/>
              <a:t>Byte code &amp; VM</a:t>
            </a:r>
          </a:p>
          <a:p>
            <a:pPr eaLnBrk="1" hangingPunct="1"/>
            <a:r>
              <a:rPr lang="en-US" altLang="en-US" dirty="0" smtClean="0"/>
              <a:t>Free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Life Cycle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2012950"/>
            <a:ext cx="55054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 </a:t>
            </a:r>
            <a:r>
              <a:rPr lang="en-US" b="1" dirty="0" err="1" smtClean="0"/>
              <a:t>bytecode</a:t>
            </a:r>
            <a:r>
              <a:rPr lang="en-US" dirty="0" smtClean="0"/>
              <a:t> is the instruction set of the Java virtual machine.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/>
              <a:t>JVM (Java Virtual Machine) </a:t>
            </a:r>
            <a:r>
              <a:rPr lang="en-US" sz="2000" dirty="0" smtClean="0"/>
              <a:t>is an abstract machine. It is a specification that provides runtime environment in which java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can be executed.</a:t>
            </a:r>
          </a:p>
          <a:p>
            <a:pPr eaLnBrk="1" hangingPunct="1"/>
            <a:r>
              <a:rPr lang="en-US" sz="2000" dirty="0" smtClean="0"/>
              <a:t>JVMs are available for many hardware and software platforms. JVM, JRE and JDK are platform dependent because configuration of each OS differs. But, Java is platform independent.</a:t>
            </a:r>
          </a:p>
          <a:p>
            <a:pPr eaLnBrk="1" hangingPunct="1"/>
            <a:r>
              <a:rPr lang="en-US" sz="2000" dirty="0" smtClean="0"/>
              <a:t>The JVM performs following main tasks:</a:t>
            </a:r>
          </a:p>
          <a:p>
            <a:pPr lvl="1" eaLnBrk="1" hangingPunct="1"/>
            <a:r>
              <a:rPr lang="en-US" sz="2000" dirty="0" smtClean="0"/>
              <a:t>Loads code</a:t>
            </a:r>
          </a:p>
          <a:p>
            <a:pPr lvl="1" eaLnBrk="1" hangingPunct="1"/>
            <a:r>
              <a:rPr lang="en-US" sz="2000" dirty="0" smtClean="0"/>
              <a:t>Verifies code</a:t>
            </a:r>
          </a:p>
          <a:p>
            <a:pPr lvl="1" eaLnBrk="1" hangingPunct="1"/>
            <a:r>
              <a:rPr lang="en-US" sz="2000" dirty="0" smtClean="0"/>
              <a:t>Executes code</a:t>
            </a:r>
          </a:p>
          <a:p>
            <a:pPr lvl="1" eaLnBrk="1" hangingPunct="1"/>
            <a:r>
              <a:rPr lang="en-US" sz="2000" dirty="0" smtClean="0"/>
              <a:t>Provides runtime environment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and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873752"/>
          </a:xfrm>
        </p:spPr>
        <p:txBody>
          <a:bodyPr/>
          <a:lstStyle/>
          <a:p>
            <a:pPr indent="-342900" algn="just" eaLnBrk="1" hangingPunct="1"/>
            <a:r>
              <a:rPr lang="en-US" sz="2000" dirty="0" smtClean="0"/>
              <a:t>JRE:</a:t>
            </a:r>
          </a:p>
          <a:p>
            <a:pPr lvl="1" indent="-342900" algn="just" eaLnBrk="1" fontAlgn="auto" hangingPunct="1">
              <a:spcAft>
                <a:spcPts val="0"/>
              </a:spcAft>
              <a:defRPr/>
            </a:pPr>
            <a:r>
              <a:rPr lang="en-US" sz="1700" dirty="0" smtClean="0"/>
              <a:t>JRE is an acronym for </a:t>
            </a:r>
            <a:r>
              <a:rPr lang="en-US" sz="1700" b="1" dirty="0" smtClean="0"/>
              <a:t>Java Runtime Environment.</a:t>
            </a:r>
          </a:p>
          <a:p>
            <a:pPr lvl="1" indent="-342900" algn="just" eaLnBrk="1" fontAlgn="auto" hangingPunct="1">
              <a:spcAft>
                <a:spcPts val="0"/>
              </a:spcAft>
              <a:defRPr/>
            </a:pPr>
            <a:r>
              <a:rPr lang="en-US" sz="1700" dirty="0" smtClean="0"/>
              <a:t>It is used to provide runtime environment. </a:t>
            </a:r>
          </a:p>
          <a:p>
            <a:pPr lvl="1" indent="-342900" algn="just" eaLnBrk="1" fontAlgn="auto" hangingPunct="1">
              <a:spcAft>
                <a:spcPts val="0"/>
              </a:spcAft>
              <a:defRPr/>
            </a:pPr>
            <a:r>
              <a:rPr lang="en-US" sz="1700" dirty="0" smtClean="0"/>
              <a:t>It is the implementation of JVM. </a:t>
            </a:r>
          </a:p>
          <a:p>
            <a:pPr lvl="1" indent="-342900" algn="just" eaLnBrk="1" fontAlgn="auto" hangingPunct="1">
              <a:spcAft>
                <a:spcPts val="0"/>
              </a:spcAft>
              <a:defRPr/>
            </a:pPr>
            <a:r>
              <a:rPr lang="en-US" sz="1700" dirty="0" smtClean="0"/>
              <a:t>It physically exists. It contains set of libraries + other files that JVM uses at runtime. </a:t>
            </a:r>
            <a:endParaRPr lang="en-US" sz="1700" dirty="0" smtClean="0"/>
          </a:p>
          <a:p>
            <a:pPr indent="-342900" algn="just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JDK </a:t>
            </a:r>
          </a:p>
          <a:p>
            <a:pPr lvl="1" indent="-342900" algn="just" eaLnBrk="1" fontAlgn="auto" hangingPunct="1">
              <a:spcAft>
                <a:spcPts val="0"/>
              </a:spcAft>
              <a:defRPr/>
            </a:pPr>
            <a:r>
              <a:rPr lang="en-US" sz="1700" dirty="0" smtClean="0"/>
              <a:t>JDK is </a:t>
            </a:r>
            <a:r>
              <a:rPr lang="en-US" sz="1700" dirty="0" smtClean="0"/>
              <a:t>an acronym for </a:t>
            </a:r>
            <a:r>
              <a:rPr lang="en-US" sz="1700" b="1" dirty="0" smtClean="0"/>
              <a:t>Java Development Kit</a:t>
            </a:r>
            <a:r>
              <a:rPr lang="en-US" sz="1700" dirty="0" smtClean="0"/>
              <a:t>.</a:t>
            </a:r>
          </a:p>
          <a:p>
            <a:pPr lvl="1" indent="-342900" algn="just" eaLnBrk="1" hangingPunct="1"/>
            <a:r>
              <a:rPr lang="en-US" sz="1700" dirty="0" smtClean="0"/>
              <a:t>It physically exists.</a:t>
            </a:r>
          </a:p>
          <a:p>
            <a:pPr lvl="1" indent="-342900" algn="just" eaLnBrk="1" hangingPunct="1"/>
            <a:r>
              <a:rPr lang="en-US" sz="1700" dirty="0" smtClean="0"/>
              <a:t>It contains JRE + development tools</a:t>
            </a:r>
          </a:p>
          <a:p>
            <a:pPr algn="just"/>
            <a:endParaRPr lang="en-US" sz="20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/>
          <a:srcRect l="2147" r="3624" b="6449"/>
          <a:stretch>
            <a:fillRect/>
          </a:stretch>
        </p:blipFill>
        <p:spPr bwMode="auto">
          <a:xfrm>
            <a:off x="4724400" y="2093913"/>
            <a:ext cx="3962400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Standard Edition: </a:t>
            </a:r>
          </a:p>
          <a:p>
            <a:pPr lvl="1" algn="just"/>
            <a:r>
              <a:rPr lang="en-US" dirty="0" smtClean="0"/>
              <a:t>used for developing </a:t>
            </a:r>
            <a:r>
              <a:rPr lang="en-US" dirty="0" smtClean="0"/>
              <a:t>desktop applications </a:t>
            </a:r>
            <a:r>
              <a:rPr lang="en-US" dirty="0" smtClean="0"/>
              <a:t>and networking applications</a:t>
            </a:r>
            <a:endParaRPr lang="en-US" dirty="0" smtClean="0"/>
          </a:p>
          <a:p>
            <a:pPr algn="just"/>
            <a:r>
              <a:rPr lang="en-US" dirty="0" smtClean="0"/>
              <a:t>Java Enterprise Edition</a:t>
            </a:r>
          </a:p>
          <a:p>
            <a:pPr lvl="1" algn="just"/>
            <a:r>
              <a:rPr lang="en-US" dirty="0" smtClean="0"/>
              <a:t>used for developing large </a:t>
            </a:r>
            <a:r>
              <a:rPr lang="en-US" dirty="0" smtClean="0"/>
              <a:t>scale, distributed </a:t>
            </a:r>
            <a:r>
              <a:rPr lang="en-US" dirty="0" smtClean="0"/>
              <a:t>networking applications and web-based applications</a:t>
            </a:r>
            <a:endParaRPr lang="en-US" dirty="0" smtClean="0"/>
          </a:p>
          <a:p>
            <a:pPr algn="just"/>
            <a:r>
              <a:rPr lang="en-US" dirty="0" smtClean="0"/>
              <a:t>Java Micro Edition</a:t>
            </a:r>
          </a:p>
          <a:p>
            <a:pPr lvl="1" algn="just"/>
            <a:r>
              <a:rPr lang="en-US" dirty="0" smtClean="0"/>
              <a:t>used for developing applications </a:t>
            </a:r>
            <a:r>
              <a:rPr lang="en-US" dirty="0" smtClean="0"/>
              <a:t>for resource-constrained </a:t>
            </a:r>
            <a:r>
              <a:rPr lang="en-US" dirty="0" smtClean="0"/>
              <a:t>embedded devices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7467600" cy="6556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 &amp; Run Java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Programming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Instruction to computer/device to perform task.</a:t>
            </a:r>
          </a:p>
          <a:p>
            <a:pPr eaLnBrk="1" hangingPunct="1"/>
            <a:r>
              <a:rPr lang="en-US" altLang="en-US" smtClean="0"/>
              <a:t>Computer understands only 0 and 1. Nothing else.</a:t>
            </a:r>
          </a:p>
          <a:p>
            <a:pPr eaLnBrk="1" hangingPunct="1"/>
            <a:r>
              <a:rPr lang="en-US" altLang="en-US" smtClean="0"/>
              <a:t>So, we need to send the instruction in the form of 0, 1</a:t>
            </a:r>
          </a:p>
          <a:p>
            <a:pPr lvl="1" eaLnBrk="1" hangingPunct="1"/>
            <a:r>
              <a:rPr lang="en-US" altLang="en-US" smtClean="0"/>
              <a:t>Do you write program with just 0 and 1?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Without IDE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Using JDK you can compile and run java program from command line.</a:t>
            </a:r>
          </a:p>
          <a:p>
            <a:pPr lvl="1" eaLnBrk="1" hangingPunct="1"/>
            <a:r>
              <a:rPr lang="en-US" smtClean="0"/>
              <a:t>c:&gt; javac HelloWorld. Java</a:t>
            </a:r>
          </a:p>
          <a:p>
            <a:pPr lvl="2" eaLnBrk="1" hangingPunct="1"/>
            <a:r>
              <a:rPr lang="en-US" smtClean="0"/>
              <a:t>compiling here and </a:t>
            </a:r>
          </a:p>
          <a:p>
            <a:pPr lvl="2" eaLnBrk="1" hangingPunct="1"/>
            <a:r>
              <a:rPr lang="en-US" smtClean="0"/>
              <a:t>it will produce HelloWorld.class i.e. bytecode.</a:t>
            </a:r>
          </a:p>
          <a:p>
            <a:pPr lvl="1" eaLnBrk="1" hangingPunct="1"/>
            <a:r>
              <a:rPr lang="en-US" smtClean="0"/>
              <a:t>c:&gt;java HelloWorld </a:t>
            </a:r>
          </a:p>
          <a:p>
            <a:pPr lvl="2" eaLnBrk="1" hangingPunct="1"/>
            <a:r>
              <a:rPr lang="en-US" smtClean="0"/>
              <a:t>It runs java byte code on native machine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IDE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Creating, Compiling, Debugging and Execution for these four steps JDK is not user friendly. IDE is provided for that. A list of IDEs are:</a:t>
            </a:r>
          </a:p>
          <a:p>
            <a:pPr lvl="1" eaLnBrk="1" hangingPunct="1"/>
            <a:r>
              <a:rPr lang="en-US" altLang="en-US" smtClean="0"/>
              <a:t>Eclipse</a:t>
            </a:r>
          </a:p>
          <a:p>
            <a:pPr lvl="1" eaLnBrk="1" hangingPunct="1"/>
            <a:r>
              <a:rPr lang="en-US" altLang="en-US" smtClean="0"/>
              <a:t>Netbeans.</a:t>
            </a:r>
          </a:p>
          <a:p>
            <a:pPr lvl="1" eaLnBrk="1" hangingPunct="1"/>
            <a:r>
              <a:rPr lang="en-US" altLang="en-US" smtClean="0"/>
              <a:t>IntelliJ IDEA</a:t>
            </a:r>
          </a:p>
          <a:p>
            <a:pPr eaLnBrk="1" hangingPunct="1"/>
            <a:r>
              <a:rPr lang="en-US" altLang="en-US" smtClean="0"/>
              <a:t>In most of the IDE, the file will be compiled as soon as we update the file.</a:t>
            </a:r>
          </a:p>
          <a:p>
            <a:pPr eaLnBrk="1" hangingPunct="1"/>
            <a:r>
              <a:rPr lang="en-US" altLang="en-US" smtClean="0"/>
              <a:t>Each IDE has menu, button and shortcut to run the application.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An Example </a:t>
            </a:r>
            <a:r>
              <a:rPr lang="en-US" b="1" dirty="0" err="1"/>
              <a:t>HelloWorld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public class HelloWorldExample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public static void main( String args[] 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	System.out.println("Hello World");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dirty="0"/>
              <a:t>Java Source Code </a:t>
            </a:r>
            <a:r>
              <a:rPr lang="fr-FR" b="1" dirty="0" err="1" smtClean="0"/>
              <a:t>Naming</a:t>
            </a:r>
            <a:r>
              <a:rPr lang="fr-FR" b="1" dirty="0" smtClean="0"/>
              <a:t> Conventions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All java source file should end with .java</a:t>
            </a:r>
          </a:p>
          <a:p>
            <a:pPr eaLnBrk="1" hangingPunct="1"/>
            <a:r>
              <a:rPr lang="en-US" altLang="en-US" smtClean="0"/>
              <a:t>Each .java file can contain </a:t>
            </a:r>
            <a:r>
              <a:rPr lang="en-US" altLang="en-US" b="1" smtClean="0"/>
              <a:t>only one public class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name of the file</a:t>
            </a:r>
            <a:r>
              <a:rPr lang="en-US" altLang="en-US" smtClean="0"/>
              <a:t> should be </a:t>
            </a:r>
            <a:r>
              <a:rPr lang="en-US" altLang="en-US" b="1" smtClean="0"/>
              <a:t>the name of the public class</a:t>
            </a:r>
            <a:r>
              <a:rPr lang="en-US" altLang="en-US" smtClean="0"/>
              <a:t> plus ".java"</a:t>
            </a:r>
          </a:p>
          <a:p>
            <a:pPr eaLnBrk="1" hangingPunct="1"/>
            <a:r>
              <a:rPr lang="en-US" altLang="en-US" smtClean="0"/>
              <a:t>Do not use abbreviations in the name of the class</a:t>
            </a:r>
          </a:p>
          <a:p>
            <a:pPr eaLnBrk="1" hangingPunct="1"/>
            <a:r>
              <a:rPr lang="en-US" altLang="en-US" smtClean="0"/>
              <a:t>If the class name contains </a:t>
            </a:r>
            <a:r>
              <a:rPr lang="en-US" altLang="en-US" b="1" smtClean="0"/>
              <a:t>multiple words</a:t>
            </a:r>
            <a:r>
              <a:rPr lang="en-US" altLang="en-US" smtClean="0"/>
              <a:t> then </a:t>
            </a:r>
            <a:r>
              <a:rPr lang="en-US" altLang="en-US" b="1" smtClean="0"/>
              <a:t>capitalize the first letter of each word</a:t>
            </a:r>
            <a:r>
              <a:rPr lang="en-US" altLang="en-US" smtClean="0"/>
              <a:t> ex. HelloWorld.java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Class Naming</a:t>
            </a:r>
          </a:p>
          <a:p>
            <a:pPr lvl="1" eaLnBrk="1" hangingPunct="1"/>
            <a:r>
              <a:rPr lang="en-US" altLang="en-US" i="1" smtClean="0"/>
              <a:t>Uses Capitalized word(s) i.e. Title case</a:t>
            </a:r>
          </a:p>
          <a:p>
            <a:pPr lvl="1" eaLnBrk="1" hangingPunct="1"/>
            <a:r>
              <a:rPr lang="en-US" altLang="en-US" smtClean="0"/>
              <a:t>Examples:- HelloWorld, MyList, StudentMark</a:t>
            </a:r>
          </a:p>
          <a:p>
            <a:pPr eaLnBrk="1" hangingPunct="1"/>
            <a:r>
              <a:rPr lang="en-US" altLang="en-US" i="1" smtClean="0"/>
              <a:t>Variable and method names</a:t>
            </a:r>
          </a:p>
          <a:p>
            <a:pPr lvl="1" eaLnBrk="1" hangingPunct="1"/>
            <a:r>
              <a:rPr lang="en-US" altLang="en-US" smtClean="0"/>
              <a:t>starts with a lowercase letter and after that use Title case</a:t>
            </a:r>
          </a:p>
          <a:p>
            <a:pPr lvl="1" eaLnBrk="1" hangingPunct="1"/>
            <a:r>
              <a:rPr lang="en-US" altLang="en-US" smtClean="0"/>
              <a:t>Examples:- variableAndMethodNames, aFloat, studentName</a:t>
            </a:r>
          </a:p>
          <a:p>
            <a:pPr eaLnBrk="1" hangingPunct="1"/>
            <a:r>
              <a:rPr lang="en-US" altLang="en-US" i="1" smtClean="0"/>
              <a:t>Names of constants</a:t>
            </a:r>
          </a:p>
          <a:p>
            <a:pPr lvl="1" eaLnBrk="1" hangingPunct="1"/>
            <a:r>
              <a:rPr lang="en-US" altLang="en-US" smtClean="0"/>
              <a:t>All are capital letters and separated by underscore. </a:t>
            </a:r>
          </a:p>
          <a:p>
            <a:pPr lvl="1" eaLnBrk="1" hangingPunct="1"/>
            <a:r>
              <a:rPr lang="en-US" altLang="en-US" smtClean="0"/>
              <a:t>Example: NAMES_OF_CONSTANTS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Identifiers Rules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Identifier is a name given to a variable, class, or method.</a:t>
            </a:r>
          </a:p>
          <a:p>
            <a:r>
              <a:rPr lang="en-US" smtClean="0"/>
              <a:t>Java identifier rules</a:t>
            </a:r>
          </a:p>
          <a:p>
            <a:pPr lvl="1"/>
            <a:r>
              <a:rPr lang="en-US" smtClean="0"/>
              <a:t>Can contain letter, number, underscore ( ), or dollar sign ($). </a:t>
            </a:r>
          </a:p>
          <a:p>
            <a:pPr lvl="1"/>
            <a:r>
              <a:rPr lang="en-US" smtClean="0"/>
              <a:t>Cannot start with number. [Ex. 211csi (compile error)]</a:t>
            </a:r>
          </a:p>
          <a:p>
            <a:pPr lvl="1"/>
            <a:r>
              <a:rPr lang="en-US" smtClean="0"/>
              <a:t>Identifiers are case sensitive. [test and Test are 2 different identifier]</a:t>
            </a:r>
          </a:p>
          <a:p>
            <a:pPr lvl="1"/>
            <a:r>
              <a:rPr lang="en-US" smtClean="0"/>
              <a:t>have no maximum length. </a:t>
            </a:r>
          </a:p>
          <a:p>
            <a:pPr lvl="1"/>
            <a:r>
              <a:rPr lang="en-US" smtClean="0"/>
              <a:t>cannot be a keyword, but it can contain a keyword as part of its name. [public- wrong but publicVar - OK]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Classification/Evolution Of Programming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Machine level programming</a:t>
            </a:r>
          </a:p>
          <a:p>
            <a:pPr lvl="1" eaLnBrk="1" hangingPunct="1"/>
            <a:r>
              <a:rPr lang="en-US" altLang="en-US" smtClean="0"/>
              <a:t>Send instruction in </a:t>
            </a:r>
            <a:r>
              <a:rPr lang="en-US" altLang="en-US" b="1" smtClean="0"/>
              <a:t>binary</a:t>
            </a:r>
            <a:r>
              <a:rPr lang="en-US" altLang="en-US" smtClean="0"/>
              <a:t> format</a:t>
            </a:r>
          </a:p>
          <a:p>
            <a:pPr eaLnBrk="1" hangingPunct="1"/>
            <a:r>
              <a:rPr lang="en-US" altLang="en-US" smtClean="0"/>
              <a:t>Assembly Programming</a:t>
            </a:r>
          </a:p>
          <a:p>
            <a:pPr lvl="1" eaLnBrk="1" hangingPunct="1"/>
            <a:r>
              <a:rPr lang="en-US" altLang="en-US" smtClean="0"/>
              <a:t>send </a:t>
            </a:r>
            <a:r>
              <a:rPr lang="en-US" altLang="en-US" b="1" smtClean="0"/>
              <a:t>code</a:t>
            </a:r>
            <a:r>
              <a:rPr lang="en-US" altLang="en-US" smtClean="0"/>
              <a:t> instead of binary code.</a:t>
            </a:r>
          </a:p>
          <a:p>
            <a:pPr lvl="1" eaLnBrk="1" hangingPunct="1"/>
            <a:r>
              <a:rPr lang="en-US" altLang="en-US" smtClean="0"/>
              <a:t>Need </a:t>
            </a:r>
            <a:r>
              <a:rPr lang="en-US" altLang="en-US" b="1" smtClean="0"/>
              <a:t>assembler</a:t>
            </a:r>
            <a:r>
              <a:rPr lang="en-US" altLang="en-US" smtClean="0"/>
              <a:t> to convert to binary</a:t>
            </a:r>
          </a:p>
          <a:p>
            <a:pPr eaLnBrk="1" hangingPunct="1"/>
            <a:r>
              <a:rPr lang="en-US" altLang="en-US" smtClean="0"/>
              <a:t>High level programming</a:t>
            </a:r>
          </a:p>
          <a:p>
            <a:pPr lvl="1" eaLnBrk="1" hangingPunct="1"/>
            <a:r>
              <a:rPr lang="en-US" altLang="en-US" smtClean="0"/>
              <a:t>Code is </a:t>
            </a:r>
            <a:r>
              <a:rPr lang="en-US" altLang="en-US" b="1" smtClean="0"/>
              <a:t>close to English</a:t>
            </a:r>
            <a:r>
              <a:rPr lang="en-US" altLang="en-US" smtClean="0"/>
              <a:t> Language</a:t>
            </a:r>
          </a:p>
          <a:p>
            <a:pPr lvl="1" eaLnBrk="1" hangingPunct="1"/>
            <a:r>
              <a:rPr lang="en-US" altLang="en-US" smtClean="0"/>
              <a:t>Need </a:t>
            </a:r>
            <a:r>
              <a:rPr lang="en-US" altLang="en-US" b="1" smtClean="0"/>
              <a:t>Compiler</a:t>
            </a:r>
            <a:r>
              <a:rPr lang="en-US" altLang="en-US" smtClean="0"/>
              <a:t> to convert to binary</a:t>
            </a:r>
          </a:p>
          <a:p>
            <a:pPr lvl="1" eaLnBrk="1" hangingPunct="1"/>
            <a:r>
              <a:rPr lang="en-US" altLang="en-US" smtClean="0"/>
              <a:t>3 types</a:t>
            </a:r>
          </a:p>
          <a:p>
            <a:pPr lvl="2" eaLnBrk="1" hangingPunct="1"/>
            <a:r>
              <a:rPr lang="en-US" altLang="en-US" smtClean="0"/>
              <a:t>Non structured</a:t>
            </a:r>
          </a:p>
          <a:p>
            <a:pPr lvl="2" eaLnBrk="1" hangingPunct="1"/>
            <a:r>
              <a:rPr lang="en-US" altLang="en-US" smtClean="0"/>
              <a:t>Structured/Procedural</a:t>
            </a:r>
          </a:p>
          <a:p>
            <a:pPr lvl="2" eaLnBrk="1" hangingPunct="1"/>
            <a:r>
              <a:rPr lang="en-US" altLang="en-US" smtClean="0"/>
              <a:t>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Classification/Evolution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Non structured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Generate spaghetti code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Sequential and has </a:t>
            </a:r>
            <a:r>
              <a:rPr lang="en-US" dirty="0" err="1" smtClean="0"/>
              <a:t>GoTo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COBOL, BASIC, FORTRAN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Structured/Procedural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Use Subroutine/Function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improving the clarity, quality, and development </a:t>
            </a:r>
            <a:r>
              <a:rPr lang="en-US" dirty="0" smtClean="0"/>
              <a:t>time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C, PASCAL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Object Oriented Programming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Object-oriented programming (OOP) is a programming language model organized around </a:t>
            </a:r>
            <a:r>
              <a:rPr lang="en-US" u="sng" dirty="0">
                <a:hlinkClick r:id="rId2"/>
              </a:rPr>
              <a:t>objects</a:t>
            </a:r>
            <a:r>
              <a:rPr lang="en-US" dirty="0"/>
              <a:t> rather than "actions" and data rather than logic.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Historically</a:t>
            </a:r>
            <a:r>
              <a:rPr lang="en-US" dirty="0"/>
              <a:t>, a program has been viewed as a logical procedure that takes input data, processes it, and produces output data</a:t>
            </a:r>
            <a:r>
              <a:rPr lang="en-US" dirty="0" smtClean="0"/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Java, C++,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programming language is a </a:t>
            </a:r>
            <a:r>
              <a:rPr lang="en-US" altLang="en-US" dirty="0" smtClean="0">
                <a:hlinkClick r:id="rId2" tooltip="Formal language"/>
              </a:rPr>
              <a:t>formal</a:t>
            </a:r>
            <a:r>
              <a:rPr lang="en-US" altLang="en-US" dirty="0" smtClean="0"/>
              <a:t> </a:t>
            </a:r>
            <a:r>
              <a:rPr lang="en-US" altLang="en-US" dirty="0" smtClean="0">
                <a:hlinkClick r:id="rId3" tooltip="Constructed language"/>
              </a:rPr>
              <a:t>constructed language</a:t>
            </a:r>
            <a:r>
              <a:rPr lang="en-US" altLang="en-US" dirty="0" smtClean="0"/>
              <a:t> designed to communicate </a:t>
            </a:r>
            <a:r>
              <a:rPr lang="en-US" altLang="en-US" dirty="0" smtClean="0">
                <a:hlinkClick r:id="rId4" tooltip="Machine instruction"/>
              </a:rPr>
              <a:t>instructions</a:t>
            </a:r>
            <a:r>
              <a:rPr lang="en-US" altLang="en-US" dirty="0" smtClean="0"/>
              <a:t> to a </a:t>
            </a:r>
            <a:r>
              <a:rPr lang="en-US" altLang="en-US" dirty="0" smtClean="0">
                <a:hlinkClick r:id="rId5" tooltip="Machine"/>
              </a:rPr>
              <a:t>machine</a:t>
            </a:r>
            <a:r>
              <a:rPr lang="en-US" altLang="en-US" dirty="0" smtClean="0"/>
              <a:t>, particularly a </a:t>
            </a:r>
            <a:r>
              <a:rPr lang="en-US" altLang="en-US" dirty="0" smtClean="0">
                <a:hlinkClick r:id="rId6" tooltip="Computer"/>
              </a:rPr>
              <a:t>computer</a:t>
            </a:r>
            <a:r>
              <a:rPr lang="en-US" altLang="en-US" dirty="0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Programming languages can be platform dependent or independent.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What is platform? </a:t>
            </a:r>
            <a:endParaRPr lang="en-US" altLang="en-US" dirty="0" smtClean="0"/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Platform </a:t>
            </a:r>
            <a:r>
              <a:rPr lang="en-US" altLang="en-US" dirty="0" smtClean="0"/>
              <a:t>means the different types of computer that we use. For example </a:t>
            </a:r>
            <a:r>
              <a:rPr lang="en-US" altLang="en-US" dirty="0" smtClean="0"/>
              <a:t>:</a:t>
            </a:r>
          </a:p>
          <a:p>
            <a:pPr lvl="2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Windows</a:t>
            </a:r>
          </a:p>
          <a:p>
            <a:pPr lvl="2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Mac </a:t>
            </a:r>
            <a:r>
              <a:rPr lang="en-US" altLang="en-US" dirty="0" smtClean="0"/>
              <a:t>(</a:t>
            </a:r>
            <a:r>
              <a:rPr lang="en-US" altLang="en-US" dirty="0" smtClean="0"/>
              <a:t>Apple)</a:t>
            </a:r>
          </a:p>
          <a:p>
            <a:pPr lvl="2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Linux</a:t>
            </a:r>
            <a:endParaRPr lang="en-US" altLang="en-US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 smtClean="0"/>
          </a:p>
          <a:p>
            <a:pPr marL="433387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C, C++, Java, Python works on all these platforms</a:t>
            </a:r>
          </a:p>
          <a:p>
            <a:pPr marL="433387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C# works only on Windows</a:t>
            </a:r>
          </a:p>
          <a:p>
            <a:pPr marL="433387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Objective C programs works only on </a:t>
            </a:r>
            <a:r>
              <a:rPr lang="en-US" altLang="en-US" dirty="0" smtClean="0"/>
              <a:t>Mac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Programming Languages vs.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57200"/>
          </a:xfrm>
        </p:spPr>
        <p:txBody>
          <a:bodyPr/>
          <a:lstStyle/>
          <a:p>
            <a:r>
              <a:rPr lang="en-US" dirty="0" smtClean="0"/>
              <a:t>Regular Programming Languages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4724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7" descr="write-once-compile-anywh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8943" y="2057400"/>
            <a:ext cx="48385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 descr="write-once-run-anywhe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95400" y="5105400"/>
            <a:ext cx="5105401" cy="15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0"/>
            <a:ext cx="7848600" cy="2514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Our Goal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 </a:t>
            </a:r>
            <a:r>
              <a:rPr lang="en-US" b="1" dirty="0" smtClean="0"/>
              <a:t>Object Oriented Programming</a:t>
            </a:r>
            <a:r>
              <a:rPr lang="en-US" dirty="0" smtClean="0"/>
              <a:t> using</a:t>
            </a:r>
            <a:r>
              <a:rPr lang="en-US" b="1" dirty="0" smtClean="0"/>
              <a:t> Java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simple, object-oriented, distributed, interpreted, robust, secure</a:t>
            </a:r>
            <a:r>
              <a:rPr lang="en-US" dirty="0" smtClean="0"/>
              <a:t>, architecture </a:t>
            </a:r>
            <a:r>
              <a:rPr lang="en-US" dirty="0" smtClean="0"/>
              <a:t>neutral, portable, high-performance, multithreaded</a:t>
            </a:r>
            <a:r>
              <a:rPr lang="en-US" dirty="0" smtClean="0"/>
              <a:t>, and </a:t>
            </a:r>
            <a:r>
              <a:rPr lang="en-US" dirty="0" smtClean="0"/>
              <a:t>dynamic language</a:t>
            </a:r>
            <a:r>
              <a:rPr lang="en-US" dirty="0" smtClean="0"/>
              <a:t>!</a:t>
            </a:r>
          </a:p>
          <a:p>
            <a:pPr algn="just"/>
            <a:r>
              <a:rPr lang="en-US" dirty="0" smtClean="0"/>
              <a:t>Originally , it was targeted for digital cable television to make it interactive.</a:t>
            </a:r>
          </a:p>
          <a:p>
            <a:pPr algn="just"/>
            <a:r>
              <a:rPr lang="en-US" dirty="0" smtClean="0"/>
              <a:t>Worked fabulous for Internet.</a:t>
            </a:r>
          </a:p>
          <a:p>
            <a:pPr algn="just"/>
            <a:r>
              <a:rPr lang="en-US" dirty="0" smtClean="0"/>
              <a:t>Now it is everywhere.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1440</TotalTime>
  <Words>1027</Words>
  <Application>Microsoft Office PowerPoint</Application>
  <PresentationFormat>On-screen Show (4:3)</PresentationFormat>
  <Paragraphs>165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Schoolbook</vt:lpstr>
      <vt:lpstr>Wingdings</vt:lpstr>
      <vt:lpstr>Wingdings 2</vt:lpstr>
      <vt:lpstr>Calibri</vt:lpstr>
      <vt:lpstr>Oriel</vt:lpstr>
      <vt:lpstr>Introduction to OOP using Java</vt:lpstr>
      <vt:lpstr>What is Programming</vt:lpstr>
      <vt:lpstr>Classification/Evolution Of Programming</vt:lpstr>
      <vt:lpstr>Classification/Evolution Of Programming</vt:lpstr>
      <vt:lpstr>Programming Language</vt:lpstr>
      <vt:lpstr>Platform</vt:lpstr>
      <vt:lpstr>Regular Programming Languages vs. Java</vt:lpstr>
      <vt:lpstr>Our Goal  Learn Object Oriented Programming using Java</vt:lpstr>
      <vt:lpstr>What is Java</vt:lpstr>
      <vt:lpstr>Java’s Lineage</vt:lpstr>
      <vt:lpstr>Java - Characteristics</vt:lpstr>
      <vt:lpstr>Java – The Platform</vt:lpstr>
      <vt:lpstr>Why Java</vt:lpstr>
      <vt:lpstr>Java Life Cycle</vt:lpstr>
      <vt:lpstr>Byte Code</vt:lpstr>
      <vt:lpstr>JVM</vt:lpstr>
      <vt:lpstr>JRE and JDK</vt:lpstr>
      <vt:lpstr>Java Editions</vt:lpstr>
      <vt:lpstr>Compile &amp; Run Java Application</vt:lpstr>
      <vt:lpstr>Without IDE</vt:lpstr>
      <vt:lpstr>JAVA IDE</vt:lpstr>
      <vt:lpstr>An Example HelloWorld</vt:lpstr>
      <vt:lpstr>Java Source Code Naming Conventions</vt:lpstr>
      <vt:lpstr>Naming Convention</vt:lpstr>
      <vt:lpstr>Java Identifiers Rules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Java</dc:title>
  <dc:creator>user</dc:creator>
  <cp:lastModifiedBy>user</cp:lastModifiedBy>
  <cp:revision>10</cp:revision>
  <dcterms:created xsi:type="dcterms:W3CDTF">2016-10-03T05:55:32Z</dcterms:created>
  <dcterms:modified xsi:type="dcterms:W3CDTF">2018-10-06T15:45:33Z</dcterms:modified>
</cp:coreProperties>
</file>