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71" r:id="rId2"/>
    <p:sldId id="305" r:id="rId3"/>
    <p:sldId id="306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304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3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0F066-7B2D-7140-86A6-2BAAFB03A90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7A28C-3E14-C24A-B090-C3AD6FE4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4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/>
                <a:cs typeface="Arial"/>
              </a:rPr>
              <a:t>For example, if an electron has a principal quantum number of 3, the possible values for </a:t>
            </a:r>
            <a:r>
              <a:rPr lang="en-US" sz="1200" i="1" dirty="0">
                <a:latin typeface="Arial"/>
                <a:cs typeface="Arial"/>
              </a:rPr>
              <a:t>l </a:t>
            </a:r>
            <a:r>
              <a:rPr lang="en-US" sz="1200" dirty="0">
                <a:latin typeface="Arial"/>
                <a:cs typeface="Arial"/>
              </a:rPr>
              <a:t>are 0, 1, and 2. Thus, within the </a:t>
            </a:r>
            <a:r>
              <a:rPr lang="en-US" sz="1200" i="1" dirty="0">
                <a:latin typeface="Arial"/>
                <a:cs typeface="Arial"/>
              </a:rPr>
              <a:t>M </a:t>
            </a:r>
            <a:r>
              <a:rPr lang="en-US" sz="1200" dirty="0">
                <a:latin typeface="Arial"/>
                <a:cs typeface="Arial"/>
              </a:rPr>
              <a:t>shell (</a:t>
            </a:r>
            <a:r>
              <a:rPr lang="en-US" sz="1200" i="1" dirty="0">
                <a:latin typeface="Arial"/>
                <a:cs typeface="Arial"/>
              </a:rPr>
              <a:t>n </a:t>
            </a:r>
            <a:r>
              <a:rPr lang="en-US" sz="1200" dirty="0">
                <a:latin typeface="Arial"/>
                <a:cs typeface="Arial"/>
              </a:rPr>
              <a:t>= 3), there are three kinds of orbitals, each having a different shape for the region where the electron is most likely to be found. in this section.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A28C-3E14-C24A-B090-C3AD6FE470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/>
                <a:cs typeface="Arial"/>
              </a:rPr>
              <a:t>For example, if an electron has a principal quantum number of 3, the possible values for </a:t>
            </a:r>
            <a:r>
              <a:rPr lang="en-US" sz="1200" i="1" dirty="0">
                <a:latin typeface="Arial"/>
                <a:cs typeface="Arial"/>
              </a:rPr>
              <a:t>l </a:t>
            </a:r>
            <a:r>
              <a:rPr lang="en-US" sz="1200" dirty="0">
                <a:latin typeface="Arial"/>
                <a:cs typeface="Arial"/>
              </a:rPr>
              <a:t>are 0, 1, and 2. Thus, within the </a:t>
            </a:r>
            <a:r>
              <a:rPr lang="en-US" sz="1200" i="1" dirty="0">
                <a:latin typeface="Arial"/>
                <a:cs typeface="Arial"/>
              </a:rPr>
              <a:t>M </a:t>
            </a:r>
            <a:r>
              <a:rPr lang="en-US" sz="1200" dirty="0">
                <a:latin typeface="Arial"/>
                <a:cs typeface="Arial"/>
              </a:rPr>
              <a:t>shell (</a:t>
            </a:r>
            <a:r>
              <a:rPr lang="en-US" sz="1200" i="1" dirty="0">
                <a:latin typeface="Arial"/>
                <a:cs typeface="Arial"/>
              </a:rPr>
              <a:t>n </a:t>
            </a:r>
            <a:r>
              <a:rPr lang="en-US" sz="1200" dirty="0">
                <a:latin typeface="Arial"/>
                <a:cs typeface="Arial"/>
              </a:rPr>
              <a:t>= 3), there are three kinds of orbitals, each having a different shape for the region where the electron is most likely to be found. in this section.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A28C-3E14-C24A-B090-C3AD6FE4705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4055A-2044-4C4B-9E61-70D592C50AE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D649-8259-6543-90F5-2F49BB5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34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Lecture 1 : Chemistry</a:t>
            </a:r>
          </a:p>
        </p:txBody>
      </p:sp>
    </p:spTree>
    <p:extLst>
      <p:ext uri="{BB962C8B-B14F-4D97-AF65-F5344CB8AC3E}">
        <p14:creationId xmlns:p14="http://schemas.microsoft.com/office/powerpoint/2010/main" val="50176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80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Discovery of the Nucleus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547" y="788373"/>
            <a:ext cx="8481603" cy="12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00000"/>
                </a:solidFill>
              </a:rPr>
              <a:t>Atomic Theory</a:t>
            </a:r>
          </a:p>
          <a:p>
            <a:pPr>
              <a:lnSpc>
                <a:spcPct val="120000"/>
              </a:lnSpc>
            </a:pPr>
            <a:r>
              <a:rPr lang="en-US" sz="2400" u="sng" dirty="0"/>
              <a:t>Ernest Rutherford (1871–1937)</a:t>
            </a:r>
          </a:p>
          <a:p>
            <a:pPr>
              <a:lnSpc>
                <a:spcPct val="120000"/>
              </a:lnSpc>
            </a:pPr>
            <a:endParaRPr lang="en-US" sz="5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1" y="3805531"/>
            <a:ext cx="8255991" cy="2916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85" y="889660"/>
            <a:ext cx="4293524" cy="28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80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Flame Tests of Elements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280" y="988598"/>
            <a:ext cx="8437132" cy="2084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According to Rutherford’s Model an atom consists of a nucleus many times smaller than the atom itself, with electrons occupying the remaining space. </a:t>
            </a:r>
          </a:p>
          <a:p>
            <a:pPr>
              <a:lnSpc>
                <a:spcPct val="110000"/>
              </a:lnSpc>
            </a:pPr>
            <a:endParaRPr lang="en-US" sz="800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200" dirty="0">
                <a:solidFill>
                  <a:srgbClr val="800000"/>
                </a:solidFill>
                <a:latin typeface="Arial"/>
                <a:cs typeface="Arial"/>
              </a:rPr>
              <a:t>How are the electrons distributed in this space?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200" dirty="0">
                <a:solidFill>
                  <a:srgbClr val="800000"/>
                </a:solidFill>
                <a:latin typeface="Arial"/>
                <a:cs typeface="Arial"/>
              </a:rPr>
              <a:t>What are the electrons doing in the atom?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17533" y="3864501"/>
            <a:ext cx="4426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When metal compounds burn in a flame, they emit bright colors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The light from a flame, when passed through a prism, shows a cluster of colored lines – </a:t>
            </a:r>
            <a:r>
              <a:rPr lang="en-US" sz="2000" dirty="0">
                <a:solidFill>
                  <a:srgbClr val="008000"/>
                </a:solidFill>
                <a:latin typeface="Arial"/>
                <a:cs typeface="Arial"/>
              </a:rPr>
              <a:t>‘Line Spectrum’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7280" y="3559072"/>
            <a:ext cx="4298253" cy="3011316"/>
            <a:chOff x="287280" y="3559072"/>
            <a:chExt cx="4298253" cy="3011316"/>
          </a:xfrm>
        </p:grpSpPr>
        <p:grpSp>
          <p:nvGrpSpPr>
            <p:cNvPr id="13" name="Group 12"/>
            <p:cNvGrpSpPr/>
            <p:nvPr/>
          </p:nvGrpSpPr>
          <p:grpSpPr>
            <a:xfrm>
              <a:off x="287280" y="3559072"/>
              <a:ext cx="4298253" cy="2971995"/>
              <a:chOff x="419280" y="3386480"/>
              <a:chExt cx="4071476" cy="278867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80" y="3386480"/>
                <a:ext cx="1382503" cy="278047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1030" y="3386480"/>
                <a:ext cx="1382503" cy="2788672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9222" y="3386480"/>
                <a:ext cx="1281534" cy="2788672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892093" y="6047168"/>
              <a:ext cx="3628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Li			Na			</a:t>
              </a:r>
              <a:r>
                <a:rPr lang="en-US" sz="2800" b="1" dirty="0" err="1">
                  <a:solidFill>
                    <a:schemeClr val="bg1"/>
                  </a:solidFill>
                </a:rPr>
                <a:t>Ca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79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84" y="4242473"/>
            <a:ext cx="8261149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200" dirty="0"/>
              <a:t>How is it that each atom emits particular colors of light?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200" dirty="0"/>
              <a:t>What does a line spectrum tell us about the structure of an atom?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200" dirty="0"/>
              <a:t>If you know something about the structures of atoms, can you explain the formation of ions and molecules? </a:t>
            </a:r>
          </a:p>
          <a:p>
            <a:endParaRPr lang="en-US" dirty="0"/>
          </a:p>
          <a:p>
            <a:pPr algn="ctr"/>
            <a:r>
              <a:rPr lang="en-US" sz="2200" dirty="0">
                <a:solidFill>
                  <a:srgbClr val="008000"/>
                </a:solidFill>
              </a:rPr>
              <a:t>We will answer these questions in this and the next chapter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980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Flame Tests: Line Spectra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325" y="3811283"/>
            <a:ext cx="88773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800000"/>
                </a:solidFill>
              </a:rPr>
              <a:t>The spectra can be used to identify elements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2" y="1049446"/>
            <a:ext cx="8348091" cy="25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46728" y="1405994"/>
            <a:ext cx="7363594" cy="1981706"/>
            <a:chOff x="1149134" y="1901240"/>
            <a:chExt cx="6426695" cy="1320159"/>
          </a:xfrm>
        </p:grpSpPr>
        <p:sp>
          <p:nvSpPr>
            <p:cNvPr id="5" name="Right Arrow Callout 4"/>
            <p:cNvSpPr/>
            <p:nvPr/>
          </p:nvSpPr>
          <p:spPr>
            <a:xfrm>
              <a:off x="1149134" y="1901240"/>
              <a:ext cx="2464613" cy="1318939"/>
            </a:xfrm>
            <a:prstGeom prst="rightArrowCallo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08000"/>
                  </a:solidFill>
                </a:rPr>
                <a:t>Explanation of </a:t>
              </a:r>
              <a:r>
                <a:rPr lang="en-US" sz="2800" dirty="0">
                  <a:solidFill>
                    <a:srgbClr val="008000"/>
                  </a:solidFill>
                </a:rPr>
                <a:t>Line Spectra</a:t>
              </a:r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3613747" y="1902460"/>
              <a:ext cx="2390162" cy="1318939"/>
            </a:xfrm>
            <a:prstGeom prst="rightArrowCallo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8000"/>
                  </a:solidFill>
                </a:rPr>
                <a:t>Electronic Structure of Atoms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34709" y="1902460"/>
              <a:ext cx="1541120" cy="13189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08000"/>
                  </a:solidFill>
                </a:rPr>
                <a:t>Formation of </a:t>
              </a:r>
              <a:r>
                <a:rPr lang="en-US" sz="2800" dirty="0">
                  <a:solidFill>
                    <a:srgbClr val="008000"/>
                  </a:solidFill>
                </a:rPr>
                <a:t>Chemical Bond 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46728" y="4015777"/>
            <a:ext cx="7363595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500" dirty="0">
                <a:solidFill>
                  <a:srgbClr val="800000"/>
                </a:solidFill>
              </a:rPr>
              <a:t>To understand the line spectrum from the colored light produced in hot gases and flames we need to discuss first, </a:t>
            </a:r>
            <a:r>
              <a:rPr lang="en-US" sz="2800" dirty="0">
                <a:solidFill>
                  <a:srgbClr val="008000"/>
                </a:solidFill>
              </a:rPr>
              <a:t>‘the nature of light’</a:t>
            </a:r>
          </a:p>
        </p:txBody>
      </p:sp>
    </p:spTree>
    <p:extLst>
      <p:ext uri="{BB962C8B-B14F-4D97-AF65-F5344CB8AC3E}">
        <p14:creationId xmlns:p14="http://schemas.microsoft.com/office/powerpoint/2010/main" val="244325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1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The </a:t>
            </a:r>
            <a:r>
              <a:rPr lang="en-US" sz="3600" u="sng" dirty="0">
                <a:solidFill>
                  <a:srgbClr val="008000"/>
                </a:solidFill>
              </a:rPr>
              <a:t>Wave</a:t>
            </a:r>
            <a:r>
              <a:rPr lang="en-US" sz="3600" dirty="0">
                <a:solidFill>
                  <a:srgbClr val="008000"/>
                </a:solidFill>
              </a:rPr>
              <a:t> Nature of Light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9" y="1405824"/>
            <a:ext cx="4441773" cy="418723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0879" y="2224841"/>
            <a:ext cx="3056641" cy="1935108"/>
            <a:chOff x="290879" y="2224841"/>
            <a:chExt cx="3056641" cy="1935108"/>
          </a:xfrm>
        </p:grpSpPr>
        <p:grpSp>
          <p:nvGrpSpPr>
            <p:cNvPr id="13" name="Group 12"/>
            <p:cNvGrpSpPr/>
            <p:nvPr/>
          </p:nvGrpSpPr>
          <p:grpSpPr>
            <a:xfrm>
              <a:off x="290879" y="3855145"/>
              <a:ext cx="3041521" cy="304804"/>
              <a:chOff x="290879" y="3855145"/>
              <a:chExt cx="3041521" cy="30480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90879" y="3855145"/>
                <a:ext cx="151201" cy="25701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987599" y="3871483"/>
                <a:ext cx="151201" cy="25701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729679" y="3902939"/>
                <a:ext cx="151201" cy="25701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455439" y="3902939"/>
                <a:ext cx="151201" cy="25701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181199" y="3887821"/>
                <a:ext cx="151201" cy="25701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3279" y="2224841"/>
              <a:ext cx="3054241" cy="272128"/>
              <a:chOff x="293279" y="2224841"/>
              <a:chExt cx="3054241" cy="272128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93279" y="2224841"/>
                <a:ext cx="151201" cy="25701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99439" y="2239959"/>
                <a:ext cx="151201" cy="25701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196319" y="2224841"/>
                <a:ext cx="151201" cy="25701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39" y="2957494"/>
            <a:ext cx="1499391" cy="10894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1448" y="4393535"/>
            <a:ext cx="4759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The speed of light waves, c, is 3.00 × 10</a:t>
            </a:r>
            <a:r>
              <a:rPr lang="en-US" sz="2400" baseline="30000" dirty="0"/>
              <a:t>8</a:t>
            </a:r>
            <a:r>
              <a:rPr lang="en-US" sz="2400" dirty="0"/>
              <a:t> m/s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878" y="5890489"/>
            <a:ext cx="8584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800000"/>
                </a:solidFill>
              </a:rPr>
              <a:t>This speed ‘c’ in a vacuum is a constant and is independent of wavelength or frequency. </a:t>
            </a:r>
          </a:p>
        </p:txBody>
      </p:sp>
    </p:spTree>
    <p:extLst>
      <p:ext uri="{BB962C8B-B14F-4D97-AF65-F5344CB8AC3E}">
        <p14:creationId xmlns:p14="http://schemas.microsoft.com/office/powerpoint/2010/main" val="193384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01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Obtaining the Wavelength of Light from its Frequency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003" y="1472974"/>
            <a:ext cx="8520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Problem 1. What is the wavelength of the yellow sodium emission, which has a frequency of 5.09 × 10</a:t>
            </a:r>
            <a:r>
              <a:rPr lang="en-US" sz="2400" baseline="30000" dirty="0"/>
              <a:t>14</a:t>
            </a:r>
            <a:r>
              <a:rPr lang="en-US" sz="2400" dirty="0"/>
              <a:t>/s?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2" y="2838675"/>
            <a:ext cx="8686800" cy="24754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32752" y="602623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</a:rPr>
              <a:t>Similarly, you can obtain the frequency of light from its wavelength</a:t>
            </a:r>
          </a:p>
        </p:txBody>
      </p:sp>
    </p:spTree>
    <p:extLst>
      <p:ext uri="{BB962C8B-B14F-4D97-AF65-F5344CB8AC3E}">
        <p14:creationId xmlns:p14="http://schemas.microsoft.com/office/powerpoint/2010/main" val="35298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550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1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Electromagnetic Spectrum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4" y="2328549"/>
            <a:ext cx="8802765" cy="424710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8975" y="1268588"/>
            <a:ext cx="8802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The range of frequencies or wavelengths of electromagnetic radiation </a:t>
            </a:r>
            <a:r>
              <a:rPr lang="en-US" sz="2400" dirty="0"/>
              <a:t>is called the electromagnetic spectrum,</a:t>
            </a:r>
          </a:p>
        </p:txBody>
      </p:sp>
    </p:spTree>
    <p:extLst>
      <p:ext uri="{BB962C8B-B14F-4D97-AF65-F5344CB8AC3E}">
        <p14:creationId xmlns:p14="http://schemas.microsoft.com/office/powerpoint/2010/main" val="118370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1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Quantum Effects and Photons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171" y="1112255"/>
            <a:ext cx="8715175" cy="5367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Isaac Newton believed that light consisted of a beam of </a:t>
            </a:r>
            <a:r>
              <a:rPr lang="en-US" sz="2400" dirty="0">
                <a:solidFill>
                  <a:srgbClr val="008000"/>
                </a:solidFill>
              </a:rPr>
              <a:t>particles</a:t>
            </a:r>
            <a:r>
              <a:rPr lang="en-US" sz="2400" dirty="0"/>
              <a:t>.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In 1801, however, British physicist Thomas Young showed that light, like </a:t>
            </a:r>
            <a:r>
              <a:rPr lang="en-US" sz="2400" dirty="0">
                <a:solidFill>
                  <a:srgbClr val="008000"/>
                </a:solidFill>
              </a:rPr>
              <a:t>waves</a:t>
            </a:r>
            <a:r>
              <a:rPr lang="en-US" sz="2400" dirty="0"/>
              <a:t>, could be diffracted.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</a:t>
            </a:r>
            <a:r>
              <a:rPr lang="en-US" sz="2000" i="1" dirty="0"/>
              <a:t>  (Diffraction is a property of waves in which the waves spread out when they </a:t>
            </a:r>
          </a:p>
          <a:p>
            <a:pPr>
              <a:lnSpc>
                <a:spcPct val="110000"/>
              </a:lnSpc>
            </a:pPr>
            <a:r>
              <a:rPr lang="en-US" sz="2000" i="1" dirty="0"/>
              <a:t>     encounter an obstruction or small hole.)</a:t>
            </a:r>
          </a:p>
          <a:p>
            <a:pPr>
              <a:lnSpc>
                <a:spcPct val="110000"/>
              </a:lnSpc>
            </a:pPr>
            <a:endParaRPr lang="en-US" sz="800" i="1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In 1905 the German physicist Albert Einstein (1879–1955; emigrated to the United States in 1933) discovered that he could explain a phenomenon known as the </a:t>
            </a:r>
            <a:r>
              <a:rPr lang="en-US" sz="2400" i="1" dirty="0"/>
              <a:t>photoelectric effect </a:t>
            </a:r>
            <a:r>
              <a:rPr lang="en-US" sz="2400" dirty="0"/>
              <a:t>by postulating that </a:t>
            </a:r>
            <a:r>
              <a:rPr lang="en-US" sz="2400" u="sng" dirty="0">
                <a:solidFill>
                  <a:srgbClr val="008000"/>
                </a:solidFill>
              </a:rPr>
              <a:t>light had both wave and particle properties</a:t>
            </a:r>
            <a:r>
              <a:rPr lang="en-US" sz="2400" dirty="0"/>
              <a:t>. 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    Einstein based this idea on the work of the German physicist Max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Planck (1858–1947).</a:t>
            </a:r>
          </a:p>
        </p:txBody>
      </p:sp>
    </p:spTree>
    <p:extLst>
      <p:ext uri="{BB962C8B-B14F-4D97-AF65-F5344CB8AC3E}">
        <p14:creationId xmlns:p14="http://schemas.microsoft.com/office/powerpoint/2010/main" val="79636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1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Planck’s Quantization of Energy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171" y="1112255"/>
            <a:ext cx="8715175" cy="557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In 1900 Max Planck (won Nobel prize in 1918) found a theoretical formula that exactly describes the intensity of light of various frequencies emitted by a hot solid at different temperatures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According to Planck, the atoms of the solid oscillate, or vibrate, with a definite frequency </a:t>
            </a:r>
            <a:r>
              <a:rPr lang="en-US" sz="2200" dirty="0" err="1">
                <a:latin typeface="Times"/>
                <a:cs typeface="Times"/>
              </a:rPr>
              <a:t>ν</a:t>
            </a:r>
            <a:r>
              <a:rPr lang="en-US" sz="2200" dirty="0"/>
              <a:t>, depending on the solid.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An atom could have only certain energies of vibration, </a:t>
            </a:r>
            <a:r>
              <a:rPr lang="en-US" sz="2200" i="1" dirty="0"/>
              <a:t>E</a:t>
            </a:r>
            <a:r>
              <a:rPr lang="en-US" sz="2200" dirty="0"/>
              <a:t>, those allowed by the formula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i-FI" sz="2200" i="1" dirty="0"/>
              <a:t>				E </a:t>
            </a:r>
            <a:r>
              <a:rPr lang="fi-FI" sz="2200" dirty="0"/>
              <a:t>= </a:t>
            </a:r>
            <a:r>
              <a:rPr lang="fi-FI" sz="2200" i="1" dirty="0" err="1"/>
              <a:t>nh</a:t>
            </a:r>
            <a:r>
              <a:rPr lang="en-US" sz="2200" dirty="0" err="1">
                <a:latin typeface="Times"/>
                <a:cs typeface="Times"/>
              </a:rPr>
              <a:t>ν</a:t>
            </a:r>
            <a:r>
              <a:rPr lang="fi-FI" sz="2200" dirty="0"/>
              <a:t>, </a:t>
            </a:r>
            <a:r>
              <a:rPr lang="fi-FI" sz="2200" i="1" dirty="0"/>
              <a:t>n </a:t>
            </a:r>
            <a:r>
              <a:rPr lang="fi-FI" sz="2200" dirty="0"/>
              <a:t>= 1, 2, 3, . . 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i="1" dirty="0"/>
              <a:t>h </a:t>
            </a:r>
            <a:r>
              <a:rPr lang="fi-FI" dirty="0"/>
              <a:t>is </a:t>
            </a:r>
            <a:r>
              <a:rPr lang="fi-FI" dirty="0" err="1"/>
              <a:t>Planck’s</a:t>
            </a:r>
            <a:r>
              <a:rPr lang="fi-FI" dirty="0"/>
              <a:t> </a:t>
            </a:r>
            <a:r>
              <a:rPr lang="fi-FI" dirty="0" err="1"/>
              <a:t>constant</a:t>
            </a:r>
            <a:r>
              <a:rPr lang="fi-FI" i="1" dirty="0"/>
              <a:t>, </a:t>
            </a:r>
            <a:r>
              <a:rPr lang="fi-FI" i="1" dirty="0" err="1"/>
              <a:t>having</a:t>
            </a:r>
            <a:r>
              <a:rPr lang="fi-FI" i="1" dirty="0"/>
              <a:t> the </a:t>
            </a:r>
            <a:r>
              <a:rPr lang="fi-FI" i="1" dirty="0" err="1"/>
              <a:t>value</a:t>
            </a:r>
            <a:r>
              <a:rPr lang="fi-FI" i="1" dirty="0"/>
              <a:t> 6.63 ×</a:t>
            </a:r>
            <a:r>
              <a:rPr lang="fi-FI" dirty="0"/>
              <a:t> </a:t>
            </a:r>
            <a:r>
              <a:rPr lang="fi-FI" i="1" dirty="0"/>
              <a:t>10</a:t>
            </a:r>
            <a:r>
              <a:rPr lang="fi-FI" i="1" baseline="30000" dirty="0"/>
              <a:t>-34</a:t>
            </a:r>
            <a:r>
              <a:rPr lang="fi-FI" i="1" dirty="0"/>
              <a:t> </a:t>
            </a:r>
            <a:r>
              <a:rPr lang="fi-FI" i="1" dirty="0" err="1"/>
              <a:t>J</a:t>
            </a:r>
            <a:r>
              <a:rPr lang="fi-FI" dirty="0" err="1"/>
              <a:t>.</a:t>
            </a:r>
            <a:r>
              <a:rPr lang="fi-FI" i="1" dirty="0" err="1"/>
              <a:t>s</a:t>
            </a:r>
            <a:r>
              <a:rPr lang="fi-FI" i="1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i-FI" dirty="0"/>
              <a:t>The </a:t>
            </a:r>
            <a:r>
              <a:rPr lang="fi-FI" dirty="0" err="1"/>
              <a:t>value</a:t>
            </a:r>
            <a:r>
              <a:rPr lang="fi-FI" dirty="0"/>
              <a:t> of </a:t>
            </a:r>
            <a:r>
              <a:rPr lang="fi-FI" i="1" dirty="0"/>
              <a:t>n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1 </a:t>
            </a:r>
            <a:r>
              <a:rPr lang="fi-FI" dirty="0" err="1"/>
              <a:t>or</a:t>
            </a:r>
            <a:r>
              <a:rPr lang="fi-FI" dirty="0"/>
              <a:t> 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.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numbers symbolized by </a:t>
            </a:r>
            <a:r>
              <a:rPr lang="en-US" i="1" dirty="0"/>
              <a:t>n </a:t>
            </a:r>
            <a:r>
              <a:rPr lang="en-US" dirty="0"/>
              <a:t>are called </a:t>
            </a:r>
            <a:r>
              <a:rPr lang="en-US" i="1" dirty="0"/>
              <a:t>quantum numbers</a:t>
            </a:r>
            <a:r>
              <a:rPr lang="en-US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The vibrational energies of the atoms are said to be </a:t>
            </a:r>
            <a:r>
              <a:rPr lang="en-US" sz="2200" i="1" dirty="0"/>
              <a:t>quantized; </a:t>
            </a:r>
            <a:r>
              <a:rPr lang="en-US" sz="2200" dirty="0"/>
              <a:t>that is, the possible energies are limited to certain values.</a:t>
            </a:r>
          </a:p>
        </p:txBody>
      </p:sp>
    </p:spTree>
    <p:extLst>
      <p:ext uri="{BB962C8B-B14F-4D97-AF65-F5344CB8AC3E}">
        <p14:creationId xmlns:p14="http://schemas.microsoft.com/office/powerpoint/2010/main" val="86848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69" y="2794163"/>
            <a:ext cx="3403600" cy="360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1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Photoelectric Effect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171" y="1112255"/>
            <a:ext cx="8895829" cy="130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Arial"/>
                <a:cs typeface="Arial"/>
              </a:rPr>
              <a:t>Einstein postulated that light consists of quanta (now called photons),</a:t>
            </a:r>
            <a:r>
              <a:rPr lang="en-US" sz="2400" i="1" dirty="0">
                <a:latin typeface="Arial"/>
                <a:cs typeface="Arial"/>
              </a:rPr>
              <a:t> with energy E proportional to the observed frequency of the light:</a:t>
            </a:r>
            <a:r>
              <a:rPr lang="fi-FI" sz="2200" i="1" dirty="0">
                <a:latin typeface="Arial"/>
                <a:cs typeface="Arial"/>
              </a:rPr>
              <a:t>	E </a:t>
            </a:r>
            <a:r>
              <a:rPr lang="fi-FI" sz="2200" dirty="0">
                <a:latin typeface="Arial"/>
                <a:cs typeface="Arial"/>
              </a:rPr>
              <a:t>= </a:t>
            </a:r>
            <a:r>
              <a:rPr lang="fi-FI" sz="2200" i="1" dirty="0">
                <a:latin typeface="Arial"/>
                <a:cs typeface="Arial"/>
              </a:rPr>
              <a:t>h</a:t>
            </a:r>
            <a:r>
              <a:rPr lang="en-US" sz="2200" dirty="0" err="1">
                <a:latin typeface="Arial"/>
                <a:cs typeface="Arial"/>
              </a:rPr>
              <a:t>ν</a:t>
            </a:r>
            <a:endParaRPr lang="fi-FI" sz="22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528" y="2424069"/>
            <a:ext cx="5350934" cy="442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dirty="0">
                <a:solidFill>
                  <a:srgbClr val="008000"/>
                </a:solidFill>
                <a:latin typeface="Arial"/>
                <a:cs typeface="Arial"/>
              </a:rPr>
              <a:t>photoelectric effect</a:t>
            </a:r>
            <a:r>
              <a:rPr lang="en-US" sz="2400" dirty="0">
                <a:latin typeface="Arial"/>
                <a:cs typeface="Arial"/>
              </a:rPr>
              <a:t> is </a:t>
            </a:r>
            <a:r>
              <a:rPr lang="en-US" sz="2400" i="1" dirty="0">
                <a:latin typeface="Arial"/>
                <a:cs typeface="Arial"/>
              </a:rPr>
              <a:t>the ejection of electrons from the surface of a metal or from another material when light shines on it</a:t>
            </a:r>
            <a:r>
              <a:rPr lang="en-US" sz="2400" dirty="0">
                <a:latin typeface="Arial"/>
                <a:cs typeface="Arial"/>
              </a:rPr>
              <a:t>.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000" dirty="0">
                <a:latin typeface="Arial"/>
                <a:cs typeface="Arial"/>
              </a:rPr>
              <a:t>Electrons are ejected only when the frequency of light exceeds a certain </a:t>
            </a:r>
            <a:r>
              <a:rPr lang="en-US" sz="2000" i="1" dirty="0">
                <a:latin typeface="Arial"/>
                <a:cs typeface="Arial"/>
              </a:rPr>
              <a:t>threshold value </a:t>
            </a:r>
            <a:r>
              <a:rPr lang="en-US" sz="2000" dirty="0">
                <a:latin typeface="Arial"/>
                <a:cs typeface="Arial"/>
              </a:rPr>
              <a:t>characteristic of the particular metal.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000" dirty="0">
                <a:latin typeface="Arial"/>
                <a:cs typeface="Arial"/>
              </a:rPr>
              <a:t>For example, violet light will cause potassium metal to eject electrons, no amount of red light (lower frequency) has any effect.</a:t>
            </a:r>
          </a:p>
        </p:txBody>
      </p:sp>
    </p:spTree>
    <p:extLst>
      <p:ext uri="{BB962C8B-B14F-4D97-AF65-F5344CB8AC3E}">
        <p14:creationId xmlns:p14="http://schemas.microsoft.com/office/powerpoint/2010/main" val="226844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35" y="1417269"/>
            <a:ext cx="40640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71" y="2472764"/>
            <a:ext cx="3390900" cy="4064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4672" y="2481747"/>
            <a:ext cx="325568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Arial"/>
                <a:cs typeface="Arial"/>
              </a:rPr>
              <a:t>“Good teaching is more a giving of right questions than a giving of right answers.” </a:t>
            </a:r>
          </a:p>
          <a:p>
            <a:pPr algn="r"/>
            <a:r>
              <a:rPr lang="en-US" sz="1500" dirty="0">
                <a:solidFill>
                  <a:srgbClr val="FFFFFF"/>
                </a:solidFill>
                <a:latin typeface="Arial"/>
                <a:cs typeface="Arial"/>
              </a:rPr>
              <a:t>				Josef Albers</a:t>
            </a:r>
          </a:p>
          <a:p>
            <a:pPr algn="r"/>
            <a:r>
              <a:rPr lang="en-US" sz="1500" dirty="0">
                <a:solidFill>
                  <a:srgbClr val="FFFFFF"/>
                </a:solidFill>
                <a:latin typeface="Arial"/>
                <a:cs typeface="Arial"/>
              </a:rPr>
              <a:t>				1888-1976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8000"/>
                </a:solidFill>
              </a:rPr>
              <a:t>Teaching Philosophy</a:t>
            </a:r>
          </a:p>
        </p:txBody>
      </p:sp>
    </p:spTree>
    <p:extLst>
      <p:ext uri="{BB962C8B-B14F-4D97-AF65-F5344CB8AC3E}">
        <p14:creationId xmlns:p14="http://schemas.microsoft.com/office/powerpoint/2010/main" val="400661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2" y="1483524"/>
            <a:ext cx="8881231" cy="2972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2" y="4432798"/>
            <a:ext cx="8881231" cy="18432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21901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Calculating the Energy of a Photon</a:t>
            </a:r>
          </a:p>
        </p:txBody>
      </p:sp>
    </p:spTree>
    <p:extLst>
      <p:ext uri="{BB962C8B-B14F-4D97-AF65-F5344CB8AC3E}">
        <p14:creationId xmlns:p14="http://schemas.microsoft.com/office/powerpoint/2010/main" val="274281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4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Limitations of Rutherford’s Nuclear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62" y="1130154"/>
            <a:ext cx="8525398" cy="3642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Rutherford’s nuclear model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200" dirty="0">
                <a:latin typeface="Arial"/>
                <a:cs typeface="Arial"/>
              </a:rPr>
              <a:t>the atom consists of a nucleus with most of the mass of the atom and a positive charge, around which move enough electrons to make the atom electrically neutral. </a:t>
            </a:r>
          </a:p>
          <a:p>
            <a:pPr>
              <a:lnSpc>
                <a:spcPct val="110000"/>
              </a:lnSpc>
            </a:pPr>
            <a:endParaRPr lang="en-US" sz="10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Limitations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100" dirty="0">
                <a:latin typeface="Arial"/>
                <a:cs typeface="Arial"/>
              </a:rPr>
              <a:t>An electrically charged particle (such as an electron) that revolves around a center would continuously lose energy as electromagnetic radiation and thus would spiral into the nucleus. 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100" dirty="0">
                <a:latin typeface="Arial"/>
                <a:cs typeface="Arial"/>
              </a:rPr>
              <a:t>The stability of the atom could not be explained.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563" y="4944434"/>
            <a:ext cx="8700577" cy="1576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200" dirty="0">
                <a:solidFill>
                  <a:srgbClr val="800000"/>
                </a:solidFill>
              </a:rPr>
              <a:t>A solution to this theoretical dilemma was found in 1913 by </a:t>
            </a:r>
            <a:r>
              <a:rPr lang="en-US" sz="2200" dirty="0" err="1">
                <a:solidFill>
                  <a:srgbClr val="800000"/>
                </a:solidFill>
              </a:rPr>
              <a:t>Niels</a:t>
            </a:r>
            <a:r>
              <a:rPr lang="en-US" sz="2200" dirty="0">
                <a:solidFill>
                  <a:srgbClr val="800000"/>
                </a:solidFill>
              </a:rPr>
              <a:t> Bohr, a Danish physicist.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200" dirty="0">
                <a:solidFill>
                  <a:srgbClr val="800000"/>
                </a:solidFill>
              </a:rPr>
              <a:t>Using the work of Planck and Einstein, Bohr applied a new theory to  the simplest atom, hydrogen.</a:t>
            </a:r>
          </a:p>
        </p:txBody>
      </p:sp>
    </p:spTree>
    <p:extLst>
      <p:ext uri="{BB962C8B-B14F-4D97-AF65-F5344CB8AC3E}">
        <p14:creationId xmlns:p14="http://schemas.microsoft.com/office/powerpoint/2010/main" val="27824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34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Bohr’s Postulates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266" y="1103418"/>
            <a:ext cx="8365638" cy="557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Arial"/>
                <a:cs typeface="Arial"/>
              </a:rPr>
              <a:t>Postulates are to account for 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>
                <a:latin typeface="Arial"/>
                <a:cs typeface="Arial"/>
              </a:rPr>
              <a:t>the stability of the hydrogen atom and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>
                <a:latin typeface="Arial"/>
                <a:cs typeface="Arial"/>
              </a:rPr>
              <a:t>the line spectrum of the atom.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Energy-level Postulate: </a:t>
            </a:r>
            <a:r>
              <a:rPr lang="en-US" sz="2400" dirty="0">
                <a:latin typeface="Arial"/>
                <a:cs typeface="Arial"/>
              </a:rPr>
              <a:t>An electron can have only </a:t>
            </a:r>
            <a:r>
              <a:rPr lang="en-US" sz="2400" i="1" dirty="0">
                <a:latin typeface="Arial"/>
                <a:cs typeface="Arial"/>
              </a:rPr>
              <a:t>specific energy values in an atom, </a:t>
            </a:r>
            <a:r>
              <a:rPr lang="en-US" sz="2400" dirty="0">
                <a:latin typeface="Arial"/>
                <a:cs typeface="Arial"/>
              </a:rPr>
              <a:t>which are called its energy levels. Therefore, the atom itself can have only specific total energy values.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where </a:t>
            </a:r>
            <a:r>
              <a:rPr lang="en-US" sz="2000" i="1" dirty="0">
                <a:latin typeface="Arial"/>
                <a:cs typeface="Arial"/>
              </a:rPr>
              <a:t>R</a:t>
            </a:r>
            <a:r>
              <a:rPr lang="en-US" sz="2000" i="1" baseline="-25000" dirty="0">
                <a:latin typeface="Arial"/>
                <a:cs typeface="Arial"/>
              </a:rPr>
              <a:t>H</a:t>
            </a:r>
            <a:r>
              <a:rPr lang="en-US" sz="2000" dirty="0">
                <a:latin typeface="Arial"/>
                <a:cs typeface="Arial"/>
              </a:rPr>
              <a:t> is a constant with the value 2.179 × 10</a:t>
            </a:r>
            <a:r>
              <a:rPr lang="en-US" sz="2000" baseline="30000" dirty="0">
                <a:latin typeface="Arial"/>
                <a:cs typeface="Arial"/>
              </a:rPr>
              <a:t>-18</a:t>
            </a:r>
            <a:r>
              <a:rPr lang="en-US" sz="2000" dirty="0">
                <a:latin typeface="Arial"/>
                <a:cs typeface="Arial"/>
              </a:rPr>
              <a:t> J, and </a:t>
            </a:r>
          </a:p>
          <a:p>
            <a:r>
              <a:rPr lang="en-US" sz="2000" i="1" dirty="0">
                <a:latin typeface="Arial"/>
                <a:cs typeface="Arial"/>
              </a:rPr>
              <a:t>n </a:t>
            </a:r>
            <a:r>
              <a:rPr lang="en-US" sz="2000" dirty="0">
                <a:latin typeface="Arial"/>
                <a:cs typeface="Arial"/>
              </a:rPr>
              <a:t>is called the </a:t>
            </a:r>
            <a:r>
              <a:rPr lang="en-US" sz="2000" i="1" dirty="0">
                <a:solidFill>
                  <a:srgbClr val="008000"/>
                </a:solidFill>
                <a:latin typeface="Arial"/>
                <a:cs typeface="Arial"/>
              </a:rPr>
              <a:t>principal quantum number</a:t>
            </a:r>
            <a:r>
              <a:rPr lang="en-US" sz="2000" i="1" dirty="0">
                <a:latin typeface="Arial"/>
                <a:cs typeface="Arial"/>
              </a:rPr>
              <a:t>, </a:t>
            </a:r>
            <a:r>
              <a:rPr lang="en-US" sz="2000" dirty="0">
                <a:latin typeface="Arial"/>
                <a:cs typeface="Arial"/>
              </a:rPr>
              <a:t>which can have only the integer values 1, 2, 3, and so forth (up to infinity).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7" y="4427933"/>
            <a:ext cx="7392734" cy="10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10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4" y="4339882"/>
            <a:ext cx="5654841" cy="23007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1615" y="1153111"/>
            <a:ext cx="7787579" cy="4862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Transitions Between Energy Levels:</a:t>
            </a:r>
            <a:r>
              <a:rPr lang="en-US" sz="2200" dirty="0">
                <a:latin typeface="Arial"/>
                <a:cs typeface="Arial"/>
              </a:rPr>
              <a:t> An electron in an atom can change energy only by going from one energy level to another energy level. By so doing, the electron undergoes a </a:t>
            </a:r>
            <a:r>
              <a:rPr lang="en-US" sz="2200" i="1" dirty="0">
                <a:latin typeface="Arial"/>
                <a:cs typeface="Arial"/>
              </a:rPr>
              <a:t>transition.</a:t>
            </a:r>
          </a:p>
          <a:p>
            <a:endParaRPr lang="en-US" sz="2200" dirty="0">
              <a:latin typeface="Arial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An electron in a higher energy level (initial energy level, </a:t>
            </a:r>
            <a:r>
              <a:rPr lang="en-US" sz="2200" i="1" dirty="0" err="1">
                <a:latin typeface="Arial"/>
                <a:cs typeface="Arial"/>
              </a:rPr>
              <a:t>E</a:t>
            </a:r>
            <a:r>
              <a:rPr lang="en-US" sz="2200" i="1" baseline="-25000" dirty="0" err="1">
                <a:latin typeface="Arial"/>
                <a:cs typeface="Arial"/>
              </a:rPr>
              <a:t>i</a:t>
            </a:r>
            <a:r>
              <a:rPr lang="en-US" sz="2200" dirty="0">
                <a:latin typeface="Arial"/>
                <a:cs typeface="Arial"/>
              </a:rPr>
              <a:t>) undergoes a transition to a lower energy level (final energy level, </a:t>
            </a:r>
            <a:r>
              <a:rPr lang="en-US" sz="2200" i="1" dirty="0" err="1">
                <a:latin typeface="Arial"/>
                <a:cs typeface="Arial"/>
              </a:rPr>
              <a:t>E</a:t>
            </a:r>
            <a:r>
              <a:rPr lang="en-US" sz="2200" i="1" baseline="-25000" dirty="0" err="1">
                <a:latin typeface="Arial"/>
                <a:cs typeface="Arial"/>
              </a:rPr>
              <a:t>f</a:t>
            </a:r>
            <a:r>
              <a:rPr lang="en-US" sz="2200" dirty="0">
                <a:latin typeface="Arial"/>
                <a:cs typeface="Arial"/>
              </a:rPr>
              <a:t>). In this process, the electron loses energy, which is emitted as a photon. </a:t>
            </a:r>
          </a:p>
          <a:p>
            <a:endParaRPr lang="en-US" sz="2200" dirty="0">
              <a:latin typeface="Arial"/>
              <a:cs typeface="Arial"/>
            </a:endParaRPr>
          </a:p>
          <a:p>
            <a:endParaRPr lang="en-US" sz="22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The energy lost by the hydrogen atom is Δ</a:t>
            </a:r>
            <a:r>
              <a:rPr lang="en-US" sz="2200" i="1" dirty="0">
                <a:latin typeface="Arial"/>
                <a:cs typeface="Arial"/>
              </a:rPr>
              <a:t>E </a:t>
            </a:r>
            <a:r>
              <a:rPr lang="en-US" sz="2200" dirty="0">
                <a:latin typeface="Arial"/>
                <a:cs typeface="Arial"/>
              </a:rPr>
              <a:t>= </a:t>
            </a:r>
            <a:r>
              <a:rPr lang="en-US" sz="2200" i="1" dirty="0" err="1">
                <a:latin typeface="Arial"/>
                <a:cs typeface="Arial"/>
              </a:rPr>
              <a:t>E</a:t>
            </a:r>
            <a:r>
              <a:rPr lang="en-US" sz="2200" i="1" baseline="-25000" dirty="0" err="1">
                <a:latin typeface="Arial"/>
                <a:cs typeface="Arial"/>
              </a:rPr>
              <a:t>f</a:t>
            </a:r>
            <a:r>
              <a:rPr lang="en-US" sz="2200" i="1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– </a:t>
            </a:r>
            <a:r>
              <a:rPr lang="en-US" sz="2200" i="1" dirty="0" err="1">
                <a:latin typeface="Arial"/>
                <a:cs typeface="Arial"/>
              </a:rPr>
              <a:t>E</a:t>
            </a:r>
            <a:r>
              <a:rPr lang="en-US" sz="2200" i="1" baseline="-25000" dirty="0" err="1">
                <a:latin typeface="Arial"/>
                <a:cs typeface="Arial"/>
              </a:rPr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94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Bohr’s Postulates</a:t>
            </a:r>
          </a:p>
        </p:txBody>
      </p:sp>
    </p:spTree>
    <p:extLst>
      <p:ext uri="{BB962C8B-B14F-4D97-AF65-F5344CB8AC3E}">
        <p14:creationId xmlns:p14="http://schemas.microsoft.com/office/powerpoint/2010/main" val="247395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" y="147053"/>
            <a:ext cx="3789647" cy="65111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7546" y="2332928"/>
            <a:ext cx="538018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The energy of the emitted photon, </a:t>
            </a:r>
            <a:r>
              <a:rPr lang="en-US" sz="2200" i="1" dirty="0" err="1">
                <a:latin typeface="Symbol" charset="2"/>
                <a:cs typeface="Symbol" charset="2"/>
              </a:rPr>
              <a:t>hν</a:t>
            </a:r>
            <a:r>
              <a:rPr lang="en-US" sz="2200" dirty="0">
                <a:latin typeface="Arial"/>
                <a:cs typeface="Arial"/>
              </a:rPr>
              <a:t>, equals the energy lost by the atom (Δ</a:t>
            </a:r>
            <a:r>
              <a:rPr lang="en-US" sz="2200" i="1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):</a:t>
            </a:r>
          </a:p>
          <a:p>
            <a:endParaRPr lang="en-US" sz="1200" dirty="0">
              <a:latin typeface="Arial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Energy of emitted photon = </a:t>
            </a:r>
            <a:r>
              <a:rPr lang="en-US" sz="2200" i="1" dirty="0" err="1">
                <a:latin typeface="Symbol" charset="2"/>
                <a:cs typeface="Symbol" charset="2"/>
              </a:rPr>
              <a:t>hν</a:t>
            </a:r>
            <a:r>
              <a:rPr lang="en-US" sz="2200" i="1" dirty="0">
                <a:latin typeface="Symbol" charset="2"/>
                <a:cs typeface="Symbol" charset="2"/>
              </a:rPr>
              <a:t>  =  −  </a:t>
            </a:r>
            <a:r>
              <a:rPr lang="en-US" sz="2200" dirty="0">
                <a:latin typeface="Arial"/>
                <a:cs typeface="Arial"/>
              </a:rPr>
              <a:t>Δ</a:t>
            </a:r>
            <a:r>
              <a:rPr lang="en-US" sz="2200" i="1" dirty="0">
                <a:latin typeface="Arial"/>
                <a:cs typeface="Arial"/>
              </a:rPr>
              <a:t>E </a:t>
            </a:r>
          </a:p>
          <a:p>
            <a:r>
              <a:rPr lang="en-US" sz="2200" i="1" dirty="0">
                <a:latin typeface="Arial"/>
                <a:cs typeface="Arial"/>
              </a:rPr>
              <a:t>							= −(</a:t>
            </a:r>
            <a:r>
              <a:rPr lang="en-US" sz="2200" i="1" dirty="0" err="1">
                <a:latin typeface="Arial"/>
                <a:cs typeface="Arial"/>
              </a:rPr>
              <a:t>E</a:t>
            </a:r>
            <a:r>
              <a:rPr lang="en-US" sz="2200" i="1" baseline="-25000" dirty="0" err="1">
                <a:latin typeface="Arial"/>
                <a:cs typeface="Arial"/>
              </a:rPr>
              <a:t>f</a:t>
            </a:r>
            <a:r>
              <a:rPr lang="en-US" sz="2200" i="1" dirty="0">
                <a:latin typeface="Arial"/>
                <a:cs typeface="Arial"/>
              </a:rPr>
              <a:t> − </a:t>
            </a:r>
            <a:r>
              <a:rPr lang="en-US" sz="2200" i="1" dirty="0" err="1">
                <a:latin typeface="Arial"/>
                <a:cs typeface="Arial"/>
              </a:rPr>
              <a:t>E</a:t>
            </a:r>
            <a:r>
              <a:rPr lang="en-US" sz="2200" i="1" baseline="-25000" dirty="0" err="1">
                <a:latin typeface="Arial"/>
                <a:cs typeface="Arial"/>
              </a:rPr>
              <a:t>i</a:t>
            </a:r>
            <a:r>
              <a:rPr lang="en-US" sz="2200" i="1" dirty="0">
                <a:latin typeface="Arial"/>
                <a:cs typeface="Arial"/>
              </a:rPr>
              <a:t>)</a:t>
            </a:r>
            <a:endParaRPr lang="en-US" sz="2200" dirty="0">
              <a:latin typeface="Arial"/>
              <a:cs typeface="Arial"/>
            </a:endParaRPr>
          </a:p>
          <a:p>
            <a:endParaRPr lang="en-US" sz="1000" dirty="0">
              <a:latin typeface="Arial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That is,</a:t>
            </a:r>
          </a:p>
          <a:p>
            <a:endParaRPr lang="en-US" sz="22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400" dirty="0"/>
              <a:t>Recalling that </a:t>
            </a:r>
            <a:r>
              <a:rPr lang="en-US" sz="2400" i="1" dirty="0" err="1">
                <a:latin typeface="Symbol" charset="2"/>
                <a:cs typeface="Symbol" charset="2"/>
              </a:rPr>
              <a:t>ν</a:t>
            </a:r>
            <a:r>
              <a:rPr lang="en-US" sz="2400" i="1" dirty="0">
                <a:latin typeface="Symbol" charset="2"/>
                <a:cs typeface="Symbol" charset="2"/>
              </a:rPr>
              <a:t>=</a:t>
            </a:r>
            <a:r>
              <a:rPr lang="en-US" sz="2400" dirty="0"/>
              <a:t> </a:t>
            </a:r>
            <a:r>
              <a:rPr lang="en-US" sz="2400" i="1" dirty="0"/>
              <a:t>c</a:t>
            </a:r>
            <a:r>
              <a:rPr lang="en-US" sz="2400" dirty="0"/>
              <a:t>/</a:t>
            </a:r>
            <a:r>
              <a:rPr lang="en-US" sz="2400" dirty="0" err="1"/>
              <a:t>λ</a:t>
            </a:r>
            <a:r>
              <a:rPr lang="en-US" sz="2400" dirty="0"/>
              <a:t>, you can rewrite this as</a:t>
            </a:r>
            <a:endParaRPr lang="en-US" sz="22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5" y="4352826"/>
            <a:ext cx="2227357" cy="766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33" y="5841953"/>
            <a:ext cx="2220659" cy="8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60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8" y="215900"/>
            <a:ext cx="3917575" cy="6543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3855" y="2480208"/>
            <a:ext cx="50915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1859C"/>
                </a:solidFill>
                <a:latin typeface="Arial"/>
                <a:cs typeface="Arial"/>
              </a:rPr>
              <a:t>Transitions of the electron in the hydrogen atom:</a:t>
            </a:r>
          </a:p>
          <a:p>
            <a:endParaRPr lang="en-US" sz="800" dirty="0">
              <a:solidFill>
                <a:srgbClr val="31859C"/>
              </a:solidFill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The diagram shows the Lyman, </a:t>
            </a:r>
            <a:r>
              <a:rPr lang="en-US" sz="2400" dirty="0" err="1">
                <a:latin typeface="Arial"/>
                <a:cs typeface="Arial"/>
              </a:rPr>
              <a:t>Balmer</a:t>
            </a:r>
            <a:r>
              <a:rPr lang="en-US" sz="2400" dirty="0">
                <a:latin typeface="Arial"/>
                <a:cs typeface="Arial"/>
              </a:rPr>
              <a:t>, and </a:t>
            </a:r>
            <a:r>
              <a:rPr lang="en-US" sz="2400" dirty="0" err="1">
                <a:latin typeface="Arial"/>
                <a:cs typeface="Arial"/>
              </a:rPr>
              <a:t>Paschen</a:t>
            </a:r>
            <a:r>
              <a:rPr lang="en-US" sz="2400" dirty="0">
                <a:latin typeface="Arial"/>
                <a:cs typeface="Arial"/>
              </a:rPr>
              <a:t> series of transitions that occur for </a:t>
            </a:r>
            <a:r>
              <a:rPr lang="en-US" sz="2400" i="1" dirty="0" err="1">
                <a:latin typeface="Arial"/>
                <a:cs typeface="Arial"/>
              </a:rPr>
              <a:t>n</a:t>
            </a:r>
            <a:r>
              <a:rPr lang="en-US" sz="2400" i="1" baseline="-25000" dirty="0" err="1">
                <a:latin typeface="Arial"/>
                <a:cs typeface="Arial"/>
              </a:rPr>
              <a:t>f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= 1, 2, and 3,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04767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819" y="1638299"/>
            <a:ext cx="8578272" cy="5073073"/>
            <a:chOff x="0" y="1230745"/>
            <a:chExt cx="9144000" cy="5323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30745"/>
              <a:ext cx="9144000" cy="44183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644653"/>
              <a:ext cx="9144000" cy="909484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304800" y="679271"/>
            <a:ext cx="880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Arial"/>
                <a:cs typeface="Arial"/>
              </a:rPr>
              <a:t>What is the wavelength of light emitted when the electron in a hydrogen atom undergoes a transition from energy level </a:t>
            </a:r>
            <a:r>
              <a:rPr lang="en-US" sz="2100" i="1" dirty="0">
                <a:latin typeface="Arial"/>
                <a:cs typeface="Arial"/>
              </a:rPr>
              <a:t>n </a:t>
            </a:r>
            <a:r>
              <a:rPr lang="en-US" sz="2100" dirty="0">
                <a:latin typeface="Arial"/>
                <a:cs typeface="Arial"/>
              </a:rPr>
              <a:t>= 4 to level </a:t>
            </a:r>
            <a:r>
              <a:rPr lang="en-US" sz="2100" i="1" dirty="0">
                <a:latin typeface="Arial"/>
                <a:cs typeface="Arial"/>
              </a:rPr>
              <a:t>n </a:t>
            </a:r>
            <a:r>
              <a:rPr lang="en-US" sz="2100" dirty="0">
                <a:latin typeface="Arial"/>
                <a:cs typeface="Arial"/>
              </a:rPr>
              <a:t>= 2?</a:t>
            </a:r>
          </a:p>
        </p:txBody>
      </p:sp>
    </p:spTree>
    <p:extLst>
      <p:ext uri="{BB962C8B-B14F-4D97-AF65-F5344CB8AC3E}">
        <p14:creationId xmlns:p14="http://schemas.microsoft.com/office/powerpoint/2010/main" val="50063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141" y="310634"/>
            <a:ext cx="4418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Quantum Mechanics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600" y="1306036"/>
            <a:ext cx="8191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Bohr’s theory was unsuccessful, however, in accounting for the details of atomic structure and in predicting energy levels for atoms other than hydrogen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Current ideas about atomic structure depend on the principles of </a:t>
            </a:r>
            <a:r>
              <a:rPr lang="en-US" sz="2400" i="1" dirty="0"/>
              <a:t>quantum mechanics, </a:t>
            </a:r>
            <a:r>
              <a:rPr lang="en-US" sz="2400" dirty="0"/>
              <a:t>a theory that applies to submicroscopic particles of matter, such as electrons. 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development of this theory was stimulated by the discovery of the de Broglie relation.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328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141" y="310634"/>
            <a:ext cx="4085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de Broglie Relation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88536"/>
            <a:ext cx="8572500" cy="5639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According to Einstein, light has not only wave properties but also particle properties.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For example, a particle of light, the photon, has energy </a:t>
            </a:r>
          </a:p>
          <a:p>
            <a:pPr algn="ctr">
              <a:lnSpc>
                <a:spcPct val="110000"/>
              </a:lnSpc>
            </a:pPr>
            <a:r>
              <a:rPr lang="en-US" sz="2000" i="1" dirty="0">
                <a:latin typeface="Arial"/>
                <a:cs typeface="Arial"/>
              </a:rPr>
              <a:t>E </a:t>
            </a:r>
            <a:r>
              <a:rPr lang="en-US" sz="2000" dirty="0">
                <a:latin typeface="Arial"/>
                <a:cs typeface="Arial"/>
              </a:rPr>
              <a:t>= </a:t>
            </a:r>
            <a:r>
              <a:rPr lang="en-US" sz="2000" i="1" dirty="0" err="1">
                <a:latin typeface="Arial"/>
                <a:cs typeface="Arial"/>
              </a:rPr>
              <a:t>hν</a:t>
            </a:r>
            <a:r>
              <a:rPr lang="en-US" sz="2000" dirty="0">
                <a:latin typeface="Arial"/>
                <a:cs typeface="Arial"/>
              </a:rPr>
              <a:t> = </a:t>
            </a:r>
            <a:r>
              <a:rPr lang="en-US" sz="2000" i="1" dirty="0" err="1">
                <a:latin typeface="Arial"/>
                <a:cs typeface="Arial"/>
              </a:rPr>
              <a:t>hc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 err="1">
                <a:latin typeface="Arial"/>
                <a:cs typeface="Arial"/>
              </a:rPr>
              <a:t>λ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algn="ctr">
              <a:lnSpc>
                <a:spcPct val="110000"/>
              </a:lnSpc>
            </a:pPr>
            <a:endParaRPr lang="en-US" sz="8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Again, from the theory of relativity  </a:t>
            </a:r>
            <a:r>
              <a:rPr lang="en-US" sz="2000" i="1" dirty="0">
                <a:latin typeface="Arial"/>
                <a:cs typeface="Arial"/>
              </a:rPr>
              <a:t>E = mc</a:t>
            </a:r>
            <a:r>
              <a:rPr lang="en-US" sz="2000" i="1" baseline="30000" dirty="0">
                <a:latin typeface="Arial"/>
                <a:cs typeface="Arial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Combining these two equations: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the momentum of photon, </a:t>
            </a:r>
            <a:r>
              <a:rPr lang="en-US" sz="2000" i="1" dirty="0">
                <a:latin typeface="Arial"/>
                <a:cs typeface="Arial"/>
              </a:rPr>
              <a:t>mc</a:t>
            </a:r>
            <a:r>
              <a:rPr lang="en-US" sz="2000" dirty="0">
                <a:latin typeface="Arial"/>
                <a:cs typeface="Arial"/>
              </a:rPr>
              <a:t>, is related to the wavelength of the light: </a:t>
            </a:r>
          </a:p>
          <a:p>
            <a:pPr algn="ctr">
              <a:lnSpc>
                <a:spcPct val="110000"/>
              </a:lnSpc>
            </a:pPr>
            <a:r>
              <a:rPr lang="en-US" sz="2000" i="1" dirty="0">
                <a:latin typeface="Arial"/>
                <a:cs typeface="Arial"/>
              </a:rPr>
              <a:t>mc </a:t>
            </a:r>
            <a:r>
              <a:rPr lang="en-US" sz="2000" dirty="0">
                <a:latin typeface="Arial"/>
                <a:cs typeface="Arial"/>
              </a:rPr>
              <a:t>= </a:t>
            </a:r>
            <a:r>
              <a:rPr lang="en-US" sz="2000" i="1" dirty="0">
                <a:latin typeface="Arial"/>
                <a:cs typeface="Arial"/>
              </a:rPr>
              <a:t>h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 err="1">
                <a:latin typeface="Arial"/>
                <a:cs typeface="Arial"/>
              </a:rPr>
              <a:t>λ</a:t>
            </a:r>
            <a:r>
              <a:rPr lang="en-US" sz="2000" i="1" dirty="0">
                <a:latin typeface="Arial"/>
                <a:cs typeface="Arial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or, </a:t>
            </a:r>
            <a:r>
              <a:rPr lang="en-US" sz="2000" dirty="0" err="1">
                <a:latin typeface="Arial"/>
                <a:cs typeface="Arial"/>
              </a:rPr>
              <a:t>λ</a:t>
            </a:r>
            <a:r>
              <a:rPr lang="en-US" sz="2000" i="1" dirty="0">
                <a:latin typeface="Arial"/>
                <a:cs typeface="Arial"/>
              </a:rPr>
              <a:t> =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h/mc.</a:t>
            </a:r>
          </a:p>
          <a:p>
            <a:pPr algn="ctr">
              <a:lnSpc>
                <a:spcPct val="110000"/>
              </a:lnSpc>
            </a:pPr>
            <a:endParaRPr lang="en-US" sz="8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de Broglie reasoned that if light (considered as a wave) exhibits particle aspects, then perhaps particles of matter show characteristics of waves. Therefore a particle of matter of mass </a:t>
            </a:r>
            <a:r>
              <a:rPr lang="en-US" sz="2000" i="1" dirty="0">
                <a:latin typeface="Arial"/>
                <a:cs typeface="Arial"/>
              </a:rPr>
              <a:t>m </a:t>
            </a:r>
            <a:r>
              <a:rPr lang="en-US" sz="2000" dirty="0">
                <a:latin typeface="Arial"/>
                <a:cs typeface="Arial"/>
              </a:rPr>
              <a:t>and speed </a:t>
            </a:r>
            <a:r>
              <a:rPr lang="en-US" sz="2000" i="1" dirty="0">
                <a:latin typeface="Arial"/>
                <a:cs typeface="Arial"/>
              </a:rPr>
              <a:t>v </a:t>
            </a:r>
            <a:r>
              <a:rPr lang="en-US" sz="2000" dirty="0">
                <a:latin typeface="Arial"/>
                <a:cs typeface="Arial"/>
              </a:rPr>
              <a:t>has an associated wavelength, by analogy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with light:</a:t>
            </a:r>
          </a:p>
          <a:p>
            <a:pPr algn="ctr">
              <a:lnSpc>
                <a:spcPct val="110000"/>
              </a:lnSpc>
            </a:pPr>
            <a:r>
              <a:rPr lang="en-US" sz="2000" i="1" dirty="0">
                <a:latin typeface="Arial"/>
                <a:cs typeface="Arial"/>
              </a:rPr>
              <a:t>The equation </a:t>
            </a:r>
            <a:r>
              <a:rPr lang="en-US" sz="2000" dirty="0" err="1">
                <a:solidFill>
                  <a:srgbClr val="008000"/>
                </a:solidFill>
                <a:latin typeface="Arial"/>
                <a:cs typeface="Arial"/>
              </a:rPr>
              <a:t>λ</a:t>
            </a:r>
            <a:r>
              <a:rPr lang="en-US" sz="2000" i="1" dirty="0">
                <a:solidFill>
                  <a:srgbClr val="008000"/>
                </a:solidFill>
                <a:latin typeface="Arial"/>
                <a:cs typeface="Arial"/>
              </a:rPr>
              <a:t> =</a:t>
            </a:r>
            <a:r>
              <a:rPr lang="en-US" sz="20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2000" i="1" dirty="0">
                <a:solidFill>
                  <a:srgbClr val="008000"/>
                </a:solidFill>
                <a:latin typeface="Arial"/>
                <a:cs typeface="Arial"/>
              </a:rPr>
              <a:t>h/mv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 called the </a:t>
            </a:r>
            <a:r>
              <a:rPr lang="en-US" sz="2000" dirty="0">
                <a:solidFill>
                  <a:srgbClr val="008000"/>
                </a:solidFill>
                <a:latin typeface="Arial"/>
                <a:cs typeface="Arial"/>
              </a:rPr>
              <a:t>de Broglie relation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100" y="6302735"/>
            <a:ext cx="8851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</a:rPr>
              <a:t>If matter has wave properties, why are they not commonly observed?</a:t>
            </a:r>
            <a:endParaRPr lang="en-US" sz="24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4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867" y="955813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a. Calculate the wavelength (in meters) of the wave associated with a 1.00-kg mass moving at 1.00 km/hr. b. What is the wavelength (in </a:t>
            </a:r>
            <a:r>
              <a:rPr lang="en-US" sz="2000" dirty="0" err="1">
                <a:latin typeface="Arial"/>
                <a:cs typeface="Arial"/>
              </a:rPr>
              <a:t>picometers</a:t>
            </a:r>
            <a:r>
              <a:rPr lang="en-US" sz="2000" dirty="0">
                <a:latin typeface="Arial"/>
                <a:cs typeface="Arial"/>
              </a:rPr>
              <a:t>) associated with an electron, whose mass is 9.11 × 10</a:t>
            </a:r>
            <a:r>
              <a:rPr lang="en-US" sz="2000" baseline="30000" dirty="0">
                <a:latin typeface="Arial"/>
                <a:cs typeface="Arial"/>
              </a:rPr>
              <a:t>-31</a:t>
            </a:r>
            <a:r>
              <a:rPr lang="en-US" sz="2000" dirty="0">
                <a:latin typeface="Arial"/>
                <a:cs typeface="Arial"/>
              </a:rPr>
              <a:t> kg, traveling at a speed of 4.19 × 10</a:t>
            </a:r>
            <a:r>
              <a:rPr lang="en-US" sz="2000" baseline="30000" dirty="0">
                <a:latin typeface="Arial"/>
                <a:cs typeface="Arial"/>
              </a:rPr>
              <a:t>6</a:t>
            </a:r>
            <a:r>
              <a:rPr lang="en-US" sz="2000" dirty="0">
                <a:latin typeface="Arial"/>
                <a:cs typeface="Arial"/>
              </a:rPr>
              <a:t> m/s?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1" y="259834"/>
            <a:ext cx="8107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Wavelength of a Moving Particle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7" y="2336811"/>
            <a:ext cx="8285624" cy="3449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130" y="5871082"/>
            <a:ext cx="8856135" cy="92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800000"/>
                </a:solidFill>
                <a:latin typeface="Arial"/>
                <a:cs typeface="Arial"/>
              </a:rPr>
              <a:t>For 1 kg mass, the wavelength is so incredibly small that such waves cannot be detected. Under the proper circumstances, the wave character of electrons should be observable.</a:t>
            </a:r>
          </a:p>
        </p:txBody>
      </p:sp>
    </p:spTree>
    <p:extLst>
      <p:ext uri="{BB962C8B-B14F-4D97-AF65-F5344CB8AC3E}">
        <p14:creationId xmlns:p14="http://schemas.microsoft.com/office/powerpoint/2010/main" val="152783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Chemistry: The Central Science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91" y="2068080"/>
            <a:ext cx="339557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Chemistry</a:t>
            </a:r>
            <a:r>
              <a:rPr lang="en-US" sz="2400" dirty="0"/>
              <a:t> is sometimes known as the 'central science' because it helps to connect physical sciences, like </a:t>
            </a:r>
            <a:r>
              <a:rPr lang="en-US" sz="2400" dirty="0" err="1"/>
              <a:t>maths</a:t>
            </a:r>
            <a:r>
              <a:rPr lang="en-US" sz="2400" dirty="0"/>
              <a:t> and physics, with applied sciences, like biology, medicine and engineering.</a:t>
            </a:r>
          </a:p>
        </p:txBody>
      </p:sp>
      <p:pic>
        <p:nvPicPr>
          <p:cNvPr id="4" name="Picture 3" descr="Chemistry in cen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51" y="1787352"/>
            <a:ext cx="5293895" cy="4212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992" y="6224712"/>
            <a:ext cx="7552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6600"/>
                </a:solidFill>
              </a:rPr>
              <a:t>Can you think of something with no chemistry?</a:t>
            </a:r>
          </a:p>
        </p:txBody>
      </p:sp>
    </p:spTree>
    <p:extLst>
      <p:ext uri="{BB962C8B-B14F-4D97-AF65-F5344CB8AC3E}">
        <p14:creationId xmlns:p14="http://schemas.microsoft.com/office/powerpoint/2010/main" val="3803389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666" y="1381542"/>
            <a:ext cx="8449733" cy="435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latin typeface="Arial"/>
                <a:cs typeface="Arial"/>
              </a:rPr>
              <a:t>de Broglie’s relation cannot be applied directly to an electron in an atom, where the electron is subject to the attractive force of the nucleus. </a:t>
            </a:r>
          </a:p>
          <a:p>
            <a:pPr>
              <a:lnSpc>
                <a:spcPct val="110000"/>
              </a:lnSpc>
            </a:pPr>
            <a:endParaRPr lang="en-US" sz="1200" dirty="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latin typeface="Arial"/>
                <a:cs typeface="Arial"/>
              </a:rPr>
              <a:t>Schrödinger devised a theory to find the wave properties of electrons in atoms and molecules. </a:t>
            </a:r>
          </a:p>
          <a:p>
            <a:pPr algn="ctr">
              <a:lnSpc>
                <a:spcPct val="110000"/>
              </a:lnSpc>
            </a:pPr>
            <a:endParaRPr lang="en-US" sz="2400" i="1" dirty="0">
              <a:solidFill>
                <a:srgbClr val="0080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2400" i="1" dirty="0">
                <a:solidFill>
                  <a:srgbClr val="008000"/>
                </a:solidFill>
                <a:latin typeface="Arial"/>
                <a:cs typeface="Arial"/>
              </a:rPr>
              <a:t>The branch of physics that mathematically describes the wave properties of submicroscopic particles </a:t>
            </a:r>
            <a:r>
              <a:rPr lang="en-US" sz="2400" dirty="0">
                <a:solidFill>
                  <a:srgbClr val="008000"/>
                </a:solidFill>
                <a:latin typeface="Arial"/>
                <a:cs typeface="Arial"/>
              </a:rPr>
              <a:t>is called quantum mechanics or wave mechanics.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1" y="259834"/>
            <a:ext cx="8107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Wave Mechanics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93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Heisenberg’s Uncertainty Principle 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52098"/>
            <a:ext cx="8318500" cy="3065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Heisenberg showed from quantum mechanics that it is impossible to know simultaneously, with absolute precision, both the position and the momentum of a particle such as an electron. </a:t>
            </a:r>
          </a:p>
          <a:p>
            <a:pPr>
              <a:lnSpc>
                <a:spcPct val="110000"/>
              </a:lnSpc>
            </a:pP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Heisenberg’s uncertainty principle is </a:t>
            </a:r>
            <a:r>
              <a:rPr lang="en-US" sz="2200" i="1" dirty="0">
                <a:latin typeface="Arial"/>
                <a:cs typeface="Arial"/>
              </a:rPr>
              <a:t>a relation that states that the product of the uncertainty in position and the uncertainty in momentum of a particle can be no smaller than Planck’s constant divided by 4π</a:t>
            </a:r>
            <a:r>
              <a:rPr lang="en-US" sz="2200" dirty="0">
                <a:latin typeface="Arial"/>
                <a:cs typeface="Arial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633245"/>
            <a:ext cx="8496300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Where, </a:t>
            </a:r>
            <a:r>
              <a:rPr lang="en-US" sz="2200" dirty="0" err="1">
                <a:latin typeface="Arial"/>
                <a:cs typeface="Arial"/>
              </a:rPr>
              <a:t>Δ</a:t>
            </a:r>
            <a:r>
              <a:rPr lang="en-US" sz="2200" i="1" dirty="0" err="1">
                <a:latin typeface="Arial"/>
                <a:cs typeface="Arial"/>
              </a:rPr>
              <a:t>x</a:t>
            </a:r>
            <a:r>
              <a:rPr lang="en-US" sz="2200" i="1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is the uncertainty in the </a:t>
            </a:r>
            <a:r>
              <a:rPr lang="en-US" sz="2200" i="1" dirty="0">
                <a:latin typeface="Arial"/>
                <a:cs typeface="Arial"/>
              </a:rPr>
              <a:t>x </a:t>
            </a:r>
            <a:r>
              <a:rPr lang="en-US" sz="2200" dirty="0">
                <a:latin typeface="Arial"/>
                <a:cs typeface="Arial"/>
              </a:rPr>
              <a:t>coordinate of the particle and </a:t>
            </a:r>
            <a:r>
              <a:rPr lang="en-US" sz="2200" dirty="0" err="1">
                <a:latin typeface="Arial"/>
                <a:cs typeface="Arial"/>
              </a:rPr>
              <a:t>Δ</a:t>
            </a:r>
            <a:r>
              <a:rPr lang="en-US" sz="2200" i="1" dirty="0" err="1">
                <a:latin typeface="Arial"/>
                <a:cs typeface="Arial"/>
              </a:rPr>
              <a:t>p</a:t>
            </a:r>
            <a:r>
              <a:rPr lang="en-US" sz="2200" i="1" baseline="-25000" dirty="0" err="1">
                <a:latin typeface="Arial"/>
                <a:cs typeface="Arial"/>
              </a:rPr>
              <a:t>x</a:t>
            </a:r>
            <a:r>
              <a:rPr lang="en-US" sz="2200" i="1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is the uncertainty in the momentum in the </a:t>
            </a:r>
            <a:r>
              <a:rPr lang="en-US" sz="2200" i="1" dirty="0">
                <a:latin typeface="Arial"/>
                <a:cs typeface="Arial"/>
              </a:rPr>
              <a:t>x </a:t>
            </a:r>
            <a:r>
              <a:rPr lang="en-US" sz="2200" dirty="0">
                <a:latin typeface="Arial"/>
                <a:cs typeface="Arial"/>
              </a:rPr>
              <a:t>direction.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4383948"/>
            <a:ext cx="2984500" cy="10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36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Schrödinger Wave 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000" y="2073757"/>
            <a:ext cx="19080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HΨ = EΨ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5601" y="3132667"/>
            <a:ext cx="4238811" cy="89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Arial"/>
                <a:cs typeface="Arial"/>
              </a:rPr>
              <a:t>H is the Hamiltonian Operator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/>
                <a:cs typeface="Arial"/>
              </a:rPr>
              <a:t>E is the Energy</a:t>
            </a:r>
          </a:p>
        </p:txBody>
      </p:sp>
    </p:spTree>
    <p:extLst>
      <p:ext uri="{BB962C8B-B14F-4D97-AF65-F5344CB8AC3E}">
        <p14:creationId xmlns:p14="http://schemas.microsoft.com/office/powerpoint/2010/main" val="2983865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" y="2853658"/>
            <a:ext cx="3873500" cy="39238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299" y="949672"/>
            <a:ext cx="8644529" cy="177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Information about a particle in a given energy level (such as an electron in an atom) is contained in a mathematical expression called a </a:t>
            </a:r>
            <a:r>
              <a:rPr lang="en-US" sz="2000" i="1" dirty="0">
                <a:latin typeface="Arial"/>
                <a:cs typeface="Arial"/>
              </a:rPr>
              <a:t>wave function, </a:t>
            </a:r>
            <a:r>
              <a:rPr lang="en-US" sz="2000" dirty="0">
                <a:latin typeface="Arial"/>
                <a:cs typeface="Arial"/>
              </a:rPr>
              <a:t>denoted by the Greek letter psi, </a:t>
            </a:r>
            <a:r>
              <a:rPr lang="en-US" sz="2000" dirty="0" err="1">
                <a:latin typeface="Arial"/>
                <a:cs typeface="Arial"/>
              </a:rPr>
              <a:t>Ψ</a:t>
            </a:r>
            <a:r>
              <a:rPr lang="en-US" sz="2000" dirty="0">
                <a:latin typeface="Arial"/>
                <a:cs typeface="Arial"/>
              </a:rPr>
              <a:t>. </a:t>
            </a: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The wave function is obtained by solving an equation of quantum mechanics (Schrödinger’s equation).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1" y="2736197"/>
            <a:ext cx="4923428" cy="4149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000" dirty="0">
                <a:latin typeface="Arial"/>
                <a:cs typeface="Arial"/>
              </a:rPr>
              <a:t>Ψ</a:t>
            </a:r>
            <a:r>
              <a:rPr lang="en-US" sz="2000" baseline="30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, gives the probability of finding the particle within a region of space.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000" dirty="0">
                <a:latin typeface="Arial"/>
                <a:cs typeface="Arial"/>
              </a:rPr>
              <a:t>The wave function and its square, Ψ</a:t>
            </a:r>
            <a:r>
              <a:rPr lang="en-US" sz="2000" baseline="30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, have values for all locations about a nucleus.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000" dirty="0">
                <a:latin typeface="Arial"/>
                <a:cs typeface="Arial"/>
              </a:rPr>
              <a:t>Ψ</a:t>
            </a:r>
            <a:r>
              <a:rPr lang="en-US" sz="2000" baseline="30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 is large near the nucleus (</a:t>
            </a:r>
            <a:r>
              <a:rPr lang="en-US" sz="2000" i="1" dirty="0">
                <a:latin typeface="Arial"/>
                <a:cs typeface="Arial"/>
              </a:rPr>
              <a:t>r </a:t>
            </a:r>
            <a:r>
              <a:rPr lang="en-US" sz="2000" dirty="0">
                <a:latin typeface="Arial"/>
                <a:cs typeface="Arial"/>
              </a:rPr>
              <a:t>= 0), indicating that the electron is most likely to be found in this region.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000" dirty="0">
                <a:latin typeface="Arial"/>
                <a:cs typeface="Arial"/>
              </a:rPr>
              <a:t>The value of Ψ</a:t>
            </a:r>
            <a:r>
              <a:rPr lang="en-US" sz="2000" baseline="30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 decreases rapidly as the distance from the nucleus increases, but Ψ</a:t>
            </a:r>
            <a:r>
              <a:rPr lang="en-US" sz="2000" baseline="30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 never goes to exactly zero.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1" y="259834"/>
            <a:ext cx="8107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Wave Functions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73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1" y="259834"/>
            <a:ext cx="8107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Wave </a:t>
            </a:r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1066804"/>
            <a:ext cx="6397256" cy="40721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3522" y="5331111"/>
            <a:ext cx="8720667" cy="1441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AutoNum type="alphaUcParenBoth"/>
            </a:pPr>
            <a:r>
              <a:rPr lang="en-US" sz="2000" dirty="0">
                <a:latin typeface="Arial"/>
                <a:cs typeface="Arial"/>
              </a:rPr>
              <a:t>The diagram shows the probability density for an electron in a hydrogen atom. The region is marked off in shells about the nucleus. </a:t>
            </a:r>
            <a:endParaRPr lang="en-US" sz="2000" i="1" dirty="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AutoNum type="alphaUcParenBoth"/>
            </a:pPr>
            <a:r>
              <a:rPr lang="en-US" sz="2000" dirty="0">
                <a:latin typeface="Arial"/>
                <a:cs typeface="Arial"/>
              </a:rPr>
              <a:t>The graph shows the probability of finding the electron within shells at various distances from the nucleus (radial probability).</a:t>
            </a:r>
          </a:p>
        </p:txBody>
      </p:sp>
    </p:spTree>
    <p:extLst>
      <p:ext uri="{BB962C8B-B14F-4D97-AF65-F5344CB8AC3E}">
        <p14:creationId xmlns:p14="http://schemas.microsoft.com/office/powerpoint/2010/main" val="131455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64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Quantum Numbers and Atomic Orbitals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066" y="1188078"/>
            <a:ext cx="8551333" cy="4955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400" dirty="0">
                <a:latin typeface="Arial"/>
                <a:cs typeface="Arial"/>
              </a:rPr>
              <a:t>Each electron in an atom is described by four different quantum numbers, three of which (</a:t>
            </a:r>
            <a:r>
              <a:rPr lang="en-US" sz="2400" i="1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i="1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, and </a:t>
            </a:r>
            <a:r>
              <a:rPr lang="en-US" sz="2400" i="1" dirty="0">
                <a:latin typeface="Arial"/>
                <a:cs typeface="Arial"/>
              </a:rPr>
              <a:t>m</a:t>
            </a:r>
            <a:r>
              <a:rPr lang="en-US" sz="2400" i="1" baseline="-25000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) specify the wave function that gives the probability of finding the electron at various points in space.</a:t>
            </a:r>
          </a:p>
          <a:p>
            <a:pPr>
              <a:lnSpc>
                <a:spcPct val="120000"/>
              </a:lnSpc>
            </a:pPr>
            <a:endParaRPr lang="en-US" sz="12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Arial"/>
                <a:cs typeface="Arial"/>
              </a:rPr>
              <a:t>A wave function for an electron in an atom </a:t>
            </a:r>
            <a:r>
              <a:rPr lang="en-US" sz="2400" dirty="0">
                <a:latin typeface="Arial"/>
                <a:cs typeface="Arial"/>
              </a:rPr>
              <a:t>is called an atomic orbital. An atomic orbital is pictured qualitatively by describing the region of space where there is high probability of finding the electrons. </a:t>
            </a:r>
          </a:p>
          <a:p>
            <a:pPr>
              <a:lnSpc>
                <a:spcPct val="120000"/>
              </a:lnSpc>
            </a:pPr>
            <a:endParaRPr lang="en-US" sz="12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400" dirty="0">
                <a:latin typeface="Arial"/>
                <a:cs typeface="Arial"/>
              </a:rPr>
              <a:t>A fourth quantum number (</a:t>
            </a:r>
            <a:r>
              <a:rPr lang="en-US" sz="2400" i="1" dirty="0" err="1">
                <a:latin typeface="Arial"/>
                <a:cs typeface="Arial"/>
              </a:rPr>
              <a:t>m</a:t>
            </a:r>
            <a:r>
              <a:rPr lang="en-US" sz="2400" i="1" baseline="-25000" dirty="0" err="1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) refers to a magnetic property of electrons called </a:t>
            </a:r>
            <a:r>
              <a:rPr lang="en-US" sz="2400" i="1" dirty="0">
                <a:latin typeface="Arial"/>
                <a:cs typeface="Arial"/>
              </a:rPr>
              <a:t>spin</a:t>
            </a:r>
            <a:r>
              <a:rPr lang="en-US" sz="2400" dirty="0">
                <a:latin typeface="Arial"/>
                <a:cs typeface="Arial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133" y="6247545"/>
            <a:ext cx="828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660066"/>
                </a:solidFill>
                <a:latin typeface="Arial"/>
                <a:cs typeface="Arial"/>
              </a:rPr>
              <a:t>We first look at quantum numbers, then at atomic orbitals.</a:t>
            </a:r>
          </a:p>
        </p:txBody>
      </p:sp>
    </p:spTree>
    <p:extLst>
      <p:ext uri="{BB962C8B-B14F-4D97-AF65-F5344CB8AC3E}">
        <p14:creationId xmlns:p14="http://schemas.microsoft.com/office/powerpoint/2010/main" val="1345704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64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Principal Quantum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731" y="1150208"/>
            <a:ext cx="8669869" cy="4651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Principal Quantum Number (</a:t>
            </a:r>
            <a:r>
              <a:rPr lang="en-US" sz="2400" i="1" dirty="0">
                <a:solidFill>
                  <a:srgbClr val="31859C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): </a:t>
            </a:r>
            <a:r>
              <a:rPr lang="en-US" sz="2400" i="1" dirty="0">
                <a:solidFill>
                  <a:srgbClr val="660066"/>
                </a:solidFill>
                <a:latin typeface="Arial"/>
                <a:cs typeface="Arial"/>
              </a:rPr>
              <a:t>This quantum number is the one on which the energy of an electron in an atom principally depends.</a:t>
            </a:r>
          </a:p>
          <a:p>
            <a:pPr>
              <a:lnSpc>
                <a:spcPct val="120000"/>
              </a:lnSpc>
            </a:pPr>
            <a:endParaRPr lang="en-US" sz="800" i="1" dirty="0">
              <a:solidFill>
                <a:srgbClr val="66006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i="1" dirty="0">
                <a:latin typeface="Arial"/>
                <a:cs typeface="Arial"/>
              </a:rPr>
              <a:t>It can have any positive value: 1, 2, 3, and so on</a:t>
            </a:r>
            <a:r>
              <a:rPr lang="en-US" sz="2200" dirty="0">
                <a:latin typeface="Arial"/>
                <a:cs typeface="Arial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2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dirty="0">
                <a:latin typeface="Arial"/>
                <a:cs typeface="Arial"/>
              </a:rPr>
              <a:t>The energy of an electron in an atom depends </a:t>
            </a:r>
            <a:r>
              <a:rPr lang="en-US" sz="2200" i="1" dirty="0">
                <a:latin typeface="Arial"/>
                <a:cs typeface="Arial"/>
              </a:rPr>
              <a:t>principally </a:t>
            </a:r>
            <a:r>
              <a:rPr lang="en-US" sz="2200" dirty="0">
                <a:latin typeface="Arial"/>
                <a:cs typeface="Arial"/>
              </a:rPr>
              <a:t>on </a:t>
            </a:r>
            <a:r>
              <a:rPr lang="en-US" sz="2200" i="1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. The smaller </a:t>
            </a:r>
            <a:r>
              <a:rPr lang="en-US" sz="2200" i="1" dirty="0">
                <a:latin typeface="Arial"/>
                <a:cs typeface="Arial"/>
              </a:rPr>
              <a:t>n </a:t>
            </a:r>
            <a:r>
              <a:rPr lang="en-US" sz="2200" dirty="0">
                <a:latin typeface="Arial"/>
                <a:cs typeface="Arial"/>
              </a:rPr>
              <a:t>is, the lower the energy. </a:t>
            </a:r>
          </a:p>
          <a:p>
            <a:pPr>
              <a:lnSpc>
                <a:spcPct val="120000"/>
              </a:lnSpc>
            </a:pPr>
            <a:endParaRPr lang="en-US" sz="2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dirty="0">
                <a:latin typeface="Arial"/>
                <a:cs typeface="Arial"/>
              </a:rPr>
              <a:t>The </a:t>
            </a:r>
            <a:r>
              <a:rPr lang="en-US" sz="2200" i="1" dirty="0">
                <a:latin typeface="Arial"/>
                <a:cs typeface="Arial"/>
              </a:rPr>
              <a:t>size </a:t>
            </a:r>
            <a:r>
              <a:rPr lang="en-US" sz="2200" dirty="0">
                <a:latin typeface="Arial"/>
                <a:cs typeface="Arial"/>
              </a:rPr>
              <a:t>of an orbital also depends on </a:t>
            </a:r>
            <a:r>
              <a:rPr lang="en-US" sz="2200" i="1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. The larger the value of </a:t>
            </a:r>
            <a:r>
              <a:rPr lang="en-US" sz="2200" i="1" dirty="0">
                <a:latin typeface="Arial"/>
                <a:cs typeface="Arial"/>
              </a:rPr>
              <a:t>n </a:t>
            </a:r>
            <a:r>
              <a:rPr lang="en-US" sz="2200" dirty="0">
                <a:latin typeface="Arial"/>
                <a:cs typeface="Arial"/>
              </a:rPr>
              <a:t>is, the larger the orbital. Orbitals of the same quantum state </a:t>
            </a:r>
            <a:r>
              <a:rPr lang="en-US" sz="2200" i="1" dirty="0">
                <a:latin typeface="Arial"/>
                <a:cs typeface="Arial"/>
              </a:rPr>
              <a:t>n </a:t>
            </a:r>
            <a:r>
              <a:rPr lang="en-US" sz="2200" dirty="0">
                <a:latin typeface="Arial"/>
                <a:cs typeface="Arial"/>
              </a:rPr>
              <a:t>are said to belong to the same </a:t>
            </a:r>
            <a:r>
              <a:rPr lang="en-US" sz="2200" i="1" dirty="0">
                <a:latin typeface="Arial"/>
                <a:cs typeface="Arial"/>
              </a:rPr>
              <a:t>shell</a:t>
            </a:r>
            <a:r>
              <a:rPr lang="en-US" sz="2200" dirty="0">
                <a:latin typeface="Arial"/>
                <a:cs typeface="Arial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Shells are sometimes designated by the following letters: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67" y="5885789"/>
            <a:ext cx="4910666" cy="8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21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64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Angular Momentum QN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668" y="1099409"/>
            <a:ext cx="8483600" cy="462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2. Angular Momentum QN or </a:t>
            </a:r>
            <a:r>
              <a:rPr lang="en-US" sz="2200" i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Azimuthal QN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2200" i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): </a:t>
            </a:r>
            <a:r>
              <a:rPr lang="en-US" sz="2200" i="1" dirty="0">
                <a:solidFill>
                  <a:srgbClr val="800000"/>
                </a:solidFill>
                <a:latin typeface="Arial"/>
                <a:cs typeface="Arial"/>
              </a:rPr>
              <a:t>This quantum number distinguishes orbitals of given n having different shapes</a:t>
            </a:r>
          </a:p>
          <a:p>
            <a:pPr>
              <a:lnSpc>
                <a:spcPct val="110000"/>
              </a:lnSpc>
            </a:pPr>
            <a:endParaRPr lang="en-US" sz="1000" i="1" dirty="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200" i="1" dirty="0">
                <a:latin typeface="Arial"/>
                <a:cs typeface="Arial"/>
              </a:rPr>
              <a:t>It can have any integer value from 0 to n </a:t>
            </a:r>
            <a:r>
              <a:rPr lang="en-US" sz="2200" dirty="0">
                <a:latin typeface="Arial"/>
                <a:cs typeface="Arial"/>
              </a:rPr>
              <a:t>– </a:t>
            </a:r>
            <a:r>
              <a:rPr lang="en-US" sz="2200" i="1" dirty="0">
                <a:latin typeface="Arial"/>
                <a:cs typeface="Arial"/>
              </a:rPr>
              <a:t>1</a:t>
            </a:r>
            <a:r>
              <a:rPr lang="en-US" sz="2200" dirty="0">
                <a:latin typeface="Arial"/>
                <a:cs typeface="Arial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00" dirty="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200" dirty="0">
                <a:latin typeface="Arial"/>
                <a:cs typeface="Arial"/>
              </a:rPr>
              <a:t>Within each shell of QN </a:t>
            </a:r>
            <a:r>
              <a:rPr lang="en-US" sz="2200" i="1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, there are </a:t>
            </a:r>
            <a:r>
              <a:rPr lang="en-US" sz="2200" i="1" dirty="0">
                <a:latin typeface="Arial"/>
                <a:cs typeface="Arial"/>
              </a:rPr>
              <a:t>n </a:t>
            </a:r>
            <a:r>
              <a:rPr lang="en-US" sz="2200" dirty="0">
                <a:latin typeface="Arial"/>
                <a:cs typeface="Arial"/>
              </a:rPr>
              <a:t>different kinds of orbitals, each with a distinctive shape denoted by an </a:t>
            </a:r>
            <a:r>
              <a:rPr lang="en-US" sz="2200" i="1" dirty="0">
                <a:latin typeface="Arial"/>
                <a:cs typeface="Arial"/>
              </a:rPr>
              <a:t>l </a:t>
            </a:r>
            <a:r>
              <a:rPr lang="en-US" sz="2200" dirty="0">
                <a:latin typeface="Arial"/>
                <a:cs typeface="Arial"/>
              </a:rPr>
              <a:t>QN.</a:t>
            </a:r>
          </a:p>
          <a:p>
            <a:pPr>
              <a:lnSpc>
                <a:spcPct val="110000"/>
              </a:lnSpc>
            </a:pPr>
            <a:endParaRPr lang="en-US" sz="200" dirty="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200" dirty="0">
                <a:latin typeface="Arial"/>
                <a:cs typeface="Arial"/>
              </a:rPr>
              <a:t>Although the energy of an orbital is principally determined by the </a:t>
            </a:r>
            <a:r>
              <a:rPr lang="en-US" sz="2200" i="1" dirty="0">
                <a:latin typeface="Arial"/>
                <a:cs typeface="Arial"/>
              </a:rPr>
              <a:t>n </a:t>
            </a:r>
            <a:r>
              <a:rPr lang="en-US" sz="2200" dirty="0">
                <a:latin typeface="Arial"/>
                <a:cs typeface="Arial"/>
              </a:rPr>
              <a:t>QN, the energy also depends somewhat on the </a:t>
            </a:r>
            <a:r>
              <a:rPr lang="en-US" sz="2200" i="1" dirty="0">
                <a:latin typeface="Arial"/>
                <a:cs typeface="Arial"/>
              </a:rPr>
              <a:t>l </a:t>
            </a:r>
            <a:r>
              <a:rPr lang="en-US" sz="2200" dirty="0">
                <a:latin typeface="Arial"/>
                <a:cs typeface="Arial"/>
              </a:rPr>
              <a:t>QN. For a given </a:t>
            </a:r>
            <a:r>
              <a:rPr lang="en-US" sz="2200" i="1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, the energy of an orbital increases with </a:t>
            </a:r>
            <a:r>
              <a:rPr lang="en-US" sz="2200" i="1" dirty="0">
                <a:latin typeface="Arial"/>
                <a:cs typeface="Arial"/>
              </a:rPr>
              <a:t>l</a:t>
            </a:r>
            <a:r>
              <a:rPr lang="en-US" sz="2200" dirty="0">
                <a:latin typeface="Arial"/>
                <a:cs typeface="Arial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00" dirty="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200" dirty="0">
                <a:latin typeface="Arial"/>
                <a:cs typeface="Arial"/>
              </a:rPr>
              <a:t>Orbitals of the same </a:t>
            </a:r>
            <a:r>
              <a:rPr lang="en-US" sz="2200" i="1" dirty="0">
                <a:latin typeface="Arial"/>
                <a:cs typeface="Arial"/>
              </a:rPr>
              <a:t>n </a:t>
            </a:r>
            <a:r>
              <a:rPr lang="en-US" sz="2200" dirty="0">
                <a:latin typeface="Arial"/>
                <a:cs typeface="Arial"/>
              </a:rPr>
              <a:t>but different </a:t>
            </a:r>
            <a:r>
              <a:rPr lang="en-US" sz="2200" i="1" dirty="0">
                <a:latin typeface="Arial"/>
                <a:cs typeface="Arial"/>
              </a:rPr>
              <a:t>l </a:t>
            </a:r>
            <a:r>
              <a:rPr lang="en-US" sz="2200" dirty="0">
                <a:latin typeface="Arial"/>
                <a:cs typeface="Arial"/>
              </a:rPr>
              <a:t>are said to belong to different </a:t>
            </a:r>
            <a:r>
              <a:rPr lang="en-US" sz="2200" i="1" dirty="0">
                <a:latin typeface="Arial"/>
                <a:cs typeface="Arial"/>
              </a:rPr>
              <a:t>subshells </a:t>
            </a:r>
            <a:r>
              <a:rPr lang="en-US" sz="2200" dirty="0">
                <a:latin typeface="Arial"/>
                <a:cs typeface="Arial"/>
              </a:rPr>
              <a:t>of a given shell. </a:t>
            </a:r>
          </a:p>
          <a:p>
            <a:pPr>
              <a:lnSpc>
                <a:spcPct val="110000"/>
              </a:lnSpc>
            </a:pPr>
            <a:endParaRPr lang="en-US" sz="10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The different subshells are usually denoted by letters as follows: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5860289"/>
            <a:ext cx="5384800" cy="7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84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64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Magnetic QN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668" y="1201007"/>
            <a:ext cx="8483600" cy="373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3. Magnetic Quantum Number (</a:t>
            </a:r>
            <a:r>
              <a:rPr lang="en-US" sz="2200" i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lang="en-US" sz="2200" i="1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): </a:t>
            </a:r>
            <a:r>
              <a:rPr lang="en-US" sz="2200" i="1" dirty="0">
                <a:solidFill>
                  <a:srgbClr val="800000"/>
                </a:solidFill>
                <a:latin typeface="Arial"/>
                <a:cs typeface="Arial"/>
              </a:rPr>
              <a:t>This quantum number distinguishes orbitals of given n and l </a:t>
            </a:r>
            <a:r>
              <a:rPr lang="en-US" sz="2200" dirty="0">
                <a:solidFill>
                  <a:srgbClr val="800000"/>
                </a:solidFill>
                <a:latin typeface="Arial"/>
                <a:cs typeface="Arial"/>
              </a:rPr>
              <a:t>— </a:t>
            </a:r>
            <a:r>
              <a:rPr lang="en-US" sz="2200" i="1" dirty="0">
                <a:solidFill>
                  <a:srgbClr val="800000"/>
                </a:solidFill>
                <a:latin typeface="Arial"/>
                <a:cs typeface="Arial"/>
              </a:rPr>
              <a:t>that is, of given energy and shape but having a different orientation in space</a:t>
            </a:r>
          </a:p>
          <a:p>
            <a:pPr>
              <a:lnSpc>
                <a:spcPct val="120000"/>
              </a:lnSpc>
            </a:pPr>
            <a:endParaRPr lang="en-US" sz="1000" i="1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i="1" dirty="0">
                <a:latin typeface="Arial"/>
                <a:cs typeface="Arial"/>
              </a:rPr>
              <a:t>The allowed values are the integers from </a:t>
            </a:r>
            <a:r>
              <a:rPr lang="en-US" sz="2200" dirty="0">
                <a:latin typeface="Arial"/>
                <a:cs typeface="Arial"/>
              </a:rPr>
              <a:t>-</a:t>
            </a:r>
            <a:r>
              <a:rPr lang="en-US" sz="2200" i="1" dirty="0">
                <a:latin typeface="Arial"/>
                <a:cs typeface="Arial"/>
              </a:rPr>
              <a:t>l to </a:t>
            </a:r>
            <a:r>
              <a:rPr lang="en-US" sz="2200" dirty="0">
                <a:latin typeface="Arial"/>
                <a:cs typeface="Arial"/>
              </a:rPr>
              <a:t>+</a:t>
            </a:r>
            <a:r>
              <a:rPr lang="en-US" sz="2200" i="1" dirty="0">
                <a:latin typeface="Arial"/>
                <a:cs typeface="Arial"/>
              </a:rPr>
              <a:t>l. </a:t>
            </a:r>
          </a:p>
          <a:p>
            <a:pPr>
              <a:lnSpc>
                <a:spcPct val="120000"/>
              </a:lnSpc>
            </a:pPr>
            <a:endParaRPr lang="en-US" sz="400" i="1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dirty="0">
                <a:latin typeface="Arial"/>
                <a:cs typeface="Arial"/>
              </a:rPr>
              <a:t>The orbitals have the same shape but different orientations in space. </a:t>
            </a:r>
          </a:p>
          <a:p>
            <a:pPr>
              <a:lnSpc>
                <a:spcPct val="120000"/>
              </a:lnSpc>
            </a:pPr>
            <a:endParaRPr lang="en-US" sz="4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dirty="0">
                <a:latin typeface="Arial"/>
                <a:cs typeface="Arial"/>
              </a:rPr>
              <a:t>All orbitals of a given subshell have the same energy. </a:t>
            </a:r>
          </a:p>
          <a:p>
            <a:pPr>
              <a:lnSpc>
                <a:spcPct val="120000"/>
              </a:lnSpc>
            </a:pPr>
            <a:endParaRPr lang="en-US" sz="4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dirty="0">
                <a:latin typeface="Arial"/>
                <a:cs typeface="Arial"/>
              </a:rPr>
              <a:t>There are 2</a:t>
            </a:r>
            <a:r>
              <a:rPr lang="en-US" sz="2200" i="1" dirty="0">
                <a:latin typeface="Arial"/>
                <a:cs typeface="Arial"/>
              </a:rPr>
              <a:t>l </a:t>
            </a:r>
            <a:r>
              <a:rPr lang="en-US" sz="2200" dirty="0">
                <a:latin typeface="Arial"/>
                <a:cs typeface="Arial"/>
              </a:rPr>
              <a:t>+ 1 orbitals in each subshell of QN </a:t>
            </a:r>
            <a:r>
              <a:rPr lang="en-US" sz="2200" i="1" dirty="0">
                <a:latin typeface="Arial"/>
                <a:cs typeface="Arial"/>
              </a:rPr>
              <a:t>l</a:t>
            </a:r>
            <a:r>
              <a:rPr lang="en-US" sz="22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309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985"/>
            <a:ext cx="9144000" cy="4808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1646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Permissible Values of QN for Atomic Orbitals</a:t>
            </a:r>
          </a:p>
        </p:txBody>
      </p:sp>
    </p:spTree>
    <p:extLst>
      <p:ext uri="{BB962C8B-B14F-4D97-AF65-F5344CB8AC3E}">
        <p14:creationId xmlns:p14="http://schemas.microsoft.com/office/powerpoint/2010/main" val="248546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2196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8000"/>
                </a:solidFill>
                <a:latin typeface="Arial"/>
                <a:cs typeface="Arial"/>
              </a:rPr>
              <a:t>Atomic 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96" y="2240816"/>
            <a:ext cx="4653695" cy="30597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127" y="6459477"/>
            <a:ext cx="827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STM image of iodine atoms on a platinum metal surface</a:t>
            </a:r>
          </a:p>
        </p:txBody>
      </p:sp>
    </p:spTree>
    <p:extLst>
      <p:ext uri="{BB962C8B-B14F-4D97-AF65-F5344CB8AC3E}">
        <p14:creationId xmlns:p14="http://schemas.microsoft.com/office/powerpoint/2010/main" val="996840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164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 Spin QN</a:t>
            </a:r>
          </a:p>
        </p:txBody>
      </p:sp>
      <p:sp>
        <p:nvSpPr>
          <p:cNvPr id="2" name="Rectangle 1"/>
          <p:cNvSpPr/>
          <p:nvPr/>
        </p:nvSpPr>
        <p:spPr>
          <a:xfrm>
            <a:off x="575730" y="1429944"/>
            <a:ext cx="8077199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4. Spin Quantum Number (</a:t>
            </a:r>
            <a:r>
              <a:rPr lang="en-US" sz="2400" i="1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lang="en-US" sz="2400" i="1" baseline="-250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dirty="0">
                <a:solidFill>
                  <a:srgbClr val="800000"/>
                </a:solidFill>
                <a:latin typeface="Arial"/>
                <a:cs typeface="Arial"/>
              </a:rPr>
              <a:t>This quantum number refers to the two possible orientations of the spin axis of an electron</a:t>
            </a:r>
            <a:endParaRPr lang="en-US" sz="2400" i="1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1000" i="1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400" i="1" dirty="0">
                <a:latin typeface="Arial"/>
                <a:cs typeface="Arial"/>
              </a:rPr>
              <a:t>Possible values are </a:t>
            </a:r>
            <a:r>
              <a:rPr lang="en-US" sz="2400" dirty="0">
                <a:latin typeface="Arial"/>
                <a:cs typeface="Arial"/>
              </a:rPr>
              <a:t>+1/2 – </a:t>
            </a:r>
            <a:r>
              <a:rPr lang="en-US" sz="2400" i="1" dirty="0">
                <a:latin typeface="Arial"/>
                <a:cs typeface="Arial"/>
              </a:rPr>
              <a:t>and </a:t>
            </a:r>
            <a:r>
              <a:rPr lang="en-US" sz="2400" dirty="0">
                <a:latin typeface="Arial"/>
                <a:cs typeface="Arial"/>
              </a:rPr>
              <a:t>-1/2. </a:t>
            </a:r>
          </a:p>
          <a:p>
            <a:pPr>
              <a:lnSpc>
                <a:spcPct val="120000"/>
              </a:lnSpc>
            </a:pPr>
            <a:endParaRPr lang="en-US" sz="4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400" dirty="0">
                <a:latin typeface="Arial"/>
                <a:cs typeface="Arial"/>
              </a:rPr>
              <a:t>An electron acts as though it were spinning on its axis like the earth. </a:t>
            </a:r>
          </a:p>
          <a:p>
            <a:pPr>
              <a:lnSpc>
                <a:spcPct val="120000"/>
              </a:lnSpc>
            </a:pPr>
            <a:endParaRPr lang="en-US" sz="4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400" dirty="0">
                <a:latin typeface="Arial"/>
                <a:cs typeface="Arial"/>
              </a:rPr>
              <a:t>Such an electron spin would give rise to a circulating electric charge that would generate a magnetic field.</a:t>
            </a:r>
          </a:p>
          <a:p>
            <a:pPr>
              <a:lnSpc>
                <a:spcPct val="120000"/>
              </a:lnSpc>
            </a:pPr>
            <a:endParaRPr lang="en-US" sz="4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400" dirty="0">
                <a:latin typeface="Arial"/>
                <a:cs typeface="Arial"/>
              </a:rPr>
              <a:t>In this way, an electron behaves like a small bar magnet, with a north and a south pole.</a:t>
            </a:r>
          </a:p>
        </p:txBody>
      </p:sp>
    </p:spTree>
    <p:extLst>
      <p:ext uri="{BB962C8B-B14F-4D97-AF65-F5344CB8AC3E}">
        <p14:creationId xmlns:p14="http://schemas.microsoft.com/office/powerpoint/2010/main" val="1540760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164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 Applying the Rules for QN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11300"/>
            <a:ext cx="8445500" cy="2501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3" y="3917958"/>
            <a:ext cx="8453967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84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60700"/>
            <a:ext cx="8166100" cy="3797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0844" y="-275694"/>
            <a:ext cx="7865820" cy="3171290"/>
            <a:chOff x="287864" y="-665154"/>
            <a:chExt cx="8453967" cy="36385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331" y="-665154"/>
              <a:ext cx="8445500" cy="2501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864" y="1741504"/>
              <a:ext cx="8453967" cy="12319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21145" y="16538"/>
            <a:ext cx="914400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Applying the Rules for QN</a:t>
            </a:r>
          </a:p>
          <a:p>
            <a:pPr algn="ctr"/>
            <a:endParaRPr lang="en-US" sz="800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317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0" y="1083733"/>
            <a:ext cx="6905569" cy="5740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45" y="118136"/>
            <a:ext cx="914400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Orbital Energies of the H Atom</a:t>
            </a:r>
          </a:p>
          <a:p>
            <a:pPr algn="ctr"/>
            <a:endParaRPr lang="en-US" sz="800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702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Atomic Orbitals Shape</a:t>
            </a:r>
            <a:b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</a:br>
            <a:r>
              <a:rPr lang="en-US" sz="2700" dirty="0">
                <a:solidFill>
                  <a:srgbClr val="008000"/>
                </a:solidFill>
                <a:latin typeface="Arial"/>
                <a:cs typeface="Arial"/>
              </a:rPr>
              <a:t>(Cross-Sectional Image)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4" y="2412807"/>
            <a:ext cx="2685408" cy="3268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41" y="1797677"/>
            <a:ext cx="4032987" cy="46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4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6" y="2256371"/>
            <a:ext cx="3880399" cy="3602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12" y="1439338"/>
            <a:ext cx="4592924" cy="50009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8000"/>
                </a:solidFill>
                <a:latin typeface="Arial"/>
                <a:cs typeface="Arial"/>
              </a:rPr>
              <a:t>Atomic Orbitals Shape</a:t>
            </a:r>
            <a:br>
              <a:rPr lang="en-US" dirty="0">
                <a:solidFill>
                  <a:srgbClr val="008000"/>
                </a:solidFill>
                <a:latin typeface="Arial"/>
                <a:cs typeface="Arial"/>
              </a:rPr>
            </a:br>
            <a:r>
              <a:rPr lang="en-US" sz="3100" dirty="0">
                <a:solidFill>
                  <a:srgbClr val="008000"/>
                </a:solidFill>
                <a:latin typeface="Arial"/>
                <a:cs typeface="Arial"/>
              </a:rPr>
              <a:t>(3D Image)</a:t>
            </a:r>
          </a:p>
        </p:txBody>
      </p:sp>
    </p:spTree>
    <p:extLst>
      <p:ext uri="{BB962C8B-B14F-4D97-AF65-F5344CB8AC3E}">
        <p14:creationId xmlns:p14="http://schemas.microsoft.com/office/powerpoint/2010/main" val="3781052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7" y="88375"/>
            <a:ext cx="8449733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Electron Distribution in the</a:t>
            </a:r>
            <a:r>
              <a:rPr lang="en-US" i="1" dirty="0">
                <a:solidFill>
                  <a:srgbClr val="008000"/>
                </a:solidFill>
                <a:latin typeface="Arial"/>
                <a:cs typeface="Arial"/>
              </a:rPr>
              <a:t> p 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Orbitals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2" y="2387597"/>
            <a:ext cx="3564028" cy="4329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6" y="1744133"/>
            <a:ext cx="5597184" cy="33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Orientations of the Three 2</a:t>
            </a:r>
            <a:r>
              <a:rPr lang="en-US" sz="3600" i="1" dirty="0">
                <a:solidFill>
                  <a:srgbClr val="008000"/>
                </a:solidFill>
                <a:latin typeface="Arial"/>
                <a:cs typeface="Arial"/>
              </a:rPr>
              <a:t>p </a:t>
            </a:r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Orbitals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3" y="1367737"/>
            <a:ext cx="3156552" cy="4012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1" y="1422424"/>
            <a:ext cx="2927439" cy="382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732" y="1422423"/>
            <a:ext cx="3202898" cy="3890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3200" y="5523013"/>
            <a:ext cx="8911840" cy="120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Electron distribution in the 2</a:t>
            </a:r>
            <a:r>
              <a:rPr lang="en-US" sz="2200" i="1" dirty="0">
                <a:latin typeface="Arial"/>
                <a:cs typeface="Arial"/>
              </a:rPr>
              <a:t>p</a:t>
            </a:r>
            <a:r>
              <a:rPr lang="en-US" sz="2200" i="1" baseline="-25000" dirty="0">
                <a:latin typeface="Arial"/>
                <a:cs typeface="Arial"/>
              </a:rPr>
              <a:t>x</a:t>
            </a:r>
            <a:r>
              <a:rPr lang="en-US" sz="2200" i="1" dirty="0">
                <a:latin typeface="Arial"/>
                <a:cs typeface="Arial"/>
              </a:rPr>
              <a:t>, </a:t>
            </a:r>
            <a:r>
              <a:rPr lang="en-US" sz="2200" dirty="0">
                <a:latin typeface="Arial"/>
                <a:cs typeface="Arial"/>
              </a:rPr>
              <a:t>2</a:t>
            </a:r>
            <a:r>
              <a:rPr lang="en-US" sz="2200" i="1" dirty="0">
                <a:latin typeface="Arial"/>
                <a:cs typeface="Arial"/>
              </a:rPr>
              <a:t>p</a:t>
            </a:r>
            <a:r>
              <a:rPr lang="en-US" sz="2200" i="1" baseline="-25000" dirty="0">
                <a:latin typeface="Arial"/>
                <a:cs typeface="Arial"/>
              </a:rPr>
              <a:t>y</a:t>
            </a:r>
            <a:r>
              <a:rPr lang="en-US" sz="2200" i="1" dirty="0">
                <a:latin typeface="Arial"/>
                <a:cs typeface="Arial"/>
              </a:rPr>
              <a:t>, </a:t>
            </a:r>
            <a:r>
              <a:rPr lang="en-US" sz="2200" dirty="0">
                <a:latin typeface="Arial"/>
                <a:cs typeface="Arial"/>
              </a:rPr>
              <a:t>2</a:t>
            </a:r>
            <a:r>
              <a:rPr lang="en-US" sz="2200" i="1" dirty="0">
                <a:latin typeface="Arial"/>
                <a:cs typeface="Arial"/>
              </a:rPr>
              <a:t>p</a:t>
            </a:r>
            <a:r>
              <a:rPr lang="en-US" sz="2200" i="1" baseline="-25000" dirty="0">
                <a:latin typeface="Arial"/>
                <a:cs typeface="Arial"/>
              </a:rPr>
              <a:t>z</a:t>
            </a:r>
            <a:r>
              <a:rPr lang="en-US" sz="2200" i="1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orbitals. 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The drawings depict the general shape and orientation of the orbitals. Each orbital consists of two lobes oriented along the </a:t>
            </a:r>
            <a:r>
              <a:rPr lang="en-US" sz="2200" i="1" dirty="0">
                <a:latin typeface="Arial"/>
                <a:cs typeface="Arial"/>
              </a:rPr>
              <a:t>x</a:t>
            </a:r>
            <a:r>
              <a:rPr lang="en-US" sz="2200" dirty="0">
                <a:latin typeface="Arial"/>
                <a:cs typeface="Arial"/>
              </a:rPr>
              <a:t>-axis</a:t>
            </a:r>
          </a:p>
        </p:txBody>
      </p:sp>
    </p:spTree>
    <p:extLst>
      <p:ext uri="{BB962C8B-B14F-4D97-AF65-F5344CB8AC3E}">
        <p14:creationId xmlns:p14="http://schemas.microsoft.com/office/powerpoint/2010/main" val="387629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2267"/>
            <a:ext cx="8242196" cy="5655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466" y="3623738"/>
            <a:ext cx="7315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d</a:t>
            </a:r>
            <a:r>
              <a:rPr lang="en-US" i="1" baseline="-25000" dirty="0">
                <a:latin typeface="Arial"/>
                <a:cs typeface="Arial"/>
              </a:rPr>
              <a:t>x2-y2	</a:t>
            </a:r>
            <a:r>
              <a:rPr lang="en-US" baseline="-25000" dirty="0"/>
              <a:t>                                      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4929" y="3657603"/>
            <a:ext cx="6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Arial"/>
                <a:cs typeface="Arial"/>
              </a:rPr>
              <a:t>d</a:t>
            </a:r>
            <a:r>
              <a:rPr lang="en-US" i="1" baseline="-25000" dirty="0" err="1">
                <a:latin typeface="Arial"/>
                <a:cs typeface="Arial"/>
              </a:rPr>
              <a:t>xz</a:t>
            </a:r>
            <a:r>
              <a:rPr lang="en-US" i="1" baseline="-25000" dirty="0">
                <a:latin typeface="Arial"/>
                <a:cs typeface="Arial"/>
              </a:rPr>
              <a:t>	                      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4529" y="3657604"/>
            <a:ext cx="6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d</a:t>
            </a:r>
            <a:r>
              <a:rPr lang="en-US" i="1" baseline="-25000" dirty="0">
                <a:latin typeface="Arial"/>
                <a:cs typeface="Arial"/>
              </a:rPr>
              <a:t>z2	                                                      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Orientations of the Five 3</a:t>
            </a:r>
            <a:r>
              <a:rPr lang="en-US" sz="3600" i="1" dirty="0">
                <a:solidFill>
                  <a:srgbClr val="008000"/>
                </a:solidFill>
                <a:latin typeface="Arial"/>
                <a:cs typeface="Arial"/>
              </a:rPr>
              <a:t>d </a:t>
            </a:r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Orbitals</a:t>
            </a:r>
          </a:p>
        </p:txBody>
      </p:sp>
    </p:spTree>
    <p:extLst>
      <p:ext uri="{BB962C8B-B14F-4D97-AF65-F5344CB8AC3E}">
        <p14:creationId xmlns:p14="http://schemas.microsoft.com/office/powerpoint/2010/main" val="32382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51" y="559001"/>
            <a:ext cx="6033625" cy="60942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350" y="2904201"/>
            <a:ext cx="38539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FFCC"/>
                </a:solidFill>
              </a:rPr>
              <a:t>Na metal cannot be handled with bare fingers, because it reacts with any moisture on the skin, causing a burn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7964" y="593393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</a:rPr>
              <a:t>Cl</a:t>
            </a:r>
            <a:r>
              <a:rPr lang="en-US" sz="2200" baseline="-25000" dirty="0">
                <a:solidFill>
                  <a:srgbClr val="008000"/>
                </a:solidFill>
              </a:rPr>
              <a:t>2</a:t>
            </a:r>
            <a:r>
              <a:rPr lang="en-US" sz="2200" dirty="0">
                <a:solidFill>
                  <a:srgbClr val="008000"/>
                </a:solidFill>
              </a:rPr>
              <a:t> is a poisonous, greenish yellow gas with a choking odor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350" y="5290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What happens if we mix them?</a:t>
            </a:r>
          </a:p>
        </p:txBody>
      </p:sp>
    </p:spTree>
    <p:extLst>
      <p:ext uri="{BB962C8B-B14F-4D97-AF65-F5344CB8AC3E}">
        <p14:creationId xmlns:p14="http://schemas.microsoft.com/office/powerpoint/2010/main" val="21472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7" y="1305681"/>
            <a:ext cx="4291895" cy="5187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980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What Happens if We Mix Them?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9041" y="2861454"/>
            <a:ext cx="4364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Chemical combination of two toxic substances produces sodium chloride, the substance that we commonly call table salt.</a:t>
            </a:r>
          </a:p>
        </p:txBody>
      </p:sp>
    </p:spTree>
    <p:extLst>
      <p:ext uri="{BB962C8B-B14F-4D97-AF65-F5344CB8AC3E}">
        <p14:creationId xmlns:p14="http://schemas.microsoft.com/office/powerpoint/2010/main" val="207719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980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Basic Concepts of Chemistry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738" y="1284739"/>
            <a:ext cx="7941463" cy="523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How do we explain the differences in properties of different forms of matter?</a:t>
            </a:r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sz="2800" dirty="0"/>
              <a:t>We need to understand:</a:t>
            </a:r>
          </a:p>
          <a:p>
            <a:pPr>
              <a:lnSpc>
                <a:spcPct val="120000"/>
              </a:lnSpc>
            </a:pPr>
            <a:endParaRPr lang="en-US" sz="8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Atomic Structure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Periodic Table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Chemical Bond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sz="3200" dirty="0"/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the next three chapters we will develop these concepts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66" y="2450986"/>
            <a:ext cx="3035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2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980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What is Atom?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547" y="788373"/>
            <a:ext cx="8481603" cy="596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00000"/>
                </a:solidFill>
              </a:rPr>
              <a:t>Atomic Theory</a:t>
            </a:r>
          </a:p>
          <a:p>
            <a:pPr>
              <a:lnSpc>
                <a:spcPct val="120000"/>
              </a:lnSpc>
            </a:pPr>
            <a:r>
              <a:rPr lang="en-US" sz="2400" u="sng" dirty="0"/>
              <a:t>John Dalton (1766-1844)</a:t>
            </a:r>
          </a:p>
          <a:p>
            <a:pPr>
              <a:lnSpc>
                <a:spcPct val="120000"/>
              </a:lnSpc>
            </a:pPr>
            <a:endParaRPr lang="en-US" sz="500" u="sng" dirty="0"/>
          </a:p>
          <a:p>
            <a:r>
              <a:rPr lang="en-US" sz="2400" dirty="0"/>
              <a:t>	</a:t>
            </a:r>
            <a:r>
              <a:rPr lang="en-US" sz="2200" dirty="0"/>
              <a:t>All matter—whether element, compound, or mixture—is 	composed of small particles called atoms</a:t>
            </a:r>
          </a:p>
          <a:p>
            <a:pPr>
              <a:lnSpc>
                <a:spcPct val="120000"/>
              </a:lnSpc>
            </a:pPr>
            <a:r>
              <a:rPr lang="en-US" sz="2400" u="sng" dirty="0">
                <a:solidFill>
                  <a:srgbClr val="000090"/>
                </a:solidFill>
              </a:rPr>
              <a:t>Dalton’s Atomic Theory</a:t>
            </a:r>
          </a:p>
          <a:p>
            <a:pPr>
              <a:lnSpc>
                <a:spcPct val="120000"/>
              </a:lnSpc>
            </a:pPr>
            <a:endParaRPr lang="en-US" sz="500" u="sng" dirty="0">
              <a:solidFill>
                <a:srgbClr val="000090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/>
              <a:t>All matter is composed of indivisible atoms. An atom is </a:t>
            </a:r>
            <a:r>
              <a:rPr lang="en-US" sz="2000" i="1" dirty="0"/>
              <a:t>an extremely small particle of matter that retains its identity during chemical reactions.</a:t>
            </a:r>
          </a:p>
          <a:p>
            <a:endParaRPr lang="en-US" sz="300" i="1" dirty="0"/>
          </a:p>
          <a:p>
            <a:pPr marL="457200" indent="-457200">
              <a:buAutoNum type="arabicPeriod"/>
            </a:pPr>
            <a:r>
              <a:rPr lang="en-US" sz="2000" dirty="0"/>
              <a:t>An element is </a:t>
            </a:r>
            <a:r>
              <a:rPr lang="en-US" sz="2000" i="1" dirty="0"/>
              <a:t>a type of matter composed of only one kind of atom, </a:t>
            </a:r>
            <a:r>
              <a:rPr lang="en-US" sz="2000" dirty="0"/>
              <a:t>each atom of a given kind having the same properties. Mass is one such property.</a:t>
            </a:r>
          </a:p>
          <a:p>
            <a:endParaRPr lang="en-US" sz="300" dirty="0"/>
          </a:p>
          <a:p>
            <a:pPr marL="457200" indent="-457200">
              <a:buAutoNum type="arabicPeriod"/>
            </a:pPr>
            <a:r>
              <a:rPr lang="en-US" sz="2000" dirty="0"/>
              <a:t>A compound is </a:t>
            </a:r>
            <a:r>
              <a:rPr lang="en-US" sz="2000" i="1" dirty="0"/>
              <a:t>a type of matter composed of atoms of two or more elements chemically combined in fixed proportions.</a:t>
            </a:r>
          </a:p>
          <a:p>
            <a:endParaRPr lang="en-US" sz="300" i="1" dirty="0"/>
          </a:p>
          <a:p>
            <a:pPr marL="457200" indent="-457200">
              <a:buAutoNum type="arabicPeriod"/>
            </a:pPr>
            <a:r>
              <a:rPr lang="en-US" sz="2000" dirty="0"/>
              <a:t>A chemical reaction consists of </a:t>
            </a:r>
            <a:r>
              <a:rPr lang="en-US" sz="2000" i="1" dirty="0"/>
              <a:t>the rearrangement of the atoms present in the reacting substances to give new chemical combinations present in the substances formed by the reaction. </a:t>
            </a:r>
            <a:r>
              <a:rPr lang="en-US" sz="2000" dirty="0"/>
              <a:t>Atoms are not created, destroyed, or broken into smaller particles by any chemical reaction.</a:t>
            </a:r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3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80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Discovery of the Electron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547" y="788373"/>
            <a:ext cx="8481603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00000"/>
                </a:solidFill>
              </a:rPr>
              <a:t>Atomic Theory</a:t>
            </a:r>
          </a:p>
          <a:p>
            <a:pPr>
              <a:lnSpc>
                <a:spcPct val="120000"/>
              </a:lnSpc>
            </a:pPr>
            <a:r>
              <a:rPr lang="en-US" sz="2400" u="sng" dirty="0"/>
              <a:t>J. J. Thompson (1856-1940)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Won Nobel Prize in physics in 1906</a:t>
            </a:r>
            <a:endParaRPr lang="en-US" sz="2400" u="sng" dirty="0"/>
          </a:p>
          <a:p>
            <a:pPr>
              <a:lnSpc>
                <a:spcPct val="120000"/>
              </a:lnSpc>
            </a:pPr>
            <a:endParaRPr lang="en-US" sz="5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7" y="2761689"/>
            <a:ext cx="7666585" cy="383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17" y="1112032"/>
            <a:ext cx="3527779" cy="24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4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7283</TotalTime>
  <Words>2974</Words>
  <Application>Microsoft Office PowerPoint</Application>
  <PresentationFormat>On-screen Show (4:3)</PresentationFormat>
  <Paragraphs>261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Symbol</vt:lpstr>
      <vt:lpstr>Times</vt:lpstr>
      <vt:lpstr>Wingdings</vt:lpstr>
      <vt:lpstr>Office Theme</vt:lpstr>
      <vt:lpstr>PowerPoint Presentation</vt:lpstr>
      <vt:lpstr>PowerPoint Presentation</vt:lpstr>
      <vt:lpstr>Chemistry: The Central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Wave Nature of Light</vt:lpstr>
      <vt:lpstr>Obtaining the Wavelength of Light from its Frequency</vt:lpstr>
      <vt:lpstr>Electromagnetic Spectrum</vt:lpstr>
      <vt:lpstr>Quantum Effects and Photons</vt:lpstr>
      <vt:lpstr>Planck’s Quantization of Energy</vt:lpstr>
      <vt:lpstr>Photoelectric Effect</vt:lpstr>
      <vt:lpstr>Calculating the Energy of a Photon</vt:lpstr>
      <vt:lpstr>Limitations of Rutherford’s Nuclear Model</vt:lpstr>
      <vt:lpstr>Bohr’s Postulates</vt:lpstr>
      <vt:lpstr>Bohr’s Postulates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Heisenberg’s Uncertainty Principle </vt:lpstr>
      <vt:lpstr>Schrödinger Wave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Atomic Orbitals Shape (Cross-Sectional Image)</vt:lpstr>
      <vt:lpstr>Atomic Orbitals Shape (3D Image)</vt:lpstr>
      <vt:lpstr>Electron Distribution in the p Orbitals</vt:lpstr>
      <vt:lpstr>Orientations of the Three 2p Orbitals</vt:lpstr>
      <vt:lpstr>Orientations of the Five 3d Orbitals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Shafiul Azam</dc:creator>
  <cp:lastModifiedBy>User</cp:lastModifiedBy>
  <cp:revision>70</cp:revision>
  <dcterms:created xsi:type="dcterms:W3CDTF">2014-09-29T08:35:32Z</dcterms:created>
  <dcterms:modified xsi:type="dcterms:W3CDTF">2022-06-28T09:15:39Z</dcterms:modified>
</cp:coreProperties>
</file>