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  <p:sldId id="273" r:id="rId3"/>
    <p:sldId id="258" r:id="rId4"/>
    <p:sldId id="259" r:id="rId5"/>
    <p:sldId id="274" r:id="rId6"/>
    <p:sldId id="329" r:id="rId7"/>
    <p:sldId id="275" r:id="rId8"/>
    <p:sldId id="308" r:id="rId9"/>
    <p:sldId id="330" r:id="rId10"/>
    <p:sldId id="331" r:id="rId11"/>
    <p:sldId id="332" r:id="rId12"/>
    <p:sldId id="276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5F0B-B4F0-6142-918A-A04A26FE1229}" type="datetimeFigureOut">
              <a:rPr lang="en-US" smtClean="0"/>
              <a:pPr/>
              <a:t>17-04-20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7D39-2D81-AE46-8C01-FD5A56CD8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Arial"/>
                <a:cs typeface="Arial"/>
              </a:rPr>
              <a:t>Electrical Properties of Solutions</a:t>
            </a:r>
            <a:endParaRPr lang="en-US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83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8591" y="342905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Weak Electrolytes Cont.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6" y="1824733"/>
            <a:ext cx="3475181" cy="50909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591" y="1251099"/>
            <a:ext cx="8105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Once we know </a:t>
            </a:r>
            <a:r>
              <a:rPr lang="en-US" sz="2000" i="1" dirty="0" err="1"/>
              <a:t>K</a:t>
            </a:r>
            <a:r>
              <a:rPr lang="en-US" sz="2000" baseline="-25000" dirty="0" err="1"/>
              <a:t>a</a:t>
            </a:r>
            <a:r>
              <a:rPr lang="en-US" sz="2000" dirty="0"/>
              <a:t>, we can use </a:t>
            </a:r>
            <a:r>
              <a:rPr lang="en-US" sz="2000" dirty="0" smtClean="0"/>
              <a:t>the </a:t>
            </a:r>
            <a:r>
              <a:rPr lang="en-US" sz="2000" dirty="0" err="1" smtClean="0"/>
              <a:t>eqns</a:t>
            </a:r>
            <a:r>
              <a:rPr lang="en-US" sz="2000" dirty="0" smtClean="0"/>
              <a:t> to </a:t>
            </a:r>
            <a:r>
              <a:rPr lang="en-US" sz="2000" dirty="0"/>
              <a:t>predict the </a:t>
            </a:r>
            <a:r>
              <a:rPr lang="en-US" sz="2000" dirty="0" smtClean="0"/>
              <a:t>concentration dependence </a:t>
            </a:r>
            <a:r>
              <a:rPr lang="en-US" sz="2000" dirty="0"/>
              <a:t>of the molar </a:t>
            </a:r>
            <a:r>
              <a:rPr lang="en-US" sz="2000" dirty="0" smtClean="0"/>
              <a:t>conductivity.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1" y="3320510"/>
            <a:ext cx="3572164" cy="1350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7" y="4793855"/>
            <a:ext cx="1761060" cy="6902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67" y="2366292"/>
            <a:ext cx="1639454" cy="8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8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591" y="1308824"/>
            <a:ext cx="83410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Again, </a:t>
            </a:r>
            <a:r>
              <a:rPr lang="en-US" sz="2000" dirty="0"/>
              <a:t>we can use the concentration dependence of </a:t>
            </a:r>
            <a:r>
              <a:rPr lang="en-US" sz="2000" dirty="0" err="1"/>
              <a:t>Λ</a:t>
            </a:r>
            <a:r>
              <a:rPr lang="en-US" sz="2000" baseline="-25000" dirty="0" err="1"/>
              <a:t>m</a:t>
            </a:r>
            <a:r>
              <a:rPr lang="en-US" sz="2000" dirty="0"/>
              <a:t> </a:t>
            </a:r>
            <a:r>
              <a:rPr lang="en-US" sz="2000" dirty="0" smtClean="0"/>
              <a:t>in measurements </a:t>
            </a:r>
            <a:r>
              <a:rPr lang="en-US" sz="2000" dirty="0"/>
              <a:t>of the limiting molar conductance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We’ve already seen that,</a:t>
            </a:r>
            <a:endParaRPr lang="en-US" sz="2000" dirty="0"/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By rearranging this equation we get,</a:t>
            </a:r>
          </a:p>
          <a:p>
            <a:endParaRPr lang="en-US" sz="2000" dirty="0" smtClean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Substituting                   we get </a:t>
            </a:r>
            <a:r>
              <a:rPr lang="en-US" sz="2000" b="1" dirty="0"/>
              <a:t>Ostwald’s dilution law</a:t>
            </a:r>
            <a:r>
              <a:rPr lang="en-US" sz="2000" dirty="0" smtClean="0"/>
              <a:t>: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591" y="342905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Weak Electrolytes Cont.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60" y="2158998"/>
            <a:ext cx="1154546" cy="598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26" y="3023932"/>
            <a:ext cx="1362363" cy="779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78" y="4736470"/>
            <a:ext cx="2278496" cy="684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514" y="4054955"/>
            <a:ext cx="1304999" cy="5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01" y="1939664"/>
            <a:ext cx="3050642" cy="32904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7182" y="3105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equation implies that, if 1/</a:t>
            </a:r>
            <a:r>
              <a:rPr lang="en-US" dirty="0" err="1"/>
              <a:t>Λ</a:t>
            </a:r>
            <a:r>
              <a:rPr lang="en-US" baseline="-25000" dirty="0" err="1"/>
              <a:t>m</a:t>
            </a:r>
            <a:r>
              <a:rPr lang="en-US" dirty="0"/>
              <a:t> is plotted against </a:t>
            </a:r>
            <a:r>
              <a:rPr lang="en-US" i="1" dirty="0" err="1"/>
              <a:t>c</a:t>
            </a:r>
            <a:r>
              <a:rPr lang="en-US" dirty="0" err="1"/>
              <a:t>Λ</a:t>
            </a:r>
            <a:r>
              <a:rPr lang="en-US" baseline="-25000" dirty="0" err="1"/>
              <a:t>m</a:t>
            </a:r>
            <a:r>
              <a:rPr lang="en-US" dirty="0"/>
              <a:t>, then the intercept at </a:t>
            </a:r>
            <a:r>
              <a:rPr lang="en-US" i="1" dirty="0"/>
              <a:t>c </a:t>
            </a:r>
            <a:r>
              <a:rPr lang="en-US" dirty="0"/>
              <a:t>= 0</a:t>
            </a:r>
          </a:p>
          <a:p>
            <a:r>
              <a:rPr lang="en-US" dirty="0"/>
              <a:t>will be 1/</a:t>
            </a:r>
            <a:r>
              <a:rPr lang="en-US" dirty="0" err="1"/>
              <a:t>Λ°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114476"/>
            <a:ext cx="2571173" cy="7720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591" y="342905"/>
            <a:ext cx="8087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Weak Electrolytes: </a:t>
            </a:r>
          </a:p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Ostwald’s Dilution Law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562" y="5322654"/>
            <a:ext cx="4904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Figure. </a:t>
            </a:r>
            <a:r>
              <a:rPr lang="en-US" dirty="0"/>
              <a:t>The graph used to determine </a:t>
            </a:r>
            <a:r>
              <a:rPr lang="en-US" dirty="0" smtClean="0"/>
              <a:t>the limiting </a:t>
            </a:r>
            <a:r>
              <a:rPr lang="en-US" dirty="0"/>
              <a:t>value of the molar conductivity </a:t>
            </a:r>
            <a:r>
              <a:rPr lang="en-US" dirty="0" smtClean="0"/>
              <a:t>of a </a:t>
            </a:r>
            <a:r>
              <a:rPr lang="en-US" dirty="0"/>
              <a:t>solution by extrapolation to </a:t>
            </a:r>
            <a:r>
              <a:rPr lang="en-US" dirty="0" smtClean="0"/>
              <a:t>zero concentration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6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Conductance and C</a:t>
            </a:r>
            <a:r>
              <a:rPr lang="en-US" sz="3600" b="1" dirty="0" smtClean="0">
                <a:solidFill>
                  <a:srgbClr val="008000"/>
                </a:solidFill>
              </a:rPr>
              <a:t>onductivity</a:t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fundamental measurement to study the motion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ions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45294"/>
            <a:ext cx="8365957" cy="557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/>
              <a:t>conductance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dirty="0"/>
              <a:t>, of a solution is the inverse of </a:t>
            </a:r>
            <a:r>
              <a:rPr lang="en-US" sz="2400" dirty="0" smtClean="0"/>
              <a:t>its electrical resistance </a:t>
            </a:r>
            <a:r>
              <a:rPr lang="en-US" sz="2400" i="1" dirty="0"/>
              <a:t>R</a:t>
            </a:r>
            <a:r>
              <a:rPr lang="en-US" sz="2400" dirty="0"/>
              <a:t>: </a:t>
            </a:r>
            <a:r>
              <a:rPr lang="en-US" sz="2400" i="1" dirty="0"/>
              <a:t>G </a:t>
            </a:r>
            <a:r>
              <a:rPr lang="en-US" sz="2400" dirty="0"/>
              <a:t>= 1/</a:t>
            </a:r>
            <a:r>
              <a:rPr lang="en-US" sz="2400" i="1" dirty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resistance is expressed in ohms, </a:t>
            </a:r>
            <a:r>
              <a:rPr lang="en-US" sz="2400" dirty="0" err="1"/>
              <a:t>Ω</a:t>
            </a:r>
            <a:r>
              <a:rPr lang="en-US" sz="2400" dirty="0"/>
              <a:t>, the conductance of </a:t>
            </a:r>
            <a:r>
              <a:rPr lang="en-US" sz="2400" dirty="0" smtClean="0"/>
              <a:t>a sample </a:t>
            </a:r>
            <a:r>
              <a:rPr lang="en-US" sz="2400" dirty="0"/>
              <a:t>is expressed in Ω</a:t>
            </a:r>
            <a:r>
              <a:rPr lang="en-US" sz="2400" baseline="30000" dirty="0"/>
              <a:t>−1</a:t>
            </a:r>
            <a:r>
              <a:rPr lang="en-US" sz="2400" dirty="0"/>
              <a:t>. The reciprocal </a:t>
            </a:r>
            <a:r>
              <a:rPr lang="en-US" sz="2400" i="1" dirty="0"/>
              <a:t>ohm</a:t>
            </a:r>
            <a:r>
              <a:rPr lang="en-US" sz="2400" dirty="0"/>
              <a:t> used to be called the </a:t>
            </a:r>
            <a:r>
              <a:rPr lang="en-US" sz="2400" i="1" dirty="0"/>
              <a:t>mho</a:t>
            </a:r>
            <a:r>
              <a:rPr lang="en-US" sz="2400" dirty="0"/>
              <a:t>, but </a:t>
            </a:r>
            <a:r>
              <a:rPr lang="en-US" sz="2400" dirty="0" smtClean="0"/>
              <a:t>its official </a:t>
            </a:r>
            <a:r>
              <a:rPr lang="en-US" sz="2400" dirty="0"/>
              <a:t>designation is now the </a:t>
            </a:r>
            <a:r>
              <a:rPr lang="en-US" sz="2400" dirty="0" err="1"/>
              <a:t>siemens</a:t>
            </a:r>
            <a:r>
              <a:rPr lang="en-US" sz="2400" dirty="0"/>
              <a:t>, S, and 1 S = 1 Ω</a:t>
            </a:r>
            <a:r>
              <a:rPr lang="en-US" sz="2400" baseline="30000" dirty="0"/>
              <a:t>−1</a:t>
            </a:r>
            <a:r>
              <a:rPr lang="en-US" sz="2400" dirty="0"/>
              <a:t> = 1 C V</a:t>
            </a:r>
            <a:r>
              <a:rPr lang="en-US" sz="2400" baseline="30000" dirty="0"/>
              <a:t>−</a:t>
            </a:r>
            <a:r>
              <a:rPr lang="en-US" sz="2400" baseline="30000" dirty="0" smtClean="0"/>
              <a:t>1</a:t>
            </a:r>
            <a:r>
              <a:rPr lang="en-US" sz="2400" dirty="0"/>
              <a:t> </a:t>
            </a:r>
            <a:r>
              <a:rPr lang="en-US" sz="2400" dirty="0" smtClean="0"/>
              <a:t>s</a:t>
            </a:r>
            <a:r>
              <a:rPr lang="en-US" sz="2400" baseline="30000" dirty="0"/>
              <a:t>−1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The conductance of </a:t>
            </a:r>
            <a:r>
              <a:rPr lang="en-US" sz="2400" dirty="0"/>
              <a:t>a sample decreases with its length </a:t>
            </a:r>
            <a:r>
              <a:rPr lang="en-US" sz="2400" i="1" dirty="0"/>
              <a:t>l </a:t>
            </a:r>
            <a:r>
              <a:rPr lang="en-US" sz="2400" dirty="0"/>
              <a:t>and increases with its cross-sectional </a:t>
            </a:r>
            <a:r>
              <a:rPr lang="en-US" sz="2400" dirty="0" smtClean="0"/>
              <a:t>area </a:t>
            </a:r>
            <a:r>
              <a:rPr lang="en-US" sz="2400" i="1" dirty="0" smtClean="0"/>
              <a:t>A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/>
          </a:p>
          <a:p>
            <a:r>
              <a:rPr lang="en-US" sz="2400" dirty="0" smtClean="0"/>
              <a:t>where </a:t>
            </a:r>
            <a:r>
              <a:rPr lang="en-US" sz="2400" i="1" dirty="0" err="1"/>
              <a:t>κ</a:t>
            </a:r>
            <a:r>
              <a:rPr lang="en-US" sz="2400" dirty="0"/>
              <a:t> is the </a:t>
            </a:r>
            <a:r>
              <a:rPr lang="en-US" sz="2400" b="1" dirty="0"/>
              <a:t>conductivity</a:t>
            </a:r>
            <a:r>
              <a:rPr lang="en-US" sz="2400" dirty="0" smtClean="0"/>
              <a:t>. </a:t>
            </a:r>
            <a:r>
              <a:rPr lang="en-US" sz="2400" dirty="0"/>
              <a:t>With the conductance in </a:t>
            </a:r>
            <a:r>
              <a:rPr lang="en-US" sz="2400" dirty="0" err="1" smtClean="0"/>
              <a:t>siemens</a:t>
            </a:r>
            <a:r>
              <a:rPr lang="en-US" sz="2400" dirty="0" smtClean="0"/>
              <a:t> (S) </a:t>
            </a:r>
            <a:r>
              <a:rPr lang="en-US" sz="2400" dirty="0"/>
              <a:t>and the dimensions </a:t>
            </a:r>
            <a:r>
              <a:rPr lang="en-US" sz="2400" dirty="0" smtClean="0"/>
              <a:t>in </a:t>
            </a:r>
            <a:r>
              <a:rPr lang="en-US" sz="2400" dirty="0" err="1" smtClean="0"/>
              <a:t>metres</a:t>
            </a:r>
            <a:r>
              <a:rPr lang="en-US" sz="2400" dirty="0" smtClean="0"/>
              <a:t> (m), </a:t>
            </a:r>
            <a:r>
              <a:rPr lang="en-US" sz="2400" dirty="0"/>
              <a:t>it follows that the SI units of </a:t>
            </a:r>
            <a:r>
              <a:rPr lang="en-US" sz="2400" dirty="0" err="1"/>
              <a:t>κ</a:t>
            </a:r>
            <a:r>
              <a:rPr lang="en-US" sz="2400" dirty="0"/>
              <a:t> are </a:t>
            </a:r>
            <a:r>
              <a:rPr lang="en-US" sz="2400" dirty="0" err="1"/>
              <a:t>siemens</a:t>
            </a:r>
            <a:r>
              <a:rPr lang="en-US" sz="2400" dirty="0"/>
              <a:t> per </a:t>
            </a:r>
            <a:r>
              <a:rPr lang="en-US" sz="2400" dirty="0" err="1"/>
              <a:t>metre</a:t>
            </a:r>
            <a:r>
              <a:rPr lang="en-US" sz="2400" dirty="0"/>
              <a:t> (S m</a:t>
            </a:r>
            <a:r>
              <a:rPr lang="en-US" sz="2400" baseline="30000" dirty="0"/>
              <a:t>−1</a:t>
            </a:r>
            <a:r>
              <a:rPr lang="en-US" sz="2400" dirty="0"/>
              <a:t>).</a:t>
            </a:r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16" y="4568430"/>
            <a:ext cx="1456882" cy="10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854" y="1411920"/>
            <a:ext cx="814330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conductivity of a solution depends on the number of ions present, and it is </a:t>
            </a:r>
            <a:r>
              <a:rPr lang="en-US" sz="2400" dirty="0" smtClean="0"/>
              <a:t>normal to </a:t>
            </a:r>
            <a:r>
              <a:rPr lang="en-US" sz="2400" dirty="0"/>
              <a:t>introduce the </a:t>
            </a:r>
            <a:r>
              <a:rPr lang="en-US" sz="2400" b="1" dirty="0"/>
              <a:t>molar conductivity</a:t>
            </a:r>
            <a:r>
              <a:rPr lang="en-US" sz="2400" dirty="0" smtClean="0"/>
              <a:t>, </a:t>
            </a:r>
            <a:r>
              <a:rPr lang="en-US" sz="2400" dirty="0" err="1" smtClean="0"/>
              <a:t>Λ</a:t>
            </a:r>
            <a:r>
              <a:rPr lang="en-US" sz="2400" baseline="-25000" dirty="0" err="1" smtClean="0"/>
              <a:t>m</a:t>
            </a:r>
            <a:r>
              <a:rPr lang="en-US" sz="2400" dirty="0"/>
              <a:t>, which is defined </a:t>
            </a:r>
            <a:r>
              <a:rPr lang="en-US" sz="2400" dirty="0" smtClean="0"/>
              <a:t>as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/>
              <a:t>where </a:t>
            </a:r>
            <a:r>
              <a:rPr lang="en-US" sz="2400" i="1" dirty="0"/>
              <a:t>c </a:t>
            </a:r>
            <a:r>
              <a:rPr lang="en-US" sz="2400" dirty="0"/>
              <a:t>is the molar concentration of the added electrolyte. The SI unit of </a:t>
            </a:r>
            <a:r>
              <a:rPr lang="en-US" sz="2400" dirty="0" smtClean="0"/>
              <a:t>molar conductivity </a:t>
            </a:r>
            <a:r>
              <a:rPr lang="en-US" sz="2400" dirty="0"/>
              <a:t>is </a:t>
            </a:r>
            <a:r>
              <a:rPr lang="en-US" sz="2400" dirty="0" err="1"/>
              <a:t>siemens</a:t>
            </a:r>
            <a:r>
              <a:rPr lang="en-US" sz="2400" dirty="0"/>
              <a:t> </a:t>
            </a:r>
            <a:r>
              <a:rPr lang="en-US" sz="2400" dirty="0" err="1"/>
              <a:t>metre</a:t>
            </a:r>
            <a:r>
              <a:rPr lang="en-US" sz="2400" dirty="0"/>
              <a:t>-squared per mole (S m</a:t>
            </a:r>
            <a:r>
              <a:rPr lang="en-US" sz="2400" baseline="30000" dirty="0"/>
              <a:t>2</a:t>
            </a:r>
            <a:r>
              <a:rPr lang="en-US" sz="2400" dirty="0"/>
              <a:t> mol</a:t>
            </a:r>
            <a:r>
              <a:rPr lang="en-US" sz="2400" baseline="30000" dirty="0"/>
              <a:t>−1</a:t>
            </a:r>
            <a:r>
              <a:rPr lang="en-US" sz="2400" dirty="0"/>
              <a:t>), and typical values </a:t>
            </a:r>
            <a:r>
              <a:rPr lang="en-US" sz="2400" dirty="0" smtClean="0"/>
              <a:t>are about </a:t>
            </a:r>
            <a:r>
              <a:rPr lang="en-US" sz="2400" dirty="0"/>
              <a:t>10 </a:t>
            </a:r>
            <a:r>
              <a:rPr lang="en-US" sz="2400" dirty="0" err="1"/>
              <a:t>mS</a:t>
            </a:r>
            <a:r>
              <a:rPr lang="en-US" sz="2400" dirty="0"/>
              <a:t> m</a:t>
            </a:r>
            <a:r>
              <a:rPr lang="en-US" sz="2400" baseline="30000" dirty="0"/>
              <a:t>2</a:t>
            </a:r>
            <a:r>
              <a:rPr lang="en-US" sz="2400" dirty="0"/>
              <a:t> mol</a:t>
            </a:r>
            <a:r>
              <a:rPr lang="en-US" sz="2400" baseline="30000" dirty="0"/>
              <a:t>−1</a:t>
            </a:r>
            <a:r>
              <a:rPr lang="en-US" sz="2400" dirty="0"/>
              <a:t> (where 1 </a:t>
            </a:r>
            <a:r>
              <a:rPr lang="en-US" sz="2400" dirty="0" err="1"/>
              <a:t>mS</a:t>
            </a:r>
            <a:r>
              <a:rPr lang="en-US" sz="2400" dirty="0"/>
              <a:t> = 10</a:t>
            </a:r>
            <a:r>
              <a:rPr lang="en-US" sz="2400" baseline="30000" dirty="0"/>
              <a:t>−3</a:t>
            </a:r>
            <a:r>
              <a:rPr lang="en-US" sz="2400" dirty="0"/>
              <a:t> S).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2755236"/>
            <a:ext cx="1477879" cy="109511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45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Conductance and C</a:t>
            </a:r>
            <a:r>
              <a:rPr lang="en-US" sz="3600" b="1" dirty="0" smtClean="0">
                <a:solidFill>
                  <a:srgbClr val="008000"/>
                </a:solidFill>
              </a:rPr>
              <a:t>onductivity</a:t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fundamental measurement to study the motion of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ions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93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591" y="85536"/>
            <a:ext cx="8087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oncentration </a:t>
            </a:r>
            <a:r>
              <a:rPr lang="en-US" sz="3600" dirty="0"/>
              <a:t>D</a:t>
            </a:r>
            <a:r>
              <a:rPr lang="en-US" sz="3600" dirty="0" smtClean="0"/>
              <a:t>ependence of the </a:t>
            </a:r>
            <a:r>
              <a:rPr lang="en-US" sz="3600" dirty="0"/>
              <a:t>M</a:t>
            </a:r>
            <a:r>
              <a:rPr lang="en-US" sz="3600" dirty="0" smtClean="0"/>
              <a:t>olar </a:t>
            </a:r>
            <a:r>
              <a:rPr lang="en-US" sz="3600" dirty="0"/>
              <a:t>C</a:t>
            </a:r>
            <a:r>
              <a:rPr lang="en-US" sz="3600" dirty="0" smtClean="0"/>
              <a:t>onductivities</a:t>
            </a:r>
            <a:endParaRPr lang="en-US" sz="3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376140"/>
            <a:ext cx="3687238" cy="5401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8632" y="2633579"/>
            <a:ext cx="43046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sz="2200" dirty="0" smtClean="0">
                <a:latin typeface="Arial"/>
                <a:cs typeface="Arial"/>
              </a:rPr>
              <a:t>a typical strong </a:t>
            </a:r>
            <a:r>
              <a:rPr lang="en-US" sz="2200" dirty="0">
                <a:latin typeface="Arial"/>
                <a:cs typeface="Arial"/>
              </a:rPr>
              <a:t>electrolyte (aqueous </a:t>
            </a:r>
            <a:r>
              <a:rPr lang="en-US" sz="2200" dirty="0" smtClean="0">
                <a:latin typeface="Arial"/>
                <a:cs typeface="Arial"/>
              </a:rPr>
              <a:t>potassium chloride) </a:t>
            </a:r>
            <a:endParaRPr lang="en-US" sz="2200" dirty="0">
              <a:latin typeface="Arial"/>
              <a:cs typeface="Arial"/>
            </a:endParaRPr>
          </a:p>
          <a:p>
            <a:pPr marL="457200" indent="-457200">
              <a:buAutoNum type="alphaLcParenBoth"/>
            </a:pPr>
            <a:r>
              <a:rPr lang="en-US" sz="2200" dirty="0" smtClean="0">
                <a:latin typeface="Arial"/>
                <a:cs typeface="Arial"/>
              </a:rPr>
              <a:t>a </a:t>
            </a:r>
            <a:r>
              <a:rPr lang="en-US" sz="2200" dirty="0">
                <a:latin typeface="Arial"/>
                <a:cs typeface="Arial"/>
              </a:rPr>
              <a:t>typical weak </a:t>
            </a:r>
            <a:r>
              <a:rPr lang="en-US" sz="2200" dirty="0" smtClean="0">
                <a:latin typeface="Arial"/>
                <a:cs typeface="Arial"/>
              </a:rPr>
              <a:t>electrolyte (</a:t>
            </a:r>
            <a:r>
              <a:rPr lang="en-US" sz="2200" dirty="0">
                <a:latin typeface="Arial"/>
                <a:cs typeface="Arial"/>
              </a:rPr>
              <a:t>aqueous acetic acid).</a:t>
            </a:r>
          </a:p>
        </p:txBody>
      </p:sp>
    </p:spTree>
    <p:extLst>
      <p:ext uri="{BB962C8B-B14F-4D97-AF65-F5344CB8AC3E}">
        <p14:creationId xmlns:p14="http://schemas.microsoft.com/office/powerpoint/2010/main" val="391895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591" y="285180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Strong Electrolytes: </a:t>
            </a:r>
            <a:r>
              <a:rPr lang="en-US" sz="3600" i="1" dirty="0" err="1">
                <a:latin typeface="Arial"/>
                <a:cs typeface="Arial"/>
              </a:rPr>
              <a:t>Kohlrausch’s</a:t>
            </a:r>
            <a:r>
              <a:rPr lang="en-US" sz="3600" i="1" dirty="0">
                <a:latin typeface="Arial"/>
                <a:cs typeface="Arial"/>
              </a:rPr>
              <a:t> L</a:t>
            </a:r>
            <a:r>
              <a:rPr lang="en-US" sz="3600" i="1" dirty="0" smtClean="0">
                <a:latin typeface="Arial"/>
                <a:cs typeface="Arial"/>
              </a:rPr>
              <a:t>aw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735" y="1149718"/>
            <a:ext cx="8194377" cy="550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Strong electrolytes are substances that are virtually fully ionized in solution, </a:t>
            </a:r>
            <a:r>
              <a:rPr lang="en-US" sz="2000" dirty="0" smtClean="0">
                <a:latin typeface="Arial"/>
                <a:cs typeface="Arial"/>
              </a:rPr>
              <a:t>and include </a:t>
            </a:r>
            <a:r>
              <a:rPr lang="en-US" sz="2000" dirty="0">
                <a:latin typeface="Arial"/>
                <a:cs typeface="Arial"/>
              </a:rPr>
              <a:t>ionic solids and strong acids. As a result of their complete ionization, the </a:t>
            </a:r>
            <a:r>
              <a:rPr lang="en-US" sz="2000" dirty="0" smtClean="0">
                <a:latin typeface="Arial"/>
                <a:cs typeface="Arial"/>
              </a:rPr>
              <a:t>concentration of </a:t>
            </a:r>
            <a:r>
              <a:rPr lang="en-US" sz="2000" dirty="0">
                <a:latin typeface="Arial"/>
                <a:cs typeface="Arial"/>
              </a:rPr>
              <a:t>ions in solution is proportional to the concentration of strong </a:t>
            </a:r>
            <a:r>
              <a:rPr lang="en-US" sz="2000" dirty="0" smtClean="0">
                <a:latin typeface="Arial"/>
                <a:cs typeface="Arial"/>
              </a:rPr>
              <a:t>electrolyte added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Arial"/>
                <a:cs typeface="Arial"/>
              </a:rPr>
              <a:t>Friedrich </a:t>
            </a:r>
            <a:r>
              <a:rPr lang="en-US" sz="2000" dirty="0" err="1" smtClean="0">
                <a:latin typeface="Arial"/>
                <a:cs typeface="Arial"/>
              </a:rPr>
              <a:t>Kohlrausch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showed that at low concentrations the molar conductivities of </a:t>
            </a:r>
            <a:r>
              <a:rPr lang="en-US" sz="2000" dirty="0" smtClean="0">
                <a:latin typeface="Arial"/>
                <a:cs typeface="Arial"/>
              </a:rPr>
              <a:t>strong electrolytes </a:t>
            </a:r>
            <a:r>
              <a:rPr lang="en-US" sz="2000" dirty="0">
                <a:latin typeface="Arial"/>
                <a:cs typeface="Arial"/>
              </a:rPr>
              <a:t>vary linearly with the square root of the concentration</a:t>
            </a:r>
            <a:r>
              <a:rPr lang="en-US" sz="20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This variation is called </a:t>
            </a:r>
            <a:r>
              <a:rPr lang="en-US" sz="2000" b="1" dirty="0" err="1">
                <a:latin typeface="Arial"/>
                <a:cs typeface="Arial"/>
              </a:rPr>
              <a:t>Kohlrausch’s</a:t>
            </a:r>
            <a:r>
              <a:rPr lang="en-US" sz="2000" b="1" dirty="0">
                <a:latin typeface="Arial"/>
                <a:cs typeface="Arial"/>
              </a:rPr>
              <a:t> law</a:t>
            </a:r>
            <a:r>
              <a:rPr lang="en-US" sz="2000" dirty="0">
                <a:latin typeface="Arial"/>
                <a:cs typeface="Arial"/>
              </a:rPr>
              <a:t>. The constant </a:t>
            </a:r>
            <a:r>
              <a:rPr lang="en-US" sz="2000" dirty="0" err="1">
                <a:latin typeface="Arial"/>
                <a:cs typeface="Arial"/>
              </a:rPr>
              <a:t>Λ°</a:t>
            </a:r>
            <a:r>
              <a:rPr lang="en-US" sz="2000" baseline="-25000" dirty="0" err="1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 is the </a:t>
            </a:r>
            <a:r>
              <a:rPr lang="en-US" sz="2000" b="1" dirty="0">
                <a:latin typeface="Arial"/>
                <a:cs typeface="Arial"/>
              </a:rPr>
              <a:t>limiting molar conductivity</a:t>
            </a:r>
            <a:r>
              <a:rPr lang="en-US" sz="2000" dirty="0" smtClean="0">
                <a:latin typeface="Arial"/>
                <a:cs typeface="Arial"/>
              </a:rPr>
              <a:t>, the </a:t>
            </a:r>
            <a:r>
              <a:rPr lang="en-US" sz="2000" dirty="0">
                <a:latin typeface="Arial"/>
                <a:cs typeface="Arial"/>
              </a:rPr>
              <a:t>molar conductivity in the limit of zero concentration (when the </a:t>
            </a:r>
            <a:r>
              <a:rPr lang="en-US" sz="2000" dirty="0" smtClean="0">
                <a:latin typeface="Arial"/>
                <a:cs typeface="Arial"/>
              </a:rPr>
              <a:t>ions are </a:t>
            </a:r>
            <a:r>
              <a:rPr lang="en-US" sz="2000" dirty="0">
                <a:latin typeface="Arial"/>
                <a:cs typeface="Arial"/>
              </a:rPr>
              <a:t>effectively infinitely far apart and do not interact with one another). The </a:t>
            </a:r>
            <a:r>
              <a:rPr lang="en-US" sz="2000" dirty="0" smtClean="0">
                <a:latin typeface="Arial"/>
                <a:cs typeface="Arial"/>
              </a:rPr>
              <a:t>constant </a:t>
            </a:r>
            <a:r>
              <a:rPr lang="en-US" sz="2000" i="1" dirty="0" smtClean="0">
                <a:latin typeface="Arial"/>
                <a:cs typeface="Arial"/>
              </a:rPr>
              <a:t>K </a:t>
            </a:r>
            <a:r>
              <a:rPr lang="en-US" sz="2000" dirty="0">
                <a:latin typeface="Arial"/>
                <a:cs typeface="Arial"/>
              </a:rPr>
              <a:t>is found to depend </a:t>
            </a:r>
            <a:r>
              <a:rPr lang="en-US" sz="2000" i="1" u="sng" dirty="0">
                <a:latin typeface="Arial"/>
                <a:cs typeface="Arial"/>
              </a:rPr>
              <a:t>more on the stoichiometry of the electrolyte</a:t>
            </a:r>
            <a:r>
              <a:rPr lang="en-US" sz="2000" i="1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(that is, </a:t>
            </a:r>
            <a:r>
              <a:rPr lang="en-US" sz="2000" dirty="0" smtClean="0">
                <a:latin typeface="Arial"/>
                <a:cs typeface="Arial"/>
              </a:rPr>
              <a:t>whether it </a:t>
            </a:r>
            <a:r>
              <a:rPr lang="en-US" sz="2000" dirty="0">
                <a:latin typeface="Arial"/>
                <a:cs typeface="Arial"/>
              </a:rPr>
              <a:t>is of the form MA, or M</a:t>
            </a:r>
            <a:r>
              <a:rPr lang="en-US" sz="2000" baseline="-25000" dirty="0">
                <a:latin typeface="Arial"/>
                <a:cs typeface="Arial"/>
              </a:rPr>
              <a:t>2</a:t>
            </a:r>
            <a:r>
              <a:rPr lang="en-US" sz="2000" dirty="0">
                <a:latin typeface="Arial"/>
                <a:cs typeface="Arial"/>
              </a:rPr>
              <a:t>A, etc.) </a:t>
            </a:r>
            <a:r>
              <a:rPr lang="en-US" sz="2000" i="1" u="sng" dirty="0">
                <a:latin typeface="Arial"/>
                <a:cs typeface="Arial"/>
              </a:rPr>
              <a:t>than on its specific identity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82" y="3727251"/>
            <a:ext cx="2580712" cy="4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591" y="285180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err="1" smtClean="0">
                <a:latin typeface="Arial"/>
                <a:cs typeface="Arial"/>
              </a:rPr>
              <a:t>Kohlrausch’s</a:t>
            </a:r>
            <a:r>
              <a:rPr lang="en-US" sz="3600" i="1" dirty="0" smtClean="0">
                <a:latin typeface="Arial"/>
                <a:cs typeface="Arial"/>
              </a:rPr>
              <a:t> Law </a:t>
            </a:r>
            <a:r>
              <a:rPr lang="en-US" sz="3600" dirty="0" smtClean="0">
                <a:latin typeface="Arial"/>
                <a:cs typeface="Arial"/>
              </a:rPr>
              <a:t>Cont.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735" y="1149718"/>
            <a:ext cx="8194377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 err="1">
                <a:latin typeface="Arial"/>
                <a:cs typeface="Arial"/>
              </a:rPr>
              <a:t>Kohlrausch</a:t>
            </a:r>
            <a:r>
              <a:rPr lang="en-US" sz="2200" dirty="0">
                <a:latin typeface="Arial"/>
                <a:cs typeface="Arial"/>
              </a:rPr>
              <a:t> was also able to establish experimentally that </a:t>
            </a:r>
            <a:r>
              <a:rPr lang="en-US" sz="2200" dirty="0" err="1">
                <a:latin typeface="Arial"/>
                <a:cs typeface="Arial"/>
              </a:rPr>
              <a:t>Λ°</a:t>
            </a:r>
            <a:r>
              <a:rPr lang="en-US" sz="2200" baseline="-25000" dirty="0" err="1">
                <a:latin typeface="Arial"/>
                <a:cs typeface="Arial"/>
              </a:rPr>
              <a:t>m</a:t>
            </a:r>
            <a:r>
              <a:rPr lang="en-US" sz="2200" dirty="0">
                <a:latin typeface="Arial"/>
                <a:cs typeface="Arial"/>
              </a:rPr>
              <a:t> can be expressed </a:t>
            </a:r>
            <a:r>
              <a:rPr lang="en-US" sz="2200" dirty="0" smtClean="0">
                <a:latin typeface="Arial"/>
                <a:cs typeface="Arial"/>
              </a:rPr>
              <a:t>as the </a:t>
            </a:r>
            <a:r>
              <a:rPr lang="en-US" sz="2200" dirty="0">
                <a:latin typeface="Arial"/>
                <a:cs typeface="Arial"/>
              </a:rPr>
              <a:t>sum of contributions from its individual ions. If the limiting molar </a:t>
            </a:r>
            <a:r>
              <a:rPr lang="en-US" sz="2200" dirty="0" smtClean="0">
                <a:latin typeface="Arial"/>
                <a:cs typeface="Arial"/>
              </a:rPr>
              <a:t>conductivity of </a:t>
            </a:r>
            <a:r>
              <a:rPr lang="en-US" sz="2200" dirty="0">
                <a:latin typeface="Arial"/>
                <a:cs typeface="Arial"/>
              </a:rPr>
              <a:t>the cations is denoted </a:t>
            </a:r>
            <a:r>
              <a:rPr lang="en-US" sz="2200" dirty="0" err="1">
                <a:latin typeface="Arial"/>
                <a:cs typeface="Arial"/>
              </a:rPr>
              <a:t>λ</a:t>
            </a:r>
            <a:r>
              <a:rPr lang="en-US" sz="2200" baseline="-25000" dirty="0">
                <a:latin typeface="Arial"/>
                <a:cs typeface="Arial"/>
              </a:rPr>
              <a:t>+</a:t>
            </a:r>
            <a:r>
              <a:rPr lang="en-US" sz="2200" dirty="0">
                <a:latin typeface="Arial"/>
                <a:cs typeface="Arial"/>
              </a:rPr>
              <a:t> and that of the anions </a:t>
            </a:r>
            <a:r>
              <a:rPr lang="en-US" sz="2200" dirty="0" err="1">
                <a:latin typeface="Arial"/>
                <a:cs typeface="Arial"/>
              </a:rPr>
              <a:t>λ</a:t>
            </a:r>
            <a:r>
              <a:rPr lang="en-US" sz="2200" baseline="-25000" dirty="0">
                <a:latin typeface="Arial"/>
                <a:cs typeface="Arial"/>
              </a:rPr>
              <a:t>−</a:t>
            </a:r>
            <a:r>
              <a:rPr lang="en-US" sz="2200" dirty="0">
                <a:latin typeface="Arial"/>
                <a:cs typeface="Arial"/>
              </a:rPr>
              <a:t>, then his </a:t>
            </a:r>
            <a:r>
              <a:rPr lang="en-US" sz="2200" b="1" dirty="0">
                <a:latin typeface="Arial"/>
                <a:cs typeface="Arial"/>
              </a:rPr>
              <a:t>law of the </a:t>
            </a:r>
            <a:r>
              <a:rPr lang="en-US" sz="2200" b="1" dirty="0" smtClean="0">
                <a:latin typeface="Arial"/>
                <a:cs typeface="Arial"/>
              </a:rPr>
              <a:t>independent migration </a:t>
            </a:r>
            <a:r>
              <a:rPr lang="en-US" sz="2200" b="1" dirty="0">
                <a:latin typeface="Arial"/>
                <a:cs typeface="Arial"/>
              </a:rPr>
              <a:t>of ions </a:t>
            </a:r>
            <a:r>
              <a:rPr lang="en-US" sz="2200" dirty="0">
                <a:latin typeface="Arial"/>
                <a:cs typeface="Arial"/>
              </a:rPr>
              <a:t>states that</a:t>
            </a:r>
          </a:p>
          <a:p>
            <a:pPr>
              <a:lnSpc>
                <a:spcPct val="110000"/>
              </a:lnSpc>
            </a:pP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2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2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200" dirty="0" smtClean="0">
                <a:latin typeface="Arial"/>
                <a:cs typeface="Arial"/>
              </a:rPr>
              <a:t>Where </a:t>
            </a:r>
            <a:r>
              <a:rPr lang="en-US" sz="2200" dirty="0" err="1" smtClean="0">
                <a:latin typeface="Arial"/>
                <a:cs typeface="Arial"/>
              </a:rPr>
              <a:t>ν</a:t>
            </a:r>
            <a:r>
              <a:rPr lang="en-US" sz="2200" baseline="-25000" dirty="0">
                <a:latin typeface="Arial"/>
                <a:cs typeface="Arial"/>
              </a:rPr>
              <a:t>+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and </a:t>
            </a:r>
            <a:r>
              <a:rPr lang="en-US" sz="2200" dirty="0" err="1" smtClean="0">
                <a:latin typeface="Arial"/>
                <a:cs typeface="Arial"/>
              </a:rPr>
              <a:t>ν</a:t>
            </a:r>
            <a:r>
              <a:rPr lang="en-US" sz="2200" baseline="-25000" dirty="0">
                <a:latin typeface="Arial"/>
                <a:cs typeface="Arial"/>
              </a:rPr>
              <a:t>−</a:t>
            </a:r>
            <a:r>
              <a:rPr lang="en-US" sz="2200" dirty="0">
                <a:latin typeface="Arial"/>
                <a:cs typeface="Arial"/>
              </a:rPr>
              <a:t> are the numbers of cations and anions per formula unit of </a:t>
            </a:r>
            <a:r>
              <a:rPr lang="en-US" sz="2200" dirty="0" smtClean="0">
                <a:latin typeface="Arial"/>
                <a:cs typeface="Arial"/>
              </a:rPr>
              <a:t>electrolyte (</a:t>
            </a:r>
            <a:r>
              <a:rPr lang="en-US" sz="2200" dirty="0">
                <a:latin typeface="Arial"/>
                <a:cs typeface="Arial"/>
              </a:rPr>
              <a:t>for example, </a:t>
            </a:r>
            <a:r>
              <a:rPr lang="en-US" sz="2200" dirty="0" err="1">
                <a:latin typeface="Arial"/>
                <a:cs typeface="Arial"/>
              </a:rPr>
              <a:t>ν</a:t>
            </a:r>
            <a:r>
              <a:rPr lang="en-US" sz="2200" baseline="-25000" dirty="0">
                <a:latin typeface="Arial"/>
                <a:cs typeface="Arial"/>
              </a:rPr>
              <a:t>+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= </a:t>
            </a:r>
            <a:r>
              <a:rPr lang="en-US" sz="2200" dirty="0" err="1" smtClean="0">
                <a:latin typeface="Arial"/>
                <a:cs typeface="Arial"/>
              </a:rPr>
              <a:t>ν</a:t>
            </a:r>
            <a:r>
              <a:rPr lang="en-US" sz="2200" baseline="-25000" dirty="0">
                <a:latin typeface="Arial"/>
                <a:cs typeface="Arial"/>
              </a:rPr>
              <a:t>−</a:t>
            </a:r>
            <a:r>
              <a:rPr lang="en-US" sz="2200" dirty="0">
                <a:latin typeface="Arial"/>
                <a:cs typeface="Arial"/>
              </a:rPr>
              <a:t> = 1 for </a:t>
            </a:r>
            <a:r>
              <a:rPr lang="en-US" sz="2200" dirty="0" err="1">
                <a:latin typeface="Arial"/>
                <a:cs typeface="Arial"/>
              </a:rPr>
              <a:t>HCl</a:t>
            </a:r>
            <a:r>
              <a:rPr lang="en-US" sz="2200" dirty="0">
                <a:latin typeface="Arial"/>
                <a:cs typeface="Arial"/>
              </a:rPr>
              <a:t>, </a:t>
            </a:r>
            <a:r>
              <a:rPr lang="en-US" sz="2200" dirty="0" err="1">
                <a:latin typeface="Arial"/>
                <a:cs typeface="Arial"/>
              </a:rPr>
              <a:t>NaCl</a:t>
            </a:r>
            <a:r>
              <a:rPr lang="en-US" sz="2200" dirty="0">
                <a:latin typeface="Arial"/>
                <a:cs typeface="Arial"/>
              </a:rPr>
              <a:t>, and CuSO</a:t>
            </a:r>
            <a:r>
              <a:rPr lang="en-US" sz="2200" baseline="-25000" dirty="0">
                <a:latin typeface="Arial"/>
                <a:cs typeface="Arial"/>
              </a:rPr>
              <a:t>4</a:t>
            </a:r>
            <a:r>
              <a:rPr lang="en-US" sz="2200" dirty="0">
                <a:latin typeface="Arial"/>
                <a:cs typeface="Arial"/>
              </a:rPr>
              <a:t>, but </a:t>
            </a:r>
            <a:r>
              <a:rPr lang="en-US" sz="2200" dirty="0" err="1">
                <a:latin typeface="Arial"/>
                <a:cs typeface="Arial"/>
              </a:rPr>
              <a:t>ν</a:t>
            </a:r>
            <a:r>
              <a:rPr lang="en-US" sz="2200" baseline="-25000" dirty="0">
                <a:latin typeface="Arial"/>
                <a:cs typeface="Arial"/>
              </a:rPr>
              <a:t>+</a:t>
            </a:r>
            <a:r>
              <a:rPr lang="en-US" sz="2200" dirty="0">
                <a:latin typeface="Arial"/>
                <a:cs typeface="Arial"/>
              </a:rPr>
              <a:t> = 1,ν</a:t>
            </a:r>
            <a:r>
              <a:rPr lang="en-US" sz="2200" baseline="-25000" dirty="0">
                <a:latin typeface="Arial"/>
                <a:cs typeface="Arial"/>
              </a:rPr>
              <a:t>−</a:t>
            </a:r>
            <a:r>
              <a:rPr lang="en-US" sz="2200" dirty="0">
                <a:latin typeface="Arial"/>
                <a:cs typeface="Arial"/>
              </a:rPr>
              <a:t> = 2 for MgCl</a:t>
            </a:r>
            <a:r>
              <a:rPr lang="en-US" sz="2200" baseline="-25000" dirty="0">
                <a:latin typeface="Arial"/>
                <a:cs typeface="Arial"/>
              </a:rPr>
              <a:t>2</a:t>
            </a:r>
            <a:r>
              <a:rPr lang="en-US" sz="2200" dirty="0">
                <a:latin typeface="Arial"/>
                <a:cs typeface="Arial"/>
              </a:rPr>
              <a:t>).</a:t>
            </a:r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72" y="3387432"/>
            <a:ext cx="3175001" cy="5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041"/>
            <a:ext cx="9144000" cy="2727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2" y="4184214"/>
            <a:ext cx="7631545" cy="21270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591" y="285180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err="1" smtClean="0">
                <a:latin typeface="Arial"/>
                <a:cs typeface="Arial"/>
              </a:rPr>
              <a:t>Kohlrausch’s</a:t>
            </a:r>
            <a:r>
              <a:rPr lang="en-US" sz="3600" i="1" dirty="0" smtClean="0">
                <a:latin typeface="Arial"/>
                <a:cs typeface="Arial"/>
              </a:rPr>
              <a:t> Law </a:t>
            </a:r>
            <a:r>
              <a:rPr lang="en-US" sz="3600" dirty="0" smtClean="0">
                <a:latin typeface="Arial"/>
                <a:cs typeface="Arial"/>
              </a:rPr>
              <a:t>Cont.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136" y="5588000"/>
            <a:ext cx="8087049" cy="854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4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0999" y="1362520"/>
            <a:ext cx="8555183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/>
                <a:cs typeface="Arial"/>
              </a:rPr>
              <a:t>Weak electrolytes are not fully ionized in solution. They include weak </a:t>
            </a:r>
            <a:r>
              <a:rPr lang="en-US" sz="2000" dirty="0" err="1">
                <a:latin typeface="Arial"/>
                <a:cs typeface="Arial"/>
              </a:rPr>
              <a:t>Brønsted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acids and </a:t>
            </a:r>
            <a:r>
              <a:rPr lang="en-US" sz="2000" dirty="0">
                <a:latin typeface="Arial"/>
                <a:cs typeface="Arial"/>
              </a:rPr>
              <a:t>bases, such as CH</a:t>
            </a:r>
            <a:r>
              <a:rPr lang="en-US" sz="2000" baseline="-25000" dirty="0">
                <a:latin typeface="Arial"/>
                <a:cs typeface="Arial"/>
              </a:rPr>
              <a:t>3</a:t>
            </a:r>
            <a:r>
              <a:rPr lang="en-US" sz="2000" dirty="0">
                <a:latin typeface="Arial"/>
                <a:cs typeface="Arial"/>
              </a:rPr>
              <a:t>COOH and NH</a:t>
            </a:r>
            <a:r>
              <a:rPr lang="en-US" sz="2000" baseline="-25000" dirty="0">
                <a:latin typeface="Arial"/>
                <a:cs typeface="Arial"/>
              </a:rPr>
              <a:t>3</a:t>
            </a:r>
            <a:r>
              <a:rPr lang="en-US" sz="2000" dirty="0">
                <a:latin typeface="Arial"/>
                <a:cs typeface="Arial"/>
              </a:rPr>
              <a:t>. </a:t>
            </a:r>
            <a:r>
              <a:rPr lang="en-US" sz="2000" dirty="0" smtClean="0">
                <a:latin typeface="Arial"/>
                <a:cs typeface="Arial"/>
              </a:rPr>
              <a:t>The marked </a:t>
            </a:r>
            <a:r>
              <a:rPr lang="en-US" sz="2000" dirty="0">
                <a:latin typeface="Arial"/>
                <a:cs typeface="Arial"/>
              </a:rPr>
              <a:t>concentration dependence </a:t>
            </a:r>
            <a:r>
              <a:rPr lang="en-US" sz="2000" dirty="0" smtClean="0">
                <a:latin typeface="Arial"/>
                <a:cs typeface="Arial"/>
              </a:rPr>
              <a:t>of their </a:t>
            </a:r>
            <a:r>
              <a:rPr lang="en-US" sz="2000" dirty="0">
                <a:latin typeface="Arial"/>
                <a:cs typeface="Arial"/>
              </a:rPr>
              <a:t>molar conductivities arises from the displacement of the </a:t>
            </a:r>
            <a:r>
              <a:rPr lang="en-US" sz="2000" dirty="0" smtClean="0">
                <a:latin typeface="Arial"/>
                <a:cs typeface="Arial"/>
              </a:rPr>
              <a:t>equilibrium towards </a:t>
            </a:r>
            <a:r>
              <a:rPr lang="en-US" sz="2000" dirty="0">
                <a:latin typeface="Arial"/>
                <a:cs typeface="Arial"/>
              </a:rPr>
              <a:t>products at low molar concentrations.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conductivity depends on the number of ions in the solution, and therefore </a:t>
            </a:r>
            <a:r>
              <a:rPr lang="en-US" sz="2000" dirty="0" smtClean="0">
                <a:latin typeface="Arial"/>
                <a:cs typeface="Arial"/>
              </a:rPr>
              <a:t>on the </a:t>
            </a:r>
            <a:r>
              <a:rPr lang="en-US" sz="2000" b="1" dirty="0">
                <a:latin typeface="Arial"/>
                <a:cs typeface="Arial"/>
              </a:rPr>
              <a:t>degree of ionization</a:t>
            </a:r>
            <a:r>
              <a:rPr lang="en-US" sz="2000" dirty="0">
                <a:latin typeface="Arial"/>
                <a:cs typeface="Arial"/>
              </a:rPr>
              <a:t>,α, of the electrolyte; when referring to weak acids, we </a:t>
            </a:r>
            <a:r>
              <a:rPr lang="en-US" sz="2000" dirty="0" smtClean="0">
                <a:latin typeface="Arial"/>
                <a:cs typeface="Arial"/>
              </a:rPr>
              <a:t>speak instead </a:t>
            </a:r>
            <a:r>
              <a:rPr lang="en-US" sz="2000" dirty="0">
                <a:latin typeface="Arial"/>
                <a:cs typeface="Arial"/>
              </a:rPr>
              <a:t>of the </a:t>
            </a:r>
            <a:r>
              <a:rPr lang="en-US" sz="2000" b="1" dirty="0">
                <a:latin typeface="Arial"/>
                <a:cs typeface="Arial"/>
              </a:rPr>
              <a:t>degree </a:t>
            </a:r>
            <a:r>
              <a:rPr lang="en-US" sz="2000" b="1" dirty="0" smtClean="0">
                <a:latin typeface="Arial"/>
                <a:cs typeface="Arial"/>
              </a:rPr>
              <a:t>of </a:t>
            </a:r>
            <a:r>
              <a:rPr lang="en-US" sz="2000" b="1" dirty="0" err="1" smtClean="0">
                <a:latin typeface="Arial"/>
                <a:cs typeface="Arial"/>
              </a:rPr>
              <a:t>deprotonation</a:t>
            </a:r>
            <a:r>
              <a:rPr lang="en-US" sz="2000" dirty="0">
                <a:latin typeface="Arial"/>
                <a:cs typeface="Arial"/>
              </a:rPr>
              <a:t>. It is defined so that, for the acid HA at a </a:t>
            </a:r>
            <a:r>
              <a:rPr lang="en-US" sz="2000" dirty="0" smtClean="0">
                <a:latin typeface="Arial"/>
                <a:cs typeface="Arial"/>
              </a:rPr>
              <a:t>molar concentration </a:t>
            </a:r>
            <a:r>
              <a:rPr lang="en-US" sz="2000" i="1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, at </a:t>
            </a:r>
            <a:r>
              <a:rPr lang="en-US" sz="2000" dirty="0" smtClean="0">
                <a:latin typeface="Arial"/>
                <a:cs typeface="Arial"/>
              </a:rPr>
              <a:t>equilibrium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3274257"/>
            <a:ext cx="6846456" cy="834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3" y="5992098"/>
            <a:ext cx="5668816" cy="467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8591" y="342905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Weak Electrolytes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26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818" y="1304755"/>
            <a:ext cx="8462818" cy="448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If we ignore activity coefficients, the acidity constant, </a:t>
            </a:r>
            <a:r>
              <a:rPr lang="en-US" sz="2000" i="1" dirty="0" err="1">
                <a:latin typeface="Arial"/>
                <a:cs typeface="Arial"/>
              </a:rPr>
              <a:t>K</a:t>
            </a:r>
            <a:r>
              <a:rPr lang="en-US" sz="2000" baseline="-25000" dirty="0" err="1">
                <a:latin typeface="Arial"/>
                <a:cs typeface="Arial"/>
              </a:rPr>
              <a:t>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smtClean="0">
                <a:latin typeface="Arial"/>
                <a:cs typeface="Arial"/>
              </a:rPr>
              <a:t>is approximately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Arial"/>
                <a:cs typeface="Arial"/>
              </a:rPr>
              <a:t>from </a:t>
            </a:r>
            <a:r>
              <a:rPr lang="en-US" sz="2000" dirty="0">
                <a:latin typeface="Arial"/>
                <a:cs typeface="Arial"/>
              </a:rPr>
              <a:t>which it follows </a:t>
            </a:r>
            <a:r>
              <a:rPr lang="en-US" sz="2000" dirty="0" smtClean="0">
                <a:latin typeface="Arial"/>
                <a:cs typeface="Arial"/>
              </a:rPr>
              <a:t>that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dirty="0">
                <a:latin typeface="Arial"/>
                <a:cs typeface="Arial"/>
              </a:rPr>
              <a:t>acid is fully deprotonated at infinite dilution, and its molar conductivity is </a:t>
            </a:r>
            <a:r>
              <a:rPr lang="en-US" sz="2000" dirty="0" smtClean="0">
                <a:latin typeface="Arial"/>
                <a:cs typeface="Arial"/>
              </a:rPr>
              <a:t>then </a:t>
            </a:r>
            <a:r>
              <a:rPr lang="en-US" sz="2000" dirty="0" err="1" smtClean="0">
                <a:latin typeface="Arial"/>
                <a:cs typeface="Arial"/>
              </a:rPr>
              <a:t>Λ</a:t>
            </a:r>
            <a:r>
              <a:rPr lang="en-US" sz="2000" dirty="0" err="1">
                <a:latin typeface="Arial"/>
                <a:cs typeface="Arial"/>
              </a:rPr>
              <a:t>°</a:t>
            </a:r>
            <a:r>
              <a:rPr lang="en-US" sz="2000" baseline="-25000" dirty="0" err="1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. Because only a fraction α is actually present as ions in the actual solution, </a:t>
            </a:r>
            <a:r>
              <a:rPr lang="en-US" sz="2000" dirty="0" smtClean="0">
                <a:latin typeface="Arial"/>
                <a:cs typeface="Arial"/>
              </a:rPr>
              <a:t>the measured </a:t>
            </a:r>
            <a:r>
              <a:rPr lang="en-US" sz="2000" dirty="0">
                <a:latin typeface="Arial"/>
                <a:cs typeface="Arial"/>
              </a:rPr>
              <a:t>molar conductivity </a:t>
            </a:r>
            <a:r>
              <a:rPr lang="en-US" sz="2000" dirty="0" err="1">
                <a:latin typeface="Arial"/>
                <a:cs typeface="Arial"/>
              </a:rPr>
              <a:t>Λ</a:t>
            </a:r>
            <a:r>
              <a:rPr lang="en-US" sz="2000" baseline="-25000" dirty="0" err="1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 is given by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636" y="3459063"/>
            <a:ext cx="3144978" cy="118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66" y="5925315"/>
            <a:ext cx="1587510" cy="622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63" y="2032003"/>
            <a:ext cx="1500909" cy="7784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8591" y="342905"/>
            <a:ext cx="8087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  <a:latin typeface="Arial"/>
                <a:cs typeface="Arial"/>
              </a:rPr>
              <a:t>Weak Electrolytes Cont.</a:t>
            </a:r>
            <a:endParaRPr lang="en-US" sz="36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60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23141</TotalTime>
  <Words>825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Electrical Properties of Solutions</vt:lpstr>
      <vt:lpstr>Conductance and Conductivity The fundamental measurement to study the motion of ions</vt:lpstr>
      <vt:lpstr>Conductance and Conductivity The fundamental measurement to study the motion of 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Rule &amp; Phase Diagram</dc:title>
  <dc:creator>Shafiul Azam</dc:creator>
  <cp:lastModifiedBy>Shafiul Azam</cp:lastModifiedBy>
  <cp:revision>89</cp:revision>
  <dcterms:created xsi:type="dcterms:W3CDTF">2014-10-24T05:56:10Z</dcterms:created>
  <dcterms:modified xsi:type="dcterms:W3CDTF">2017-04-20T02:04:42Z</dcterms:modified>
</cp:coreProperties>
</file>