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24" r:id="rId3"/>
    <p:sldId id="325" r:id="rId4"/>
    <p:sldId id="326" r:id="rId5"/>
    <p:sldId id="312" r:id="rId6"/>
    <p:sldId id="321" r:id="rId7"/>
    <p:sldId id="293" r:id="rId8"/>
    <p:sldId id="306" r:id="rId9"/>
    <p:sldId id="314" r:id="rId10"/>
    <p:sldId id="294" r:id="rId11"/>
    <p:sldId id="315" r:id="rId12"/>
    <p:sldId id="296" r:id="rId13"/>
    <p:sldId id="299" r:id="rId14"/>
    <p:sldId id="309" r:id="rId15"/>
    <p:sldId id="308" r:id="rId16"/>
    <p:sldId id="298" r:id="rId17"/>
    <p:sldId id="316" r:id="rId18"/>
    <p:sldId id="318" r:id="rId19"/>
    <p:sldId id="317" r:id="rId20"/>
    <p:sldId id="310" r:id="rId21"/>
    <p:sldId id="300" r:id="rId22"/>
    <p:sldId id="301" r:id="rId23"/>
    <p:sldId id="302" r:id="rId24"/>
    <p:sldId id="303" r:id="rId25"/>
  </p:sldIdLst>
  <p:sldSz cx="9144000" cy="6858000" type="screen4x3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67B4E3A-DAA6-4E8A-9494-676BAA0EAF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3A7A3DF-8121-401B-A698-BB9BC14503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5A000D4-6C2F-4CE5-B292-FA655C1DCBF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214BBDF-759D-4606-9B8C-E6BC120302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881B0ACE-A07B-45F8-B380-F8B75B584E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CDD18EE-6D36-4E53-919E-2AC5DBC61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5F61FD-D01A-4EEB-AFBB-63628D5E448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AF328432-1007-4CF5-9648-E1B01C045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8125A6-B340-4C36-AF6A-B608B10231B5}" type="slidenum">
              <a:rPr lang="sv-SE" altLang="en-US" sz="1200"/>
              <a:pPr/>
              <a:t>1</a:t>
            </a:fld>
            <a:endParaRPr lang="sv-SE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85A9602-C91D-4F96-8514-1610E4C202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A71E2AF-7313-41F9-B9A8-754EAEC89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A5D0D35-AF31-4D49-8D82-6FED33CFD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FE743CE-618B-4C46-9AB1-9FFD13600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6025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904" tIns="42690" rIns="86904" bIns="42690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67D22F-A1CF-4D84-BF48-7CA189248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C6338F8-307D-4CF9-8C33-A11B7599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6025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904" tIns="42690" rIns="86904" bIns="42690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BDFBCFE-05F4-4ABB-B8A8-084BC6948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3E6F3E-4FCB-464D-8ADE-707FB5F0BFF2}" type="slidenum">
              <a:rPr lang="sv-SE" altLang="en-US" sz="1200"/>
              <a:pPr/>
              <a:t>12</a:t>
            </a:fld>
            <a:endParaRPr lang="sv-SE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A23D142-5BE3-4679-AFE5-15A5924F26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2BC8309-F77D-4382-BE8F-507331C11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31A80CC-D3D0-4032-8F0A-E94197E1A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C8EF68-1552-4609-B55E-DB0C25533EFD}" type="slidenum">
              <a:rPr lang="sv-SE" altLang="en-US" sz="1200"/>
              <a:pPr/>
              <a:t>16</a:t>
            </a:fld>
            <a:endParaRPr lang="sv-SE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41DE13C-C30E-44C6-894D-06884B305B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C4335D0-1F77-4F25-B6C1-597AAF82F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7BD7B85-B4CE-4C03-A424-99008043A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32F65EF-6F4C-4946-9579-CE58DE066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6025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904" tIns="42690" rIns="86904" bIns="42690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AC887F5-7EF2-4893-8D54-1C2456A665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03275"/>
            <a:ext cx="4259262" cy="319405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696DFDB-3A69-4E9F-A82A-6EB3EF07B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6025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904" tIns="42690" rIns="86904" bIns="42690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70F4A-04C8-49FB-99E8-FBE7F67D08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E2F66D-1B7B-463B-98B2-DD74D7C8A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AC424F-9774-48AB-A655-640FF056CA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645B0-698F-4EAF-A0EF-96178276A90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70047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F0E866-C7BB-4840-9AED-29C63B9D5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0ACF96-090F-4109-A943-3743409A9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002155-187E-428D-930A-2E5793939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9F996-DFA8-4386-AB69-6EBC50BD916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8361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6D9900-2F70-4E67-9BAE-BE9151906D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97B7ED-9234-4041-B0C4-9943897D2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BB2724-42BD-461D-9516-7A6AA69E5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31283-D556-46B0-B68A-5CA7D0EADCF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0960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7DCB0-69AC-46C3-907D-4F846D813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938A0-8466-4499-B497-0812575FE7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BA414-428D-49ED-9BBF-A65A0BB76C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C81DD-1EFB-481D-9AAC-C7CED4C153B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4585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ubrik, text och 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5678AE-3126-45D7-8B8C-AA6B844090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8C4C8C-ADB5-4EA4-A581-01D47E9DF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DA5019D-1039-406A-B62D-EAE0DC5FC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E7073-77B2-4E74-B732-6167564982F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4326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ubrik och två innehållsdelar ö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098230-CD56-4EF2-87A6-9BD3341762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4DF08-6B1A-4581-9F88-AEE1103B5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0227D0E-1B53-46AF-B656-263DD5BD6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A7751-0851-448F-9DCE-7DA56888C0E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90622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57E01-2421-415F-AFAB-F14BB451D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3453-7374-4402-8B2C-6E502E7D9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6340E-CB73-4F14-A7EB-CF22A3F9C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E4BCD-A3D9-4859-B28A-5E0611F114F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19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BFB907-79B5-4556-8FD3-69D7878623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16380E-33FE-4192-BA17-634F6A2E2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F1369E-7F71-4422-AAF2-F8AA634072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0DA55-71F3-4372-8903-5594538EE82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6841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2AB641-0864-4359-8A99-C5822678AA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82BA48-A08C-40BD-AEC9-1B30FB20C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99BB53-A376-4E57-8D4F-D3E339A944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E6690-B7E9-4A50-80A5-AFBC97DED14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751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3ED5C-F415-4F1B-9801-A45F4290FB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BED57-B456-48D1-9DD5-36CECE16C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E84B3-9B8A-4925-9602-191BFFC2FC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CD739-3820-4728-ADB6-51FBF7ED36D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1341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6B78E4-26D1-41FC-8DB8-CCA0008E4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ED5E7-5066-4D83-94DA-F50E995F3D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E3DB5FA-1DB5-4F88-834A-5EA5CFED9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7DBC3-4F4A-400B-9FBE-DD69E35FC1B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2875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0F5173D-2F23-4468-9B53-C303B7135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684835-ED78-4303-9057-0DBE96BE9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BCCBC5-6B7B-45DD-9A7E-FA576B6FB4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43925-0A47-4093-BB06-D9F9ABB49E8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50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9319A46-C5ED-4D89-85C6-6B2328E8A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6F4B60-EB0E-4A1D-86DD-655B0C817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2B0E7E0-B35A-430D-8552-9A5419498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58ED2-3E42-4386-9874-DF60C9DA791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480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FB098-6934-427B-826D-6D23C4B24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80DD7-1083-46DE-A1A0-38DE615766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2D180-2F2B-43B8-B13B-E3AC2D0DF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DFC9D-2AE1-42EE-8503-5EAD3A2DFBC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5944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840617-819C-45EA-B37E-88BC7E766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0C06F-5E7F-4C8D-B67E-E19F1C9B1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0E593-F515-4EC1-929B-644764309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D2B0-DEA9-4D44-8E41-B1673A51B4B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2204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A090D2E-2946-43E0-BEB2-612C50DF4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/>
              <a:t>Klicka här för att ändra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44B18A-971B-4437-8289-9B3A0C316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/>
              <a:t>Klicka här för att ändra format på bakgrundstexten</a:t>
            </a:r>
          </a:p>
          <a:p>
            <a:pPr lvl="1"/>
            <a:r>
              <a:rPr lang="sv-SE" altLang="en-US"/>
              <a:t>Nivå två</a:t>
            </a:r>
          </a:p>
          <a:p>
            <a:pPr lvl="2"/>
            <a:r>
              <a:rPr lang="sv-SE" altLang="en-US"/>
              <a:t>Nivå tre</a:t>
            </a:r>
          </a:p>
          <a:p>
            <a:pPr lvl="3"/>
            <a:r>
              <a:rPr lang="sv-SE" altLang="en-US"/>
              <a:t>Nivå fyra</a:t>
            </a:r>
          </a:p>
          <a:p>
            <a:pPr lvl="4"/>
            <a:r>
              <a:rPr lang="sv-SE" altLang="en-US"/>
              <a:t>Nivå fem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660225D-5D5A-42EA-A050-5DF7601E1A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560BA6-E188-4494-B618-CA36FB936B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F651BFA-8055-4476-8E20-AC90DE3A31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1B7AF5-D2B8-42A8-BDAC-CAF6D6AA6E6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9.e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4.e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C69E73-E400-445B-A284-E71DE0BE5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sv-SE" altLang="en-US" sz="7200">
                <a:latin typeface="Cambria" panose="02040503050406030204" pitchFamily="18" charset="0"/>
              </a:rPr>
              <a:t>Color  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08F67E6-E4CB-4892-97AB-B9C5FB4D0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813" y="428625"/>
            <a:ext cx="7772400" cy="390525"/>
          </a:xfrm>
        </p:spPr>
        <p:txBody>
          <a:bodyPr/>
          <a:lstStyle/>
          <a:p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The R</a:t>
            </a:r>
            <a:r>
              <a:rPr lang="en-US" altLang="ko-KR" sz="2800" b="1" i="1">
                <a:solidFill>
                  <a:srgbClr val="33CC33"/>
                </a:solidFill>
                <a:ea typeface="Gulim" panose="020B0600000101010101" pitchFamily="34" charset="-127"/>
              </a:rPr>
              <a:t>G</a:t>
            </a:r>
            <a:r>
              <a:rPr lang="en-US" altLang="ko-KR" sz="2800" b="1" i="1">
                <a:solidFill>
                  <a:srgbClr val="0000FF"/>
                </a:solidFill>
                <a:ea typeface="Gulim" panose="020B0600000101010101" pitchFamily="34" charset="-127"/>
              </a:rPr>
              <a:t>B</a:t>
            </a:r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 Color Spaces</a:t>
            </a:r>
          </a:p>
        </p:txBody>
      </p:sp>
      <p:pic>
        <p:nvPicPr>
          <p:cNvPr id="14339" name="Picture 6" descr="RGBKub">
            <a:extLst>
              <a:ext uri="{FF2B5EF4-FFF2-40B4-BE49-F238E27FC236}">
                <a16:creationId xmlns:a16="http://schemas.microsoft.com/office/drawing/2014/main" id="{C86D872A-5C9A-4E8E-9110-B5874C8F7ECE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3063" y="868363"/>
            <a:ext cx="6143625" cy="48466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B5C0999-BF99-474E-80AB-F2FFE88691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85875" y="357188"/>
            <a:ext cx="7362825" cy="914400"/>
          </a:xfrm>
        </p:spPr>
        <p:txBody>
          <a:bodyPr/>
          <a:lstStyle/>
          <a:p>
            <a:r>
              <a:rPr lang="en-US" altLang="ko-KR" b="1" i="1">
                <a:solidFill>
                  <a:srgbClr val="1EAEA7"/>
                </a:solidFill>
                <a:ea typeface="Gulim" panose="020B0600000101010101" pitchFamily="34" charset="-127"/>
              </a:rPr>
              <a:t>C</a:t>
            </a:r>
            <a:r>
              <a:rPr lang="en-US" altLang="ko-KR" b="1" i="1">
                <a:solidFill>
                  <a:srgbClr val="C705CC"/>
                </a:solidFill>
                <a:ea typeface="Gulim" panose="020B0600000101010101" pitchFamily="34" charset="-127"/>
              </a:rPr>
              <a:t>M</a:t>
            </a:r>
            <a:r>
              <a:rPr lang="en-US" altLang="ko-KR" b="1" i="1">
                <a:solidFill>
                  <a:srgbClr val="D9DE00"/>
                </a:solidFill>
                <a:ea typeface="Gulim" panose="020B0600000101010101" pitchFamily="34" charset="-127"/>
              </a:rPr>
              <a:t>Y</a:t>
            </a:r>
            <a:r>
              <a:rPr lang="en-US" altLang="ko-KR" b="1" i="1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GB" altLang="en-US"/>
              <a:t>Color model</a:t>
            </a:r>
            <a:endParaRPr lang="en-GB" altLang="en-US" b="1"/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236EEC17-EC1C-47E2-A3B3-3282C1A0CDF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55780E0-60F2-4807-BAEF-E60669343C03}" type="slidenum">
              <a:rPr lang="ar-SA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6168F619-336B-4DB3-9AD9-D8B8791F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62600"/>
            <a:ext cx="8001000" cy="10191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Passive displays, such as color inkjet printers, </a:t>
            </a:r>
            <a:r>
              <a:rPr lang="en-GB" altLang="en-US" sz="2000" b="1">
                <a:latin typeface="Times New Roman" panose="02020603050405020304" pitchFamily="18" charset="0"/>
              </a:rPr>
              <a:t>absorb</a:t>
            </a:r>
            <a:r>
              <a:rPr lang="en-GB" altLang="en-US" sz="2000">
                <a:latin typeface="Times New Roman" panose="02020603050405020304" pitchFamily="18" charset="0"/>
              </a:rPr>
              <a:t> light instead of emitting it.  Combinations of </a:t>
            </a:r>
            <a:r>
              <a:rPr lang="en-GB" altLang="en-US" sz="2000" b="1">
                <a:latin typeface="Times New Roman" panose="02020603050405020304" pitchFamily="18" charset="0"/>
              </a:rPr>
              <a:t>cyan</a:t>
            </a:r>
            <a:r>
              <a:rPr lang="en-GB" altLang="en-US" sz="2000">
                <a:latin typeface="Times New Roman" panose="02020603050405020304" pitchFamily="18" charset="0"/>
              </a:rPr>
              <a:t>, </a:t>
            </a:r>
            <a:r>
              <a:rPr lang="en-GB" altLang="en-US" sz="2000" b="1">
                <a:latin typeface="Times New Roman" panose="02020603050405020304" pitchFamily="18" charset="0"/>
              </a:rPr>
              <a:t>magenta</a:t>
            </a:r>
            <a:r>
              <a:rPr lang="en-GB" altLang="en-US" sz="2000">
                <a:latin typeface="Times New Roman" panose="02020603050405020304" pitchFamily="18" charset="0"/>
              </a:rPr>
              <a:t> and </a:t>
            </a:r>
            <a:r>
              <a:rPr lang="en-GB" altLang="en-US" sz="2000" b="1">
                <a:latin typeface="Times New Roman" panose="02020603050405020304" pitchFamily="18" charset="0"/>
              </a:rPr>
              <a:t>yellow</a:t>
            </a:r>
            <a:r>
              <a:rPr lang="en-GB" altLang="en-US" sz="2000">
                <a:latin typeface="Times New Roman" panose="02020603050405020304" pitchFamily="18" charset="0"/>
              </a:rPr>
              <a:t> inks are used. This is a </a:t>
            </a:r>
            <a:r>
              <a:rPr lang="en-GB" altLang="en-US" sz="2000" b="1">
                <a:latin typeface="Times New Roman" panose="02020603050405020304" pitchFamily="18" charset="0"/>
              </a:rPr>
              <a:t>subtractive</a:t>
            </a:r>
            <a:r>
              <a:rPr lang="en-GB" altLang="en-US" sz="2000">
                <a:latin typeface="Times New Roman" panose="02020603050405020304" pitchFamily="18" charset="0"/>
              </a:rPr>
              <a:t> color model.</a:t>
            </a:r>
          </a:p>
        </p:txBody>
      </p:sp>
      <p:graphicFrame>
        <p:nvGraphicFramePr>
          <p:cNvPr id="241664" name="Object 0">
            <a:extLst>
              <a:ext uri="{FF2B5EF4-FFF2-40B4-BE49-F238E27FC236}">
                <a16:creationId xmlns:a16="http://schemas.microsoft.com/office/drawing/2014/main" id="{6107C489-16BE-4AC6-BF45-97445109E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905000"/>
          <a:ext cx="337343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00856" imgH="3863340" progId="Word.Document.8">
                  <p:embed/>
                </p:oleObj>
              </mc:Choice>
              <mc:Fallback>
                <p:oleObj name="Document" r:id="rId3" imgW="3800856" imgH="386334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05000"/>
                        <a:ext cx="3373438" cy="3429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F5B56F72-37B4-477F-943E-16AFA4C38B0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2895600" cy="2895600"/>
            <a:chOff x="528" y="1344"/>
            <a:chExt cx="1824" cy="1824"/>
          </a:xfrm>
        </p:grpSpPr>
        <p:pic>
          <p:nvPicPr>
            <p:cNvPr id="15367" name="Picture 8" descr="image of hp deskjet 995c">
              <a:extLst>
                <a:ext uri="{FF2B5EF4-FFF2-40B4-BE49-F238E27FC236}">
                  <a16:creationId xmlns:a16="http://schemas.microsoft.com/office/drawing/2014/main" id="{EC999549-2338-412B-915B-DED0DF4AA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344"/>
              <a:ext cx="163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 Box 9">
              <a:extLst>
                <a:ext uri="{FF2B5EF4-FFF2-40B4-BE49-F238E27FC236}">
                  <a16:creationId xmlns:a16="http://schemas.microsoft.com/office/drawing/2014/main" id="{CCF95B03-2416-4DBF-A7A3-9BDED2FA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88"/>
              <a:ext cx="76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800">
                  <a:latin typeface="Times New Roman" panose="02020603050405020304" pitchFamily="18" charset="0"/>
                </a:rPr>
                <a:t>Source: www.hp.com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CMYKub">
            <a:extLst>
              <a:ext uri="{FF2B5EF4-FFF2-40B4-BE49-F238E27FC236}">
                <a16:creationId xmlns:a16="http://schemas.microsoft.com/office/drawing/2014/main" id="{A544C8B7-4BA5-4CB6-A347-78C25F539F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7375" y="1000125"/>
            <a:ext cx="5770563" cy="5484813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2872F12-A392-4218-8157-12AA6F63C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4313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2800" b="1" i="1" kern="0" dirty="0">
                <a:solidFill>
                  <a:srgbClr val="FF0000"/>
                </a:solidFill>
                <a:latin typeface="+mj-lt"/>
                <a:ea typeface="굴림" pitchFamily="34" charset="-127"/>
                <a:cs typeface="+mj-cs"/>
              </a:rPr>
              <a:t>The </a:t>
            </a:r>
            <a:r>
              <a:rPr lang="en-US" altLang="ko-KR" sz="2800" b="1" i="1" kern="0" dirty="0">
                <a:solidFill>
                  <a:srgbClr val="1EAEA7"/>
                </a:solidFill>
                <a:latin typeface="+mj-lt"/>
                <a:ea typeface="굴림" pitchFamily="34" charset="-127"/>
                <a:cs typeface="+mj-cs"/>
              </a:rPr>
              <a:t>C</a:t>
            </a:r>
            <a:r>
              <a:rPr lang="en-US" altLang="ko-KR" sz="2800" b="1" i="1" kern="0" dirty="0">
                <a:solidFill>
                  <a:srgbClr val="C705CC"/>
                </a:solidFill>
                <a:latin typeface="+mj-lt"/>
                <a:ea typeface="굴림" pitchFamily="34" charset="-127"/>
                <a:cs typeface="+mj-cs"/>
              </a:rPr>
              <a:t>M</a:t>
            </a:r>
            <a:r>
              <a:rPr lang="en-US" altLang="ko-KR" sz="2800" b="1" i="1" kern="0" dirty="0">
                <a:solidFill>
                  <a:srgbClr val="D9DE00"/>
                </a:solidFill>
                <a:latin typeface="+mj-lt"/>
                <a:ea typeface="굴림" pitchFamily="34" charset="-127"/>
                <a:cs typeface="+mj-cs"/>
              </a:rPr>
              <a:t>Y</a:t>
            </a:r>
            <a:r>
              <a:rPr lang="en-US" altLang="ko-KR" sz="2800" b="1" i="1" kern="0" dirty="0">
                <a:solidFill>
                  <a:srgbClr val="FF0000"/>
                </a:solidFill>
                <a:latin typeface="+mj-lt"/>
                <a:ea typeface="굴림" pitchFamily="34" charset="-127"/>
                <a:cs typeface="+mj-cs"/>
              </a:rPr>
              <a:t> and </a:t>
            </a:r>
            <a:r>
              <a:rPr lang="en-US" altLang="ko-KR" sz="2800" b="1" i="1" kern="0" dirty="0">
                <a:solidFill>
                  <a:srgbClr val="1EAEA7"/>
                </a:solidFill>
                <a:latin typeface="+mj-lt"/>
                <a:ea typeface="굴림" pitchFamily="34" charset="-127"/>
                <a:cs typeface="+mj-cs"/>
              </a:rPr>
              <a:t>C</a:t>
            </a:r>
            <a:r>
              <a:rPr lang="en-US" altLang="ko-KR" sz="2800" b="1" i="1" kern="0" dirty="0">
                <a:solidFill>
                  <a:srgbClr val="C705CC"/>
                </a:solidFill>
                <a:latin typeface="+mj-lt"/>
                <a:ea typeface="굴림" pitchFamily="34" charset="-127"/>
                <a:cs typeface="+mj-cs"/>
              </a:rPr>
              <a:t>M</a:t>
            </a:r>
            <a:r>
              <a:rPr lang="en-US" altLang="ko-KR" sz="2800" b="1" i="1" kern="0" dirty="0">
                <a:solidFill>
                  <a:srgbClr val="D9DE00"/>
                </a:solidFill>
                <a:latin typeface="+mj-lt"/>
                <a:ea typeface="굴림" pitchFamily="34" charset="-127"/>
                <a:cs typeface="+mj-cs"/>
              </a:rPr>
              <a:t>Y</a:t>
            </a:r>
            <a:r>
              <a:rPr lang="en-US" altLang="ko-KR" sz="2800" b="1" i="1" kern="0" dirty="0">
                <a:solidFill>
                  <a:srgbClr val="000000"/>
                </a:solidFill>
                <a:latin typeface="+mj-lt"/>
                <a:ea typeface="굴림" pitchFamily="34" charset="-127"/>
                <a:cs typeface="+mj-cs"/>
              </a:rPr>
              <a:t>K</a:t>
            </a:r>
            <a:r>
              <a:rPr lang="en-US" altLang="ko-KR" sz="2800" b="1" i="1" kern="0" dirty="0">
                <a:solidFill>
                  <a:srgbClr val="FF0000"/>
                </a:solidFill>
                <a:latin typeface="+mj-lt"/>
                <a:ea typeface="굴림" pitchFamily="34" charset="-127"/>
                <a:cs typeface="+mj-cs"/>
              </a:rPr>
              <a:t> Color Spaces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15A2EA4-69D1-47A8-A6DF-4DC69BA6A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7772400" cy="676275"/>
          </a:xfrm>
        </p:spPr>
        <p:txBody>
          <a:bodyPr/>
          <a:lstStyle/>
          <a:p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The </a:t>
            </a:r>
            <a:r>
              <a:rPr lang="en-US" altLang="ko-KR" sz="2800" b="1" i="1">
                <a:solidFill>
                  <a:srgbClr val="1EAEA7"/>
                </a:solidFill>
                <a:ea typeface="Gulim" panose="020B0600000101010101" pitchFamily="34" charset="-127"/>
              </a:rPr>
              <a:t>C</a:t>
            </a:r>
            <a:r>
              <a:rPr lang="en-US" altLang="ko-KR" sz="2800" b="1" i="1">
                <a:solidFill>
                  <a:srgbClr val="C705CC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800" b="1" i="1">
                <a:solidFill>
                  <a:srgbClr val="D9DE00"/>
                </a:solidFill>
                <a:ea typeface="Gulim" panose="020B0600000101010101" pitchFamily="34" charset="-127"/>
              </a:rPr>
              <a:t>Y</a:t>
            </a:r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 and </a:t>
            </a:r>
            <a:r>
              <a:rPr lang="en-US" altLang="ko-KR" sz="2800" b="1" i="1">
                <a:solidFill>
                  <a:srgbClr val="1EAEA7"/>
                </a:solidFill>
                <a:ea typeface="Gulim" panose="020B0600000101010101" pitchFamily="34" charset="-127"/>
              </a:rPr>
              <a:t>C</a:t>
            </a:r>
            <a:r>
              <a:rPr lang="en-US" altLang="ko-KR" sz="2800" b="1" i="1">
                <a:solidFill>
                  <a:srgbClr val="C705CC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800" b="1" i="1">
                <a:solidFill>
                  <a:srgbClr val="D9DE00"/>
                </a:solidFill>
                <a:ea typeface="Gulim" panose="020B0600000101010101" pitchFamily="34" charset="-127"/>
              </a:rPr>
              <a:t>Y</a:t>
            </a:r>
            <a:r>
              <a:rPr lang="en-US" altLang="ko-KR" sz="2800" b="1" i="1">
                <a:solidFill>
                  <a:srgbClr val="000000"/>
                </a:solidFill>
                <a:ea typeface="Gulim" panose="020B0600000101010101" pitchFamily="34" charset="-127"/>
              </a:rPr>
              <a:t>K</a:t>
            </a:r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 Color Models</a:t>
            </a:r>
          </a:p>
        </p:txBody>
      </p:sp>
      <p:graphicFrame>
        <p:nvGraphicFramePr>
          <p:cNvPr id="19459" name="Object 2">
            <a:extLst>
              <a:ext uri="{FF2B5EF4-FFF2-40B4-BE49-F238E27FC236}">
                <a16:creationId xmlns:a16="http://schemas.microsoft.com/office/drawing/2014/main" id="{AA3AB1CB-A995-4BC9-8E2D-5F2E08A03C6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024188" y="3933825"/>
          <a:ext cx="2592387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0948" imgH="710891" progId="Equation.3">
                  <p:embed/>
                </p:oleObj>
              </mc:Choice>
              <mc:Fallback>
                <p:oleObj name="Equation" r:id="rId2" imgW="1040948" imgH="7108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933825"/>
                        <a:ext cx="2592387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7">
            <a:extLst>
              <a:ext uri="{FF2B5EF4-FFF2-40B4-BE49-F238E27FC236}">
                <a16:creationId xmlns:a16="http://schemas.microsoft.com/office/drawing/2014/main" id="{4F9A3AD9-8648-452A-95ED-E86F9ECA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745172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Cyan, Magenta and Yellow are the secondary colors of light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Most devices that deposit colored pigments on paper, such as color printers and copiers, require CMY data input.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63C84F0-4121-404E-9276-7016DE499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785813"/>
            <a:ext cx="8229600" cy="5143500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/>
              <a:t>The conversion from RGB to CMY is given by the formula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 b="1"/>
              <a:t>Example : </a:t>
            </a:r>
            <a:r>
              <a:rPr lang="en-GB" altLang="en-US" sz="2000"/>
              <a:t>The red colour is written in RGB as (1,0,0). In CMY it is written as 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/>
              <a:t>that is, magenta and yellow.</a:t>
            </a:r>
          </a:p>
        </p:txBody>
      </p:sp>
      <p:graphicFrame>
        <p:nvGraphicFramePr>
          <p:cNvPr id="20483" name="Object 2">
            <a:extLst>
              <a:ext uri="{FF2B5EF4-FFF2-40B4-BE49-F238E27FC236}">
                <a16:creationId xmlns:a16="http://schemas.microsoft.com/office/drawing/2014/main" id="{526AF87B-4A5D-4147-9638-BB3798A36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3429000"/>
          <a:ext cx="45720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596900" progId="Equation.3">
                  <p:embed/>
                </p:oleObj>
              </mc:Choice>
              <mc:Fallback>
                <p:oleObj name="Equation" r:id="rId2" imgW="17018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429000"/>
                        <a:ext cx="45720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>
            <a:extLst>
              <a:ext uri="{FF2B5EF4-FFF2-40B4-BE49-F238E27FC236}">
                <a16:creationId xmlns:a16="http://schemas.microsoft.com/office/drawing/2014/main" id="{38712FE8-AED2-4897-B250-23A3EA7AE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1143000"/>
          <a:ext cx="21336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200" imgH="596900" progId="Equation.3">
                  <p:embed/>
                </p:oleObj>
              </mc:Choice>
              <mc:Fallback>
                <p:oleObj name="Equation" r:id="rId4" imgW="8382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143000"/>
                        <a:ext cx="21336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05409D5A-40EC-4893-9AE1-2143B846D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000125"/>
            <a:ext cx="8229600" cy="546417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 b="1"/>
              <a:t>Example : </a:t>
            </a:r>
            <a:r>
              <a:rPr lang="en-GB" altLang="en-US" sz="2000"/>
              <a:t>The magenta is written in CMY as (0,1,0). In RGB it is 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/>
              <a:t>written as 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/>
              <a:t>giving,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/>
              <a:t>that is, red and blue.</a:t>
            </a:r>
          </a:p>
        </p:txBody>
      </p:sp>
      <p:graphicFrame>
        <p:nvGraphicFramePr>
          <p:cNvPr id="21507" name="Object 2">
            <a:extLst>
              <a:ext uri="{FF2B5EF4-FFF2-40B4-BE49-F238E27FC236}">
                <a16:creationId xmlns:a16="http://schemas.microsoft.com/office/drawing/2014/main" id="{83057302-B5BB-40E1-A95D-2E1BC2D1A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1785938"/>
          <a:ext cx="21939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100" imgH="596900" progId="Equation.3">
                  <p:embed/>
                </p:oleObj>
              </mc:Choice>
              <mc:Fallback>
                <p:oleObj name="Equation" r:id="rId2" imgW="8001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785938"/>
                        <a:ext cx="2193925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>
            <a:extLst>
              <a:ext uri="{FF2B5EF4-FFF2-40B4-BE49-F238E27FC236}">
                <a16:creationId xmlns:a16="http://schemas.microsoft.com/office/drawing/2014/main" id="{5993DA48-767B-42D6-96E8-A393D82CD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4071938"/>
          <a:ext cx="303053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596900" progId="Equation.3">
                  <p:embed/>
                </p:oleObj>
              </mc:Choice>
              <mc:Fallback>
                <p:oleObj name="Equation" r:id="rId4" imgW="11049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071938"/>
                        <a:ext cx="3030537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3E12B09-6051-4E09-8585-59E0C1678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61963"/>
          </a:xfrm>
        </p:spPr>
        <p:txBody>
          <a:bodyPr/>
          <a:lstStyle/>
          <a:p>
            <a:pPr eaLnBrk="1" hangingPunct="1"/>
            <a:r>
              <a:rPr lang="sv-S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CMYK model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23B243E-E0F6-4269-9C5D-D3E7B6A2D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143875" cy="45005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sv-S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printing and graphics art industry, CMY is not enough; a fourth primary, K which stands for black, is added.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sv-S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Conversions between RGB and CMYK are possible, although they require some extra processing.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CFE6B42-E97B-4925-BE21-D5A93EBA26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500063"/>
            <a:ext cx="7772400" cy="747712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HSI Color Model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550CCAA-D38D-445E-AA9E-D2AFF125738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B27A795-F396-4BF4-A02F-EF8CC14F91E4}" type="slidenum">
              <a:rPr lang="ar-SA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8B0CD89-34D9-447A-866C-CE1351CAE469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1919288"/>
            <a:ext cx="7346950" cy="1006475"/>
            <a:chOff x="305" y="1209"/>
            <a:chExt cx="4628" cy="634"/>
          </a:xfrm>
        </p:grpSpPr>
        <p:pic>
          <p:nvPicPr>
            <p:cNvPr id="24588" name="Picture 3">
              <a:extLst>
                <a:ext uri="{FF2B5EF4-FFF2-40B4-BE49-F238E27FC236}">
                  <a16:creationId xmlns:a16="http://schemas.microsoft.com/office/drawing/2014/main" id="{99568647-12AC-4A95-B717-A8226BE43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" y="1240"/>
              <a:ext cx="3905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9" name="Text Box 6">
              <a:extLst>
                <a:ext uri="{FF2B5EF4-FFF2-40B4-BE49-F238E27FC236}">
                  <a16:creationId xmlns:a16="http://schemas.microsoft.com/office/drawing/2014/main" id="{04B14D8A-F34F-4C73-B1C6-0DDE7DF07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" y="1209"/>
              <a:ext cx="77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H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</a:rPr>
                <a:t>dominant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</a:rPr>
                <a:t>wavelength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A2F64858-0137-4C3C-B379-8AE80DC687A2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3495675"/>
            <a:ext cx="7189788" cy="1006475"/>
            <a:chOff x="310" y="2202"/>
            <a:chExt cx="4529" cy="634"/>
          </a:xfrm>
        </p:grpSpPr>
        <p:pic>
          <p:nvPicPr>
            <p:cNvPr id="24586" name="Picture 4">
              <a:extLst>
                <a:ext uri="{FF2B5EF4-FFF2-40B4-BE49-F238E27FC236}">
                  <a16:creationId xmlns:a16="http://schemas.microsoft.com/office/drawing/2014/main" id="{F046DAB1-4ABD-462D-AF0B-CE2C89D92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" y="2237"/>
              <a:ext cx="3903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7" name="Text Box 7">
              <a:extLst>
                <a:ext uri="{FF2B5EF4-FFF2-40B4-BE49-F238E27FC236}">
                  <a16:creationId xmlns:a16="http://schemas.microsoft.com/office/drawing/2014/main" id="{95F179D2-88C7-40AB-B9D9-A4759A0E3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" y="2202"/>
              <a:ext cx="5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</a:rPr>
                <a:t>purity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</a:rPr>
                <a:t>% white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36FB3B78-6AF9-4B83-A63C-CDF6E0438560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5233988"/>
            <a:ext cx="7229475" cy="911225"/>
            <a:chOff x="298" y="3297"/>
            <a:chExt cx="4554" cy="574"/>
          </a:xfrm>
        </p:grpSpPr>
        <p:pic>
          <p:nvPicPr>
            <p:cNvPr id="24584" name="Picture 5">
              <a:extLst>
                <a:ext uri="{FF2B5EF4-FFF2-40B4-BE49-F238E27FC236}">
                  <a16:creationId xmlns:a16="http://schemas.microsoft.com/office/drawing/2014/main" id="{F73A56FF-5491-4E3A-B89C-8F48768F2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3297"/>
              <a:ext cx="390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Text Box 8">
              <a:extLst>
                <a:ext uri="{FF2B5EF4-FFF2-40B4-BE49-F238E27FC236}">
                  <a16:creationId xmlns:a16="http://schemas.microsoft.com/office/drawing/2014/main" id="{B85FF4A9-C7E3-4DD3-9EB6-041639024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3353"/>
              <a:ext cx="61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</a:rPr>
                <a:t>Intensity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4583" name="Text Box 9">
            <a:extLst>
              <a:ext uri="{FF2B5EF4-FFF2-40B4-BE49-F238E27FC236}">
                <a16:creationId xmlns:a16="http://schemas.microsoft.com/office/drawing/2014/main" id="{2F0F7DC5-5F23-41D4-B5B1-C3D9FC784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400800"/>
            <a:ext cx="3733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</a:rPr>
              <a:t>Source: http://www.cs.cornell.edu/courses/cs631/1999sp/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6C1A071-0CA0-4EA4-BBE6-88E733BF9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88913"/>
            <a:ext cx="3133725" cy="1571625"/>
          </a:xfrm>
        </p:spPr>
        <p:txBody>
          <a:bodyPr/>
          <a:lstStyle/>
          <a:p>
            <a:r>
              <a:rPr lang="en-US" altLang="en-US"/>
              <a:t>HSI Color Model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BCFAB5E3-22F5-40DF-938D-EE7AA532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0"/>
            <a:ext cx="48466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E3FD4CC-3C79-4571-8D44-48897E727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428625"/>
            <a:ext cx="7772400" cy="5715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HSI Color Model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04E6092-9CBE-4CE6-BF7F-E13B813AE37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14375" y="1357313"/>
            <a:ext cx="7772400" cy="4929187"/>
          </a:xfrm>
        </p:spPr>
        <p:txBody>
          <a:bodyPr/>
          <a:lstStyle/>
          <a:p>
            <a:pPr algn="just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 an angle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degrees is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120 degrees is </a:t>
            </a:r>
            <a:r>
              <a:rPr lang="en-US" altLang="en-US" sz="2400" b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240 degrees is </a:t>
            </a: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 lvl="1"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 the percentage of distance from the center of the HSI triangle to the pyramid surface.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Values range from 0 to 1.</a:t>
            </a:r>
          </a:p>
          <a:p>
            <a:pPr lvl="1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denoted as the distance “up” the axis from black. 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Values range from 0 to 1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5569BA05-55ED-472E-AC83-8E527AD7BC9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8CFA3E4-F46D-4861-BC99-BFE808E7AC39}" type="slidenum">
              <a:rPr lang="ar-SA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94F340B-131A-42C5-9687-37FF9D06B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772400" cy="5334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Color</a:t>
            </a:r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374CEC-E67E-445D-98C8-234EA3C9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4000" kern="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</a:t>
            </a:r>
            <a:r>
              <a:rPr lang="en-US" altLang="ko-KR" sz="3200" kern="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- </a:t>
            </a:r>
            <a:r>
              <a:rPr lang="en-US" altLang="ko-KR" sz="2800" kern="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Color is a powerful descriptor that often simplifies object identification and extraction from a scene.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2800" kern="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- Color is a fundamental attribute of our viewing experience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022A467-45CF-4D5A-AD3F-2ED43C9F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7772400" cy="461962"/>
          </a:xfrm>
        </p:spPr>
        <p:txBody>
          <a:bodyPr/>
          <a:lstStyle/>
          <a:p>
            <a:r>
              <a:rPr lang="en-GB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HSV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3189E9D-432F-4ECB-9457-5FF4B930B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785813"/>
            <a:ext cx="8458200" cy="59293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of the HSV colour space are </a:t>
            </a:r>
            <a:r>
              <a:rPr lang="en-GB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Hue, Saturation</a:t>
            </a: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 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Colour is the result of the perception of light at different wavelengths. Usually, we do not experience light at a single wavelength but a blend of waves at different wavelengths. The </a:t>
            </a:r>
            <a:r>
              <a:rPr lang="en-GB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hue</a:t>
            </a: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corresponds to the dominant wavelength and determines the type of the colour, for example red, yellow, or blue. 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</a:t>
            </a: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purity of the colour. High saturation gives  pure colours (narrow wavelength band), while low saturation means  colours mixed with a lot of white (white light combines all the visible  wavelengths). 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brightness. A value equal to zero represents  absence of light, while a high value gives bright colours.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DD26F7-7004-4837-86E5-CC170D8D8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592263"/>
            <a:ext cx="7772400" cy="4837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>
                <a:ea typeface="Gulim" panose="020B0600000101010101" pitchFamily="34" charset="-127"/>
              </a:rPr>
              <a:t>Converting colors from RGB to HSI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400" b="1">
              <a:ea typeface="Gulim" panose="020B0600000101010101" pitchFamily="34" charset="-127"/>
            </a:endParaRPr>
          </a:p>
        </p:txBody>
      </p:sp>
      <p:graphicFrame>
        <p:nvGraphicFramePr>
          <p:cNvPr id="30723" name="Object 2">
            <a:extLst>
              <a:ext uri="{FF2B5EF4-FFF2-40B4-BE49-F238E27FC236}">
                <a16:creationId xmlns:a16="http://schemas.microsoft.com/office/drawing/2014/main" id="{B7380275-D8E9-482B-8FA2-BC257388E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25" y="2397125"/>
          <a:ext cx="29797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57200" progId="Equation.3">
                  <p:embed/>
                </p:oleObj>
              </mc:Choice>
              <mc:Fallback>
                <p:oleObj name="Equation" r:id="rId2" imgW="1574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397125"/>
                        <a:ext cx="29797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">
            <a:extLst>
              <a:ext uri="{FF2B5EF4-FFF2-40B4-BE49-F238E27FC236}">
                <a16:creationId xmlns:a16="http://schemas.microsoft.com/office/drawing/2014/main" id="{E1AFC556-1A57-429E-9931-31E2D88CB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1675" y="3321050"/>
          <a:ext cx="45862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700" imgH="787400" progId="Equation.3">
                  <p:embed/>
                </p:oleObj>
              </mc:Choice>
              <mc:Fallback>
                <p:oleObj name="Equation" r:id="rId4" imgW="25527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321050"/>
                        <a:ext cx="458628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D2025447-17F8-4AF4-B2B7-F1D32D921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713288"/>
          <a:ext cx="37719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419100" progId="Equation.3">
                  <p:embed/>
                </p:oleObj>
              </mc:Choice>
              <mc:Fallback>
                <p:oleObj name="Equation" r:id="rId6" imgW="2057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13288"/>
                        <a:ext cx="37719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>
            <a:extLst>
              <a:ext uri="{FF2B5EF4-FFF2-40B4-BE49-F238E27FC236}">
                <a16:creationId xmlns:a16="http://schemas.microsoft.com/office/drawing/2014/main" id="{E0A6290F-4288-49D9-939B-77427111B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5572125"/>
          <a:ext cx="2362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032" imgH="393529" progId="Equation.3">
                  <p:embed/>
                </p:oleObj>
              </mc:Choice>
              <mc:Fallback>
                <p:oleObj name="Equation" r:id="rId8" imgW="107903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572125"/>
                        <a:ext cx="23622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8">
            <a:extLst>
              <a:ext uri="{FF2B5EF4-FFF2-40B4-BE49-F238E27FC236}">
                <a16:creationId xmlns:a16="http://schemas.microsoft.com/office/drawing/2014/main" id="{FC9FF95C-CC8D-4440-A93B-B2481685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The HSI Color Models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C521E9-D65F-4989-A7A3-0723EA67CA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>
                <a:ea typeface="Gulim" panose="020B0600000101010101" pitchFamily="34" charset="-127"/>
              </a:rPr>
              <a:t>Converting colors from HSI to RGB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rgbClr val="0000FF"/>
                </a:solidFill>
                <a:ea typeface="Gulim" panose="020B0600000101010101" pitchFamily="34" charset="-127"/>
              </a:rPr>
              <a:t>RG sector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000" b="1">
              <a:ea typeface="Gulim" panose="020B0600000101010101" pitchFamily="34" charset="-127"/>
            </a:endParaRPr>
          </a:p>
        </p:txBody>
      </p:sp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55EDD515-D220-48C1-9747-5ABCF0329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0450" y="3284538"/>
          <a:ext cx="1511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03112" progId="Equation.3">
                  <p:embed/>
                </p:oleObj>
              </mc:Choice>
              <mc:Fallback>
                <p:oleObj name="Equation" r:id="rId2" imgW="76166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284538"/>
                        <a:ext cx="1511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7FF0F737-C653-4EA7-8A11-F35B580AA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0450" y="3897313"/>
          <a:ext cx="2692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457200" progId="Equation.3">
                  <p:embed/>
                </p:oleObj>
              </mc:Choice>
              <mc:Fallback>
                <p:oleObj name="Equation" r:id="rId4" imgW="1498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897313"/>
                        <a:ext cx="2692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F425FD28-53DF-4D28-BBCC-E4A1A4FCE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013325"/>
          <a:ext cx="18859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203112" progId="Equation.3">
                  <p:embed/>
                </p:oleObj>
              </mc:Choice>
              <mc:Fallback>
                <p:oleObj name="Equation" r:id="rId6" imgW="1028254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13325"/>
                        <a:ext cx="18859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>
            <a:extLst>
              <a:ext uri="{FF2B5EF4-FFF2-40B4-BE49-F238E27FC236}">
                <a16:creationId xmlns:a16="http://schemas.microsoft.com/office/drawing/2014/main" id="{2648961C-54AA-4932-9C13-17CC4A2F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The HSI Color Models</a:t>
            </a:r>
          </a:p>
        </p:txBody>
      </p:sp>
      <p:graphicFrame>
        <p:nvGraphicFramePr>
          <p:cNvPr id="31751" name="Object 5">
            <a:extLst>
              <a:ext uri="{FF2B5EF4-FFF2-40B4-BE49-F238E27FC236}">
                <a16:creationId xmlns:a16="http://schemas.microsoft.com/office/drawing/2014/main" id="{D4720ED1-3DDE-4673-AA2B-21F32CDA754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32138" y="2565400"/>
          <a:ext cx="151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160" imgH="171320" progId="Equation.3">
                  <p:embed/>
                </p:oleObj>
              </mc:Choice>
              <mc:Fallback>
                <p:oleObj name="Equation" r:id="rId8" imgW="838160" imgH="1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565400"/>
                        <a:ext cx="1511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C2CFDA5-1A24-478D-881C-1235553638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>
                <a:ea typeface="Gulim" panose="020B0600000101010101" pitchFamily="34" charset="-127"/>
              </a:rPr>
              <a:t>Converting colors from HIS to RGB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rgbClr val="0000FF"/>
                </a:solidFill>
                <a:ea typeface="Gulim" panose="020B0600000101010101" pitchFamily="34" charset="-127"/>
              </a:rPr>
              <a:t>GB sector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000" b="1">
              <a:solidFill>
                <a:srgbClr val="0000FF"/>
              </a:solidFill>
              <a:ea typeface="Gulim" panose="020B0600000101010101" pitchFamily="34" charset="-127"/>
            </a:endParaRPr>
          </a:p>
        </p:txBody>
      </p:sp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4DDDA1E4-DE00-4674-8CEB-C27AC128E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860800"/>
          <a:ext cx="1511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03112" progId="Equation.3">
                  <p:embed/>
                </p:oleObj>
              </mc:Choice>
              <mc:Fallback>
                <p:oleObj name="Equation" r:id="rId2" imgW="76166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60800"/>
                        <a:ext cx="1511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3">
            <a:extLst>
              <a:ext uri="{FF2B5EF4-FFF2-40B4-BE49-F238E27FC236}">
                <a16:creationId xmlns:a16="http://schemas.microsoft.com/office/drawing/2014/main" id="{C90E4465-3C36-45C4-A6C9-FC8EDC446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7275" y="4257675"/>
          <a:ext cx="27162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457200" progId="Equation.3">
                  <p:embed/>
                </p:oleObj>
              </mc:Choice>
              <mc:Fallback>
                <p:oleObj name="Equation" r:id="rId4" imgW="1511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257675"/>
                        <a:ext cx="27162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F2AD6955-EBC3-46CE-90EA-319371F43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6163" y="5300663"/>
          <a:ext cx="18859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203112" progId="Equation.3">
                  <p:embed/>
                </p:oleObj>
              </mc:Choice>
              <mc:Fallback>
                <p:oleObj name="Equation" r:id="rId6" imgW="1028254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5300663"/>
                        <a:ext cx="18859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7">
            <a:extLst>
              <a:ext uri="{FF2B5EF4-FFF2-40B4-BE49-F238E27FC236}">
                <a16:creationId xmlns:a16="http://schemas.microsoft.com/office/drawing/2014/main" id="{E5EA26BF-8AD4-4F87-BA4C-0A5587FDD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The HSI Color Models</a:t>
            </a:r>
          </a:p>
        </p:txBody>
      </p:sp>
      <p:graphicFrame>
        <p:nvGraphicFramePr>
          <p:cNvPr id="32775" name="Object 5">
            <a:extLst>
              <a:ext uri="{FF2B5EF4-FFF2-40B4-BE49-F238E27FC236}">
                <a16:creationId xmlns:a16="http://schemas.microsoft.com/office/drawing/2014/main" id="{C55EF148-9E8F-4E6F-9CAA-2C50C66FAA9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635375" y="3390900"/>
          <a:ext cx="15843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25" imgH="203112" progId="Equation.3">
                  <p:embed/>
                </p:oleObj>
              </mc:Choice>
              <mc:Fallback>
                <p:oleObj name="Equation" r:id="rId8" imgW="8632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90900"/>
                        <a:ext cx="15843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6">
            <a:extLst>
              <a:ext uri="{FF2B5EF4-FFF2-40B4-BE49-F238E27FC236}">
                <a16:creationId xmlns:a16="http://schemas.microsoft.com/office/drawing/2014/main" id="{54910C8D-DC91-40BF-9C2F-5DEAB64C2E5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32138" y="2592388"/>
          <a:ext cx="15113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587" imgH="171320" progId="Equation.3">
                  <p:embed/>
                </p:oleObj>
              </mc:Choice>
              <mc:Fallback>
                <p:oleObj name="Equation" r:id="rId10" imgW="990587" imgH="1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592388"/>
                        <a:ext cx="15113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3CF9F92-7A9F-4C02-B784-A5EFB43EB8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>
                <a:ea typeface="Gulim" panose="020B0600000101010101" pitchFamily="34" charset="-127"/>
              </a:rPr>
              <a:t>Converting colors from HIS to RGB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rgbClr val="0000FF"/>
                </a:solidFill>
                <a:ea typeface="Gulim" panose="020B0600000101010101" pitchFamily="34" charset="-127"/>
              </a:rPr>
              <a:t>BR sector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000" b="1">
              <a:solidFill>
                <a:srgbClr val="0000FF"/>
              </a:solidFill>
              <a:ea typeface="Gulim" panose="020B0600000101010101" pitchFamily="34" charset="-127"/>
            </a:endParaRPr>
          </a:p>
        </p:txBody>
      </p:sp>
      <p:graphicFrame>
        <p:nvGraphicFramePr>
          <p:cNvPr id="33795" name="Object 2">
            <a:extLst>
              <a:ext uri="{FF2B5EF4-FFF2-40B4-BE49-F238E27FC236}">
                <a16:creationId xmlns:a16="http://schemas.microsoft.com/office/drawing/2014/main" id="{7D0E3DDF-FF3E-472E-ABF1-D6566902A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860800"/>
          <a:ext cx="1511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03112" progId="Equation.3">
                  <p:embed/>
                </p:oleObj>
              </mc:Choice>
              <mc:Fallback>
                <p:oleObj name="Equation" r:id="rId2" imgW="76166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60800"/>
                        <a:ext cx="1511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3">
            <a:extLst>
              <a:ext uri="{FF2B5EF4-FFF2-40B4-BE49-F238E27FC236}">
                <a16:creationId xmlns:a16="http://schemas.microsoft.com/office/drawing/2014/main" id="{E344D49F-511D-4C73-B615-030EE5C69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388" y="4257675"/>
          <a:ext cx="26939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457200" progId="Equation.3">
                  <p:embed/>
                </p:oleObj>
              </mc:Choice>
              <mc:Fallback>
                <p:oleObj name="Equation" r:id="rId4" imgW="1498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257675"/>
                        <a:ext cx="26939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F61F0A1B-AF3B-44D2-A0F4-29B5CE6F4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6163" y="5300663"/>
          <a:ext cx="18859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203112" progId="Equation.3">
                  <p:embed/>
                </p:oleObj>
              </mc:Choice>
              <mc:Fallback>
                <p:oleObj name="Equation" r:id="rId6" imgW="1028254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5300663"/>
                        <a:ext cx="18859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>
            <a:extLst>
              <a:ext uri="{FF2B5EF4-FFF2-40B4-BE49-F238E27FC236}">
                <a16:creationId xmlns:a16="http://schemas.microsoft.com/office/drawing/2014/main" id="{5AFCE48C-4BB2-4423-929D-C8724602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The HSI Color Models</a:t>
            </a:r>
          </a:p>
        </p:txBody>
      </p:sp>
      <p:graphicFrame>
        <p:nvGraphicFramePr>
          <p:cNvPr id="33799" name="Object 5">
            <a:extLst>
              <a:ext uri="{FF2B5EF4-FFF2-40B4-BE49-F238E27FC236}">
                <a16:creationId xmlns:a16="http://schemas.microsoft.com/office/drawing/2014/main" id="{CA170C21-7F93-4AA3-B398-AA367E35FE26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635375" y="3394075"/>
          <a:ext cx="1584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300" imgH="203200" progId="Equation.3">
                  <p:embed/>
                </p:oleObj>
              </mc:Choice>
              <mc:Fallback>
                <p:oleObj name="Equation" r:id="rId8" imgW="876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94075"/>
                        <a:ext cx="15843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6">
            <a:extLst>
              <a:ext uri="{FF2B5EF4-FFF2-40B4-BE49-F238E27FC236}">
                <a16:creationId xmlns:a16="http://schemas.microsoft.com/office/drawing/2014/main" id="{C46B4848-AF91-43AD-B696-1E1A5E7E47A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32138" y="2593975"/>
          <a:ext cx="15113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0043" imgH="171320" progId="Equation.3">
                  <p:embed/>
                </p:oleObj>
              </mc:Choice>
              <mc:Fallback>
                <p:oleObj name="Equation" r:id="rId10" imgW="1000043" imgH="1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593975"/>
                        <a:ext cx="15113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591A963-D17F-4F4A-A55A-5747FC580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61988"/>
            <a:ext cx="7772400" cy="390525"/>
          </a:xfrm>
        </p:spPr>
        <p:txBody>
          <a:bodyPr/>
          <a:lstStyle/>
          <a:p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Preview</a:t>
            </a:r>
          </a:p>
        </p:txBody>
      </p:sp>
      <p:pic>
        <p:nvPicPr>
          <p:cNvPr id="6147" name="Picture 7">
            <a:extLst>
              <a:ext uri="{FF2B5EF4-FFF2-40B4-BE49-F238E27FC236}">
                <a16:creationId xmlns:a16="http://schemas.microsoft.com/office/drawing/2014/main" id="{DFA6A273-17D7-4A7B-86BC-429C5E3C7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216025"/>
            <a:ext cx="605155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7D3ACC-964E-416D-85E5-224D4FBCC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12775"/>
            <a:ext cx="7772400" cy="500063"/>
          </a:xfrm>
        </p:spPr>
        <p:txBody>
          <a:bodyPr/>
          <a:lstStyle/>
          <a:p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Preview</a:t>
            </a:r>
          </a:p>
        </p:txBody>
      </p:sp>
      <p:pic>
        <p:nvPicPr>
          <p:cNvPr id="7171" name="Picture 5">
            <a:extLst>
              <a:ext uri="{FF2B5EF4-FFF2-40B4-BE49-F238E27FC236}">
                <a16:creationId xmlns:a16="http://schemas.microsoft.com/office/drawing/2014/main" id="{A225AD1E-4503-47D4-856A-623D9946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214438"/>
            <a:ext cx="60325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732C5B5-1ACC-47F3-A213-36881674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738188"/>
            <a:ext cx="821531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fundamental for</a:t>
            </a:r>
            <a:r>
              <a:rPr lang="en-US" altLang="en-US" sz="2800" i="1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vision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there is a source of light, there is nothing to see!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we see?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 not see objects</a:t>
            </a:r>
            <a:r>
              <a:rPr lang="en-US" altLang="en-US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 light that has been</a:t>
            </a:r>
            <a:r>
              <a:rPr lang="en-US" altLang="en-US" sz="2800" i="1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reflected  by 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800" i="1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  through 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1BCF0-254E-445D-8022-926B97EA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143000"/>
            <a:ext cx="76327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 dirty="0">
                <a:latin typeface="Times New Roman" pitchFamily="18" charset="0"/>
                <a:ea typeface="+mn-ea"/>
                <a:cs typeface="Times New Roman" pitchFamily="18" charset="0"/>
              </a:rPr>
              <a:t>RGB model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000" kern="0" dirty="0">
                <a:latin typeface="Times New Roman" pitchFamily="18" charset="0"/>
                <a:ea typeface="+mn-ea"/>
                <a:cs typeface="Times New Roman" pitchFamily="18" charset="0"/>
              </a:rPr>
              <a:t>Color monitor, color video cameras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 dirty="0">
                <a:latin typeface="Times New Roman" pitchFamily="18" charset="0"/>
                <a:ea typeface="+mn-ea"/>
                <a:cs typeface="Times New Roman" pitchFamily="18" charset="0"/>
              </a:rPr>
              <a:t>CMY model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000" kern="0" dirty="0">
                <a:latin typeface="Times New Roman" pitchFamily="18" charset="0"/>
                <a:ea typeface="+mn-ea"/>
                <a:cs typeface="Times New Roman" pitchFamily="18" charset="0"/>
              </a:rPr>
              <a:t>Color printer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 dirty="0">
                <a:latin typeface="Times New Roman" pitchFamily="18" charset="0"/>
                <a:ea typeface="+mn-ea"/>
                <a:cs typeface="Times New Roman" pitchFamily="18" charset="0"/>
              </a:rPr>
              <a:t>HSI model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000" kern="0" dirty="0">
                <a:latin typeface="Times New Roman" pitchFamily="18" charset="0"/>
                <a:ea typeface="+mn-ea"/>
                <a:cs typeface="Times New Roman" pitchFamily="18" charset="0"/>
              </a:rPr>
              <a:t>Color image manipulation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1600" kern="0" dirty="0">
                <a:latin typeface="Times New Roman" pitchFamily="18" charset="0"/>
                <a:ea typeface="+mn-ea"/>
                <a:cs typeface="Times New Roman" pitchFamily="18" charset="0"/>
              </a:rPr>
              <a:t>XYZ (CIE standard, Y directly measures the luminance)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1600" kern="0" dirty="0">
                <a:latin typeface="Times New Roman" pitchFamily="18" charset="0"/>
                <a:ea typeface="+mn-ea"/>
                <a:cs typeface="Times New Roman" pitchFamily="18" charset="0"/>
              </a:rPr>
              <a:t>YUV (used in PAL color TV)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1600" kern="0" dirty="0">
                <a:latin typeface="Times New Roman" pitchFamily="18" charset="0"/>
                <a:ea typeface="+mn-ea"/>
                <a:cs typeface="Times New Roman" pitchFamily="18" charset="0"/>
              </a:rPr>
              <a:t>YIQ (used in NTSC color TV)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1600" kern="0" dirty="0" err="1">
                <a:latin typeface="Times New Roman" pitchFamily="18" charset="0"/>
                <a:ea typeface="+mn-ea"/>
                <a:cs typeface="Times New Roman" pitchFamily="18" charset="0"/>
              </a:rPr>
              <a:t>YCbCr</a:t>
            </a:r>
            <a:r>
              <a:rPr lang="en-US" altLang="zh-CN" sz="1600" kern="0" dirty="0">
                <a:latin typeface="Times New Roman" pitchFamily="18" charset="0"/>
                <a:ea typeface="+mn-ea"/>
                <a:cs typeface="Times New Roman" pitchFamily="18" charset="0"/>
              </a:rPr>
              <a:t> (used in digital color TV standard BT.601)</a:t>
            </a:r>
            <a:endParaRPr lang="en-US" altLang="zh-CN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0994573-7EAC-44EB-9F0A-EB677577B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357188"/>
            <a:ext cx="7772400" cy="500062"/>
          </a:xfrm>
        </p:spPr>
        <p:txBody>
          <a:bodyPr/>
          <a:lstStyle/>
          <a:p>
            <a:pPr eaLnBrk="1" hangingPunct="1"/>
            <a:r>
              <a:rPr lang="sv-SE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Color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3FE948-F965-4EC7-B5DB-F60D7331A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428625"/>
            <a:ext cx="7772400" cy="390525"/>
          </a:xfrm>
        </p:spPr>
        <p:txBody>
          <a:bodyPr/>
          <a:lstStyle/>
          <a:p>
            <a:r>
              <a:rPr lang="en-US" altLang="ko-KR" sz="2800" b="1" i="1">
                <a:solidFill>
                  <a:srgbClr val="FF0000"/>
                </a:solidFill>
                <a:ea typeface="Gulim" panose="020B0600000101010101" pitchFamily="34" charset="-127"/>
              </a:rPr>
              <a:t>Color Models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4E38815-8D04-4739-A009-3D71044DB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928688"/>
            <a:ext cx="7772400" cy="57864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>
                <a:ea typeface="Gulim" panose="020B0600000101010101" pitchFamily="34" charset="-127"/>
              </a:rPr>
              <a:t>The purpose of a color model (also called color space or color system) is to facilitate the specification of colors in some standard, generally accepted way.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>
                <a:solidFill>
                  <a:srgbClr val="FF0000"/>
                </a:solidFill>
                <a:ea typeface="Gulim" panose="020B0600000101010101" pitchFamily="34" charset="-127"/>
              </a:rPr>
              <a:t>R</a:t>
            </a:r>
            <a:r>
              <a:rPr lang="en-US" altLang="ko-KR" sz="2400" b="1">
                <a:solidFill>
                  <a:srgbClr val="33CC33"/>
                </a:solidFill>
                <a:ea typeface="Gulim" panose="020B0600000101010101" pitchFamily="34" charset="-127"/>
              </a:rPr>
              <a:t>G</a:t>
            </a:r>
            <a:r>
              <a:rPr lang="en-US" altLang="ko-KR" sz="2400" b="1">
                <a:solidFill>
                  <a:srgbClr val="0000FF"/>
                </a:solidFill>
                <a:ea typeface="Gulim" panose="020B0600000101010101" pitchFamily="34" charset="-127"/>
              </a:rPr>
              <a:t>B</a:t>
            </a:r>
            <a:r>
              <a:rPr lang="en-US" altLang="ko-KR" sz="2400">
                <a:solidFill>
                  <a:srgbClr val="0000FF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400">
                <a:ea typeface="Gulim" panose="020B0600000101010101" pitchFamily="34" charset="-127"/>
              </a:rPr>
              <a:t>(</a:t>
            </a:r>
            <a:r>
              <a:rPr lang="en-US" altLang="ko-KR" sz="2400">
                <a:solidFill>
                  <a:srgbClr val="FF0000"/>
                </a:solidFill>
                <a:ea typeface="Gulim" panose="020B0600000101010101" pitchFamily="34" charset="-127"/>
              </a:rPr>
              <a:t>red</a:t>
            </a:r>
            <a:r>
              <a:rPr lang="en-US" altLang="ko-KR" sz="2400">
                <a:ea typeface="Gulim" panose="020B0600000101010101" pitchFamily="34" charset="-127"/>
              </a:rPr>
              <a:t>, </a:t>
            </a:r>
            <a:r>
              <a:rPr lang="en-US" altLang="ko-KR" sz="2400">
                <a:solidFill>
                  <a:srgbClr val="33CC33"/>
                </a:solidFill>
                <a:ea typeface="Gulim" panose="020B0600000101010101" pitchFamily="34" charset="-127"/>
              </a:rPr>
              <a:t>green</a:t>
            </a:r>
            <a:r>
              <a:rPr lang="en-US" altLang="ko-KR" sz="2400">
                <a:ea typeface="Gulim" panose="020B0600000101010101" pitchFamily="34" charset="-127"/>
              </a:rPr>
              <a:t>, </a:t>
            </a:r>
            <a:r>
              <a:rPr lang="en-US" altLang="ko-KR" sz="2400">
                <a:solidFill>
                  <a:srgbClr val="0000FF"/>
                </a:solidFill>
                <a:ea typeface="Gulim" panose="020B0600000101010101" pitchFamily="34" charset="-127"/>
              </a:rPr>
              <a:t>blue</a:t>
            </a:r>
            <a:r>
              <a:rPr lang="en-US" altLang="ko-KR" sz="2400">
                <a:ea typeface="Gulim" panose="020B0600000101010101" pitchFamily="34" charset="-127"/>
              </a:rPr>
              <a:t>) : monitor, video camera</a:t>
            </a:r>
            <a:r>
              <a:rPr lang="en-US" altLang="ko-KR" sz="2800">
                <a:ea typeface="Gulim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>
                <a:solidFill>
                  <a:srgbClr val="1EAEA7"/>
                </a:solidFill>
                <a:ea typeface="Gulim" panose="020B0600000101010101" pitchFamily="34" charset="-127"/>
              </a:rPr>
              <a:t>C</a:t>
            </a:r>
            <a:r>
              <a:rPr lang="en-US" altLang="ko-KR" sz="2400" b="1">
                <a:solidFill>
                  <a:srgbClr val="C705CC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400" b="1">
                <a:solidFill>
                  <a:srgbClr val="D9DE00"/>
                </a:solidFill>
                <a:ea typeface="Gulim" panose="020B0600000101010101" pitchFamily="34" charset="-127"/>
              </a:rPr>
              <a:t>Y</a:t>
            </a:r>
            <a:r>
              <a:rPr lang="en-US" altLang="ko-KR" sz="2400">
                <a:ea typeface="Gulim" panose="020B0600000101010101" pitchFamily="34" charset="-127"/>
              </a:rPr>
              <a:t>(cyan, magenta, yellow),</a:t>
            </a:r>
            <a:r>
              <a:rPr lang="en-US" altLang="ko-KR" sz="2400" b="1">
                <a:solidFill>
                  <a:srgbClr val="1EAEA7"/>
                </a:solidFill>
                <a:ea typeface="Gulim" panose="020B0600000101010101" pitchFamily="34" charset="-127"/>
              </a:rPr>
              <a:t>C</a:t>
            </a:r>
            <a:r>
              <a:rPr lang="en-US" altLang="ko-KR" sz="2400" b="1">
                <a:solidFill>
                  <a:srgbClr val="C705CC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400" b="1">
                <a:solidFill>
                  <a:srgbClr val="D9DE00"/>
                </a:solidFill>
                <a:ea typeface="Gulim" panose="020B0600000101010101" pitchFamily="34" charset="-127"/>
              </a:rPr>
              <a:t>Y</a:t>
            </a:r>
            <a:r>
              <a:rPr lang="en-US" altLang="ko-KR" sz="2400" b="1">
                <a:solidFill>
                  <a:srgbClr val="000000"/>
                </a:solidFill>
                <a:ea typeface="Gulim" panose="020B0600000101010101" pitchFamily="34" charset="-127"/>
              </a:rPr>
              <a:t>K</a:t>
            </a:r>
            <a:r>
              <a:rPr lang="en-US" altLang="ko-KR" sz="2400">
                <a:ea typeface="Gulim" panose="020B0600000101010101" pitchFamily="34" charset="-127"/>
              </a:rPr>
              <a:t> (CMY, black) model for color printing.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>
                <a:ea typeface="Gulim" panose="020B0600000101010101" pitchFamily="34" charset="-127"/>
              </a:rPr>
              <a:t>and </a:t>
            </a:r>
            <a:r>
              <a:rPr lang="en-US" altLang="ko-KR" sz="2400" b="1">
                <a:solidFill>
                  <a:schemeClr val="tx2"/>
                </a:solidFill>
                <a:ea typeface="Gulim" panose="020B0600000101010101" pitchFamily="34" charset="-127"/>
              </a:rPr>
              <a:t>HSI</a:t>
            </a:r>
            <a:r>
              <a:rPr lang="en-US" altLang="ko-KR" sz="2400">
                <a:ea typeface="Gulim" panose="020B0600000101010101" pitchFamily="34" charset="-127"/>
              </a:rPr>
              <a:t> model, which corresponds closely with the way humans describe and interpret color.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925713-AA7A-4269-BDDD-4BCE0C80B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7772400" cy="571500"/>
          </a:xfrm>
        </p:spPr>
        <p:txBody>
          <a:bodyPr/>
          <a:lstStyle/>
          <a:p>
            <a:r>
              <a:rPr lang="en-US" altLang="ko-KR" b="1">
                <a:solidFill>
                  <a:srgbClr val="FF0000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</a:t>
            </a:r>
            <a:r>
              <a:rPr lang="en-US" altLang="ko-KR" b="1">
                <a:solidFill>
                  <a:srgbClr val="33CC33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G</a:t>
            </a:r>
            <a:r>
              <a:rPr lang="en-US" altLang="ko-KR" b="1">
                <a:solidFill>
                  <a:srgbClr val="0000FF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B</a:t>
            </a:r>
            <a:r>
              <a:rPr lang="en-US" altLang="ko-KR">
                <a:solidFill>
                  <a:srgbClr val="0000FF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red</a:t>
            </a:r>
            <a:r>
              <a:rPr lang="en-US" altLang="ko-KR"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R">
                <a:solidFill>
                  <a:srgbClr val="33CC33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green</a:t>
            </a:r>
            <a:r>
              <a:rPr lang="en-US" altLang="ko-KR"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R">
                <a:solidFill>
                  <a:srgbClr val="0000FF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blue)</a:t>
            </a:r>
            <a:endParaRPr lang="en-GB" altLang="en-US">
              <a:latin typeface="Cambria" panose="020405030504060302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E71E477-E7C5-4EF0-B81E-B37455776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857250"/>
            <a:ext cx="8572500" cy="5643563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RGB colour space is related to human vision through the  tristimulus theory of colour vision. 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GB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RGB is an additive colour model. The primary colours </a:t>
            </a:r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40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GB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combined to reproduce other colours.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RGB colour space, a colour is represented by a triplet (</a:t>
            </a:r>
            <a:r>
              <a:rPr lang="en-GB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r,g,b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gives the intensity of the red component 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240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intensity of the green component 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intensity of the blue component 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Here we assume that r,g,b are real numbers in the interval [0,1]. 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You will often see the values of r,g,b as integers in the interval [0,255].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020137E-9E3A-4212-9073-D240480E9D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00063"/>
            <a:ext cx="7362825" cy="704850"/>
          </a:xfrm>
        </p:spPr>
        <p:txBody>
          <a:bodyPr/>
          <a:lstStyle/>
          <a:p>
            <a:r>
              <a:rPr lang="en-US" altLang="ko-KR" b="1">
                <a:solidFill>
                  <a:srgbClr val="FF0000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</a:t>
            </a:r>
            <a:r>
              <a:rPr lang="en-US" altLang="ko-KR" b="1">
                <a:solidFill>
                  <a:srgbClr val="33CC33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G</a:t>
            </a:r>
            <a:r>
              <a:rPr lang="en-US" altLang="ko-KR" b="1">
                <a:solidFill>
                  <a:srgbClr val="0000FF"/>
                </a:solidFill>
                <a:latin typeface="Cambria" panose="020405030504060302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B </a:t>
            </a:r>
            <a:r>
              <a:rPr lang="en-GB" altLang="en-US">
                <a:ea typeface="Gulim" panose="020B0600000101010101" pitchFamily="34" charset="-127"/>
                <a:cs typeface="Times New Roman" panose="02020603050405020304" pitchFamily="18" charset="0"/>
              </a:rPr>
              <a:t>Color model</a:t>
            </a:r>
            <a:endParaRPr lang="en-GB" altLang="en-US" b="1"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9EA74F23-526D-4BC0-9AAB-0F2C56F418B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DF5BB51-40A0-46B3-9233-44A4A5F0E9E1}" type="slidenum">
              <a:rPr lang="ar-SA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9616" name="Object 0">
            <a:extLst>
              <a:ext uri="{FF2B5EF4-FFF2-40B4-BE49-F238E27FC236}">
                <a16:creationId xmlns:a16="http://schemas.microsoft.com/office/drawing/2014/main" id="{AFAE8B14-E9F2-4ED5-AB47-E828D9561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1690688"/>
          <a:ext cx="3457575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848356" imgH="2857500" progId="Word.Document.8">
                  <p:embed/>
                </p:oleObj>
              </mc:Choice>
              <mc:Fallback>
                <p:oleObj name="Document" r:id="rId3" imgW="2848356" imgH="28575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690688"/>
                        <a:ext cx="3457575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>
            <a:extLst>
              <a:ext uri="{FF2B5EF4-FFF2-40B4-BE49-F238E27FC236}">
                <a16:creationId xmlns:a16="http://schemas.microsoft.com/office/drawing/2014/main" id="{931C7C27-31A9-4568-BE91-D701D72DB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7969250" cy="7143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Active displays, such as computer monitors and television sets, emit combinations of red, green and blue light.  This is an </a:t>
            </a:r>
            <a:r>
              <a:rPr lang="en-GB" altLang="en-US" sz="2000" b="1">
                <a:latin typeface="Times New Roman" panose="02020603050405020304" pitchFamily="18" charset="0"/>
              </a:rPr>
              <a:t>additive</a:t>
            </a:r>
            <a:r>
              <a:rPr lang="en-GB" altLang="en-US" sz="2000">
                <a:latin typeface="Times New Roman" panose="02020603050405020304" pitchFamily="18" charset="0"/>
              </a:rPr>
              <a:t> color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 autoUpdateAnimBg="0"/>
    </p:bldLst>
  </p:timing>
</p:sld>
</file>

<file path=ppt/theme/theme1.xml><?xml version="1.0" encoding="utf-8"?>
<a:theme xmlns:a="http://schemas.openxmlformats.org/drawingml/2006/main" name="Tom presentation">
  <a:themeElements>
    <a:clrScheme name="Tom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m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Tom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875</Words>
  <Application>Microsoft Office PowerPoint</Application>
  <PresentationFormat>On-screen Show (4:3)</PresentationFormat>
  <Paragraphs>136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ＭＳ Ｐゴシック</vt:lpstr>
      <vt:lpstr>Cambria</vt:lpstr>
      <vt:lpstr>Times New Roman</vt:lpstr>
      <vt:lpstr>Gulim</vt:lpstr>
      <vt:lpstr>Wingdings</vt:lpstr>
      <vt:lpstr>StarSymbol</vt:lpstr>
      <vt:lpstr>Tom presentation</vt:lpstr>
      <vt:lpstr>Document</vt:lpstr>
      <vt:lpstr>Microsoft Equation 3.0</vt:lpstr>
      <vt:lpstr>Color   Models</vt:lpstr>
      <vt:lpstr>What is Color</vt:lpstr>
      <vt:lpstr>Preview</vt:lpstr>
      <vt:lpstr>Preview</vt:lpstr>
      <vt:lpstr>PowerPoint Presentation</vt:lpstr>
      <vt:lpstr>Types of Color Model</vt:lpstr>
      <vt:lpstr>Color Models</vt:lpstr>
      <vt:lpstr>RGB (red, green, blue)</vt:lpstr>
      <vt:lpstr>RGB Color model</vt:lpstr>
      <vt:lpstr>The RGB Color Spaces</vt:lpstr>
      <vt:lpstr>CMY Color model</vt:lpstr>
      <vt:lpstr>PowerPoint Presentation</vt:lpstr>
      <vt:lpstr>The CMY and CMYK Color Models</vt:lpstr>
      <vt:lpstr>PowerPoint Presentation</vt:lpstr>
      <vt:lpstr>PowerPoint Presentation</vt:lpstr>
      <vt:lpstr>CMYK model</vt:lpstr>
      <vt:lpstr>HSI Color Model</vt:lpstr>
      <vt:lpstr>HSI Color Model</vt:lpstr>
      <vt:lpstr>HSI Color Model</vt:lpstr>
      <vt:lpstr>HSV</vt:lpstr>
      <vt:lpstr>PowerPoint Presentation</vt:lpstr>
      <vt:lpstr>PowerPoint Presentation</vt:lpstr>
      <vt:lpstr>PowerPoint Presentation</vt:lpstr>
      <vt:lpstr>PowerPoint Presentation</vt:lpstr>
    </vt:vector>
  </TitlesOfParts>
  <Company>MSI VXU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Models</dc:title>
  <dc:creator>MSI VXU</dc:creator>
  <cp:lastModifiedBy>User</cp:lastModifiedBy>
  <cp:revision>74</cp:revision>
  <dcterms:created xsi:type="dcterms:W3CDTF">2007-10-09T07:45:52Z</dcterms:created>
  <dcterms:modified xsi:type="dcterms:W3CDTF">2022-06-27T18:34:56Z</dcterms:modified>
</cp:coreProperties>
</file>