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8" r:id="rId2"/>
    <p:sldId id="322" r:id="rId3"/>
    <p:sldId id="290" r:id="rId4"/>
    <p:sldId id="329" r:id="rId5"/>
    <p:sldId id="324" r:id="rId6"/>
    <p:sldId id="291" r:id="rId7"/>
    <p:sldId id="292" r:id="rId8"/>
    <p:sldId id="293" r:id="rId9"/>
    <p:sldId id="294" r:id="rId10"/>
    <p:sldId id="326" r:id="rId11"/>
    <p:sldId id="327" r:id="rId12"/>
    <p:sldId id="297" r:id="rId13"/>
    <p:sldId id="298" r:id="rId14"/>
    <p:sldId id="302" r:id="rId15"/>
    <p:sldId id="300" r:id="rId16"/>
    <p:sldId id="305" r:id="rId17"/>
    <p:sldId id="328" r:id="rId18"/>
    <p:sldId id="306" r:id="rId19"/>
    <p:sldId id="323" r:id="rId20"/>
    <p:sldId id="325" r:id="rId21"/>
    <p:sldId id="310" r:id="rId22"/>
    <p:sldId id="311" r:id="rId23"/>
    <p:sldId id="312" r:id="rId24"/>
    <p:sldId id="313" r:id="rId25"/>
    <p:sldId id="315" r:id="rId26"/>
    <p:sldId id="317" r:id="rId27"/>
    <p:sldId id="318" r:id="rId28"/>
    <p:sldId id="319" r:id="rId2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4AB5"/>
    <a:srgbClr val="BACBE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0BC7A26-08D4-411E-A6C5-39AFFEDAFAD5}"/>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ea typeface="+mn-ea"/>
              </a:defRPr>
            </a:lvl1pPr>
          </a:lstStyle>
          <a:p>
            <a:pPr>
              <a:defRPr/>
            </a:pPr>
            <a:endParaRPr lang="en-US"/>
          </a:p>
        </p:txBody>
      </p:sp>
      <p:sp>
        <p:nvSpPr>
          <p:cNvPr id="8195" name="Rectangle 3">
            <a:extLst>
              <a:ext uri="{FF2B5EF4-FFF2-40B4-BE49-F238E27FC236}">
                <a16:creationId xmlns:a16="http://schemas.microsoft.com/office/drawing/2014/main" id="{12DC5786-17F5-41E3-9770-6384D67D497D}"/>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ea typeface="+mn-ea"/>
              </a:defRPr>
            </a:lvl1pPr>
          </a:lstStyle>
          <a:p>
            <a:pPr>
              <a:defRPr/>
            </a:pPr>
            <a:endParaRPr lang="en-US"/>
          </a:p>
        </p:txBody>
      </p:sp>
      <p:sp>
        <p:nvSpPr>
          <p:cNvPr id="2052" name="Rectangle 4">
            <a:extLst>
              <a:ext uri="{FF2B5EF4-FFF2-40B4-BE49-F238E27FC236}">
                <a16:creationId xmlns:a16="http://schemas.microsoft.com/office/drawing/2014/main" id="{96CD4728-5D69-4B31-AD3E-03BE9153CCF3}"/>
              </a:ext>
            </a:extLst>
          </p:cNvPr>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0990ED77-1339-41BA-B774-ED8B2969A869}"/>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F849F7EF-34B4-4349-8713-FC64C72ADAD5}"/>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ea typeface="+mn-ea"/>
              </a:defRPr>
            </a:lvl1pPr>
          </a:lstStyle>
          <a:p>
            <a:pPr>
              <a:defRPr/>
            </a:pPr>
            <a:endParaRPr lang="en-US"/>
          </a:p>
        </p:txBody>
      </p:sp>
      <p:sp>
        <p:nvSpPr>
          <p:cNvPr id="8199" name="Rectangle 7">
            <a:extLst>
              <a:ext uri="{FF2B5EF4-FFF2-40B4-BE49-F238E27FC236}">
                <a16:creationId xmlns:a16="http://schemas.microsoft.com/office/drawing/2014/main" id="{8A4ABAD1-073A-4BB6-8C37-5A667650C40F}"/>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6AB4DD1F-4A70-4228-B03D-93E94EE81DA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E5727FF4-C949-40B3-B6A0-53837BE4F465}"/>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82CEBE94-6749-4BDF-8E7A-B37C8CEE4B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6628" name="Slide Number Placeholder 3">
            <a:extLst>
              <a:ext uri="{FF2B5EF4-FFF2-40B4-BE49-F238E27FC236}">
                <a16:creationId xmlns:a16="http://schemas.microsoft.com/office/drawing/2014/main" id="{1295E546-405C-48A5-879F-FB865D8FB9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ＭＳ Ｐゴシック" panose="020B0600070205080204" pitchFamily="34" charset="-128"/>
              </a:defRPr>
            </a:lvl1pPr>
            <a:lvl2pPr marL="742950" indent="-285750" defTabSz="966788">
              <a:defRPr>
                <a:solidFill>
                  <a:schemeClr val="tx1"/>
                </a:solidFill>
                <a:latin typeface="Arial" panose="020B0604020202020204" pitchFamily="34" charset="0"/>
                <a:ea typeface="ＭＳ Ｐゴシック" panose="020B0600070205080204" pitchFamily="34" charset="-128"/>
              </a:defRPr>
            </a:lvl2pPr>
            <a:lvl3pPr marL="1143000" indent="-228600" defTabSz="966788">
              <a:defRPr>
                <a:solidFill>
                  <a:schemeClr val="tx1"/>
                </a:solidFill>
                <a:latin typeface="Arial" panose="020B0604020202020204" pitchFamily="34" charset="0"/>
                <a:ea typeface="ＭＳ Ｐゴシック" panose="020B0600070205080204" pitchFamily="34" charset="-128"/>
              </a:defRPr>
            </a:lvl3pPr>
            <a:lvl4pPr marL="1600200" indent="-228600" defTabSz="966788">
              <a:defRPr>
                <a:solidFill>
                  <a:schemeClr val="tx1"/>
                </a:solidFill>
                <a:latin typeface="Arial" panose="020B0604020202020204" pitchFamily="34" charset="0"/>
                <a:ea typeface="ＭＳ Ｐゴシック" panose="020B0600070205080204" pitchFamily="34" charset="-128"/>
              </a:defRPr>
            </a:lvl4pPr>
            <a:lvl5pPr marL="2057400" indent="-228600" defTabSz="966788">
              <a:defRPr>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15EFE3C-5E62-4835-A1F5-A512DF80A06C}" type="slidenum">
              <a:rPr lang="en-US" altLang="en-US"/>
              <a:pPr/>
              <a:t>23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9360859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7578606"/>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157669"/>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121073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252295"/>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F2040EC-C5F3-46D6-B6F9-97D29E562EF8}"/>
              </a:ext>
            </a:extLst>
          </p:cNvPr>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8744437-E52C-4665-BE30-8EF9FA256812}"/>
              </a:ext>
            </a:extLst>
          </p:cNvPr>
          <p:cNvSpPr>
            <a:spLocks noGrp="1" noChangeArrowheads="1"/>
          </p:cNvSpPr>
          <p:nvPr>
            <p:ph type="body" idx="1"/>
          </p:nvPr>
        </p:nvSpPr>
        <p:spPr bwMode="auto">
          <a:xfrm>
            <a:off x="457200" y="10668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8">
            <a:extLst>
              <a:ext uri="{FF2B5EF4-FFF2-40B4-BE49-F238E27FC236}">
                <a16:creationId xmlns:a16="http://schemas.microsoft.com/office/drawing/2014/main" id="{D1FABF49-EA90-4E72-B908-946A19232948}"/>
              </a:ext>
            </a:extLst>
          </p:cNvPr>
          <p:cNvSpPr>
            <a:spLocks noChangeShapeType="1"/>
          </p:cNvSpPr>
          <p:nvPr/>
        </p:nvSpPr>
        <p:spPr bwMode="auto">
          <a:xfrm>
            <a:off x="457200" y="990600"/>
            <a:ext cx="8229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Rectangle 9">
            <a:extLst>
              <a:ext uri="{FF2B5EF4-FFF2-40B4-BE49-F238E27FC236}">
                <a16:creationId xmlns:a16="http://schemas.microsoft.com/office/drawing/2014/main" id="{7416AE11-80ED-4E2C-B9E4-2D06BD660553}"/>
              </a:ext>
            </a:extLst>
          </p:cNvPr>
          <p:cNvSpPr>
            <a:spLocks noChangeArrowheads="1"/>
          </p:cNvSpPr>
          <p:nvPr/>
        </p:nvSpPr>
        <p:spPr bwMode="auto">
          <a:xfrm>
            <a:off x="5867400" y="6400800"/>
            <a:ext cx="2819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400" b="1">
                <a:solidFill>
                  <a:schemeClr val="accent2"/>
                </a:solidFill>
              </a:rPr>
              <a:t>Illumination and Shading</a:t>
            </a:r>
          </a:p>
          <a:p>
            <a:pPr algn="r" eaLnBrk="1" hangingPunct="1">
              <a:defRPr/>
            </a:pPr>
            <a:endParaRPr lang="en-US" altLang="en-US" sz="1400" b="1">
              <a:solidFill>
                <a:schemeClr val="accent2"/>
              </a:solidFill>
            </a:endParaRPr>
          </a:p>
        </p:txBody>
      </p:sp>
      <p:sp>
        <p:nvSpPr>
          <p:cNvPr id="1030" name="Line 10">
            <a:extLst>
              <a:ext uri="{FF2B5EF4-FFF2-40B4-BE49-F238E27FC236}">
                <a16:creationId xmlns:a16="http://schemas.microsoft.com/office/drawing/2014/main" id="{C29DF281-D635-4EA1-8F2A-FB6C4B18D6BF}"/>
              </a:ext>
            </a:extLst>
          </p:cNvPr>
          <p:cNvSpPr>
            <a:spLocks noChangeShapeType="1"/>
          </p:cNvSpPr>
          <p:nvPr/>
        </p:nvSpPr>
        <p:spPr bwMode="auto">
          <a:xfrm>
            <a:off x="457200" y="6400800"/>
            <a:ext cx="82296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11">
            <a:extLst>
              <a:ext uri="{FF2B5EF4-FFF2-40B4-BE49-F238E27FC236}">
                <a16:creationId xmlns:a16="http://schemas.microsoft.com/office/drawing/2014/main" id="{566E3940-A253-4B36-87FD-42559216D1FF}"/>
              </a:ext>
            </a:extLst>
          </p:cNvPr>
          <p:cNvSpPr>
            <a:spLocks noChangeArrowheads="1"/>
          </p:cNvSpPr>
          <p:nvPr/>
        </p:nvSpPr>
        <p:spPr bwMode="auto">
          <a:xfrm>
            <a:off x="457200" y="6400800"/>
            <a:ext cx="3429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a:solidFill>
                  <a:schemeClr val="accent2"/>
                </a:solidFill>
              </a:rPr>
              <a:t>Computer Graphics</a:t>
            </a:r>
          </a:p>
        </p:txBody>
      </p:sp>
      <p:sp>
        <p:nvSpPr>
          <p:cNvPr id="1032" name="Line 8">
            <a:extLst>
              <a:ext uri="{FF2B5EF4-FFF2-40B4-BE49-F238E27FC236}">
                <a16:creationId xmlns:a16="http://schemas.microsoft.com/office/drawing/2014/main" id="{88B447E3-1896-41B9-A844-AB98796EAF89}"/>
              </a:ext>
            </a:extLst>
          </p:cNvPr>
          <p:cNvSpPr>
            <a:spLocks noChangeShapeType="1"/>
          </p:cNvSpPr>
          <p:nvPr userDrawn="1"/>
        </p:nvSpPr>
        <p:spPr bwMode="auto">
          <a:xfrm>
            <a:off x="457200" y="990600"/>
            <a:ext cx="8229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11">
            <a:extLst>
              <a:ext uri="{FF2B5EF4-FFF2-40B4-BE49-F238E27FC236}">
                <a16:creationId xmlns:a16="http://schemas.microsoft.com/office/drawing/2014/main" id="{0638812F-88AF-48D0-BA51-2F689C10C0D1}"/>
              </a:ext>
            </a:extLst>
          </p:cNvPr>
          <p:cNvSpPr>
            <a:spLocks noChangeShapeType="1"/>
          </p:cNvSpPr>
          <p:nvPr userDrawn="1"/>
        </p:nvSpPr>
        <p:spPr bwMode="auto">
          <a:xfrm>
            <a:off x="457200" y="6400800"/>
            <a:ext cx="82296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fade thruBlk="1"/>
  </p:transition>
  <p:hf sldNum="0" hdr="0" dt="0"/>
  <p:txStyles>
    <p:titleStyle>
      <a:lvl1pPr algn="l" rtl="0" eaLnBrk="0" fontAlgn="base" hangingPunct="0">
        <a:spcBef>
          <a:spcPct val="0"/>
        </a:spcBef>
        <a:spcAft>
          <a:spcPct val="0"/>
        </a:spcAft>
        <a:defRPr sz="3600" b="1">
          <a:solidFill>
            <a:schemeClr val="accent2"/>
          </a:solidFill>
          <a:latin typeface="+mj-lt"/>
          <a:ea typeface="ＭＳ Ｐゴシック" charset="0"/>
          <a:cs typeface="+mj-cs"/>
        </a:defRPr>
      </a:lvl1pPr>
      <a:lvl2pPr algn="l" rtl="0" eaLnBrk="0" fontAlgn="base" hangingPunct="0">
        <a:spcBef>
          <a:spcPct val="0"/>
        </a:spcBef>
        <a:spcAft>
          <a:spcPct val="0"/>
        </a:spcAft>
        <a:defRPr sz="3600" b="1">
          <a:solidFill>
            <a:schemeClr val="accent2"/>
          </a:solidFill>
          <a:latin typeface="Arial" charset="0"/>
          <a:ea typeface="ＭＳ Ｐゴシック" charset="0"/>
        </a:defRPr>
      </a:lvl2pPr>
      <a:lvl3pPr algn="l" rtl="0" eaLnBrk="0" fontAlgn="base" hangingPunct="0">
        <a:spcBef>
          <a:spcPct val="0"/>
        </a:spcBef>
        <a:spcAft>
          <a:spcPct val="0"/>
        </a:spcAft>
        <a:defRPr sz="3600" b="1">
          <a:solidFill>
            <a:schemeClr val="accent2"/>
          </a:solidFill>
          <a:latin typeface="Arial" charset="0"/>
          <a:ea typeface="ＭＳ Ｐゴシック" charset="0"/>
        </a:defRPr>
      </a:lvl3pPr>
      <a:lvl4pPr algn="l" rtl="0" eaLnBrk="0" fontAlgn="base" hangingPunct="0">
        <a:spcBef>
          <a:spcPct val="0"/>
        </a:spcBef>
        <a:spcAft>
          <a:spcPct val="0"/>
        </a:spcAft>
        <a:defRPr sz="3600" b="1">
          <a:solidFill>
            <a:schemeClr val="accent2"/>
          </a:solidFill>
          <a:latin typeface="Arial" charset="0"/>
          <a:ea typeface="ＭＳ Ｐゴシック" charset="0"/>
        </a:defRPr>
      </a:lvl4pPr>
      <a:lvl5pPr algn="l" rtl="0" eaLnBrk="0" fontAlgn="base" hangingPunct="0">
        <a:spcBef>
          <a:spcPct val="0"/>
        </a:spcBef>
        <a:spcAft>
          <a:spcPct val="0"/>
        </a:spcAft>
        <a:defRPr sz="3600" b="1">
          <a:solidFill>
            <a:schemeClr val="accent2"/>
          </a:solidFill>
          <a:latin typeface="Arial" charset="0"/>
          <a:ea typeface="ＭＳ Ｐゴシック" charset="0"/>
        </a:defRPr>
      </a:lvl5pPr>
      <a:lvl6pPr marL="457200" algn="l" rtl="0" eaLnBrk="1" fontAlgn="base" hangingPunct="1">
        <a:spcBef>
          <a:spcPct val="0"/>
        </a:spcBef>
        <a:spcAft>
          <a:spcPct val="0"/>
        </a:spcAft>
        <a:defRPr sz="3600" b="1">
          <a:solidFill>
            <a:schemeClr val="accent2"/>
          </a:solidFill>
          <a:latin typeface="Arial" charset="0"/>
        </a:defRPr>
      </a:lvl6pPr>
      <a:lvl7pPr marL="914400" algn="l" rtl="0" eaLnBrk="1" fontAlgn="base" hangingPunct="1">
        <a:spcBef>
          <a:spcPct val="0"/>
        </a:spcBef>
        <a:spcAft>
          <a:spcPct val="0"/>
        </a:spcAft>
        <a:defRPr sz="3600" b="1">
          <a:solidFill>
            <a:schemeClr val="accent2"/>
          </a:solidFill>
          <a:latin typeface="Arial" charset="0"/>
        </a:defRPr>
      </a:lvl7pPr>
      <a:lvl8pPr marL="1371600" algn="l" rtl="0" eaLnBrk="1" fontAlgn="base" hangingPunct="1">
        <a:spcBef>
          <a:spcPct val="0"/>
        </a:spcBef>
        <a:spcAft>
          <a:spcPct val="0"/>
        </a:spcAft>
        <a:defRPr sz="3600" b="1">
          <a:solidFill>
            <a:schemeClr val="accent2"/>
          </a:solidFill>
          <a:latin typeface="Arial" charset="0"/>
        </a:defRPr>
      </a:lvl8pPr>
      <a:lvl9pPr marL="1828800" algn="l" rtl="0" eaLnBrk="1" fontAlgn="base" hangingPunct="1">
        <a:spcBef>
          <a:spcPct val="0"/>
        </a:spcBef>
        <a:spcAft>
          <a:spcPct val="0"/>
        </a:spcAft>
        <a:defRPr sz="3600" b="1">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3200">
          <a:solidFill>
            <a:schemeClr val="accent2"/>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accent2"/>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accent2"/>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accent2"/>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accent2"/>
          </a:solidFill>
          <a:latin typeface="+mn-lt"/>
        </a:defRPr>
      </a:lvl6pPr>
      <a:lvl7pPr marL="2971800" indent="-228600" algn="l" rtl="0" eaLnBrk="1" fontAlgn="base" hangingPunct="1">
        <a:spcBef>
          <a:spcPct val="20000"/>
        </a:spcBef>
        <a:spcAft>
          <a:spcPct val="0"/>
        </a:spcAft>
        <a:buChar char="»"/>
        <a:defRPr sz="2000">
          <a:solidFill>
            <a:schemeClr val="accent2"/>
          </a:solidFill>
          <a:latin typeface="+mn-lt"/>
        </a:defRPr>
      </a:lvl7pPr>
      <a:lvl8pPr marL="3429000" indent="-228600" algn="l" rtl="0" eaLnBrk="1" fontAlgn="base" hangingPunct="1">
        <a:spcBef>
          <a:spcPct val="20000"/>
        </a:spcBef>
        <a:spcAft>
          <a:spcPct val="0"/>
        </a:spcAft>
        <a:buChar char="»"/>
        <a:defRPr sz="2000">
          <a:solidFill>
            <a:schemeClr val="accent2"/>
          </a:solidFill>
          <a:latin typeface="+mn-lt"/>
        </a:defRPr>
      </a:lvl8pPr>
      <a:lvl9pPr marL="3886200" indent="-228600" algn="l" rtl="0" eaLnBrk="1" fontAlgn="base" hangingPunct="1">
        <a:spcBef>
          <a:spcPct val="20000"/>
        </a:spcBef>
        <a:spcAft>
          <a:spcPct val="0"/>
        </a:spcAft>
        <a:buChar char="»"/>
        <a:defRPr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Light"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6">
            <a:extLst>
              <a:ext uri="{FF2B5EF4-FFF2-40B4-BE49-F238E27FC236}">
                <a16:creationId xmlns:a16="http://schemas.microsoft.com/office/drawing/2014/main" id="{ADBA1CD8-F869-44AD-8059-7466BAF43B22}"/>
              </a:ext>
            </a:extLst>
          </p:cNvPr>
          <p:cNvSpPr>
            <a:spLocks noChangeArrowheads="1"/>
          </p:cNvSpPr>
          <p:nvPr/>
        </p:nvSpPr>
        <p:spPr bwMode="auto">
          <a:xfrm>
            <a:off x="685800" y="762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4400" b="1"/>
              <a:t>Computer Graphics</a:t>
            </a:r>
          </a:p>
        </p:txBody>
      </p:sp>
      <p:sp>
        <p:nvSpPr>
          <p:cNvPr id="3075" name="Rectangle 7">
            <a:extLst>
              <a:ext uri="{FF2B5EF4-FFF2-40B4-BE49-F238E27FC236}">
                <a16:creationId xmlns:a16="http://schemas.microsoft.com/office/drawing/2014/main" id="{3790D93C-3D64-45DC-86CB-FDF57DB2C3F4}"/>
              </a:ext>
            </a:extLst>
          </p:cNvPr>
          <p:cNvSpPr>
            <a:spLocks noChangeArrowheads="1"/>
          </p:cNvSpPr>
          <p:nvPr/>
        </p:nvSpPr>
        <p:spPr bwMode="auto">
          <a:xfrm>
            <a:off x="1447800" y="5257800"/>
            <a:ext cx="640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buFontTx/>
              <a:buNone/>
            </a:pPr>
            <a:r>
              <a:rPr lang="en-US" altLang="en-US" sz="4000"/>
              <a:t>Illumination and Shading</a:t>
            </a:r>
          </a:p>
        </p:txBody>
      </p:sp>
      <p:pic>
        <p:nvPicPr>
          <p:cNvPr id="3076" name="Picture 1">
            <a:extLst>
              <a:ext uri="{FF2B5EF4-FFF2-40B4-BE49-F238E27FC236}">
                <a16:creationId xmlns:a16="http://schemas.microsoft.com/office/drawing/2014/main" id="{891B4D4A-49E2-4F39-810F-73A48A4675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89163"/>
            <a:ext cx="4800600"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FB8139C-C56A-4B6F-A157-A4F6ABD58ADB}"/>
              </a:ext>
            </a:extLst>
          </p:cNvPr>
          <p:cNvSpPr>
            <a:spLocks noGrp="1"/>
          </p:cNvSpPr>
          <p:nvPr>
            <p:ph type="title"/>
          </p:nvPr>
        </p:nvSpPr>
        <p:spPr/>
        <p:txBody>
          <a:bodyPr/>
          <a:lstStyle/>
          <a:p>
            <a:r>
              <a:rPr lang="en-US" altLang="en-US">
                <a:ea typeface="ＭＳ Ｐゴシック" panose="020B0600070205080204" pitchFamily="34" charset="-128"/>
              </a:rPr>
              <a:t>Light Sources in Computer Graphics</a:t>
            </a:r>
          </a:p>
        </p:txBody>
      </p:sp>
      <p:sp>
        <p:nvSpPr>
          <p:cNvPr id="12291" name="Content Placeholder 2">
            <a:extLst>
              <a:ext uri="{FF2B5EF4-FFF2-40B4-BE49-F238E27FC236}">
                <a16:creationId xmlns:a16="http://schemas.microsoft.com/office/drawing/2014/main" id="{7AE1E92F-EDD6-4E32-9F64-C06812BB0417}"/>
              </a:ext>
            </a:extLst>
          </p:cNvPr>
          <p:cNvSpPr>
            <a:spLocks noGrp="1"/>
          </p:cNvSpPr>
          <p:nvPr>
            <p:ph idx="1"/>
          </p:nvPr>
        </p:nvSpPr>
        <p:spPr/>
        <p:txBody>
          <a:bodyPr/>
          <a:lstStyle/>
          <a:p>
            <a:r>
              <a:rPr lang="en-US" altLang="en-US">
                <a:solidFill>
                  <a:srgbClr val="3366FF"/>
                </a:solidFill>
                <a:ea typeface="ＭＳ Ｐゴシック" panose="020B0600070205080204" pitchFamily="34" charset="-128"/>
              </a:rPr>
              <a:t>spot light source</a:t>
            </a:r>
            <a:r>
              <a:rPr lang="en-US" altLang="en-US">
                <a:ea typeface="ＭＳ Ｐゴシック" panose="020B0600070205080204" pitchFamily="34" charset="-128"/>
              </a:rPr>
              <a:t>: </a:t>
            </a:r>
          </a:p>
          <a:p>
            <a:pPr lvl="1"/>
            <a:r>
              <a:rPr lang="en-US" altLang="en-US">
                <a:ea typeface="ＭＳ Ｐゴシック" panose="020B0600070205080204" pitchFamily="34" charset="-128"/>
              </a:rPr>
              <a:t>point light source emitting a light-cone with intensity decreasing towards cone border</a:t>
            </a:r>
            <a:br>
              <a:rPr lang="en-US" altLang="en-US">
                <a:ea typeface="ＭＳ Ｐゴシック" panose="020B0600070205080204" pitchFamily="34" charset="-128"/>
              </a:rPr>
            </a:br>
            <a:br>
              <a:rPr lang="en-US" altLang="en-US">
                <a:ea typeface="ＭＳ Ｐゴシック" panose="020B0600070205080204" pitchFamily="34" charset="-128"/>
              </a:rPr>
            </a:br>
            <a:endParaRPr lang="en-US" altLang="en-US" b="1">
              <a:ea typeface="ＭＳ Ｐゴシック" panose="020B0600070205080204" pitchFamily="34" charset="-128"/>
            </a:endParaRPr>
          </a:p>
        </p:txBody>
      </p:sp>
      <p:pic>
        <p:nvPicPr>
          <p:cNvPr id="12292" name="Picture 5" descr="an06f09">
            <a:extLst>
              <a:ext uri="{FF2B5EF4-FFF2-40B4-BE49-F238E27FC236}">
                <a16:creationId xmlns:a16="http://schemas.microsoft.com/office/drawing/2014/main" id="{439466B5-EEA3-43E3-B1E2-D146880B73C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57800" y="3429000"/>
            <a:ext cx="38322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8" descr="an06f11">
            <a:extLst>
              <a:ext uri="{FF2B5EF4-FFF2-40B4-BE49-F238E27FC236}">
                <a16:creationId xmlns:a16="http://schemas.microsoft.com/office/drawing/2014/main" id="{CBF71C9A-E4C4-4CAB-879A-99151C492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38600"/>
            <a:ext cx="24384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294" name="Straight Arrow Connector 2">
            <a:extLst>
              <a:ext uri="{FF2B5EF4-FFF2-40B4-BE49-F238E27FC236}">
                <a16:creationId xmlns:a16="http://schemas.microsoft.com/office/drawing/2014/main" id="{48FAA375-8D73-4579-9995-4F3C72B0D555}"/>
              </a:ext>
            </a:extLst>
          </p:cNvPr>
          <p:cNvCxnSpPr>
            <a:cxnSpLocks noChangeShapeType="1"/>
          </p:cNvCxnSpPr>
          <p:nvPr/>
        </p:nvCxnSpPr>
        <p:spPr bwMode="auto">
          <a:xfrm flipH="1">
            <a:off x="6400800" y="3657600"/>
            <a:ext cx="1752600" cy="2209800"/>
          </a:xfrm>
          <a:prstGeom prst="straightConnector1">
            <a:avLst/>
          </a:prstGeom>
          <a:noFill/>
          <a:ln w="9525">
            <a:solidFill>
              <a:srgbClr val="3366FF"/>
            </a:solidFill>
            <a:round/>
            <a:headEnd/>
            <a:tailEnd type="arrow" w="med" len="med"/>
          </a:ln>
          <a:extLst>
            <a:ext uri="{909E8E84-426E-40DD-AFC4-6F175D3DCCD1}">
              <a14:hiddenFill xmlns:a14="http://schemas.microsoft.com/office/drawing/2010/main">
                <a:noFill/>
              </a14:hiddenFill>
            </a:ext>
          </a:extLst>
        </p:spPr>
      </p:cxnSp>
      <p:sp>
        <p:nvSpPr>
          <p:cNvPr id="12295" name="Rectangle 5">
            <a:extLst>
              <a:ext uri="{FF2B5EF4-FFF2-40B4-BE49-F238E27FC236}">
                <a16:creationId xmlns:a16="http://schemas.microsoft.com/office/drawing/2014/main" id="{7C9F39FB-161B-4F62-B9DD-E40870AA3D6F}"/>
              </a:ext>
            </a:extLst>
          </p:cNvPr>
          <p:cNvSpPr>
            <a:spLocks noChangeArrowheads="1"/>
          </p:cNvSpPr>
          <p:nvPr/>
        </p:nvSpPr>
        <p:spPr bwMode="auto">
          <a:xfrm>
            <a:off x="4191000" y="5878513"/>
            <a:ext cx="1544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chemeClr val="tx1"/>
                </a:solidFill>
              </a:rPr>
              <a:t>light direction</a:t>
            </a:r>
          </a:p>
        </p:txBody>
      </p:sp>
      <p:sp>
        <p:nvSpPr>
          <p:cNvPr id="12296" name="Rectangle 11">
            <a:extLst>
              <a:ext uri="{FF2B5EF4-FFF2-40B4-BE49-F238E27FC236}">
                <a16:creationId xmlns:a16="http://schemas.microsoft.com/office/drawing/2014/main" id="{525E43FE-D16E-4C5D-9767-7034E0926BE9}"/>
              </a:ext>
            </a:extLst>
          </p:cNvPr>
          <p:cNvSpPr>
            <a:spLocks noChangeArrowheads="1"/>
          </p:cNvSpPr>
          <p:nvPr/>
        </p:nvSpPr>
        <p:spPr bwMode="auto">
          <a:xfrm>
            <a:off x="6477000" y="5638800"/>
            <a:ext cx="992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3366FF"/>
                </a:solidFill>
              </a:rPr>
              <a:t>light ray</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BE8DF56-D76D-459B-828F-D6DAEF987CD9}"/>
              </a:ext>
            </a:extLst>
          </p:cNvPr>
          <p:cNvSpPr>
            <a:spLocks noGrp="1"/>
          </p:cNvSpPr>
          <p:nvPr>
            <p:ph type="title"/>
          </p:nvPr>
        </p:nvSpPr>
        <p:spPr/>
        <p:txBody>
          <a:bodyPr/>
          <a:lstStyle/>
          <a:p>
            <a:r>
              <a:rPr lang="en-US" altLang="en-US">
                <a:ea typeface="ＭＳ Ｐゴシック" panose="020B0600070205080204" pitchFamily="34" charset="-128"/>
              </a:rPr>
              <a:t>Light Sources in Computer Graphics</a:t>
            </a:r>
          </a:p>
        </p:txBody>
      </p:sp>
      <p:sp>
        <p:nvSpPr>
          <p:cNvPr id="13315" name="Content Placeholder 2">
            <a:extLst>
              <a:ext uri="{FF2B5EF4-FFF2-40B4-BE49-F238E27FC236}">
                <a16:creationId xmlns:a16="http://schemas.microsoft.com/office/drawing/2014/main" id="{176993A4-4CFB-44FA-8636-169350C13F40}"/>
              </a:ext>
            </a:extLst>
          </p:cNvPr>
          <p:cNvSpPr>
            <a:spLocks noGrp="1"/>
          </p:cNvSpPr>
          <p:nvPr>
            <p:ph idx="1"/>
          </p:nvPr>
        </p:nvSpPr>
        <p:spPr/>
        <p:txBody>
          <a:bodyPr/>
          <a:lstStyle/>
          <a:p>
            <a:r>
              <a:rPr lang="en-US" altLang="en-US">
                <a:solidFill>
                  <a:srgbClr val="3366FF"/>
                </a:solidFill>
                <a:ea typeface="ＭＳ Ｐゴシック" panose="020B0600070205080204" pitchFamily="34" charset="-128"/>
              </a:rPr>
              <a:t>directional light source: </a:t>
            </a:r>
          </a:p>
          <a:p>
            <a:pPr lvl="1"/>
            <a:r>
              <a:rPr lang="en-US" altLang="en-US">
                <a:ea typeface="ＭＳ Ｐゴシック" panose="020B0600070205080204" pitchFamily="34" charset="-128"/>
              </a:rPr>
              <a:t>sends directed, parallel light rays, </a:t>
            </a:r>
          </a:p>
          <a:p>
            <a:pPr lvl="1"/>
            <a:r>
              <a:rPr lang="en-US" altLang="en-US">
                <a:ea typeface="ＭＳ Ｐゴシック" panose="020B0600070205080204" pitchFamily="34" charset="-128"/>
              </a:rPr>
              <a:t>has no position (or position is at infinity)</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pic>
        <p:nvPicPr>
          <p:cNvPr id="13316" name="Picture 4" descr="an06f12">
            <a:extLst>
              <a:ext uri="{FF2B5EF4-FFF2-40B4-BE49-F238E27FC236}">
                <a16:creationId xmlns:a16="http://schemas.microsoft.com/office/drawing/2014/main" id="{396A8104-2D8C-491B-8149-D59FFD242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3371850"/>
            <a:ext cx="30099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9F67A3F-1DC9-4C14-9D38-2971E7FA7BA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Light Sources in Computer Graphics</a:t>
            </a:r>
          </a:p>
        </p:txBody>
      </p:sp>
      <p:sp>
        <p:nvSpPr>
          <p:cNvPr id="14339" name="Rectangle 3">
            <a:extLst>
              <a:ext uri="{FF2B5EF4-FFF2-40B4-BE49-F238E27FC236}">
                <a16:creationId xmlns:a16="http://schemas.microsoft.com/office/drawing/2014/main" id="{E8A4C67A-469F-4356-8A0C-20BA8B08D564}"/>
              </a:ext>
            </a:extLst>
          </p:cNvPr>
          <p:cNvSpPr>
            <a:spLocks noGrp="1" noChangeArrowheads="1"/>
          </p:cNvSpPr>
          <p:nvPr>
            <p:ph idx="1"/>
          </p:nvPr>
        </p:nvSpPr>
        <p:spPr>
          <a:xfrm>
            <a:off x="457200" y="1066800"/>
            <a:ext cx="8458200" cy="5257800"/>
          </a:xfrm>
        </p:spPr>
        <p:txBody>
          <a:bodyPr/>
          <a:lstStyle/>
          <a:p>
            <a:pPr eaLnBrk="1" hangingPunct="1"/>
            <a:r>
              <a:rPr lang="en-US" altLang="en-US">
                <a:solidFill>
                  <a:srgbClr val="3366FF"/>
                </a:solidFill>
                <a:ea typeface="ＭＳ Ｐゴシック" panose="020B0600070205080204" pitchFamily="34" charset="-128"/>
              </a:rPr>
              <a:t>light attenuation</a:t>
            </a:r>
          </a:p>
          <a:p>
            <a:pPr lvl="1" eaLnBrk="1" hangingPunct="1"/>
            <a:r>
              <a:rPr lang="en-US" altLang="en-US">
                <a:ea typeface="ＭＳ Ｐゴシック" panose="020B0600070205080204" pitchFamily="34" charset="-128"/>
              </a:rPr>
              <a:t>light intensity decreases with distance </a:t>
            </a:r>
            <a:r>
              <a:rPr lang="en-US" altLang="en-US" i="1">
                <a:ea typeface="ＭＳ Ｐゴシック" panose="020B0600070205080204" pitchFamily="34" charset="-128"/>
              </a:rPr>
              <a:t>d</a:t>
            </a:r>
          </a:p>
          <a:p>
            <a:pPr lvl="1" eaLnBrk="1" hangingPunct="1"/>
            <a:r>
              <a:rPr lang="en-US" altLang="en-US">
                <a:ea typeface="ＭＳ Ｐゴシック" panose="020B0600070205080204" pitchFamily="34" charset="-128"/>
              </a:rPr>
              <a:t>theoretically: </a:t>
            </a:r>
            <a:r>
              <a:rPr lang="de-DE" altLang="en-US">
                <a:ea typeface="ＭＳ Ｐゴシック" panose="020B0600070205080204" pitchFamily="34" charset="-128"/>
              </a:rPr>
              <a:t>I ~ 1/d²</a:t>
            </a:r>
          </a:p>
          <a:p>
            <a:pPr lvl="1" eaLnBrk="1" hangingPunct="1"/>
            <a:r>
              <a:rPr lang="de-DE" altLang="en-US">
                <a:ea typeface="ＭＳ Ｐゴシック" panose="020B0600070205080204" pitchFamily="34" charset="-128"/>
              </a:rPr>
              <a:t>CG: I ~ 1/(a+bd+cd²)</a:t>
            </a:r>
          </a:p>
          <a:p>
            <a:pPr eaLnBrk="1" hangingPunct="1"/>
            <a:r>
              <a:rPr lang="de-DE" altLang="en-US">
                <a:solidFill>
                  <a:srgbClr val="3366FF"/>
                </a:solidFill>
                <a:ea typeface="ＭＳ Ｐゴシック" panose="020B0600070205080204" pitchFamily="34" charset="-128"/>
              </a:rPr>
              <a:t>light color</a:t>
            </a:r>
          </a:p>
          <a:p>
            <a:pPr lvl="1" eaLnBrk="1" hangingPunct="1"/>
            <a:r>
              <a:rPr lang="en-US" altLang="en-US">
                <a:ea typeface="ＭＳ Ｐゴシック" panose="020B0600070205080204" pitchFamily="34" charset="-128"/>
              </a:rPr>
              <a:t>modeled using RGB values</a:t>
            </a:r>
          </a:p>
          <a:p>
            <a:pPr lvl="1" eaLnBrk="1" hangingPunct="1"/>
            <a:r>
              <a:rPr lang="en-US" altLang="en-US">
                <a:ea typeface="ＭＳ Ｐゴシック" panose="020B0600070205080204" pitchFamily="34" charset="-128"/>
              </a:rPr>
              <a:t>approximation because light behavior depends on wave length</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4978736-562A-45A9-BD27-55CD6BEAA1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Light Interaction with Surfaces</a:t>
            </a:r>
          </a:p>
        </p:txBody>
      </p:sp>
      <p:sp>
        <p:nvSpPr>
          <p:cNvPr id="15363" name="Rectangle 3">
            <a:extLst>
              <a:ext uri="{FF2B5EF4-FFF2-40B4-BE49-F238E27FC236}">
                <a16:creationId xmlns:a16="http://schemas.microsoft.com/office/drawing/2014/main" id="{D1C9F84A-73B7-4906-80D8-2C3069813DA1}"/>
              </a:ext>
            </a:extLst>
          </p:cNvPr>
          <p:cNvSpPr>
            <a:spLocks noGrp="1" noChangeArrowheads="1"/>
          </p:cNvSpPr>
          <p:nvPr>
            <p:ph idx="1"/>
          </p:nvPr>
        </p:nvSpPr>
        <p:spPr/>
        <p:txBody>
          <a:bodyPr/>
          <a:lstStyle/>
          <a:p>
            <a:pPr eaLnBrk="1" hangingPunct="1"/>
            <a:r>
              <a:rPr lang="en-US" altLang="en-US" sz="2400">
                <a:ea typeface="ＭＳ Ｐゴシック" panose="020B0600070205080204" pitchFamily="34" charset="-128"/>
              </a:rPr>
              <a:t>light </a:t>
            </a:r>
            <a:r>
              <a:rPr lang="en-US" altLang="en-US" sz="2400">
                <a:solidFill>
                  <a:srgbClr val="FF6600"/>
                </a:solidFill>
                <a:ea typeface="ＭＳ Ｐゴシック" panose="020B0600070205080204" pitchFamily="34" charset="-128"/>
              </a:rPr>
              <a:t>comes in </a:t>
            </a:r>
            <a:r>
              <a:rPr lang="en-US" altLang="en-US" sz="2400">
                <a:ea typeface="ＭＳ Ｐゴシック" panose="020B0600070205080204" pitchFamily="34" charset="-128"/>
              </a:rPr>
              <a:t>at an </a:t>
            </a:r>
            <a:r>
              <a:rPr lang="en-US" altLang="en-US" sz="2400" b="1">
                <a:ea typeface="ＭＳ Ｐゴシック" panose="020B0600070205080204" pitchFamily="34" charset="-128"/>
              </a:rPr>
              <a:t>angle </a:t>
            </a:r>
            <a:r>
              <a:rPr lang="el-GR" altLang="en-US" sz="2400" b="1">
                <a:latin typeface="Arial Unicode MS" panose="020B0604020202020204" pitchFamily="34" charset="-128"/>
                <a:ea typeface="Arial Unicode MS" panose="020B0604020202020204" pitchFamily="34" charset="-128"/>
                <a:cs typeface="Arial Unicode MS" panose="020B0604020202020204" pitchFamily="34" charset="-128"/>
              </a:rPr>
              <a:t>θ</a:t>
            </a: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 (w.r.t. surface normal N)</a:t>
            </a:r>
            <a:endParaRPr lang="en-US" altLang="en-US" sz="2400">
              <a:ea typeface="ＭＳ Ｐゴシック" panose="020B0600070205080204" pitchFamily="34" charset="-128"/>
              <a:sym typeface="Symbol" panose="05050102010706020507" pitchFamily="18" charset="2"/>
            </a:endParaRPr>
          </a:p>
          <a:p>
            <a:pPr eaLnBrk="1" hangingPunct="1"/>
            <a:r>
              <a:rPr lang="en-US" altLang="en-US" sz="2400">
                <a:ea typeface="ＭＳ Ｐゴシック" panose="020B0600070205080204" pitchFamily="34" charset="-128"/>
                <a:sym typeface="Symbol" panose="05050102010706020507" pitchFamily="18" charset="2"/>
              </a:rPr>
              <a:t>light </a:t>
            </a:r>
            <a:r>
              <a:rPr lang="en-US" altLang="en-US" sz="2400">
                <a:solidFill>
                  <a:srgbClr val="CC4AB5"/>
                </a:solidFill>
                <a:ea typeface="ＭＳ Ｐゴシック" panose="020B0600070205080204" pitchFamily="34" charset="-128"/>
                <a:sym typeface="Symbol" panose="05050102010706020507" pitchFamily="18" charset="2"/>
              </a:rPr>
              <a:t>goes out </a:t>
            </a:r>
            <a:r>
              <a:rPr lang="en-US" altLang="en-US" sz="2400">
                <a:ea typeface="ＭＳ Ｐゴシック" panose="020B0600070205080204" pitchFamily="34" charset="-128"/>
                <a:sym typeface="Symbol" panose="05050102010706020507" pitchFamily="18" charset="2"/>
              </a:rPr>
              <a:t>around direction R</a:t>
            </a:r>
          </a:p>
          <a:p>
            <a:pPr eaLnBrk="1" hangingPunct="1"/>
            <a:r>
              <a:rPr lang="en-US" altLang="en-US" sz="2400">
                <a:ea typeface="ＭＳ Ｐゴシック" panose="020B0600070205080204" pitchFamily="34" charset="-128"/>
              </a:rPr>
              <a:t>we </a:t>
            </a:r>
            <a:r>
              <a:rPr lang="en-US" altLang="en-US" sz="2400">
                <a:solidFill>
                  <a:srgbClr val="008000"/>
                </a:solidFill>
                <a:ea typeface="ＭＳ Ｐゴシック" panose="020B0600070205080204" pitchFamily="34" charset="-128"/>
              </a:rPr>
              <a:t>look</a:t>
            </a:r>
            <a:r>
              <a:rPr lang="en-US" altLang="en-US" sz="2400">
                <a:ea typeface="ＭＳ Ｐゴシック" panose="020B0600070205080204" pitchFamily="34" charset="-128"/>
              </a:rPr>
              <a:t> at surface from a direction V</a:t>
            </a:r>
          </a:p>
          <a:p>
            <a:pPr eaLnBrk="1" hangingPunct="1"/>
            <a:r>
              <a:rPr lang="el-GR" altLang="en-US" sz="2400">
                <a:ea typeface="ＭＳ Ｐゴシック" panose="020B0600070205080204" pitchFamily="34" charset="-128"/>
              </a:rPr>
              <a:t>Φ</a:t>
            </a:r>
            <a:r>
              <a:rPr lang="en-US" altLang="en-US" sz="2400">
                <a:ea typeface="ＭＳ Ｐゴシック" panose="020B0600070205080204" pitchFamily="34" charset="-128"/>
                <a:sym typeface="Symbol" panose="05050102010706020507" pitchFamily="18" charset="2"/>
              </a:rPr>
              <a:t> = angle(R,V) gives perceived</a:t>
            </a:r>
            <a:br>
              <a:rPr lang="en-US" altLang="en-US" sz="2400">
                <a:ea typeface="ＭＳ Ｐゴシック" panose="020B0600070205080204" pitchFamily="34" charset="-128"/>
                <a:sym typeface="Symbol" panose="05050102010706020507" pitchFamily="18" charset="2"/>
              </a:rPr>
            </a:br>
            <a:r>
              <a:rPr lang="en-US" altLang="en-US" sz="2400">
                <a:ea typeface="ＭＳ Ｐゴシック" panose="020B0600070205080204" pitchFamily="34" charset="-128"/>
                <a:sym typeface="Symbol" panose="05050102010706020507" pitchFamily="18" charset="2"/>
              </a:rPr>
              <a:t>brightness</a:t>
            </a:r>
          </a:p>
          <a:p>
            <a:pPr lvl="1" eaLnBrk="1" hangingPunct="1"/>
            <a:r>
              <a:rPr lang="en-US" altLang="en-US" sz="2000">
                <a:ea typeface="ＭＳ Ｐゴシック" panose="020B0600070205080204" pitchFamily="34" charset="-128"/>
                <a:sym typeface="Symbol" panose="05050102010706020507" pitchFamily="18" charset="2"/>
              </a:rPr>
              <a:t>maximal reflection if </a:t>
            </a:r>
            <a:r>
              <a:rPr lang="el-GR" altLang="en-US" sz="2000">
                <a:ea typeface="ＭＳ Ｐゴシック" panose="020B0600070205080204" pitchFamily="34" charset="-128"/>
              </a:rPr>
              <a:t>Φ</a:t>
            </a:r>
            <a:r>
              <a:rPr lang="en-US" altLang="en-US" sz="2000">
                <a:ea typeface="ＭＳ Ｐゴシック" panose="020B0600070205080204" pitchFamily="34" charset="-128"/>
              </a:rPr>
              <a:t> = 0</a:t>
            </a:r>
          </a:p>
          <a:p>
            <a:pPr lvl="1" eaLnBrk="1" hangingPunct="1"/>
            <a:r>
              <a:rPr lang="en-US" altLang="en-US" sz="2000">
                <a:ea typeface="ＭＳ Ｐゴシック" panose="020B0600070205080204" pitchFamily="34" charset="-128"/>
              </a:rPr>
              <a:t>reflection decreases if </a:t>
            </a:r>
            <a:r>
              <a:rPr lang="el-GR" altLang="en-US" sz="2000">
                <a:ea typeface="ＭＳ Ｐゴシック" panose="020B0600070205080204" pitchFamily="34" charset="-128"/>
              </a:rPr>
              <a:t>Φ</a:t>
            </a:r>
            <a:r>
              <a:rPr lang="en-US" altLang="en-US" sz="2000">
                <a:ea typeface="ＭＳ Ｐゴシック" panose="020B0600070205080204" pitchFamily="34" charset="-128"/>
              </a:rPr>
              <a:t> &gt; 0</a:t>
            </a:r>
          </a:p>
          <a:p>
            <a:pPr lvl="1" eaLnBrk="1" hangingPunct="1"/>
            <a:r>
              <a:rPr lang="en-US" altLang="en-US" sz="2000">
                <a:ea typeface="ＭＳ Ｐゴシック" panose="020B0600070205080204" pitchFamily="34" charset="-128"/>
              </a:rPr>
              <a:t>this is called </a:t>
            </a:r>
            <a:r>
              <a:rPr lang="en-US" altLang="en-US" sz="2000" b="1">
                <a:solidFill>
                  <a:srgbClr val="C00000"/>
                </a:solidFill>
                <a:ea typeface="ＭＳ Ｐゴシック" panose="020B0600070205080204" pitchFamily="34" charset="-128"/>
              </a:rPr>
              <a:t>attenuation</a:t>
            </a:r>
          </a:p>
        </p:txBody>
      </p:sp>
      <p:grpSp>
        <p:nvGrpSpPr>
          <p:cNvPr id="15364" name="Group 4">
            <a:extLst>
              <a:ext uri="{FF2B5EF4-FFF2-40B4-BE49-F238E27FC236}">
                <a16:creationId xmlns:a16="http://schemas.microsoft.com/office/drawing/2014/main" id="{A16F1AC8-20D8-4852-A898-66E9F87EFD8B}"/>
              </a:ext>
            </a:extLst>
          </p:cNvPr>
          <p:cNvGrpSpPr>
            <a:grpSpLocks/>
          </p:cNvGrpSpPr>
          <p:nvPr/>
        </p:nvGrpSpPr>
        <p:grpSpPr bwMode="auto">
          <a:xfrm>
            <a:off x="5105400" y="2924175"/>
            <a:ext cx="3505200" cy="2122488"/>
            <a:chOff x="3696" y="912"/>
            <a:chExt cx="2008" cy="1145"/>
          </a:xfrm>
        </p:grpSpPr>
        <p:sp>
          <p:nvSpPr>
            <p:cNvPr id="15372" name="Freeform 5">
              <a:extLst>
                <a:ext uri="{FF2B5EF4-FFF2-40B4-BE49-F238E27FC236}">
                  <a16:creationId xmlns:a16="http://schemas.microsoft.com/office/drawing/2014/main" id="{7A952F60-2296-45AE-B1E0-5F85C714A35C}"/>
                </a:ext>
              </a:extLst>
            </p:cNvPr>
            <p:cNvSpPr>
              <a:spLocks noChangeArrowheads="1"/>
            </p:cNvSpPr>
            <p:nvPr/>
          </p:nvSpPr>
          <p:spPr bwMode="auto">
            <a:xfrm>
              <a:off x="3984" y="1536"/>
              <a:ext cx="1248" cy="521"/>
            </a:xfrm>
            <a:custGeom>
              <a:avLst/>
              <a:gdLst>
                <a:gd name="T0" fmla="*/ 0 w 8901"/>
                <a:gd name="T1" fmla="*/ 0 h 2304"/>
                <a:gd name="T2" fmla="*/ 0 w 8901"/>
                <a:gd name="T3" fmla="*/ 0 h 2304"/>
                <a:gd name="T4" fmla="*/ 0 w 8901"/>
                <a:gd name="T5" fmla="*/ 0 h 2304"/>
                <a:gd name="T6" fmla="*/ 0 w 8901"/>
                <a:gd name="T7" fmla="*/ 0 h 2304"/>
                <a:gd name="T8" fmla="*/ 0 60000 65536"/>
                <a:gd name="T9" fmla="*/ 0 60000 65536"/>
                <a:gd name="T10" fmla="*/ 0 60000 65536"/>
                <a:gd name="T11" fmla="*/ 0 60000 65536"/>
                <a:gd name="T12" fmla="*/ 0 w 8901"/>
                <a:gd name="T13" fmla="*/ 0 h 2304"/>
                <a:gd name="T14" fmla="*/ 8901 w 8901"/>
                <a:gd name="T15" fmla="*/ 2304 h 2304"/>
              </a:gdLst>
              <a:ahLst/>
              <a:cxnLst>
                <a:cxn ang="T8">
                  <a:pos x="T0" y="T1"/>
                </a:cxn>
                <a:cxn ang="T9">
                  <a:pos x="T2" y="T3"/>
                </a:cxn>
                <a:cxn ang="T10">
                  <a:pos x="T4" y="T5"/>
                </a:cxn>
                <a:cxn ang="T11">
                  <a:pos x="T6" y="T7"/>
                </a:cxn>
              </a:cxnLst>
              <a:rect l="T12" t="T13" r="T14" b="T15"/>
              <a:pathLst>
                <a:path w="8901" h="2304">
                  <a:moveTo>
                    <a:pt x="0" y="1484"/>
                  </a:moveTo>
                  <a:cubicBezTo>
                    <a:pt x="0" y="665"/>
                    <a:pt x="1993" y="0"/>
                    <a:pt x="4450" y="0"/>
                  </a:cubicBezTo>
                  <a:cubicBezTo>
                    <a:pt x="6907" y="0"/>
                    <a:pt x="8900" y="665"/>
                    <a:pt x="8900" y="1484"/>
                  </a:cubicBezTo>
                  <a:cubicBezTo>
                    <a:pt x="8900" y="2303"/>
                    <a:pt x="0" y="2303"/>
                    <a:pt x="0" y="1484"/>
                  </a:cubicBezTo>
                </a:path>
              </a:pathLst>
            </a:custGeom>
            <a:solidFill>
              <a:srgbClr val="00B8FF"/>
            </a:solidFill>
            <a:ln w="9525">
              <a:solidFill>
                <a:srgbClr val="000000"/>
              </a:solidFill>
              <a:round/>
              <a:headEnd/>
              <a:tailEnd/>
            </a:ln>
          </p:spPr>
          <p:txBody>
            <a:bodyPr wrap="none" anchor="ctr"/>
            <a:lstStyle/>
            <a:p>
              <a:endParaRPr lang="en-US"/>
            </a:p>
          </p:txBody>
        </p:sp>
        <p:sp>
          <p:nvSpPr>
            <p:cNvPr id="15373" name="Line 6">
              <a:extLst>
                <a:ext uri="{FF2B5EF4-FFF2-40B4-BE49-F238E27FC236}">
                  <a16:creationId xmlns:a16="http://schemas.microsoft.com/office/drawing/2014/main" id="{E2265ECA-5335-4881-9C93-164F8BA18810}"/>
                </a:ext>
              </a:extLst>
            </p:cNvPr>
            <p:cNvSpPr>
              <a:spLocks noChangeShapeType="1"/>
            </p:cNvSpPr>
            <p:nvPr/>
          </p:nvSpPr>
          <p:spPr bwMode="auto">
            <a:xfrm flipH="1" flipV="1">
              <a:off x="4602" y="912"/>
              <a:ext cx="3" cy="855"/>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4" name="Line 7">
              <a:extLst>
                <a:ext uri="{FF2B5EF4-FFF2-40B4-BE49-F238E27FC236}">
                  <a16:creationId xmlns:a16="http://schemas.microsoft.com/office/drawing/2014/main" id="{16D4D380-2D1E-465B-9327-D1F6EEEB4C52}"/>
                </a:ext>
              </a:extLst>
            </p:cNvPr>
            <p:cNvSpPr>
              <a:spLocks noChangeShapeType="1"/>
            </p:cNvSpPr>
            <p:nvPr/>
          </p:nvSpPr>
          <p:spPr bwMode="auto">
            <a:xfrm flipV="1">
              <a:off x="4607" y="1241"/>
              <a:ext cx="769" cy="52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Line 8">
              <a:extLst>
                <a:ext uri="{FF2B5EF4-FFF2-40B4-BE49-F238E27FC236}">
                  <a16:creationId xmlns:a16="http://schemas.microsoft.com/office/drawing/2014/main" id="{F80D0806-FFF3-4C30-B1E1-DF530E917353}"/>
                </a:ext>
              </a:extLst>
            </p:cNvPr>
            <p:cNvSpPr>
              <a:spLocks noChangeShapeType="1"/>
            </p:cNvSpPr>
            <p:nvPr/>
          </p:nvSpPr>
          <p:spPr bwMode="auto">
            <a:xfrm flipH="1" flipV="1">
              <a:off x="3840" y="1241"/>
              <a:ext cx="758" cy="52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6" name="Line 9">
              <a:extLst>
                <a:ext uri="{FF2B5EF4-FFF2-40B4-BE49-F238E27FC236}">
                  <a16:creationId xmlns:a16="http://schemas.microsoft.com/office/drawing/2014/main" id="{B884397B-6D76-4BB4-A512-3F5DF9169A70}"/>
                </a:ext>
              </a:extLst>
            </p:cNvPr>
            <p:cNvSpPr>
              <a:spLocks noChangeShapeType="1"/>
            </p:cNvSpPr>
            <p:nvPr/>
          </p:nvSpPr>
          <p:spPr bwMode="auto">
            <a:xfrm flipV="1">
              <a:off x="4627" y="1431"/>
              <a:ext cx="1077" cy="331"/>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7" name="Text Box 10">
              <a:extLst>
                <a:ext uri="{FF2B5EF4-FFF2-40B4-BE49-F238E27FC236}">
                  <a16:creationId xmlns:a16="http://schemas.microsoft.com/office/drawing/2014/main" id="{9EEE9ACE-2B17-4264-9A44-EDD232111827}"/>
                </a:ext>
              </a:extLst>
            </p:cNvPr>
            <p:cNvSpPr txBox="1">
              <a:spLocks noChangeArrowheads="1"/>
            </p:cNvSpPr>
            <p:nvPr/>
          </p:nvSpPr>
          <p:spPr bwMode="auto">
            <a:xfrm>
              <a:off x="3752" y="1241"/>
              <a:ext cx="17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CC3300"/>
                  </a:solidFill>
                </a:rPr>
                <a:t>L</a:t>
              </a:r>
            </a:p>
          </p:txBody>
        </p:sp>
        <p:sp>
          <p:nvSpPr>
            <p:cNvPr id="15378" name="Text Box 11">
              <a:extLst>
                <a:ext uri="{FF2B5EF4-FFF2-40B4-BE49-F238E27FC236}">
                  <a16:creationId xmlns:a16="http://schemas.microsoft.com/office/drawing/2014/main" id="{0656B230-01E3-4BF3-99C0-612642DAE3B0}"/>
                </a:ext>
              </a:extLst>
            </p:cNvPr>
            <p:cNvSpPr txBox="1">
              <a:spLocks noChangeArrowheads="1"/>
            </p:cNvSpPr>
            <p:nvPr/>
          </p:nvSpPr>
          <p:spPr bwMode="auto">
            <a:xfrm>
              <a:off x="4581" y="953"/>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0033CC"/>
                  </a:solidFill>
                </a:rPr>
                <a:t>N</a:t>
              </a:r>
            </a:p>
          </p:txBody>
        </p:sp>
        <p:sp>
          <p:nvSpPr>
            <p:cNvPr id="15379" name="Text Box 12">
              <a:extLst>
                <a:ext uri="{FF2B5EF4-FFF2-40B4-BE49-F238E27FC236}">
                  <a16:creationId xmlns:a16="http://schemas.microsoft.com/office/drawing/2014/main" id="{CAD3B09C-5F0B-408E-902C-DF202A9BAB72}"/>
                </a:ext>
              </a:extLst>
            </p:cNvPr>
            <p:cNvSpPr txBox="1">
              <a:spLocks noChangeArrowheads="1"/>
            </p:cNvSpPr>
            <p:nvPr/>
          </p:nvSpPr>
          <p:spPr bwMode="auto">
            <a:xfrm>
              <a:off x="5335" y="1529"/>
              <a:ext cx="18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008000"/>
                  </a:solidFill>
                </a:rPr>
                <a:t>V</a:t>
              </a:r>
            </a:p>
          </p:txBody>
        </p:sp>
        <p:sp>
          <p:nvSpPr>
            <p:cNvPr id="15380" name="Text Box 13">
              <a:extLst>
                <a:ext uri="{FF2B5EF4-FFF2-40B4-BE49-F238E27FC236}">
                  <a16:creationId xmlns:a16="http://schemas.microsoft.com/office/drawing/2014/main" id="{D65E23CF-4C38-4039-81A1-B763E049A0F5}"/>
                </a:ext>
              </a:extLst>
            </p:cNvPr>
            <p:cNvSpPr txBox="1">
              <a:spLocks noChangeArrowheads="1"/>
            </p:cNvSpPr>
            <p:nvPr/>
          </p:nvSpPr>
          <p:spPr bwMode="auto">
            <a:xfrm>
              <a:off x="5145" y="1135"/>
              <a:ext cx="19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FF00FF"/>
                  </a:solidFill>
                </a:rPr>
                <a:t>R</a:t>
              </a:r>
            </a:p>
          </p:txBody>
        </p:sp>
        <p:pic>
          <p:nvPicPr>
            <p:cNvPr id="15381" name="Picture 14">
              <a:extLst>
                <a:ext uri="{FF2B5EF4-FFF2-40B4-BE49-F238E27FC236}">
                  <a16:creationId xmlns:a16="http://schemas.microsoft.com/office/drawing/2014/main" id="{75EB22B7-6D76-41B4-9C2C-B45C48EBA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 y="1104"/>
              <a:ext cx="14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5365" name="Text Box 15">
            <a:extLst>
              <a:ext uri="{FF2B5EF4-FFF2-40B4-BE49-F238E27FC236}">
                <a16:creationId xmlns:a16="http://schemas.microsoft.com/office/drawing/2014/main" id="{F9F23EFA-9591-4B7B-BA8B-1652D18D5F29}"/>
              </a:ext>
            </a:extLst>
          </p:cNvPr>
          <p:cNvSpPr txBox="1">
            <a:spLocks noChangeArrowheads="1"/>
          </p:cNvSpPr>
          <p:nvPr/>
        </p:nvSpPr>
        <p:spPr bwMode="auto">
          <a:xfrm>
            <a:off x="5181600" y="5133975"/>
            <a:ext cx="3175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800">
                <a:solidFill>
                  <a:srgbClr val="990000"/>
                </a:solidFill>
                <a:latin typeface="Tahoma" panose="020B0604030504040204" pitchFamily="34" charset="0"/>
              </a:rPr>
              <a:t>L – vector to light source</a:t>
            </a:r>
            <a:br>
              <a:rPr lang="de-DE" altLang="en-US" sz="1800">
                <a:solidFill>
                  <a:srgbClr val="990000"/>
                </a:solidFill>
                <a:latin typeface="Tahoma" panose="020B0604030504040204" pitchFamily="34" charset="0"/>
              </a:rPr>
            </a:br>
            <a:r>
              <a:rPr lang="de-DE" altLang="en-US" sz="1800">
                <a:latin typeface="Tahoma" panose="020B0604030504040204" pitchFamily="34" charset="0"/>
              </a:rPr>
              <a:t>N – surface normal vector</a:t>
            </a:r>
          </a:p>
          <a:p>
            <a:pPr eaLnBrk="1" hangingPunct="1">
              <a:spcBef>
                <a:spcPct val="0"/>
              </a:spcBef>
              <a:buFontTx/>
              <a:buNone/>
            </a:pPr>
            <a:r>
              <a:rPr lang="de-DE" altLang="en-US" sz="1800">
                <a:solidFill>
                  <a:srgbClr val="CC00CC"/>
                </a:solidFill>
                <a:latin typeface="Tahoma" panose="020B0604030504040204" pitchFamily="34" charset="0"/>
              </a:rPr>
              <a:t>R – reflected light ray</a:t>
            </a:r>
          </a:p>
          <a:p>
            <a:pPr eaLnBrk="1" hangingPunct="1">
              <a:spcBef>
                <a:spcPct val="0"/>
              </a:spcBef>
              <a:buFontTx/>
              <a:buNone/>
            </a:pPr>
            <a:r>
              <a:rPr lang="de-DE" altLang="en-US" sz="1800">
                <a:solidFill>
                  <a:srgbClr val="008000"/>
                </a:solidFill>
                <a:latin typeface="Tahoma" panose="020B0604030504040204" pitchFamily="34" charset="0"/>
              </a:rPr>
              <a:t>V – vector to viewer/observer</a:t>
            </a:r>
            <a:endParaRPr lang="en-US" altLang="en-US" sz="1800">
              <a:solidFill>
                <a:srgbClr val="008000"/>
              </a:solidFill>
              <a:latin typeface="Tahoma" panose="020B0604030504040204" pitchFamily="34" charset="0"/>
            </a:endParaRPr>
          </a:p>
        </p:txBody>
      </p:sp>
      <p:cxnSp>
        <p:nvCxnSpPr>
          <p:cNvPr id="15366" name="AutoShape 16">
            <a:extLst>
              <a:ext uri="{FF2B5EF4-FFF2-40B4-BE49-F238E27FC236}">
                <a16:creationId xmlns:a16="http://schemas.microsoft.com/office/drawing/2014/main" id="{7CF7B400-A8D9-4DF6-BBDB-FC1987F741E2}"/>
              </a:ext>
            </a:extLst>
          </p:cNvPr>
          <p:cNvCxnSpPr>
            <a:cxnSpLocks noChangeShapeType="1"/>
          </p:cNvCxnSpPr>
          <p:nvPr/>
        </p:nvCxnSpPr>
        <p:spPr bwMode="auto">
          <a:xfrm rot="-5400000">
            <a:off x="6220619" y="3628231"/>
            <a:ext cx="381000" cy="54133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7" name="Text Box 17">
            <a:extLst>
              <a:ext uri="{FF2B5EF4-FFF2-40B4-BE49-F238E27FC236}">
                <a16:creationId xmlns:a16="http://schemas.microsoft.com/office/drawing/2014/main" id="{DFF26E83-EA13-43BC-8ECD-87E091375DA9}"/>
              </a:ext>
            </a:extLst>
          </p:cNvPr>
          <p:cNvSpPr txBox="1">
            <a:spLocks noChangeArrowheads="1"/>
          </p:cNvSpPr>
          <p:nvPr/>
        </p:nvSpPr>
        <p:spPr bwMode="auto">
          <a:xfrm>
            <a:off x="6175375" y="33289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l-GR" altLang="en-US" sz="2400">
                <a:solidFill>
                  <a:schemeClr val="tx1"/>
                </a:solidFill>
              </a:rPr>
              <a:t>θ</a:t>
            </a:r>
            <a:endParaRPr lang="de-DE" altLang="en-US" sz="2400">
              <a:solidFill>
                <a:schemeClr val="tx1"/>
              </a:solidFill>
            </a:endParaRPr>
          </a:p>
        </p:txBody>
      </p:sp>
      <p:sp>
        <p:nvSpPr>
          <p:cNvPr id="15368" name="Text Box 20">
            <a:extLst>
              <a:ext uri="{FF2B5EF4-FFF2-40B4-BE49-F238E27FC236}">
                <a16:creationId xmlns:a16="http://schemas.microsoft.com/office/drawing/2014/main" id="{AB356456-C90D-4911-88C8-B5907EB474AC}"/>
              </a:ext>
            </a:extLst>
          </p:cNvPr>
          <p:cNvSpPr txBox="1">
            <a:spLocks noChangeArrowheads="1"/>
          </p:cNvSpPr>
          <p:nvPr/>
        </p:nvSpPr>
        <p:spPr bwMode="auto">
          <a:xfrm>
            <a:off x="7907338" y="3562350"/>
            <a:ext cx="42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l-GR" altLang="en-US" sz="2400">
                <a:solidFill>
                  <a:schemeClr val="tx1"/>
                </a:solidFill>
              </a:rPr>
              <a:t>Φ</a:t>
            </a:r>
            <a:endParaRPr lang="de-DE" altLang="en-US" sz="2400">
              <a:solidFill>
                <a:schemeClr val="tx1"/>
              </a:solidFill>
            </a:endParaRPr>
          </a:p>
        </p:txBody>
      </p:sp>
      <p:sp>
        <p:nvSpPr>
          <p:cNvPr id="15369" name="Freeform 21">
            <a:extLst>
              <a:ext uri="{FF2B5EF4-FFF2-40B4-BE49-F238E27FC236}">
                <a16:creationId xmlns:a16="http://schemas.microsoft.com/office/drawing/2014/main" id="{0E9E938B-691F-4811-A056-598C11998359}"/>
              </a:ext>
            </a:extLst>
          </p:cNvPr>
          <p:cNvSpPr>
            <a:spLocks/>
          </p:cNvSpPr>
          <p:nvPr/>
        </p:nvSpPr>
        <p:spPr bwMode="auto">
          <a:xfrm rot="435795">
            <a:off x="7677150" y="3794125"/>
            <a:ext cx="300038" cy="300038"/>
          </a:xfrm>
          <a:custGeom>
            <a:avLst/>
            <a:gdLst>
              <a:gd name="T0" fmla="*/ 0 w 432"/>
              <a:gd name="T1" fmla="*/ 2147483646 h 203"/>
              <a:gd name="T2" fmla="*/ 2147483646 w 432"/>
              <a:gd name="T3" fmla="*/ 2147483646 h 203"/>
              <a:gd name="T4" fmla="*/ 0 60000 65536"/>
              <a:gd name="T5" fmla="*/ 0 60000 65536"/>
              <a:gd name="T6" fmla="*/ 0 w 432"/>
              <a:gd name="T7" fmla="*/ 0 h 203"/>
              <a:gd name="T8" fmla="*/ 432 w 432"/>
              <a:gd name="T9" fmla="*/ 203 h 203"/>
            </a:gdLst>
            <a:ahLst/>
            <a:cxnLst>
              <a:cxn ang="T4">
                <a:pos x="T0" y="T1"/>
              </a:cxn>
              <a:cxn ang="T5">
                <a:pos x="T2" y="T3"/>
              </a:cxn>
            </a:cxnLst>
            <a:rect l="T6" t="T7" r="T8" b="T9"/>
            <a:pathLst>
              <a:path w="432" h="203">
                <a:moveTo>
                  <a:pt x="0" y="11"/>
                </a:moveTo>
                <a:cubicBezTo>
                  <a:pt x="233" y="0"/>
                  <a:pt x="332" y="46"/>
                  <a:pt x="432" y="20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5370" name="Picture 1">
            <a:extLst>
              <a:ext uri="{FF2B5EF4-FFF2-40B4-BE49-F238E27FC236}">
                <a16:creationId xmlns:a16="http://schemas.microsoft.com/office/drawing/2014/main" id="{61B71F81-E98C-4EB0-95D9-C3B72CEAE9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6000" y="3657600"/>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2">
            <a:extLst>
              <a:ext uri="{FF2B5EF4-FFF2-40B4-BE49-F238E27FC236}">
                <a16:creationId xmlns:a16="http://schemas.microsoft.com/office/drawing/2014/main" id="{8B61B436-0800-4C1C-8C26-B79ED682DB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6500" y="3233738"/>
            <a:ext cx="3175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EBB7CE5-0714-4DF5-BCF7-79EBBE62303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Light Interaction with Surfaces</a:t>
            </a:r>
          </a:p>
        </p:txBody>
      </p:sp>
      <p:sp>
        <p:nvSpPr>
          <p:cNvPr id="16387" name="Rectangle 3">
            <a:extLst>
              <a:ext uri="{FF2B5EF4-FFF2-40B4-BE49-F238E27FC236}">
                <a16:creationId xmlns:a16="http://schemas.microsoft.com/office/drawing/2014/main" id="{3773449D-6C8E-428E-AF27-8653152FC62E}"/>
              </a:ext>
            </a:extLst>
          </p:cNvPr>
          <p:cNvSpPr>
            <a:spLocks noGrp="1" noChangeArrowheads="1"/>
          </p:cNvSpPr>
          <p:nvPr>
            <p:ph idx="1"/>
          </p:nvPr>
        </p:nvSpPr>
        <p:spPr>
          <a:xfrm>
            <a:off x="381000" y="1066800"/>
            <a:ext cx="8991600" cy="5257800"/>
          </a:xfrm>
        </p:spPr>
        <p:txBody>
          <a:bodyPr/>
          <a:lstStyle/>
          <a:p>
            <a:pPr eaLnBrk="1" hangingPunct="1"/>
            <a:r>
              <a:rPr lang="en-US" altLang="en-US">
                <a:solidFill>
                  <a:srgbClr val="3366FF"/>
                </a:solidFill>
                <a:ea typeface="ＭＳ Ｐゴシック" panose="020B0600070205080204" pitchFamily="34" charset="-128"/>
              </a:rPr>
              <a:t>directed (specular) reflection: </a:t>
            </a:r>
          </a:p>
          <a:p>
            <a:pPr lvl="1" eaLnBrk="1" hangingPunct="1"/>
            <a:r>
              <a:rPr lang="en-US" altLang="en-US">
                <a:ea typeface="ＭＳ Ｐゴシック" panose="020B0600070205080204" pitchFamily="34" charset="-128"/>
              </a:rPr>
              <a:t>depends on </a:t>
            </a:r>
            <a:r>
              <a:rPr lang="el-GR" altLang="en-US">
                <a:ea typeface="ＭＳ Ｐゴシック" panose="020B0600070205080204" pitchFamily="34" charset="-128"/>
              </a:rPr>
              <a:t>Φ</a:t>
            </a:r>
            <a:r>
              <a:rPr lang="en-US" altLang="en-US">
                <a:ea typeface="ＭＳ Ｐゴシック" panose="020B0600070205080204" pitchFamily="34" charset="-128"/>
              </a:rPr>
              <a:t>=angle(R,V)</a:t>
            </a:r>
          </a:p>
          <a:p>
            <a:pPr eaLnBrk="1" hangingPunct="1"/>
            <a:r>
              <a:rPr lang="en-US" altLang="en-US">
                <a:ea typeface="ＭＳ Ｐゴシック" panose="020B0600070205080204" pitchFamily="34" charset="-128"/>
              </a:rPr>
              <a:t>model: </a:t>
            </a:r>
            <a:r>
              <a:rPr lang="de-DE" altLang="en-US">
                <a:solidFill>
                  <a:srgbClr val="3366FF"/>
                </a:solidFill>
                <a:ea typeface="ＭＳ Ｐゴシック" panose="020B0600070205080204" pitchFamily="34" charset="-128"/>
              </a:rPr>
              <a:t>I ~ cos</a:t>
            </a:r>
            <a:r>
              <a:rPr lang="de-DE" altLang="en-US" baseline="30000">
                <a:solidFill>
                  <a:srgbClr val="3366FF"/>
                </a:solidFill>
                <a:ea typeface="ＭＳ Ｐゴシック" panose="020B0600070205080204" pitchFamily="34" charset="-128"/>
              </a:rPr>
              <a:t>e</a:t>
            </a:r>
            <a:r>
              <a:rPr lang="de-DE" altLang="en-US">
                <a:solidFill>
                  <a:srgbClr val="3366FF"/>
                </a:solidFill>
                <a:ea typeface="ＭＳ Ｐゴシック" panose="020B0600070205080204" pitchFamily="34" charset="-128"/>
              </a:rPr>
              <a:t>(</a:t>
            </a:r>
            <a:r>
              <a:rPr lang="el-GR" altLang="en-US">
                <a:solidFill>
                  <a:srgbClr val="3366FF"/>
                </a:solidFill>
                <a:ea typeface="ＭＳ Ｐゴシック" panose="020B0600070205080204" pitchFamily="34" charset="-128"/>
              </a:rPr>
              <a:t>Φ</a:t>
            </a:r>
            <a:r>
              <a:rPr lang="de-DE" altLang="en-US">
                <a:solidFill>
                  <a:srgbClr val="3366FF"/>
                </a:solidFill>
                <a:ea typeface="ＭＳ Ｐゴシック" panose="020B0600070205080204" pitchFamily="34" charset="-128"/>
              </a:rPr>
              <a:t>)</a:t>
            </a:r>
            <a:endParaRPr lang="de-DE" altLang="en-US" baseline="30000">
              <a:solidFill>
                <a:srgbClr val="3366FF"/>
              </a:solidFill>
              <a:ea typeface="ＭＳ Ｐゴシック" panose="020B0600070205080204" pitchFamily="34" charset="-128"/>
            </a:endParaRPr>
          </a:p>
          <a:p>
            <a:pPr lvl="1" eaLnBrk="1" hangingPunct="1"/>
            <a:r>
              <a:rPr lang="de-DE" altLang="en-US" sz="2000">
                <a:ea typeface="ＭＳ Ｐゴシック" panose="020B0600070205080204" pitchFamily="34" charset="-128"/>
              </a:rPr>
              <a:t>metal surfaces</a:t>
            </a:r>
            <a:r>
              <a:rPr lang="en-US" altLang="en-US" sz="2000">
                <a:ea typeface="ＭＳ Ｐゴシック" panose="020B0600070205080204" pitchFamily="34" charset="-128"/>
              </a:rPr>
              <a:t>: e </a:t>
            </a:r>
            <a:r>
              <a:rPr lang="de-DE" altLang="en-US" sz="2000">
                <a:ea typeface="ＭＳ Ｐゴシック" panose="020B0600070205080204" pitchFamily="34" charset="-128"/>
                <a:cs typeface="Tahoma" panose="020B0604030504040204" pitchFamily="34" charset="0"/>
              </a:rPr>
              <a:t>≈</a:t>
            </a:r>
            <a:r>
              <a:rPr lang="de-DE" altLang="en-US" sz="2000">
                <a:ea typeface="ＭＳ Ｐゴシック" panose="020B0600070205080204" pitchFamily="34" charset="-128"/>
              </a:rPr>
              <a:t>100..200</a:t>
            </a:r>
          </a:p>
          <a:p>
            <a:pPr lvl="1" eaLnBrk="1" hangingPunct="1"/>
            <a:r>
              <a:rPr lang="de-DE" altLang="en-US" sz="2000">
                <a:ea typeface="ＭＳ Ｐゴシック" panose="020B0600070205080204" pitchFamily="34" charset="-128"/>
              </a:rPr>
              <a:t>plastic surfaces: </a:t>
            </a:r>
            <a:r>
              <a:rPr lang="en-US" altLang="en-US" sz="2000">
                <a:ea typeface="ＭＳ Ｐゴシック" panose="020B0600070205080204" pitchFamily="34" charset="-128"/>
              </a:rPr>
              <a:t>e </a:t>
            </a:r>
            <a:r>
              <a:rPr lang="de-DE" altLang="en-US" sz="2000">
                <a:ea typeface="ＭＳ Ｐゴシック" panose="020B0600070205080204" pitchFamily="34" charset="-128"/>
                <a:cs typeface="Tahoma" panose="020B0604030504040204" pitchFamily="34" charset="0"/>
              </a:rPr>
              <a:t>≈</a:t>
            </a:r>
            <a:r>
              <a:rPr lang="de-DE" altLang="en-US" sz="2000">
                <a:ea typeface="ＭＳ Ｐゴシック" panose="020B0600070205080204" pitchFamily="34" charset="-128"/>
              </a:rPr>
              <a:t>2..10</a:t>
            </a:r>
          </a:p>
          <a:p>
            <a:pPr lvl="1" eaLnBrk="1" hangingPunct="1"/>
            <a:r>
              <a:rPr lang="de-DE" altLang="en-US" sz="2000">
                <a:ea typeface="ＭＳ Ｐゴシック" panose="020B0600070205080204" pitchFamily="34" charset="-128"/>
              </a:rPr>
              <a:t>perfect mirror: e=∞</a:t>
            </a:r>
            <a:endParaRPr lang="en-US" altLang="en-US" sz="2000">
              <a:ea typeface="ＭＳ Ｐゴシック" panose="020B0600070205080204" pitchFamily="34" charset="-128"/>
            </a:endParaRPr>
          </a:p>
        </p:txBody>
      </p:sp>
      <p:pic>
        <p:nvPicPr>
          <p:cNvPr id="16388" name="Picture 20" descr="an06f19">
            <a:extLst>
              <a:ext uri="{FF2B5EF4-FFF2-40B4-BE49-F238E27FC236}">
                <a16:creationId xmlns:a16="http://schemas.microsoft.com/office/drawing/2014/main" id="{EC9ED172-64A1-4D10-95C7-0A1F54C0B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343400"/>
            <a:ext cx="2706688"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22">
            <a:extLst>
              <a:ext uri="{FF2B5EF4-FFF2-40B4-BE49-F238E27FC236}">
                <a16:creationId xmlns:a16="http://schemas.microsoft.com/office/drawing/2014/main" id="{16CF2CC6-94BB-4F85-BEC3-9E662BD06960}"/>
              </a:ext>
            </a:extLst>
          </p:cNvPr>
          <p:cNvSpPr txBox="1">
            <a:spLocks noChangeArrowheads="1"/>
          </p:cNvSpPr>
          <p:nvPr/>
        </p:nvSpPr>
        <p:spPr bwMode="auto">
          <a:xfrm>
            <a:off x="4264025" y="4514850"/>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800">
                <a:solidFill>
                  <a:schemeClr val="tx1"/>
                </a:solidFill>
              </a:rPr>
              <a:t>e=1</a:t>
            </a:r>
          </a:p>
        </p:txBody>
      </p:sp>
      <p:sp>
        <p:nvSpPr>
          <p:cNvPr id="16390" name="Text Box 23">
            <a:extLst>
              <a:ext uri="{FF2B5EF4-FFF2-40B4-BE49-F238E27FC236}">
                <a16:creationId xmlns:a16="http://schemas.microsoft.com/office/drawing/2014/main" id="{AEDD728B-835E-46A3-84B3-341A51B1D73E}"/>
              </a:ext>
            </a:extLst>
          </p:cNvPr>
          <p:cNvSpPr txBox="1">
            <a:spLocks noChangeArrowheads="1"/>
          </p:cNvSpPr>
          <p:nvPr/>
        </p:nvSpPr>
        <p:spPr bwMode="auto">
          <a:xfrm>
            <a:off x="4052888" y="515302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800">
                <a:solidFill>
                  <a:schemeClr val="tx1"/>
                </a:solidFill>
              </a:rPr>
              <a:t>e=2</a:t>
            </a:r>
          </a:p>
        </p:txBody>
      </p:sp>
      <p:sp>
        <p:nvSpPr>
          <p:cNvPr id="16391" name="Text Box 24">
            <a:extLst>
              <a:ext uri="{FF2B5EF4-FFF2-40B4-BE49-F238E27FC236}">
                <a16:creationId xmlns:a16="http://schemas.microsoft.com/office/drawing/2014/main" id="{946C3B9A-26C5-4D87-9ADC-752FD57B1B07}"/>
              </a:ext>
            </a:extLst>
          </p:cNvPr>
          <p:cNvSpPr txBox="1">
            <a:spLocks noChangeArrowheads="1"/>
          </p:cNvSpPr>
          <p:nvPr/>
        </p:nvSpPr>
        <p:spPr bwMode="auto">
          <a:xfrm>
            <a:off x="3832225" y="564197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800">
                <a:solidFill>
                  <a:schemeClr val="tx1"/>
                </a:solidFill>
              </a:rPr>
              <a:t>e=5</a:t>
            </a:r>
          </a:p>
        </p:txBody>
      </p:sp>
      <p:pic>
        <p:nvPicPr>
          <p:cNvPr id="16392" name="Picture 14" descr="test.png">
            <a:extLst>
              <a:ext uri="{FF2B5EF4-FFF2-40B4-BE49-F238E27FC236}">
                <a16:creationId xmlns:a16="http://schemas.microsoft.com/office/drawing/2014/main" id="{732E9D12-AA13-4F09-BADA-439BEB27BF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191000"/>
            <a:ext cx="180975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3" name="Group 4">
            <a:extLst>
              <a:ext uri="{FF2B5EF4-FFF2-40B4-BE49-F238E27FC236}">
                <a16:creationId xmlns:a16="http://schemas.microsoft.com/office/drawing/2014/main" id="{B582B945-122D-4FC4-8ACE-5E102D336E2C}"/>
              </a:ext>
            </a:extLst>
          </p:cNvPr>
          <p:cNvGrpSpPr>
            <a:grpSpLocks/>
          </p:cNvGrpSpPr>
          <p:nvPr/>
        </p:nvGrpSpPr>
        <p:grpSpPr bwMode="auto">
          <a:xfrm>
            <a:off x="5118100" y="2924175"/>
            <a:ext cx="3505200" cy="2122488"/>
            <a:chOff x="3696" y="912"/>
            <a:chExt cx="2008" cy="1145"/>
          </a:xfrm>
        </p:grpSpPr>
        <p:sp>
          <p:nvSpPr>
            <p:cNvPr id="16401" name="Freeform 5">
              <a:extLst>
                <a:ext uri="{FF2B5EF4-FFF2-40B4-BE49-F238E27FC236}">
                  <a16:creationId xmlns:a16="http://schemas.microsoft.com/office/drawing/2014/main" id="{910BA7E2-E9AF-4C85-891E-B66B849A6DEA}"/>
                </a:ext>
              </a:extLst>
            </p:cNvPr>
            <p:cNvSpPr>
              <a:spLocks noChangeArrowheads="1"/>
            </p:cNvSpPr>
            <p:nvPr/>
          </p:nvSpPr>
          <p:spPr bwMode="auto">
            <a:xfrm>
              <a:off x="3984" y="1536"/>
              <a:ext cx="1248" cy="521"/>
            </a:xfrm>
            <a:custGeom>
              <a:avLst/>
              <a:gdLst>
                <a:gd name="T0" fmla="*/ 0 w 8901"/>
                <a:gd name="T1" fmla="*/ 0 h 2304"/>
                <a:gd name="T2" fmla="*/ 0 w 8901"/>
                <a:gd name="T3" fmla="*/ 0 h 2304"/>
                <a:gd name="T4" fmla="*/ 0 w 8901"/>
                <a:gd name="T5" fmla="*/ 0 h 2304"/>
                <a:gd name="T6" fmla="*/ 0 w 8901"/>
                <a:gd name="T7" fmla="*/ 0 h 2304"/>
                <a:gd name="T8" fmla="*/ 0 60000 65536"/>
                <a:gd name="T9" fmla="*/ 0 60000 65536"/>
                <a:gd name="T10" fmla="*/ 0 60000 65536"/>
                <a:gd name="T11" fmla="*/ 0 60000 65536"/>
                <a:gd name="T12" fmla="*/ 0 w 8901"/>
                <a:gd name="T13" fmla="*/ 0 h 2304"/>
                <a:gd name="T14" fmla="*/ 8901 w 8901"/>
                <a:gd name="T15" fmla="*/ 2304 h 2304"/>
              </a:gdLst>
              <a:ahLst/>
              <a:cxnLst>
                <a:cxn ang="T8">
                  <a:pos x="T0" y="T1"/>
                </a:cxn>
                <a:cxn ang="T9">
                  <a:pos x="T2" y="T3"/>
                </a:cxn>
                <a:cxn ang="T10">
                  <a:pos x="T4" y="T5"/>
                </a:cxn>
                <a:cxn ang="T11">
                  <a:pos x="T6" y="T7"/>
                </a:cxn>
              </a:cxnLst>
              <a:rect l="T12" t="T13" r="T14" b="T15"/>
              <a:pathLst>
                <a:path w="8901" h="2304">
                  <a:moveTo>
                    <a:pt x="0" y="1484"/>
                  </a:moveTo>
                  <a:cubicBezTo>
                    <a:pt x="0" y="665"/>
                    <a:pt x="1993" y="0"/>
                    <a:pt x="4450" y="0"/>
                  </a:cubicBezTo>
                  <a:cubicBezTo>
                    <a:pt x="6907" y="0"/>
                    <a:pt x="8900" y="665"/>
                    <a:pt x="8900" y="1484"/>
                  </a:cubicBezTo>
                  <a:cubicBezTo>
                    <a:pt x="8900" y="2303"/>
                    <a:pt x="0" y="2303"/>
                    <a:pt x="0" y="1484"/>
                  </a:cubicBezTo>
                </a:path>
              </a:pathLst>
            </a:custGeom>
            <a:solidFill>
              <a:srgbClr val="00B8FF"/>
            </a:solidFill>
            <a:ln w="9525">
              <a:solidFill>
                <a:srgbClr val="000000"/>
              </a:solidFill>
              <a:round/>
              <a:headEnd/>
              <a:tailEnd/>
            </a:ln>
          </p:spPr>
          <p:txBody>
            <a:bodyPr wrap="none" anchor="ctr"/>
            <a:lstStyle/>
            <a:p>
              <a:endParaRPr lang="en-US"/>
            </a:p>
          </p:txBody>
        </p:sp>
        <p:sp>
          <p:nvSpPr>
            <p:cNvPr id="16402" name="Line 6">
              <a:extLst>
                <a:ext uri="{FF2B5EF4-FFF2-40B4-BE49-F238E27FC236}">
                  <a16:creationId xmlns:a16="http://schemas.microsoft.com/office/drawing/2014/main" id="{0EC1C7D6-A95C-4961-9CEF-899E927FD2C5}"/>
                </a:ext>
              </a:extLst>
            </p:cNvPr>
            <p:cNvSpPr>
              <a:spLocks noChangeShapeType="1"/>
            </p:cNvSpPr>
            <p:nvPr/>
          </p:nvSpPr>
          <p:spPr bwMode="auto">
            <a:xfrm flipH="1" flipV="1">
              <a:off x="4602" y="912"/>
              <a:ext cx="3" cy="855"/>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3" name="Line 7">
              <a:extLst>
                <a:ext uri="{FF2B5EF4-FFF2-40B4-BE49-F238E27FC236}">
                  <a16:creationId xmlns:a16="http://schemas.microsoft.com/office/drawing/2014/main" id="{E1CA358B-F41D-4D11-A1BB-A23E230E3EF4}"/>
                </a:ext>
              </a:extLst>
            </p:cNvPr>
            <p:cNvSpPr>
              <a:spLocks noChangeShapeType="1"/>
            </p:cNvSpPr>
            <p:nvPr/>
          </p:nvSpPr>
          <p:spPr bwMode="auto">
            <a:xfrm flipV="1">
              <a:off x="4607" y="1241"/>
              <a:ext cx="769" cy="52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4" name="Line 8">
              <a:extLst>
                <a:ext uri="{FF2B5EF4-FFF2-40B4-BE49-F238E27FC236}">
                  <a16:creationId xmlns:a16="http://schemas.microsoft.com/office/drawing/2014/main" id="{098A4538-3B1D-43D3-B0A4-DCEFB0223EE2}"/>
                </a:ext>
              </a:extLst>
            </p:cNvPr>
            <p:cNvSpPr>
              <a:spLocks noChangeShapeType="1"/>
            </p:cNvSpPr>
            <p:nvPr/>
          </p:nvSpPr>
          <p:spPr bwMode="auto">
            <a:xfrm flipH="1" flipV="1">
              <a:off x="3840" y="1241"/>
              <a:ext cx="758" cy="52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5" name="Line 9">
              <a:extLst>
                <a:ext uri="{FF2B5EF4-FFF2-40B4-BE49-F238E27FC236}">
                  <a16:creationId xmlns:a16="http://schemas.microsoft.com/office/drawing/2014/main" id="{73A4C6D3-1D96-4BC0-B4C1-647A82606836}"/>
                </a:ext>
              </a:extLst>
            </p:cNvPr>
            <p:cNvSpPr>
              <a:spLocks noChangeShapeType="1"/>
            </p:cNvSpPr>
            <p:nvPr/>
          </p:nvSpPr>
          <p:spPr bwMode="auto">
            <a:xfrm flipV="1">
              <a:off x="4627" y="1431"/>
              <a:ext cx="1077" cy="331"/>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6" name="Text Box 10">
              <a:extLst>
                <a:ext uri="{FF2B5EF4-FFF2-40B4-BE49-F238E27FC236}">
                  <a16:creationId xmlns:a16="http://schemas.microsoft.com/office/drawing/2014/main" id="{D57B5245-9EAD-4809-830D-CD34C32BF438}"/>
                </a:ext>
              </a:extLst>
            </p:cNvPr>
            <p:cNvSpPr txBox="1">
              <a:spLocks noChangeArrowheads="1"/>
            </p:cNvSpPr>
            <p:nvPr/>
          </p:nvSpPr>
          <p:spPr bwMode="auto">
            <a:xfrm>
              <a:off x="3752" y="1241"/>
              <a:ext cx="17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CC3300"/>
                  </a:solidFill>
                </a:rPr>
                <a:t>L</a:t>
              </a:r>
            </a:p>
          </p:txBody>
        </p:sp>
        <p:sp>
          <p:nvSpPr>
            <p:cNvPr id="16407" name="Text Box 11">
              <a:extLst>
                <a:ext uri="{FF2B5EF4-FFF2-40B4-BE49-F238E27FC236}">
                  <a16:creationId xmlns:a16="http://schemas.microsoft.com/office/drawing/2014/main" id="{F9BA3916-5D01-4A63-9378-6AA643700776}"/>
                </a:ext>
              </a:extLst>
            </p:cNvPr>
            <p:cNvSpPr txBox="1">
              <a:spLocks noChangeArrowheads="1"/>
            </p:cNvSpPr>
            <p:nvPr/>
          </p:nvSpPr>
          <p:spPr bwMode="auto">
            <a:xfrm>
              <a:off x="4581" y="953"/>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0033CC"/>
                  </a:solidFill>
                </a:rPr>
                <a:t>N</a:t>
              </a:r>
            </a:p>
          </p:txBody>
        </p:sp>
        <p:sp>
          <p:nvSpPr>
            <p:cNvPr id="16408" name="Text Box 12">
              <a:extLst>
                <a:ext uri="{FF2B5EF4-FFF2-40B4-BE49-F238E27FC236}">
                  <a16:creationId xmlns:a16="http://schemas.microsoft.com/office/drawing/2014/main" id="{2207696B-AB3B-47C1-95C3-A91145CE3FA0}"/>
                </a:ext>
              </a:extLst>
            </p:cNvPr>
            <p:cNvSpPr txBox="1">
              <a:spLocks noChangeArrowheads="1"/>
            </p:cNvSpPr>
            <p:nvPr/>
          </p:nvSpPr>
          <p:spPr bwMode="auto">
            <a:xfrm>
              <a:off x="5335" y="1529"/>
              <a:ext cx="18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008000"/>
                  </a:solidFill>
                </a:rPr>
                <a:t>V</a:t>
              </a:r>
            </a:p>
          </p:txBody>
        </p:sp>
        <p:sp>
          <p:nvSpPr>
            <p:cNvPr id="16409" name="Text Box 13">
              <a:extLst>
                <a:ext uri="{FF2B5EF4-FFF2-40B4-BE49-F238E27FC236}">
                  <a16:creationId xmlns:a16="http://schemas.microsoft.com/office/drawing/2014/main" id="{11DC2B00-087C-4B06-BD95-EE827543C61E}"/>
                </a:ext>
              </a:extLst>
            </p:cNvPr>
            <p:cNvSpPr txBox="1">
              <a:spLocks noChangeArrowheads="1"/>
            </p:cNvSpPr>
            <p:nvPr/>
          </p:nvSpPr>
          <p:spPr bwMode="auto">
            <a:xfrm>
              <a:off x="5145" y="1135"/>
              <a:ext cx="19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FF00FF"/>
                  </a:solidFill>
                </a:rPr>
                <a:t>R</a:t>
              </a:r>
            </a:p>
          </p:txBody>
        </p:sp>
        <p:pic>
          <p:nvPicPr>
            <p:cNvPr id="16410" name="Picture 14">
              <a:extLst>
                <a:ext uri="{FF2B5EF4-FFF2-40B4-BE49-F238E27FC236}">
                  <a16:creationId xmlns:a16="http://schemas.microsoft.com/office/drawing/2014/main" id="{7EB10AB1-C130-4E9D-BFD5-B86E501BB7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104"/>
              <a:ext cx="14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6394" name="Text Box 15">
            <a:extLst>
              <a:ext uri="{FF2B5EF4-FFF2-40B4-BE49-F238E27FC236}">
                <a16:creationId xmlns:a16="http://schemas.microsoft.com/office/drawing/2014/main" id="{9C818063-0929-47B5-BFA0-475E9A5B15E2}"/>
              </a:ext>
            </a:extLst>
          </p:cNvPr>
          <p:cNvSpPr txBox="1">
            <a:spLocks noChangeArrowheads="1"/>
          </p:cNvSpPr>
          <p:nvPr/>
        </p:nvSpPr>
        <p:spPr bwMode="auto">
          <a:xfrm>
            <a:off x="5194300" y="5133975"/>
            <a:ext cx="3175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800">
                <a:solidFill>
                  <a:srgbClr val="990000"/>
                </a:solidFill>
                <a:latin typeface="Tahoma" panose="020B0604030504040204" pitchFamily="34" charset="0"/>
              </a:rPr>
              <a:t>L – vector to light source</a:t>
            </a:r>
            <a:br>
              <a:rPr lang="de-DE" altLang="en-US" sz="1800">
                <a:solidFill>
                  <a:srgbClr val="990000"/>
                </a:solidFill>
                <a:latin typeface="Tahoma" panose="020B0604030504040204" pitchFamily="34" charset="0"/>
              </a:rPr>
            </a:br>
            <a:r>
              <a:rPr lang="de-DE" altLang="en-US" sz="1800">
                <a:latin typeface="Tahoma" panose="020B0604030504040204" pitchFamily="34" charset="0"/>
              </a:rPr>
              <a:t>N – surface normal vector</a:t>
            </a:r>
          </a:p>
          <a:p>
            <a:pPr eaLnBrk="1" hangingPunct="1">
              <a:spcBef>
                <a:spcPct val="0"/>
              </a:spcBef>
              <a:buFontTx/>
              <a:buNone/>
            </a:pPr>
            <a:r>
              <a:rPr lang="de-DE" altLang="en-US" sz="1800">
                <a:solidFill>
                  <a:srgbClr val="CC00CC"/>
                </a:solidFill>
                <a:latin typeface="Tahoma" panose="020B0604030504040204" pitchFamily="34" charset="0"/>
              </a:rPr>
              <a:t>R – reflected light ray</a:t>
            </a:r>
          </a:p>
          <a:p>
            <a:pPr eaLnBrk="1" hangingPunct="1">
              <a:spcBef>
                <a:spcPct val="0"/>
              </a:spcBef>
              <a:buFontTx/>
              <a:buNone/>
            </a:pPr>
            <a:r>
              <a:rPr lang="de-DE" altLang="en-US" sz="1800">
                <a:solidFill>
                  <a:srgbClr val="008000"/>
                </a:solidFill>
                <a:latin typeface="Tahoma" panose="020B0604030504040204" pitchFamily="34" charset="0"/>
              </a:rPr>
              <a:t>V – vector to viewer/observer</a:t>
            </a:r>
            <a:endParaRPr lang="en-US" altLang="en-US" sz="1800">
              <a:solidFill>
                <a:srgbClr val="008000"/>
              </a:solidFill>
              <a:latin typeface="Tahoma" panose="020B0604030504040204" pitchFamily="34" charset="0"/>
            </a:endParaRPr>
          </a:p>
        </p:txBody>
      </p:sp>
      <p:cxnSp>
        <p:nvCxnSpPr>
          <p:cNvPr id="16395" name="AutoShape 16">
            <a:extLst>
              <a:ext uri="{FF2B5EF4-FFF2-40B4-BE49-F238E27FC236}">
                <a16:creationId xmlns:a16="http://schemas.microsoft.com/office/drawing/2014/main" id="{F98A0EAE-9E85-49A7-81A4-EE5EC138618F}"/>
              </a:ext>
            </a:extLst>
          </p:cNvPr>
          <p:cNvCxnSpPr>
            <a:cxnSpLocks noChangeShapeType="1"/>
          </p:cNvCxnSpPr>
          <p:nvPr/>
        </p:nvCxnSpPr>
        <p:spPr bwMode="auto">
          <a:xfrm rot="-5400000">
            <a:off x="6233319" y="3628231"/>
            <a:ext cx="381000" cy="54133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396" name="Text Box 17">
            <a:extLst>
              <a:ext uri="{FF2B5EF4-FFF2-40B4-BE49-F238E27FC236}">
                <a16:creationId xmlns:a16="http://schemas.microsoft.com/office/drawing/2014/main" id="{83519768-C5CE-43B1-B929-4FFFF9DA7C0D}"/>
              </a:ext>
            </a:extLst>
          </p:cNvPr>
          <p:cNvSpPr txBox="1">
            <a:spLocks noChangeArrowheads="1"/>
          </p:cNvSpPr>
          <p:nvPr/>
        </p:nvSpPr>
        <p:spPr bwMode="auto">
          <a:xfrm>
            <a:off x="6188075" y="33289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l-GR" altLang="en-US" sz="2400">
                <a:solidFill>
                  <a:schemeClr val="tx1"/>
                </a:solidFill>
              </a:rPr>
              <a:t>θ</a:t>
            </a:r>
            <a:endParaRPr lang="de-DE" altLang="en-US" sz="2400">
              <a:solidFill>
                <a:schemeClr val="tx1"/>
              </a:solidFill>
            </a:endParaRPr>
          </a:p>
        </p:txBody>
      </p:sp>
      <p:sp>
        <p:nvSpPr>
          <p:cNvPr id="16397" name="Text Box 20">
            <a:extLst>
              <a:ext uri="{FF2B5EF4-FFF2-40B4-BE49-F238E27FC236}">
                <a16:creationId xmlns:a16="http://schemas.microsoft.com/office/drawing/2014/main" id="{447F5602-418E-4FC9-902B-F8826EA01554}"/>
              </a:ext>
            </a:extLst>
          </p:cNvPr>
          <p:cNvSpPr txBox="1">
            <a:spLocks noChangeArrowheads="1"/>
          </p:cNvSpPr>
          <p:nvPr/>
        </p:nvSpPr>
        <p:spPr bwMode="auto">
          <a:xfrm>
            <a:off x="7920038" y="3562350"/>
            <a:ext cx="42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l-GR" altLang="en-US" sz="2400">
                <a:solidFill>
                  <a:schemeClr val="tx1"/>
                </a:solidFill>
              </a:rPr>
              <a:t>Φ</a:t>
            </a:r>
            <a:endParaRPr lang="de-DE" altLang="en-US" sz="2400">
              <a:solidFill>
                <a:schemeClr val="tx1"/>
              </a:solidFill>
            </a:endParaRPr>
          </a:p>
        </p:txBody>
      </p:sp>
      <p:sp>
        <p:nvSpPr>
          <p:cNvPr id="16398" name="Freeform 21">
            <a:extLst>
              <a:ext uri="{FF2B5EF4-FFF2-40B4-BE49-F238E27FC236}">
                <a16:creationId xmlns:a16="http://schemas.microsoft.com/office/drawing/2014/main" id="{8DC439D0-9DE4-41F3-ACE6-0B8F76A4433C}"/>
              </a:ext>
            </a:extLst>
          </p:cNvPr>
          <p:cNvSpPr>
            <a:spLocks/>
          </p:cNvSpPr>
          <p:nvPr/>
        </p:nvSpPr>
        <p:spPr bwMode="auto">
          <a:xfrm rot="435795">
            <a:off x="7689850" y="3794125"/>
            <a:ext cx="300038" cy="300038"/>
          </a:xfrm>
          <a:custGeom>
            <a:avLst/>
            <a:gdLst>
              <a:gd name="T0" fmla="*/ 0 w 432"/>
              <a:gd name="T1" fmla="*/ 2147483646 h 203"/>
              <a:gd name="T2" fmla="*/ 2147483646 w 432"/>
              <a:gd name="T3" fmla="*/ 2147483646 h 203"/>
              <a:gd name="T4" fmla="*/ 0 60000 65536"/>
              <a:gd name="T5" fmla="*/ 0 60000 65536"/>
              <a:gd name="T6" fmla="*/ 0 w 432"/>
              <a:gd name="T7" fmla="*/ 0 h 203"/>
              <a:gd name="T8" fmla="*/ 432 w 432"/>
              <a:gd name="T9" fmla="*/ 203 h 203"/>
            </a:gdLst>
            <a:ahLst/>
            <a:cxnLst>
              <a:cxn ang="T4">
                <a:pos x="T0" y="T1"/>
              </a:cxn>
              <a:cxn ang="T5">
                <a:pos x="T2" y="T3"/>
              </a:cxn>
            </a:cxnLst>
            <a:rect l="T6" t="T7" r="T8" b="T9"/>
            <a:pathLst>
              <a:path w="432" h="203">
                <a:moveTo>
                  <a:pt x="0" y="11"/>
                </a:moveTo>
                <a:cubicBezTo>
                  <a:pt x="233" y="0"/>
                  <a:pt x="332" y="46"/>
                  <a:pt x="432" y="20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6399" name="Picture 37">
            <a:extLst>
              <a:ext uri="{FF2B5EF4-FFF2-40B4-BE49-F238E27FC236}">
                <a16:creationId xmlns:a16="http://schemas.microsoft.com/office/drawing/2014/main" id="{2E5A591F-A32F-403E-91EF-77FB2D476C6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48700" y="3657600"/>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0" name="Picture 38">
            <a:extLst>
              <a:ext uri="{FF2B5EF4-FFF2-40B4-BE49-F238E27FC236}">
                <a16:creationId xmlns:a16="http://schemas.microsoft.com/office/drawing/2014/main" id="{34CE5A10-0E9A-4846-ACD4-013EA2596CB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233738"/>
            <a:ext cx="3175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9D2C383-0B99-4E5C-A409-E7693EE0335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Light Interaction with Surfaces</a:t>
            </a:r>
          </a:p>
        </p:txBody>
      </p:sp>
      <p:sp>
        <p:nvSpPr>
          <p:cNvPr id="17411" name="Rectangle 3">
            <a:extLst>
              <a:ext uri="{FF2B5EF4-FFF2-40B4-BE49-F238E27FC236}">
                <a16:creationId xmlns:a16="http://schemas.microsoft.com/office/drawing/2014/main" id="{C35F86E6-A132-4CB2-9A62-2FA3A54C518B}"/>
              </a:ext>
            </a:extLst>
          </p:cNvPr>
          <p:cNvSpPr>
            <a:spLocks noGrp="1" noChangeArrowheads="1"/>
          </p:cNvSpPr>
          <p:nvPr>
            <p:ph idx="1"/>
          </p:nvPr>
        </p:nvSpPr>
        <p:spPr/>
        <p:txBody>
          <a:bodyPr/>
          <a:lstStyle/>
          <a:p>
            <a:pPr eaLnBrk="1" hangingPunct="1"/>
            <a:r>
              <a:rPr lang="en-US" altLang="en-US">
                <a:solidFill>
                  <a:srgbClr val="3366FF"/>
                </a:solidFill>
                <a:ea typeface="ＭＳ Ｐゴシック" panose="020B0600070205080204" pitchFamily="34" charset="-128"/>
              </a:rPr>
              <a:t>diffuse reflection</a:t>
            </a:r>
            <a:r>
              <a:rPr lang="en-US" altLang="en-US">
                <a:ea typeface="ＭＳ Ｐゴシック" panose="020B0600070205080204" pitchFamily="34" charset="-128"/>
              </a:rPr>
              <a:t>: </a:t>
            </a:r>
          </a:p>
          <a:p>
            <a:pPr lvl="1" eaLnBrk="1" hangingPunct="1"/>
            <a:r>
              <a:rPr lang="en-US" altLang="en-US">
                <a:ea typeface="ＭＳ Ｐゴシック" panose="020B0600070205080204" pitchFamily="34" charset="-128"/>
              </a:rPr>
              <a:t>rough surfaces (e.g. wood, stone)</a:t>
            </a:r>
          </a:p>
          <a:p>
            <a:pPr lvl="1" eaLnBrk="1" hangingPunct="1"/>
            <a:r>
              <a:rPr lang="en-US" altLang="en-US" b="1">
                <a:ea typeface="ＭＳ Ｐゴシック" panose="020B0600070205080204" pitchFamily="34" charset="-128"/>
              </a:rPr>
              <a:t>equal</a:t>
            </a:r>
            <a:r>
              <a:rPr lang="en-US" altLang="en-US">
                <a:ea typeface="ＭＳ Ｐゴシック" panose="020B0600070205080204" pitchFamily="34" charset="-128"/>
              </a:rPr>
              <a:t> reflection in </a:t>
            </a:r>
            <a:r>
              <a:rPr lang="en-US" altLang="en-US" b="1">
                <a:ea typeface="ＭＳ Ｐゴシック" panose="020B0600070205080204" pitchFamily="34" charset="-128"/>
              </a:rPr>
              <a:t>all</a:t>
            </a:r>
            <a:r>
              <a:rPr lang="en-US" altLang="en-US">
                <a:ea typeface="ＭＳ Ｐゴシック" panose="020B0600070205080204" pitchFamily="34" charset="-128"/>
              </a:rPr>
              <a:t> directions </a:t>
            </a:r>
            <a:r>
              <a:rPr lang="el-GR" altLang="en-US">
                <a:ea typeface="ＭＳ Ｐゴシック" panose="020B0600070205080204" pitchFamily="34" charset="-128"/>
              </a:rPr>
              <a:t>Φ</a:t>
            </a:r>
            <a:r>
              <a:rPr lang="en-US" altLang="en-US">
                <a:ea typeface="ＭＳ Ｐゴシック" panose="020B0600070205080204" pitchFamily="34" charset="-128"/>
              </a:rPr>
              <a:t> </a:t>
            </a:r>
          </a:p>
          <a:p>
            <a:pPr lvl="1" eaLnBrk="1" hangingPunct="1"/>
            <a:r>
              <a:rPr lang="en-US" altLang="en-US">
                <a:ea typeface="ＭＳ Ｐゴシック" panose="020B0600070205080204" pitchFamily="34" charset="-128"/>
              </a:rPr>
              <a:t>perceived intensity depends </a:t>
            </a:r>
            <a:r>
              <a:rPr lang="en-US" altLang="en-US" b="1">
                <a:ea typeface="ＭＳ Ｐゴシック" panose="020B0600070205080204" pitchFamily="34" charset="-128"/>
              </a:rPr>
              <a:t>only on </a:t>
            </a:r>
            <a:r>
              <a:rPr lang="el-GR" altLang="en-US" b="1">
                <a:ea typeface="Arial Unicode MS" panose="020B0604020202020204" pitchFamily="34" charset="-128"/>
                <a:cs typeface="Arial Unicode MS" panose="020B0604020202020204" pitchFamily="34" charset="-128"/>
              </a:rPr>
              <a:t>θ</a:t>
            </a:r>
            <a:endParaRPr lang="en-US" altLang="en-US" b="1">
              <a:ea typeface="Arial Unicode MS" panose="020B0604020202020204" pitchFamily="34" charset="-128"/>
              <a:cs typeface="Arial Unicode MS" panose="020B0604020202020204" pitchFamily="34" charset="-128"/>
            </a:endParaRPr>
          </a:p>
          <a:p>
            <a:pPr eaLnBrk="1" hangingPunct="1"/>
            <a:r>
              <a:rPr lang="en-US" altLang="en-US">
                <a:ea typeface="Arial Unicode MS" panose="020B0604020202020204" pitchFamily="34" charset="-128"/>
                <a:cs typeface="Arial Unicode MS" panose="020B0604020202020204" pitchFamily="34" charset="-128"/>
              </a:rPr>
              <a:t>physical model: surface = collection of many randomly oriented micro-facets</a:t>
            </a:r>
          </a:p>
        </p:txBody>
      </p:sp>
      <p:pic>
        <p:nvPicPr>
          <p:cNvPr id="17412" name="Picture 4" descr="an06f14">
            <a:extLst>
              <a:ext uri="{FF2B5EF4-FFF2-40B4-BE49-F238E27FC236}">
                <a16:creationId xmlns:a16="http://schemas.microsoft.com/office/drawing/2014/main" id="{A064F373-6D07-4E15-9DD8-C9A7A56AF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278313"/>
            <a:ext cx="3733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C1CE92E-F54A-4825-8B2B-B1307964533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Phong Illumination Model (1973)</a:t>
            </a:r>
          </a:p>
        </p:txBody>
      </p:sp>
      <p:sp>
        <p:nvSpPr>
          <p:cNvPr id="186371" name="Rectangle 3">
            <a:extLst>
              <a:ext uri="{FF2B5EF4-FFF2-40B4-BE49-F238E27FC236}">
                <a16:creationId xmlns:a16="http://schemas.microsoft.com/office/drawing/2014/main" id="{525EF1B8-0C38-4BBC-B5E6-629F4A474C09}"/>
              </a:ext>
            </a:extLst>
          </p:cNvPr>
          <p:cNvSpPr>
            <a:spLocks noGrp="1" noChangeArrowheads="1"/>
          </p:cNvSpPr>
          <p:nvPr>
            <p:ph idx="1"/>
          </p:nvPr>
        </p:nvSpPr>
        <p:spPr>
          <a:xfrm>
            <a:off x="457200" y="1066800"/>
            <a:ext cx="8610600" cy="5410200"/>
          </a:xfrm>
        </p:spPr>
        <p:txBody>
          <a:bodyPr/>
          <a:lstStyle/>
          <a:p>
            <a:pPr eaLnBrk="1" hangingPunct="1"/>
            <a:r>
              <a:rPr lang="en-US" altLang="en-US">
                <a:ea typeface="ＭＳ Ｐゴシック" panose="020B0600070205080204" pitchFamily="34" charset="-128"/>
              </a:rPr>
              <a:t>most common CG model for illumination</a:t>
            </a:r>
            <a:br>
              <a:rPr lang="en-US" altLang="en-US">
                <a:ea typeface="ＭＳ Ｐゴシック" panose="020B0600070205080204" pitchFamily="34" charset="-128"/>
              </a:rPr>
            </a:br>
            <a:r>
              <a:rPr lang="en-US" altLang="en-US">
                <a:ea typeface="ＭＳ Ｐゴシック" panose="020B0600070205080204" pitchFamily="34" charset="-128"/>
              </a:rPr>
              <a:t>(by </a:t>
            </a:r>
            <a:r>
              <a:rPr lang="vi-VN" altLang="en-US">
                <a:ea typeface="ＭＳ Ｐゴシック" panose="020B0600070205080204" pitchFamily="34" charset="-128"/>
              </a:rPr>
              <a:t>Bùi Tường Phong</a:t>
            </a:r>
            <a:r>
              <a:rPr lang="en-US" altLang="en-US">
                <a:ea typeface="ＭＳ Ｐゴシック" panose="020B0600070205080204" pitchFamily="34" charset="-128"/>
              </a:rPr>
              <a:t>): </a:t>
            </a:r>
            <a:r>
              <a:rPr lang="de-DE" altLang="en-US">
                <a:solidFill>
                  <a:srgbClr val="3366FF"/>
                </a:solidFill>
                <a:ea typeface="ＭＳ Ｐゴシック" panose="020B0600070205080204" pitchFamily="34" charset="-128"/>
              </a:rPr>
              <a:t>I</a:t>
            </a:r>
            <a:r>
              <a:rPr lang="de-DE" altLang="en-US" baseline="-25000">
                <a:solidFill>
                  <a:srgbClr val="3366FF"/>
                </a:solidFill>
                <a:ea typeface="ＭＳ Ｐゴシック" panose="020B0600070205080204" pitchFamily="34" charset="-128"/>
              </a:rPr>
              <a:t>Phong</a:t>
            </a:r>
            <a:r>
              <a:rPr lang="de-DE" altLang="en-US">
                <a:solidFill>
                  <a:srgbClr val="3366FF"/>
                </a:solidFill>
                <a:ea typeface="ＭＳ Ｐゴシック" panose="020B0600070205080204" pitchFamily="34" charset="-128"/>
              </a:rPr>
              <a:t> = I</a:t>
            </a:r>
            <a:r>
              <a:rPr lang="de-DE" altLang="en-US" baseline="-25000">
                <a:solidFill>
                  <a:srgbClr val="3366FF"/>
                </a:solidFill>
                <a:ea typeface="ＭＳ Ｐゴシック" panose="020B0600070205080204" pitchFamily="34" charset="-128"/>
              </a:rPr>
              <a:t>a</a:t>
            </a:r>
            <a:r>
              <a:rPr lang="de-DE" altLang="en-US">
                <a:solidFill>
                  <a:srgbClr val="3366FF"/>
                </a:solidFill>
                <a:ea typeface="ＭＳ Ｐゴシック" panose="020B0600070205080204" pitchFamily="34" charset="-128"/>
              </a:rPr>
              <a:t> + I</a:t>
            </a:r>
            <a:r>
              <a:rPr lang="de-DE" altLang="en-US" baseline="-25000">
                <a:solidFill>
                  <a:srgbClr val="3366FF"/>
                </a:solidFill>
                <a:ea typeface="ＭＳ Ｐゴシック" panose="020B0600070205080204" pitchFamily="34" charset="-128"/>
              </a:rPr>
              <a:t>d</a:t>
            </a:r>
            <a:r>
              <a:rPr lang="de-DE" altLang="en-US">
                <a:solidFill>
                  <a:srgbClr val="3366FF"/>
                </a:solidFill>
                <a:ea typeface="ＭＳ Ｐゴシック" panose="020B0600070205080204" pitchFamily="34" charset="-128"/>
              </a:rPr>
              <a:t> + I</a:t>
            </a:r>
            <a:r>
              <a:rPr lang="de-DE" altLang="en-US" baseline="-25000">
                <a:solidFill>
                  <a:srgbClr val="3366FF"/>
                </a:solidFill>
                <a:ea typeface="ＭＳ Ｐゴシック" panose="020B0600070205080204" pitchFamily="34" charset="-128"/>
              </a:rPr>
              <a:t>s</a:t>
            </a:r>
            <a:endParaRPr lang="de-DE" altLang="en-US">
              <a:solidFill>
                <a:srgbClr val="3366FF"/>
              </a:solidFill>
              <a:ea typeface="ＭＳ Ｐゴシック" panose="020B0600070205080204" pitchFamily="34" charset="-128"/>
            </a:endParaRPr>
          </a:p>
          <a:p>
            <a:pPr eaLnBrk="1" hangingPunct="1"/>
            <a:r>
              <a:rPr lang="de-DE" altLang="en-US" sz="2400">
                <a:solidFill>
                  <a:srgbClr val="3366FF"/>
                </a:solidFill>
                <a:ea typeface="ＭＳ Ｐゴシック" panose="020B0600070205080204" pitchFamily="34" charset="-128"/>
              </a:rPr>
              <a:t>ambient light:</a:t>
            </a:r>
          </a:p>
          <a:p>
            <a:pPr lvl="1" eaLnBrk="1" hangingPunct="1"/>
            <a:r>
              <a:rPr lang="en-US" altLang="en-US" sz="2400">
                <a:ea typeface="ＭＳ Ｐゴシック" panose="020B0600070205080204" pitchFamily="34" charset="-128"/>
              </a:rPr>
              <a:t>Ambient light is the illumination of an object caused by reflected light from other surfaces.</a:t>
            </a:r>
            <a:endParaRPr lang="de-DE" altLang="en-US" sz="2400">
              <a:ea typeface="ＭＳ Ｐゴシック" panose="020B0600070205080204" pitchFamily="34" charset="-128"/>
            </a:endParaRPr>
          </a:p>
          <a:p>
            <a:pPr lvl="1" eaLnBrk="1" hangingPunct="1"/>
            <a:r>
              <a:rPr lang="de-DE" altLang="en-US" sz="2400">
                <a:ea typeface="ＭＳ Ｐゴシック" panose="020B0600070205080204" pitchFamily="34" charset="-128"/>
              </a:rPr>
              <a:t>needed since local illumination model does not consider ‘light bounces‘</a:t>
            </a:r>
          </a:p>
          <a:p>
            <a:pPr eaLnBrk="1" hangingPunct="1"/>
            <a:r>
              <a:rPr lang="de-DE" altLang="en-US" sz="2400">
                <a:solidFill>
                  <a:srgbClr val="3366FF"/>
                </a:solidFill>
                <a:ea typeface="ＭＳ Ｐゴシック" panose="020B0600070205080204" pitchFamily="34" charset="-128"/>
              </a:rPr>
              <a:t>diffuse light:</a:t>
            </a:r>
            <a:r>
              <a:rPr lang="de-DE" altLang="en-US" sz="2400">
                <a:ea typeface="ＭＳ Ｐゴシック" panose="020B0600070205080204" pitchFamily="34" charset="-128"/>
              </a:rPr>
              <a:t> </a:t>
            </a:r>
          </a:p>
          <a:p>
            <a:pPr lvl="1" eaLnBrk="1" hangingPunct="1"/>
            <a:r>
              <a:rPr lang="de-DE" altLang="en-US" sz="2400">
                <a:ea typeface="ＭＳ Ｐゴシック" panose="020B0600070205080204" pitchFamily="34" charset="-128"/>
              </a:rPr>
              <a:t>light from diffuse reflection</a:t>
            </a:r>
          </a:p>
          <a:p>
            <a:pPr eaLnBrk="1" hangingPunct="1"/>
            <a:r>
              <a:rPr lang="de-DE" altLang="en-US" sz="2400">
                <a:solidFill>
                  <a:srgbClr val="3366FF"/>
                </a:solidFill>
                <a:ea typeface="ＭＳ Ｐゴシック" panose="020B0600070205080204" pitchFamily="34" charset="-128"/>
              </a:rPr>
              <a:t>specular light: </a:t>
            </a:r>
          </a:p>
          <a:p>
            <a:pPr lvl="1" eaLnBrk="1" hangingPunct="1"/>
            <a:r>
              <a:rPr lang="de-DE" altLang="en-US" sz="2400">
                <a:ea typeface="ＭＳ Ｐゴシック" panose="020B0600070205080204" pitchFamily="34" charset="-128"/>
              </a:rPr>
              <a:t>light from directed reflection</a:t>
            </a:r>
            <a:endParaRPr lang="en-US" altLang="en-US" sz="2400" baseline="-25000">
              <a:ea typeface="ＭＳ Ｐゴシック" panose="020B0600070205080204" pitchFamily="34" charset="-128"/>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86371">
                                            <p:txEl>
                                              <p:pRg st="3" end="3"/>
                                            </p:txEl>
                                          </p:spTgt>
                                        </p:tgtEl>
                                        <p:attrNameLst>
                                          <p:attrName>style.visibility</p:attrName>
                                        </p:attrNameLst>
                                      </p:cBhvr>
                                      <p:to>
                                        <p:strVal val="visible"/>
                                      </p:to>
                                    </p:set>
                                    <p:animEffect transition="in" filter="fade">
                                      <p:cBhvr>
                                        <p:cTn id="7" dur="500"/>
                                        <p:tgtEl>
                                          <p:spTgt spid="186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76CE22-7B65-4F88-960B-590F75DB88C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Phong Illumination Model (1973)</a:t>
            </a:r>
          </a:p>
        </p:txBody>
      </p:sp>
      <p:pic>
        <p:nvPicPr>
          <p:cNvPr id="19459" name="Content Placeholder 4" descr="Phong_components_version_4.png">
            <a:extLst>
              <a:ext uri="{FF2B5EF4-FFF2-40B4-BE49-F238E27FC236}">
                <a16:creationId xmlns:a16="http://schemas.microsoft.com/office/drawing/2014/main" id="{AB1F52F6-665C-4329-9EB7-C565F0FDBDB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2133600"/>
            <a:ext cx="8632825" cy="2401888"/>
          </a:xfrm>
        </p:spPr>
      </p:pic>
      <p:sp>
        <p:nvSpPr>
          <p:cNvPr id="19460" name="Rectangle 5">
            <a:extLst>
              <a:ext uri="{FF2B5EF4-FFF2-40B4-BE49-F238E27FC236}">
                <a16:creationId xmlns:a16="http://schemas.microsoft.com/office/drawing/2014/main" id="{DD5AB8FB-B59C-4B71-89BF-A803748223D3}"/>
              </a:ext>
            </a:extLst>
          </p:cNvPr>
          <p:cNvSpPr>
            <a:spLocks noChangeArrowheads="1"/>
          </p:cNvSpPr>
          <p:nvPr/>
        </p:nvSpPr>
        <p:spPr bwMode="auto">
          <a:xfrm>
            <a:off x="228600" y="4572000"/>
            <a:ext cx="8610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b="1">
                <a:solidFill>
                  <a:schemeClr val="tx1"/>
                </a:solidFill>
                <a:latin typeface="Times New Roman" panose="02020603050405020304" pitchFamily="18" charset="0"/>
                <a:cs typeface="Times New Roman" panose="02020603050405020304" pitchFamily="18" charset="0"/>
              </a:rPr>
              <a:t>Visual illustration of the Phong equation: </a:t>
            </a:r>
            <a:r>
              <a:rPr lang="en-US" altLang="en-US" sz="1800">
                <a:solidFill>
                  <a:schemeClr val="tx1"/>
                </a:solidFill>
                <a:latin typeface="Times New Roman" panose="02020603050405020304" pitchFamily="18" charset="0"/>
                <a:cs typeface="Times New Roman" panose="02020603050405020304" pitchFamily="18" charset="0"/>
              </a:rPr>
              <a:t>here the light is white, the ambient and diffuse colors are both blue, and the specular color is white, reflecting a small part of the light hitting the surface, but only in very narrow highlights. The intensity of the diffuse component varies with the direction of the surface, and the ambient component is uniform (independent of direction). A specular highlight is the bright spot of </a:t>
            </a:r>
            <a:r>
              <a:rPr lang="en-US" altLang="en-US" sz="1800">
                <a:solidFill>
                  <a:schemeClr val="tx1"/>
                </a:solidFill>
                <a:latin typeface="Times New Roman" panose="02020603050405020304" pitchFamily="18" charset="0"/>
                <a:cs typeface="Times New Roman" panose="02020603050405020304" pitchFamily="18" charset="0"/>
                <a:hlinkClick r:id="rId3" tooltip="Light"/>
              </a:rPr>
              <a:t>light</a:t>
            </a:r>
            <a:r>
              <a:rPr lang="en-US" altLang="en-US" sz="1800">
                <a:solidFill>
                  <a:schemeClr val="tx1"/>
                </a:solidFill>
                <a:latin typeface="Times New Roman" panose="02020603050405020304" pitchFamily="18" charset="0"/>
                <a:cs typeface="Times New Roman" panose="02020603050405020304" pitchFamily="18" charset="0"/>
              </a:rPr>
              <a:t> that appears on shiny objects when illuminated</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B9DC3D1-F0E0-428C-8E55-2DFB2055CE0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Phong Illumination Model</a:t>
            </a:r>
          </a:p>
        </p:txBody>
      </p:sp>
      <p:graphicFrame>
        <p:nvGraphicFramePr>
          <p:cNvPr id="20483" name="Object 4">
            <a:extLst>
              <a:ext uri="{FF2B5EF4-FFF2-40B4-BE49-F238E27FC236}">
                <a16:creationId xmlns:a16="http://schemas.microsoft.com/office/drawing/2014/main" id="{7115DBCC-4FB8-4791-8E3F-372BC81AB848}"/>
              </a:ext>
            </a:extLst>
          </p:cNvPr>
          <p:cNvGraphicFramePr>
            <a:graphicFrameLocks noChangeAspect="1"/>
          </p:cNvGraphicFramePr>
          <p:nvPr/>
        </p:nvGraphicFramePr>
        <p:xfrm>
          <a:off x="441325" y="1158875"/>
          <a:ext cx="8261350" cy="957263"/>
        </p:xfrm>
        <a:graphic>
          <a:graphicData uri="http://schemas.openxmlformats.org/presentationml/2006/ole">
            <mc:AlternateContent xmlns:mc="http://schemas.openxmlformats.org/markup-compatibility/2006">
              <mc:Choice xmlns:v="urn:schemas-microsoft-com:vml" Requires="v">
                <p:oleObj name="Equation" r:id="rId2" imgW="3371930" imgH="371445" progId="Equation.3">
                  <p:embed/>
                </p:oleObj>
              </mc:Choice>
              <mc:Fallback>
                <p:oleObj name="Equation" r:id="rId2" imgW="3371930" imgH="371445"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158875"/>
                        <a:ext cx="8261350"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484" name="Rectangle 19">
            <a:extLst>
              <a:ext uri="{FF2B5EF4-FFF2-40B4-BE49-F238E27FC236}">
                <a16:creationId xmlns:a16="http://schemas.microsoft.com/office/drawing/2014/main" id="{4BCA4BB2-1D52-42A8-9ED4-CBAF40BE945C}"/>
              </a:ext>
            </a:extLst>
          </p:cNvPr>
          <p:cNvSpPr>
            <a:spLocks noChangeArrowheads="1"/>
          </p:cNvSpPr>
          <p:nvPr/>
        </p:nvSpPr>
        <p:spPr bwMode="auto">
          <a:xfrm>
            <a:off x="381000" y="5181600"/>
            <a:ext cx="75707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spcBef>
                <a:spcPct val="0"/>
              </a:spcBef>
            </a:pPr>
            <a:r>
              <a:rPr lang="de-DE" altLang="en-US" sz="1800" b="1"/>
              <a:t>L</a:t>
            </a:r>
            <a:r>
              <a:rPr lang="de-DE" altLang="en-US" sz="1800" b="1" baseline="-25000"/>
              <a:t>a</a:t>
            </a:r>
            <a:r>
              <a:rPr lang="de-DE" altLang="en-US" sz="1800" b="1"/>
              <a:t>, L</a:t>
            </a:r>
            <a:r>
              <a:rPr lang="de-DE" altLang="en-US" sz="1800" b="1" baseline="-25000"/>
              <a:t>d</a:t>
            </a:r>
            <a:r>
              <a:rPr lang="de-DE" altLang="en-US" sz="1800" b="1"/>
              <a:t>, L</a:t>
            </a:r>
            <a:r>
              <a:rPr lang="de-DE" altLang="en-US" sz="1800" b="1" baseline="-25000"/>
              <a:t>s</a:t>
            </a:r>
            <a:r>
              <a:rPr lang="de-DE" altLang="en-US" sz="1800" b="1"/>
              <a:t>:</a:t>
            </a:r>
            <a:r>
              <a:rPr lang="de-DE" altLang="en-US" sz="1800"/>
              <a:t> give </a:t>
            </a:r>
            <a:r>
              <a:rPr lang="de-DE" altLang="en-US" sz="1800">
                <a:solidFill>
                  <a:srgbClr val="3366FF"/>
                </a:solidFill>
              </a:rPr>
              <a:t>weights</a:t>
            </a:r>
            <a:r>
              <a:rPr lang="de-DE" altLang="en-US" sz="1800"/>
              <a:t> of ambient, diffuse, specular light components </a:t>
            </a:r>
          </a:p>
          <a:p>
            <a:pPr>
              <a:spcBef>
                <a:spcPct val="0"/>
              </a:spcBef>
            </a:pPr>
            <a:r>
              <a:rPr lang="de-DE" altLang="en-US" sz="1800" b="1"/>
              <a:t>k</a:t>
            </a:r>
            <a:r>
              <a:rPr lang="de-DE" altLang="en-US" sz="1800" b="1" baseline="-25000"/>
              <a:t>a</a:t>
            </a:r>
            <a:r>
              <a:rPr lang="de-DE" altLang="en-US" sz="1800" b="1"/>
              <a:t>,k</a:t>
            </a:r>
            <a:r>
              <a:rPr lang="de-DE" altLang="en-US" sz="1800" b="1" baseline="-25000"/>
              <a:t>d</a:t>
            </a:r>
            <a:r>
              <a:rPr lang="de-DE" altLang="en-US" sz="1800" b="1"/>
              <a:t>,k</a:t>
            </a:r>
            <a:r>
              <a:rPr lang="de-DE" altLang="en-US" sz="1800" b="1" baseline="-25000"/>
              <a:t>s</a:t>
            </a:r>
            <a:r>
              <a:rPr lang="de-DE" altLang="en-US" sz="1800" b="1"/>
              <a:t>:</a:t>
            </a:r>
            <a:r>
              <a:rPr lang="de-DE" altLang="en-US" sz="1800"/>
              <a:t> give </a:t>
            </a:r>
            <a:r>
              <a:rPr lang="de-DE" altLang="en-US" sz="1800">
                <a:solidFill>
                  <a:srgbClr val="3366FF"/>
                </a:solidFill>
              </a:rPr>
              <a:t>color components</a:t>
            </a:r>
            <a:r>
              <a:rPr lang="de-DE" altLang="en-US" sz="1800"/>
              <a:t> for the light </a:t>
            </a:r>
            <a:br>
              <a:rPr lang="de-DE" altLang="en-US" sz="1800"/>
            </a:br>
            <a:r>
              <a:rPr lang="de-DE" altLang="en-US" sz="1800"/>
              <a:t>(Phong equation applied </a:t>
            </a:r>
            <a:r>
              <a:rPr lang="de-DE" altLang="en-US" sz="1800" b="1"/>
              <a:t>three times</a:t>
            </a:r>
            <a:r>
              <a:rPr lang="de-DE" altLang="en-US" sz="1800"/>
              <a:t>, once for R, then G, then B)</a:t>
            </a:r>
          </a:p>
        </p:txBody>
      </p:sp>
      <p:grpSp>
        <p:nvGrpSpPr>
          <p:cNvPr id="20485" name="Group 4">
            <a:extLst>
              <a:ext uri="{FF2B5EF4-FFF2-40B4-BE49-F238E27FC236}">
                <a16:creationId xmlns:a16="http://schemas.microsoft.com/office/drawing/2014/main" id="{076C04EB-18BA-45A3-A7E7-4B6898A6276E}"/>
              </a:ext>
            </a:extLst>
          </p:cNvPr>
          <p:cNvGrpSpPr>
            <a:grpSpLocks/>
          </p:cNvGrpSpPr>
          <p:nvPr/>
        </p:nvGrpSpPr>
        <p:grpSpPr bwMode="auto">
          <a:xfrm>
            <a:off x="3124200" y="2209800"/>
            <a:ext cx="3505200" cy="2122488"/>
            <a:chOff x="3696" y="912"/>
            <a:chExt cx="2008" cy="1145"/>
          </a:xfrm>
        </p:grpSpPr>
        <p:sp>
          <p:nvSpPr>
            <p:cNvPr id="20493" name="Freeform 5">
              <a:extLst>
                <a:ext uri="{FF2B5EF4-FFF2-40B4-BE49-F238E27FC236}">
                  <a16:creationId xmlns:a16="http://schemas.microsoft.com/office/drawing/2014/main" id="{6B73DA26-6729-4799-8446-66A5A59E4EE4}"/>
                </a:ext>
              </a:extLst>
            </p:cNvPr>
            <p:cNvSpPr>
              <a:spLocks noChangeArrowheads="1"/>
            </p:cNvSpPr>
            <p:nvPr/>
          </p:nvSpPr>
          <p:spPr bwMode="auto">
            <a:xfrm>
              <a:off x="3984" y="1536"/>
              <a:ext cx="1248" cy="521"/>
            </a:xfrm>
            <a:custGeom>
              <a:avLst/>
              <a:gdLst>
                <a:gd name="T0" fmla="*/ 0 w 8901"/>
                <a:gd name="T1" fmla="*/ 0 h 2304"/>
                <a:gd name="T2" fmla="*/ 0 w 8901"/>
                <a:gd name="T3" fmla="*/ 0 h 2304"/>
                <a:gd name="T4" fmla="*/ 0 w 8901"/>
                <a:gd name="T5" fmla="*/ 0 h 2304"/>
                <a:gd name="T6" fmla="*/ 0 w 8901"/>
                <a:gd name="T7" fmla="*/ 0 h 2304"/>
                <a:gd name="T8" fmla="*/ 0 60000 65536"/>
                <a:gd name="T9" fmla="*/ 0 60000 65536"/>
                <a:gd name="T10" fmla="*/ 0 60000 65536"/>
                <a:gd name="T11" fmla="*/ 0 60000 65536"/>
                <a:gd name="T12" fmla="*/ 0 w 8901"/>
                <a:gd name="T13" fmla="*/ 0 h 2304"/>
                <a:gd name="T14" fmla="*/ 8901 w 8901"/>
                <a:gd name="T15" fmla="*/ 2304 h 2304"/>
              </a:gdLst>
              <a:ahLst/>
              <a:cxnLst>
                <a:cxn ang="T8">
                  <a:pos x="T0" y="T1"/>
                </a:cxn>
                <a:cxn ang="T9">
                  <a:pos x="T2" y="T3"/>
                </a:cxn>
                <a:cxn ang="T10">
                  <a:pos x="T4" y="T5"/>
                </a:cxn>
                <a:cxn ang="T11">
                  <a:pos x="T6" y="T7"/>
                </a:cxn>
              </a:cxnLst>
              <a:rect l="T12" t="T13" r="T14" b="T15"/>
              <a:pathLst>
                <a:path w="8901" h="2304">
                  <a:moveTo>
                    <a:pt x="0" y="1484"/>
                  </a:moveTo>
                  <a:cubicBezTo>
                    <a:pt x="0" y="665"/>
                    <a:pt x="1993" y="0"/>
                    <a:pt x="4450" y="0"/>
                  </a:cubicBezTo>
                  <a:cubicBezTo>
                    <a:pt x="6907" y="0"/>
                    <a:pt x="8900" y="665"/>
                    <a:pt x="8900" y="1484"/>
                  </a:cubicBezTo>
                  <a:cubicBezTo>
                    <a:pt x="8900" y="2303"/>
                    <a:pt x="0" y="2303"/>
                    <a:pt x="0" y="1484"/>
                  </a:cubicBezTo>
                </a:path>
              </a:pathLst>
            </a:custGeom>
            <a:solidFill>
              <a:srgbClr val="00B8FF"/>
            </a:solidFill>
            <a:ln w="9525">
              <a:solidFill>
                <a:srgbClr val="000000"/>
              </a:solidFill>
              <a:round/>
              <a:headEnd/>
              <a:tailEnd/>
            </a:ln>
          </p:spPr>
          <p:txBody>
            <a:bodyPr wrap="none" anchor="ctr"/>
            <a:lstStyle/>
            <a:p>
              <a:endParaRPr lang="en-US"/>
            </a:p>
          </p:txBody>
        </p:sp>
        <p:sp>
          <p:nvSpPr>
            <p:cNvPr id="20494" name="Line 6">
              <a:extLst>
                <a:ext uri="{FF2B5EF4-FFF2-40B4-BE49-F238E27FC236}">
                  <a16:creationId xmlns:a16="http://schemas.microsoft.com/office/drawing/2014/main" id="{F42FF104-FDA0-44FD-A90E-50F3012E1AB0}"/>
                </a:ext>
              </a:extLst>
            </p:cNvPr>
            <p:cNvSpPr>
              <a:spLocks noChangeShapeType="1"/>
            </p:cNvSpPr>
            <p:nvPr/>
          </p:nvSpPr>
          <p:spPr bwMode="auto">
            <a:xfrm flipH="1" flipV="1">
              <a:off x="4602" y="912"/>
              <a:ext cx="3" cy="855"/>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5" name="Line 7">
              <a:extLst>
                <a:ext uri="{FF2B5EF4-FFF2-40B4-BE49-F238E27FC236}">
                  <a16:creationId xmlns:a16="http://schemas.microsoft.com/office/drawing/2014/main" id="{F88199E9-F334-47DB-8929-CA47D3EB2029}"/>
                </a:ext>
              </a:extLst>
            </p:cNvPr>
            <p:cNvSpPr>
              <a:spLocks noChangeShapeType="1"/>
            </p:cNvSpPr>
            <p:nvPr/>
          </p:nvSpPr>
          <p:spPr bwMode="auto">
            <a:xfrm flipV="1">
              <a:off x="4607" y="1241"/>
              <a:ext cx="769" cy="52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6" name="Line 8">
              <a:extLst>
                <a:ext uri="{FF2B5EF4-FFF2-40B4-BE49-F238E27FC236}">
                  <a16:creationId xmlns:a16="http://schemas.microsoft.com/office/drawing/2014/main" id="{7355E4C2-91B1-438E-9860-B04409BB8F07}"/>
                </a:ext>
              </a:extLst>
            </p:cNvPr>
            <p:cNvSpPr>
              <a:spLocks noChangeShapeType="1"/>
            </p:cNvSpPr>
            <p:nvPr/>
          </p:nvSpPr>
          <p:spPr bwMode="auto">
            <a:xfrm flipH="1" flipV="1">
              <a:off x="3840" y="1241"/>
              <a:ext cx="758" cy="52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7" name="Line 9">
              <a:extLst>
                <a:ext uri="{FF2B5EF4-FFF2-40B4-BE49-F238E27FC236}">
                  <a16:creationId xmlns:a16="http://schemas.microsoft.com/office/drawing/2014/main" id="{8159123B-52B3-4709-B766-632D06D0E6CE}"/>
                </a:ext>
              </a:extLst>
            </p:cNvPr>
            <p:cNvSpPr>
              <a:spLocks noChangeShapeType="1"/>
            </p:cNvSpPr>
            <p:nvPr/>
          </p:nvSpPr>
          <p:spPr bwMode="auto">
            <a:xfrm flipV="1">
              <a:off x="4627" y="1431"/>
              <a:ext cx="1077" cy="331"/>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8" name="Text Box 10">
              <a:extLst>
                <a:ext uri="{FF2B5EF4-FFF2-40B4-BE49-F238E27FC236}">
                  <a16:creationId xmlns:a16="http://schemas.microsoft.com/office/drawing/2014/main" id="{BCF6FA0E-57FF-4195-BEE1-74F6CE915752}"/>
                </a:ext>
              </a:extLst>
            </p:cNvPr>
            <p:cNvSpPr txBox="1">
              <a:spLocks noChangeArrowheads="1"/>
            </p:cNvSpPr>
            <p:nvPr/>
          </p:nvSpPr>
          <p:spPr bwMode="auto">
            <a:xfrm>
              <a:off x="3752" y="1241"/>
              <a:ext cx="17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CC3300"/>
                  </a:solidFill>
                </a:rPr>
                <a:t>L</a:t>
              </a:r>
            </a:p>
          </p:txBody>
        </p:sp>
        <p:sp>
          <p:nvSpPr>
            <p:cNvPr id="20499" name="Text Box 11">
              <a:extLst>
                <a:ext uri="{FF2B5EF4-FFF2-40B4-BE49-F238E27FC236}">
                  <a16:creationId xmlns:a16="http://schemas.microsoft.com/office/drawing/2014/main" id="{AB4E2229-02B0-44BD-B0BF-7062890CC238}"/>
                </a:ext>
              </a:extLst>
            </p:cNvPr>
            <p:cNvSpPr txBox="1">
              <a:spLocks noChangeArrowheads="1"/>
            </p:cNvSpPr>
            <p:nvPr/>
          </p:nvSpPr>
          <p:spPr bwMode="auto">
            <a:xfrm>
              <a:off x="4581" y="953"/>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0033CC"/>
                  </a:solidFill>
                </a:rPr>
                <a:t>N</a:t>
              </a:r>
            </a:p>
          </p:txBody>
        </p:sp>
        <p:sp>
          <p:nvSpPr>
            <p:cNvPr id="20500" name="Text Box 12">
              <a:extLst>
                <a:ext uri="{FF2B5EF4-FFF2-40B4-BE49-F238E27FC236}">
                  <a16:creationId xmlns:a16="http://schemas.microsoft.com/office/drawing/2014/main" id="{98AAF6F8-5056-4082-B2F9-18BE4593D832}"/>
                </a:ext>
              </a:extLst>
            </p:cNvPr>
            <p:cNvSpPr txBox="1">
              <a:spLocks noChangeArrowheads="1"/>
            </p:cNvSpPr>
            <p:nvPr/>
          </p:nvSpPr>
          <p:spPr bwMode="auto">
            <a:xfrm>
              <a:off x="5335" y="1529"/>
              <a:ext cx="18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008000"/>
                  </a:solidFill>
                </a:rPr>
                <a:t>V</a:t>
              </a:r>
            </a:p>
          </p:txBody>
        </p:sp>
        <p:sp>
          <p:nvSpPr>
            <p:cNvPr id="20501" name="Text Box 13">
              <a:extLst>
                <a:ext uri="{FF2B5EF4-FFF2-40B4-BE49-F238E27FC236}">
                  <a16:creationId xmlns:a16="http://schemas.microsoft.com/office/drawing/2014/main" id="{8D518966-81D4-4F6C-A4F8-925C92A78412}"/>
                </a:ext>
              </a:extLst>
            </p:cNvPr>
            <p:cNvSpPr txBox="1">
              <a:spLocks noChangeArrowheads="1"/>
            </p:cNvSpPr>
            <p:nvPr/>
          </p:nvSpPr>
          <p:spPr bwMode="auto">
            <a:xfrm>
              <a:off x="5145" y="1135"/>
              <a:ext cx="19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solidFill>
                    <a:srgbClr val="FF00FF"/>
                  </a:solidFill>
                </a:rPr>
                <a:t>R</a:t>
              </a:r>
            </a:p>
          </p:txBody>
        </p:sp>
        <p:pic>
          <p:nvPicPr>
            <p:cNvPr id="20502" name="Picture 14">
              <a:extLst>
                <a:ext uri="{FF2B5EF4-FFF2-40B4-BE49-F238E27FC236}">
                  <a16:creationId xmlns:a16="http://schemas.microsoft.com/office/drawing/2014/main" id="{2EDD6F72-7EED-43A7-9F73-2955777A8B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104"/>
              <a:ext cx="14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0486" name="Text Box 15">
            <a:extLst>
              <a:ext uri="{FF2B5EF4-FFF2-40B4-BE49-F238E27FC236}">
                <a16:creationId xmlns:a16="http://schemas.microsoft.com/office/drawing/2014/main" id="{C78BD01E-9068-4F52-8272-7DF02449148A}"/>
              </a:ext>
            </a:extLst>
          </p:cNvPr>
          <p:cNvSpPr txBox="1">
            <a:spLocks noChangeArrowheads="1"/>
          </p:cNvSpPr>
          <p:nvPr/>
        </p:nvSpPr>
        <p:spPr bwMode="auto">
          <a:xfrm>
            <a:off x="3749675" y="4275138"/>
            <a:ext cx="21939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990000"/>
                </a:solidFill>
                <a:latin typeface="Tahoma" panose="020B0604030504040204" pitchFamily="34" charset="0"/>
              </a:rPr>
              <a:t>L – vector to light source</a:t>
            </a:r>
            <a:br>
              <a:rPr lang="de-DE" altLang="en-US" sz="1200">
                <a:solidFill>
                  <a:srgbClr val="990000"/>
                </a:solidFill>
                <a:latin typeface="Tahoma" panose="020B0604030504040204" pitchFamily="34" charset="0"/>
              </a:rPr>
            </a:br>
            <a:r>
              <a:rPr lang="de-DE" altLang="en-US" sz="1200">
                <a:latin typeface="Tahoma" panose="020B0604030504040204" pitchFamily="34" charset="0"/>
              </a:rPr>
              <a:t>N – surface normal vector</a:t>
            </a:r>
          </a:p>
          <a:p>
            <a:pPr eaLnBrk="1" hangingPunct="1">
              <a:spcBef>
                <a:spcPct val="0"/>
              </a:spcBef>
              <a:buFontTx/>
              <a:buNone/>
            </a:pPr>
            <a:r>
              <a:rPr lang="de-DE" altLang="en-US" sz="1200">
                <a:solidFill>
                  <a:srgbClr val="CC00CC"/>
                </a:solidFill>
                <a:latin typeface="Tahoma" panose="020B0604030504040204" pitchFamily="34" charset="0"/>
              </a:rPr>
              <a:t>R – reflected light ray</a:t>
            </a:r>
          </a:p>
          <a:p>
            <a:pPr eaLnBrk="1" hangingPunct="1">
              <a:spcBef>
                <a:spcPct val="0"/>
              </a:spcBef>
              <a:buFontTx/>
              <a:buNone/>
            </a:pPr>
            <a:r>
              <a:rPr lang="de-DE" altLang="en-US" sz="1200">
                <a:solidFill>
                  <a:srgbClr val="008000"/>
                </a:solidFill>
                <a:latin typeface="Tahoma" panose="020B0604030504040204" pitchFamily="34" charset="0"/>
              </a:rPr>
              <a:t>V – vector to viewer/observer</a:t>
            </a:r>
            <a:endParaRPr lang="en-US" altLang="en-US" sz="1200">
              <a:solidFill>
                <a:srgbClr val="008000"/>
              </a:solidFill>
              <a:latin typeface="Tahoma" panose="020B0604030504040204" pitchFamily="34" charset="0"/>
            </a:endParaRPr>
          </a:p>
        </p:txBody>
      </p:sp>
      <p:cxnSp>
        <p:nvCxnSpPr>
          <p:cNvPr id="20487" name="AutoShape 16">
            <a:extLst>
              <a:ext uri="{FF2B5EF4-FFF2-40B4-BE49-F238E27FC236}">
                <a16:creationId xmlns:a16="http://schemas.microsoft.com/office/drawing/2014/main" id="{2E32F294-FB60-45AA-B3C1-5411C87C5955}"/>
              </a:ext>
            </a:extLst>
          </p:cNvPr>
          <p:cNvCxnSpPr>
            <a:cxnSpLocks noChangeShapeType="1"/>
          </p:cNvCxnSpPr>
          <p:nvPr/>
        </p:nvCxnSpPr>
        <p:spPr bwMode="auto">
          <a:xfrm rot="-5400000">
            <a:off x="4239419" y="2913856"/>
            <a:ext cx="381000" cy="54133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88" name="Text Box 17">
            <a:extLst>
              <a:ext uri="{FF2B5EF4-FFF2-40B4-BE49-F238E27FC236}">
                <a16:creationId xmlns:a16="http://schemas.microsoft.com/office/drawing/2014/main" id="{3CB2B5CE-3948-4696-A1B4-9C7874525E9F}"/>
              </a:ext>
            </a:extLst>
          </p:cNvPr>
          <p:cNvSpPr txBox="1">
            <a:spLocks noChangeArrowheads="1"/>
          </p:cNvSpPr>
          <p:nvPr/>
        </p:nvSpPr>
        <p:spPr bwMode="auto">
          <a:xfrm>
            <a:off x="4194175" y="261461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l-GR" altLang="en-US" sz="2400">
                <a:solidFill>
                  <a:schemeClr val="tx1"/>
                </a:solidFill>
              </a:rPr>
              <a:t>θ</a:t>
            </a:r>
            <a:endParaRPr lang="de-DE" altLang="en-US" sz="2400">
              <a:solidFill>
                <a:schemeClr val="tx1"/>
              </a:solidFill>
            </a:endParaRPr>
          </a:p>
        </p:txBody>
      </p:sp>
      <p:sp>
        <p:nvSpPr>
          <p:cNvPr id="20489" name="Text Box 20">
            <a:extLst>
              <a:ext uri="{FF2B5EF4-FFF2-40B4-BE49-F238E27FC236}">
                <a16:creationId xmlns:a16="http://schemas.microsoft.com/office/drawing/2014/main" id="{0026C64E-5328-478F-98FA-9726B4657627}"/>
              </a:ext>
            </a:extLst>
          </p:cNvPr>
          <p:cNvSpPr txBox="1">
            <a:spLocks noChangeArrowheads="1"/>
          </p:cNvSpPr>
          <p:nvPr/>
        </p:nvSpPr>
        <p:spPr bwMode="auto">
          <a:xfrm>
            <a:off x="5926138" y="2847975"/>
            <a:ext cx="42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l-GR" altLang="en-US" sz="2400">
                <a:solidFill>
                  <a:schemeClr val="tx1"/>
                </a:solidFill>
              </a:rPr>
              <a:t>Φ</a:t>
            </a:r>
            <a:endParaRPr lang="de-DE" altLang="en-US" sz="2400">
              <a:solidFill>
                <a:schemeClr val="tx1"/>
              </a:solidFill>
            </a:endParaRPr>
          </a:p>
        </p:txBody>
      </p:sp>
      <p:sp>
        <p:nvSpPr>
          <p:cNvPr id="20490" name="Freeform 21">
            <a:extLst>
              <a:ext uri="{FF2B5EF4-FFF2-40B4-BE49-F238E27FC236}">
                <a16:creationId xmlns:a16="http://schemas.microsoft.com/office/drawing/2014/main" id="{9016C02D-72D7-49E9-98CB-B18737684F4A}"/>
              </a:ext>
            </a:extLst>
          </p:cNvPr>
          <p:cNvSpPr>
            <a:spLocks/>
          </p:cNvSpPr>
          <p:nvPr/>
        </p:nvSpPr>
        <p:spPr bwMode="auto">
          <a:xfrm rot="435795">
            <a:off x="5695950" y="3079750"/>
            <a:ext cx="300038" cy="300038"/>
          </a:xfrm>
          <a:custGeom>
            <a:avLst/>
            <a:gdLst>
              <a:gd name="T0" fmla="*/ 0 w 432"/>
              <a:gd name="T1" fmla="*/ 2147483646 h 203"/>
              <a:gd name="T2" fmla="*/ 2147483646 w 432"/>
              <a:gd name="T3" fmla="*/ 2147483646 h 203"/>
              <a:gd name="T4" fmla="*/ 0 60000 65536"/>
              <a:gd name="T5" fmla="*/ 0 60000 65536"/>
              <a:gd name="T6" fmla="*/ 0 w 432"/>
              <a:gd name="T7" fmla="*/ 0 h 203"/>
              <a:gd name="T8" fmla="*/ 432 w 432"/>
              <a:gd name="T9" fmla="*/ 203 h 203"/>
            </a:gdLst>
            <a:ahLst/>
            <a:cxnLst>
              <a:cxn ang="T4">
                <a:pos x="T0" y="T1"/>
              </a:cxn>
              <a:cxn ang="T5">
                <a:pos x="T2" y="T3"/>
              </a:cxn>
            </a:cxnLst>
            <a:rect l="T6" t="T7" r="T8" b="T9"/>
            <a:pathLst>
              <a:path w="432" h="203">
                <a:moveTo>
                  <a:pt x="0" y="11"/>
                </a:moveTo>
                <a:cubicBezTo>
                  <a:pt x="233" y="0"/>
                  <a:pt x="332" y="46"/>
                  <a:pt x="432" y="20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0491" name="Picture 32">
            <a:extLst>
              <a:ext uri="{FF2B5EF4-FFF2-40B4-BE49-F238E27FC236}">
                <a16:creationId xmlns:a16="http://schemas.microsoft.com/office/drawing/2014/main" id="{9CB13268-2C3C-4403-8322-5E8718704C8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54800" y="2943225"/>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33">
            <a:extLst>
              <a:ext uri="{FF2B5EF4-FFF2-40B4-BE49-F238E27FC236}">
                <a16:creationId xmlns:a16="http://schemas.microsoft.com/office/drawing/2014/main" id="{65D56F86-3815-4FF4-A394-EC8BA757972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35300" y="2519363"/>
            <a:ext cx="3175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0F28BF6-0A5B-43EA-A4D0-62536950F926}"/>
              </a:ext>
            </a:extLst>
          </p:cNvPr>
          <p:cNvSpPr>
            <a:spLocks noGrp="1"/>
          </p:cNvSpPr>
          <p:nvPr>
            <p:ph type="title"/>
          </p:nvPr>
        </p:nvSpPr>
        <p:spPr/>
        <p:txBody>
          <a:bodyPr/>
          <a:lstStyle/>
          <a:p>
            <a:pPr eaLnBrk="1" hangingPunct="1"/>
            <a:r>
              <a:rPr lang="en-US" altLang="en-US">
                <a:ea typeface="ＭＳ Ｐゴシック" panose="020B0600070205080204" pitchFamily="34" charset="-128"/>
              </a:rPr>
              <a:t>Phong Illumination Model</a:t>
            </a:r>
          </a:p>
        </p:txBody>
      </p:sp>
      <p:sp>
        <p:nvSpPr>
          <p:cNvPr id="15" name="Rectangle 3">
            <a:extLst>
              <a:ext uri="{FF2B5EF4-FFF2-40B4-BE49-F238E27FC236}">
                <a16:creationId xmlns:a16="http://schemas.microsoft.com/office/drawing/2014/main" id="{3EB7D08B-3047-46FF-B8DB-01A475D864FB}"/>
              </a:ext>
            </a:extLst>
          </p:cNvPr>
          <p:cNvSpPr>
            <a:spLocks noGrp="1" noChangeArrowheads="1"/>
          </p:cNvSpPr>
          <p:nvPr>
            <p:ph idx="1"/>
          </p:nvPr>
        </p:nvSpPr>
        <p:spPr>
          <a:xfrm>
            <a:off x="457200" y="1066800"/>
            <a:ext cx="8610600" cy="5410200"/>
          </a:xfrm>
        </p:spPr>
        <p:txBody>
          <a:bodyPr/>
          <a:lstStyle/>
          <a:p>
            <a:pPr eaLnBrk="1" hangingPunct="1">
              <a:defRPr/>
            </a:pPr>
            <a:r>
              <a:rPr lang="en-US" dirty="0">
                <a:solidFill>
                  <a:srgbClr val="3366FF"/>
                </a:solidFill>
              </a:rPr>
              <a:t>examples</a:t>
            </a:r>
          </a:p>
          <a:p>
            <a:pPr lvl="1" eaLnBrk="1" hangingPunct="1">
              <a:defRPr/>
            </a:pPr>
            <a:r>
              <a:rPr lang="de-DE" dirty="0"/>
              <a:t>L</a:t>
            </a:r>
            <a:r>
              <a:rPr lang="de-DE" baseline="-25000" dirty="0"/>
              <a:t>a</a:t>
            </a:r>
            <a:r>
              <a:rPr lang="de-DE" dirty="0"/>
              <a:t>=0, </a:t>
            </a:r>
            <a:r>
              <a:rPr lang="de-DE" dirty="0" err="1"/>
              <a:t>L</a:t>
            </a:r>
            <a:r>
              <a:rPr lang="de-DE" baseline="-25000" dirty="0" err="1"/>
              <a:t>d</a:t>
            </a:r>
            <a:r>
              <a:rPr lang="de-DE" dirty="0"/>
              <a:t>=0.2</a:t>
            </a:r>
            <a:r>
              <a:rPr lang="de-DE"/>
              <a:t>, L</a:t>
            </a:r>
            <a:r>
              <a:rPr lang="de-DE" baseline="-25000" dirty="0" err="1"/>
              <a:t>s</a:t>
            </a:r>
            <a:r>
              <a:rPr lang="de-DE"/>
              <a:t>=0.8</a:t>
            </a:r>
            <a:r>
              <a:rPr lang="de-DE" dirty="0"/>
              <a:t>: strong </a:t>
            </a:r>
            <a:r>
              <a:rPr lang="de-DE" b="1" dirty="0" err="1"/>
              <a:t>specular</a:t>
            </a:r>
            <a:r>
              <a:rPr lang="de-DE" dirty="0"/>
              <a:t> </a:t>
            </a:r>
            <a:r>
              <a:rPr lang="de-DE" dirty="0" err="1"/>
              <a:t>lighting</a:t>
            </a:r>
            <a:endParaRPr lang="de-DE" dirty="0"/>
          </a:p>
          <a:p>
            <a:pPr lvl="1" eaLnBrk="1" hangingPunct="1">
              <a:defRPr/>
            </a:pPr>
            <a:r>
              <a:rPr lang="de-DE" dirty="0" err="1"/>
              <a:t>L</a:t>
            </a:r>
            <a:r>
              <a:rPr lang="de-DE" baseline="-25000" dirty="0" err="1"/>
              <a:t>d</a:t>
            </a:r>
            <a:r>
              <a:rPr lang="de-DE" dirty="0"/>
              <a:t>=0: </a:t>
            </a:r>
            <a:r>
              <a:rPr lang="de-DE" dirty="0" err="1"/>
              <a:t>no</a:t>
            </a:r>
            <a:r>
              <a:rPr lang="de-DE" dirty="0"/>
              <a:t> </a:t>
            </a:r>
            <a:r>
              <a:rPr lang="de-DE" b="1" dirty="0"/>
              <a:t>diffuse</a:t>
            </a:r>
            <a:r>
              <a:rPr lang="de-DE" dirty="0"/>
              <a:t> </a:t>
            </a:r>
            <a:r>
              <a:rPr lang="de-DE" dirty="0" err="1"/>
              <a:t>lighting</a:t>
            </a:r>
            <a:r>
              <a:rPr lang="de-DE" dirty="0"/>
              <a:t> </a:t>
            </a:r>
          </a:p>
          <a:p>
            <a:pPr lvl="1" eaLnBrk="1" hangingPunct="1">
              <a:defRPr/>
            </a:pPr>
            <a:r>
              <a:rPr lang="de-DE" dirty="0" err="1"/>
              <a:t>k</a:t>
            </a:r>
            <a:r>
              <a:rPr lang="de-DE" baseline="-25000" dirty="0" err="1"/>
              <a:t>a</a:t>
            </a:r>
            <a:r>
              <a:rPr lang="de-DE" baseline="30000" dirty="0" err="1"/>
              <a:t>R</a:t>
            </a:r>
            <a:r>
              <a:rPr lang="de-DE" dirty="0"/>
              <a:t>=</a:t>
            </a:r>
            <a:r>
              <a:rPr lang="de-DE" dirty="0" err="1"/>
              <a:t>k</a:t>
            </a:r>
            <a:r>
              <a:rPr lang="de-DE" baseline="-25000" dirty="0" err="1"/>
              <a:t>a</a:t>
            </a:r>
            <a:r>
              <a:rPr lang="de-DE" baseline="30000" dirty="0" err="1"/>
              <a:t>G</a:t>
            </a:r>
            <a:r>
              <a:rPr lang="de-DE" dirty="0"/>
              <a:t>=</a:t>
            </a:r>
            <a:r>
              <a:rPr lang="de-DE" dirty="0" err="1"/>
              <a:t>k</a:t>
            </a:r>
            <a:r>
              <a:rPr lang="de-DE" baseline="-25000" dirty="0" err="1"/>
              <a:t>a</a:t>
            </a:r>
            <a:r>
              <a:rPr lang="de-DE" baseline="30000" dirty="0" err="1"/>
              <a:t>B</a:t>
            </a:r>
            <a:r>
              <a:rPr lang="de-DE" dirty="0"/>
              <a:t>: </a:t>
            </a:r>
            <a:r>
              <a:rPr lang="de-DE" dirty="0" err="1"/>
              <a:t>white</a:t>
            </a:r>
            <a:r>
              <a:rPr lang="de-DE" dirty="0"/>
              <a:t> </a:t>
            </a:r>
            <a:r>
              <a:rPr lang="de-DE" dirty="0" err="1"/>
              <a:t>ambient</a:t>
            </a:r>
            <a:r>
              <a:rPr lang="de-DE" dirty="0"/>
              <a:t> light</a:t>
            </a:r>
          </a:p>
          <a:p>
            <a:pPr lvl="1" eaLnBrk="1" hangingPunct="1">
              <a:defRPr/>
            </a:pPr>
            <a:r>
              <a:rPr lang="de-DE" dirty="0" err="1"/>
              <a:t>k</a:t>
            </a:r>
            <a:r>
              <a:rPr lang="de-DE" baseline="-25000" dirty="0" err="1"/>
              <a:t>a</a:t>
            </a:r>
            <a:r>
              <a:rPr lang="de-DE" baseline="30000" dirty="0" err="1"/>
              <a:t>R</a:t>
            </a:r>
            <a:r>
              <a:rPr lang="de-DE" dirty="0"/>
              <a:t>=1,k</a:t>
            </a:r>
            <a:r>
              <a:rPr lang="de-DE" baseline="-25000" dirty="0"/>
              <a:t>a</a:t>
            </a:r>
            <a:r>
              <a:rPr lang="de-DE" baseline="30000" dirty="0"/>
              <a:t>G</a:t>
            </a:r>
            <a:r>
              <a:rPr lang="de-DE" dirty="0"/>
              <a:t>=0,k</a:t>
            </a:r>
            <a:r>
              <a:rPr lang="de-DE" baseline="-25000" dirty="0"/>
              <a:t>a</a:t>
            </a:r>
            <a:r>
              <a:rPr lang="de-DE" baseline="30000" dirty="0"/>
              <a:t>B</a:t>
            </a:r>
            <a:r>
              <a:rPr lang="de-DE" dirty="0"/>
              <a:t>=0: </a:t>
            </a:r>
            <a:r>
              <a:rPr lang="de-DE" dirty="0" err="1">
                <a:solidFill>
                  <a:srgbClr val="FF0000"/>
                </a:solidFill>
              </a:rPr>
              <a:t>red</a:t>
            </a:r>
            <a:r>
              <a:rPr lang="de-DE" dirty="0">
                <a:solidFill>
                  <a:srgbClr val="FF0000"/>
                </a:solidFill>
              </a:rPr>
              <a:t> </a:t>
            </a:r>
            <a:r>
              <a:rPr lang="de-DE" dirty="0" err="1"/>
              <a:t>ambient</a:t>
            </a:r>
            <a:r>
              <a:rPr lang="de-DE" dirty="0"/>
              <a:t> light</a:t>
            </a:r>
          </a:p>
          <a:p>
            <a:pPr lvl="1" eaLnBrk="1" hangingPunct="1">
              <a:defRPr/>
            </a:pPr>
            <a:r>
              <a:rPr lang="de-DE" dirty="0" err="1"/>
              <a:t>k</a:t>
            </a:r>
            <a:r>
              <a:rPr lang="de-DE" baseline="-25000" dirty="0" err="1"/>
              <a:t>d</a:t>
            </a:r>
            <a:r>
              <a:rPr lang="de-DE" baseline="30000" dirty="0" err="1"/>
              <a:t>R</a:t>
            </a:r>
            <a:r>
              <a:rPr lang="de-DE" dirty="0"/>
              <a:t>=1, </a:t>
            </a:r>
            <a:r>
              <a:rPr lang="de-DE" dirty="0" err="1"/>
              <a:t>k</a:t>
            </a:r>
            <a:r>
              <a:rPr lang="de-DE" baseline="-25000" dirty="0" err="1"/>
              <a:t>d</a:t>
            </a:r>
            <a:r>
              <a:rPr lang="de-DE" baseline="30000" dirty="0" err="1"/>
              <a:t>G</a:t>
            </a:r>
            <a:r>
              <a:rPr lang="de-DE" dirty="0"/>
              <a:t>=0.6, </a:t>
            </a:r>
            <a:r>
              <a:rPr lang="de-DE" dirty="0" err="1"/>
              <a:t>k</a:t>
            </a:r>
            <a:r>
              <a:rPr lang="de-DE" baseline="-25000" dirty="0" err="1"/>
              <a:t>d</a:t>
            </a:r>
            <a:r>
              <a:rPr lang="de-DE" baseline="30000" dirty="0" err="1"/>
              <a:t>B</a:t>
            </a:r>
            <a:r>
              <a:rPr lang="de-DE" dirty="0"/>
              <a:t>=0: </a:t>
            </a:r>
            <a:r>
              <a:rPr lang="de-DE" dirty="0">
                <a:solidFill>
                  <a:srgbClr val="FF6600"/>
                </a:solidFill>
              </a:rPr>
              <a:t>orange</a:t>
            </a:r>
            <a:r>
              <a:rPr lang="de-DE" dirty="0"/>
              <a:t> </a:t>
            </a:r>
            <a:r>
              <a:rPr lang="de-DE" b="1" dirty="0"/>
              <a:t>diffuse </a:t>
            </a:r>
            <a:r>
              <a:rPr lang="de-DE" dirty="0" err="1"/>
              <a:t>color</a:t>
            </a:r>
            <a:endParaRPr lang="de-DE" dirty="0"/>
          </a:p>
          <a:p>
            <a:pPr lvl="1" eaLnBrk="1" hangingPunct="1">
              <a:defRPr/>
            </a:pPr>
            <a:r>
              <a:rPr lang="de-DE" dirty="0" err="1"/>
              <a:t>k</a:t>
            </a:r>
            <a:r>
              <a:rPr lang="de-DE" baseline="-25000" dirty="0" err="1"/>
              <a:t>s</a:t>
            </a:r>
            <a:r>
              <a:rPr lang="de-DE" baseline="30000" dirty="0" err="1"/>
              <a:t>R</a:t>
            </a:r>
            <a:r>
              <a:rPr lang="de-DE" dirty="0"/>
              <a:t>=</a:t>
            </a:r>
            <a:r>
              <a:rPr lang="de-DE" dirty="0" err="1"/>
              <a:t>k</a:t>
            </a:r>
            <a:r>
              <a:rPr lang="de-DE" baseline="-25000" dirty="0" err="1"/>
              <a:t>s</a:t>
            </a:r>
            <a:r>
              <a:rPr lang="de-DE" baseline="30000" dirty="0" err="1"/>
              <a:t>G</a:t>
            </a:r>
            <a:r>
              <a:rPr lang="de-DE" dirty="0"/>
              <a:t>=</a:t>
            </a:r>
            <a:r>
              <a:rPr lang="de-DE" dirty="0" err="1"/>
              <a:t>k</a:t>
            </a:r>
            <a:r>
              <a:rPr lang="de-DE" baseline="-25000" dirty="0" err="1"/>
              <a:t>s</a:t>
            </a:r>
            <a:r>
              <a:rPr lang="de-DE" baseline="30000" dirty="0" err="1"/>
              <a:t>B</a:t>
            </a:r>
            <a:r>
              <a:rPr lang="de-DE" dirty="0"/>
              <a:t>=1: </a:t>
            </a:r>
            <a:r>
              <a:rPr lang="de-DE" dirty="0" err="1">
                <a:solidFill>
                  <a:schemeClr val="bg2">
                    <a:lumMod val="60000"/>
                    <a:lumOff val="40000"/>
                  </a:schemeClr>
                </a:solidFill>
              </a:rPr>
              <a:t>white</a:t>
            </a:r>
            <a:r>
              <a:rPr lang="de-DE" dirty="0">
                <a:solidFill>
                  <a:schemeClr val="bg2">
                    <a:lumMod val="60000"/>
                    <a:lumOff val="40000"/>
                  </a:schemeClr>
                </a:solidFill>
              </a:rPr>
              <a:t> </a:t>
            </a:r>
            <a:r>
              <a:rPr lang="de-DE" b="1" dirty="0" err="1"/>
              <a:t>specular</a:t>
            </a:r>
            <a:r>
              <a:rPr lang="de-DE" b="1" dirty="0"/>
              <a:t> </a:t>
            </a:r>
            <a:r>
              <a:rPr lang="de-DE" b="1" dirty="0" err="1"/>
              <a:t>highlight</a:t>
            </a:r>
            <a:endParaRPr lang="de-DE" b="1" dirty="0"/>
          </a:p>
          <a:p>
            <a:pPr lvl="1" eaLnBrk="1" hangingPunct="1">
              <a:defRPr/>
            </a:pPr>
            <a:endParaRPr lang="de-DE" dirty="0"/>
          </a:p>
          <a:p>
            <a:pPr lvl="1" eaLnBrk="1" hangingPunct="1">
              <a:defRPr/>
            </a:pPr>
            <a:endParaRPr lang="de-DE" baseline="30000"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CC0717F-3990-41C9-9A85-9A1CF42CB42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Rendering Pipeline</a:t>
            </a:r>
          </a:p>
        </p:txBody>
      </p:sp>
      <p:sp>
        <p:nvSpPr>
          <p:cNvPr id="168963" name="Rectangle 3">
            <a:extLst>
              <a:ext uri="{FF2B5EF4-FFF2-40B4-BE49-F238E27FC236}">
                <a16:creationId xmlns:a16="http://schemas.microsoft.com/office/drawing/2014/main" id="{0EF1D316-0A24-40D0-BC76-A32CF983CE11}"/>
              </a:ext>
            </a:extLst>
          </p:cNvPr>
          <p:cNvSpPr>
            <a:spLocks noChangeArrowheads="1"/>
          </p:cNvSpPr>
          <p:nvPr/>
        </p:nvSpPr>
        <p:spPr bwMode="auto">
          <a:xfrm>
            <a:off x="293688" y="1752600"/>
            <a:ext cx="1524000" cy="609600"/>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eaLnBrk="1" hangingPunct="1">
              <a:defRPr/>
            </a:pPr>
            <a:r>
              <a:rPr lang="de-DE" sz="1600" dirty="0">
                <a:latin typeface="Tahoma" charset="0"/>
                <a:ea typeface="+mn-ea"/>
              </a:rPr>
              <a:t>modelling of</a:t>
            </a:r>
            <a:br>
              <a:rPr lang="de-DE" sz="1600" dirty="0">
                <a:latin typeface="Tahoma" charset="0"/>
                <a:ea typeface="+mn-ea"/>
              </a:rPr>
            </a:br>
            <a:r>
              <a:rPr lang="de-DE" sz="1600" dirty="0">
                <a:latin typeface="Tahoma" charset="0"/>
                <a:ea typeface="+mn-ea"/>
              </a:rPr>
              <a:t>geometry</a:t>
            </a:r>
            <a:endParaRPr lang="en-US" sz="1600" dirty="0">
              <a:latin typeface="Tahoma" charset="0"/>
              <a:ea typeface="+mn-ea"/>
            </a:endParaRPr>
          </a:p>
        </p:txBody>
      </p:sp>
      <p:sp>
        <p:nvSpPr>
          <p:cNvPr id="168964" name="Rectangle 4">
            <a:extLst>
              <a:ext uri="{FF2B5EF4-FFF2-40B4-BE49-F238E27FC236}">
                <a16:creationId xmlns:a16="http://schemas.microsoft.com/office/drawing/2014/main" id="{8E4A8B8A-B0F8-4E07-A797-8CC230A10989}"/>
              </a:ext>
            </a:extLst>
          </p:cNvPr>
          <p:cNvSpPr>
            <a:spLocks noChangeArrowheads="1"/>
          </p:cNvSpPr>
          <p:nvPr/>
        </p:nvSpPr>
        <p:spPr bwMode="auto">
          <a:xfrm>
            <a:off x="2046288" y="1600200"/>
            <a:ext cx="1981200" cy="914400"/>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eaLnBrk="1" hangingPunct="1">
              <a:defRPr/>
            </a:pPr>
            <a:r>
              <a:rPr lang="de-DE" sz="1600" dirty="0">
                <a:latin typeface="Tahoma" charset="0"/>
                <a:ea typeface="+mn-ea"/>
              </a:rPr>
              <a:t>transformation into</a:t>
            </a:r>
            <a:br>
              <a:rPr lang="de-DE" sz="1600" dirty="0">
                <a:latin typeface="Tahoma" charset="0"/>
                <a:ea typeface="+mn-ea"/>
              </a:rPr>
            </a:br>
            <a:r>
              <a:rPr lang="de-DE" sz="1600" dirty="0">
                <a:latin typeface="Tahoma" charset="0"/>
                <a:ea typeface="+mn-ea"/>
              </a:rPr>
              <a:t>world coordinates</a:t>
            </a:r>
            <a:endParaRPr lang="en-US" sz="1600" dirty="0">
              <a:latin typeface="Tahoma" charset="0"/>
              <a:ea typeface="+mn-ea"/>
            </a:endParaRPr>
          </a:p>
        </p:txBody>
      </p:sp>
      <p:sp>
        <p:nvSpPr>
          <p:cNvPr id="168965" name="Rectangle 5">
            <a:extLst>
              <a:ext uri="{FF2B5EF4-FFF2-40B4-BE49-F238E27FC236}">
                <a16:creationId xmlns:a16="http://schemas.microsoft.com/office/drawing/2014/main" id="{6550BB94-AE29-430D-9CD5-55FE2E14799B}"/>
              </a:ext>
            </a:extLst>
          </p:cNvPr>
          <p:cNvSpPr>
            <a:spLocks noChangeArrowheads="1"/>
          </p:cNvSpPr>
          <p:nvPr/>
        </p:nvSpPr>
        <p:spPr bwMode="auto">
          <a:xfrm>
            <a:off x="4256088" y="1600200"/>
            <a:ext cx="1676400" cy="914400"/>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eaLnBrk="1" hangingPunct="1">
              <a:defRPr/>
            </a:pPr>
            <a:r>
              <a:rPr lang="de-DE" sz="1600" dirty="0">
                <a:latin typeface="Tahoma" charset="0"/>
                <a:ea typeface="+mn-ea"/>
              </a:rPr>
              <a:t>placement of</a:t>
            </a:r>
            <a:br>
              <a:rPr lang="de-DE" sz="1600" dirty="0">
                <a:latin typeface="Tahoma" charset="0"/>
                <a:ea typeface="+mn-ea"/>
              </a:rPr>
            </a:br>
            <a:r>
              <a:rPr lang="de-DE" sz="1600" dirty="0">
                <a:latin typeface="Tahoma" charset="0"/>
                <a:ea typeface="+mn-ea"/>
              </a:rPr>
              <a:t>cameras and</a:t>
            </a:r>
            <a:br>
              <a:rPr lang="de-DE" sz="1600" dirty="0">
                <a:latin typeface="Tahoma" charset="0"/>
                <a:ea typeface="+mn-ea"/>
              </a:rPr>
            </a:br>
            <a:r>
              <a:rPr lang="de-DE" sz="1600" dirty="0">
                <a:latin typeface="Tahoma" charset="0"/>
                <a:ea typeface="+mn-ea"/>
              </a:rPr>
              <a:t>light sources</a:t>
            </a:r>
            <a:endParaRPr lang="en-US" sz="1600" dirty="0">
              <a:latin typeface="Tahoma" charset="0"/>
              <a:ea typeface="+mn-ea"/>
            </a:endParaRPr>
          </a:p>
        </p:txBody>
      </p:sp>
      <p:sp>
        <p:nvSpPr>
          <p:cNvPr id="168966" name="Rectangle 6">
            <a:extLst>
              <a:ext uri="{FF2B5EF4-FFF2-40B4-BE49-F238E27FC236}">
                <a16:creationId xmlns:a16="http://schemas.microsoft.com/office/drawing/2014/main" id="{58E46811-C723-4D2E-949E-868AA49355C5}"/>
              </a:ext>
            </a:extLst>
          </p:cNvPr>
          <p:cNvSpPr>
            <a:spLocks noChangeArrowheads="1"/>
          </p:cNvSpPr>
          <p:nvPr/>
        </p:nvSpPr>
        <p:spPr bwMode="auto">
          <a:xfrm>
            <a:off x="827088" y="3505200"/>
            <a:ext cx="2286000" cy="609600"/>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eaLnBrk="1" hangingPunct="1">
              <a:defRPr/>
            </a:pPr>
            <a:r>
              <a:rPr lang="de-DE" sz="1600" dirty="0">
                <a:latin typeface="Tahoma" charset="0"/>
                <a:ea typeface="+mn-ea"/>
              </a:rPr>
              <a:t>backface</a:t>
            </a:r>
            <a:br>
              <a:rPr lang="de-DE" sz="1600" dirty="0">
                <a:latin typeface="Tahoma" charset="0"/>
                <a:ea typeface="+mn-ea"/>
              </a:rPr>
            </a:br>
            <a:r>
              <a:rPr lang="de-DE" sz="1600" dirty="0">
                <a:latin typeface="Tahoma" charset="0"/>
                <a:ea typeface="+mn-ea"/>
              </a:rPr>
              <a:t>culling</a:t>
            </a:r>
            <a:endParaRPr lang="en-US" sz="1600" dirty="0">
              <a:latin typeface="Tahoma" charset="0"/>
              <a:ea typeface="+mn-ea"/>
            </a:endParaRPr>
          </a:p>
        </p:txBody>
      </p:sp>
      <p:sp>
        <p:nvSpPr>
          <p:cNvPr id="168967" name="Rectangle 7">
            <a:extLst>
              <a:ext uri="{FF2B5EF4-FFF2-40B4-BE49-F238E27FC236}">
                <a16:creationId xmlns:a16="http://schemas.microsoft.com/office/drawing/2014/main" id="{E8F905EA-8D08-489A-86BD-6BD6F9828F84}"/>
              </a:ext>
            </a:extLst>
          </p:cNvPr>
          <p:cNvSpPr>
            <a:spLocks noChangeArrowheads="1"/>
          </p:cNvSpPr>
          <p:nvPr/>
        </p:nvSpPr>
        <p:spPr bwMode="auto">
          <a:xfrm>
            <a:off x="3417888" y="3314700"/>
            <a:ext cx="2819400" cy="990600"/>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eaLnBrk="1" hangingPunct="1">
              <a:defRPr/>
            </a:pPr>
            <a:r>
              <a:rPr lang="de-DE" sz="1600" dirty="0">
                <a:latin typeface="Tahoma" charset="0"/>
                <a:ea typeface="+mn-ea"/>
              </a:rPr>
              <a:t>projection</a:t>
            </a:r>
            <a:endParaRPr lang="en-US" sz="1600" dirty="0">
              <a:latin typeface="Tahoma" charset="0"/>
              <a:ea typeface="+mn-ea"/>
            </a:endParaRPr>
          </a:p>
        </p:txBody>
      </p:sp>
      <p:sp>
        <p:nvSpPr>
          <p:cNvPr id="168968" name="Rectangle 8">
            <a:extLst>
              <a:ext uri="{FF2B5EF4-FFF2-40B4-BE49-F238E27FC236}">
                <a16:creationId xmlns:a16="http://schemas.microsoft.com/office/drawing/2014/main" id="{E9F9E443-4DAD-4C3A-80C7-BA60DB531E68}"/>
              </a:ext>
            </a:extLst>
          </p:cNvPr>
          <p:cNvSpPr>
            <a:spLocks noChangeArrowheads="1"/>
          </p:cNvSpPr>
          <p:nvPr/>
        </p:nvSpPr>
        <p:spPr bwMode="auto">
          <a:xfrm>
            <a:off x="6542088" y="3352800"/>
            <a:ext cx="1752600" cy="914400"/>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eaLnBrk="1" hangingPunct="1">
              <a:defRPr/>
            </a:pPr>
            <a:r>
              <a:rPr lang="de-DE" sz="1600">
                <a:latin typeface="Tahoma" charset="0"/>
                <a:ea typeface="+mn-ea"/>
              </a:rPr>
              <a:t>clipping w.r.t.</a:t>
            </a:r>
            <a:br>
              <a:rPr lang="de-DE" sz="1600">
                <a:latin typeface="Tahoma" charset="0"/>
                <a:ea typeface="+mn-ea"/>
              </a:rPr>
            </a:br>
            <a:r>
              <a:rPr lang="de-DE" sz="1600">
                <a:latin typeface="Tahoma" charset="0"/>
                <a:ea typeface="+mn-ea"/>
              </a:rPr>
              <a:t>view volume</a:t>
            </a:r>
            <a:endParaRPr lang="en-US" sz="1600">
              <a:latin typeface="Tahoma" charset="0"/>
              <a:ea typeface="+mn-ea"/>
            </a:endParaRPr>
          </a:p>
        </p:txBody>
      </p:sp>
      <p:sp>
        <p:nvSpPr>
          <p:cNvPr id="168969" name="Rectangle 9">
            <a:extLst>
              <a:ext uri="{FF2B5EF4-FFF2-40B4-BE49-F238E27FC236}">
                <a16:creationId xmlns:a16="http://schemas.microsoft.com/office/drawing/2014/main" id="{837E8184-987A-416E-939C-F32590BF3A76}"/>
              </a:ext>
            </a:extLst>
          </p:cNvPr>
          <p:cNvSpPr>
            <a:spLocks noChangeArrowheads="1"/>
          </p:cNvSpPr>
          <p:nvPr/>
        </p:nvSpPr>
        <p:spPr bwMode="auto">
          <a:xfrm>
            <a:off x="1189038" y="5184775"/>
            <a:ext cx="2133600" cy="685800"/>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eaLnBrk="1" hangingPunct="1">
              <a:defRPr/>
            </a:pPr>
            <a:r>
              <a:rPr lang="de-DE" sz="1600" dirty="0">
                <a:latin typeface="Tahoma" charset="0"/>
                <a:ea typeface="+mn-ea"/>
              </a:rPr>
              <a:t>hidden surface</a:t>
            </a:r>
            <a:br>
              <a:rPr lang="de-DE" sz="1600" dirty="0">
                <a:latin typeface="Tahoma" charset="0"/>
                <a:ea typeface="+mn-ea"/>
              </a:rPr>
            </a:br>
            <a:r>
              <a:rPr lang="de-DE" sz="1600" dirty="0">
                <a:latin typeface="Tahoma" charset="0"/>
                <a:ea typeface="+mn-ea"/>
              </a:rPr>
              <a:t>removale (hsr)</a:t>
            </a:r>
            <a:endParaRPr lang="en-US" sz="1600" dirty="0">
              <a:latin typeface="Tahoma" charset="0"/>
              <a:ea typeface="+mn-ea"/>
            </a:endParaRPr>
          </a:p>
        </p:txBody>
      </p:sp>
      <p:sp>
        <p:nvSpPr>
          <p:cNvPr id="168970" name="Rectangle 10">
            <a:extLst>
              <a:ext uri="{FF2B5EF4-FFF2-40B4-BE49-F238E27FC236}">
                <a16:creationId xmlns:a16="http://schemas.microsoft.com/office/drawing/2014/main" id="{7DB4C8E0-8D4C-4091-B287-6EB51066195F}"/>
              </a:ext>
            </a:extLst>
          </p:cNvPr>
          <p:cNvSpPr>
            <a:spLocks noChangeArrowheads="1"/>
          </p:cNvSpPr>
          <p:nvPr/>
        </p:nvSpPr>
        <p:spPr bwMode="auto">
          <a:xfrm>
            <a:off x="3703638" y="5299075"/>
            <a:ext cx="1371600" cy="457200"/>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eaLnBrk="1" hangingPunct="1">
              <a:defRPr/>
            </a:pPr>
            <a:r>
              <a:rPr lang="de-DE" sz="1600">
                <a:latin typeface="Tahoma" charset="0"/>
                <a:ea typeface="+mn-ea"/>
              </a:rPr>
              <a:t>rasterization</a:t>
            </a:r>
            <a:endParaRPr lang="en-US" sz="1600">
              <a:latin typeface="Tahoma" charset="0"/>
              <a:ea typeface="+mn-ea"/>
            </a:endParaRPr>
          </a:p>
        </p:txBody>
      </p:sp>
      <p:sp>
        <p:nvSpPr>
          <p:cNvPr id="168971" name="Rectangle 11">
            <a:extLst>
              <a:ext uri="{FF2B5EF4-FFF2-40B4-BE49-F238E27FC236}">
                <a16:creationId xmlns:a16="http://schemas.microsoft.com/office/drawing/2014/main" id="{8C9FEFB5-BB7A-40F5-9F94-A35851E9B352}"/>
              </a:ext>
            </a:extLst>
          </p:cNvPr>
          <p:cNvSpPr>
            <a:spLocks noChangeArrowheads="1"/>
          </p:cNvSpPr>
          <p:nvPr/>
        </p:nvSpPr>
        <p:spPr bwMode="auto">
          <a:xfrm>
            <a:off x="5418138" y="5184775"/>
            <a:ext cx="2514600" cy="685800"/>
          </a:xfrm>
          <a:prstGeom prst="rect">
            <a:avLst/>
          </a:prstGeom>
          <a:solidFill>
            <a:schemeClr val="accent6">
              <a:lumMod val="20000"/>
              <a:lumOff val="80000"/>
            </a:schemeClr>
          </a:solidFill>
          <a:ln w="28575">
            <a:solidFill>
              <a:srgbClr val="FF0000"/>
            </a:solidFill>
            <a:miter lim="800000"/>
            <a:headEnd/>
            <a:tailEnd/>
          </a:ln>
          <a:effectLst/>
        </p:spPr>
        <p:txBody>
          <a:bodyPr wrap="none" anchor="ctr"/>
          <a:lstStyle/>
          <a:p>
            <a:pPr algn="ctr" eaLnBrk="1" hangingPunct="1">
              <a:defRPr/>
            </a:pPr>
            <a:r>
              <a:rPr lang="de-DE" sz="1600" dirty="0" err="1">
                <a:solidFill>
                  <a:srgbClr val="FF0000"/>
                </a:solidFill>
                <a:latin typeface="Tahoma" charset="0"/>
                <a:ea typeface="+mn-ea"/>
              </a:rPr>
              <a:t>illumination</a:t>
            </a:r>
            <a:r>
              <a:rPr lang="de-DE" sz="1600" dirty="0">
                <a:solidFill>
                  <a:srgbClr val="FF0000"/>
                </a:solidFill>
                <a:latin typeface="Tahoma" charset="0"/>
                <a:ea typeface="+mn-ea"/>
              </a:rPr>
              <a:t> </a:t>
            </a:r>
            <a:r>
              <a:rPr lang="de-DE" sz="1600" dirty="0" err="1">
                <a:solidFill>
                  <a:srgbClr val="FF0000"/>
                </a:solidFill>
                <a:latin typeface="Tahoma" charset="0"/>
                <a:ea typeface="+mn-ea"/>
              </a:rPr>
              <a:t>and</a:t>
            </a:r>
            <a:br>
              <a:rPr lang="de-DE" sz="1600" dirty="0">
                <a:solidFill>
                  <a:srgbClr val="FF0000"/>
                </a:solidFill>
                <a:latin typeface="Tahoma" charset="0"/>
                <a:ea typeface="+mn-ea"/>
              </a:rPr>
            </a:br>
            <a:r>
              <a:rPr lang="de-DE" sz="1600" dirty="0" err="1">
                <a:solidFill>
                  <a:srgbClr val="FF0000"/>
                </a:solidFill>
                <a:latin typeface="Tahoma" charset="0"/>
                <a:ea typeface="+mn-ea"/>
              </a:rPr>
              <a:t>shading</a:t>
            </a:r>
            <a:endParaRPr lang="en-US" sz="1600" dirty="0">
              <a:solidFill>
                <a:srgbClr val="FF0000"/>
              </a:solidFill>
              <a:latin typeface="Tahoma" charset="0"/>
              <a:ea typeface="+mn-ea"/>
            </a:endParaRPr>
          </a:p>
        </p:txBody>
      </p:sp>
      <p:sp>
        <p:nvSpPr>
          <p:cNvPr id="4108" name="Line 12">
            <a:extLst>
              <a:ext uri="{FF2B5EF4-FFF2-40B4-BE49-F238E27FC236}">
                <a16:creationId xmlns:a16="http://schemas.microsoft.com/office/drawing/2014/main" id="{55262DA5-8E72-435C-BF44-F9AC7E5618D1}"/>
              </a:ext>
            </a:extLst>
          </p:cNvPr>
          <p:cNvSpPr>
            <a:spLocks noChangeShapeType="1"/>
          </p:cNvSpPr>
          <p:nvPr/>
        </p:nvSpPr>
        <p:spPr bwMode="auto">
          <a:xfrm>
            <a:off x="1817688" y="2057400"/>
            <a:ext cx="228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9" name="Line 13">
            <a:extLst>
              <a:ext uri="{FF2B5EF4-FFF2-40B4-BE49-F238E27FC236}">
                <a16:creationId xmlns:a16="http://schemas.microsoft.com/office/drawing/2014/main" id="{DB8D10A2-AD54-4661-9E7A-4FB416B3AB27}"/>
              </a:ext>
            </a:extLst>
          </p:cNvPr>
          <p:cNvSpPr>
            <a:spLocks noChangeShapeType="1"/>
          </p:cNvSpPr>
          <p:nvPr/>
        </p:nvSpPr>
        <p:spPr bwMode="auto">
          <a:xfrm>
            <a:off x="4027488" y="2057400"/>
            <a:ext cx="228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0" name="Line 14">
            <a:extLst>
              <a:ext uri="{FF2B5EF4-FFF2-40B4-BE49-F238E27FC236}">
                <a16:creationId xmlns:a16="http://schemas.microsoft.com/office/drawing/2014/main" id="{FFFB9C59-EDEE-44A4-9B1B-D985AD5E9316}"/>
              </a:ext>
            </a:extLst>
          </p:cNvPr>
          <p:cNvSpPr>
            <a:spLocks noChangeShapeType="1"/>
          </p:cNvSpPr>
          <p:nvPr/>
        </p:nvSpPr>
        <p:spPr bwMode="auto">
          <a:xfrm>
            <a:off x="5932488" y="2057400"/>
            <a:ext cx="228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111" name="AutoShape 15">
            <a:extLst>
              <a:ext uri="{FF2B5EF4-FFF2-40B4-BE49-F238E27FC236}">
                <a16:creationId xmlns:a16="http://schemas.microsoft.com/office/drawing/2014/main" id="{4CBDC145-19CF-49FE-A852-FD06AE250600}"/>
              </a:ext>
            </a:extLst>
          </p:cNvPr>
          <p:cNvCxnSpPr>
            <a:cxnSpLocks noChangeShapeType="1"/>
          </p:cNvCxnSpPr>
          <p:nvPr/>
        </p:nvCxnSpPr>
        <p:spPr bwMode="auto">
          <a:xfrm rot="5400000">
            <a:off x="4239419" y="250032"/>
            <a:ext cx="985837" cy="5524500"/>
          </a:xfrm>
          <a:prstGeom prst="bentConnector3">
            <a:avLst>
              <a:gd name="adj1" fmla="val 4992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112" name="AutoShape 16">
            <a:extLst>
              <a:ext uri="{FF2B5EF4-FFF2-40B4-BE49-F238E27FC236}">
                <a16:creationId xmlns:a16="http://schemas.microsoft.com/office/drawing/2014/main" id="{B5502788-6A26-4A17-B81D-E08B79723B9A}"/>
              </a:ext>
            </a:extLst>
          </p:cNvPr>
          <p:cNvCxnSpPr>
            <a:cxnSpLocks noChangeShapeType="1"/>
            <a:stCxn id="168966" idx="3"/>
            <a:endCxn id="168967" idx="1"/>
          </p:cNvCxnSpPr>
          <p:nvPr/>
        </p:nvCxnSpPr>
        <p:spPr bwMode="auto">
          <a:xfrm>
            <a:off x="3113088" y="3810000"/>
            <a:ext cx="3048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8977" name="AutoShape 17">
            <a:extLst>
              <a:ext uri="{FF2B5EF4-FFF2-40B4-BE49-F238E27FC236}">
                <a16:creationId xmlns:a16="http://schemas.microsoft.com/office/drawing/2014/main" id="{D374C225-E9EA-4075-9BAD-7843CD2C5E77}"/>
              </a:ext>
            </a:extLst>
          </p:cNvPr>
          <p:cNvCxnSpPr>
            <a:cxnSpLocks noChangeShapeType="1"/>
            <a:stCxn id="168967" idx="3"/>
            <a:endCxn id="168968" idx="1"/>
          </p:cNvCxnSpPr>
          <p:nvPr/>
        </p:nvCxnSpPr>
        <p:spPr bwMode="auto">
          <a:xfrm>
            <a:off x="6237288" y="3810000"/>
            <a:ext cx="3048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8978" name="AutoShape 18">
            <a:extLst>
              <a:ext uri="{FF2B5EF4-FFF2-40B4-BE49-F238E27FC236}">
                <a16:creationId xmlns:a16="http://schemas.microsoft.com/office/drawing/2014/main" id="{434D61AA-EC6E-4D65-BAF1-4A3D4D4B1B4C}"/>
              </a:ext>
            </a:extLst>
          </p:cNvPr>
          <p:cNvCxnSpPr>
            <a:cxnSpLocks noChangeShapeType="1"/>
            <a:stCxn id="168968" idx="2"/>
            <a:endCxn id="168969" idx="0"/>
          </p:cNvCxnSpPr>
          <p:nvPr/>
        </p:nvCxnSpPr>
        <p:spPr bwMode="auto">
          <a:xfrm rot="5400000">
            <a:off x="4378325" y="2144713"/>
            <a:ext cx="917575" cy="516255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68979" name="AutoShape 19">
            <a:extLst>
              <a:ext uri="{FF2B5EF4-FFF2-40B4-BE49-F238E27FC236}">
                <a16:creationId xmlns:a16="http://schemas.microsoft.com/office/drawing/2014/main" id="{F2442BDF-1F50-4404-8B31-F707A06B3A06}"/>
              </a:ext>
            </a:extLst>
          </p:cNvPr>
          <p:cNvCxnSpPr>
            <a:cxnSpLocks noChangeShapeType="1"/>
            <a:stCxn id="168969" idx="3"/>
            <a:endCxn id="168970" idx="1"/>
          </p:cNvCxnSpPr>
          <p:nvPr/>
        </p:nvCxnSpPr>
        <p:spPr bwMode="auto">
          <a:xfrm>
            <a:off x="3322638" y="5527675"/>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8980" name="AutoShape 20">
            <a:extLst>
              <a:ext uri="{FF2B5EF4-FFF2-40B4-BE49-F238E27FC236}">
                <a16:creationId xmlns:a16="http://schemas.microsoft.com/office/drawing/2014/main" id="{65A59438-4C34-461C-8F64-A9A14AC1AFDD}"/>
              </a:ext>
            </a:extLst>
          </p:cNvPr>
          <p:cNvCxnSpPr>
            <a:cxnSpLocks noChangeShapeType="1"/>
            <a:stCxn id="168970" idx="3"/>
            <a:endCxn id="168971" idx="1"/>
          </p:cNvCxnSpPr>
          <p:nvPr/>
        </p:nvCxnSpPr>
        <p:spPr bwMode="auto">
          <a:xfrm>
            <a:off x="5075238" y="5527675"/>
            <a:ext cx="3429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8984" name="Rectangle 24">
            <a:extLst>
              <a:ext uri="{FF2B5EF4-FFF2-40B4-BE49-F238E27FC236}">
                <a16:creationId xmlns:a16="http://schemas.microsoft.com/office/drawing/2014/main" id="{9DC84D90-3D74-422B-B2D7-83B71D351C6A}"/>
              </a:ext>
            </a:extLst>
          </p:cNvPr>
          <p:cNvSpPr>
            <a:spLocks noChangeArrowheads="1"/>
          </p:cNvSpPr>
          <p:nvPr/>
        </p:nvSpPr>
        <p:spPr bwMode="auto">
          <a:xfrm>
            <a:off x="6161088" y="1604963"/>
            <a:ext cx="2667000" cy="914400"/>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eaLnBrk="1" hangingPunct="1">
              <a:defRPr/>
            </a:pPr>
            <a:r>
              <a:rPr lang="de-DE" dirty="0">
                <a:latin typeface="Arial" charset="0"/>
                <a:ea typeface="+mn-ea"/>
              </a:rPr>
              <a:t>transformation into</a:t>
            </a:r>
            <a:br>
              <a:rPr lang="de-DE" dirty="0">
                <a:latin typeface="Arial" charset="0"/>
                <a:ea typeface="+mn-ea"/>
              </a:rPr>
            </a:br>
            <a:r>
              <a:rPr lang="de-DE" dirty="0">
                <a:latin typeface="Arial" charset="0"/>
                <a:ea typeface="+mn-ea"/>
              </a:rPr>
              <a:t>camera coordinates</a:t>
            </a:r>
            <a:endParaRPr lang="en-US" dirty="0">
              <a:latin typeface="Arial" charset="0"/>
              <a:ea typeface="+mn-ea"/>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grpId="0" nodeType="clickEffect">
                                  <p:stCondLst>
                                    <p:cond delay="0"/>
                                  </p:stCondLst>
                                  <p:childTnLst>
                                    <p:set>
                                      <p:cBhvr rctx="PPT">
                                        <p:cTn id="6" dur="indefinite"/>
                                        <p:tgtEl>
                                          <p:spTgt spid="168968"/>
                                        </p:tgtEl>
                                        <p:attrNameLst>
                                          <p:attrName>style.opacity</p:attrName>
                                        </p:attrNameLst>
                                      </p:cBhvr>
                                      <p:to>
                                        <p:strVal val="0.25"/>
                                      </p:to>
                                    </p:set>
                                    <p:animEffect filter="image" prLst="opacity: 0.25">
                                      <p:cBhvr rctx="IE">
                                        <p:cTn id="7" dur="indefinite"/>
                                        <p:tgtEl>
                                          <p:spTgt spid="168968"/>
                                        </p:tgtEl>
                                      </p:cBhvr>
                                    </p:animEffect>
                                  </p:childTnLst>
                                </p:cTn>
                              </p:par>
                              <p:par>
                                <p:cTn id="8" presetID="9" presetClass="emph" presetSubtype="0" grpId="0" nodeType="withEffect">
                                  <p:stCondLst>
                                    <p:cond delay="0"/>
                                  </p:stCondLst>
                                  <p:childTnLst>
                                    <p:set>
                                      <p:cBhvr rctx="PPT">
                                        <p:cTn id="9" dur="indefinite"/>
                                        <p:tgtEl>
                                          <p:spTgt spid="168970"/>
                                        </p:tgtEl>
                                        <p:attrNameLst>
                                          <p:attrName>style.opacity</p:attrName>
                                        </p:attrNameLst>
                                      </p:cBhvr>
                                      <p:to>
                                        <p:strVal val="0.25"/>
                                      </p:to>
                                    </p:set>
                                    <p:animEffect filter="image" prLst="opacity: 0.25">
                                      <p:cBhvr rctx="IE">
                                        <p:cTn id="10" dur="indefinite"/>
                                        <p:tgtEl>
                                          <p:spTgt spid="168970"/>
                                        </p:tgtEl>
                                      </p:cBhvr>
                                    </p:animEffect>
                                  </p:childTnLst>
                                </p:cTn>
                              </p:par>
                              <p:par>
                                <p:cTn id="11" presetID="9" presetClass="emph" presetSubtype="0" grpId="0" nodeType="withEffect">
                                  <p:stCondLst>
                                    <p:cond delay="0"/>
                                  </p:stCondLst>
                                  <p:childTnLst>
                                    <p:set>
                                      <p:cBhvr rctx="PPT">
                                        <p:cTn id="12" dur="indefinite"/>
                                        <p:tgtEl>
                                          <p:spTgt spid="168971"/>
                                        </p:tgtEl>
                                        <p:attrNameLst>
                                          <p:attrName>style.opacity</p:attrName>
                                        </p:attrNameLst>
                                      </p:cBhvr>
                                      <p:to>
                                        <p:strVal val="0.25"/>
                                      </p:to>
                                    </p:set>
                                    <p:animEffect filter="image" prLst="opacity: 0.25">
                                      <p:cBhvr rctx="IE">
                                        <p:cTn id="13" dur="indefinite"/>
                                        <p:tgtEl>
                                          <p:spTgt spid="168971"/>
                                        </p:tgtEl>
                                      </p:cBhvr>
                                    </p:animEffect>
                                  </p:childTnLst>
                                </p:cTn>
                              </p:par>
                              <p:par>
                                <p:cTn id="14" presetID="9" presetClass="emph" presetSubtype="0" nodeType="withEffect">
                                  <p:stCondLst>
                                    <p:cond delay="0"/>
                                  </p:stCondLst>
                                  <p:childTnLst>
                                    <p:set>
                                      <p:cBhvr rctx="PPT">
                                        <p:cTn id="15" dur="indefinite"/>
                                        <p:tgtEl>
                                          <p:spTgt spid="168977"/>
                                        </p:tgtEl>
                                        <p:attrNameLst>
                                          <p:attrName>style.opacity</p:attrName>
                                        </p:attrNameLst>
                                      </p:cBhvr>
                                      <p:to>
                                        <p:strVal val="0.25"/>
                                      </p:to>
                                    </p:set>
                                    <p:animEffect filter="image" prLst="opacity: 0.25">
                                      <p:cBhvr rctx="IE">
                                        <p:cTn id="16" dur="indefinite"/>
                                        <p:tgtEl>
                                          <p:spTgt spid="168977"/>
                                        </p:tgtEl>
                                      </p:cBhvr>
                                    </p:animEffect>
                                  </p:childTnLst>
                                </p:cTn>
                              </p:par>
                              <p:par>
                                <p:cTn id="17" presetID="9" presetClass="emph" presetSubtype="0" nodeType="withEffect">
                                  <p:stCondLst>
                                    <p:cond delay="0"/>
                                  </p:stCondLst>
                                  <p:childTnLst>
                                    <p:set>
                                      <p:cBhvr rctx="PPT">
                                        <p:cTn id="18" dur="indefinite"/>
                                        <p:tgtEl>
                                          <p:spTgt spid="168978"/>
                                        </p:tgtEl>
                                        <p:attrNameLst>
                                          <p:attrName>style.opacity</p:attrName>
                                        </p:attrNameLst>
                                      </p:cBhvr>
                                      <p:to>
                                        <p:strVal val="0.25"/>
                                      </p:to>
                                    </p:set>
                                    <p:animEffect filter="image" prLst="opacity: 0.25">
                                      <p:cBhvr rctx="IE">
                                        <p:cTn id="19" dur="indefinite"/>
                                        <p:tgtEl>
                                          <p:spTgt spid="168978"/>
                                        </p:tgtEl>
                                      </p:cBhvr>
                                    </p:animEffect>
                                  </p:childTnLst>
                                </p:cTn>
                              </p:par>
                              <p:par>
                                <p:cTn id="20" presetID="9" presetClass="emph" presetSubtype="0" nodeType="withEffect">
                                  <p:stCondLst>
                                    <p:cond delay="0"/>
                                  </p:stCondLst>
                                  <p:childTnLst>
                                    <p:set>
                                      <p:cBhvr rctx="PPT">
                                        <p:cTn id="21" dur="indefinite"/>
                                        <p:tgtEl>
                                          <p:spTgt spid="168979"/>
                                        </p:tgtEl>
                                        <p:attrNameLst>
                                          <p:attrName>style.opacity</p:attrName>
                                        </p:attrNameLst>
                                      </p:cBhvr>
                                      <p:to>
                                        <p:strVal val="0.25"/>
                                      </p:to>
                                    </p:set>
                                    <p:animEffect filter="image" prLst="opacity: 0.25">
                                      <p:cBhvr rctx="IE">
                                        <p:cTn id="22" dur="indefinite"/>
                                        <p:tgtEl>
                                          <p:spTgt spid="168979"/>
                                        </p:tgtEl>
                                      </p:cBhvr>
                                    </p:animEffect>
                                  </p:childTnLst>
                                </p:cTn>
                              </p:par>
                              <p:par>
                                <p:cTn id="23" presetID="9" presetClass="emph" presetSubtype="0" nodeType="withEffect">
                                  <p:stCondLst>
                                    <p:cond delay="0"/>
                                  </p:stCondLst>
                                  <p:childTnLst>
                                    <p:set>
                                      <p:cBhvr rctx="PPT">
                                        <p:cTn id="24" dur="indefinite"/>
                                        <p:tgtEl>
                                          <p:spTgt spid="168980"/>
                                        </p:tgtEl>
                                        <p:attrNameLst>
                                          <p:attrName>style.opacity</p:attrName>
                                        </p:attrNameLst>
                                      </p:cBhvr>
                                      <p:to>
                                        <p:strVal val="0.25"/>
                                      </p:to>
                                    </p:set>
                                    <p:animEffect filter="image" prLst="opacity: 0.25">
                                      <p:cBhvr rctx="IE">
                                        <p:cTn id="25" dur="indefinite"/>
                                        <p:tgtEl>
                                          <p:spTgt spid="16898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mph" presetSubtype="0" grpId="1" nodeType="clickEffect">
                                  <p:stCondLst>
                                    <p:cond delay="0"/>
                                  </p:stCondLst>
                                  <p:childTnLst>
                                    <p:set>
                                      <p:cBhvr rctx="PPT">
                                        <p:cTn id="29" dur="indefinite"/>
                                        <p:tgtEl>
                                          <p:spTgt spid="168970"/>
                                        </p:tgtEl>
                                        <p:attrNameLst>
                                          <p:attrName>style.opacity</p:attrName>
                                        </p:attrNameLst>
                                      </p:cBhvr>
                                      <p:to>
                                        <p:strVal val="1"/>
                                      </p:to>
                                    </p:set>
                                    <p:animEffect filter="image" prLst="opacity: 1">
                                      <p:cBhvr rctx="IE">
                                        <p:cTn id="30" dur="indefinite"/>
                                        <p:tgtEl>
                                          <p:spTgt spid="168970"/>
                                        </p:tgtEl>
                                      </p:cBhvr>
                                    </p:animEffect>
                                  </p:childTnLst>
                                </p:cTn>
                              </p:par>
                              <p:par>
                                <p:cTn id="31" presetID="9" presetClass="emph" presetSubtype="0" nodeType="withEffect">
                                  <p:stCondLst>
                                    <p:cond delay="0"/>
                                  </p:stCondLst>
                                  <p:childTnLst>
                                    <p:set>
                                      <p:cBhvr rctx="PPT">
                                        <p:cTn id="32" dur="indefinite"/>
                                        <p:tgtEl>
                                          <p:spTgt spid="168979"/>
                                        </p:tgtEl>
                                        <p:attrNameLst>
                                          <p:attrName>style.opacity</p:attrName>
                                        </p:attrNameLst>
                                      </p:cBhvr>
                                      <p:to>
                                        <p:strVal val="1"/>
                                      </p:to>
                                    </p:set>
                                    <p:animEffect filter="image" prLst="opacity: 1">
                                      <p:cBhvr rctx="IE">
                                        <p:cTn id="33" dur="indefinite"/>
                                        <p:tgtEl>
                                          <p:spTgt spid="168979"/>
                                        </p:tgtEl>
                                      </p:cBhvr>
                                    </p:animEffect>
                                  </p:childTnLst>
                                </p:cTn>
                              </p:par>
                              <p:par>
                                <p:cTn id="34" presetID="9" presetClass="emph" presetSubtype="0" nodeType="withEffect">
                                  <p:stCondLst>
                                    <p:cond delay="0"/>
                                  </p:stCondLst>
                                  <p:childTnLst>
                                    <p:set>
                                      <p:cBhvr rctx="PPT">
                                        <p:cTn id="35" dur="indefinite"/>
                                        <p:tgtEl>
                                          <p:spTgt spid="168980"/>
                                        </p:tgtEl>
                                        <p:attrNameLst>
                                          <p:attrName>style.opacity</p:attrName>
                                        </p:attrNameLst>
                                      </p:cBhvr>
                                      <p:to>
                                        <p:strVal val="1"/>
                                      </p:to>
                                    </p:set>
                                    <p:animEffect filter="image" prLst="opacity: 1">
                                      <p:cBhvr rctx="IE">
                                        <p:cTn id="36" dur="indefinite"/>
                                        <p:tgtEl>
                                          <p:spTgt spid="168980"/>
                                        </p:tgtEl>
                                      </p:cBhvr>
                                    </p:animEffect>
                                  </p:childTnLst>
                                </p:cTn>
                              </p:par>
                              <p:par>
                                <p:cTn id="37" presetID="9" presetClass="emph" presetSubtype="0" grpId="1" nodeType="withEffect">
                                  <p:stCondLst>
                                    <p:cond delay="0"/>
                                  </p:stCondLst>
                                  <p:childTnLst>
                                    <p:set>
                                      <p:cBhvr rctx="PPT">
                                        <p:cTn id="38" dur="indefinite"/>
                                        <p:tgtEl>
                                          <p:spTgt spid="168971"/>
                                        </p:tgtEl>
                                        <p:attrNameLst>
                                          <p:attrName>style.opacity</p:attrName>
                                        </p:attrNameLst>
                                      </p:cBhvr>
                                      <p:to>
                                        <p:strVal val="1"/>
                                      </p:to>
                                    </p:set>
                                    <p:animEffect filter="image" prLst="opacity: 1">
                                      <p:cBhvr rctx="IE">
                                        <p:cTn id="39" dur="indefinite"/>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8" grpId="0" animBg="1"/>
      <p:bldP spid="168970" grpId="0" animBg="1"/>
      <p:bldP spid="168970" grpId="1" animBg="1"/>
      <p:bldP spid="168971" grpId="0" animBg="1"/>
      <p:bldP spid="16897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a:extLst>
              <a:ext uri="{FF2B5EF4-FFF2-40B4-BE49-F238E27FC236}">
                <a16:creationId xmlns:a16="http://schemas.microsoft.com/office/drawing/2014/main" id="{55C24A43-E921-42B7-A88F-D6667C049013}"/>
              </a:ext>
            </a:extLst>
          </p:cNvPr>
          <p:cNvSpPr>
            <a:spLocks noGrp="1"/>
          </p:cNvSpPr>
          <p:nvPr>
            <p:ph type="ctrTitle"/>
          </p:nvPr>
        </p:nvSpPr>
        <p:spPr>
          <a:xfrm>
            <a:off x="685800" y="685800"/>
            <a:ext cx="7772400" cy="1470025"/>
          </a:xfrm>
        </p:spPr>
        <p:txBody>
          <a:bodyPr/>
          <a:lstStyle/>
          <a:p>
            <a:pPr eaLnBrk="1" hangingPunct="1"/>
            <a:r>
              <a:rPr lang="en-US" altLang="en-US">
                <a:ea typeface="ＭＳ Ｐゴシック" panose="020B0600070205080204" pitchFamily="34" charset="-128"/>
              </a:rPr>
              <a:t>Shading Techniques</a:t>
            </a:r>
          </a:p>
        </p:txBody>
      </p:sp>
      <p:sp>
        <p:nvSpPr>
          <p:cNvPr id="22531" name="Subtitle 4">
            <a:extLst>
              <a:ext uri="{FF2B5EF4-FFF2-40B4-BE49-F238E27FC236}">
                <a16:creationId xmlns:a16="http://schemas.microsoft.com/office/drawing/2014/main" id="{A14E9DEA-8F1B-4C20-9C86-0B6628E92274}"/>
              </a:ext>
            </a:extLst>
          </p:cNvPr>
          <p:cNvSpPr>
            <a:spLocks noGrp="1"/>
          </p:cNvSpPr>
          <p:nvPr>
            <p:ph type="subTitle" idx="1"/>
          </p:nvPr>
        </p:nvSpPr>
        <p:spPr>
          <a:xfrm>
            <a:off x="1371600" y="5334000"/>
            <a:ext cx="6400800" cy="1752600"/>
          </a:xfrm>
        </p:spPr>
        <p:txBody>
          <a:bodyPr/>
          <a:lstStyle/>
          <a:p>
            <a:pPr eaLnBrk="1" hangingPunct="1"/>
            <a:r>
              <a:rPr lang="en-US" altLang="en-US">
                <a:ea typeface="ＭＳ Ｐゴシック" panose="020B0600070205080204" pitchFamily="34" charset="-128"/>
              </a:rPr>
              <a:t>Flat, Gouraud, Phong Shading</a:t>
            </a:r>
          </a:p>
        </p:txBody>
      </p:sp>
      <p:pic>
        <p:nvPicPr>
          <p:cNvPr id="22532" name="Picture 1">
            <a:extLst>
              <a:ext uri="{FF2B5EF4-FFF2-40B4-BE49-F238E27FC236}">
                <a16:creationId xmlns:a16="http://schemas.microsoft.com/office/drawing/2014/main" id="{B2D1782F-A68E-47D3-AAA0-9141901FD3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60600"/>
            <a:ext cx="384492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7F459D8-B241-472C-99F9-3127443D610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Shading of Polygonal Models</a:t>
            </a:r>
          </a:p>
        </p:txBody>
      </p:sp>
      <p:sp>
        <p:nvSpPr>
          <p:cNvPr id="23555" name="Rectangle 3">
            <a:extLst>
              <a:ext uri="{FF2B5EF4-FFF2-40B4-BE49-F238E27FC236}">
                <a16:creationId xmlns:a16="http://schemas.microsoft.com/office/drawing/2014/main" id="{0E892DA3-54B2-4912-9EEA-5F1919592A5F}"/>
              </a:ext>
            </a:extLst>
          </p:cNvPr>
          <p:cNvSpPr>
            <a:spLocks noGrp="1" noChangeArrowheads="1"/>
          </p:cNvSpPr>
          <p:nvPr>
            <p:ph idx="1"/>
          </p:nvPr>
        </p:nvSpPr>
        <p:spPr>
          <a:xfrm>
            <a:off x="457200" y="1066800"/>
            <a:ext cx="8305800" cy="5257800"/>
          </a:xfrm>
        </p:spPr>
        <p:txBody>
          <a:bodyPr/>
          <a:lstStyle/>
          <a:p>
            <a:pPr eaLnBrk="1" hangingPunct="1"/>
            <a:r>
              <a:rPr lang="en-US" altLang="en-US">
                <a:solidFill>
                  <a:srgbClr val="3366FF"/>
                </a:solidFill>
                <a:ea typeface="ＭＳ Ｐゴシック" panose="020B0600070205080204" pitchFamily="34" charset="-128"/>
              </a:rPr>
              <a:t>status</a:t>
            </a:r>
            <a:r>
              <a:rPr lang="en-US" altLang="en-US">
                <a:ea typeface="ＭＳ Ｐゴシック" panose="020B0600070205080204" pitchFamily="34" charset="-128"/>
              </a:rPr>
              <a:t>: we can compute color </a:t>
            </a:r>
            <a:r>
              <a:rPr lang="en-US" altLang="en-US" b="1">
                <a:ea typeface="ＭＳ Ｐゴシック" panose="020B0600070205080204" pitchFamily="34" charset="-128"/>
              </a:rPr>
              <a:t>at a point</a:t>
            </a:r>
          </a:p>
          <a:p>
            <a:pPr eaLnBrk="1" hangingPunct="1"/>
            <a:r>
              <a:rPr lang="en-US" altLang="en-US">
                <a:solidFill>
                  <a:srgbClr val="3366FF"/>
                </a:solidFill>
                <a:ea typeface="ＭＳ Ｐゴシック" panose="020B0600070205080204" pitchFamily="34" charset="-128"/>
              </a:rPr>
              <a:t>goal</a:t>
            </a:r>
            <a:r>
              <a:rPr lang="en-US" altLang="en-US">
                <a:ea typeface="ＭＳ Ｐゴシック" panose="020B0600070205080204" pitchFamily="34" charset="-128"/>
              </a:rPr>
              <a:t>: we want to render the </a:t>
            </a:r>
            <a:r>
              <a:rPr lang="en-US" altLang="en-US" b="1">
                <a:ea typeface="ＭＳ Ｐゴシック" panose="020B0600070205080204" pitchFamily="34" charset="-128"/>
              </a:rPr>
              <a:t>whole model</a:t>
            </a:r>
          </a:p>
          <a:p>
            <a:pPr eaLnBrk="1" hangingPunct="1"/>
            <a:r>
              <a:rPr lang="en-US" altLang="en-US">
                <a:solidFill>
                  <a:srgbClr val="3366FF"/>
                </a:solidFill>
                <a:ea typeface="ＭＳ Ｐゴシック" panose="020B0600070205080204" pitchFamily="34" charset="-128"/>
              </a:rPr>
              <a:t>constraints</a:t>
            </a:r>
            <a:r>
              <a:rPr lang="en-US" altLang="en-US">
                <a:ea typeface="ＭＳ Ｐゴシック" panose="020B0600070205080204" pitchFamily="34" charset="-128"/>
              </a:rPr>
              <a:t>: efficiency and quality</a:t>
            </a:r>
          </a:p>
          <a:p>
            <a:pPr eaLnBrk="1" hangingPunct="1"/>
            <a:r>
              <a:rPr lang="en-US" altLang="en-US">
                <a:solidFill>
                  <a:srgbClr val="3366FF"/>
                </a:solidFill>
                <a:ea typeface="ＭＳ Ｐゴシック" panose="020B0600070205080204" pitchFamily="34" charset="-128"/>
              </a:rPr>
              <a:t>approach</a:t>
            </a:r>
            <a:r>
              <a:rPr lang="en-US" altLang="en-US">
                <a:ea typeface="ＭＳ Ｐゴシック" panose="020B0600070205080204" pitchFamily="34" charset="-128"/>
              </a:rPr>
              <a:t>: </a:t>
            </a:r>
            <a:r>
              <a:rPr lang="en-US" altLang="en-US" b="1">
                <a:ea typeface="ＭＳ Ｐゴシック" panose="020B0600070205080204" pitchFamily="34" charset="-128"/>
              </a:rPr>
              <a:t>shade</a:t>
            </a:r>
            <a:r>
              <a:rPr lang="en-US" altLang="en-US">
                <a:ea typeface="ＭＳ Ｐゴシック" panose="020B0600070205080204" pitchFamily="34" charset="-128"/>
              </a:rPr>
              <a:t> all pixels of a polygon using color computation at vertices only</a:t>
            </a:r>
          </a:p>
          <a:p>
            <a:pPr eaLnBrk="1" hangingPunct="1"/>
            <a:r>
              <a:rPr lang="en-US" altLang="en-US">
                <a:solidFill>
                  <a:srgbClr val="3366FF"/>
                </a:solidFill>
                <a:ea typeface="ＭＳ Ｐゴシック" panose="020B0600070205080204" pitchFamily="34" charset="-128"/>
              </a:rPr>
              <a:t>solutions</a:t>
            </a:r>
            <a:r>
              <a:rPr lang="en-US" altLang="en-US">
                <a:ea typeface="ＭＳ Ｐゴシック" panose="020B0600070205080204" pitchFamily="34" charset="-128"/>
              </a:rPr>
              <a:t>:</a:t>
            </a:r>
          </a:p>
          <a:p>
            <a:pPr lvl="1" eaLnBrk="1" hangingPunct="1"/>
            <a:r>
              <a:rPr lang="en-US" altLang="en-US">
                <a:ea typeface="ＭＳ Ｐゴシック" panose="020B0600070205080204" pitchFamily="34" charset="-128"/>
              </a:rPr>
              <a:t>flat shading</a:t>
            </a:r>
          </a:p>
          <a:p>
            <a:pPr lvl="1" eaLnBrk="1" hangingPunct="1"/>
            <a:r>
              <a:rPr lang="en-US" altLang="en-US">
                <a:ea typeface="ＭＳ Ｐゴシック" panose="020B0600070205080204" pitchFamily="34" charset="-128"/>
              </a:rPr>
              <a:t>Gouraud shading</a:t>
            </a:r>
          </a:p>
          <a:p>
            <a:pPr lvl="1" eaLnBrk="1" hangingPunct="1"/>
            <a:r>
              <a:rPr lang="en-US" altLang="en-US">
                <a:ea typeface="ＭＳ Ｐゴシック" panose="020B0600070205080204" pitchFamily="34" charset="-128"/>
              </a:rPr>
              <a:t>Phong shading (</a:t>
            </a:r>
            <a:r>
              <a:rPr lang="en-US" altLang="en-US">
                <a:ea typeface="ＭＳ Ｐゴシック" panose="020B0600070205080204" pitchFamily="34" charset="-128"/>
                <a:cs typeface="Arial" panose="020B0604020202020204" pitchFamily="34" charset="0"/>
              </a:rPr>
              <a:t>≠</a:t>
            </a:r>
            <a:r>
              <a:rPr lang="en-US" altLang="en-US">
                <a:ea typeface="ＭＳ Ｐゴシック" panose="020B0600070205080204" pitchFamily="34" charset="-128"/>
              </a:rPr>
              <a:t> Phong illumination)</a:t>
            </a:r>
            <a:endParaRPr lang="en-US" altLang="en-US" i="1">
              <a:ea typeface="ＭＳ Ｐゴシック" panose="020B0600070205080204" pitchFamily="34" charset="-128"/>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BB7C9E1-CD5C-4DDD-AB41-A380B98253B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Flat Shading</a:t>
            </a:r>
          </a:p>
        </p:txBody>
      </p:sp>
      <p:sp>
        <p:nvSpPr>
          <p:cNvPr id="24579" name="Rectangle 3">
            <a:extLst>
              <a:ext uri="{FF2B5EF4-FFF2-40B4-BE49-F238E27FC236}">
                <a16:creationId xmlns:a16="http://schemas.microsoft.com/office/drawing/2014/main" id="{2588EE3B-7C17-4BF6-B9F1-967A3F96C08C}"/>
              </a:ext>
            </a:extLst>
          </p:cNvPr>
          <p:cNvSpPr>
            <a:spLocks noGrp="1" noChangeArrowheads="1"/>
          </p:cNvSpPr>
          <p:nvPr>
            <p:ph idx="1"/>
          </p:nvPr>
        </p:nvSpPr>
        <p:spPr/>
        <p:txBody>
          <a:bodyPr/>
          <a:lstStyle/>
          <a:p>
            <a:pPr eaLnBrk="1" hangingPunct="1"/>
            <a:r>
              <a:rPr lang="en-US" altLang="en-US" sz="2200">
                <a:ea typeface="ＭＳ Ｐゴシック" panose="020B0600070205080204" pitchFamily="34" charset="-128"/>
              </a:rPr>
              <a:t>polygon pixels: same color</a:t>
            </a:r>
          </a:p>
          <a:p>
            <a:pPr eaLnBrk="1" hangingPunct="1"/>
            <a:r>
              <a:rPr lang="en-US" altLang="en-US" sz="2200">
                <a:ea typeface="ＭＳ Ｐゴシック" panose="020B0600070205080204" pitchFamily="34" charset="-128"/>
              </a:rPr>
              <a:t>no color interpolation</a:t>
            </a:r>
          </a:p>
          <a:p>
            <a:pPr eaLnBrk="1" hangingPunct="1"/>
            <a:r>
              <a:rPr lang="en-US" altLang="en-US" sz="2200">
                <a:solidFill>
                  <a:srgbClr val="3366FF"/>
                </a:solidFill>
                <a:ea typeface="ＭＳ Ｐゴシック" panose="020B0600070205080204" pitchFamily="34" charset="-128"/>
              </a:rPr>
              <a:t>two methods:</a:t>
            </a:r>
          </a:p>
          <a:p>
            <a:pPr lvl="1" eaLnBrk="1" hangingPunct="1"/>
            <a:r>
              <a:rPr lang="en-US" altLang="en-US" sz="2200">
                <a:ea typeface="ＭＳ Ｐゴシック" panose="020B0600070205080204" pitchFamily="34" charset="-128"/>
              </a:rPr>
              <a:t>one point per</a:t>
            </a:r>
            <a:br>
              <a:rPr lang="en-US" altLang="en-US" sz="2200">
                <a:ea typeface="ＭＳ Ｐゴシック" panose="020B0600070205080204" pitchFamily="34" charset="-128"/>
              </a:rPr>
            </a:br>
            <a:r>
              <a:rPr lang="en-US" altLang="en-US" sz="2200">
                <a:ea typeface="ＭＳ Ｐゴシック" panose="020B0600070205080204" pitchFamily="34" charset="-128"/>
              </a:rPr>
              <a:t>polygon</a:t>
            </a:r>
          </a:p>
          <a:p>
            <a:pPr lvl="1" eaLnBrk="1" hangingPunct="1"/>
            <a:r>
              <a:rPr lang="en-US" altLang="en-US" sz="2200">
                <a:ea typeface="ＭＳ Ｐゴシック" panose="020B0600070205080204" pitchFamily="34" charset="-128"/>
              </a:rPr>
              <a:t>average of shading </a:t>
            </a:r>
            <a:br>
              <a:rPr lang="en-US" altLang="en-US" sz="2200">
                <a:ea typeface="ＭＳ Ｐゴシック" panose="020B0600070205080204" pitchFamily="34" charset="-128"/>
              </a:rPr>
            </a:br>
            <a:r>
              <a:rPr lang="en-US" altLang="en-US" sz="2200">
                <a:ea typeface="ＭＳ Ｐゴシック" panose="020B0600070205080204" pitchFamily="34" charset="-128"/>
              </a:rPr>
              <a:t>at polygon’s vertices</a:t>
            </a:r>
          </a:p>
          <a:p>
            <a:pPr eaLnBrk="1" hangingPunct="1"/>
            <a:r>
              <a:rPr lang="en-US" altLang="en-US" sz="2200">
                <a:solidFill>
                  <a:srgbClr val="3366FF"/>
                </a:solidFill>
                <a:ea typeface="ＭＳ Ｐゴシック" panose="020B0600070205080204" pitchFamily="34" charset="-128"/>
              </a:rPr>
              <a:t>low quality:</a:t>
            </a:r>
            <a:r>
              <a:rPr lang="en-US" altLang="en-US" sz="2200">
                <a:ea typeface="ＭＳ Ｐゴシック" panose="020B0600070205080204" pitchFamily="34" charset="-128"/>
              </a:rPr>
              <a:t> single primitives easily visible</a:t>
            </a:r>
          </a:p>
          <a:p>
            <a:pPr eaLnBrk="1" hangingPunct="1"/>
            <a:r>
              <a:rPr lang="en-US" altLang="en-US" sz="2200">
                <a:solidFill>
                  <a:srgbClr val="3366FF"/>
                </a:solidFill>
                <a:ea typeface="ＭＳ Ｐゴシック" panose="020B0600070205080204" pitchFamily="34" charset="-128"/>
              </a:rPr>
              <a:t>fast computation</a:t>
            </a:r>
          </a:p>
          <a:p>
            <a:pPr lvl="1" eaLnBrk="1" hangingPunct="1"/>
            <a:r>
              <a:rPr lang="en-US" altLang="en-US" sz="1800">
                <a:ea typeface="ＭＳ Ｐゴシック" panose="020B0600070205080204" pitchFamily="34" charset="-128"/>
              </a:rPr>
              <a:t>find center </a:t>
            </a:r>
            <a:r>
              <a:rPr lang="en-US" altLang="en-US" sz="1800" b="1">
                <a:ea typeface="ＭＳ Ｐゴシック" panose="020B0600070205080204" pitchFamily="34" charset="-128"/>
              </a:rPr>
              <a:t>c</a:t>
            </a:r>
            <a:r>
              <a:rPr lang="en-US" altLang="en-US" sz="1800">
                <a:ea typeface="ＭＳ Ｐゴシック" panose="020B0600070205080204" pitchFamily="34" charset="-128"/>
              </a:rPr>
              <a:t> of polygon</a:t>
            </a:r>
          </a:p>
          <a:p>
            <a:pPr lvl="1" eaLnBrk="1" hangingPunct="1"/>
            <a:r>
              <a:rPr lang="en-US" altLang="en-US" sz="1800">
                <a:ea typeface="ＭＳ Ｐゴシック" panose="020B0600070205080204" pitchFamily="34" charset="-128"/>
              </a:rPr>
              <a:t>evaluate Phong illumination model at </a:t>
            </a:r>
            <a:r>
              <a:rPr lang="en-US" altLang="en-US" sz="1800" b="1">
                <a:ea typeface="ＭＳ Ｐゴシック" panose="020B0600070205080204" pitchFamily="34" charset="-128"/>
              </a:rPr>
              <a:t>c</a:t>
            </a:r>
          </a:p>
          <a:p>
            <a:pPr lvl="1" eaLnBrk="1" hangingPunct="1"/>
            <a:r>
              <a:rPr lang="en-US" altLang="en-US" sz="1800">
                <a:ea typeface="ＭＳ Ｐゴシック" panose="020B0600070205080204" pitchFamily="34" charset="-128"/>
              </a:rPr>
              <a:t>use resulting color for all polygon pixels</a:t>
            </a:r>
          </a:p>
          <a:p>
            <a:pPr eaLnBrk="1" hangingPunct="1">
              <a:buFontTx/>
              <a:buNone/>
            </a:pPr>
            <a:endParaRPr lang="en-US" altLang="en-US">
              <a:ea typeface="ＭＳ Ｐゴシック" panose="020B0600070205080204" pitchFamily="34" charset="-128"/>
            </a:endParaRPr>
          </a:p>
        </p:txBody>
      </p:sp>
      <p:pic>
        <p:nvPicPr>
          <p:cNvPr id="24580" name="Picture 6" descr="D:\Temp\shading\flatshading00.png">
            <a:extLst>
              <a:ext uri="{FF2B5EF4-FFF2-40B4-BE49-F238E27FC236}">
                <a16:creationId xmlns:a16="http://schemas.microsoft.com/office/drawing/2014/main" id="{6DC6A939-7AC0-41AF-8A4E-1F375CC77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143000"/>
            <a:ext cx="41640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D:\Temp\shading\flatshading01.png">
            <a:extLst>
              <a:ext uri="{FF2B5EF4-FFF2-40B4-BE49-F238E27FC236}">
                <a16:creationId xmlns:a16="http://schemas.microsoft.com/office/drawing/2014/main" id="{F6090327-9E76-41C7-8E88-00A49F8BF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143000"/>
            <a:ext cx="41640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D:\Temp\shading\flatshading02.png">
            <a:extLst>
              <a:ext uri="{FF2B5EF4-FFF2-40B4-BE49-F238E27FC236}">
                <a16:creationId xmlns:a16="http://schemas.microsoft.com/office/drawing/2014/main" id="{DEBA2A59-C1ED-423D-B668-B34C1C1EA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143000"/>
            <a:ext cx="41640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D:\Temp\shading\flatshading03.png">
            <a:extLst>
              <a:ext uri="{FF2B5EF4-FFF2-40B4-BE49-F238E27FC236}">
                <a16:creationId xmlns:a16="http://schemas.microsoft.com/office/drawing/2014/main" id="{240C4F0E-1FE9-4744-B7E8-C4B7216B42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143000"/>
            <a:ext cx="41640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0C66B24-DAF2-4592-A51F-21A7A158CEE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Flat Shading: Edge Perception</a:t>
            </a:r>
          </a:p>
        </p:txBody>
      </p:sp>
      <p:sp>
        <p:nvSpPr>
          <p:cNvPr id="25603" name="Rectangle 3">
            <a:extLst>
              <a:ext uri="{FF2B5EF4-FFF2-40B4-BE49-F238E27FC236}">
                <a16:creationId xmlns:a16="http://schemas.microsoft.com/office/drawing/2014/main" id="{36C0DD3E-E594-40F8-8DA4-F10DB86468D9}"/>
              </a:ext>
            </a:extLst>
          </p:cNvPr>
          <p:cNvSpPr>
            <a:spLocks noGrp="1" noChangeArrowheads="1"/>
          </p:cNvSpPr>
          <p:nvPr>
            <p:ph idx="1"/>
          </p:nvPr>
        </p:nvSpPr>
        <p:spPr/>
        <p:txBody>
          <a:bodyPr/>
          <a:lstStyle/>
          <a:p>
            <a:pPr eaLnBrk="1" hangingPunct="1"/>
            <a:r>
              <a:rPr lang="en-US" altLang="en-US">
                <a:ea typeface="ＭＳ Ｐゴシック" panose="020B0600070205080204" pitchFamily="34" charset="-128"/>
              </a:rPr>
              <a:t>discontinuities easily visible and distracting</a:t>
            </a:r>
          </a:p>
          <a:p>
            <a:pPr lvl="1" eaLnBrk="1" hangingPunct="1"/>
            <a:r>
              <a:rPr lang="en-US" altLang="en-US">
                <a:ea typeface="ＭＳ Ｐゴシック" panose="020B0600070205080204" pitchFamily="34" charset="-128"/>
              </a:rPr>
              <a:t>contrasts are enhanced by visual system</a:t>
            </a:r>
          </a:p>
          <a:p>
            <a:pPr lvl="1" eaLnBrk="1" hangingPunct="1"/>
            <a:r>
              <a:rPr lang="en-US" altLang="en-US">
                <a:ea typeface="ＭＳ Ｐゴシック" panose="020B0600070205080204" pitchFamily="34" charset="-128"/>
              </a:rPr>
              <a:t>false ‘shading edges’ created in the process</a:t>
            </a:r>
          </a:p>
        </p:txBody>
      </p:sp>
      <p:pic>
        <p:nvPicPr>
          <p:cNvPr id="25604" name="Picture 5" descr="an06f29">
            <a:extLst>
              <a:ext uri="{FF2B5EF4-FFF2-40B4-BE49-F238E27FC236}">
                <a16:creationId xmlns:a16="http://schemas.microsoft.com/office/drawing/2014/main" id="{B1C90B72-187F-4242-8A03-3A4F435F7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810000"/>
            <a:ext cx="5257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7">
            <a:extLst>
              <a:ext uri="{FF2B5EF4-FFF2-40B4-BE49-F238E27FC236}">
                <a16:creationId xmlns:a16="http://schemas.microsoft.com/office/drawing/2014/main" id="{93552CC3-3B50-49C3-859A-B87D18E9E154}"/>
              </a:ext>
            </a:extLst>
          </p:cNvPr>
          <p:cNvSpPr>
            <a:spLocks noChangeArrowheads="1"/>
          </p:cNvSpPr>
          <p:nvPr/>
        </p:nvSpPr>
        <p:spPr bwMode="auto">
          <a:xfrm>
            <a:off x="801688" y="5943600"/>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800"/>
              <a:t>Mach band effect</a:t>
            </a:r>
          </a:p>
        </p:txBody>
      </p:sp>
      <p:pic>
        <p:nvPicPr>
          <p:cNvPr id="25606" name="Picture 4" descr="an06f28">
            <a:extLst>
              <a:ext uri="{FF2B5EF4-FFF2-40B4-BE49-F238E27FC236}">
                <a16:creationId xmlns:a16="http://schemas.microsoft.com/office/drawing/2014/main" id="{3C22AA27-CBA8-41C0-87BE-B1C1A1F4B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03638"/>
            <a:ext cx="3481388"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2AC7ADD-CE2F-4A72-9CBB-A56A18EEBB19}"/>
              </a:ext>
            </a:extLst>
          </p:cNvPr>
          <p:cNvSpPr>
            <a:spLocks noGrp="1" noChangeArrowheads="1"/>
          </p:cNvSpPr>
          <p:nvPr>
            <p:ph type="title"/>
          </p:nvPr>
        </p:nvSpPr>
        <p:spPr/>
        <p:txBody>
          <a:bodyPr/>
          <a:lstStyle/>
          <a:p>
            <a:pPr eaLnBrk="1" hangingPunct="1"/>
            <a:r>
              <a:rPr lang="de-DE" altLang="en-US">
                <a:ea typeface="ＭＳ Ｐゴシック" panose="020B0600070205080204" pitchFamily="34" charset="-128"/>
              </a:rPr>
              <a:t>Gouraud Shading (1971)</a:t>
            </a:r>
            <a:endParaRPr lang="en-US" altLang="en-US">
              <a:ea typeface="ＭＳ Ｐゴシック" panose="020B0600070205080204" pitchFamily="34" charset="-128"/>
            </a:endParaRPr>
          </a:p>
        </p:txBody>
      </p:sp>
      <p:sp>
        <p:nvSpPr>
          <p:cNvPr id="27651" name="Rectangle 3">
            <a:extLst>
              <a:ext uri="{FF2B5EF4-FFF2-40B4-BE49-F238E27FC236}">
                <a16:creationId xmlns:a16="http://schemas.microsoft.com/office/drawing/2014/main" id="{D6BC9BF2-F8B6-4463-8EDC-10FCE1F710FD}"/>
              </a:ext>
            </a:extLst>
          </p:cNvPr>
          <p:cNvSpPr>
            <a:spLocks noGrp="1" noChangeArrowheads="1"/>
          </p:cNvSpPr>
          <p:nvPr>
            <p:ph idx="1"/>
          </p:nvPr>
        </p:nvSpPr>
        <p:spPr/>
        <p:txBody>
          <a:bodyPr/>
          <a:lstStyle/>
          <a:p>
            <a:pPr eaLnBrk="1" hangingPunct="1"/>
            <a:r>
              <a:rPr lang="en-US" altLang="en-US" sz="2200">
                <a:ea typeface="ＭＳ Ｐゴシック" panose="020B0600070205080204" pitchFamily="34" charset="-128"/>
              </a:rPr>
              <a:t>compute Phong model at </a:t>
            </a:r>
            <a:r>
              <a:rPr lang="en-US" altLang="en-US" sz="2200" b="1">
                <a:ea typeface="ＭＳ Ｐゴシック" panose="020B0600070205080204" pitchFamily="34" charset="-128"/>
              </a:rPr>
              <a:t>all</a:t>
            </a:r>
            <a:br>
              <a:rPr lang="en-US" altLang="en-US" sz="2200">
                <a:ea typeface="ＭＳ Ｐゴシック" panose="020B0600070205080204" pitchFamily="34" charset="-128"/>
              </a:rPr>
            </a:br>
            <a:r>
              <a:rPr lang="en-US" altLang="en-US" sz="2200">
                <a:ea typeface="ＭＳ Ｐゴシック" panose="020B0600070205080204" pitchFamily="34" charset="-128"/>
              </a:rPr>
              <a:t>polygon vertices</a:t>
            </a:r>
          </a:p>
          <a:p>
            <a:pPr eaLnBrk="1" hangingPunct="1"/>
            <a:r>
              <a:rPr lang="en-US" altLang="en-US" sz="2200" b="1">
                <a:ea typeface="ＭＳ Ｐゴシック" panose="020B0600070205080204" pitchFamily="34" charset="-128"/>
              </a:rPr>
              <a:t>linearly interpolate </a:t>
            </a:r>
            <a:r>
              <a:rPr lang="en-US" altLang="en-US" sz="2200">
                <a:ea typeface="ＭＳ Ｐゴシック" panose="020B0600070205080204" pitchFamily="34" charset="-128"/>
              </a:rPr>
              <a:t>resulting</a:t>
            </a:r>
            <a:br>
              <a:rPr lang="en-US" altLang="en-US" sz="2200">
                <a:ea typeface="ＭＳ Ｐゴシック" panose="020B0600070205080204" pitchFamily="34" charset="-128"/>
              </a:rPr>
            </a:br>
            <a:r>
              <a:rPr lang="en-US" altLang="en-US" sz="2200">
                <a:ea typeface="ＭＳ Ｐゴシック" panose="020B0600070205080204" pitchFamily="34" charset="-128"/>
              </a:rPr>
              <a:t>colors over polygon</a:t>
            </a:r>
          </a:p>
          <a:p>
            <a:pPr eaLnBrk="1" hangingPunct="1"/>
            <a:r>
              <a:rPr lang="en-US" altLang="en-US" sz="2200">
                <a:ea typeface="ＭＳ Ｐゴシック" panose="020B0600070205080204" pitchFamily="34" charset="-128"/>
              </a:rPr>
              <a:t>Efficient implementation in</a:t>
            </a:r>
            <a:br>
              <a:rPr lang="en-US" altLang="en-US" sz="2200">
                <a:ea typeface="ＭＳ Ｐゴシック" panose="020B0600070205080204" pitchFamily="34" charset="-128"/>
              </a:rPr>
            </a:br>
            <a:r>
              <a:rPr lang="en-US" altLang="en-US" sz="2200">
                <a:ea typeface="ＭＳ Ｐゴシック" panose="020B0600070205080204" pitchFamily="34" charset="-128"/>
              </a:rPr>
              <a:t>graphics hardware:</a:t>
            </a:r>
          </a:p>
          <a:p>
            <a:pPr lvl="1" eaLnBrk="1" hangingPunct="1"/>
            <a:r>
              <a:rPr lang="en-US" altLang="en-US" sz="1800">
                <a:ea typeface="ＭＳ Ｐゴシック" panose="020B0600070205080204" pitchFamily="34" charset="-128"/>
              </a:rPr>
              <a:t>together with the Z interpolation…</a:t>
            </a:r>
          </a:p>
          <a:p>
            <a:pPr lvl="1" eaLnBrk="1" hangingPunct="1"/>
            <a:r>
              <a:rPr lang="en-US" altLang="en-US" sz="1800">
                <a:ea typeface="ＭＳ Ｐゴシック" panose="020B0600070205080204" pitchFamily="34" charset="-128"/>
              </a:rPr>
              <a:t>…also interpolate a RGB color</a:t>
            </a:r>
          </a:p>
          <a:p>
            <a:pPr eaLnBrk="1" hangingPunct="1"/>
            <a:r>
              <a:rPr lang="en-US" altLang="en-US" sz="2200">
                <a:solidFill>
                  <a:srgbClr val="3366FF"/>
                </a:solidFill>
                <a:ea typeface="ＭＳ Ｐゴシック" panose="020B0600070205080204" pitchFamily="34" charset="-128"/>
              </a:rPr>
              <a:t>highlight problems: </a:t>
            </a:r>
          </a:p>
          <a:p>
            <a:pPr lvl="1" eaLnBrk="1" hangingPunct="1"/>
            <a:r>
              <a:rPr lang="en-US" altLang="en-US" sz="1800">
                <a:ea typeface="ＭＳ Ｐゴシック" panose="020B0600070205080204" pitchFamily="34" charset="-128"/>
              </a:rPr>
              <a:t>highlight </a:t>
            </a:r>
            <a:r>
              <a:rPr lang="en-US" altLang="en-US" sz="1800" b="1">
                <a:ea typeface="ＭＳ Ｐゴシック" panose="020B0600070205080204" pitchFamily="34" charset="-128"/>
              </a:rPr>
              <a:t>shapes</a:t>
            </a:r>
            <a:r>
              <a:rPr lang="en-US" altLang="en-US" sz="1800">
                <a:ea typeface="ＭＳ Ｐゴシック" panose="020B0600070205080204" pitchFamily="34" charset="-128"/>
              </a:rPr>
              <a:t> are odd (show the polygon mesh)</a:t>
            </a:r>
          </a:p>
          <a:p>
            <a:pPr lvl="1" eaLnBrk="1" hangingPunct="1"/>
            <a:r>
              <a:rPr lang="en-US" altLang="en-US" sz="1800">
                <a:ea typeface="ＭＳ Ｐゴシック" panose="020B0600070205080204" pitchFamily="34" charset="-128"/>
              </a:rPr>
              <a:t>highlights in the </a:t>
            </a:r>
            <a:r>
              <a:rPr lang="en-US" altLang="en-US" sz="1800" b="1">
                <a:ea typeface="ＭＳ Ｐゴシック" panose="020B0600070205080204" pitchFamily="34" charset="-128"/>
              </a:rPr>
              <a:t>middle</a:t>
            </a:r>
            <a:r>
              <a:rPr lang="en-US" altLang="en-US" sz="1800">
                <a:ea typeface="ＭＳ Ｐゴシック" panose="020B0600070205080204" pitchFamily="34" charset="-128"/>
              </a:rPr>
              <a:t> of polygons cannot be modeled </a:t>
            </a:r>
          </a:p>
          <a:p>
            <a:pPr lvl="1" eaLnBrk="1" hangingPunct="1"/>
            <a:r>
              <a:rPr lang="en-US" altLang="en-US" sz="1800">
                <a:ea typeface="ＭＳ Ｐゴシック" panose="020B0600070205080204" pitchFamily="34" charset="-128"/>
              </a:rPr>
              <a:t>problem reason: our eyes are sensitive to the </a:t>
            </a:r>
            <a:r>
              <a:rPr lang="en-US" altLang="en-US" sz="1800" b="1">
                <a:ea typeface="ＭＳ Ｐゴシック" panose="020B0600070205080204" pitchFamily="34" charset="-128"/>
              </a:rPr>
              <a:t>2</a:t>
            </a:r>
            <a:r>
              <a:rPr lang="en-US" altLang="en-US" sz="1800" b="1" baseline="30000">
                <a:ea typeface="ＭＳ Ｐゴシック" panose="020B0600070205080204" pitchFamily="34" charset="-128"/>
              </a:rPr>
              <a:t>nd</a:t>
            </a:r>
            <a:r>
              <a:rPr lang="en-US" altLang="en-US" sz="1800" b="1">
                <a:ea typeface="ＭＳ Ｐゴシック" panose="020B0600070205080204" pitchFamily="34" charset="-128"/>
              </a:rPr>
              <a:t> derivative </a:t>
            </a:r>
            <a:r>
              <a:rPr lang="en-US" altLang="en-US" sz="1800">
                <a:ea typeface="ＭＳ Ｐゴシック" panose="020B0600070205080204" pitchFamily="34" charset="-128"/>
              </a:rPr>
              <a:t>of </a:t>
            </a:r>
            <a:br>
              <a:rPr lang="en-US" altLang="en-US" sz="1800">
                <a:ea typeface="ＭＳ Ｐゴシック" panose="020B0600070205080204" pitchFamily="34" charset="-128"/>
              </a:rPr>
            </a:br>
            <a:r>
              <a:rPr lang="en-US" altLang="en-US" sz="1800">
                <a:ea typeface="ＭＳ Ｐゴシック" panose="020B0600070205080204" pitchFamily="34" charset="-128"/>
              </a:rPr>
              <a:t>illumination, not just the </a:t>
            </a:r>
            <a:r>
              <a:rPr lang="en-US" altLang="en-US" sz="1800" b="1">
                <a:ea typeface="ＭＳ Ｐゴシック" panose="020B0600070205080204" pitchFamily="34" charset="-128"/>
              </a:rPr>
              <a:t>1</a:t>
            </a:r>
            <a:r>
              <a:rPr lang="en-US" altLang="en-US" sz="1800" b="1" baseline="30000">
                <a:ea typeface="ＭＳ Ｐゴシック" panose="020B0600070205080204" pitchFamily="34" charset="-128"/>
              </a:rPr>
              <a:t>st</a:t>
            </a:r>
            <a:r>
              <a:rPr lang="en-US" altLang="en-US" sz="1800" b="1">
                <a:ea typeface="ＭＳ Ｐゴシック" panose="020B0600070205080204" pitchFamily="34" charset="-128"/>
              </a:rPr>
              <a:t> derivative</a:t>
            </a:r>
          </a:p>
        </p:txBody>
      </p:sp>
      <p:pic>
        <p:nvPicPr>
          <p:cNvPr id="27652" name="Picture 6" descr="D:\Temp\shading\gouraudshading00.png">
            <a:extLst>
              <a:ext uri="{FF2B5EF4-FFF2-40B4-BE49-F238E27FC236}">
                <a16:creationId xmlns:a16="http://schemas.microsoft.com/office/drawing/2014/main" id="{32F35692-604B-4D13-91DD-98CFF02AC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88" y="1143000"/>
            <a:ext cx="416401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D:\Temp\shading\gouraudshading01.png">
            <a:extLst>
              <a:ext uri="{FF2B5EF4-FFF2-40B4-BE49-F238E27FC236}">
                <a16:creationId xmlns:a16="http://schemas.microsoft.com/office/drawing/2014/main" id="{9F30E1EA-0837-4ECB-96DF-B18D1A07E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588" y="1143000"/>
            <a:ext cx="416401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D:\Temp\shading\gouraudshading02.png">
            <a:extLst>
              <a:ext uri="{FF2B5EF4-FFF2-40B4-BE49-F238E27FC236}">
                <a16:creationId xmlns:a16="http://schemas.microsoft.com/office/drawing/2014/main" id="{4091EA8B-1DF0-428A-AE94-71CB26111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88" y="1143000"/>
            <a:ext cx="416401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D:\Temp\shading\gouraudshading03.png">
            <a:extLst>
              <a:ext uri="{FF2B5EF4-FFF2-40B4-BE49-F238E27FC236}">
                <a16:creationId xmlns:a16="http://schemas.microsoft.com/office/drawing/2014/main" id="{FEFF7B45-E777-43B4-B7D2-860ED08D64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7588" y="1143000"/>
            <a:ext cx="416401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D:\Temp\shading\phongshading00.png">
            <a:extLst>
              <a:ext uri="{FF2B5EF4-FFF2-40B4-BE49-F238E27FC236}">
                <a16:creationId xmlns:a16="http://schemas.microsoft.com/office/drawing/2014/main" id="{F91DD1F8-E5ED-4AAA-8F7E-BE753B527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143000"/>
            <a:ext cx="41640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D:\Temp\shading\phongshading01.png">
            <a:extLst>
              <a:ext uri="{FF2B5EF4-FFF2-40B4-BE49-F238E27FC236}">
                <a16:creationId xmlns:a16="http://schemas.microsoft.com/office/drawing/2014/main" id="{AACD1C29-CAA5-4B96-833E-8984A6DAF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143000"/>
            <a:ext cx="41640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D:\Temp\shading\phongshading02.png">
            <a:extLst>
              <a:ext uri="{FF2B5EF4-FFF2-40B4-BE49-F238E27FC236}">
                <a16:creationId xmlns:a16="http://schemas.microsoft.com/office/drawing/2014/main" id="{44A77EAD-282C-4EEE-B075-3EDA665788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143000"/>
            <a:ext cx="41640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D:\Temp\shading\phongshading03.png">
            <a:extLst>
              <a:ext uri="{FF2B5EF4-FFF2-40B4-BE49-F238E27FC236}">
                <a16:creationId xmlns:a16="http://schemas.microsoft.com/office/drawing/2014/main" id="{09898A30-2832-42B2-9AF1-F7EDF41AD2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143000"/>
            <a:ext cx="41640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2">
            <a:extLst>
              <a:ext uri="{FF2B5EF4-FFF2-40B4-BE49-F238E27FC236}">
                <a16:creationId xmlns:a16="http://schemas.microsoft.com/office/drawing/2014/main" id="{44A69AA7-9D00-46CF-BA14-A1851C93BE33}"/>
              </a:ext>
            </a:extLst>
          </p:cNvPr>
          <p:cNvSpPr>
            <a:spLocks noGrp="1" noChangeArrowheads="1"/>
          </p:cNvSpPr>
          <p:nvPr>
            <p:ph type="title"/>
          </p:nvPr>
        </p:nvSpPr>
        <p:spPr/>
        <p:txBody>
          <a:bodyPr/>
          <a:lstStyle/>
          <a:p>
            <a:pPr eaLnBrk="1" hangingPunct="1"/>
            <a:r>
              <a:rPr lang="de-DE" altLang="en-US">
                <a:ea typeface="ＭＳ Ｐゴシック" panose="020B0600070205080204" pitchFamily="34" charset="-128"/>
              </a:rPr>
              <a:t>Phong Shading (1973)</a:t>
            </a:r>
            <a:endParaRPr lang="en-US" altLang="en-US">
              <a:ea typeface="ＭＳ Ｐゴシック" panose="020B0600070205080204" pitchFamily="34" charset="-128"/>
            </a:endParaRPr>
          </a:p>
        </p:txBody>
      </p:sp>
      <p:sp>
        <p:nvSpPr>
          <p:cNvPr id="196611" name="Rectangle 3">
            <a:extLst>
              <a:ext uri="{FF2B5EF4-FFF2-40B4-BE49-F238E27FC236}">
                <a16:creationId xmlns:a16="http://schemas.microsoft.com/office/drawing/2014/main" id="{6F6F265C-D5EE-4A88-8A62-3977DDD3411B}"/>
              </a:ext>
            </a:extLst>
          </p:cNvPr>
          <p:cNvSpPr>
            <a:spLocks noGrp="1" noChangeArrowheads="1"/>
          </p:cNvSpPr>
          <p:nvPr>
            <p:ph idx="1"/>
          </p:nvPr>
        </p:nvSpPr>
        <p:spPr>
          <a:xfrm>
            <a:off x="457200" y="1066800"/>
            <a:ext cx="8382000" cy="5410200"/>
          </a:xfrm>
        </p:spPr>
        <p:txBody>
          <a:bodyPr/>
          <a:lstStyle/>
          <a:p>
            <a:pPr eaLnBrk="1" hangingPunct="1">
              <a:lnSpc>
                <a:spcPct val="90000"/>
              </a:lnSpc>
            </a:pPr>
            <a:r>
              <a:rPr lang="en-US" altLang="en-US" sz="2200">
                <a:ea typeface="ＭＳ Ｐゴシック" panose="020B0600070205080204" pitchFamily="34" charset="-128"/>
              </a:rPr>
              <a:t>linear interpolation of</a:t>
            </a:r>
            <a:br>
              <a:rPr lang="en-US" altLang="en-US" sz="2200">
                <a:ea typeface="ＭＳ Ｐゴシック" panose="020B0600070205080204" pitchFamily="34" charset="-128"/>
              </a:rPr>
            </a:br>
            <a:r>
              <a:rPr lang="en-US" altLang="en-US" sz="2200" b="1">
                <a:ea typeface="ＭＳ Ｐゴシック" panose="020B0600070205080204" pitchFamily="34" charset="-128"/>
              </a:rPr>
              <a:t>normals</a:t>
            </a:r>
            <a:r>
              <a:rPr lang="en-US" altLang="en-US" sz="2200">
                <a:ea typeface="ＭＳ Ｐゴシック" panose="020B0600070205080204" pitchFamily="34" charset="-128"/>
              </a:rPr>
              <a:t> for each polygon pixel</a:t>
            </a:r>
          </a:p>
          <a:p>
            <a:pPr eaLnBrk="1" hangingPunct="1">
              <a:lnSpc>
                <a:spcPct val="90000"/>
              </a:lnSpc>
            </a:pPr>
            <a:r>
              <a:rPr lang="en-US" altLang="en-US" sz="2200">
                <a:ea typeface="ＭＳ Ｐゴシック" panose="020B0600070205080204" pitchFamily="34" charset="-128"/>
              </a:rPr>
              <a:t>apply Phong model at each</a:t>
            </a:r>
            <a:br>
              <a:rPr lang="en-US" altLang="en-US" sz="2200">
                <a:ea typeface="ＭＳ Ｐゴシック" panose="020B0600070205080204" pitchFamily="34" charset="-128"/>
              </a:rPr>
            </a:br>
            <a:r>
              <a:rPr lang="en-US" altLang="en-US" sz="2200">
                <a:ea typeface="ＭＳ Ｐゴシック" panose="020B0600070205080204" pitchFamily="34" charset="-128"/>
              </a:rPr>
              <a:t>pixel separately</a:t>
            </a:r>
          </a:p>
          <a:p>
            <a:pPr eaLnBrk="1" hangingPunct="1">
              <a:lnSpc>
                <a:spcPct val="90000"/>
              </a:lnSpc>
            </a:pPr>
            <a:r>
              <a:rPr lang="en-US" altLang="en-US" sz="2200">
                <a:ea typeface="ＭＳ Ｐゴシック" panose="020B0600070205080204" pitchFamily="34" charset="-128"/>
              </a:rPr>
              <a:t>best quality, highlights </a:t>
            </a:r>
            <a:br>
              <a:rPr lang="en-US" altLang="en-US" sz="2200">
                <a:ea typeface="ＭＳ Ｐゴシック" panose="020B0600070205080204" pitchFamily="34" charset="-128"/>
              </a:rPr>
            </a:br>
            <a:r>
              <a:rPr lang="en-US" altLang="en-US" sz="2200">
                <a:ea typeface="ＭＳ Ｐゴシック" panose="020B0600070205080204" pitchFamily="34" charset="-128"/>
              </a:rPr>
              <a:t>are shown correctly</a:t>
            </a:r>
          </a:p>
          <a:p>
            <a:pPr eaLnBrk="1" hangingPunct="1">
              <a:lnSpc>
                <a:spcPct val="90000"/>
              </a:lnSpc>
            </a:pPr>
            <a:r>
              <a:rPr lang="en-US" altLang="en-US" sz="2200">
                <a:solidFill>
                  <a:srgbClr val="3366FF"/>
                </a:solidFill>
                <a:ea typeface="ＭＳ Ｐゴシック" panose="020B0600070205080204" pitchFamily="34" charset="-128"/>
              </a:rPr>
              <a:t>computationally more expensive</a:t>
            </a:r>
          </a:p>
          <a:p>
            <a:pPr lvl="1" eaLnBrk="1" hangingPunct="1">
              <a:lnSpc>
                <a:spcPct val="90000"/>
              </a:lnSpc>
            </a:pPr>
            <a:r>
              <a:rPr lang="en-US" altLang="en-US" sz="1800">
                <a:solidFill>
                  <a:srgbClr val="000090"/>
                </a:solidFill>
                <a:ea typeface="ＭＳ Ｐゴシック" panose="020B0600070205080204" pitchFamily="34" charset="-128"/>
              </a:rPr>
              <a:t>normal (vector) interpolation</a:t>
            </a:r>
          </a:p>
          <a:p>
            <a:pPr lvl="1" eaLnBrk="1" hangingPunct="1">
              <a:lnSpc>
                <a:spcPct val="90000"/>
              </a:lnSpc>
            </a:pPr>
            <a:r>
              <a:rPr lang="en-US" altLang="en-US" sz="1800">
                <a:solidFill>
                  <a:srgbClr val="000090"/>
                </a:solidFill>
                <a:ea typeface="ＭＳ Ｐゴシック" panose="020B0600070205080204" pitchFamily="34" charset="-128"/>
              </a:rPr>
              <a:t>normalization at each pixel required (uses sqrt() function)</a:t>
            </a:r>
          </a:p>
          <a:p>
            <a:pPr eaLnBrk="1" hangingPunct="1">
              <a:lnSpc>
                <a:spcPct val="90000"/>
              </a:lnSpc>
            </a:pPr>
            <a:r>
              <a:rPr lang="en-US" altLang="en-US" sz="2200">
                <a:solidFill>
                  <a:srgbClr val="3366FF"/>
                </a:solidFill>
                <a:ea typeface="ＭＳ Ｐゴシック" panose="020B0600070205080204" pitchFamily="34" charset="-128"/>
              </a:rPr>
              <a:t>problems:</a:t>
            </a:r>
          </a:p>
          <a:p>
            <a:pPr lvl="1" eaLnBrk="1" hangingPunct="1">
              <a:lnSpc>
                <a:spcPct val="90000"/>
              </a:lnSpc>
            </a:pPr>
            <a:r>
              <a:rPr lang="en-US" altLang="en-US" sz="2200">
                <a:ea typeface="ＭＳ Ｐゴシック" panose="020B0600070205080204" pitchFamily="34" charset="-128"/>
              </a:rPr>
              <a:t>polygons still visible at object silhouettes</a:t>
            </a:r>
          </a:p>
          <a:p>
            <a:pPr lvl="1" eaLnBrk="1" hangingPunct="1">
              <a:lnSpc>
                <a:spcPct val="90000"/>
              </a:lnSpc>
            </a:pPr>
            <a:r>
              <a:rPr lang="en-US" altLang="en-US" sz="2200">
                <a:ea typeface="ＭＳ Ｐゴシック" panose="020B0600070205080204" pitchFamily="34" charset="-128"/>
              </a:rPr>
              <a:t>traditionally not implemented in graphics hardware</a:t>
            </a:r>
            <a:br>
              <a:rPr lang="en-US" altLang="en-US" sz="2200">
                <a:ea typeface="ＭＳ Ｐゴシック" panose="020B0600070205080204" pitchFamily="34" charset="-128"/>
              </a:rPr>
            </a:br>
            <a:r>
              <a:rPr lang="en-US" altLang="en-US" sz="2200">
                <a:ea typeface="ＭＳ Ｐゴシック" panose="020B0600070205080204" pitchFamily="34" charset="-128"/>
              </a:rPr>
              <a:t>(nowadays not a problem with </a:t>
            </a:r>
            <a:r>
              <a:rPr lang="en-US" altLang="en-US" sz="2200" b="1">
                <a:ea typeface="ＭＳ Ｐゴシック" panose="020B0600070205080204" pitchFamily="34" charset="-128"/>
              </a:rPr>
              <a:t>pixel shaders</a:t>
            </a:r>
            <a:r>
              <a:rPr lang="en-US" altLang="en-US" sz="2200">
                <a:ea typeface="ＭＳ Ｐゴシック" panose="020B0600070205080204" pitchFamily="34" charset="-128"/>
              </a:rPr>
              <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96611">
                                            <p:txEl>
                                              <p:pRg st="7" end="7"/>
                                            </p:txEl>
                                          </p:spTgt>
                                        </p:tgtEl>
                                        <p:attrNameLst>
                                          <p:attrName>style.visibility</p:attrName>
                                        </p:attrNameLst>
                                      </p:cBhvr>
                                      <p:to>
                                        <p:strVal val="visible"/>
                                      </p:to>
                                    </p:set>
                                    <p:animEffect transition="in" filter="fade">
                                      <p:cBhvr>
                                        <p:cTn id="22" dur="500"/>
                                        <p:tgtEl>
                                          <p:spTgt spid="196611">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96611">
                                            <p:txEl>
                                              <p:pRg st="8" end="8"/>
                                            </p:txEl>
                                          </p:spTgt>
                                        </p:tgtEl>
                                        <p:attrNameLst>
                                          <p:attrName>style.visibility</p:attrName>
                                        </p:attrNameLst>
                                      </p:cBhvr>
                                      <p:to>
                                        <p:strVal val="visible"/>
                                      </p:to>
                                    </p:set>
                                    <p:animEffect transition="in" filter="fade">
                                      <p:cBhvr>
                                        <p:cTn id="25" dur="500"/>
                                        <p:tgtEl>
                                          <p:spTgt spid="196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27E9917-B0F9-48A8-A38E-CF367C19013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Polygonal Shading: Comparison</a:t>
            </a:r>
          </a:p>
        </p:txBody>
      </p:sp>
      <p:sp>
        <p:nvSpPr>
          <p:cNvPr id="29699" name="Rectangle 3">
            <a:extLst>
              <a:ext uri="{FF2B5EF4-FFF2-40B4-BE49-F238E27FC236}">
                <a16:creationId xmlns:a16="http://schemas.microsoft.com/office/drawing/2014/main" id="{2EBCDD67-6DBD-4376-957E-B71EF5F23C88}"/>
              </a:ext>
            </a:extLst>
          </p:cNvPr>
          <p:cNvSpPr>
            <a:spLocks noGrp="1" noChangeArrowheads="1"/>
          </p:cNvSpPr>
          <p:nvPr>
            <p:ph idx="1"/>
          </p:nvPr>
        </p:nvSpPr>
        <p:spPr/>
        <p:txBody>
          <a:bodyPr/>
          <a:lstStyle/>
          <a:p>
            <a:pPr eaLnBrk="1" hangingPunct="1"/>
            <a:r>
              <a:rPr lang="en-US" altLang="en-US">
                <a:ea typeface="ＭＳ Ｐゴシック" panose="020B0600070205080204" pitchFamily="34" charset="-128"/>
              </a:rPr>
              <a:t>comparison on a by-pixel basis:</a:t>
            </a:r>
          </a:p>
        </p:txBody>
      </p:sp>
      <p:pic>
        <p:nvPicPr>
          <p:cNvPr id="29700" name="Picture 4" descr="hallerFlatGouraudPhong">
            <a:extLst>
              <a:ext uri="{FF2B5EF4-FFF2-40B4-BE49-F238E27FC236}">
                <a16:creationId xmlns:a16="http://schemas.microsoft.com/office/drawing/2014/main" id="{137AB4DC-17D5-4965-8544-1ECBE11C0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8" t="2670" r="758" b="2670"/>
          <a:stretch>
            <a:fillRect/>
          </a:stretch>
        </p:blipFill>
        <p:spPr bwMode="auto">
          <a:xfrm>
            <a:off x="304800" y="1763713"/>
            <a:ext cx="86106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5">
            <a:extLst>
              <a:ext uri="{FF2B5EF4-FFF2-40B4-BE49-F238E27FC236}">
                <a16:creationId xmlns:a16="http://schemas.microsoft.com/office/drawing/2014/main" id="{C27A6ABC-057A-41D4-95CE-1264DE529444}"/>
              </a:ext>
            </a:extLst>
          </p:cNvPr>
          <p:cNvSpPr>
            <a:spLocks noChangeArrowheads="1"/>
          </p:cNvSpPr>
          <p:nvPr/>
        </p:nvSpPr>
        <p:spPr bwMode="auto">
          <a:xfrm>
            <a:off x="3733800" y="4052888"/>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800"/>
              <a:t>Gouraud shading</a:t>
            </a:r>
          </a:p>
        </p:txBody>
      </p:sp>
      <p:sp>
        <p:nvSpPr>
          <p:cNvPr id="29702" name="Rectangle 6">
            <a:extLst>
              <a:ext uri="{FF2B5EF4-FFF2-40B4-BE49-F238E27FC236}">
                <a16:creationId xmlns:a16="http://schemas.microsoft.com/office/drawing/2014/main" id="{1F7A6932-4710-4ED7-8EE9-931A395CFA53}"/>
              </a:ext>
            </a:extLst>
          </p:cNvPr>
          <p:cNvSpPr>
            <a:spLocks noChangeArrowheads="1"/>
          </p:cNvSpPr>
          <p:nvPr/>
        </p:nvSpPr>
        <p:spPr bwMode="auto">
          <a:xfrm>
            <a:off x="6873875" y="4052888"/>
            <a:ext cx="170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800"/>
              <a:t>Phong shading</a:t>
            </a:r>
          </a:p>
        </p:txBody>
      </p:sp>
      <p:sp>
        <p:nvSpPr>
          <p:cNvPr id="29703" name="Rectangle 7">
            <a:extLst>
              <a:ext uri="{FF2B5EF4-FFF2-40B4-BE49-F238E27FC236}">
                <a16:creationId xmlns:a16="http://schemas.microsoft.com/office/drawing/2014/main" id="{95612A60-07B4-46FB-A5AD-AD85E34861A8}"/>
              </a:ext>
            </a:extLst>
          </p:cNvPr>
          <p:cNvSpPr>
            <a:spLocks noChangeArrowheads="1"/>
          </p:cNvSpPr>
          <p:nvPr/>
        </p:nvSpPr>
        <p:spPr bwMode="auto">
          <a:xfrm>
            <a:off x="762000" y="4052888"/>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800"/>
              <a:t>flat shading</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6F467D8-143D-4512-BB3E-5443FD73209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Polygonal Shading: Comparison</a:t>
            </a:r>
          </a:p>
        </p:txBody>
      </p:sp>
      <p:graphicFrame>
        <p:nvGraphicFramePr>
          <p:cNvPr id="199806" name="Group 126">
            <a:extLst>
              <a:ext uri="{FF2B5EF4-FFF2-40B4-BE49-F238E27FC236}">
                <a16:creationId xmlns:a16="http://schemas.microsoft.com/office/drawing/2014/main" id="{71B36689-890D-4288-B62D-D14E16E29C5C}"/>
              </a:ext>
            </a:extLst>
          </p:cNvPr>
          <p:cNvGraphicFramePr>
            <a:graphicFrameLocks noGrp="1"/>
          </p:cNvGraphicFramePr>
          <p:nvPr/>
        </p:nvGraphicFramePr>
        <p:xfrm>
          <a:off x="457200" y="1150938"/>
          <a:ext cx="8229600" cy="5097462"/>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2800" b="0" i="0" u="none" strike="noStrike" cap="none" normalizeH="0" baseline="0" dirty="0">
                          <a:ln>
                            <a:noFill/>
                          </a:ln>
                          <a:solidFill>
                            <a:schemeClr val="accent2"/>
                          </a:solidFill>
                          <a:effectLst/>
                          <a:latin typeface="Arial" charset="0"/>
                        </a:rPr>
                        <a:t>Flat</a:t>
                      </a:r>
                      <a:endParaRPr kumimoji="0" lang="en-US" sz="2800" b="0" i="0" u="none" strike="noStrike" cap="none" normalizeH="0" baseline="0" dirty="0">
                        <a:ln>
                          <a:noFill/>
                        </a:ln>
                        <a:solidFill>
                          <a:schemeClr val="accent2"/>
                        </a:solidFill>
                        <a:effectLst/>
                        <a:latin typeface="Arial" charset="0"/>
                      </a:endParaRPr>
                    </a:p>
                  </a:txBody>
                  <a:tcPr horzOverflow="overflow">
                    <a:lnL w="381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2800" b="0" i="0" u="none" strike="noStrike" cap="none" normalizeH="0" baseline="0">
                          <a:ln>
                            <a:noFill/>
                          </a:ln>
                          <a:solidFill>
                            <a:schemeClr val="accent2"/>
                          </a:solidFill>
                          <a:effectLst/>
                          <a:latin typeface="Arial" charset="0"/>
                        </a:rPr>
                        <a:t>Gouraud</a:t>
                      </a:r>
                      <a:endParaRPr kumimoji="0" lang="en-US" sz="2800" b="0" i="0" u="none" strike="noStrike" cap="none" normalizeH="0" baseline="0">
                        <a:ln>
                          <a:noFill/>
                        </a:ln>
                        <a:solidFill>
                          <a:schemeClr val="accent2"/>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2800" b="0" i="0" u="none" strike="noStrike" cap="none" normalizeH="0" baseline="0">
                          <a:ln>
                            <a:noFill/>
                          </a:ln>
                          <a:solidFill>
                            <a:schemeClr val="accent2"/>
                          </a:solidFill>
                          <a:effectLst/>
                          <a:latin typeface="Arial" charset="0"/>
                        </a:rPr>
                        <a:t>Phong</a:t>
                      </a:r>
                      <a:endParaRPr kumimoji="0" lang="en-US" sz="2800" b="0" i="0" u="none" strike="noStrike" cap="none" normalizeH="0" baseline="0">
                        <a:ln>
                          <a:noFill/>
                        </a:ln>
                        <a:solidFill>
                          <a:schemeClr val="accent2"/>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8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800" b="0" i="0" u="none" strike="noStrike" cap="none" normalizeH="0" baseline="0">
                        <a:ln>
                          <a:noFill/>
                        </a:ln>
                        <a:solidFill>
                          <a:schemeClr val="accent2"/>
                        </a:solidFill>
                        <a:effectLst/>
                        <a:latin typeface="Arial" charset="0"/>
                      </a:endParaRPr>
                    </a:p>
                  </a:txBody>
                  <a:tcPr horzOverflow="overflow">
                    <a:lnL w="381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800" b="0" i="0" u="none" strike="noStrike" cap="none" normalizeH="0" baseline="0">
                        <a:ln>
                          <a:noFill/>
                        </a:ln>
                        <a:solidFill>
                          <a:schemeClr val="accent2"/>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800" b="0" i="0" u="none" strike="noStrike" cap="none" normalizeH="0" baseline="0">
                        <a:ln>
                          <a:noFill/>
                        </a:ln>
                        <a:solidFill>
                          <a:schemeClr val="accent2"/>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4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000" b="0" i="0" u="none" strike="noStrike" cap="none" normalizeH="0" baseline="0" dirty="0" err="1">
                          <a:ln>
                            <a:noFill/>
                          </a:ln>
                          <a:solidFill>
                            <a:schemeClr val="accent2"/>
                          </a:solidFill>
                          <a:effectLst/>
                          <a:latin typeface="Arial" charset="0"/>
                        </a:rPr>
                        <a:t>one</a:t>
                      </a:r>
                      <a:r>
                        <a:rPr kumimoji="0" lang="de-DE" sz="2000" b="0" i="0" u="none" strike="noStrike" cap="none" normalizeH="0" baseline="0" dirty="0">
                          <a:ln>
                            <a:noFill/>
                          </a:ln>
                          <a:solidFill>
                            <a:schemeClr val="accent2"/>
                          </a:solidFill>
                          <a:effectLst/>
                          <a:latin typeface="Arial" charset="0"/>
                        </a:rPr>
                        <a:t> </a:t>
                      </a:r>
                      <a:r>
                        <a:rPr kumimoji="0" lang="de-DE" sz="2000" b="0" i="0" u="none" strike="noStrike" cap="none" normalizeH="0" baseline="0" dirty="0" err="1">
                          <a:ln>
                            <a:noFill/>
                          </a:ln>
                          <a:solidFill>
                            <a:schemeClr val="accent2"/>
                          </a:solidFill>
                          <a:effectLst/>
                          <a:latin typeface="Arial" charset="0"/>
                        </a:rPr>
                        <a:t>color</a:t>
                      </a:r>
                      <a:r>
                        <a:rPr kumimoji="0" lang="de-DE" sz="2000" b="0" i="0" u="none" strike="noStrike" cap="none" normalizeH="0" baseline="0" dirty="0">
                          <a:ln>
                            <a:noFill/>
                          </a:ln>
                          <a:solidFill>
                            <a:schemeClr val="accent2"/>
                          </a:solidFill>
                          <a:effectLst/>
                          <a:latin typeface="Arial" charset="0"/>
                        </a:rPr>
                        <a:t> </a:t>
                      </a:r>
                      <a:r>
                        <a:rPr kumimoji="0" lang="de-DE" sz="2000" b="0" i="0" u="none" strike="noStrike" cap="none" normalizeH="0" baseline="0" dirty="0" err="1">
                          <a:ln>
                            <a:noFill/>
                          </a:ln>
                          <a:solidFill>
                            <a:schemeClr val="accent2"/>
                          </a:solidFill>
                          <a:effectLst/>
                          <a:latin typeface="Arial" charset="0"/>
                        </a:rPr>
                        <a:t>value</a:t>
                      </a:r>
                      <a:r>
                        <a:rPr kumimoji="0" lang="de-DE" sz="2000" b="0" i="0" u="none" strike="noStrike" cap="none" normalizeH="0" baseline="0" dirty="0">
                          <a:ln>
                            <a:noFill/>
                          </a:ln>
                          <a:solidFill>
                            <a:schemeClr val="accent2"/>
                          </a:solidFill>
                          <a:effectLst/>
                          <a:latin typeface="Arial" charset="0"/>
                        </a:rPr>
                        <a:t> </a:t>
                      </a:r>
                      <a:r>
                        <a:rPr kumimoji="0" lang="de-DE" sz="2000" b="0" i="0" u="none" strike="noStrike" cap="none" normalizeH="0" baseline="0" dirty="0" err="1">
                          <a:ln>
                            <a:noFill/>
                          </a:ln>
                          <a:solidFill>
                            <a:schemeClr val="accent2"/>
                          </a:solidFill>
                          <a:effectLst/>
                          <a:latin typeface="Arial" charset="0"/>
                        </a:rPr>
                        <a:t>for</a:t>
                      </a:r>
                      <a:r>
                        <a:rPr kumimoji="0" lang="de-DE" sz="2000" b="0" i="0" u="none" strike="noStrike" cap="none" normalizeH="0" baseline="0" dirty="0">
                          <a:ln>
                            <a:noFill/>
                          </a:ln>
                          <a:solidFill>
                            <a:schemeClr val="accent2"/>
                          </a:solidFill>
                          <a:effectLst/>
                          <a:latin typeface="Arial" charset="0"/>
                        </a:rPr>
                        <a:t> </a:t>
                      </a:r>
                      <a:r>
                        <a:rPr kumimoji="0" lang="de-DE" sz="2000" b="1" i="0" u="none" strike="noStrike" cap="none" normalizeH="0" baseline="0" dirty="0" err="1">
                          <a:ln>
                            <a:noFill/>
                          </a:ln>
                          <a:solidFill>
                            <a:schemeClr val="accent2"/>
                          </a:solidFill>
                          <a:effectLst/>
                          <a:latin typeface="Arial" charset="0"/>
                        </a:rPr>
                        <a:t>entire</a:t>
                      </a:r>
                      <a:r>
                        <a:rPr kumimoji="0" lang="de-DE" sz="2000" b="1" i="0" u="none" strike="noStrike" cap="none" normalizeH="0" baseline="0" dirty="0">
                          <a:ln>
                            <a:noFill/>
                          </a:ln>
                          <a:solidFill>
                            <a:schemeClr val="accent2"/>
                          </a:solidFill>
                          <a:effectLst/>
                          <a:latin typeface="Arial" charset="0"/>
                        </a:rPr>
                        <a:t> </a:t>
                      </a:r>
                      <a:r>
                        <a:rPr kumimoji="0" lang="de-DE" sz="2000" b="1" i="0" u="none" strike="noStrike" cap="none" normalizeH="0" baseline="0" dirty="0" err="1">
                          <a:ln>
                            <a:noFill/>
                          </a:ln>
                          <a:solidFill>
                            <a:schemeClr val="accent2"/>
                          </a:solidFill>
                          <a:effectLst/>
                          <a:latin typeface="Arial" charset="0"/>
                        </a:rPr>
                        <a:t>polygon</a:t>
                      </a:r>
                      <a:endParaRPr kumimoji="0" lang="en-US" sz="2000" b="1" i="0" u="none" strike="noStrike" cap="none" normalizeH="0" baseline="0" dirty="0">
                        <a:ln>
                          <a:noFill/>
                        </a:ln>
                        <a:solidFill>
                          <a:schemeClr val="accent2"/>
                        </a:solidFill>
                        <a:effectLst/>
                        <a:latin typeface="Arial" charset="0"/>
                      </a:endParaRPr>
                    </a:p>
                  </a:txBody>
                  <a:tcPr horzOverflow="overflow">
                    <a:lnL w="381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000" b="0" i="0" u="none" strike="noStrike" cap="none" normalizeH="0" baseline="0" dirty="0">
                          <a:ln>
                            <a:noFill/>
                          </a:ln>
                          <a:solidFill>
                            <a:schemeClr val="accent2"/>
                          </a:solidFill>
                          <a:effectLst/>
                          <a:latin typeface="Arial" charset="0"/>
                        </a:rPr>
                        <a:t>one color value </a:t>
                      </a:r>
                      <a:r>
                        <a:rPr kumimoji="0" lang="de-DE" sz="2000" b="1" i="0" u="none" strike="noStrike" cap="none" normalizeH="0" baseline="0" dirty="0">
                          <a:ln>
                            <a:noFill/>
                          </a:ln>
                          <a:solidFill>
                            <a:schemeClr val="accent2"/>
                          </a:solidFill>
                          <a:effectLst/>
                          <a:latin typeface="Arial" charset="0"/>
                        </a:rPr>
                        <a:t>per vertex </a:t>
                      </a:r>
                      <a:r>
                        <a:rPr kumimoji="0" lang="de-DE" sz="2000" b="0" i="0" u="none" strike="noStrike" cap="none" normalizeH="0" baseline="0" dirty="0">
                          <a:ln>
                            <a:noFill/>
                          </a:ln>
                          <a:solidFill>
                            <a:schemeClr val="accent2"/>
                          </a:solidFill>
                          <a:effectLst/>
                          <a:latin typeface="Arial" charset="0"/>
                        </a:rPr>
                        <a:t>&amp; interpolation inside the triangle</a:t>
                      </a:r>
                      <a:endParaRPr kumimoji="0" lang="en-US" sz="2000" b="0" i="0" u="none" strike="noStrike" cap="none" normalizeH="0" baseline="0" dirty="0">
                        <a:ln>
                          <a:noFill/>
                        </a:ln>
                        <a:solidFill>
                          <a:schemeClr val="accent2"/>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000" b="0" i="0" u="none" strike="noStrike" cap="none" normalizeH="0" baseline="0" dirty="0" err="1">
                          <a:ln>
                            <a:noFill/>
                          </a:ln>
                          <a:solidFill>
                            <a:schemeClr val="accent2"/>
                          </a:solidFill>
                          <a:effectLst/>
                          <a:latin typeface="Arial" charset="0"/>
                        </a:rPr>
                        <a:t>vertex</a:t>
                      </a:r>
                      <a:r>
                        <a:rPr kumimoji="0" lang="de-DE" sz="2000" b="0" i="0" u="none" strike="noStrike" cap="none" normalizeH="0" baseline="0" dirty="0">
                          <a:ln>
                            <a:noFill/>
                          </a:ln>
                          <a:solidFill>
                            <a:schemeClr val="accent2"/>
                          </a:solidFill>
                          <a:effectLst/>
                          <a:latin typeface="Arial" charset="0"/>
                        </a:rPr>
                        <a:t> </a:t>
                      </a:r>
                      <a:r>
                        <a:rPr kumimoji="0" lang="de-DE" sz="2000" b="0" i="0" u="none" strike="noStrike" cap="none" normalizeH="0" baseline="0" dirty="0" err="1">
                          <a:ln>
                            <a:noFill/>
                          </a:ln>
                          <a:solidFill>
                            <a:schemeClr val="accent2"/>
                          </a:solidFill>
                          <a:effectLst/>
                          <a:latin typeface="Arial" charset="0"/>
                        </a:rPr>
                        <a:t>normals</a:t>
                      </a:r>
                      <a:r>
                        <a:rPr kumimoji="0" lang="de-DE" sz="2000" b="0" i="0" u="none" strike="noStrike" cap="none" normalizeH="0" baseline="0" dirty="0">
                          <a:ln>
                            <a:noFill/>
                          </a:ln>
                          <a:solidFill>
                            <a:schemeClr val="accent2"/>
                          </a:solidFill>
                          <a:effectLst/>
                          <a:latin typeface="Arial" charset="0"/>
                        </a:rPr>
                        <a:t> </a:t>
                      </a:r>
                      <a:r>
                        <a:rPr kumimoji="0" lang="de-DE" sz="2000" b="0" i="0" u="none" strike="noStrike" cap="none" normalizeH="0" baseline="0" dirty="0" err="1">
                          <a:ln>
                            <a:noFill/>
                          </a:ln>
                          <a:solidFill>
                            <a:schemeClr val="accent2"/>
                          </a:solidFill>
                          <a:effectLst/>
                          <a:latin typeface="Arial" charset="0"/>
                        </a:rPr>
                        <a:t>interpolated</a:t>
                      </a:r>
                      <a:r>
                        <a:rPr kumimoji="0" lang="de-DE" sz="2000" b="0" i="0" u="none" strike="noStrike" cap="none" normalizeH="0" baseline="0" dirty="0">
                          <a:ln>
                            <a:noFill/>
                          </a:ln>
                          <a:solidFill>
                            <a:schemeClr val="accent2"/>
                          </a:solidFill>
                          <a:effectLst/>
                          <a:latin typeface="Arial" charset="0"/>
                        </a:rPr>
                        <a:t> </a:t>
                      </a:r>
                      <a:r>
                        <a:rPr kumimoji="0" lang="de-DE" sz="2000" b="0" i="0" u="none" strike="noStrike" cap="none" normalizeH="0" baseline="0" dirty="0" err="1">
                          <a:ln>
                            <a:noFill/>
                          </a:ln>
                          <a:solidFill>
                            <a:schemeClr val="accent2"/>
                          </a:solidFill>
                          <a:effectLst/>
                          <a:latin typeface="Arial" charset="0"/>
                        </a:rPr>
                        <a:t>and</a:t>
                      </a:r>
                      <a:r>
                        <a:rPr kumimoji="0" lang="de-DE" sz="2000" b="0" i="0" u="none" strike="noStrike" cap="none" normalizeH="0" baseline="0" dirty="0">
                          <a:ln>
                            <a:noFill/>
                          </a:ln>
                          <a:solidFill>
                            <a:schemeClr val="accent2"/>
                          </a:solidFill>
                          <a:effectLst/>
                          <a:latin typeface="Arial" charset="0"/>
                        </a:rPr>
                        <a:t> </a:t>
                      </a:r>
                      <a:r>
                        <a:rPr kumimoji="0" lang="de-DE" sz="2000" b="0" i="0" u="none" strike="noStrike" cap="none" normalizeH="0" baseline="0" dirty="0" err="1">
                          <a:ln>
                            <a:noFill/>
                          </a:ln>
                          <a:solidFill>
                            <a:schemeClr val="accent2"/>
                          </a:solidFill>
                          <a:effectLst/>
                          <a:latin typeface="Arial" charset="0"/>
                        </a:rPr>
                        <a:t>one</a:t>
                      </a:r>
                      <a:r>
                        <a:rPr kumimoji="0" lang="de-DE" sz="2000" b="0" i="0" u="none" strike="noStrike" cap="none" normalizeH="0" baseline="0" dirty="0">
                          <a:ln>
                            <a:noFill/>
                          </a:ln>
                          <a:solidFill>
                            <a:schemeClr val="accent2"/>
                          </a:solidFill>
                          <a:effectLst/>
                          <a:latin typeface="Arial" charset="0"/>
                        </a:rPr>
                        <a:t> </a:t>
                      </a:r>
                      <a:r>
                        <a:rPr kumimoji="0" lang="de-DE" sz="2000" b="0" i="0" u="none" strike="noStrike" cap="none" normalizeH="0" baseline="0" dirty="0" err="1">
                          <a:ln>
                            <a:noFill/>
                          </a:ln>
                          <a:solidFill>
                            <a:schemeClr val="accent2"/>
                          </a:solidFill>
                          <a:effectLst/>
                          <a:latin typeface="Arial" charset="0"/>
                        </a:rPr>
                        <a:t>color</a:t>
                      </a:r>
                      <a:r>
                        <a:rPr kumimoji="0" lang="de-DE" sz="2000" b="0" i="0" u="none" strike="noStrike" cap="none" normalizeH="0" baseline="0" dirty="0">
                          <a:ln>
                            <a:noFill/>
                          </a:ln>
                          <a:solidFill>
                            <a:schemeClr val="accent2"/>
                          </a:solidFill>
                          <a:effectLst/>
                          <a:latin typeface="Arial" charset="0"/>
                        </a:rPr>
                        <a:t> </a:t>
                      </a:r>
                      <a:r>
                        <a:rPr kumimoji="0" lang="de-DE" sz="2000" b="0" i="0" u="none" strike="noStrike" cap="none" normalizeH="0" baseline="0" dirty="0" err="1">
                          <a:ln>
                            <a:noFill/>
                          </a:ln>
                          <a:solidFill>
                            <a:schemeClr val="accent2"/>
                          </a:solidFill>
                          <a:effectLst/>
                          <a:latin typeface="Arial" charset="0"/>
                        </a:rPr>
                        <a:t>value</a:t>
                      </a:r>
                      <a:r>
                        <a:rPr kumimoji="0" lang="de-DE" sz="2000" b="0" i="0" u="none" strike="noStrike" cap="none" normalizeH="0" baseline="0" dirty="0">
                          <a:ln>
                            <a:noFill/>
                          </a:ln>
                          <a:solidFill>
                            <a:schemeClr val="accent2"/>
                          </a:solidFill>
                          <a:effectLst/>
                          <a:latin typeface="Arial" charset="0"/>
                        </a:rPr>
                        <a:t> </a:t>
                      </a:r>
                      <a:r>
                        <a:rPr kumimoji="0" lang="de-DE" sz="2000" b="1" i="0" u="none" strike="noStrike" cap="none" normalizeH="0" baseline="0" dirty="0">
                          <a:ln>
                            <a:noFill/>
                          </a:ln>
                          <a:solidFill>
                            <a:schemeClr val="accent2"/>
                          </a:solidFill>
                          <a:effectLst/>
                          <a:latin typeface="Arial" charset="0"/>
                        </a:rPr>
                        <a:t>per </a:t>
                      </a:r>
                      <a:r>
                        <a:rPr kumimoji="0" lang="de-DE" sz="2000" b="1" i="0" u="none" strike="noStrike" cap="none" normalizeH="0" baseline="0" dirty="0" err="1">
                          <a:ln>
                            <a:noFill/>
                          </a:ln>
                          <a:solidFill>
                            <a:schemeClr val="accent2"/>
                          </a:solidFill>
                          <a:effectLst/>
                          <a:latin typeface="Arial" charset="0"/>
                        </a:rPr>
                        <a:t>pixel</a:t>
                      </a:r>
                      <a:endParaRPr kumimoji="0" lang="en-US" sz="2000" b="1" i="0" u="none" strike="noStrike" cap="none" normalizeH="0" baseline="0" dirty="0">
                        <a:ln>
                          <a:noFill/>
                        </a:ln>
                        <a:solidFill>
                          <a:schemeClr val="accent2"/>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03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000" b="0" i="0" u="none" strike="noStrike" cap="none" normalizeH="0" baseline="0">
                        <a:ln>
                          <a:noFill/>
                        </a:ln>
                        <a:solidFill>
                          <a:schemeClr val="accent2"/>
                        </a:solidFill>
                        <a:effectLst/>
                        <a:latin typeface="Arial" charset="0"/>
                      </a:endParaRPr>
                    </a:p>
                  </a:txBody>
                  <a:tcPr horzOverflow="overflow">
                    <a:lnL w="381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000" b="0" i="0" u="none" strike="noStrike" cap="none" normalizeH="0" baseline="0">
                        <a:ln>
                          <a:noFill/>
                        </a:ln>
                        <a:solidFill>
                          <a:schemeClr val="accent2"/>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000" b="0" i="0" u="none" strike="noStrike" cap="none" normalizeH="0" baseline="0" dirty="0">
                        <a:ln>
                          <a:noFill/>
                        </a:ln>
                        <a:solidFill>
                          <a:schemeClr val="accent2"/>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45" name="Freeform 29">
            <a:extLst>
              <a:ext uri="{FF2B5EF4-FFF2-40B4-BE49-F238E27FC236}">
                <a16:creationId xmlns:a16="http://schemas.microsoft.com/office/drawing/2014/main" id="{972597FD-33BA-4FD4-A903-3F4DE9E6E07B}"/>
              </a:ext>
            </a:extLst>
          </p:cNvPr>
          <p:cNvSpPr>
            <a:spLocks/>
          </p:cNvSpPr>
          <p:nvPr/>
        </p:nvSpPr>
        <p:spPr bwMode="auto">
          <a:xfrm>
            <a:off x="838200" y="1951038"/>
            <a:ext cx="1905000" cy="1143000"/>
          </a:xfrm>
          <a:custGeom>
            <a:avLst/>
            <a:gdLst>
              <a:gd name="T0" fmla="*/ 2147483646 w 1200"/>
              <a:gd name="T1" fmla="*/ 0 h 720"/>
              <a:gd name="T2" fmla="*/ 0 w 1200"/>
              <a:gd name="T3" fmla="*/ 2147483646 h 720"/>
              <a:gd name="T4" fmla="*/ 2147483646 w 1200"/>
              <a:gd name="T5" fmla="*/ 2147483646 h 720"/>
              <a:gd name="T6" fmla="*/ 2147483646 w 1200"/>
              <a:gd name="T7" fmla="*/ 0 h 720"/>
              <a:gd name="T8" fmla="*/ 0 60000 65536"/>
              <a:gd name="T9" fmla="*/ 0 60000 65536"/>
              <a:gd name="T10" fmla="*/ 0 60000 65536"/>
              <a:gd name="T11" fmla="*/ 0 60000 65536"/>
              <a:gd name="T12" fmla="*/ 0 w 1200"/>
              <a:gd name="T13" fmla="*/ 0 h 720"/>
              <a:gd name="T14" fmla="*/ 1200 w 1200"/>
              <a:gd name="T15" fmla="*/ 720 h 720"/>
            </a:gdLst>
            <a:ahLst/>
            <a:cxnLst>
              <a:cxn ang="T8">
                <a:pos x="T0" y="T1"/>
              </a:cxn>
              <a:cxn ang="T9">
                <a:pos x="T2" y="T3"/>
              </a:cxn>
              <a:cxn ang="T10">
                <a:pos x="T4" y="T5"/>
              </a:cxn>
              <a:cxn ang="T11">
                <a:pos x="T6" y="T7"/>
              </a:cxn>
            </a:cxnLst>
            <a:rect l="T12" t="T13" r="T14" b="T15"/>
            <a:pathLst>
              <a:path w="1200" h="720">
                <a:moveTo>
                  <a:pt x="528" y="0"/>
                </a:moveTo>
                <a:lnTo>
                  <a:pt x="0" y="720"/>
                </a:lnTo>
                <a:lnTo>
                  <a:pt x="1200" y="576"/>
                </a:lnTo>
                <a:lnTo>
                  <a:pt x="528" y="0"/>
                </a:lnTo>
                <a:close/>
              </a:path>
            </a:pathLst>
          </a:custGeom>
          <a:solidFill>
            <a:schemeClr val="accent1"/>
          </a:solidFill>
          <a:ln w="9525">
            <a:solidFill>
              <a:schemeClr val="tx1"/>
            </a:solidFill>
            <a:round/>
            <a:headEnd/>
            <a:tailEnd/>
          </a:ln>
        </p:spPr>
        <p:txBody>
          <a:bodyPr/>
          <a:lstStyle/>
          <a:p>
            <a:endParaRPr lang="en-US"/>
          </a:p>
        </p:txBody>
      </p:sp>
      <p:sp>
        <p:nvSpPr>
          <p:cNvPr id="30746" name="Line 30">
            <a:extLst>
              <a:ext uri="{FF2B5EF4-FFF2-40B4-BE49-F238E27FC236}">
                <a16:creationId xmlns:a16="http://schemas.microsoft.com/office/drawing/2014/main" id="{0F689FC1-3B2D-4AEA-A8D9-6D6AA5042A59}"/>
              </a:ext>
            </a:extLst>
          </p:cNvPr>
          <p:cNvSpPr>
            <a:spLocks noChangeShapeType="1"/>
          </p:cNvSpPr>
          <p:nvPr/>
        </p:nvSpPr>
        <p:spPr bwMode="auto">
          <a:xfrm flipH="1" flipV="1">
            <a:off x="1447800" y="1798638"/>
            <a:ext cx="228600" cy="685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7" name="Text Box 31">
            <a:extLst>
              <a:ext uri="{FF2B5EF4-FFF2-40B4-BE49-F238E27FC236}">
                <a16:creationId xmlns:a16="http://schemas.microsoft.com/office/drawing/2014/main" id="{005D6AC4-ED52-4A1C-86FA-9AEB79CFA52C}"/>
              </a:ext>
            </a:extLst>
          </p:cNvPr>
          <p:cNvSpPr txBox="1">
            <a:spLocks noChangeArrowheads="1"/>
          </p:cNvSpPr>
          <p:nvPr/>
        </p:nvSpPr>
        <p:spPr bwMode="auto">
          <a:xfrm>
            <a:off x="1238250" y="1874838"/>
            <a:ext cx="285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003399"/>
                </a:solidFill>
                <a:latin typeface="Tahoma" panose="020B0604030504040204" pitchFamily="34" charset="0"/>
              </a:rPr>
              <a:t>N</a:t>
            </a:r>
            <a:endParaRPr lang="en-US" altLang="en-US" sz="1200">
              <a:solidFill>
                <a:srgbClr val="003399"/>
              </a:solidFill>
              <a:latin typeface="Tahoma" panose="020B0604030504040204" pitchFamily="34" charset="0"/>
            </a:endParaRPr>
          </a:p>
        </p:txBody>
      </p:sp>
      <p:sp>
        <p:nvSpPr>
          <p:cNvPr id="30748" name="Text Box 32">
            <a:extLst>
              <a:ext uri="{FF2B5EF4-FFF2-40B4-BE49-F238E27FC236}">
                <a16:creationId xmlns:a16="http://schemas.microsoft.com/office/drawing/2014/main" id="{9805E31A-786F-49BF-9701-445EE48DCA35}"/>
              </a:ext>
            </a:extLst>
          </p:cNvPr>
          <p:cNvSpPr txBox="1">
            <a:spLocks noChangeArrowheads="1"/>
          </p:cNvSpPr>
          <p:nvPr/>
        </p:nvSpPr>
        <p:spPr bwMode="auto">
          <a:xfrm>
            <a:off x="1676400" y="2346325"/>
            <a:ext cx="241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FF0000"/>
                </a:solidFill>
                <a:latin typeface="Tahoma" panose="020B0604030504040204" pitchFamily="34" charset="0"/>
              </a:rPr>
              <a:t>I</a:t>
            </a:r>
            <a:endParaRPr lang="en-US" altLang="en-US" sz="1200">
              <a:solidFill>
                <a:srgbClr val="FF0000"/>
              </a:solidFill>
              <a:latin typeface="Tahoma" panose="020B0604030504040204" pitchFamily="34" charset="0"/>
            </a:endParaRPr>
          </a:p>
        </p:txBody>
      </p:sp>
      <p:sp>
        <p:nvSpPr>
          <p:cNvPr id="30749" name="Freeform 33">
            <a:extLst>
              <a:ext uri="{FF2B5EF4-FFF2-40B4-BE49-F238E27FC236}">
                <a16:creationId xmlns:a16="http://schemas.microsoft.com/office/drawing/2014/main" id="{77A6F9D7-0E8A-4A4A-9281-022C4A27668C}"/>
              </a:ext>
            </a:extLst>
          </p:cNvPr>
          <p:cNvSpPr>
            <a:spLocks/>
          </p:cNvSpPr>
          <p:nvPr/>
        </p:nvSpPr>
        <p:spPr bwMode="auto">
          <a:xfrm>
            <a:off x="3619500" y="1951038"/>
            <a:ext cx="1905000" cy="1143000"/>
          </a:xfrm>
          <a:custGeom>
            <a:avLst/>
            <a:gdLst>
              <a:gd name="T0" fmla="*/ 2147483646 w 1200"/>
              <a:gd name="T1" fmla="*/ 0 h 720"/>
              <a:gd name="T2" fmla="*/ 0 w 1200"/>
              <a:gd name="T3" fmla="*/ 2147483646 h 720"/>
              <a:gd name="T4" fmla="*/ 2147483646 w 1200"/>
              <a:gd name="T5" fmla="*/ 2147483646 h 720"/>
              <a:gd name="T6" fmla="*/ 2147483646 w 1200"/>
              <a:gd name="T7" fmla="*/ 0 h 720"/>
              <a:gd name="T8" fmla="*/ 0 60000 65536"/>
              <a:gd name="T9" fmla="*/ 0 60000 65536"/>
              <a:gd name="T10" fmla="*/ 0 60000 65536"/>
              <a:gd name="T11" fmla="*/ 0 60000 65536"/>
              <a:gd name="T12" fmla="*/ 0 w 1200"/>
              <a:gd name="T13" fmla="*/ 0 h 720"/>
              <a:gd name="T14" fmla="*/ 1200 w 1200"/>
              <a:gd name="T15" fmla="*/ 720 h 720"/>
            </a:gdLst>
            <a:ahLst/>
            <a:cxnLst>
              <a:cxn ang="T8">
                <a:pos x="T0" y="T1"/>
              </a:cxn>
              <a:cxn ang="T9">
                <a:pos x="T2" y="T3"/>
              </a:cxn>
              <a:cxn ang="T10">
                <a:pos x="T4" y="T5"/>
              </a:cxn>
              <a:cxn ang="T11">
                <a:pos x="T6" y="T7"/>
              </a:cxn>
            </a:cxnLst>
            <a:rect l="T12" t="T13" r="T14" b="T15"/>
            <a:pathLst>
              <a:path w="1200" h="720">
                <a:moveTo>
                  <a:pt x="528" y="0"/>
                </a:moveTo>
                <a:lnTo>
                  <a:pt x="0" y="720"/>
                </a:lnTo>
                <a:lnTo>
                  <a:pt x="1200" y="576"/>
                </a:lnTo>
                <a:lnTo>
                  <a:pt x="528" y="0"/>
                </a:lnTo>
                <a:close/>
              </a:path>
            </a:pathLst>
          </a:custGeom>
          <a:solidFill>
            <a:schemeClr val="accent1"/>
          </a:solidFill>
          <a:ln w="9525">
            <a:solidFill>
              <a:schemeClr val="tx1"/>
            </a:solidFill>
            <a:round/>
            <a:headEnd/>
            <a:tailEnd/>
          </a:ln>
        </p:spPr>
        <p:txBody>
          <a:bodyPr/>
          <a:lstStyle/>
          <a:p>
            <a:endParaRPr lang="en-US"/>
          </a:p>
        </p:txBody>
      </p:sp>
      <p:sp>
        <p:nvSpPr>
          <p:cNvPr id="30750" name="Line 34">
            <a:extLst>
              <a:ext uri="{FF2B5EF4-FFF2-40B4-BE49-F238E27FC236}">
                <a16:creationId xmlns:a16="http://schemas.microsoft.com/office/drawing/2014/main" id="{62447806-DCC9-47C2-A548-9B8415E0B012}"/>
              </a:ext>
            </a:extLst>
          </p:cNvPr>
          <p:cNvSpPr>
            <a:spLocks noChangeShapeType="1"/>
          </p:cNvSpPr>
          <p:nvPr/>
        </p:nvSpPr>
        <p:spPr bwMode="auto">
          <a:xfrm flipH="1" flipV="1">
            <a:off x="3390900" y="2408238"/>
            <a:ext cx="228600" cy="685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51" name="Text Box 35">
            <a:extLst>
              <a:ext uri="{FF2B5EF4-FFF2-40B4-BE49-F238E27FC236}">
                <a16:creationId xmlns:a16="http://schemas.microsoft.com/office/drawing/2014/main" id="{5A1E3C02-A9D6-4E92-8DE0-F2CAA3C80887}"/>
              </a:ext>
            </a:extLst>
          </p:cNvPr>
          <p:cNvSpPr txBox="1">
            <a:spLocks noChangeArrowheads="1"/>
          </p:cNvSpPr>
          <p:nvPr/>
        </p:nvSpPr>
        <p:spPr bwMode="auto">
          <a:xfrm>
            <a:off x="3390900" y="2270125"/>
            <a:ext cx="3413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003399"/>
                </a:solidFill>
                <a:latin typeface="Tahoma" panose="020B0604030504040204" pitchFamily="34" charset="0"/>
              </a:rPr>
              <a:t>N</a:t>
            </a:r>
            <a:r>
              <a:rPr lang="de-DE" altLang="en-US" sz="1200" baseline="-25000">
                <a:solidFill>
                  <a:srgbClr val="003399"/>
                </a:solidFill>
                <a:latin typeface="Tahoma" panose="020B0604030504040204" pitchFamily="34" charset="0"/>
              </a:rPr>
              <a:t>1</a:t>
            </a:r>
            <a:endParaRPr lang="en-US" altLang="en-US" sz="1200" baseline="-25000">
              <a:solidFill>
                <a:srgbClr val="003399"/>
              </a:solidFill>
              <a:latin typeface="Tahoma" panose="020B0604030504040204" pitchFamily="34" charset="0"/>
            </a:endParaRPr>
          </a:p>
        </p:txBody>
      </p:sp>
      <p:sp>
        <p:nvSpPr>
          <p:cNvPr id="30752" name="Text Box 36">
            <a:extLst>
              <a:ext uri="{FF2B5EF4-FFF2-40B4-BE49-F238E27FC236}">
                <a16:creationId xmlns:a16="http://schemas.microsoft.com/office/drawing/2014/main" id="{AA478280-B8D0-4FCC-8FCE-06716F1792CF}"/>
              </a:ext>
            </a:extLst>
          </p:cNvPr>
          <p:cNvSpPr txBox="1">
            <a:spLocks noChangeArrowheads="1"/>
          </p:cNvSpPr>
          <p:nvPr/>
        </p:nvSpPr>
        <p:spPr bwMode="auto">
          <a:xfrm>
            <a:off x="3435350" y="2986088"/>
            <a:ext cx="29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FF0000"/>
                </a:solidFill>
                <a:latin typeface="Tahoma" panose="020B0604030504040204" pitchFamily="34" charset="0"/>
              </a:rPr>
              <a:t>I</a:t>
            </a:r>
            <a:r>
              <a:rPr lang="de-DE" altLang="en-US" sz="1200" baseline="-25000">
                <a:solidFill>
                  <a:srgbClr val="FF0000"/>
                </a:solidFill>
                <a:latin typeface="Tahoma" panose="020B0604030504040204" pitchFamily="34" charset="0"/>
              </a:rPr>
              <a:t>1</a:t>
            </a:r>
            <a:endParaRPr lang="en-US" altLang="en-US" sz="1200" baseline="-25000">
              <a:solidFill>
                <a:srgbClr val="FF0000"/>
              </a:solidFill>
              <a:latin typeface="Tahoma" panose="020B0604030504040204" pitchFamily="34" charset="0"/>
            </a:endParaRPr>
          </a:p>
        </p:txBody>
      </p:sp>
      <p:sp>
        <p:nvSpPr>
          <p:cNvPr id="30753" name="Line 37">
            <a:extLst>
              <a:ext uri="{FF2B5EF4-FFF2-40B4-BE49-F238E27FC236}">
                <a16:creationId xmlns:a16="http://schemas.microsoft.com/office/drawing/2014/main" id="{5F00C9D0-8A9D-47CC-B0FF-630DF9D7542F}"/>
              </a:ext>
            </a:extLst>
          </p:cNvPr>
          <p:cNvSpPr>
            <a:spLocks noChangeShapeType="1"/>
          </p:cNvSpPr>
          <p:nvPr/>
        </p:nvSpPr>
        <p:spPr bwMode="auto">
          <a:xfrm flipV="1">
            <a:off x="4457700" y="1646238"/>
            <a:ext cx="24130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54" name="Line 38">
            <a:extLst>
              <a:ext uri="{FF2B5EF4-FFF2-40B4-BE49-F238E27FC236}">
                <a16:creationId xmlns:a16="http://schemas.microsoft.com/office/drawing/2014/main" id="{DD314FDB-5D6D-4FFB-AFAB-66EE939C7789}"/>
              </a:ext>
            </a:extLst>
          </p:cNvPr>
          <p:cNvSpPr>
            <a:spLocks noChangeShapeType="1"/>
          </p:cNvSpPr>
          <p:nvPr/>
        </p:nvSpPr>
        <p:spPr bwMode="auto">
          <a:xfrm flipV="1">
            <a:off x="5524500" y="2149475"/>
            <a:ext cx="304800" cy="685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55" name="Text Box 39">
            <a:extLst>
              <a:ext uri="{FF2B5EF4-FFF2-40B4-BE49-F238E27FC236}">
                <a16:creationId xmlns:a16="http://schemas.microsoft.com/office/drawing/2014/main" id="{E543715A-064F-4F66-A0B3-DD3B38733B99}"/>
              </a:ext>
            </a:extLst>
          </p:cNvPr>
          <p:cNvSpPr txBox="1">
            <a:spLocks noChangeArrowheads="1"/>
          </p:cNvSpPr>
          <p:nvPr/>
        </p:nvSpPr>
        <p:spPr bwMode="auto">
          <a:xfrm>
            <a:off x="5486400" y="2011363"/>
            <a:ext cx="3413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003399"/>
                </a:solidFill>
                <a:latin typeface="Tahoma" panose="020B0604030504040204" pitchFamily="34" charset="0"/>
              </a:rPr>
              <a:t>N</a:t>
            </a:r>
            <a:r>
              <a:rPr lang="de-DE" altLang="en-US" sz="1200" baseline="-25000">
                <a:solidFill>
                  <a:srgbClr val="003399"/>
                </a:solidFill>
                <a:latin typeface="Tahoma" panose="020B0604030504040204" pitchFamily="34" charset="0"/>
              </a:rPr>
              <a:t>3</a:t>
            </a:r>
            <a:endParaRPr lang="en-US" altLang="en-US" sz="1200" baseline="-25000">
              <a:solidFill>
                <a:srgbClr val="003399"/>
              </a:solidFill>
              <a:latin typeface="Tahoma" panose="020B0604030504040204" pitchFamily="34" charset="0"/>
            </a:endParaRPr>
          </a:p>
        </p:txBody>
      </p:sp>
      <p:sp>
        <p:nvSpPr>
          <p:cNvPr id="30756" name="Text Box 40">
            <a:extLst>
              <a:ext uri="{FF2B5EF4-FFF2-40B4-BE49-F238E27FC236}">
                <a16:creationId xmlns:a16="http://schemas.microsoft.com/office/drawing/2014/main" id="{4D6F5AED-78EE-4C61-95E4-015DBCD6B98A}"/>
              </a:ext>
            </a:extLst>
          </p:cNvPr>
          <p:cNvSpPr txBox="1">
            <a:spLocks noChangeArrowheads="1"/>
          </p:cNvSpPr>
          <p:nvPr/>
        </p:nvSpPr>
        <p:spPr bwMode="auto">
          <a:xfrm>
            <a:off x="4591050" y="1676400"/>
            <a:ext cx="3413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003399"/>
                </a:solidFill>
                <a:latin typeface="Tahoma" panose="020B0604030504040204" pitchFamily="34" charset="0"/>
              </a:rPr>
              <a:t>N</a:t>
            </a:r>
            <a:r>
              <a:rPr lang="de-DE" altLang="en-US" sz="1200" baseline="-25000">
                <a:solidFill>
                  <a:srgbClr val="003399"/>
                </a:solidFill>
                <a:latin typeface="Tahoma" panose="020B0604030504040204" pitchFamily="34" charset="0"/>
              </a:rPr>
              <a:t>2</a:t>
            </a:r>
            <a:endParaRPr lang="en-US" altLang="en-US" sz="1200" baseline="-25000">
              <a:solidFill>
                <a:srgbClr val="003399"/>
              </a:solidFill>
              <a:latin typeface="Tahoma" panose="020B0604030504040204" pitchFamily="34" charset="0"/>
            </a:endParaRPr>
          </a:p>
        </p:txBody>
      </p:sp>
      <p:sp>
        <p:nvSpPr>
          <p:cNvPr id="30757" name="Text Box 41">
            <a:extLst>
              <a:ext uri="{FF2B5EF4-FFF2-40B4-BE49-F238E27FC236}">
                <a16:creationId xmlns:a16="http://schemas.microsoft.com/office/drawing/2014/main" id="{98219994-C890-406B-BE39-F8775799A6A6}"/>
              </a:ext>
            </a:extLst>
          </p:cNvPr>
          <p:cNvSpPr txBox="1">
            <a:spLocks noChangeArrowheads="1"/>
          </p:cNvSpPr>
          <p:nvPr/>
        </p:nvSpPr>
        <p:spPr bwMode="auto">
          <a:xfrm>
            <a:off x="5473700" y="2697163"/>
            <a:ext cx="29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FF0000"/>
                </a:solidFill>
                <a:latin typeface="Tahoma" panose="020B0604030504040204" pitchFamily="34" charset="0"/>
              </a:rPr>
              <a:t>I</a:t>
            </a:r>
            <a:r>
              <a:rPr lang="de-DE" altLang="en-US" sz="1200" baseline="-25000">
                <a:solidFill>
                  <a:srgbClr val="FF0000"/>
                </a:solidFill>
                <a:latin typeface="Tahoma" panose="020B0604030504040204" pitchFamily="34" charset="0"/>
              </a:rPr>
              <a:t>3</a:t>
            </a:r>
            <a:endParaRPr lang="en-US" altLang="en-US" sz="1200" baseline="-25000">
              <a:solidFill>
                <a:srgbClr val="FF0000"/>
              </a:solidFill>
              <a:latin typeface="Tahoma" panose="020B0604030504040204" pitchFamily="34" charset="0"/>
            </a:endParaRPr>
          </a:p>
        </p:txBody>
      </p:sp>
      <p:sp>
        <p:nvSpPr>
          <p:cNvPr id="30758" name="Text Box 42">
            <a:extLst>
              <a:ext uri="{FF2B5EF4-FFF2-40B4-BE49-F238E27FC236}">
                <a16:creationId xmlns:a16="http://schemas.microsoft.com/office/drawing/2014/main" id="{C8C06D8D-D9C2-47F1-A190-698778B4175E}"/>
              </a:ext>
            </a:extLst>
          </p:cNvPr>
          <p:cNvSpPr txBox="1">
            <a:spLocks noChangeArrowheads="1"/>
          </p:cNvSpPr>
          <p:nvPr/>
        </p:nvSpPr>
        <p:spPr bwMode="auto">
          <a:xfrm>
            <a:off x="4351338" y="1722438"/>
            <a:ext cx="296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FF0000"/>
                </a:solidFill>
                <a:latin typeface="Tahoma" panose="020B0604030504040204" pitchFamily="34" charset="0"/>
              </a:rPr>
              <a:t>I</a:t>
            </a:r>
            <a:r>
              <a:rPr lang="de-DE" altLang="en-US" sz="1200" baseline="-25000">
                <a:solidFill>
                  <a:srgbClr val="FF0000"/>
                </a:solidFill>
                <a:latin typeface="Tahoma" panose="020B0604030504040204" pitchFamily="34" charset="0"/>
              </a:rPr>
              <a:t>2</a:t>
            </a:r>
            <a:endParaRPr lang="en-US" altLang="en-US" sz="1200" baseline="-25000">
              <a:solidFill>
                <a:srgbClr val="FF0000"/>
              </a:solidFill>
              <a:latin typeface="Tahoma" panose="020B0604030504040204" pitchFamily="34" charset="0"/>
            </a:endParaRPr>
          </a:p>
        </p:txBody>
      </p:sp>
      <p:sp>
        <p:nvSpPr>
          <p:cNvPr id="30759" name="Line 43">
            <a:extLst>
              <a:ext uri="{FF2B5EF4-FFF2-40B4-BE49-F238E27FC236}">
                <a16:creationId xmlns:a16="http://schemas.microsoft.com/office/drawing/2014/main" id="{989C067E-EFE7-46FB-8A3A-146DE97D89F0}"/>
              </a:ext>
            </a:extLst>
          </p:cNvPr>
          <p:cNvSpPr>
            <a:spLocks noChangeShapeType="1"/>
          </p:cNvSpPr>
          <p:nvPr/>
        </p:nvSpPr>
        <p:spPr bwMode="auto">
          <a:xfrm flipV="1">
            <a:off x="3649663" y="2941638"/>
            <a:ext cx="1836737" cy="2286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60" name="Line 44">
            <a:extLst>
              <a:ext uri="{FF2B5EF4-FFF2-40B4-BE49-F238E27FC236}">
                <a16:creationId xmlns:a16="http://schemas.microsoft.com/office/drawing/2014/main" id="{DD1ABB9A-7730-48EC-AB90-EBC1748015D1}"/>
              </a:ext>
            </a:extLst>
          </p:cNvPr>
          <p:cNvSpPr>
            <a:spLocks noChangeShapeType="1"/>
          </p:cNvSpPr>
          <p:nvPr/>
        </p:nvSpPr>
        <p:spPr bwMode="auto">
          <a:xfrm flipV="1">
            <a:off x="3598863" y="1931988"/>
            <a:ext cx="755650" cy="1065212"/>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61" name="Line 45">
            <a:extLst>
              <a:ext uri="{FF2B5EF4-FFF2-40B4-BE49-F238E27FC236}">
                <a16:creationId xmlns:a16="http://schemas.microsoft.com/office/drawing/2014/main" id="{32FCEFD5-47F9-4BDE-A2B9-C6F27C9DD3EF}"/>
              </a:ext>
            </a:extLst>
          </p:cNvPr>
          <p:cNvSpPr>
            <a:spLocks noChangeShapeType="1"/>
          </p:cNvSpPr>
          <p:nvPr/>
        </p:nvSpPr>
        <p:spPr bwMode="auto">
          <a:xfrm>
            <a:off x="4572000" y="1931988"/>
            <a:ext cx="939800" cy="822325"/>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62" name="Freeform 46">
            <a:extLst>
              <a:ext uri="{FF2B5EF4-FFF2-40B4-BE49-F238E27FC236}">
                <a16:creationId xmlns:a16="http://schemas.microsoft.com/office/drawing/2014/main" id="{50289F87-417E-46AB-A32B-E739D5C27830}"/>
              </a:ext>
            </a:extLst>
          </p:cNvPr>
          <p:cNvSpPr>
            <a:spLocks/>
          </p:cNvSpPr>
          <p:nvPr/>
        </p:nvSpPr>
        <p:spPr bwMode="auto">
          <a:xfrm>
            <a:off x="6324600" y="2012950"/>
            <a:ext cx="1905000" cy="1143000"/>
          </a:xfrm>
          <a:custGeom>
            <a:avLst/>
            <a:gdLst>
              <a:gd name="T0" fmla="*/ 2147483646 w 1200"/>
              <a:gd name="T1" fmla="*/ 0 h 720"/>
              <a:gd name="T2" fmla="*/ 0 w 1200"/>
              <a:gd name="T3" fmla="*/ 2147483646 h 720"/>
              <a:gd name="T4" fmla="*/ 2147483646 w 1200"/>
              <a:gd name="T5" fmla="*/ 2147483646 h 720"/>
              <a:gd name="T6" fmla="*/ 2147483646 w 1200"/>
              <a:gd name="T7" fmla="*/ 0 h 720"/>
              <a:gd name="T8" fmla="*/ 0 60000 65536"/>
              <a:gd name="T9" fmla="*/ 0 60000 65536"/>
              <a:gd name="T10" fmla="*/ 0 60000 65536"/>
              <a:gd name="T11" fmla="*/ 0 60000 65536"/>
              <a:gd name="T12" fmla="*/ 0 w 1200"/>
              <a:gd name="T13" fmla="*/ 0 h 720"/>
              <a:gd name="T14" fmla="*/ 1200 w 1200"/>
              <a:gd name="T15" fmla="*/ 720 h 720"/>
            </a:gdLst>
            <a:ahLst/>
            <a:cxnLst>
              <a:cxn ang="T8">
                <a:pos x="T0" y="T1"/>
              </a:cxn>
              <a:cxn ang="T9">
                <a:pos x="T2" y="T3"/>
              </a:cxn>
              <a:cxn ang="T10">
                <a:pos x="T4" y="T5"/>
              </a:cxn>
              <a:cxn ang="T11">
                <a:pos x="T6" y="T7"/>
              </a:cxn>
            </a:cxnLst>
            <a:rect l="T12" t="T13" r="T14" b="T15"/>
            <a:pathLst>
              <a:path w="1200" h="720">
                <a:moveTo>
                  <a:pt x="528" y="0"/>
                </a:moveTo>
                <a:lnTo>
                  <a:pt x="0" y="720"/>
                </a:lnTo>
                <a:lnTo>
                  <a:pt x="1200" y="576"/>
                </a:lnTo>
                <a:lnTo>
                  <a:pt x="528" y="0"/>
                </a:lnTo>
                <a:close/>
              </a:path>
            </a:pathLst>
          </a:custGeom>
          <a:solidFill>
            <a:schemeClr val="accent1"/>
          </a:solidFill>
          <a:ln w="9525">
            <a:solidFill>
              <a:schemeClr val="tx1"/>
            </a:solidFill>
            <a:round/>
            <a:headEnd/>
            <a:tailEnd/>
          </a:ln>
        </p:spPr>
        <p:txBody>
          <a:bodyPr/>
          <a:lstStyle/>
          <a:p>
            <a:endParaRPr lang="en-US"/>
          </a:p>
        </p:txBody>
      </p:sp>
      <p:sp>
        <p:nvSpPr>
          <p:cNvPr id="30763" name="Line 47">
            <a:extLst>
              <a:ext uri="{FF2B5EF4-FFF2-40B4-BE49-F238E27FC236}">
                <a16:creationId xmlns:a16="http://schemas.microsoft.com/office/drawing/2014/main" id="{14127700-C1C0-47D4-BE99-51D68CAA4CE7}"/>
              </a:ext>
            </a:extLst>
          </p:cNvPr>
          <p:cNvSpPr>
            <a:spLocks noChangeShapeType="1"/>
          </p:cNvSpPr>
          <p:nvPr/>
        </p:nvSpPr>
        <p:spPr bwMode="auto">
          <a:xfrm flipH="1" flipV="1">
            <a:off x="6096000" y="2470150"/>
            <a:ext cx="228600" cy="685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64" name="Text Box 48">
            <a:extLst>
              <a:ext uri="{FF2B5EF4-FFF2-40B4-BE49-F238E27FC236}">
                <a16:creationId xmlns:a16="http://schemas.microsoft.com/office/drawing/2014/main" id="{BFC76D5C-3810-4A8A-B58D-CCB5B799AACE}"/>
              </a:ext>
            </a:extLst>
          </p:cNvPr>
          <p:cNvSpPr txBox="1">
            <a:spLocks noChangeArrowheads="1"/>
          </p:cNvSpPr>
          <p:nvPr/>
        </p:nvSpPr>
        <p:spPr bwMode="auto">
          <a:xfrm>
            <a:off x="6096000" y="2332038"/>
            <a:ext cx="3413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003399"/>
                </a:solidFill>
                <a:latin typeface="Tahoma" panose="020B0604030504040204" pitchFamily="34" charset="0"/>
              </a:rPr>
              <a:t>N</a:t>
            </a:r>
            <a:r>
              <a:rPr lang="de-DE" altLang="en-US" sz="1200" baseline="-25000">
                <a:solidFill>
                  <a:srgbClr val="003399"/>
                </a:solidFill>
                <a:latin typeface="Tahoma" panose="020B0604030504040204" pitchFamily="34" charset="0"/>
              </a:rPr>
              <a:t>1</a:t>
            </a:r>
            <a:endParaRPr lang="en-US" altLang="en-US" sz="1200" baseline="-25000">
              <a:solidFill>
                <a:srgbClr val="003399"/>
              </a:solidFill>
              <a:latin typeface="Tahoma" panose="020B0604030504040204" pitchFamily="34" charset="0"/>
            </a:endParaRPr>
          </a:p>
        </p:txBody>
      </p:sp>
      <p:sp>
        <p:nvSpPr>
          <p:cNvPr id="30765" name="Text Box 49">
            <a:extLst>
              <a:ext uri="{FF2B5EF4-FFF2-40B4-BE49-F238E27FC236}">
                <a16:creationId xmlns:a16="http://schemas.microsoft.com/office/drawing/2014/main" id="{4FB5C491-07CF-4420-8222-E52C4EED9FCD}"/>
              </a:ext>
            </a:extLst>
          </p:cNvPr>
          <p:cNvSpPr txBox="1">
            <a:spLocks noChangeArrowheads="1"/>
          </p:cNvSpPr>
          <p:nvPr/>
        </p:nvSpPr>
        <p:spPr bwMode="auto">
          <a:xfrm>
            <a:off x="6140450" y="3048000"/>
            <a:ext cx="296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FF0000"/>
                </a:solidFill>
                <a:latin typeface="Tahoma" panose="020B0604030504040204" pitchFamily="34" charset="0"/>
              </a:rPr>
              <a:t>I</a:t>
            </a:r>
            <a:r>
              <a:rPr lang="de-DE" altLang="en-US" sz="1200" baseline="-25000">
                <a:solidFill>
                  <a:srgbClr val="FF0000"/>
                </a:solidFill>
                <a:latin typeface="Tahoma" panose="020B0604030504040204" pitchFamily="34" charset="0"/>
              </a:rPr>
              <a:t>1</a:t>
            </a:r>
            <a:endParaRPr lang="en-US" altLang="en-US" sz="1200" baseline="-25000">
              <a:solidFill>
                <a:srgbClr val="FF0000"/>
              </a:solidFill>
              <a:latin typeface="Tahoma" panose="020B0604030504040204" pitchFamily="34" charset="0"/>
            </a:endParaRPr>
          </a:p>
        </p:txBody>
      </p:sp>
      <p:sp>
        <p:nvSpPr>
          <p:cNvPr id="30766" name="Line 50">
            <a:extLst>
              <a:ext uri="{FF2B5EF4-FFF2-40B4-BE49-F238E27FC236}">
                <a16:creationId xmlns:a16="http://schemas.microsoft.com/office/drawing/2014/main" id="{9B2EF530-2565-49C5-8825-140C691EDCF9}"/>
              </a:ext>
            </a:extLst>
          </p:cNvPr>
          <p:cNvSpPr>
            <a:spLocks noChangeShapeType="1"/>
          </p:cNvSpPr>
          <p:nvPr/>
        </p:nvSpPr>
        <p:spPr bwMode="auto">
          <a:xfrm flipV="1">
            <a:off x="7162800" y="1708150"/>
            <a:ext cx="24130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67" name="Line 51">
            <a:extLst>
              <a:ext uri="{FF2B5EF4-FFF2-40B4-BE49-F238E27FC236}">
                <a16:creationId xmlns:a16="http://schemas.microsoft.com/office/drawing/2014/main" id="{058CDD41-D9CB-40AF-B575-AA79C88DB9DF}"/>
              </a:ext>
            </a:extLst>
          </p:cNvPr>
          <p:cNvSpPr>
            <a:spLocks noChangeShapeType="1"/>
          </p:cNvSpPr>
          <p:nvPr/>
        </p:nvSpPr>
        <p:spPr bwMode="auto">
          <a:xfrm flipV="1">
            <a:off x="8229600" y="2211388"/>
            <a:ext cx="304800" cy="685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68" name="Text Box 52">
            <a:extLst>
              <a:ext uri="{FF2B5EF4-FFF2-40B4-BE49-F238E27FC236}">
                <a16:creationId xmlns:a16="http://schemas.microsoft.com/office/drawing/2014/main" id="{04FBD5D9-E7D0-448C-95F2-FDE2DD1BB4B2}"/>
              </a:ext>
            </a:extLst>
          </p:cNvPr>
          <p:cNvSpPr txBox="1">
            <a:spLocks noChangeArrowheads="1"/>
          </p:cNvSpPr>
          <p:nvPr/>
        </p:nvSpPr>
        <p:spPr bwMode="auto">
          <a:xfrm>
            <a:off x="8191500" y="2073275"/>
            <a:ext cx="3413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003399"/>
                </a:solidFill>
                <a:latin typeface="Tahoma" panose="020B0604030504040204" pitchFamily="34" charset="0"/>
              </a:rPr>
              <a:t>N</a:t>
            </a:r>
            <a:r>
              <a:rPr lang="de-DE" altLang="en-US" sz="1200" baseline="-25000">
                <a:solidFill>
                  <a:srgbClr val="003399"/>
                </a:solidFill>
                <a:latin typeface="Tahoma" panose="020B0604030504040204" pitchFamily="34" charset="0"/>
              </a:rPr>
              <a:t>3</a:t>
            </a:r>
            <a:endParaRPr lang="en-US" altLang="en-US" sz="1200" baseline="-25000">
              <a:solidFill>
                <a:srgbClr val="003399"/>
              </a:solidFill>
              <a:latin typeface="Tahoma" panose="020B0604030504040204" pitchFamily="34" charset="0"/>
            </a:endParaRPr>
          </a:p>
        </p:txBody>
      </p:sp>
      <p:sp>
        <p:nvSpPr>
          <p:cNvPr id="30769" name="Text Box 53">
            <a:extLst>
              <a:ext uri="{FF2B5EF4-FFF2-40B4-BE49-F238E27FC236}">
                <a16:creationId xmlns:a16="http://schemas.microsoft.com/office/drawing/2014/main" id="{01D8144F-7721-4109-9FD2-071A724D1229}"/>
              </a:ext>
            </a:extLst>
          </p:cNvPr>
          <p:cNvSpPr txBox="1">
            <a:spLocks noChangeArrowheads="1"/>
          </p:cNvSpPr>
          <p:nvPr/>
        </p:nvSpPr>
        <p:spPr bwMode="auto">
          <a:xfrm>
            <a:off x="7296150" y="1738313"/>
            <a:ext cx="3413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003399"/>
                </a:solidFill>
                <a:latin typeface="Tahoma" panose="020B0604030504040204" pitchFamily="34" charset="0"/>
              </a:rPr>
              <a:t>N</a:t>
            </a:r>
            <a:r>
              <a:rPr lang="de-DE" altLang="en-US" sz="1200" baseline="-25000">
                <a:solidFill>
                  <a:srgbClr val="003399"/>
                </a:solidFill>
                <a:latin typeface="Tahoma" panose="020B0604030504040204" pitchFamily="34" charset="0"/>
              </a:rPr>
              <a:t>2</a:t>
            </a:r>
            <a:endParaRPr lang="en-US" altLang="en-US" sz="1200" baseline="-25000">
              <a:solidFill>
                <a:srgbClr val="003399"/>
              </a:solidFill>
              <a:latin typeface="Tahoma" panose="020B0604030504040204" pitchFamily="34" charset="0"/>
            </a:endParaRPr>
          </a:p>
        </p:txBody>
      </p:sp>
      <p:sp>
        <p:nvSpPr>
          <p:cNvPr id="30770" name="Text Box 54">
            <a:extLst>
              <a:ext uri="{FF2B5EF4-FFF2-40B4-BE49-F238E27FC236}">
                <a16:creationId xmlns:a16="http://schemas.microsoft.com/office/drawing/2014/main" id="{233C59B6-9134-4725-85EF-2C101FA732A9}"/>
              </a:ext>
            </a:extLst>
          </p:cNvPr>
          <p:cNvSpPr txBox="1">
            <a:spLocks noChangeArrowheads="1"/>
          </p:cNvSpPr>
          <p:nvPr/>
        </p:nvSpPr>
        <p:spPr bwMode="auto">
          <a:xfrm>
            <a:off x="8178800" y="2759075"/>
            <a:ext cx="296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FF0000"/>
                </a:solidFill>
                <a:latin typeface="Tahoma" panose="020B0604030504040204" pitchFamily="34" charset="0"/>
              </a:rPr>
              <a:t>I</a:t>
            </a:r>
            <a:r>
              <a:rPr lang="de-DE" altLang="en-US" sz="1200" baseline="-25000">
                <a:solidFill>
                  <a:srgbClr val="FF0000"/>
                </a:solidFill>
                <a:latin typeface="Tahoma" panose="020B0604030504040204" pitchFamily="34" charset="0"/>
              </a:rPr>
              <a:t>3</a:t>
            </a:r>
            <a:endParaRPr lang="en-US" altLang="en-US" sz="1200" baseline="-25000">
              <a:solidFill>
                <a:srgbClr val="FF0000"/>
              </a:solidFill>
              <a:latin typeface="Tahoma" panose="020B0604030504040204" pitchFamily="34" charset="0"/>
            </a:endParaRPr>
          </a:p>
        </p:txBody>
      </p:sp>
      <p:sp>
        <p:nvSpPr>
          <p:cNvPr id="30771" name="Text Box 55">
            <a:extLst>
              <a:ext uri="{FF2B5EF4-FFF2-40B4-BE49-F238E27FC236}">
                <a16:creationId xmlns:a16="http://schemas.microsoft.com/office/drawing/2014/main" id="{40AB75D1-B2D8-4BC1-A285-43E84C4A9ABE}"/>
              </a:ext>
            </a:extLst>
          </p:cNvPr>
          <p:cNvSpPr txBox="1">
            <a:spLocks noChangeArrowheads="1"/>
          </p:cNvSpPr>
          <p:nvPr/>
        </p:nvSpPr>
        <p:spPr bwMode="auto">
          <a:xfrm>
            <a:off x="7056438" y="1784350"/>
            <a:ext cx="296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de-DE" altLang="en-US" sz="1200">
                <a:solidFill>
                  <a:srgbClr val="FF0000"/>
                </a:solidFill>
                <a:latin typeface="Tahoma" panose="020B0604030504040204" pitchFamily="34" charset="0"/>
              </a:rPr>
              <a:t>I</a:t>
            </a:r>
            <a:r>
              <a:rPr lang="de-DE" altLang="en-US" sz="1200" baseline="-25000">
                <a:solidFill>
                  <a:srgbClr val="FF0000"/>
                </a:solidFill>
                <a:latin typeface="Tahoma" panose="020B0604030504040204" pitchFamily="34" charset="0"/>
              </a:rPr>
              <a:t>2</a:t>
            </a:r>
            <a:endParaRPr lang="en-US" altLang="en-US" sz="1200" baseline="-25000">
              <a:solidFill>
                <a:srgbClr val="FF0000"/>
              </a:solidFill>
              <a:latin typeface="Tahoma" panose="020B0604030504040204" pitchFamily="34" charset="0"/>
            </a:endParaRPr>
          </a:p>
        </p:txBody>
      </p:sp>
      <p:sp>
        <p:nvSpPr>
          <p:cNvPr id="30772" name="Line 56">
            <a:extLst>
              <a:ext uri="{FF2B5EF4-FFF2-40B4-BE49-F238E27FC236}">
                <a16:creationId xmlns:a16="http://schemas.microsoft.com/office/drawing/2014/main" id="{498FB1BB-1875-48AF-82F6-530003E0030A}"/>
              </a:ext>
            </a:extLst>
          </p:cNvPr>
          <p:cNvSpPr>
            <a:spLocks noChangeShapeType="1"/>
          </p:cNvSpPr>
          <p:nvPr/>
        </p:nvSpPr>
        <p:spPr bwMode="auto">
          <a:xfrm flipV="1">
            <a:off x="6354763" y="3003550"/>
            <a:ext cx="1836737" cy="228600"/>
          </a:xfrm>
          <a:prstGeom prst="line">
            <a:avLst/>
          </a:prstGeom>
          <a:noFill/>
          <a:ln w="9525">
            <a:solidFill>
              <a:srgbClr val="0033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73" name="Line 57">
            <a:extLst>
              <a:ext uri="{FF2B5EF4-FFF2-40B4-BE49-F238E27FC236}">
                <a16:creationId xmlns:a16="http://schemas.microsoft.com/office/drawing/2014/main" id="{CC43466E-22AD-4735-B973-08F64AD233FB}"/>
              </a:ext>
            </a:extLst>
          </p:cNvPr>
          <p:cNvSpPr>
            <a:spLocks noChangeShapeType="1"/>
          </p:cNvSpPr>
          <p:nvPr/>
        </p:nvSpPr>
        <p:spPr bwMode="auto">
          <a:xfrm flipV="1">
            <a:off x="6303963" y="1993900"/>
            <a:ext cx="755650" cy="1065213"/>
          </a:xfrm>
          <a:prstGeom prst="line">
            <a:avLst/>
          </a:prstGeom>
          <a:noFill/>
          <a:ln w="9525">
            <a:solidFill>
              <a:srgbClr val="0033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74" name="Line 58">
            <a:extLst>
              <a:ext uri="{FF2B5EF4-FFF2-40B4-BE49-F238E27FC236}">
                <a16:creationId xmlns:a16="http://schemas.microsoft.com/office/drawing/2014/main" id="{03F12ED1-0B09-4C25-B81F-ACEB45989F91}"/>
              </a:ext>
            </a:extLst>
          </p:cNvPr>
          <p:cNvSpPr>
            <a:spLocks noChangeShapeType="1"/>
          </p:cNvSpPr>
          <p:nvPr/>
        </p:nvSpPr>
        <p:spPr bwMode="auto">
          <a:xfrm>
            <a:off x="7277100" y="1993900"/>
            <a:ext cx="939800" cy="822325"/>
          </a:xfrm>
          <a:prstGeom prst="line">
            <a:avLst/>
          </a:prstGeom>
          <a:noFill/>
          <a:ln w="9525">
            <a:solidFill>
              <a:srgbClr val="0033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75" name="Line 59">
            <a:extLst>
              <a:ext uri="{FF2B5EF4-FFF2-40B4-BE49-F238E27FC236}">
                <a16:creationId xmlns:a16="http://schemas.microsoft.com/office/drawing/2014/main" id="{9CF2A86B-B7EF-4712-A444-387BF9B2E5FD}"/>
              </a:ext>
            </a:extLst>
          </p:cNvPr>
          <p:cNvSpPr>
            <a:spLocks noChangeShapeType="1"/>
          </p:cNvSpPr>
          <p:nvPr/>
        </p:nvSpPr>
        <p:spPr bwMode="auto">
          <a:xfrm flipH="1" flipV="1">
            <a:off x="6769100" y="1916113"/>
            <a:ext cx="0" cy="638175"/>
          </a:xfrm>
          <a:prstGeom prst="line">
            <a:avLst/>
          </a:prstGeom>
          <a:noFill/>
          <a:ln w="9525">
            <a:solidFill>
              <a:srgbClr val="003399"/>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76" name="Line 60">
            <a:extLst>
              <a:ext uri="{FF2B5EF4-FFF2-40B4-BE49-F238E27FC236}">
                <a16:creationId xmlns:a16="http://schemas.microsoft.com/office/drawing/2014/main" id="{84A743EA-6558-4EB6-A2A8-90C61332FE1F}"/>
              </a:ext>
            </a:extLst>
          </p:cNvPr>
          <p:cNvSpPr>
            <a:spLocks noChangeShapeType="1"/>
          </p:cNvSpPr>
          <p:nvPr/>
        </p:nvSpPr>
        <p:spPr bwMode="auto">
          <a:xfrm flipV="1">
            <a:off x="7645400" y="1908175"/>
            <a:ext cx="287338" cy="519113"/>
          </a:xfrm>
          <a:prstGeom prst="line">
            <a:avLst/>
          </a:prstGeom>
          <a:noFill/>
          <a:ln w="9525">
            <a:solidFill>
              <a:srgbClr val="003399"/>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77" name="Line 61">
            <a:extLst>
              <a:ext uri="{FF2B5EF4-FFF2-40B4-BE49-F238E27FC236}">
                <a16:creationId xmlns:a16="http://schemas.microsoft.com/office/drawing/2014/main" id="{2A527D7D-3D11-4DF1-A92B-1C897FB36179}"/>
              </a:ext>
            </a:extLst>
          </p:cNvPr>
          <p:cNvSpPr>
            <a:spLocks noChangeShapeType="1"/>
          </p:cNvSpPr>
          <p:nvPr/>
        </p:nvSpPr>
        <p:spPr bwMode="auto">
          <a:xfrm flipV="1">
            <a:off x="7277100" y="2484438"/>
            <a:ext cx="0" cy="549275"/>
          </a:xfrm>
          <a:prstGeom prst="line">
            <a:avLst/>
          </a:prstGeom>
          <a:noFill/>
          <a:ln w="9525">
            <a:solidFill>
              <a:srgbClr val="003399"/>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30778" name="Picture 6" descr="D:\Temp\shading\flatshading00.png">
            <a:extLst>
              <a:ext uri="{FF2B5EF4-FFF2-40B4-BE49-F238E27FC236}">
                <a16:creationId xmlns:a16="http://schemas.microsoft.com/office/drawing/2014/main" id="{7AE01A12-6646-484C-8FF2-1C6280BA0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4603750"/>
            <a:ext cx="26177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9" name="Picture 7" descr="D:\Temp\shading\gouraudshading01.png">
            <a:extLst>
              <a:ext uri="{FF2B5EF4-FFF2-40B4-BE49-F238E27FC236}">
                <a16:creationId xmlns:a16="http://schemas.microsoft.com/office/drawing/2014/main" id="{4C59B17E-7873-4C7B-81E3-F8A81C6F2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900" y="4603750"/>
            <a:ext cx="26177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0" name="Picture 8" descr="D:\Temp\shading\phongshading02.png">
            <a:extLst>
              <a:ext uri="{FF2B5EF4-FFF2-40B4-BE49-F238E27FC236}">
                <a16:creationId xmlns:a16="http://schemas.microsoft.com/office/drawing/2014/main" id="{6A52849D-DCC2-4631-ABBB-2CE9144B4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2338" y="4603750"/>
            <a:ext cx="26177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8524736-287C-4C2E-B473-3D4210AC809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Summary</a:t>
            </a:r>
          </a:p>
        </p:txBody>
      </p:sp>
      <p:sp>
        <p:nvSpPr>
          <p:cNvPr id="31747" name="Rectangle 3">
            <a:extLst>
              <a:ext uri="{FF2B5EF4-FFF2-40B4-BE49-F238E27FC236}">
                <a16:creationId xmlns:a16="http://schemas.microsoft.com/office/drawing/2014/main" id="{2BCD1761-43F6-4393-8B8A-D1B0B5898E72}"/>
              </a:ext>
            </a:extLst>
          </p:cNvPr>
          <p:cNvSpPr>
            <a:spLocks noGrp="1" noChangeArrowheads="1"/>
          </p:cNvSpPr>
          <p:nvPr>
            <p:ph idx="1"/>
          </p:nvPr>
        </p:nvSpPr>
        <p:spPr/>
        <p:txBody>
          <a:bodyPr/>
          <a:lstStyle/>
          <a:p>
            <a:pPr eaLnBrk="1" hangingPunct="1"/>
            <a:r>
              <a:rPr lang="en-US" altLang="en-US">
                <a:ea typeface="ＭＳ Ｐゴシック" panose="020B0600070205080204" pitchFamily="34" charset="-128"/>
              </a:rPr>
              <a:t>Phong illumination model: heuristic to compute color at one surface point</a:t>
            </a:r>
          </a:p>
          <a:p>
            <a:pPr lvl="1" eaLnBrk="1" hangingPunct="1"/>
            <a:r>
              <a:rPr lang="en-US" altLang="en-US">
                <a:ea typeface="ＭＳ Ｐゴシック" panose="020B0600070205080204" pitchFamily="34" charset="-128"/>
              </a:rPr>
              <a:t>ambient, diffuse, and specular components</a:t>
            </a:r>
          </a:p>
          <a:p>
            <a:pPr lvl="1" eaLnBrk="1" hangingPunct="1"/>
            <a:r>
              <a:rPr lang="en-US" altLang="en-US">
                <a:ea typeface="ＭＳ Ｐゴシック" panose="020B0600070205080204" pitchFamily="34" charset="-128"/>
              </a:rPr>
              <a:t>only computes direct (local) illumination</a:t>
            </a:r>
          </a:p>
          <a:p>
            <a:pPr eaLnBrk="1" hangingPunct="1"/>
            <a:r>
              <a:rPr lang="en-US" altLang="en-US">
                <a:ea typeface="ＭＳ Ｐゴシック" panose="020B0600070205080204" pitchFamily="34" charset="-128"/>
              </a:rPr>
              <a:t>three shading methods to color polygons</a:t>
            </a:r>
          </a:p>
          <a:p>
            <a:pPr lvl="1" eaLnBrk="1" hangingPunct="1"/>
            <a:r>
              <a:rPr lang="en-US" altLang="en-US">
                <a:ea typeface="ＭＳ Ｐゴシック" panose="020B0600070205080204" pitchFamily="34" charset="-128"/>
              </a:rPr>
              <a:t>flat, Gouraud, and Phong shading</a:t>
            </a:r>
          </a:p>
          <a:p>
            <a:pPr lvl="1" eaLnBrk="1" hangingPunct="1"/>
            <a:r>
              <a:rPr lang="en-US" altLang="en-US">
                <a:ea typeface="ＭＳ Ｐゴシック" panose="020B0600070205080204" pitchFamily="34" charset="-128"/>
              </a:rPr>
              <a:t>not physically based</a:t>
            </a:r>
          </a:p>
          <a:p>
            <a:pPr lvl="1" eaLnBrk="1" hangingPunct="1"/>
            <a:r>
              <a:rPr lang="en-US" altLang="en-US">
                <a:ea typeface="ＭＳ Ｐゴシック" panose="020B0600070205080204" pitchFamily="34" charset="-128"/>
              </a:rPr>
              <a:t>speed vs. quality tradeoff</a:t>
            </a:r>
          </a:p>
          <a:p>
            <a:pPr lvl="1" eaLnBrk="1" hangingPunct="1"/>
            <a:r>
              <a:rPr lang="en-US" altLang="en-US">
                <a:ea typeface="ＭＳ Ｐゴシック" panose="020B0600070205080204" pitchFamily="34" charset="-128"/>
              </a:rPr>
              <a:t>illumination computation in world coordinates</a:t>
            </a:r>
            <a:br>
              <a:rPr lang="en-US" altLang="en-US">
                <a:ea typeface="ＭＳ Ｐゴシック" panose="020B0600070205080204" pitchFamily="34" charset="-128"/>
              </a:rPr>
            </a:br>
            <a:r>
              <a:rPr lang="en-US" altLang="en-US">
                <a:ea typeface="ＭＳ Ｐゴシック" panose="020B0600070205080204" pitchFamily="34" charset="-128"/>
              </a:rPr>
              <a:t>(before projection)!</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D2AE4FE-64FD-47D6-B3A4-ED8FBD5E934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Illumination and Shading</a:t>
            </a:r>
          </a:p>
        </p:txBody>
      </p:sp>
      <p:sp>
        <p:nvSpPr>
          <p:cNvPr id="5123" name="Rectangle 3">
            <a:extLst>
              <a:ext uri="{FF2B5EF4-FFF2-40B4-BE49-F238E27FC236}">
                <a16:creationId xmlns:a16="http://schemas.microsoft.com/office/drawing/2014/main" id="{F8275A38-901B-4E03-B4D8-774B9BB05572}"/>
              </a:ext>
            </a:extLst>
          </p:cNvPr>
          <p:cNvSpPr>
            <a:spLocks noGrp="1" noChangeArrowheads="1"/>
          </p:cNvSpPr>
          <p:nvPr>
            <p:ph idx="1"/>
          </p:nvPr>
        </p:nvSpPr>
        <p:spPr/>
        <p:txBody>
          <a:bodyPr/>
          <a:lstStyle/>
          <a:p>
            <a:pPr eaLnBrk="1" hangingPunct="1"/>
            <a:r>
              <a:rPr lang="en-US" altLang="en-US">
                <a:solidFill>
                  <a:srgbClr val="3366FF"/>
                </a:solidFill>
                <a:ea typeface="ＭＳ Ｐゴシック" panose="020B0600070205080204" pitchFamily="34" charset="-128"/>
              </a:rPr>
              <a:t>illumination models </a:t>
            </a:r>
            <a:r>
              <a:rPr lang="en-US" altLang="en-US">
                <a:solidFill>
                  <a:srgbClr val="000090"/>
                </a:solidFill>
                <a:ea typeface="ＭＳ Ｐゴシック" panose="020B0600070205080204" pitchFamily="34" charset="-128"/>
              </a:rPr>
              <a:t>(the ‘theory’)</a:t>
            </a:r>
          </a:p>
          <a:p>
            <a:pPr lvl="1" eaLnBrk="1" hangingPunct="1"/>
            <a:r>
              <a:rPr lang="en-US" altLang="en-US">
                <a:ea typeface="ＭＳ Ｐゴシック" panose="020B0600070205080204" pitchFamily="34" charset="-128"/>
              </a:rPr>
              <a:t>light sources</a:t>
            </a:r>
          </a:p>
          <a:p>
            <a:pPr lvl="1" eaLnBrk="1" hangingPunct="1"/>
            <a:r>
              <a:rPr lang="en-US" altLang="en-US">
                <a:ea typeface="ＭＳ Ｐゴシック" panose="020B0600070205080204" pitchFamily="34" charset="-128"/>
              </a:rPr>
              <a:t>light interaction with surfaces</a:t>
            </a:r>
          </a:p>
          <a:p>
            <a:pPr lvl="1" eaLnBrk="1" hangingPunct="1"/>
            <a:r>
              <a:rPr lang="en-US" altLang="en-US">
                <a:ea typeface="ＭＳ Ｐゴシック" panose="020B0600070205080204" pitchFamily="34" charset="-128"/>
              </a:rPr>
              <a:t>Phong illumination model</a:t>
            </a:r>
          </a:p>
          <a:p>
            <a:pPr eaLnBrk="1" hangingPunct="1"/>
            <a:r>
              <a:rPr lang="en-US" altLang="en-US">
                <a:solidFill>
                  <a:srgbClr val="3366FF"/>
                </a:solidFill>
                <a:ea typeface="ＭＳ Ｐゴシック" panose="020B0600070205080204" pitchFamily="34" charset="-128"/>
              </a:rPr>
              <a:t>shading </a:t>
            </a:r>
            <a:r>
              <a:rPr lang="en-US" altLang="en-US">
                <a:ea typeface="ＭＳ Ｐゴシック" panose="020B0600070205080204" pitchFamily="34" charset="-128"/>
              </a:rPr>
              <a:t>(the ‘implementation’)</a:t>
            </a:r>
          </a:p>
          <a:p>
            <a:pPr lvl="1" eaLnBrk="1" hangingPunct="1"/>
            <a:r>
              <a:rPr lang="en-US" altLang="en-US">
                <a:ea typeface="ＭＳ Ｐゴシック" panose="020B0600070205080204" pitchFamily="34" charset="-128"/>
              </a:rPr>
              <a:t>using illumination models to render polygonal surfaces</a:t>
            </a:r>
          </a:p>
          <a:p>
            <a:pPr lvl="1" eaLnBrk="1" hangingPunct="1"/>
            <a:r>
              <a:rPr lang="en-US" altLang="en-US">
                <a:ea typeface="ＭＳ Ｐゴシック" panose="020B0600070205080204" pitchFamily="34" charset="-128"/>
              </a:rPr>
              <a:t>variants: flat, Gouraud, Phong shading</a:t>
            </a:r>
          </a:p>
          <a:p>
            <a:pPr lvl="1" eaLnBrk="1" hangingPunct="1"/>
            <a:r>
              <a:rPr lang="en-US" altLang="en-US">
                <a:ea typeface="ＭＳ Ｐゴシック" panose="020B0600070205080204" pitchFamily="34" charset="-128"/>
              </a:rPr>
              <a:t>efficiency </a:t>
            </a:r>
            <a:r>
              <a:rPr lang="en-US" altLang="en-US" i="1">
                <a:ea typeface="ＭＳ Ｐゴシック" panose="020B0600070205080204" pitchFamily="34" charset="-128"/>
              </a:rPr>
              <a:t>vs.</a:t>
            </a:r>
            <a:r>
              <a:rPr lang="en-US" altLang="en-US">
                <a:ea typeface="ＭＳ Ｐゴシック" panose="020B0600070205080204" pitchFamily="34" charset="-128"/>
              </a:rPr>
              <a:t> quality</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1B8E261-BF03-4590-A024-DA98E45517F9}"/>
              </a:ext>
            </a:extLst>
          </p:cNvPr>
          <p:cNvSpPr>
            <a:spLocks noGrp="1"/>
          </p:cNvSpPr>
          <p:nvPr>
            <p:ph type="title"/>
          </p:nvPr>
        </p:nvSpPr>
        <p:spPr/>
        <p:txBody>
          <a:bodyPr/>
          <a:lstStyle/>
          <a:p>
            <a:pPr eaLnBrk="1" hangingPunct="1">
              <a:spcBef>
                <a:spcPct val="20000"/>
              </a:spcBef>
            </a:pPr>
            <a:r>
              <a:rPr lang="en-US" altLang="en-US">
                <a:ea typeface="ＭＳ Ｐゴシック" panose="020B0600070205080204" pitchFamily="34" charset="-128"/>
              </a:rPr>
              <a:t>Illumination and Shading</a:t>
            </a:r>
          </a:p>
        </p:txBody>
      </p:sp>
      <p:sp>
        <p:nvSpPr>
          <p:cNvPr id="6147" name="Content Placeholder 2">
            <a:extLst>
              <a:ext uri="{FF2B5EF4-FFF2-40B4-BE49-F238E27FC236}">
                <a16:creationId xmlns:a16="http://schemas.microsoft.com/office/drawing/2014/main" id="{A35BE80B-3EFA-4313-902A-420F2B699A24}"/>
              </a:ext>
            </a:extLst>
          </p:cNvPr>
          <p:cNvSpPr>
            <a:spLocks noGrp="1"/>
          </p:cNvSpPr>
          <p:nvPr>
            <p:ph idx="1"/>
          </p:nvPr>
        </p:nvSpPr>
        <p:spPr/>
        <p:txBody>
          <a:bodyPr/>
          <a:lstStyle/>
          <a:p>
            <a:r>
              <a:rPr lang="en-US" altLang="en-US">
                <a:ea typeface="ＭＳ Ｐゴシック" panose="020B0600070205080204" pitchFamily="34" charset="-128"/>
              </a:rPr>
              <a:t>Shading is referred to as the implementation of the illumination model at the pixel points or polygon surfaces of the graphics objects.</a:t>
            </a:r>
          </a:p>
          <a:p>
            <a:r>
              <a:rPr lang="en-US" altLang="en-US">
                <a:ea typeface="ＭＳ Ｐゴシック" panose="020B0600070205080204" pitchFamily="34" charset="-128"/>
              </a:rPr>
              <a:t>Shading model is used to compute the intensities and colors to display the surface. The shading model has two primary ingredients: </a:t>
            </a:r>
          </a:p>
          <a:p>
            <a:pPr lvl="1"/>
            <a:r>
              <a:rPr lang="en-US" altLang="en-US" sz="3200">
                <a:solidFill>
                  <a:srgbClr val="C00000"/>
                </a:solidFill>
                <a:ea typeface="ＭＳ Ｐゴシック" panose="020B0600070205080204" pitchFamily="34" charset="-128"/>
              </a:rPr>
              <a:t>properties of the surface and </a:t>
            </a:r>
          </a:p>
          <a:p>
            <a:pPr lvl="1"/>
            <a:r>
              <a:rPr lang="en-US" altLang="en-US" sz="3200">
                <a:solidFill>
                  <a:srgbClr val="C00000"/>
                </a:solidFill>
                <a:ea typeface="ＭＳ Ｐゴシック" panose="020B0600070205080204" pitchFamily="34" charset="-128"/>
              </a:rPr>
              <a:t>properties of the illumination falling on it.</a:t>
            </a:r>
          </a:p>
          <a:p>
            <a:endParaRPr lang="en-US" altLang="en-US">
              <a:ea typeface="ＭＳ Ｐゴシック" panose="020B0600070205080204" pitchFamily="34" charset="-128"/>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a:extLst>
              <a:ext uri="{FF2B5EF4-FFF2-40B4-BE49-F238E27FC236}">
                <a16:creationId xmlns:a16="http://schemas.microsoft.com/office/drawing/2014/main" id="{B08A1213-F9E0-4F83-A348-F8C39EA9FBE9}"/>
              </a:ext>
            </a:extLst>
          </p:cNvPr>
          <p:cNvSpPr>
            <a:spLocks noGrp="1"/>
          </p:cNvSpPr>
          <p:nvPr>
            <p:ph type="ctrTitle"/>
          </p:nvPr>
        </p:nvSpPr>
        <p:spPr>
          <a:xfrm>
            <a:off x="685800" y="914400"/>
            <a:ext cx="7772400" cy="1470025"/>
          </a:xfrm>
        </p:spPr>
        <p:txBody>
          <a:bodyPr/>
          <a:lstStyle/>
          <a:p>
            <a:pPr eaLnBrk="1" hangingPunct="1"/>
            <a:r>
              <a:rPr lang="en-US" altLang="en-US">
                <a:ea typeface="ＭＳ Ｐゴシック" panose="020B0600070205080204" pitchFamily="34" charset="-128"/>
              </a:rPr>
              <a:t>Illumination Models</a:t>
            </a:r>
          </a:p>
        </p:txBody>
      </p:sp>
      <p:sp>
        <p:nvSpPr>
          <p:cNvPr id="7171" name="Subtitle 4">
            <a:extLst>
              <a:ext uri="{FF2B5EF4-FFF2-40B4-BE49-F238E27FC236}">
                <a16:creationId xmlns:a16="http://schemas.microsoft.com/office/drawing/2014/main" id="{B4B3255B-176E-43A6-8AA1-08E6578AB18C}"/>
              </a:ext>
            </a:extLst>
          </p:cNvPr>
          <p:cNvSpPr>
            <a:spLocks noGrp="1"/>
          </p:cNvSpPr>
          <p:nvPr>
            <p:ph type="subTitle" idx="1"/>
          </p:nvPr>
        </p:nvSpPr>
        <p:spPr>
          <a:xfrm>
            <a:off x="1371600" y="5105400"/>
            <a:ext cx="6400800" cy="1752600"/>
          </a:xfrm>
        </p:spPr>
        <p:txBody>
          <a:bodyPr/>
          <a:lstStyle/>
          <a:p>
            <a:pPr eaLnBrk="1" hangingPunct="1"/>
            <a:r>
              <a:rPr lang="en-US" altLang="en-US">
                <a:ea typeface="ＭＳ Ｐゴシック" panose="020B0600070205080204" pitchFamily="34" charset="-128"/>
              </a:rPr>
              <a:t>General Introduction</a:t>
            </a:r>
            <a:br>
              <a:rPr lang="en-US" altLang="en-US">
                <a:ea typeface="ＭＳ Ｐゴシック" panose="020B0600070205080204" pitchFamily="34" charset="-128"/>
              </a:rPr>
            </a:br>
            <a:r>
              <a:rPr lang="en-US" altLang="en-US">
                <a:ea typeface="ＭＳ Ｐゴシック" panose="020B0600070205080204" pitchFamily="34" charset="-128"/>
              </a:rPr>
              <a:t>Phong Illumination Model</a:t>
            </a:r>
          </a:p>
        </p:txBody>
      </p:sp>
      <p:pic>
        <p:nvPicPr>
          <p:cNvPr id="7172" name="Picture 1">
            <a:extLst>
              <a:ext uri="{FF2B5EF4-FFF2-40B4-BE49-F238E27FC236}">
                <a16:creationId xmlns:a16="http://schemas.microsoft.com/office/drawing/2014/main" id="{35A1ED47-31C1-4BA9-B744-AFAD2CC2B1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2197100"/>
            <a:ext cx="32893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8FC2068-F8B9-433C-9962-B574EC3C852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Illumination Models</a:t>
            </a:r>
          </a:p>
        </p:txBody>
      </p:sp>
      <p:sp>
        <p:nvSpPr>
          <p:cNvPr id="8195" name="Rectangle 3">
            <a:extLst>
              <a:ext uri="{FF2B5EF4-FFF2-40B4-BE49-F238E27FC236}">
                <a16:creationId xmlns:a16="http://schemas.microsoft.com/office/drawing/2014/main" id="{0A43BE5A-3A93-48E5-B529-2601FAF41B14}"/>
              </a:ext>
            </a:extLst>
          </p:cNvPr>
          <p:cNvSpPr>
            <a:spLocks noGrp="1" noChangeArrowheads="1"/>
          </p:cNvSpPr>
          <p:nvPr>
            <p:ph idx="1"/>
          </p:nvPr>
        </p:nvSpPr>
        <p:spPr>
          <a:xfrm>
            <a:off x="457200" y="1143000"/>
            <a:ext cx="8382000" cy="5410200"/>
          </a:xfrm>
        </p:spPr>
        <p:txBody>
          <a:bodyPr/>
          <a:lstStyle/>
          <a:p>
            <a:pPr eaLnBrk="1" hangingPunct="1"/>
            <a:r>
              <a:rPr lang="en-US" altLang="en-US">
                <a:solidFill>
                  <a:srgbClr val="3366FF"/>
                </a:solidFill>
                <a:ea typeface="ＭＳ Ｐゴシック" panose="020B0600070205080204" pitchFamily="34" charset="-128"/>
              </a:rPr>
              <a:t>real world:</a:t>
            </a:r>
          </a:p>
          <a:p>
            <a:pPr lvl="1" eaLnBrk="1" hangingPunct="1"/>
            <a:r>
              <a:rPr lang="en-US" altLang="en-US">
                <a:ea typeface="ＭＳ Ｐゴシック" panose="020B0600070205080204" pitchFamily="34" charset="-128"/>
              </a:rPr>
              <a:t>surfaces </a:t>
            </a:r>
            <a:r>
              <a:rPr lang="en-US" altLang="en-US" b="1">
                <a:ea typeface="ＭＳ Ｐゴシック" panose="020B0600070205080204" pitchFamily="34" charset="-128"/>
              </a:rPr>
              <a:t>emit</a:t>
            </a:r>
            <a:r>
              <a:rPr lang="en-US" altLang="en-US">
                <a:ea typeface="ＭＳ Ｐゴシック" panose="020B0600070205080204" pitchFamily="34" charset="-128"/>
              </a:rPr>
              <a:t>, </a:t>
            </a:r>
            <a:r>
              <a:rPr lang="en-US" altLang="en-US" b="1">
                <a:ea typeface="ＭＳ Ｐゴシック" panose="020B0600070205080204" pitchFamily="34" charset="-128"/>
              </a:rPr>
              <a:t>absorb</a:t>
            </a:r>
            <a:r>
              <a:rPr lang="en-US" altLang="en-US">
                <a:ea typeface="ＭＳ Ｐゴシック" panose="020B0600070205080204" pitchFamily="34" charset="-128"/>
              </a:rPr>
              <a:t>,</a:t>
            </a:r>
            <a:br>
              <a:rPr lang="en-US" altLang="en-US">
                <a:ea typeface="ＭＳ Ｐゴシック" panose="020B0600070205080204" pitchFamily="34" charset="-128"/>
              </a:rPr>
            </a:br>
            <a:r>
              <a:rPr lang="en-US" altLang="en-US" b="1">
                <a:ea typeface="ＭＳ Ｐゴシック" panose="020B0600070205080204" pitchFamily="34" charset="-128"/>
              </a:rPr>
              <a:t>reflect</a:t>
            </a:r>
            <a:r>
              <a:rPr lang="en-US" altLang="en-US">
                <a:ea typeface="ＭＳ Ｐゴシック" panose="020B0600070205080204" pitchFamily="34" charset="-128"/>
              </a:rPr>
              <a:t>, and </a:t>
            </a:r>
            <a:r>
              <a:rPr lang="en-US" altLang="en-US" b="1">
                <a:ea typeface="ＭＳ Ｐゴシック" panose="020B0600070205080204" pitchFamily="34" charset="-128"/>
              </a:rPr>
              <a:t>scatter</a:t>
            </a:r>
            <a:r>
              <a:rPr lang="en-US" altLang="en-US">
                <a:ea typeface="ＭＳ Ｐゴシック" panose="020B0600070205080204" pitchFamily="34" charset="-128"/>
              </a:rPr>
              <a:t> light</a:t>
            </a:r>
          </a:p>
          <a:p>
            <a:pPr lvl="1" eaLnBrk="1" hangingPunct="1"/>
            <a:r>
              <a:rPr lang="en-US" altLang="en-US">
                <a:ea typeface="ＭＳ Ｐゴシック" panose="020B0600070205080204" pitchFamily="34" charset="-128"/>
              </a:rPr>
              <a:t>all above depend on surface position and orientation w.r.t. the light source</a:t>
            </a:r>
          </a:p>
          <a:p>
            <a:pPr lvl="1" eaLnBrk="1" hangingPunct="1"/>
            <a:r>
              <a:rPr lang="en-US" altLang="en-US">
                <a:ea typeface="ＭＳ Ｐゴシック" panose="020B0600070205080204" pitchFamily="34" charset="-128"/>
              </a:rPr>
              <a:t>light can </a:t>
            </a:r>
            <a:r>
              <a:rPr lang="en-US" altLang="en-US" b="1">
                <a:ea typeface="ＭＳ Ｐゴシック" panose="020B0600070205080204" pitchFamily="34" charset="-128"/>
              </a:rPr>
              <a:t>bounce</a:t>
            </a:r>
            <a:r>
              <a:rPr lang="en-US" altLang="en-US">
                <a:ea typeface="ＭＳ Ｐゴシック" panose="020B0600070205080204" pitchFamily="34" charset="-128"/>
              </a:rPr>
              <a:t> several times</a:t>
            </a:r>
            <a:br>
              <a:rPr lang="en-US" altLang="en-US">
                <a:ea typeface="ＭＳ Ｐゴシック" panose="020B0600070205080204" pitchFamily="34" charset="-128"/>
              </a:rPr>
            </a:br>
            <a:r>
              <a:rPr lang="en-US" altLang="en-US">
                <a:ea typeface="ＭＳ Ｐゴシック" panose="020B0600070205080204" pitchFamily="34" charset="-128"/>
              </a:rPr>
              <a:t>between surfaces in a scene</a:t>
            </a:r>
          </a:p>
          <a:p>
            <a:pPr lvl="1" eaLnBrk="1" hangingPunct="1"/>
            <a:r>
              <a:rPr lang="en-US" altLang="en-US">
                <a:ea typeface="ＭＳ Ｐゴシック" panose="020B0600070205080204" pitchFamily="34" charset="-128"/>
              </a:rPr>
              <a:t>different types of </a:t>
            </a:r>
            <a:r>
              <a:rPr lang="en-US" altLang="en-US" b="1">
                <a:ea typeface="ＭＳ Ｐゴシック" panose="020B0600070205080204" pitchFamily="34" charset="-128"/>
              </a:rPr>
              <a:t>light sources</a:t>
            </a:r>
          </a:p>
          <a:p>
            <a:pPr lvl="1" eaLnBrk="1" hangingPunct="1"/>
            <a:r>
              <a:rPr lang="en-US" altLang="en-US">
                <a:ea typeface="ＭＳ Ｐゴシック" panose="020B0600070205080204" pitchFamily="34" charset="-128"/>
              </a:rPr>
              <a:t>final intensity/color at a point =</a:t>
            </a:r>
            <a:br>
              <a:rPr lang="en-US" altLang="en-US">
                <a:ea typeface="ＭＳ Ｐゴシック" panose="020B0600070205080204" pitchFamily="34" charset="-128"/>
              </a:rPr>
            </a:br>
            <a:r>
              <a:rPr lang="en-US" altLang="en-US">
                <a:ea typeface="ＭＳ Ｐゴシック" panose="020B0600070205080204" pitchFamily="34" charset="-128"/>
              </a:rPr>
              <a:t>sum of all light paths</a:t>
            </a:r>
            <a:br>
              <a:rPr lang="en-US" altLang="en-US">
                <a:ea typeface="ＭＳ Ｐゴシック" panose="020B0600070205080204" pitchFamily="34" charset="-128"/>
              </a:rPr>
            </a:br>
            <a:r>
              <a:rPr lang="en-US" altLang="en-US">
                <a:ea typeface="ＭＳ Ｐゴシック" panose="020B0600070205080204" pitchFamily="34" charset="-128"/>
              </a:rPr>
              <a:t>ending at that point</a:t>
            </a:r>
          </a:p>
        </p:txBody>
      </p:sp>
      <p:pic>
        <p:nvPicPr>
          <p:cNvPr id="8196" name="Picture 4" descr="an06f04">
            <a:extLst>
              <a:ext uri="{FF2B5EF4-FFF2-40B4-BE49-F238E27FC236}">
                <a16:creationId xmlns:a16="http://schemas.microsoft.com/office/drawing/2014/main" id="{2E5D4968-46DF-4907-93D1-91C2A8B73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7734"/>
          <a:stretch>
            <a:fillRect/>
          </a:stretch>
        </p:blipFill>
        <p:spPr bwMode="auto">
          <a:xfrm>
            <a:off x="5297488" y="1371600"/>
            <a:ext cx="3846512"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an06f03">
            <a:extLst>
              <a:ext uri="{FF2B5EF4-FFF2-40B4-BE49-F238E27FC236}">
                <a16:creationId xmlns:a16="http://schemas.microsoft.com/office/drawing/2014/main" id="{3F8AF1DE-5064-4063-A952-AE47C2B8B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063" y="3581400"/>
            <a:ext cx="2725737"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FE383CE-98C7-42BD-BE80-D5902B0A4C0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Illumination Models</a:t>
            </a:r>
          </a:p>
        </p:txBody>
      </p:sp>
      <p:sp>
        <p:nvSpPr>
          <p:cNvPr id="9219" name="Rectangle 3">
            <a:extLst>
              <a:ext uri="{FF2B5EF4-FFF2-40B4-BE49-F238E27FC236}">
                <a16:creationId xmlns:a16="http://schemas.microsoft.com/office/drawing/2014/main" id="{82B5E588-0016-468B-8B7E-25F088FB8B0D}"/>
              </a:ext>
            </a:extLst>
          </p:cNvPr>
          <p:cNvSpPr>
            <a:spLocks noGrp="1" noChangeArrowheads="1"/>
          </p:cNvSpPr>
          <p:nvPr>
            <p:ph idx="1"/>
          </p:nvPr>
        </p:nvSpPr>
        <p:spPr/>
        <p:txBody>
          <a:bodyPr/>
          <a:lstStyle/>
          <a:p>
            <a:pPr eaLnBrk="1" hangingPunct="1"/>
            <a:r>
              <a:rPr lang="en-US" altLang="en-US">
                <a:solidFill>
                  <a:srgbClr val="3366FF"/>
                </a:solidFill>
                <a:ea typeface="ＭＳ Ｐゴシック" panose="020B0600070205080204" pitchFamily="34" charset="-128"/>
              </a:rPr>
              <a:t>computer graphics world</a:t>
            </a:r>
            <a:r>
              <a:rPr lang="en-US" altLang="en-US">
                <a:ea typeface="ＭＳ Ｐゴシック" panose="020B0600070205080204" pitchFamily="34" charset="-128"/>
              </a:rPr>
              <a:t>:</a:t>
            </a:r>
          </a:p>
          <a:p>
            <a:pPr lvl="1" eaLnBrk="1" hangingPunct="1"/>
            <a:r>
              <a:rPr lang="en-US" altLang="en-US">
                <a:ea typeface="ＭＳ Ｐゴシック" panose="020B0600070205080204" pitchFamily="34" charset="-128"/>
              </a:rPr>
              <a:t>modeling </a:t>
            </a:r>
            <a:r>
              <a:rPr lang="en-US" altLang="en-US" b="1">
                <a:ea typeface="ＭＳ Ｐゴシック" panose="020B0600070205080204" pitchFamily="34" charset="-128"/>
              </a:rPr>
              <a:t>reflection</a:t>
            </a:r>
            <a:r>
              <a:rPr lang="en-US" altLang="en-US">
                <a:ea typeface="ＭＳ Ｐゴシック" panose="020B0600070205080204" pitchFamily="34" charset="-128"/>
              </a:rPr>
              <a:t> and </a:t>
            </a:r>
            <a:r>
              <a:rPr lang="en-US" altLang="en-US" b="1">
                <a:ea typeface="ＭＳ Ｐゴシック" panose="020B0600070205080204" pitchFamily="34" charset="-128"/>
              </a:rPr>
              <a:t>refraction</a:t>
            </a:r>
            <a:r>
              <a:rPr lang="en-US" altLang="en-US">
                <a:ea typeface="ＭＳ Ｐゴシック" panose="020B0600070205080204" pitchFamily="34" charset="-128"/>
              </a:rPr>
              <a:t> is very expensive (integral equation) </a:t>
            </a:r>
          </a:p>
          <a:p>
            <a:pPr lvl="1" eaLnBrk="1" hangingPunct="1"/>
            <a:r>
              <a:rPr lang="en-US" altLang="en-US">
                <a:ea typeface="ＭＳ Ｐゴシック" panose="020B0600070205080204" pitchFamily="34" charset="-128"/>
              </a:rPr>
              <a:t>we need </a:t>
            </a:r>
            <a:r>
              <a:rPr lang="en-US" altLang="en-US">
                <a:solidFill>
                  <a:srgbClr val="3366FF"/>
                </a:solidFill>
                <a:ea typeface="ＭＳ Ｐゴシック" panose="020B0600070205080204" pitchFamily="34" charset="-128"/>
              </a:rPr>
              <a:t>approximations</a:t>
            </a:r>
            <a:r>
              <a:rPr lang="en-US" altLang="en-US">
                <a:ea typeface="ＭＳ Ｐゴシック" panose="020B0600070205080204" pitchFamily="34" charset="-128"/>
              </a:rPr>
              <a:t> (O(N) for N objects)</a:t>
            </a:r>
          </a:p>
          <a:p>
            <a:pPr lvl="2" eaLnBrk="1" hangingPunct="1"/>
            <a:r>
              <a:rPr lang="en-US" altLang="en-US">
                <a:ea typeface="ＭＳ Ｐゴシック" panose="020B0600070205080204" pitchFamily="34" charset="-128"/>
              </a:rPr>
              <a:t>simplify light </a:t>
            </a:r>
            <a:r>
              <a:rPr lang="en-US" altLang="en-US" b="1">
                <a:ea typeface="ＭＳ Ｐゴシック" panose="020B0600070205080204" pitchFamily="34" charset="-128"/>
              </a:rPr>
              <a:t>sources</a:t>
            </a:r>
          </a:p>
          <a:p>
            <a:pPr lvl="2" eaLnBrk="1" hangingPunct="1"/>
            <a:r>
              <a:rPr lang="en-US" altLang="en-US">
                <a:ea typeface="ＭＳ Ｐゴシック" panose="020B0600070205080204" pitchFamily="34" charset="-128"/>
              </a:rPr>
              <a:t>simplify object </a:t>
            </a:r>
            <a:r>
              <a:rPr lang="en-US" altLang="en-US" b="1">
                <a:ea typeface="ＭＳ Ｐゴシック" panose="020B0600070205080204" pitchFamily="34" charset="-128"/>
              </a:rPr>
              <a:t>materials</a:t>
            </a:r>
          </a:p>
          <a:p>
            <a:pPr lvl="2" eaLnBrk="1" hangingPunct="1"/>
            <a:r>
              <a:rPr lang="en-US" altLang="en-US">
                <a:ea typeface="ＭＳ Ｐゴシック" panose="020B0600070205080204" pitchFamily="34" charset="-128"/>
              </a:rPr>
              <a:t>simplify light-vs-object </a:t>
            </a:r>
            <a:r>
              <a:rPr lang="en-US" altLang="en-US" b="1">
                <a:ea typeface="ＭＳ Ｐゴシック" panose="020B0600070205080204" pitchFamily="34" charset="-128"/>
              </a:rPr>
              <a:t>interactions</a:t>
            </a:r>
          </a:p>
          <a:p>
            <a:pPr lvl="2" eaLnBrk="1" hangingPunct="1"/>
            <a:r>
              <a:rPr lang="en-US" altLang="en-US">
                <a:ea typeface="ＭＳ Ｐゴシック" panose="020B0600070205080204" pitchFamily="34" charset="-128"/>
              </a:rPr>
              <a:t>hardware acceleration</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BB89748-99B4-4CFF-9FC7-D5F2450B310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Illumination Models</a:t>
            </a:r>
          </a:p>
        </p:txBody>
      </p:sp>
      <p:sp>
        <p:nvSpPr>
          <p:cNvPr id="10243" name="Rectangle 3">
            <a:extLst>
              <a:ext uri="{FF2B5EF4-FFF2-40B4-BE49-F238E27FC236}">
                <a16:creationId xmlns:a16="http://schemas.microsoft.com/office/drawing/2014/main" id="{47C5A0AD-015F-456D-BC06-A9D99B9A136F}"/>
              </a:ext>
            </a:extLst>
          </p:cNvPr>
          <p:cNvSpPr>
            <a:spLocks noGrp="1" noChangeArrowheads="1"/>
          </p:cNvSpPr>
          <p:nvPr>
            <p:ph idx="1"/>
          </p:nvPr>
        </p:nvSpPr>
        <p:spPr/>
        <p:txBody>
          <a:bodyPr/>
          <a:lstStyle/>
          <a:p>
            <a:pPr eaLnBrk="1" hangingPunct="1"/>
            <a:r>
              <a:rPr lang="en-US" altLang="en-US">
                <a:solidFill>
                  <a:srgbClr val="3366FF"/>
                </a:solidFill>
                <a:ea typeface="ＭＳ Ｐゴシック" panose="020B0600070205080204" pitchFamily="34" charset="-128"/>
              </a:rPr>
              <a:t>global illumination models:</a:t>
            </a:r>
          </a:p>
          <a:p>
            <a:pPr lvl="1" eaLnBrk="1" hangingPunct="1"/>
            <a:r>
              <a:rPr lang="en-US" altLang="en-US">
                <a:ea typeface="ＭＳ Ｐゴシック" panose="020B0600070205080204" pitchFamily="34" charset="-128"/>
              </a:rPr>
              <a:t>consider inter-object light interactions</a:t>
            </a:r>
            <a:br>
              <a:rPr lang="en-US" altLang="en-US">
                <a:ea typeface="ＭＳ Ｐゴシック" panose="020B0600070205080204" pitchFamily="34" charset="-128"/>
              </a:rPr>
            </a:br>
            <a:r>
              <a:rPr lang="en-US" altLang="en-US">
                <a:ea typeface="ＭＳ Ｐゴシック" panose="020B0600070205080204" pitchFamily="34" charset="-128"/>
              </a:rPr>
              <a:t>(light can ‘bounce’ from object to object)</a:t>
            </a:r>
          </a:p>
          <a:p>
            <a:pPr lvl="1" eaLnBrk="1" hangingPunct="1"/>
            <a:r>
              <a:rPr lang="en-US" altLang="en-US">
                <a:ea typeface="ＭＳ Ｐゴシック" panose="020B0600070205080204" pitchFamily="34" charset="-128"/>
              </a:rPr>
              <a:t>e.g., radiosity and raytracing</a:t>
            </a:r>
          </a:p>
          <a:p>
            <a:pPr eaLnBrk="1" hangingPunct="1"/>
            <a:r>
              <a:rPr lang="en-US" altLang="en-US">
                <a:solidFill>
                  <a:srgbClr val="3366FF"/>
                </a:solidFill>
                <a:ea typeface="ＭＳ Ｐゴシック" panose="020B0600070205080204" pitchFamily="34" charset="-128"/>
              </a:rPr>
              <a:t>local illumination models:</a:t>
            </a:r>
          </a:p>
          <a:p>
            <a:pPr lvl="1" eaLnBrk="1" hangingPunct="1"/>
            <a:r>
              <a:rPr lang="en-US" altLang="en-US">
                <a:ea typeface="ＭＳ Ｐゴシック" panose="020B0600070205080204" pitchFamily="34" charset="-128"/>
              </a:rPr>
              <a:t>only object-light interaction</a:t>
            </a:r>
          </a:p>
          <a:p>
            <a:pPr lvl="1" eaLnBrk="1" hangingPunct="1"/>
            <a:r>
              <a:rPr lang="en-US" altLang="en-US">
                <a:ea typeface="ＭＳ Ｐゴシック" panose="020B0600070205080204" pitchFamily="34" charset="-128"/>
              </a:rPr>
              <a:t>Phong illumination model </a:t>
            </a:r>
          </a:p>
          <a:p>
            <a:pPr lvl="1" eaLnBrk="1" hangingPunct="1"/>
            <a:r>
              <a:rPr lang="en-US" altLang="en-US">
                <a:ea typeface="ＭＳ Ｐゴシック" panose="020B0600070205080204" pitchFamily="34" charset="-128"/>
              </a:rPr>
              <a:t>implementation for polygonal objects</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45790E8-ACFD-470F-ABD6-8417374C7BB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Light Sources in Computer Graphics</a:t>
            </a:r>
          </a:p>
        </p:txBody>
      </p:sp>
      <p:sp>
        <p:nvSpPr>
          <p:cNvPr id="11267" name="Rectangle 3">
            <a:extLst>
              <a:ext uri="{FF2B5EF4-FFF2-40B4-BE49-F238E27FC236}">
                <a16:creationId xmlns:a16="http://schemas.microsoft.com/office/drawing/2014/main" id="{57F748C4-318D-4E26-8AF4-9560C9690476}"/>
              </a:ext>
            </a:extLst>
          </p:cNvPr>
          <p:cNvSpPr>
            <a:spLocks noGrp="1" noChangeArrowheads="1"/>
          </p:cNvSpPr>
          <p:nvPr>
            <p:ph idx="1"/>
          </p:nvPr>
        </p:nvSpPr>
        <p:spPr/>
        <p:txBody>
          <a:bodyPr/>
          <a:lstStyle/>
          <a:p>
            <a:pPr eaLnBrk="1" hangingPunct="1"/>
            <a:r>
              <a:rPr lang="en-US" altLang="en-US">
                <a:solidFill>
                  <a:srgbClr val="3366FF"/>
                </a:solidFill>
                <a:ea typeface="ＭＳ Ｐゴシック" panose="020B0600070205080204" pitchFamily="34" charset="-128"/>
              </a:rPr>
              <a:t>point light source: </a:t>
            </a:r>
          </a:p>
          <a:p>
            <a:pPr lvl="1" eaLnBrk="1" hangingPunct="1"/>
            <a:r>
              <a:rPr lang="en-US" altLang="en-US">
                <a:ea typeface="ＭＳ Ｐゴシック" panose="020B0600070205080204" pitchFamily="34" charset="-128"/>
              </a:rPr>
              <a:t>has only position and no size</a:t>
            </a:r>
          </a:p>
          <a:p>
            <a:pPr lvl="1" eaLnBrk="1" hangingPunct="1"/>
            <a:r>
              <a:rPr lang="en-US" altLang="en-US">
                <a:ea typeface="ＭＳ Ｐゴシック" panose="020B0600070205080204" pitchFamily="34" charset="-128"/>
              </a:rPr>
              <a:t>sends light equally in all directions</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pic>
        <p:nvPicPr>
          <p:cNvPr id="11268" name="Picture 6" descr="an06f07">
            <a:extLst>
              <a:ext uri="{FF2B5EF4-FFF2-40B4-BE49-F238E27FC236}">
                <a16:creationId xmlns:a16="http://schemas.microsoft.com/office/drawing/2014/main" id="{CE1D4273-BDEF-43BC-9938-E9DFE4C23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2590800"/>
            <a:ext cx="571182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7">
            <a:extLst>
              <a:ext uri="{FF2B5EF4-FFF2-40B4-BE49-F238E27FC236}">
                <a16:creationId xmlns:a16="http://schemas.microsoft.com/office/drawing/2014/main" id="{A3BC483A-4A12-4890-ADFC-01B227BB0534}"/>
              </a:ext>
            </a:extLst>
          </p:cNvPr>
          <p:cNvSpPr>
            <a:spLocks noChangeArrowheads="1"/>
          </p:cNvSpPr>
          <p:nvPr/>
        </p:nvSpPr>
        <p:spPr bwMode="auto">
          <a:xfrm>
            <a:off x="6019800" y="3810000"/>
            <a:ext cx="182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buFontTx/>
              <a:buNone/>
            </a:pPr>
            <a:r>
              <a:rPr lang="de-DE" altLang="en-US" sz="2000"/>
              <a:t>point light</a:t>
            </a:r>
            <a:endParaRPr lang="de-DE" altLang="en-US"/>
          </a:p>
        </p:txBody>
      </p:sp>
      <p:sp>
        <p:nvSpPr>
          <p:cNvPr id="11270" name="Rectangle 7">
            <a:extLst>
              <a:ext uri="{FF2B5EF4-FFF2-40B4-BE49-F238E27FC236}">
                <a16:creationId xmlns:a16="http://schemas.microsoft.com/office/drawing/2014/main" id="{6EEC85A8-F1AF-495B-B719-002EA6AC351F}"/>
              </a:ext>
            </a:extLst>
          </p:cNvPr>
          <p:cNvSpPr>
            <a:spLocks noChangeArrowheads="1"/>
          </p:cNvSpPr>
          <p:nvPr/>
        </p:nvSpPr>
        <p:spPr bwMode="auto">
          <a:xfrm>
            <a:off x="1828800" y="5910263"/>
            <a:ext cx="289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buFontTx/>
              <a:buNone/>
            </a:pPr>
            <a:r>
              <a:rPr lang="de-DE" altLang="en-US" sz="2000"/>
              <a:t>illuminated surface</a:t>
            </a:r>
            <a:endParaRPr lang="de-DE" altLang="en-US"/>
          </a:p>
        </p:txBody>
      </p:sp>
      <p:sp>
        <p:nvSpPr>
          <p:cNvPr id="11271" name="Rectangle 7">
            <a:extLst>
              <a:ext uri="{FF2B5EF4-FFF2-40B4-BE49-F238E27FC236}">
                <a16:creationId xmlns:a16="http://schemas.microsoft.com/office/drawing/2014/main" id="{680982C7-204E-4B4B-9FF8-D1203DA5AF44}"/>
              </a:ext>
            </a:extLst>
          </p:cNvPr>
          <p:cNvSpPr>
            <a:spLocks noChangeArrowheads="1"/>
          </p:cNvSpPr>
          <p:nvPr/>
        </p:nvSpPr>
        <p:spPr bwMode="auto">
          <a:xfrm rot="-1746607">
            <a:off x="4191000" y="3660775"/>
            <a:ext cx="182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accent2"/>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accent2"/>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accent2"/>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accent2"/>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ＭＳ Ｐゴシック" panose="020B0600070205080204" pitchFamily="34" charset="-128"/>
              </a:defRPr>
            </a:lvl9pPr>
          </a:lstStyle>
          <a:p>
            <a:pPr eaLnBrk="1" hangingPunct="1">
              <a:buFontTx/>
              <a:buNone/>
            </a:pPr>
            <a:r>
              <a:rPr lang="de-DE" altLang="en-US" sz="2000"/>
              <a:t>light ray</a:t>
            </a:r>
            <a:endParaRPr lang="de-DE" altLang="en-US"/>
          </a:p>
        </p:txBody>
      </p:sp>
    </p:spTree>
  </p:cSld>
  <p:clrMapOvr>
    <a:masterClrMapping/>
  </p:clrMapOvr>
  <p:transition>
    <p:fade thruBlk="1"/>
  </p:transition>
</p:sld>
</file>

<file path=ppt/theme/theme1.xml><?xml version="1.0" encoding="utf-8"?>
<a:theme xmlns:a="http://schemas.openxmlformats.org/drawingml/2006/main" name="Graphic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Graphics</Template>
  <TotalTime>4178</TotalTime>
  <Words>1410</Words>
  <Application>Microsoft Office PowerPoint</Application>
  <PresentationFormat>On-screen Show (4:3)</PresentationFormat>
  <Paragraphs>232</Paragraphs>
  <Slides>28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ＭＳ Ｐゴシック</vt:lpstr>
      <vt:lpstr>Tahoma</vt:lpstr>
      <vt:lpstr>Arial Unicode MS</vt:lpstr>
      <vt:lpstr>Symbol</vt:lpstr>
      <vt:lpstr>Times New Roman</vt:lpstr>
      <vt:lpstr>Graphics</vt:lpstr>
      <vt:lpstr>Microsoft Equation 3.0</vt:lpstr>
      <vt:lpstr>PowerPoint Presentation</vt:lpstr>
      <vt:lpstr>Rendering Pipeline</vt:lpstr>
      <vt:lpstr>Illumination and Shading</vt:lpstr>
      <vt:lpstr>Illumination and Shading</vt:lpstr>
      <vt:lpstr>Illumination Models</vt:lpstr>
      <vt:lpstr>Illumination Models</vt:lpstr>
      <vt:lpstr>Illumination Models</vt:lpstr>
      <vt:lpstr>Illumination Models</vt:lpstr>
      <vt:lpstr>Light Sources in Computer Graphics</vt:lpstr>
      <vt:lpstr>Light Sources in Computer Graphics</vt:lpstr>
      <vt:lpstr>Light Sources in Computer Graphics</vt:lpstr>
      <vt:lpstr>Light Sources in Computer Graphics</vt:lpstr>
      <vt:lpstr>Light Interaction with Surfaces</vt:lpstr>
      <vt:lpstr>Light Interaction with Surfaces</vt:lpstr>
      <vt:lpstr>Light Interaction with Surfaces</vt:lpstr>
      <vt:lpstr>Phong Illumination Model (1973)</vt:lpstr>
      <vt:lpstr>Phong Illumination Model (1973)</vt:lpstr>
      <vt:lpstr>Phong Illumination Model</vt:lpstr>
      <vt:lpstr>Phong Illumination Model</vt:lpstr>
      <vt:lpstr>Shading Techniques</vt:lpstr>
      <vt:lpstr>Shading of Polygonal Models</vt:lpstr>
      <vt:lpstr>Flat Shading</vt:lpstr>
      <vt:lpstr>Flat Shading: Edge Perception</vt:lpstr>
      <vt:lpstr>Gouraud Shading (1971)</vt:lpstr>
      <vt:lpstr>Phong Shading (1973)</vt:lpstr>
      <vt:lpstr>Polygonal Shading: Comparison</vt:lpstr>
      <vt:lpstr>Polygonal Shading: Comparison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Tobias Isenberg</dc:creator>
  <cp:lastModifiedBy>User</cp:lastModifiedBy>
  <cp:revision>349</cp:revision>
  <cp:lastPrinted>1601-01-01T00:00:00Z</cp:lastPrinted>
  <dcterms:created xsi:type="dcterms:W3CDTF">1601-01-01T00:00:00Z</dcterms:created>
  <dcterms:modified xsi:type="dcterms:W3CDTF">2022-06-27T18:27:50Z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