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333" r:id="rId5"/>
    <p:sldId id="341" r:id="rId6"/>
    <p:sldId id="339" r:id="rId7"/>
    <p:sldId id="337" r:id="rId8"/>
    <p:sldId id="349" r:id="rId9"/>
    <p:sldId id="350" r:id="rId10"/>
    <p:sldId id="340" r:id="rId11"/>
    <p:sldId id="342" r:id="rId12"/>
    <p:sldId id="345" r:id="rId13"/>
    <p:sldId id="351" r:id="rId14"/>
    <p:sldId id="338" r:id="rId15"/>
    <p:sldId id="358" r:id="rId16"/>
    <p:sldId id="352" r:id="rId17"/>
    <p:sldId id="347" r:id="rId18"/>
    <p:sldId id="348" r:id="rId19"/>
    <p:sldId id="346" r:id="rId20"/>
    <p:sldId id="359" r:id="rId21"/>
    <p:sldId id="360" r:id="rId22"/>
    <p:sldId id="361" r:id="rId23"/>
    <p:sldId id="369" r:id="rId24"/>
    <p:sldId id="370" r:id="rId25"/>
    <p:sldId id="353" r:id="rId26"/>
    <p:sldId id="371" r:id="rId27"/>
    <p:sldId id="355" r:id="rId28"/>
    <p:sldId id="356" r:id="rId29"/>
    <p:sldId id="357" r:id="rId30"/>
    <p:sldId id="362" r:id="rId31"/>
    <p:sldId id="368" r:id="rId32"/>
    <p:sldId id="354" r:id="rId33"/>
    <p:sldId id="334" r:id="rId34"/>
    <p:sldId id="367" r:id="rId35"/>
    <p:sldId id="363" r:id="rId36"/>
    <p:sldId id="365" r:id="rId37"/>
    <p:sldId id="366" r:id="rId38"/>
    <p:sldId id="27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3620A8-59C0-4652-AFCB-93A4DAB8F259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ECEC9-AFD5-4232-99E3-56C3DA22F606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CD602-FBBE-4D1C-9630-9FA1EDFE21BC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2F7DF-2651-4664-9DD7-336B932ED301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2C27CC3-A4D0-4B4B-BAB4-38DC05DE6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33C32A8-A384-45CB-9AA8-230949CF7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065BB3C-D778-46B3-9098-AA24D87A3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0D1DC3AE-3B72-400F-893B-664EA1596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0443600-AB27-42D7-8626-279F5E0C7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011CCFE8-F923-450C-A22C-518375843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0FDC8-70E0-4B31-A7EB-C8F3B4D413BE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BF8A56-2167-4EAC-AF22-0F4E8802A7A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964E1C-AFDF-419B-AB14-F0A1E9D1B27D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C3A5BD-3040-4822-919C-FC75EF1A26D5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B45775-5A0A-4D8E-84D1-BC180691804C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973CFD-B02B-4F67-904A-9FEFEDC17C87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5A3349E3-34BE-436D-9CCA-EBA2BE55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C704F-7649-463D-8E53-A39BD296185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2FFCC879-E6FC-4E70-A953-AD8E3DF4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C2451CEB-7807-41A4-9609-4FA7F10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1B3F93E-87D0-46F5-9C3E-58AC09C4C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87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446268F-E1C8-47EC-A3BC-CD01E5F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A37B0-6F00-40BF-B793-4E2F6F33BC3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3552D95-29A4-4840-BFB1-75386F9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BEB71BC-7994-4FF1-874A-11EB3790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10ABE-DE20-4945-BB6F-5FA18A4561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C3AFE28-7B05-4331-97F8-BAA9C2D1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80F2E-3395-4328-9B7C-07235B0650F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6518B84-B693-45D8-A9D4-469883CC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AA4809A-833E-46B2-963E-EDC33AA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CAB27-CAB6-419C-A9DB-AEFBD1E7C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A75994BF-DECF-4F6B-969D-8309E13E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F51D1E-7D13-4FE5-98AC-EA8AAD30988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F714DF83-6023-4FBC-BA74-AC909B824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43CD9-9765-4CBB-B384-CE27763BDE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F43F381-7E24-414E-A086-8B292E8BE2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B5F09-EABD-4D74-B7B5-768B1BBD3602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B97FE-3034-409C-BB26-D4006CC36FC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CA78-B524-4D76-B5E7-B538D7EA29C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75B27-67A2-45CB-A072-EA61734CBC8D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6E0CA82E-32F1-4373-992D-56D3688C1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26413C6-F36D-4250-83D2-CC20FD4A5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279D127-B71C-4CC5-833F-98245474F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301A935A-070F-4D4E-9A11-E5B8B82CB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277DEFF-F31D-4C4C-B53F-867D5B539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9EF26-A948-4275-ACB1-3B434095C8BB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0AC7D4-2053-4906-8A20-BCC41E4C8AF8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1856B0-4FE8-4CBD-8B95-4405B6097369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33DCE0-F015-40BA-B7F7-704796D97E84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0215DD-1D2E-4EDF-84B0-CFECD3145266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7ABE06-F73F-476F-B08A-8F6ED3A59262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318C19C3-A5A7-4AC3-BCB6-CA09FF30E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9FCA553-1BBE-4280-8782-2D70058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3AF5-5238-4B72-BE17-05AA97D61A4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1C2BEA-D0DE-438D-A1BF-ED23AC2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C3331A-9C84-4703-96CE-71637928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7573A75D-808B-4887-A42A-1492ED0533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7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895BD77-5A9B-46AE-8183-1253B40F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062E-2EEE-43B1-AEB9-CD46CAC7DAA3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AFC722-2840-491D-8003-46BCC96E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3954A25-A6CE-4B6B-BC25-12728CFF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04294-A40E-4011-A3CA-98779D4F7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2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73B37270-BF74-4AE4-AE15-32AC63A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E8677-5282-4499-B836-F31EF25AE75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E0C6F5-BD7A-457D-9544-2F02F4C9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6233EE71-2F47-482E-A8B3-3C5FF5BD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94CD9-703F-4CFD-86E8-EFE9E82D8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63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AE408F0F-5413-40CC-8749-2E885E96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0DC211D-DDCF-4D40-A9CF-680E50F9DC4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165698E-0F31-42C0-866A-D7FB70FD4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2E0B5B-6DAD-451C-9849-F613A8A88B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742E58-C591-41B2-B4E2-BFEA4F6327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0A01BFA3-9E1C-494C-89AC-3F321058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CEF46-72C6-43CC-AD28-F59BDDE7069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A80FD-88A7-45F9-A571-61E4FA4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830AE72-884F-4504-92FA-67EC681A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E4FA-48F8-4365-A45A-DFA50515E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98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3E0D1A1E-439E-4A35-BD1B-2E7C8256B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B2D817D-FA2C-423D-B393-D5AF38A9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1325C3B2-D731-47BD-8BAA-B452F3F24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B0AF971F-A8E2-4950-BD64-428A8F284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76169-70FF-48DD-A858-F56E3DFA8AA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9CBF64D4-160F-44A4-B30C-48F7ADF1B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6E31C1-D66B-4A41-B1E8-38ED868BE10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EC32EDE8-3D5D-4195-ACE3-CE30AA1C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12C8132-DDFF-4CE3-A2CB-0E8E6529B50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CEDBD192-4F85-4821-BFAE-D9241C771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34A42-1EF3-4BBC-8202-0B1A11C0DE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F5DAEA58-03A1-4EA3-8E97-DE8790076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1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5012CCD-0E4B-4049-A8CB-2645199B6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5BEECA-CB95-425F-BB27-4EBE6289A69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C1AF6D33-0B10-482C-A425-A5D95B59D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5637E-7815-4586-92D5-7C899E68A71B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FD2A5BCE-806E-4B98-A3CB-C63AF285B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EAA0C73-950F-4129-A1E7-2ED25FE02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B1288EBB-36D9-4DBD-AF39-BCFC80620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89D88A49-98DD-4B7E-91DA-55B85B2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A37984-A56C-4088-8224-734B5F5F7E2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171F7805-B042-4CC4-A5F1-0F33F5A27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C4B60-F66A-4C55-AF16-94D2F369D5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41DD4AB6-0061-45B1-A22F-1755E712C6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98EF488F-A1B7-490C-88F9-62F90C5EE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6CBF2D0D-7284-4903-863E-0DE3B4D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B474E3B9-80C8-4D83-A69F-56D1498461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7BB493D-DFDB-4E2B-B9E8-283C4CC2F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8C6198-0127-4469-ACA2-4D3E0516D60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A790D-1C9F-4D03-B78F-06CEF036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E4950D4-ADFD-412C-ABBD-B798F9866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BBB6D810-6A01-4766-AE33-E58C28C2C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78C3C-65F7-4CD1-B6E7-B6B924EF736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F173B6F7-B641-4A22-87AA-D6FF290AB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0BEEDB-7548-4419-89BE-A8E221D6CAA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5B8B103-0F55-4955-9199-3BA4E3CF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A17A1A1-0683-4DB3-A978-379C06D6F6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67" r:id="rId4"/>
    <p:sldLayoutId id="2147483968" r:id="rId5"/>
    <p:sldLayoutId id="2147483975" r:id="rId6"/>
    <p:sldLayoutId id="2147483969" r:id="rId7"/>
    <p:sldLayoutId id="2147483976" r:id="rId8"/>
    <p:sldLayoutId id="2147483977" r:id="rId9"/>
    <p:sldLayoutId id="2147483970" r:id="rId10"/>
    <p:sldLayoutId id="21474839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docs.oracle.com/javase/tutorial/figures/essential/exceptions-callstack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ocs.oracle.com/javase/tutorial/figures/essential/exceptions-errorOccurs.gif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exception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F05A-B5AB-4F33-88EA-11C3383F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Exception</a:t>
            </a:r>
            <a:br>
              <a:rPr lang="en-US" dirty="0"/>
            </a:br>
            <a:r>
              <a:rPr lang="en-US" altLang="en-US" sz="2000" dirty="0"/>
              <a:t>CSI 211: Object Oriented Programming</a:t>
            </a:r>
            <a:endParaRPr lang="en-US" dirty="0"/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3E4FAD19-89EC-4664-B965-BF1FEBAE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2D40-291D-4BB0-8AD5-302C3C9E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handle exception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83BDD37-6B2F-4CB6-B727-33A65E637C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This is the general form of an exception-handling block: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try {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// block of code to monitor for errors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catch (</a:t>
            </a:r>
            <a:r>
              <a:rPr lang="en-US" sz="1400" i="1" dirty="0"/>
              <a:t>ExceptionType1 </a:t>
            </a:r>
            <a:r>
              <a:rPr lang="en-US" sz="1400" i="1" dirty="0" err="1"/>
              <a:t>exOb</a:t>
            </a:r>
            <a:r>
              <a:rPr lang="en-US" sz="1400" dirty="0"/>
              <a:t>) {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// exception handler for </a:t>
            </a:r>
            <a:r>
              <a:rPr lang="en-US" sz="1400" i="1" dirty="0"/>
              <a:t>ExceptionType1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catch (</a:t>
            </a:r>
            <a:r>
              <a:rPr lang="en-US" sz="1400" i="1" dirty="0"/>
              <a:t>ExceptionType2 </a:t>
            </a:r>
            <a:r>
              <a:rPr lang="en-US" sz="1400" i="1" dirty="0" err="1"/>
              <a:t>exOb</a:t>
            </a:r>
            <a:r>
              <a:rPr lang="en-US" sz="1400" dirty="0"/>
              <a:t>) {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// exception handler for </a:t>
            </a:r>
            <a:r>
              <a:rPr lang="en-US" sz="1400" i="1" dirty="0"/>
              <a:t>ExceptionType2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// ...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finally {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// block of code to be executed after try block ends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}</a:t>
            </a:r>
            <a:endParaRPr lang="en-US" dirty="0"/>
          </a:p>
          <a:p>
            <a:pPr lvl="1">
              <a:defRPr/>
            </a:pPr>
            <a:r>
              <a:rPr lang="en-US" dirty="0"/>
              <a:t>Here, </a:t>
            </a:r>
            <a:r>
              <a:rPr lang="en-US" i="1" dirty="0" err="1"/>
              <a:t>ExceptionType</a:t>
            </a:r>
            <a:r>
              <a:rPr lang="en-US" i="1" dirty="0"/>
              <a:t> </a:t>
            </a:r>
            <a:r>
              <a:rPr lang="en-US" dirty="0"/>
              <a:t>is the type of exception that has occurred.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F509-57F9-4207-957E-CE65CAA2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A3AF-C0A6-4101-975B-A5307B6A0A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TestException</a:t>
            </a:r>
            <a:r>
              <a:rPr lang="en-US" sz="1400" dirty="0"/>
              <a:t> {</a:t>
            </a:r>
          </a:p>
          <a:p>
            <a:pPr marL="366713" lvl="1" indent="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 err="1"/>
              <a:t>int</a:t>
            </a:r>
            <a:r>
              <a:rPr lang="en-US" sz="1400" dirty="0"/>
              <a:t> d, a;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try { // monitor a block of code.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d = 0;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a = 42 / d;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("This will not be printed.");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} catch (</a:t>
            </a:r>
            <a:r>
              <a:rPr lang="en-US" sz="1400" dirty="0" err="1"/>
              <a:t>ArithmeticException</a:t>
            </a:r>
            <a:r>
              <a:rPr lang="en-US" sz="1400" dirty="0"/>
              <a:t> e) { // catch divide-by-zero error 	</a:t>
            </a:r>
            <a:r>
              <a:rPr lang="en-US" sz="1400" dirty="0" err="1"/>
              <a:t>System.out.println</a:t>
            </a:r>
            <a:r>
              <a:rPr lang="en-US" sz="1400" dirty="0"/>
              <a:t>("Exception Message: "+</a:t>
            </a:r>
            <a:r>
              <a:rPr lang="en-US" sz="1400" b="1" dirty="0" err="1"/>
              <a:t>e.getMessage</a:t>
            </a:r>
            <a:r>
              <a:rPr lang="en-US" sz="1050" dirty="0"/>
              <a:t>());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("Division by zero.");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}</a:t>
            </a:r>
          </a:p>
          <a:p>
            <a:pPr marL="641350" lvl="2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("After catch statement.");</a:t>
            </a:r>
          </a:p>
          <a:p>
            <a:pPr marL="366713" lvl="1" indent="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/>
              <a:t>}</a:t>
            </a:r>
          </a:p>
          <a:p>
            <a:pPr>
              <a:defRPr/>
            </a:pPr>
            <a:r>
              <a:rPr lang="en-US" dirty="0"/>
              <a:t>This program generates the following output: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dirty="0"/>
              <a:t>Exception Message: / by zero 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dirty="0"/>
              <a:t>Division by zero.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dirty="0"/>
              <a:t>After catch statement.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525E-6517-4317-AAC2-EA65497E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Multiple catches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9610EAC-2EBD-4A5A-B90F-F83835C3B0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import java.util .*;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public class TestException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Scanner scan = new Scanner(System.</a:t>
            </a:r>
            <a:r>
              <a:rPr lang="en-US" altLang="en-US" sz="1200" i="1"/>
              <a:t>in);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boolean successful = false;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while(!successful){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System.</a:t>
            </a:r>
            <a:r>
              <a:rPr lang="en-US" altLang="en-US" sz="1200" i="1"/>
              <a:t>out.println("Enter 2 integers.");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try{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int a = scan.nextInt();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int b = Integer.</a:t>
            </a:r>
            <a:r>
              <a:rPr lang="en-US" altLang="en-US" sz="1200" i="1"/>
              <a:t>parseInt(scan.nextLine().trim());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int c = a/b;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System.</a:t>
            </a:r>
            <a:r>
              <a:rPr lang="en-US" altLang="en-US" sz="1200" i="1"/>
              <a:t>out.println("Result: " + c);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successful = true;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catch(</a:t>
            </a:r>
            <a:r>
              <a:rPr lang="en-US" altLang="en-US" sz="1200" b="1"/>
              <a:t>ArithmeticException</a:t>
            </a:r>
            <a:r>
              <a:rPr lang="en-US" altLang="en-US" sz="1200"/>
              <a:t> e){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i="1"/>
              <a:t>out.println("Can not divide by 0.");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catch(</a:t>
            </a:r>
            <a:r>
              <a:rPr lang="en-US" altLang="en-US" sz="1200" b="1"/>
              <a:t>InputMismatchException</a:t>
            </a:r>
            <a:r>
              <a:rPr lang="en-US" altLang="en-US" sz="1200"/>
              <a:t> e){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System.</a:t>
            </a:r>
            <a:r>
              <a:rPr lang="en-US" altLang="en-US" sz="1200" i="1"/>
              <a:t>out.println("Need 2 numbers for division.");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if (scan.hasNextLine())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	scan.nextLine();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catch(</a:t>
            </a:r>
            <a:r>
              <a:rPr lang="en-US" altLang="en-US" sz="1200" b="1"/>
              <a:t>NumberFormatException</a:t>
            </a:r>
            <a:r>
              <a:rPr lang="en-US" altLang="en-US" sz="1200"/>
              <a:t> e){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i="1"/>
              <a:t>out.println("Need 2 numbers for division.");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scan.close();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92438630-3784-4499-8737-796F0F91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8775"/>
            <a:ext cx="2562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A29B-79A5-48A8-9ED7-D1862C1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throws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175FBD5-39A5-46B9-97D2-786DB8BB4F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If a method is </a:t>
            </a:r>
          </a:p>
          <a:p>
            <a:pPr lvl="1"/>
            <a:r>
              <a:rPr lang="en-US" altLang="en-US"/>
              <a:t>capable of causing an exception that it does not handle, </a:t>
            </a:r>
          </a:p>
          <a:p>
            <a:pPr lvl="1"/>
            <a:r>
              <a:rPr lang="en-US" altLang="en-US"/>
              <a:t>it must specify this behavior so that callers of the method can guard themselves against that exception. </a:t>
            </a:r>
          </a:p>
          <a:p>
            <a:r>
              <a:rPr lang="en-US" altLang="en-US"/>
              <a:t>This is done by including a </a:t>
            </a:r>
            <a:r>
              <a:rPr lang="en-US" altLang="en-US" b="1"/>
              <a:t>throws </a:t>
            </a:r>
            <a:r>
              <a:rPr lang="en-US" altLang="en-US"/>
              <a:t>clause in the method’s declaration. </a:t>
            </a:r>
          </a:p>
          <a:p>
            <a:r>
              <a:rPr lang="en-US" altLang="en-US"/>
              <a:t>A </a:t>
            </a:r>
            <a:r>
              <a:rPr lang="en-US" altLang="en-US" b="1"/>
              <a:t>throws </a:t>
            </a:r>
            <a:r>
              <a:rPr lang="en-US" altLang="en-US"/>
              <a:t>clause lists all types of exceptions that a method might throw. </a:t>
            </a:r>
          </a:p>
          <a:p>
            <a:r>
              <a:rPr lang="en-US" altLang="en-US"/>
              <a:t>This is necessary for all exceptions, except those of type </a:t>
            </a:r>
            <a:r>
              <a:rPr lang="en-US" altLang="en-US" b="1"/>
              <a:t>Error </a:t>
            </a:r>
            <a:r>
              <a:rPr lang="en-US" altLang="en-US"/>
              <a:t>or </a:t>
            </a:r>
            <a:r>
              <a:rPr lang="en-US" altLang="en-US" b="1"/>
              <a:t>RuntimeException</a:t>
            </a:r>
            <a:r>
              <a:rPr lang="en-US" altLang="en-US"/>
              <a:t>, or any of their subclasses.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2A-E9E7-49D6-9AEB-64DD2378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Throw vs. throws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767FA2E-D631-4101-9784-514936857B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System-generated exceptions are automatically thrown by the Java runtime system. To manually throw an exception, use the keyword </a:t>
            </a:r>
            <a:r>
              <a:rPr lang="en-US" altLang="en-US" b="1"/>
              <a:t>throw</a:t>
            </a:r>
            <a:r>
              <a:rPr lang="en-US" altLang="en-US"/>
              <a:t>.</a:t>
            </a:r>
          </a:p>
          <a:p>
            <a:r>
              <a:rPr lang="en-US" altLang="en-US"/>
              <a:t>Any exception that is thrown out of a method must be specified as such by a </a:t>
            </a:r>
            <a:r>
              <a:rPr lang="en-US" altLang="en-US" b="1"/>
              <a:t>throws </a:t>
            </a:r>
            <a:r>
              <a:rPr lang="en-US" altLang="en-US"/>
              <a:t>clause. </a:t>
            </a:r>
          </a:p>
          <a:p>
            <a:r>
              <a:rPr lang="en-US" altLang="en-US"/>
              <a:t>Example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Class TestException{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     public void throwException() </a:t>
            </a:r>
            <a:r>
              <a:rPr lang="en-US" altLang="en-US" sz="1600" b="1"/>
              <a:t>throws</a:t>
            </a:r>
            <a:r>
              <a:rPr lang="en-US" altLang="en-US" sz="1600"/>
              <a:t> Exception{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b="1"/>
              <a:t>throw</a:t>
            </a:r>
            <a:r>
              <a:rPr lang="en-US" altLang="en-US" sz="1600"/>
              <a:t> new Exception();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	       public void throwSystemException() </a:t>
            </a:r>
            <a:r>
              <a:rPr lang="en-US" altLang="en-US" sz="1600" b="1"/>
              <a:t>throws</a:t>
            </a:r>
            <a:r>
              <a:rPr lang="en-US" altLang="en-US" sz="1600"/>
              <a:t> InterruptedException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		Thread.sleep(100);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1A8-4276-483C-88EC-D05B96FD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Methods are stacked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377057E-92DE-4DF9-A197-471C8F2DF7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r>
              <a:rPr lang="en-US" altLang="en-US"/>
              <a:t>When you call a method, the method lands on the top of a call stack.</a:t>
            </a:r>
          </a:p>
          <a:p>
            <a:r>
              <a:rPr lang="en-US" altLang="en-US"/>
              <a:t>The method at the </a:t>
            </a:r>
            <a:r>
              <a:rPr lang="en-US" altLang="en-US" i="1"/>
              <a:t>top of the slack is always </a:t>
            </a:r>
            <a:r>
              <a:rPr lang="en-US" altLang="en-US"/>
              <a:t>the currently-running method for that stack</a:t>
            </a:r>
          </a:p>
          <a:p>
            <a:r>
              <a:rPr lang="en-US" altLang="en-US"/>
              <a:t>A method stays on the stack until the method hits its closing curly brace (which means the method's done). </a:t>
            </a:r>
          </a:p>
          <a:p>
            <a:r>
              <a:rPr lang="en-US" altLang="en-US"/>
              <a:t>If method </a:t>
            </a:r>
            <a:r>
              <a:rPr lang="en-US" altLang="en-US" i="1"/>
              <a:t>main() calls method test(), method test() is </a:t>
            </a:r>
            <a:r>
              <a:rPr lang="en-US" altLang="en-US"/>
              <a:t>stacked on top of method </a:t>
            </a:r>
            <a:r>
              <a:rPr lang="en-US" altLang="en-US" i="1"/>
              <a:t>main()</a:t>
            </a:r>
            <a:endParaRPr lang="en-US" altLang="en-US"/>
          </a:p>
        </p:txBody>
      </p:sp>
      <p:grpSp>
        <p:nvGrpSpPr>
          <p:cNvPr id="22532" name="Group 13">
            <a:extLst>
              <a:ext uri="{FF2B5EF4-FFF2-40B4-BE49-F238E27FC236}">
                <a16:creationId xmlns:a16="http://schemas.microsoft.com/office/drawing/2014/main" id="{6F674213-1490-4098-AA93-5EFEAC194D2D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5105400"/>
            <a:ext cx="2886075" cy="990600"/>
            <a:chOff x="4114800" y="5105400"/>
            <a:chExt cx="2885373" cy="9906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631F9-1EBF-49EE-970F-7E17881169CE}"/>
                </a:ext>
              </a:extLst>
            </p:cNvPr>
            <p:cNvSpPr txBox="1"/>
            <p:nvPr/>
          </p:nvSpPr>
          <p:spPr>
            <a:xfrm>
              <a:off x="4114800" y="5726113"/>
              <a:ext cx="1142722" cy="369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main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5C9C0B-9544-4E6E-910B-7A26E27946B4}"/>
                </a:ext>
              </a:extLst>
            </p:cNvPr>
            <p:cNvSpPr txBox="1"/>
            <p:nvPr/>
          </p:nvSpPr>
          <p:spPr>
            <a:xfrm>
              <a:off x="4114800" y="5345113"/>
              <a:ext cx="1142722" cy="369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test()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CB2685-2514-4734-A9A9-57B2BC56F7C4}"/>
                </a:ext>
              </a:extLst>
            </p:cNvPr>
            <p:cNvCxnSpPr>
              <a:endCxn id="8" idx="3"/>
            </p:cNvCxnSpPr>
            <p:nvPr/>
          </p:nvCxnSpPr>
          <p:spPr>
            <a:xfrm rot="10800000" flipV="1">
              <a:off x="5257522" y="5334000"/>
              <a:ext cx="304726" cy="196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6" name="TextBox 11">
              <a:extLst>
                <a:ext uri="{FF2B5EF4-FFF2-40B4-BE49-F238E27FC236}">
                  <a16:creationId xmlns:a16="http://schemas.microsoft.com/office/drawing/2014/main" id="{3F1164DA-B746-42B4-BD17-CB831C805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105400"/>
              <a:ext cx="1437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Top of the stack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0">
            <a:extLst>
              <a:ext uri="{FF2B5EF4-FFF2-40B4-BE49-F238E27FC236}">
                <a16:creationId xmlns:a16="http://schemas.microsoft.com/office/drawing/2014/main" id="{1F17CBD4-F6E4-4EB3-9BB4-1B07C99061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Exception  must be handled in one of the method in method stack.</a:t>
            </a:r>
          </a:p>
          <a:p>
            <a:r>
              <a:rPr lang="en-US" altLang="en-US" sz="2000"/>
              <a:t>Once an exception is handled, the program continues normal execution.</a:t>
            </a:r>
          </a:p>
          <a:p>
            <a:r>
              <a:rPr lang="en-US" altLang="en-US" sz="2000"/>
              <a:t>If you handle the same exception in multiple level only the closet one will be used to handle the exception.</a:t>
            </a:r>
          </a:p>
        </p:txBody>
      </p:sp>
      <p:grpSp>
        <p:nvGrpSpPr>
          <p:cNvPr id="23555" name="Group 5">
            <a:extLst>
              <a:ext uri="{FF2B5EF4-FFF2-40B4-BE49-F238E27FC236}">
                <a16:creationId xmlns:a16="http://schemas.microsoft.com/office/drawing/2014/main" id="{75139047-6319-4CE3-B666-FACAB847BEC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38600"/>
            <a:ext cx="6781800" cy="2286000"/>
            <a:chOff x="945" y="3029"/>
            <a:chExt cx="10259" cy="2643"/>
          </a:xfrm>
        </p:grpSpPr>
        <p:pic>
          <p:nvPicPr>
            <p:cNvPr id="23557" name="Picture 6" descr="The call stack showing three method calls, where the first method called has the exception handler.">
              <a:extLst>
                <a:ext uri="{FF2B5EF4-FFF2-40B4-BE49-F238E27FC236}">
                  <a16:creationId xmlns:a16="http://schemas.microsoft.com/office/drawing/2014/main" id="{368DF851-E3AA-482A-B0CB-38CE2C1C5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031"/>
              <a:ext cx="3941" cy="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Picture 7" descr="The call stack showing three method calls, where the first method called has the exception handler.">
              <a:extLst>
                <a:ext uri="{FF2B5EF4-FFF2-40B4-BE49-F238E27FC236}">
                  <a16:creationId xmlns:a16="http://schemas.microsoft.com/office/drawing/2014/main" id="{89DCA495-0D47-48E3-A7AD-37AB0FE93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" y="3029"/>
              <a:ext cx="5624" cy="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1F3A55-AAEC-4C73-9A58-946DEA6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stack and Exception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E7F2-964F-4D17-A054-4BAF2CBB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stack and Exception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E73FD61-C848-475E-BCE7-C0D5E2ED43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public class TestException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main(String[] args)</a:t>
            </a:r>
            <a:r>
              <a:rPr lang="en-US" altLang="en-US" sz="1200"/>
              <a:t>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i="1"/>
              <a:t>	testSqrt(-1);</a:t>
            </a:r>
            <a:endParaRPr lang="en-US" altLang="en-US" sz="12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testSqrt(int s)</a:t>
            </a:r>
            <a:r>
              <a:rPr lang="en-US" altLang="en-US" sz="12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out.println(callSqr(s));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  <a:r>
              <a:rPr lang="en-US" altLang="en-US" sz="1200" b="1"/>
              <a:t>catch(Exception e) </a:t>
            </a:r>
            <a:r>
              <a:rPr lang="en-US" altLang="en-US" sz="12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</a:t>
            </a:r>
            <a:r>
              <a:rPr lang="en-US" altLang="en-US" sz="1200" b="1" i="1">
                <a:solidFill>
                  <a:srgbClr val="FF0000"/>
                </a:solidFill>
              </a:rPr>
              <a:t>e.getMessage())</a:t>
            </a:r>
            <a:r>
              <a:rPr lang="en-US" altLang="en-US" sz="1200" b="1" i="1"/>
              <a:t>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 i="1"/>
              <a:t>	</a:t>
            </a:r>
            <a:r>
              <a:rPr lang="en-US" altLang="en-US" sz="1200" b="1" i="1">
                <a:solidFill>
                  <a:srgbClr val="FF0000"/>
                </a:solidFill>
              </a:rPr>
              <a:t>e.printStackTrace()</a:t>
            </a:r>
            <a:r>
              <a:rPr lang="en-US" altLang="en-US" sz="1200" b="1" i="1"/>
              <a:t>;</a:t>
            </a:r>
            <a:r>
              <a:rPr lang="en-US" altLang="en-US" sz="12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int sqr(int a) throws Exception</a:t>
            </a:r>
            <a:r>
              <a:rPr lang="en-US" altLang="en-US" sz="12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if (a &lt; 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	throw new Exception("can't be less than 0");</a:t>
            </a:r>
            <a:endParaRPr lang="en-US" altLang="en-US" sz="12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return a*a;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int callSqr(int a) throws Exception{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	return </a:t>
            </a:r>
            <a:r>
              <a:rPr lang="en-US" altLang="en-US" sz="1200" b="1" i="1"/>
              <a:t>sqr(a);  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/>
          </a:p>
          <a:p>
            <a:pPr>
              <a:spcBef>
                <a:spcPct val="0"/>
              </a:spcBef>
            </a:pPr>
            <a:r>
              <a:rPr lang="en-US" altLang="en-US" sz="2000"/>
              <a:t>Output: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7D2F3D89-9177-4035-A504-9648BDF8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14975"/>
            <a:ext cx="4352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D12-BC60-43E0-A7A4-5B45BD4B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stack and Exception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F6D17F9-ABF8-4DC4-98B7-C30DDDE760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TestException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</a:t>
            </a:r>
            <a:r>
              <a:rPr lang="en-US" altLang="en-US" sz="1400"/>
              <a:t>{</a:t>
            </a:r>
            <a:endParaRPr lang="en-US" altLang="en-US" sz="1400" b="1" i="1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i="1"/>
              <a:t>testSqrt(-1);</a:t>
            </a: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testSqrt(int s)</a:t>
            </a:r>
            <a:r>
              <a:rPr lang="en-US" altLang="en-US" sz="14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out.println(sqr(s));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r>
              <a:rPr lang="en-US" altLang="en-US" sz="1400" b="1"/>
              <a:t>catch(Exception e) </a:t>
            </a:r>
            <a:r>
              <a:rPr lang="en-US" altLang="en-US" sz="14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out.println(e.getMessage());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int sqr(int a) throws Exception</a:t>
            </a:r>
            <a:r>
              <a:rPr lang="en-US" altLang="en-US" sz="14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if (a &lt; 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	throw new Exception("can't be less than 0");</a:t>
            </a:r>
            <a:endParaRPr lang="en-US" altLang="en-US" sz="14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return a*a;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int callSqr(int a) throws Exception{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return </a:t>
            </a:r>
            <a:r>
              <a:rPr lang="en-US" altLang="en-US" sz="1400" b="1" i="1"/>
              <a:t>sqr(a);  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grpSp>
        <p:nvGrpSpPr>
          <p:cNvPr id="25604" name="Group 8">
            <a:extLst>
              <a:ext uri="{FF2B5EF4-FFF2-40B4-BE49-F238E27FC236}">
                <a16:creationId xmlns:a16="http://schemas.microsoft.com/office/drawing/2014/main" id="{49503B2B-78FA-402F-966B-5E1611E60E5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76400"/>
            <a:ext cx="1143000" cy="1828800"/>
            <a:chOff x="6096000" y="1676400"/>
            <a:chExt cx="1143000" cy="1828800"/>
          </a:xfrm>
        </p:grpSpPr>
        <p:sp>
          <p:nvSpPr>
            <p:cNvPr id="25605" name="TextBox 3">
              <a:extLst>
                <a:ext uri="{FF2B5EF4-FFF2-40B4-BE49-F238E27FC236}">
                  <a16:creationId xmlns:a16="http://schemas.microsoft.com/office/drawing/2014/main" id="{1DCD60E2-E1E3-40A5-9506-FA7D0DCDA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135868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main</a:t>
              </a:r>
            </a:p>
          </p:txBody>
        </p:sp>
        <p:sp>
          <p:nvSpPr>
            <p:cNvPr id="25606" name="TextBox 4">
              <a:extLst>
                <a:ext uri="{FF2B5EF4-FFF2-40B4-BE49-F238E27FC236}">
                  <a16:creationId xmlns:a16="http://schemas.microsoft.com/office/drawing/2014/main" id="{96651A0B-67D8-4213-941F-DA6C3BC44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754868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testSqrt</a:t>
              </a:r>
            </a:p>
          </p:txBody>
        </p:sp>
        <p:sp>
          <p:nvSpPr>
            <p:cNvPr id="25607" name="TextBox 5">
              <a:extLst>
                <a:ext uri="{FF2B5EF4-FFF2-40B4-BE49-F238E27FC236}">
                  <a16:creationId xmlns:a16="http://schemas.microsoft.com/office/drawing/2014/main" id="{4221C625-6D3D-4EFB-9CAB-32D068480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387723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callSqr</a:t>
              </a:r>
            </a:p>
          </p:txBody>
        </p:sp>
        <p:sp>
          <p:nvSpPr>
            <p:cNvPr id="25608" name="TextBox 6">
              <a:extLst>
                <a:ext uri="{FF2B5EF4-FFF2-40B4-BE49-F238E27FC236}">
                  <a16:creationId xmlns:a16="http://schemas.microsoft.com/office/drawing/2014/main" id="{F91F4356-B8E8-4265-B305-A4DB50586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06723"/>
              <a:ext cx="1143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sqr</a:t>
              </a:r>
            </a:p>
          </p:txBody>
        </p:sp>
        <p:sp>
          <p:nvSpPr>
            <p:cNvPr id="25609" name="TextBox 7">
              <a:extLst>
                <a:ext uri="{FF2B5EF4-FFF2-40B4-BE49-F238E27FC236}">
                  <a16:creationId xmlns:a16="http://schemas.microsoft.com/office/drawing/2014/main" id="{5AD534BE-37DC-4948-ACC9-EF99382F5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Stack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C41-B162-4284-821E-3B1416EB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stack and Exception</a:t>
            </a:r>
          </a:p>
        </p:txBody>
      </p:sp>
      <p:grpSp>
        <p:nvGrpSpPr>
          <p:cNvPr id="26627" name="Group 37">
            <a:extLst>
              <a:ext uri="{FF2B5EF4-FFF2-40B4-BE49-F238E27FC236}">
                <a16:creationId xmlns:a16="http://schemas.microsoft.com/office/drawing/2014/main" id="{692834DC-F262-44DA-8048-95A4B7A0DFE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5416550" cy="1512888"/>
            <a:chOff x="762000" y="1600200"/>
            <a:chExt cx="5416953" cy="1512332"/>
          </a:xfrm>
        </p:grpSpPr>
        <p:grpSp>
          <p:nvGrpSpPr>
            <p:cNvPr id="26649" name="Group 26">
              <a:extLst>
                <a:ext uri="{FF2B5EF4-FFF2-40B4-BE49-F238E27FC236}">
                  <a16:creationId xmlns:a16="http://schemas.microsoft.com/office/drawing/2014/main" id="{5E2D9A95-DA1C-4673-A57F-25A3EF0A7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1614050"/>
              <a:ext cx="5112153" cy="1498482"/>
              <a:chOff x="4572000" y="2311518"/>
              <a:chExt cx="5112153" cy="1498482"/>
            </a:xfrm>
          </p:grpSpPr>
          <p:grpSp>
            <p:nvGrpSpPr>
              <p:cNvPr id="26651" name="Group 13">
                <a:extLst>
                  <a:ext uri="{FF2B5EF4-FFF2-40B4-BE49-F238E27FC236}">
                    <a16:creationId xmlns:a16="http://schemas.microsoft.com/office/drawing/2014/main" id="{1A3B3967-5134-4F1C-86E7-2FC145178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0" y="2311518"/>
                <a:ext cx="1143000" cy="1498482"/>
                <a:chOff x="3886200" y="1854318"/>
                <a:chExt cx="1143000" cy="1498482"/>
              </a:xfrm>
            </p:grpSpPr>
            <p:sp>
              <p:nvSpPr>
                <p:cNvPr id="26654" name="TextBox 4">
                  <a:extLst>
                    <a:ext uri="{FF2B5EF4-FFF2-40B4-BE49-F238E27FC236}">
                      <a16:creationId xmlns:a16="http://schemas.microsoft.com/office/drawing/2014/main" id="{0A3A7990-48B5-4DFA-B44B-992919AB5A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9834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main</a:t>
                  </a:r>
                </a:p>
              </p:txBody>
            </p:sp>
            <p:sp>
              <p:nvSpPr>
                <p:cNvPr id="26655" name="TextBox 5">
                  <a:extLst>
                    <a:ext uri="{FF2B5EF4-FFF2-40B4-BE49-F238E27FC236}">
                      <a16:creationId xmlns:a16="http://schemas.microsoft.com/office/drawing/2014/main" id="{F75D68EE-7FF6-4676-9CF5-74A1D186B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6024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testSqrt</a:t>
                  </a:r>
                </a:p>
              </p:txBody>
            </p:sp>
            <p:sp>
              <p:nvSpPr>
                <p:cNvPr id="26656" name="TextBox 7">
                  <a:extLst>
                    <a:ext uri="{FF2B5EF4-FFF2-40B4-BE49-F238E27FC236}">
                      <a16:creationId xmlns:a16="http://schemas.microsoft.com/office/drawing/2014/main" id="{CC654F3A-6329-4CE3-B5BF-D26A5DB0D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23531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callSqr</a:t>
                  </a:r>
                </a:p>
              </p:txBody>
            </p:sp>
            <p:sp>
              <p:nvSpPr>
                <p:cNvPr id="26657" name="TextBox 12">
                  <a:extLst>
                    <a:ext uri="{FF2B5EF4-FFF2-40B4-BE49-F238E27FC236}">
                      <a16:creationId xmlns:a16="http://schemas.microsoft.com/office/drawing/2014/main" id="{4F76367D-606A-49BA-8706-4A87B86A52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185431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sqr</a:t>
                  </a:r>
                </a:p>
              </p:txBody>
            </p:sp>
          </p:grp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EA3AE165-D4D9-4812-AD93-975D0F408A54}"/>
                  </a:ext>
                </a:extLst>
              </p:cNvPr>
              <p:cNvCxnSpPr>
                <a:stCxn id="26657" idx="3"/>
                <a:endCxn id="26656" idx="3"/>
              </p:cNvCxnSpPr>
              <p:nvPr/>
            </p:nvCxnSpPr>
            <p:spPr>
              <a:xfrm>
                <a:off x="5715108" y="2496033"/>
                <a:ext cx="12701" cy="38086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3" name="TextBox 25">
                <a:extLst>
                  <a:ext uri="{FF2B5EF4-FFF2-40B4-BE49-F238E27FC236}">
                    <a16:creationId xmlns:a16="http://schemas.microsoft.com/office/drawing/2014/main" id="{3F0286E0-401B-4B6F-B858-E68409C45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6393" y="2511623"/>
                <a:ext cx="37577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sqr throws an exception &amp; doesn’t handle it.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The exception will be propagated to callSqr method.</a:t>
                </a:r>
              </a:p>
            </p:txBody>
          </p:sp>
        </p:grpSp>
        <p:sp>
          <p:nvSpPr>
            <p:cNvPr id="26650" name="TextBox 35">
              <a:extLst>
                <a:ext uri="{FF2B5EF4-FFF2-40B4-BE49-F238E27FC236}">
                  <a16:creationId xmlns:a16="http://schemas.microsoft.com/office/drawing/2014/main" id="{9A7408A9-91B9-474F-B80F-7AEA10CE5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16002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628" name="Group 38">
            <a:extLst>
              <a:ext uri="{FF2B5EF4-FFF2-40B4-BE49-F238E27FC236}">
                <a16:creationId xmlns:a16="http://schemas.microsoft.com/office/drawing/2014/main" id="{B4EFE4EF-E274-44A7-BCD6-212F70286B6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14600"/>
            <a:ext cx="4765675" cy="1500188"/>
            <a:chOff x="4336647" y="2678668"/>
            <a:chExt cx="4765904" cy="1500664"/>
          </a:xfrm>
        </p:grpSpPr>
        <p:grpSp>
          <p:nvGrpSpPr>
            <p:cNvPr id="26641" name="Group 27">
              <a:extLst>
                <a:ext uri="{FF2B5EF4-FFF2-40B4-BE49-F238E27FC236}">
                  <a16:creationId xmlns:a16="http://schemas.microsoft.com/office/drawing/2014/main" id="{7B2B5C38-968B-4E74-8F02-46D1A7CA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647" y="3061859"/>
              <a:ext cx="4765904" cy="1117473"/>
              <a:chOff x="4572000" y="2692527"/>
              <a:chExt cx="4765904" cy="1117473"/>
            </a:xfrm>
          </p:grpSpPr>
          <p:grpSp>
            <p:nvGrpSpPr>
              <p:cNvPr id="26643" name="Group 13">
                <a:extLst>
                  <a:ext uri="{FF2B5EF4-FFF2-40B4-BE49-F238E27FC236}">
                    <a16:creationId xmlns:a16="http://schemas.microsoft.com/office/drawing/2014/main" id="{6CF4C9C5-FD7A-4FE5-90C3-01A85AF1A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0" y="2692527"/>
                <a:ext cx="1143000" cy="1117473"/>
                <a:chOff x="3886200" y="2235327"/>
                <a:chExt cx="1143000" cy="1117473"/>
              </a:xfrm>
            </p:grpSpPr>
            <p:sp>
              <p:nvSpPr>
                <p:cNvPr id="26646" name="TextBox 31">
                  <a:extLst>
                    <a:ext uri="{FF2B5EF4-FFF2-40B4-BE49-F238E27FC236}">
                      <a16:creationId xmlns:a16="http://schemas.microsoft.com/office/drawing/2014/main" id="{74B9A6F7-5F89-4AB5-A1D6-1C5A03D580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9834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main</a:t>
                  </a:r>
                </a:p>
              </p:txBody>
            </p:sp>
            <p:sp>
              <p:nvSpPr>
                <p:cNvPr id="26647" name="TextBox 32">
                  <a:extLst>
                    <a:ext uri="{FF2B5EF4-FFF2-40B4-BE49-F238E27FC236}">
                      <a16:creationId xmlns:a16="http://schemas.microsoft.com/office/drawing/2014/main" id="{5E586886-4D86-4402-96D9-79E03FC713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6024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testSqrt</a:t>
                  </a:r>
                </a:p>
              </p:txBody>
            </p:sp>
            <p:sp>
              <p:nvSpPr>
                <p:cNvPr id="26648" name="TextBox 33">
                  <a:extLst>
                    <a:ext uri="{FF2B5EF4-FFF2-40B4-BE49-F238E27FC236}">
                      <a16:creationId xmlns:a16="http://schemas.microsoft.com/office/drawing/2014/main" id="{41DEA684-DE86-4CB5-BF82-879D4814EE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235327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callSqr</a:t>
                  </a:r>
                </a:p>
              </p:txBody>
            </p:sp>
          </p:grpSp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2DD0C2C3-DC1B-4A17-AEFF-FCB0366AA058}"/>
                  </a:ext>
                </a:extLst>
              </p:cNvPr>
              <p:cNvCxnSpPr/>
              <p:nvPr/>
            </p:nvCxnSpPr>
            <p:spPr>
              <a:xfrm>
                <a:off x="5715055" y="2831790"/>
                <a:ext cx="1588" cy="381121"/>
              </a:xfrm>
              <a:prstGeom prst="curvedConnector3">
                <a:avLst>
                  <a:gd name="adj1" fmla="val 143954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45" name="TextBox 30">
                <a:extLst>
                  <a:ext uri="{FF2B5EF4-FFF2-40B4-BE49-F238E27FC236}">
                    <a16:creationId xmlns:a16="http://schemas.microsoft.com/office/drawing/2014/main" id="{19FA1C64-D6DB-45A8-9753-1E398BAF7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6393" y="2750403"/>
                <a:ext cx="34115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callSqr doesn’t handle the exception. And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throws the exception to calling method testSrqt.</a:t>
                </a:r>
              </a:p>
            </p:txBody>
          </p:sp>
        </p:grpSp>
        <p:sp>
          <p:nvSpPr>
            <p:cNvPr id="26642" name="TextBox 36">
              <a:extLst>
                <a:ext uri="{FF2B5EF4-FFF2-40B4-BE49-F238E27FC236}">
                  <a16:creationId xmlns:a16="http://schemas.microsoft.com/office/drawing/2014/main" id="{73499ADF-7095-4D3A-AD18-E0994A7DD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6786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6629" name="Group 39">
            <a:extLst>
              <a:ext uri="{FF2B5EF4-FFF2-40B4-BE49-F238E27FC236}">
                <a16:creationId xmlns:a16="http://schemas.microsoft.com/office/drawing/2014/main" id="{F33AEFE8-E74C-4AFB-A149-9C8645A1E1C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10013"/>
            <a:ext cx="4425950" cy="1042987"/>
            <a:chOff x="4336647" y="2678668"/>
            <a:chExt cx="4426271" cy="1043464"/>
          </a:xfrm>
        </p:grpSpPr>
        <p:grpSp>
          <p:nvGrpSpPr>
            <p:cNvPr id="26635" name="Group 27">
              <a:extLst>
                <a:ext uri="{FF2B5EF4-FFF2-40B4-BE49-F238E27FC236}">
                  <a16:creationId xmlns:a16="http://schemas.microsoft.com/office/drawing/2014/main" id="{368F9F7C-AE09-4B42-A9D9-E17DAC54D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647" y="2971800"/>
              <a:ext cx="4426271" cy="750332"/>
              <a:chOff x="4572000" y="2602468"/>
              <a:chExt cx="4426271" cy="750332"/>
            </a:xfrm>
          </p:grpSpPr>
          <p:grpSp>
            <p:nvGrpSpPr>
              <p:cNvPr id="26637" name="Group 13">
                <a:extLst>
                  <a:ext uri="{FF2B5EF4-FFF2-40B4-BE49-F238E27FC236}">
                    <a16:creationId xmlns:a16="http://schemas.microsoft.com/office/drawing/2014/main" id="{A7FF4F31-E67B-48E4-8947-6DA4E405F2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0" y="2602468"/>
                <a:ext cx="1143000" cy="750332"/>
                <a:chOff x="3886200" y="2145268"/>
                <a:chExt cx="1143000" cy="750332"/>
              </a:xfrm>
            </p:grpSpPr>
            <p:sp>
              <p:nvSpPr>
                <p:cNvPr id="26639" name="TextBox 45">
                  <a:extLst>
                    <a:ext uri="{FF2B5EF4-FFF2-40B4-BE49-F238E27FC236}">
                      <a16:creationId xmlns:a16="http://schemas.microsoft.com/office/drawing/2014/main" id="{483546C8-9E80-46C2-AAA0-FBC91B097E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5262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main</a:t>
                  </a:r>
                </a:p>
              </p:txBody>
            </p:sp>
            <p:sp>
              <p:nvSpPr>
                <p:cNvPr id="26640" name="TextBox 46">
                  <a:extLst>
                    <a:ext uri="{FF2B5EF4-FFF2-40B4-BE49-F238E27FC236}">
                      <a16:creationId xmlns:a16="http://schemas.microsoft.com/office/drawing/2014/main" id="{356369F1-AE84-48B8-846A-A03B2E80F8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2145268"/>
                  <a:ext cx="1143000" cy="3693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testSqrt</a:t>
                  </a:r>
                </a:p>
              </p:txBody>
            </p:sp>
          </p:grpSp>
          <p:sp>
            <p:nvSpPr>
              <p:cNvPr id="26638" name="TextBox 44">
                <a:extLst>
                  <a:ext uri="{FF2B5EF4-FFF2-40B4-BE49-F238E27FC236}">
                    <a16:creationId xmlns:a16="http://schemas.microsoft.com/office/drawing/2014/main" id="{68AB82A5-FDB0-4DF8-AAEA-0964ED9C3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2667000"/>
                <a:ext cx="328327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testSqrt handles the exception using try/catch</a:t>
                </a:r>
              </a:p>
            </p:txBody>
          </p:sp>
        </p:grpSp>
        <p:sp>
          <p:nvSpPr>
            <p:cNvPr id="26636" name="TextBox 41">
              <a:extLst>
                <a:ext uri="{FF2B5EF4-FFF2-40B4-BE49-F238E27FC236}">
                  <a16:creationId xmlns:a16="http://schemas.microsoft.com/office/drawing/2014/main" id="{A587914E-07AD-44EF-A80B-29067A1E4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6786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6630" name="Group 48">
            <a:extLst>
              <a:ext uri="{FF2B5EF4-FFF2-40B4-BE49-F238E27FC236}">
                <a16:creationId xmlns:a16="http://schemas.microsoft.com/office/drawing/2014/main" id="{6BE09C0D-98BA-4D65-8D2C-70DCEF3D9AA0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5053013"/>
            <a:ext cx="5121275" cy="650875"/>
            <a:chOff x="4336647" y="2678668"/>
            <a:chExt cx="5121974" cy="650796"/>
          </a:xfrm>
        </p:grpSpPr>
        <p:grpSp>
          <p:nvGrpSpPr>
            <p:cNvPr id="26631" name="Group 27">
              <a:extLst>
                <a:ext uri="{FF2B5EF4-FFF2-40B4-BE49-F238E27FC236}">
                  <a16:creationId xmlns:a16="http://schemas.microsoft.com/office/drawing/2014/main" id="{705FC0B1-B93D-411F-BD32-39F0180FD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647" y="2960132"/>
              <a:ext cx="5121974" cy="369332"/>
              <a:chOff x="4572000" y="2590800"/>
              <a:chExt cx="5121974" cy="369332"/>
            </a:xfrm>
          </p:grpSpPr>
          <p:sp>
            <p:nvSpPr>
              <p:cNvPr id="26633" name="TextBox 53">
                <a:extLst>
                  <a:ext uri="{FF2B5EF4-FFF2-40B4-BE49-F238E27FC236}">
                    <a16:creationId xmlns:a16="http://schemas.microsoft.com/office/drawing/2014/main" id="{84E81E80-00D3-4389-BE85-051AB7976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2590800"/>
                <a:ext cx="114300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main</a:t>
                </a:r>
              </a:p>
            </p:txBody>
          </p:sp>
          <p:sp>
            <p:nvSpPr>
              <p:cNvPr id="26634" name="TextBox 52">
                <a:extLst>
                  <a:ext uri="{FF2B5EF4-FFF2-40B4-BE49-F238E27FC236}">
                    <a16:creationId xmlns:a16="http://schemas.microsoft.com/office/drawing/2014/main" id="{1104035A-25A5-4578-A993-093A47B4E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2667000"/>
                <a:ext cx="39789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main completes the execution without any unusual error.</a:t>
                </a:r>
              </a:p>
            </p:txBody>
          </p:sp>
        </p:grpSp>
        <p:sp>
          <p:nvSpPr>
            <p:cNvPr id="26632" name="TextBox 50">
              <a:extLst>
                <a:ext uri="{FF2B5EF4-FFF2-40B4-BE49-F238E27FC236}">
                  <a16:creationId xmlns:a16="http://schemas.microsoft.com/office/drawing/2014/main" id="{12AC4B29-61B2-4267-BEE8-5D9013566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6786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FCD2-201F-4C9C-8D48-E66CA082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exception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518C10F-59A0-410E-82B4-FDBE1CAD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An </a:t>
            </a:r>
            <a:r>
              <a:rPr lang="en-US" altLang="en-US" i="1"/>
              <a:t>exception </a:t>
            </a:r>
            <a:r>
              <a:rPr lang="en-US" altLang="en-US"/>
              <a:t>is an abnormal condition that arises in a code sequence at run time. </a:t>
            </a:r>
          </a:p>
          <a:p>
            <a:r>
              <a:rPr lang="en-US" altLang="en-US"/>
              <a:t>In other words, an exception is a runtime error. </a:t>
            </a:r>
          </a:p>
          <a:p>
            <a:r>
              <a:rPr lang="en-US" altLang="en-US"/>
              <a:t>In computer languages that do not support exception handling, errors must be checked and handled manually—typically through the use of error codes, and so 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BCF-6340-4DEE-8068-4E35ECC8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 nested try catch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6362693-77FE-46FE-B4CE-19F8F0845F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200"/>
              <a:t>If you handle the same exception in multiple level only the closet one will be used to handle the exception.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 class multilevel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int[] course = new int[10];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try{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out.println("Outer try");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try{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 "Start Change" 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course[ 10 ] = 1;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 "End Change" 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 catch(ArrayIndexOutOfBoundsException e)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i="1"/>
              <a:t>out.println( "Inner Catch: " + e.getMessage());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}catch (ArrayIndexOutOfBoundsException e)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i="1"/>
              <a:t>out.println( "Outer Catch: " + e.getMessage());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 sz="160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98F4BD1E-88F8-4966-8651-27F6807C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90825"/>
            <a:ext cx="1724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1FBC-6353-4A76-889C-1FEEF020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 nested try catch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B0BBB54-7777-4AA7-880D-3BEC34E2E4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200"/>
              <a:t>If an exception is not handled in inner level it can be handled by outer level.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 class multilevel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int[] course = new int[10];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try{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out.println("Outer try");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try{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 "Start Change" 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course[ 10 ] = 1;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System.</a:t>
            </a:r>
            <a:r>
              <a:rPr lang="en-US" altLang="en-US" sz="1400" i="1"/>
              <a:t>out.println( "End Change" 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 catch(NumberFormatException e) 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i="1"/>
              <a:t>out.println( "Inner Catch: " + e.getMessage());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}catch (ArrayIndexOutOfBoundsException e)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i="1"/>
              <a:t>out.println( "Outer Catch: " + e.getMessage());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 sz="160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D9000215-AE34-4080-A24F-12C8E717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667000"/>
            <a:ext cx="20955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B36-C905-4E35-B44A-28FE32DB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Example-throwing a different exception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B7BB479-FAEB-471F-8D61-262B4614DF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625"/>
          </a:xfrm>
        </p:spPr>
        <p:txBody>
          <a:bodyPr/>
          <a:lstStyle/>
          <a:p>
            <a:r>
              <a:rPr lang="en-US" altLang="en-US" sz="2000"/>
              <a:t>It is possible to throw a different exception after catching an exception.</a:t>
            </a:r>
          </a:p>
          <a:p>
            <a:r>
              <a:rPr lang="en-US" altLang="en-US" sz="2000"/>
              <a:t>If the try or catch block has a </a:t>
            </a:r>
            <a:r>
              <a:rPr lang="en-US" altLang="en-US" sz="2000" b="1"/>
              <a:t>throw </a:t>
            </a:r>
            <a:r>
              <a:rPr lang="en-US" altLang="en-US" sz="2000"/>
              <a:t>statement and it is not handled, finally will still run</a:t>
            </a:r>
          </a:p>
          <a:p>
            <a:pPr lvl="1"/>
            <a:r>
              <a:rPr lang="en-US" altLang="en-US" sz="2000"/>
              <a:t>Flow jumps lo the </a:t>
            </a:r>
            <a:r>
              <a:rPr lang="en-US" altLang="en-US" sz="2000" b="1"/>
              <a:t>finally</a:t>
            </a:r>
            <a:r>
              <a:rPr lang="en-US" altLang="en-US" sz="2000"/>
              <a:t>, then </a:t>
            </a:r>
            <a:r>
              <a:rPr lang="en-US" altLang="en-US" sz="2000" b="1"/>
              <a:t>back to the throw</a:t>
            </a:r>
            <a:endParaRPr lang="en-US" altLang="en-US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b="1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	public class TestFinally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main(String[] args){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try{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i="1"/>
              <a:t>	test();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  <a:r>
              <a:rPr lang="en-US" altLang="en-US" sz="1200" b="1"/>
              <a:t>catch(Exception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out.println("Catch from main: "+ e.getMessage());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test(){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int c = 4/0; // system generated exception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 </a:t>
            </a:r>
            <a:r>
              <a:rPr lang="en-US" altLang="en-US" sz="1200" b="1"/>
              <a:t>catch(ArithmeticException e){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System.</a:t>
            </a:r>
            <a:r>
              <a:rPr lang="en-US" altLang="en-US" sz="1200" i="1"/>
              <a:t>out.println("Catch from test: "+ e.getMessage());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throw new IllegalArgumentException("throwing another exception");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 </a:t>
            </a:r>
            <a:r>
              <a:rPr lang="en-US" altLang="en-US" sz="1200" b="1"/>
              <a:t>finally{	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out.println("Finally from test method."); </a:t>
            </a:r>
            <a:r>
              <a:rPr lang="en-US" altLang="en-US" sz="12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System.</a:t>
            </a:r>
            <a:r>
              <a:rPr lang="en-US" altLang="en-US" sz="1200" b="1" i="1"/>
              <a:t>out.println(“After Finally from test method.");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}}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4D8E2C08-8299-4A3D-9A66-19AEF331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3718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B9E7-1A33-4B56-B557-3382810C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Example-throwing a different exception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CBCB54E-CEFF-45E9-A845-3EB7E05BF6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625"/>
          </a:xfrm>
        </p:spPr>
        <p:txBody>
          <a:bodyPr/>
          <a:lstStyle/>
          <a:p>
            <a:r>
              <a:rPr lang="en-US" altLang="en-US" sz="2000"/>
              <a:t>It is possible to throw a different exception after catching an exception.</a:t>
            </a:r>
          </a:p>
          <a:p>
            <a:r>
              <a:rPr lang="en-US" altLang="en-US" sz="2000"/>
              <a:t>If the try or catch block has a </a:t>
            </a:r>
            <a:r>
              <a:rPr lang="en-US" altLang="en-US" sz="2000" b="1"/>
              <a:t>throw </a:t>
            </a:r>
            <a:r>
              <a:rPr lang="en-US" altLang="en-US" sz="2000"/>
              <a:t>statement and it is not handled, finally will still run</a:t>
            </a:r>
          </a:p>
          <a:p>
            <a:pPr lvl="1"/>
            <a:r>
              <a:rPr lang="en-US" altLang="en-US" sz="2000"/>
              <a:t>Flow jumps lo the </a:t>
            </a:r>
            <a:r>
              <a:rPr lang="en-US" altLang="en-US" sz="2000" b="1"/>
              <a:t>finally</a:t>
            </a:r>
            <a:r>
              <a:rPr lang="en-US" altLang="en-US" sz="2000"/>
              <a:t>, then </a:t>
            </a:r>
            <a:r>
              <a:rPr lang="en-US" altLang="en-US" sz="2000" b="1"/>
              <a:t>back to the throw</a:t>
            </a:r>
          </a:p>
          <a:p>
            <a:pPr lvl="1"/>
            <a:endParaRPr lang="en-US" altLang="en-US" sz="9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	public class TestFinally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main(String[] args){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i="1"/>
              <a:t>	test();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</a:t>
            </a:r>
            <a:r>
              <a:rPr lang="en-US" altLang="en-US" sz="1200" b="1"/>
              <a:t>catch(Exception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out.println("Catch from main: "+ e.getMessage());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 b="1"/>
              <a:t>public static void test(){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b="1"/>
              <a:t>	throw new IllegalArgumentException("throwing another exception");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 </a:t>
            </a:r>
            <a:r>
              <a:rPr lang="en-US" altLang="en-US" sz="1200" b="1"/>
              <a:t>catch(ArithmeticException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out.println("Catch from test: "+ e.getMessage());</a:t>
            </a:r>
            <a:endParaRPr lang="en-US" altLang="en-US" sz="1200" b="1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} </a:t>
            </a:r>
            <a:r>
              <a:rPr lang="en-US" altLang="en-US" sz="1200" b="1"/>
              <a:t>finally{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	System.</a:t>
            </a:r>
            <a:r>
              <a:rPr lang="en-US" altLang="en-US" sz="1200" b="1" i="1"/>
              <a:t>out.println("Finally from test method.");  </a:t>
            </a:r>
            <a:r>
              <a:rPr lang="en-US" altLang="en-US" sz="12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System.</a:t>
            </a:r>
            <a:r>
              <a:rPr lang="en-US" altLang="en-US" sz="1200" b="1" i="1"/>
              <a:t>out.println(“After Finally from test method.");</a:t>
            </a:r>
            <a:endParaRPr lang="en-US" altLang="en-US" sz="12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200"/>
              <a:t>}}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51F81CB8-61B5-44A8-9593-5A8BAC26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505200"/>
            <a:ext cx="340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CE76-EA4C-4258-9B58-95DD857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Example-throw and catch exception in same block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816D2A7-F89F-4D0D-AE96-5E62D62555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3375"/>
            <a:ext cx="7467600" cy="4873625"/>
          </a:xfrm>
        </p:spPr>
        <p:txBody>
          <a:bodyPr/>
          <a:lstStyle/>
          <a:p>
            <a:endParaRPr lang="en-US" altLang="en-US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TestFinally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i="1"/>
              <a:t>	test();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r>
              <a:rPr lang="en-US" altLang="en-US" sz="1400" b="1"/>
              <a:t>catch(Exception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out.println("Catch from main: "+ e.getMessage());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test(){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	throw new ArithmeticException("throwing an exception");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 </a:t>
            </a:r>
            <a:r>
              <a:rPr lang="en-US" altLang="en-US" sz="1400" b="1"/>
              <a:t>catch(ArithmeticException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out.println("Catch from test: "+ e.getMessage());</a:t>
            </a:r>
            <a:endParaRPr lang="en-US" altLang="en-US" sz="1400" b="1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 </a:t>
            </a:r>
            <a:r>
              <a:rPr lang="en-US" altLang="en-US" sz="1400" b="1"/>
              <a:t>finally{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out.println("Finally from test method.");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out.println(“After Finally from test method.");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8DB07437-300E-47FB-B7C4-B7F47998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88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6C48-F7E5-4B11-BC37-25326201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Exception hierarchy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D7A0AF6-C344-45C3-B8CA-FA42F23BF4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altLang="en-US" sz="2200"/>
              <a:t>All exception classes are subtypes of java.lang.Exception class. </a:t>
            </a:r>
          </a:p>
        </p:txBody>
      </p:sp>
      <p:pic>
        <p:nvPicPr>
          <p:cNvPr id="32772" name="Picture 2" descr="exception-hierarchy">
            <a:extLst>
              <a:ext uri="{FF2B5EF4-FFF2-40B4-BE49-F238E27FC236}">
                <a16:creationId xmlns:a16="http://schemas.microsoft.com/office/drawing/2014/main" id="{87CF9F50-4AE0-422E-8479-D385AA388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5612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Box 4">
            <a:extLst>
              <a:ext uri="{FF2B5EF4-FFF2-40B4-BE49-F238E27FC236}">
                <a16:creationId xmlns:a16="http://schemas.microsoft.com/office/drawing/2014/main" id="{00FD374D-97E7-41DD-8FE5-0395897D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139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 useful methods: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getMessage()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printStackTrace()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F3C-B0D2-44E5-90C6-F6ACAA5A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Exception hierarchy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81CBBF6-9D35-40A6-AD53-ED420134C0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altLang="en-US" sz="2200"/>
              <a:t>All exception classes are subtypes of java.lang.Exception class. </a:t>
            </a:r>
          </a:p>
        </p:txBody>
      </p:sp>
      <p:pic>
        <p:nvPicPr>
          <p:cNvPr id="33796" name="Picture 4" descr="Exceptions1">
            <a:extLst>
              <a:ext uri="{FF2B5EF4-FFF2-40B4-BE49-F238E27FC236}">
                <a16:creationId xmlns:a16="http://schemas.microsoft.com/office/drawing/2014/main" id="{0FB41405-61D9-4F4E-922A-E1305D58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715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949-C03F-43FF-96FD-B54ADCC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exception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1FA25CB-AD7E-4FFD-A4F7-EC6F32412C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2 types</a:t>
            </a:r>
          </a:p>
          <a:p>
            <a:pPr lvl="1"/>
            <a:r>
              <a:rPr lang="en-US" altLang="en-US"/>
              <a:t>Checked</a:t>
            </a:r>
          </a:p>
          <a:p>
            <a:pPr lvl="1"/>
            <a:r>
              <a:rPr lang="en-US" altLang="en-US"/>
              <a:t>Unchecked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1A4C-6C34-4EEC-AE60-A5233D46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Checked Exception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B9E270E-BB91-4BF5-91EA-BF5A84F1CF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Checked exceptions are </a:t>
            </a:r>
            <a:r>
              <a:rPr lang="en-US" altLang="en-US" b="1"/>
              <a:t>checked at compile-time</a:t>
            </a:r>
            <a:r>
              <a:rPr lang="en-US" altLang="en-US"/>
              <a:t>. </a:t>
            </a:r>
          </a:p>
          <a:p>
            <a:r>
              <a:rPr lang="en-US" altLang="en-US"/>
              <a:t>It means if a method is throwing a checked exception then  we cannot ignore at compile time </a:t>
            </a:r>
          </a:p>
          <a:p>
            <a:r>
              <a:rPr lang="en-US" altLang="en-US"/>
              <a:t>it should handle the exception using </a:t>
            </a:r>
            <a:r>
              <a:rPr lang="en-US" altLang="en-US" b="1" u="sng"/>
              <a:t>try-catch block</a:t>
            </a:r>
            <a:r>
              <a:rPr lang="en-US" altLang="en-US"/>
              <a:t> or it should declare the exception using </a:t>
            </a:r>
            <a:r>
              <a:rPr lang="en-US" altLang="en-US" b="1" u="sng"/>
              <a:t>throws keyword</a:t>
            </a:r>
            <a:r>
              <a:rPr lang="en-US" altLang="en-US"/>
              <a:t>, </a:t>
            </a:r>
          </a:p>
          <a:p>
            <a:r>
              <a:rPr lang="en-US" altLang="en-US"/>
              <a:t>otherwise the program will give a compilation error. </a:t>
            </a:r>
          </a:p>
          <a:p>
            <a:r>
              <a:rPr lang="en-US" altLang="en-US"/>
              <a:t>It is named as </a:t>
            </a:r>
            <a:r>
              <a:rPr lang="en-US" altLang="en-US" b="1" i="1"/>
              <a:t>checked exception</a:t>
            </a:r>
            <a:r>
              <a:rPr lang="en-US" altLang="en-US"/>
              <a:t> because these exceptions are </a:t>
            </a:r>
            <a:r>
              <a:rPr lang="en-US" altLang="en-US" b="1" i="1"/>
              <a:t>checked</a:t>
            </a:r>
            <a:r>
              <a:rPr lang="en-US" altLang="en-US"/>
              <a:t> at Compile time.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39F9-5182-4012-9325-46BECF06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Unchecked Exception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6B1DD44-96FB-44A3-AF15-96F6EEC216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Unchecked exceptions are </a:t>
            </a:r>
            <a:r>
              <a:rPr lang="en-US" altLang="en-US" b="1"/>
              <a:t>not checked at compile time</a:t>
            </a:r>
            <a:r>
              <a:rPr lang="en-US" altLang="en-US"/>
              <a:t>. </a:t>
            </a:r>
          </a:p>
          <a:p>
            <a:r>
              <a:rPr lang="en-US" altLang="en-US"/>
              <a:t>If a program is throwing an unchecked exception, the program won’t give a compilation error if you didn’t handle/declare that exception. </a:t>
            </a:r>
          </a:p>
          <a:p>
            <a:r>
              <a:rPr lang="en-US" altLang="en-US"/>
              <a:t>Most of the time these exceptions occur due to </a:t>
            </a:r>
          </a:p>
          <a:p>
            <a:pPr lvl="1"/>
            <a:r>
              <a:rPr lang="en-US" altLang="en-US"/>
              <a:t>bad data provided by user during the user-program interaction.</a:t>
            </a:r>
          </a:p>
          <a:p>
            <a:pPr lvl="1"/>
            <a:r>
              <a:rPr lang="en-US" altLang="en-US"/>
              <a:t>Logical error.</a:t>
            </a:r>
          </a:p>
          <a:p>
            <a:r>
              <a:rPr lang="en-US" altLang="en-US"/>
              <a:t>All Unchecked exceptions are direct sub classes of </a:t>
            </a:r>
            <a:r>
              <a:rPr lang="en-US" altLang="en-US" b="1"/>
              <a:t>RuntimeException</a:t>
            </a:r>
            <a:r>
              <a:rPr lang="en-US" altLang="en-US"/>
              <a:t> class.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B2A6-545F-45C5-9D1C-061AEC68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exception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66E0B0A-732C-41D9-AA31-5F54EDE7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Definition: An </a:t>
            </a:r>
            <a:r>
              <a:rPr lang="en-US" altLang="en-US" i="1"/>
              <a:t>exception </a:t>
            </a:r>
            <a:r>
              <a:rPr lang="en-US" altLang="en-US"/>
              <a:t>is an event, which occurs during the execution of a program, that disrupts the normal flow of the program's instructions.</a:t>
            </a:r>
          </a:p>
          <a:p>
            <a:r>
              <a:rPr lang="en-US" altLang="en-US"/>
              <a:t>Following are some scenarios where an exception occurs.</a:t>
            </a:r>
          </a:p>
          <a:p>
            <a:pPr lvl="1"/>
            <a:r>
              <a:rPr lang="en-US" altLang="en-US"/>
              <a:t>A user has entered an invalid data.</a:t>
            </a:r>
          </a:p>
          <a:p>
            <a:pPr lvl="1"/>
            <a:r>
              <a:rPr lang="en-US" altLang="en-US"/>
              <a:t>A file that needs to be opened cannot be found.</a:t>
            </a:r>
          </a:p>
          <a:p>
            <a:pPr lvl="1"/>
            <a:r>
              <a:rPr lang="en-US" altLang="en-US"/>
              <a:t>A network connection has been lost in the middle of communications or the JVM has run out of memory.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7FB6-CA5D-4962-8066-95C5760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3640F4E-290C-4154-85F2-18B00F58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These are not exceptions at all, but problems that arise beyond the control of the user or the programmer. </a:t>
            </a:r>
          </a:p>
          <a:p>
            <a:r>
              <a:rPr lang="en-US" altLang="en-US"/>
              <a:t>Errors are typically ignored in your code because you can rarely do anything about an error.</a:t>
            </a:r>
          </a:p>
          <a:p>
            <a:r>
              <a:rPr lang="en-US" altLang="en-US"/>
              <a:t>For example, if a stack overflow occurs, an error will arise. They are also ignored at the time of compilation.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E8BC-FA70-4F3E-A618-4ED250AD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Catching subclass exception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007A5F1-414D-43D4-A333-E47A1928F6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You can not catch the same exception twice at same level.</a:t>
            </a:r>
          </a:p>
          <a:p>
            <a:r>
              <a:rPr lang="en-US" altLang="en-US"/>
              <a:t>If a catch block is written to handle a super class exception, it will also catch subclass exception.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try{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}catch(Exception e){ // handle IOException as well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}catch(IOException e) { // Compile error: Unreachable catch block for IOException. It is already handled by the catch block for Exception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  <a:endParaRPr lang="en-US" altLang="en-US"/>
          </a:p>
          <a:p>
            <a:r>
              <a:rPr lang="en-US" altLang="en-US"/>
              <a:t>To handle the subclass separately, it must appear a catch block before the parent catch block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try{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}catch(IOException e){ //OK,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}catch(Exception e) { // All exception except IOException will be cathed here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18DF-0BE0-424F-8201-1C1F6B11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User Defined Exception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1068-6714-4677-8696-0DF94F59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 defined exception</a:t>
            </a:r>
          </a:p>
        </p:txBody>
      </p:sp>
      <p:sp>
        <p:nvSpPr>
          <p:cNvPr id="40963" name="Content Placeholder 3">
            <a:extLst>
              <a:ext uri="{FF2B5EF4-FFF2-40B4-BE49-F238E27FC236}">
                <a16:creationId xmlns:a16="http://schemas.microsoft.com/office/drawing/2014/main" id="{D381260C-BA8B-4800-BC70-3431376394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Sometimes you may need to create your own exception.</a:t>
            </a:r>
          </a:p>
          <a:p>
            <a:r>
              <a:rPr lang="en-US" altLang="en-US"/>
              <a:t>How?</a:t>
            </a:r>
          </a:p>
          <a:p>
            <a:pPr lvl="1"/>
            <a:r>
              <a:rPr lang="en-US" altLang="en-US"/>
              <a:t>just define a subclass of </a:t>
            </a:r>
            <a:r>
              <a:rPr lang="en-US" altLang="en-US" b="1"/>
              <a:t>Exception (which is, of course, a subclass of Throwable). </a:t>
            </a:r>
          </a:p>
          <a:p>
            <a:pPr lvl="1"/>
            <a:r>
              <a:rPr lang="en-US" altLang="en-US" b="1"/>
              <a:t>Your subclasses don’t need to actually implement anything—it is their </a:t>
            </a:r>
            <a:r>
              <a:rPr lang="en-US" altLang="en-US"/>
              <a:t>existence in the </a:t>
            </a:r>
            <a:r>
              <a:rPr lang="en-US" altLang="en-US" b="1"/>
              <a:t>type system</a:t>
            </a:r>
            <a:r>
              <a:rPr lang="en-US" altLang="en-US"/>
              <a:t> that allows you to use them as exceptions.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6140-C4DB-4F81-9AFD-4D0AAC3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 defined exception</a:t>
            </a:r>
          </a:p>
        </p:txBody>
      </p:sp>
      <p:sp>
        <p:nvSpPr>
          <p:cNvPr id="41987" name="Content Placeholder 3">
            <a:extLst>
              <a:ext uri="{FF2B5EF4-FFF2-40B4-BE49-F238E27FC236}">
                <a16:creationId xmlns:a16="http://schemas.microsoft.com/office/drawing/2014/main" id="{A687190E-E1D3-44EB-B4D5-89FDF75943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Exception class doesn’t have any method, only constructors.</a:t>
            </a:r>
          </a:p>
          <a:p>
            <a:pPr lvl="1"/>
            <a:r>
              <a:rPr lang="en-US" altLang="en-US"/>
              <a:t>The most commonly used constructors are.</a:t>
            </a:r>
          </a:p>
          <a:p>
            <a:pPr lvl="2"/>
            <a:r>
              <a:rPr lang="en-US" altLang="en-US"/>
              <a:t>Exception( )</a:t>
            </a:r>
          </a:p>
          <a:p>
            <a:pPr lvl="2"/>
            <a:r>
              <a:rPr lang="en-US" altLang="en-US"/>
              <a:t>Exception(String </a:t>
            </a:r>
            <a:r>
              <a:rPr lang="en-US" altLang="en-US" i="1"/>
              <a:t>msg)</a:t>
            </a:r>
            <a:endParaRPr lang="en-US" altLang="en-US"/>
          </a:p>
          <a:p>
            <a:r>
              <a:rPr lang="en-US" altLang="en-US"/>
              <a:t>Once you create the exception, you can </a:t>
            </a:r>
            <a:r>
              <a:rPr lang="en-US" altLang="en-US" b="1"/>
              <a:t>throw</a:t>
            </a:r>
            <a:r>
              <a:rPr lang="en-US" altLang="en-US"/>
              <a:t> and </a:t>
            </a:r>
            <a:r>
              <a:rPr lang="en-US" altLang="en-US" b="1"/>
              <a:t>catch</a:t>
            </a:r>
            <a:r>
              <a:rPr lang="en-US" altLang="en-US"/>
              <a:t> the exception as any other Exception.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554D-7E89-4EDD-A7AB-79445B7F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 User defined exception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F804EE-D880-4346-B5A0-EBF53CE333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class SuperHeroException extends Exception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SuperHeroException()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super();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5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SuperHeroException(String message)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super(message);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5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SuperHeroException(int energyLevel)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super("Energy level dropped below:" + energyLevel);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D85F-7D63-4384-9C2F-5A74EE6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 User defined exception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238C72-22B8-4AA1-BAC2-9CAD6E9450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public class SuperHero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int energyLevel;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public SuperHero(int a){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	energyLevel = a;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3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public void testEnergy() throws SuperHeroException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if(energyLevel &lt; 50)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	throw new SuperHeroException(50);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}	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3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public static void main(String[] args){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SuperHero hero = new SuperHero(40);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try{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	hero.testEnergy();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}catch(SuperHeroException e){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	e.printStackTrace();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3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/>
          </a:p>
          <a:p>
            <a:pPr>
              <a:spcBef>
                <a:spcPct val="0"/>
              </a:spcBef>
            </a:pPr>
            <a:r>
              <a:rPr lang="en-US" altLang="en-US"/>
              <a:t>Output</a:t>
            </a:r>
            <a:endParaRPr lang="en-US" altLang="en-US" sz="1400"/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5E05CC82-BBFB-4084-83E0-6BA4EEB5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15000"/>
            <a:ext cx="5419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CF67-6A2B-4E8E-9553-17398AE8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 User defined exception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7E604CC-BA98-4B56-94A6-FDC6500E14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See the word doc for another example related to BankAccount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C270-C18C-404D-A612-AC21FBD0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598A039-A518-42A3-8C77-C08EAF6430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Java: Complete Reference - Chapter 10</a:t>
            </a:r>
          </a:p>
          <a:p>
            <a:r>
              <a:rPr lang="en-US" altLang="en-US"/>
              <a:t>Java: How to Program – Chapter 11</a:t>
            </a:r>
          </a:p>
          <a:p>
            <a:r>
              <a:rPr lang="en-US" altLang="en-US"/>
              <a:t>Online Reference:</a:t>
            </a:r>
          </a:p>
          <a:p>
            <a:pPr lvl="1"/>
            <a:r>
              <a:rPr lang="en-US" altLang="en-US" u="sng">
                <a:hlinkClick r:id="rId2"/>
              </a:rPr>
              <a:t>http://www.tutorialspoint.com/java/java_exceptions.htm</a:t>
            </a:r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DF38-BC45-4004-88BB-B389279C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does it occur?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A38E1E9-4279-4F8E-860F-A0B82A84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a) Implicitly by some error condition – (system generated exception)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class ImplicitlyRaisedException{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public static void main( String[] arguments ){</a:t>
            </a:r>
          </a:p>
          <a:p>
            <a:pPr marL="1257300" lvl="3" indent="0">
              <a:buFont typeface="Wingdings" panose="05000000000000000000" pitchFamily="2" charset="2"/>
              <a:buNone/>
            </a:pPr>
            <a:r>
              <a:rPr lang="en-US" altLang="en-US" sz="1600"/>
              <a:t>int students[] = new int[5];</a:t>
            </a:r>
          </a:p>
          <a:p>
            <a:pPr marL="1257300" lvl="3" indent="0">
              <a:buFont typeface="Wingdings" panose="05000000000000000000" pitchFamily="2" charset="2"/>
              <a:buNone/>
            </a:pPr>
            <a:r>
              <a:rPr lang="en-US" altLang="en-US" sz="1600"/>
              <a:t>students[ 10 ] = 1; // Exception occurs here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r>
              <a:rPr lang="en-US" altLang="en-US" b="1"/>
              <a:t>b) Explicitly by the Programmer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class ExplicitlyRaisedException{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public static void main( String[] arguments ){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	throw new ArrayIndexOutOfBoundsException();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400050" lvl="1" indent="0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E873-EDE4-44ED-9B22-3A1385CC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Few more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86EC2F-A9DD-42F7-9079-1407EB5F6EA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990600" y="1828800"/>
          <a:ext cx="70104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Example Method call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exception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scan.nextInt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for any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nonInteger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input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InputMismatchException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Integer.parseInt(“abc”)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NumberFormatExcpetion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2/0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ArithmeticException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6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new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FileReader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(“C:\\temp.txt”)          Or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new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FileWriter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(“C:\\temp.txt”)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FileNotFoundException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obj.read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() 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obj.write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is any IO related object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IOException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1611-76D5-41F1-85C9-F06AC902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Exception keywords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C0B81B1-5BC6-4876-BD90-4078F8889A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try</a:t>
            </a:r>
          </a:p>
          <a:p>
            <a:r>
              <a:rPr lang="en-US" altLang="en-US"/>
              <a:t>catch</a:t>
            </a:r>
          </a:p>
          <a:p>
            <a:r>
              <a:rPr lang="en-US" altLang="en-US"/>
              <a:t>finally</a:t>
            </a:r>
          </a:p>
          <a:p>
            <a:r>
              <a:rPr lang="en-US" altLang="en-US"/>
              <a:t>throw</a:t>
            </a:r>
          </a:p>
          <a:p>
            <a:r>
              <a:rPr lang="en-US" altLang="en-US"/>
              <a:t>throws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0D12-3238-4F33-8DBB-D6ED190B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handle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B7D6-A777-4350-AF12-5C9D308D9B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Using try-catch-finally block</a:t>
            </a:r>
          </a:p>
          <a:p>
            <a:pPr lvl="1">
              <a:defRPr/>
            </a:pPr>
            <a:r>
              <a:rPr lang="en-US" dirty="0"/>
              <a:t>Program statements that you want to monitor for exceptions are contained within a </a:t>
            </a:r>
            <a:r>
              <a:rPr lang="en-US" b="1" dirty="0"/>
              <a:t>try </a:t>
            </a:r>
            <a:r>
              <a:rPr lang="en-US" dirty="0"/>
              <a:t>block. </a:t>
            </a:r>
          </a:p>
          <a:p>
            <a:pPr lvl="2">
              <a:defRPr/>
            </a:pPr>
            <a:r>
              <a:rPr lang="en-US" dirty="0"/>
              <a:t>If an exception occurs within the </a:t>
            </a:r>
            <a:r>
              <a:rPr lang="en-US" b="1" dirty="0"/>
              <a:t>try </a:t>
            </a:r>
            <a:r>
              <a:rPr lang="en-US" dirty="0"/>
              <a:t>block, it is thrown. </a:t>
            </a:r>
          </a:p>
          <a:p>
            <a:pPr marL="731837" lvl="2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Programmer code can catch this exception (using </a:t>
            </a:r>
            <a:r>
              <a:rPr lang="en-US" b="1" dirty="0"/>
              <a:t>catch</a:t>
            </a:r>
            <a:r>
              <a:rPr lang="en-US" dirty="0"/>
              <a:t>) and handle it in some rational manner.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Any code that absolutely must be executed after a </a:t>
            </a:r>
            <a:r>
              <a:rPr lang="en-US" b="1" dirty="0"/>
              <a:t>try </a:t>
            </a:r>
            <a:r>
              <a:rPr lang="en-US" dirty="0"/>
              <a:t>block completes is put in a </a:t>
            </a:r>
            <a:r>
              <a:rPr lang="en-US" b="1" dirty="0"/>
              <a:t>finally </a:t>
            </a:r>
            <a:r>
              <a:rPr lang="en-US" dirty="0"/>
              <a:t>block.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605-3006-4C8B-ABE1-B695C311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Flow control in try-catch blocks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70AA143-4F72-47F3-84C5-EBB256DDD1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you call a risky method, one of two things can happen.</a:t>
            </a:r>
          </a:p>
          <a:p>
            <a:pPr lvl="1"/>
            <a:r>
              <a:rPr lang="en-US" altLang="en-US"/>
              <a:t>The risky method either succeeds, and the </a:t>
            </a:r>
            <a:r>
              <a:rPr lang="en-US" altLang="en-US" b="1"/>
              <a:t>try block completes, </a:t>
            </a:r>
          </a:p>
          <a:p>
            <a:pPr lvl="1"/>
            <a:r>
              <a:rPr lang="en-US" altLang="en-US"/>
              <a:t>or the risky method </a:t>
            </a:r>
            <a:r>
              <a:rPr lang="en-US" altLang="en-US" b="1"/>
              <a:t>throws an exception </a:t>
            </a:r>
            <a:r>
              <a:rPr lang="en-US" altLang="en-US"/>
              <a:t>back to your calling method.</a:t>
            </a:r>
          </a:p>
          <a:p>
            <a:r>
              <a:rPr lang="en-US" altLang="en-US"/>
              <a:t>If the try block fails (throws an exception), </a:t>
            </a:r>
          </a:p>
          <a:p>
            <a:pPr lvl="1"/>
            <a:r>
              <a:rPr lang="en-US" altLang="en-US"/>
              <a:t>flow control </a:t>
            </a:r>
            <a:r>
              <a:rPr lang="en-US" altLang="en-US" b="1"/>
              <a:t>immediately</a:t>
            </a:r>
            <a:r>
              <a:rPr lang="en-US" altLang="en-US"/>
              <a:t> moves to the </a:t>
            </a:r>
            <a:r>
              <a:rPr lang="en-US" altLang="en-US" b="1"/>
              <a:t>catch</a:t>
            </a:r>
            <a:r>
              <a:rPr lang="en-US" altLang="en-US"/>
              <a:t> block without executing the rest of the code in try block..</a:t>
            </a:r>
          </a:p>
          <a:p>
            <a:pPr lvl="1"/>
            <a:r>
              <a:rPr lang="en-US" altLang="en-US"/>
              <a:t>When the </a:t>
            </a:r>
            <a:r>
              <a:rPr lang="en-US" altLang="en-US" b="1"/>
              <a:t>catch</a:t>
            </a:r>
            <a:r>
              <a:rPr lang="en-US" altLang="en-US"/>
              <a:t> block </a:t>
            </a:r>
            <a:r>
              <a:rPr lang="en-US" altLang="en-US" b="1"/>
              <a:t>completes</a:t>
            </a:r>
            <a:r>
              <a:rPr lang="en-US" altLang="en-US"/>
              <a:t>, the </a:t>
            </a:r>
            <a:r>
              <a:rPr lang="en-US" altLang="en-US" b="1"/>
              <a:t>finally</a:t>
            </a:r>
            <a:r>
              <a:rPr lang="en-US" altLang="en-US"/>
              <a:t> block runs. </a:t>
            </a:r>
          </a:p>
          <a:p>
            <a:pPr lvl="1"/>
            <a:r>
              <a:rPr lang="en-US" altLang="en-US"/>
              <a:t>When the </a:t>
            </a:r>
            <a:r>
              <a:rPr lang="en-US" altLang="en-US" b="1"/>
              <a:t>finally</a:t>
            </a:r>
            <a:r>
              <a:rPr lang="en-US" altLang="en-US"/>
              <a:t> block </a:t>
            </a:r>
            <a:r>
              <a:rPr lang="en-US" altLang="en-US" b="1"/>
              <a:t>completes</a:t>
            </a:r>
            <a:r>
              <a:rPr lang="en-US" altLang="en-US"/>
              <a:t>, the rest of the method continues 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0BE8-09A7-4553-9F98-FF3B72A4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Flow control in try-catch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9D70-3FF0-4B3F-9B7D-018E977F7B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If the try block succeeds (no exception), </a:t>
            </a:r>
          </a:p>
          <a:p>
            <a:pPr lvl="1">
              <a:defRPr/>
            </a:pPr>
            <a:r>
              <a:rPr lang="en-US" dirty="0"/>
              <a:t>flow control </a:t>
            </a:r>
            <a:r>
              <a:rPr lang="en-US" b="1" dirty="0"/>
              <a:t>skips over the catch </a:t>
            </a:r>
            <a:r>
              <a:rPr lang="en-US" dirty="0"/>
              <a:t>block and </a:t>
            </a:r>
            <a:r>
              <a:rPr lang="en-US" b="1" dirty="0"/>
              <a:t>moves to the finally block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/>
              <a:t>When the finally block completes, the rest of the method continues on.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try or catch block has a </a:t>
            </a:r>
            <a:r>
              <a:rPr lang="en-US" b="1" dirty="0"/>
              <a:t>return</a:t>
            </a:r>
            <a:r>
              <a:rPr lang="en-US" dirty="0"/>
              <a:t> statement, finally will still run</a:t>
            </a:r>
          </a:p>
          <a:p>
            <a:pPr lvl="1">
              <a:defRPr/>
            </a:pPr>
            <a:r>
              <a:rPr lang="en-US" dirty="0"/>
              <a:t>Flow jumps lo the </a:t>
            </a:r>
            <a:r>
              <a:rPr lang="en-US" b="1" dirty="0"/>
              <a:t>finally</a:t>
            </a:r>
            <a:r>
              <a:rPr lang="en-US" dirty="0"/>
              <a:t>, then </a:t>
            </a:r>
            <a:r>
              <a:rPr lang="en-US" b="1" dirty="0"/>
              <a:t>back to the return</a:t>
            </a:r>
            <a:r>
              <a:rPr lang="en-US" dirty="0"/>
              <a:t>.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try or catch block has a </a:t>
            </a:r>
            <a:r>
              <a:rPr lang="en-US" b="1" dirty="0"/>
              <a:t>throw </a:t>
            </a:r>
            <a:r>
              <a:rPr lang="en-US" dirty="0"/>
              <a:t>statement and it is not handled, finally will still run</a:t>
            </a:r>
          </a:p>
          <a:p>
            <a:pPr lvl="1">
              <a:defRPr/>
            </a:pPr>
            <a:r>
              <a:rPr lang="en-US" dirty="0"/>
              <a:t>Flow jumps lo the </a:t>
            </a:r>
            <a:r>
              <a:rPr lang="en-US" b="1" dirty="0"/>
              <a:t>finally</a:t>
            </a:r>
            <a:r>
              <a:rPr lang="en-US" dirty="0"/>
              <a:t>, then </a:t>
            </a:r>
            <a:r>
              <a:rPr lang="en-US" b="1" dirty="0"/>
              <a:t>back to the throw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9216</TotalTime>
  <Words>2930</Words>
  <Application>Microsoft Office PowerPoint</Application>
  <PresentationFormat>On-screen Show (4:3)</PresentationFormat>
  <Paragraphs>441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Century Schoolbook</vt:lpstr>
      <vt:lpstr>Wingdings</vt:lpstr>
      <vt:lpstr>Wingdings 2</vt:lpstr>
      <vt:lpstr>Calibri</vt:lpstr>
      <vt:lpstr>Times New Roman</vt:lpstr>
      <vt:lpstr>Oriel</vt:lpstr>
      <vt:lpstr>Exception CSI 211: Object Oriented Programming</vt:lpstr>
      <vt:lpstr>What is exception</vt:lpstr>
      <vt:lpstr>What is exception</vt:lpstr>
      <vt:lpstr>How does it occur?</vt:lpstr>
      <vt:lpstr>Few more examples</vt:lpstr>
      <vt:lpstr>Exception keywords</vt:lpstr>
      <vt:lpstr>How to handle exception</vt:lpstr>
      <vt:lpstr>Flow control in try-catch blocks</vt:lpstr>
      <vt:lpstr>Flow control in try-catch blocks</vt:lpstr>
      <vt:lpstr>How to handle exception</vt:lpstr>
      <vt:lpstr>Example</vt:lpstr>
      <vt:lpstr>Example – Multiple catches</vt:lpstr>
      <vt:lpstr>throws</vt:lpstr>
      <vt:lpstr>Throw vs. throws</vt:lpstr>
      <vt:lpstr>Methods are stacked</vt:lpstr>
      <vt:lpstr>Method stack and Exception</vt:lpstr>
      <vt:lpstr>Method stack and Exception</vt:lpstr>
      <vt:lpstr>Method stack and Exception</vt:lpstr>
      <vt:lpstr>Method stack and Exception</vt:lpstr>
      <vt:lpstr>Example - nested try catch</vt:lpstr>
      <vt:lpstr>Example - nested try catch</vt:lpstr>
      <vt:lpstr>Example-throwing a different exception</vt:lpstr>
      <vt:lpstr>Example-throwing a different exception</vt:lpstr>
      <vt:lpstr>Example-throw and catch exception in same block</vt:lpstr>
      <vt:lpstr>Exception hierarchy</vt:lpstr>
      <vt:lpstr>Exception hierarchy</vt:lpstr>
      <vt:lpstr>Types of exception</vt:lpstr>
      <vt:lpstr>Checked Exception</vt:lpstr>
      <vt:lpstr>Unchecked Exception</vt:lpstr>
      <vt:lpstr>Error</vt:lpstr>
      <vt:lpstr>Catching subclass exception</vt:lpstr>
      <vt:lpstr>User Defined Exception</vt:lpstr>
      <vt:lpstr>User defined exception</vt:lpstr>
      <vt:lpstr>User defined exception</vt:lpstr>
      <vt:lpstr>Example - User defined exception</vt:lpstr>
      <vt:lpstr>Example - User defined exception</vt:lpstr>
      <vt:lpstr>Example - User defined exception</vt:lpstr>
      <vt:lpstr>Reference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83</cp:revision>
  <dcterms:created xsi:type="dcterms:W3CDTF">2016-10-24T02:28:02Z</dcterms:created>
  <dcterms:modified xsi:type="dcterms:W3CDTF">2022-06-27T14:53:45Z</dcterms:modified>
</cp:coreProperties>
</file>