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4" r:id="rId4"/>
    <p:sldId id="265" r:id="rId5"/>
    <p:sldId id="267" r:id="rId6"/>
    <p:sldId id="266" r:id="rId7"/>
    <p:sldId id="284" r:id="rId8"/>
    <p:sldId id="285" r:id="rId9"/>
    <p:sldId id="268" r:id="rId10"/>
    <p:sldId id="257" r:id="rId11"/>
    <p:sldId id="259" r:id="rId12"/>
    <p:sldId id="258" r:id="rId13"/>
    <p:sldId id="260" r:id="rId14"/>
    <p:sldId id="261" r:id="rId15"/>
    <p:sldId id="262" r:id="rId16"/>
    <p:sldId id="269" r:id="rId17"/>
    <p:sldId id="271" r:id="rId18"/>
    <p:sldId id="272" r:id="rId19"/>
    <p:sldId id="279" r:id="rId20"/>
    <p:sldId id="280" r:id="rId21"/>
    <p:sldId id="275" r:id="rId22"/>
    <p:sldId id="270" r:id="rId23"/>
    <p:sldId id="274" r:id="rId24"/>
    <p:sldId id="276" r:id="rId25"/>
    <p:sldId id="273" r:id="rId26"/>
    <p:sldId id="277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ACDF13-68B0-4397-8848-5F33A314034D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C20AA-AA6B-4D65-891C-9FC7DD9EF10B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FE8E2-F6C4-4C60-BC82-52E6E5E7F46C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C19B5-9A6F-4907-934E-D7224742942E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377A769-4E44-4CB3-9A2A-B890B0B0B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01D1DEE3-B1EF-4EE4-ADF3-B9DAD051E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1D7A1C7E-54EA-4D5A-A86F-A52CBC418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517AEF59-4554-43B0-9AB7-8B0C5E155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D27D422-4A6B-4E2F-B8A7-B43408966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AD1F1382-1479-406E-9ADE-E8A280938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CE412-DDEB-4443-88A0-93829D74D378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0D0C70-6FA5-42F6-8CB9-283344F89C65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E369D-08F3-44EA-8E5B-FDAA28A4D0AF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B58D32-059C-44AF-9E5A-6E81BD1A3AEA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F2575C-EBB6-4F79-ADD7-3514AD5B2F0A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A54D31-2650-4F93-9995-52E6E2E0405D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A73D7E87-156D-4925-B9C2-E497646E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823A8-46A1-49B8-BBB9-5873F85C0074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14FF7255-8267-4924-9AF4-F96C298A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CEBD5049-342A-4E18-875A-3971B36F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A1DB914A-5486-4D7A-BF4B-37B2D565D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366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0C70A21-6EFA-45BB-8AEE-D11FAF7D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79E4D-39BD-45E2-94B7-07C64030B9A1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E4C0CBE-2AB2-4BD5-A53B-EB4551C8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AAEDE2B-1978-4D2F-92E9-F802F26C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38B1D-3ADC-489F-A116-18FA59BC8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8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0FD89B2-557A-487F-AF93-7AB07B77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EBFEB-F5C5-40F5-BBEF-EA8B26B81CEF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EA3AFFD-A0C2-4196-815B-849C55CC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B8D85B8-78D0-4A3A-B153-31C15AF2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01FD8-4AFB-440B-BADE-0A2AD9D1F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86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C307A969-1EC4-424C-A444-ECD0B460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A110A4A-DCC1-4A40-B299-0B984D44BBBF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DA42656A-A12E-4D75-933D-73132A5528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145119-D66F-4F5A-A8F8-A7CFD1F877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D3F6387-2DB6-4F02-B188-DBDC0A0C11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2072FE-F036-4A31-B8FD-110C0645A50D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12E62-87FC-4A16-8CE4-30113C0129A9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6B97D-FCF4-4A30-9F01-70AC6F9E882B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8019C-4026-4924-B671-D56B66C9B458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2E174DB-8A6A-4E38-A2C3-860D7E1B7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680F8F7C-E686-4B14-976C-5FEE2A724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4AD6E01-B62F-4625-B219-EBCDCE84F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5C3B02E-D047-4E0F-81CB-2880C3F9B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F1F11237-F942-4143-BFA4-FE44A80A9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0FB56-1585-4B1E-8251-8ADBDA6B4568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679CDB-919F-4D75-B4E9-E4610204D223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09D8ED-732B-4B21-B07D-BB64D46ED7A0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3B9CF9-4F95-4B8D-9C08-2491D0EF3549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40F213-6EE5-44A9-BCCD-04005E411647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39DF68-1E52-46CC-BC48-773C95500947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D21028A-16D5-4DB8-BE12-D77266284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44BD14-FC14-4F67-A69E-61579E82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7BA0D-E407-42B9-854F-7A6E5D07C9D7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C9604CAC-A937-43E2-83F5-4FDCD69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9640B89-5E0F-41BF-9DC8-B1CE5696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31C40E7D-7D3E-43D5-8AA0-48CF0367E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71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BB76722F-CE1B-4E9C-99C8-29792356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4DCC-6D40-46F8-8698-D3EC009E82DF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2C2F55-6389-46BF-B338-5ED7AC2E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39F18C9-BE36-4328-A0DE-C86D9583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F5087-2457-418C-B11E-EE9014D8E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13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BF69953E-96F5-4FC3-A168-F7600615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7D694-9B6C-4A46-A2A3-AEF6E8B50D4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4556007-1281-4E9F-A37F-EF990FBB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5DF983A-9564-4C84-B8C4-32196CE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B205A-93A4-4C05-A626-FF7B15EEED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6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E240B7F2-B226-4ABB-A753-51E748E2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D88ED6-33CC-4F59-9842-BB032EE988ED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7A31EBE-9FAC-47A1-8B3D-62F9D0A8D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D8EC39-6422-4287-A742-419A293000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8CC2DEE-545C-4740-B909-A118BE7225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3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2CDC8E64-3A49-45BE-8A5D-78E9093C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0EA1-5397-459A-94B8-FFE6110EE99A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F2578-BBDC-4351-96B4-AFF985D4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6EC14F88-4035-4C66-829C-A27E4464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DF735-2759-45A9-934A-0306EA2915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3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D56454EE-A1DA-4A40-A899-A916E6F8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1BA5FA-86D4-4BFB-B9E9-2C66240D2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A9E9B96C-B59B-40A4-97D1-3BFF15CD9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>
            <a:extLst>
              <a:ext uri="{FF2B5EF4-FFF2-40B4-BE49-F238E27FC236}">
                <a16:creationId xmlns:a16="http://schemas.microsoft.com/office/drawing/2014/main" id="{A21E3473-70E0-4875-BEA8-28A25F1A4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CA9650-916B-41CA-BDC9-EBBBA064E986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>
            <a:extLst>
              <a:ext uri="{FF2B5EF4-FFF2-40B4-BE49-F238E27FC236}">
                <a16:creationId xmlns:a16="http://schemas.microsoft.com/office/drawing/2014/main" id="{73DB1315-6D9C-4D6E-BC7F-2687B6BA8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0E4BDB-A894-4807-82AC-24411A934A95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F5F80D51-9A68-45D5-808C-F54C3878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331A54D-8CCC-4B6D-BF3C-EEC0597074BC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FFFEFC3F-D620-4B62-875F-04578D13E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62D903-357F-49A4-96F1-78BAD7148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7C0B6409-31D4-4080-A333-E202D34F03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432DCAF7-18A6-4FDC-9E63-2E13B5CF9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174E5E-A559-4294-ADF3-C9CA462CAE23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A6F75766-2C71-4226-8F3C-65B775E87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592D2-6E9A-42CE-ADD2-28BAC8135CE3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>
            <a:extLst>
              <a:ext uri="{FF2B5EF4-FFF2-40B4-BE49-F238E27FC236}">
                <a16:creationId xmlns:a16="http://schemas.microsoft.com/office/drawing/2014/main" id="{044A5BA6-2D6F-4665-B8A5-997939EBB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3B7176AF-D815-46F9-A91A-69D3F4C70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>
            <a:extLst>
              <a:ext uri="{FF2B5EF4-FFF2-40B4-BE49-F238E27FC236}">
                <a16:creationId xmlns:a16="http://schemas.microsoft.com/office/drawing/2014/main" id="{BD376612-BE85-4174-8BFD-D05AB3236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6EA5C274-C53E-429F-81B6-28C4F342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A117988-929C-44E2-969F-E0174347C582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7F465CD9-9AE5-4352-A306-B72E4014BC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1C4A71-6A3C-4B64-A4DE-AB248A815B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03F26B07-FB57-4282-893F-E789CA71EC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1BE882CE-A2B6-4074-9C4F-CCE92E06A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59A19680-4BDD-43DE-8550-C7DAE8C1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6A3F7B07-B534-4808-BA95-9D9F82FA7E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955CE74-4F8B-423B-85F5-F29A4E958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141B45-7EBF-48F9-8927-A25C0E51598B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A37CC-ED91-4F82-A578-4C55B9E50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4DDB7144-28D4-4967-B0D8-CBB2398EB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>
            <a:extLst>
              <a:ext uri="{FF2B5EF4-FFF2-40B4-BE49-F238E27FC236}">
                <a16:creationId xmlns:a16="http://schemas.microsoft.com/office/drawing/2014/main" id="{3116284B-B463-4BB7-A2D1-599D948E8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FDF80E-B7D4-4959-842E-AF46960AF03D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>
            <a:extLst>
              <a:ext uri="{FF2B5EF4-FFF2-40B4-BE49-F238E27FC236}">
                <a16:creationId xmlns:a16="http://schemas.microsoft.com/office/drawing/2014/main" id="{1E88ECB0-997E-4B17-AF9D-DBBB20347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5A21BB-327E-49CB-BE20-920792EF4F80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94516D3-E6B3-4309-B00C-1E358B8B0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13F4D134-7944-4807-A81A-C9E41ED434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84" r:id="rId4"/>
    <p:sldLayoutId id="2147483785" r:id="rId5"/>
    <p:sldLayoutId id="2147483792" r:id="rId6"/>
    <p:sldLayoutId id="2147483786" r:id="rId7"/>
    <p:sldLayoutId id="2147483793" r:id="rId8"/>
    <p:sldLayoutId id="2147483794" r:id="rId9"/>
    <p:sldLayoutId id="2147483787" r:id="rId10"/>
    <p:sldLayoutId id="21474837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nested.html#shadowing" TargetMode="External"/><Relationship Id="rId2" Type="http://schemas.openxmlformats.org/officeDocument/2006/relationships/hyperlink" Target="https://docs.oracle.com/javase/tutorial/java/javaOO/localclasses.html#accessing-members-of-an-enclosing-clas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anonymous-inner-class" TargetMode="External"/><Relationship Id="rId2" Type="http://schemas.openxmlformats.org/officeDocument/2006/relationships/hyperlink" Target="http://www.javatpoint.com/member-inner-cl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tpoint.com/nested-interface" TargetMode="External"/><Relationship Id="rId5" Type="http://schemas.openxmlformats.org/officeDocument/2006/relationships/hyperlink" Target="http://www.javatpoint.com/static-nested-class" TargetMode="External"/><Relationship Id="rId4" Type="http://schemas.openxmlformats.org/officeDocument/2006/relationships/hyperlink" Target="http://www.javatpoint.com/local-inner-cla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1EC1-7B0E-41C4-81CF-4277BF34C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Nested Class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7FCB3732-15A7-4DBD-9145-7AA1955BA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CFB5-B6B7-4FF2-964D-86B83BCA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Anonymous Class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D270D34-36EF-438A-8AE5-6129129BBD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An </a:t>
            </a:r>
            <a:r>
              <a:rPr lang="en-US" altLang="en-US" b="1"/>
              <a:t>anonymous class</a:t>
            </a:r>
            <a:r>
              <a:rPr lang="en-US" altLang="en-US"/>
              <a:t> is defined and instantiated in a single succinct expression using the new operator. </a:t>
            </a:r>
          </a:p>
          <a:p>
            <a:pPr eaLnBrk="1" hangingPunct="1"/>
            <a:r>
              <a:rPr lang="en-US" altLang="en-US"/>
              <a:t>While a local </a:t>
            </a:r>
            <a:r>
              <a:rPr lang="en-US" altLang="en-US" b="1"/>
              <a:t>class</a:t>
            </a:r>
            <a:r>
              <a:rPr lang="en-US" altLang="en-US"/>
              <a:t> definition is a statement in a block of </a:t>
            </a:r>
            <a:r>
              <a:rPr lang="en-US" altLang="en-US" b="1"/>
              <a:t>Java</a:t>
            </a:r>
            <a:r>
              <a:rPr lang="en-US" altLang="en-US"/>
              <a:t> code, </a:t>
            </a:r>
          </a:p>
          <a:p>
            <a:pPr eaLnBrk="1" hangingPunct="1"/>
            <a:r>
              <a:rPr lang="en-US" altLang="en-US"/>
              <a:t>an </a:t>
            </a:r>
            <a:r>
              <a:rPr lang="en-US" altLang="en-US" b="1"/>
              <a:t>anonymous class</a:t>
            </a:r>
            <a:r>
              <a:rPr lang="en-US" altLang="en-US"/>
              <a:t> definition is an expression, which means that it can be included as part of a larger expression, such as a method call.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2C15-E2A7-4BE1-A906-EF7C289E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Anonymous Class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BACED4D-12CE-4CA0-96A4-FBD4A7EB16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Java Anonymous inner class can be created by two ways:</a:t>
            </a:r>
          </a:p>
          <a:p>
            <a:pPr lvl="1" eaLnBrk="1" hangingPunct="1"/>
            <a:r>
              <a:rPr lang="en-US" altLang="en-US"/>
              <a:t>Class (may be abstract or concrete).</a:t>
            </a:r>
          </a:p>
          <a:p>
            <a:pPr lvl="1" eaLnBrk="1" hangingPunct="1"/>
            <a:r>
              <a:rPr lang="en-US" altLang="en-US"/>
              <a:t>Interface</a:t>
            </a:r>
          </a:p>
          <a:p>
            <a:pPr eaLnBrk="1" hangingPunct="1"/>
            <a:r>
              <a:rPr lang="en-US" altLang="en-US"/>
              <a:t>An anonymous class must implement all the abstract methods in the super class or the interface.</a:t>
            </a:r>
          </a:p>
          <a:p>
            <a:pPr eaLnBrk="1" hangingPunct="1"/>
            <a:r>
              <a:rPr lang="en-US" altLang="en-US"/>
              <a:t>An anonymous class always uses the default constructor from the super class to create an instance.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EA1D-94A7-404B-AA03-275E97BD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Anonymous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E17D-F5BB-4CB0-8685-9F7BEC450B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The anonymous class expression consists of the following: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 new operator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name of an interface to implement or a class to extend.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Parentheses that contain the arguments to a constructor, just like a normal class instance creation expression.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b="1" dirty="0"/>
              <a:t>Note</a:t>
            </a:r>
            <a:r>
              <a:rPr lang="en-US" dirty="0"/>
              <a:t>: When you implement an interface, there is no constructor, so you use an empty pair of parentheses, as in this example.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body, which is a class declaration body. More specifically, in the body, method declarations are allowed but statements are not.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Because an anonymous class definition is an expression, it must be part of a statement.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Always ends with semicolon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866B-F62F-4AB4-9468-A3104F76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Anonymous Class – Example by extending a class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D9847BB-9A76-4056-BB07-F95E50D63C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abstract</a:t>
            </a:r>
            <a:r>
              <a:rPr lang="en-US" altLang="en-US" sz="1800"/>
              <a:t> </a:t>
            </a:r>
            <a:r>
              <a:rPr lang="en-US" altLang="en-US" sz="1800" b="1"/>
              <a:t>class</a:t>
            </a:r>
            <a:r>
              <a:rPr lang="en-US" altLang="en-US" sz="1800"/>
              <a:t> Person{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 	</a:t>
            </a:r>
            <a:r>
              <a:rPr lang="en-US" altLang="en-US" sz="1800" b="1"/>
              <a:t>abstract</a:t>
            </a:r>
            <a:r>
              <a:rPr lang="en-US" altLang="en-US" sz="1800"/>
              <a:t> </a:t>
            </a:r>
            <a:r>
              <a:rPr lang="en-US" altLang="en-US" sz="1800" b="1"/>
              <a:t>void</a:t>
            </a:r>
            <a:r>
              <a:rPr lang="en-US" altLang="en-US" sz="1800"/>
              <a:t> eat();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}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class</a:t>
            </a:r>
            <a:r>
              <a:rPr lang="en-US" altLang="en-US" sz="1800"/>
              <a:t> TestAnonymousInner{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 </a:t>
            </a:r>
            <a:r>
              <a:rPr lang="en-US" altLang="en-US" sz="1800" b="1"/>
              <a:t>public</a:t>
            </a:r>
            <a:r>
              <a:rPr lang="en-US" altLang="en-US" sz="1800"/>
              <a:t> </a:t>
            </a:r>
            <a:r>
              <a:rPr lang="en-US" altLang="en-US" sz="1800" b="1"/>
              <a:t>static</a:t>
            </a:r>
            <a:r>
              <a:rPr lang="en-US" altLang="en-US" sz="1800"/>
              <a:t> </a:t>
            </a:r>
            <a:r>
              <a:rPr lang="en-US" altLang="en-US" sz="1800" b="1"/>
              <a:t>void</a:t>
            </a:r>
            <a:r>
              <a:rPr lang="en-US" altLang="en-US" sz="1800"/>
              <a:t> main(String args[]){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  Person p=</a:t>
            </a:r>
            <a:r>
              <a:rPr lang="en-US" altLang="en-US" b="1"/>
              <a:t>new</a:t>
            </a:r>
            <a:r>
              <a:rPr lang="en-US" altLang="en-US"/>
              <a:t> Person(){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  	      </a:t>
            </a:r>
            <a:r>
              <a:rPr lang="en-US" altLang="en-US" b="1"/>
              <a:t>void</a:t>
            </a:r>
            <a:r>
              <a:rPr lang="en-US" altLang="en-US"/>
              <a:t> eat(){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		System.out.println("nice fruits");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		}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  };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  p.eat();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 }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}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Output: nice fruits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A8E-FA9A-46B7-9A60-775CABCB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Internal working of given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7557-526B-4E43-8A25-6AD1AC0520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 class is created but its name is decided by the compiler which extends the Person class and provides the implementation of the eat() method.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An object of Anonymous class is created that is referred by p reference variable of Person type.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Internal class generated by the compiler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700" b="1" dirty="0"/>
              <a:t>static</a:t>
            </a:r>
            <a:r>
              <a:rPr lang="en-US" sz="1700" dirty="0"/>
              <a:t> </a:t>
            </a:r>
            <a:r>
              <a:rPr lang="en-US" sz="1700" b="1" dirty="0"/>
              <a:t>class</a:t>
            </a:r>
            <a:r>
              <a:rPr lang="en-US" sz="1700" dirty="0"/>
              <a:t> TestAnonymousInner$1 </a:t>
            </a:r>
            <a:r>
              <a:rPr lang="en-US" sz="1700" b="1" dirty="0"/>
              <a:t>extends</a:t>
            </a:r>
            <a:r>
              <a:rPr lang="en-US" sz="1700" dirty="0"/>
              <a:t> Person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700" dirty="0"/>
              <a:t>{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700" dirty="0"/>
              <a:t>   TestAnonymousInner$1(){}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700" dirty="0"/>
              <a:t>   </a:t>
            </a:r>
            <a:r>
              <a:rPr lang="en-US" sz="1700" b="1" dirty="0"/>
              <a:t>void</a:t>
            </a:r>
            <a:r>
              <a:rPr lang="en-US" sz="1700" dirty="0"/>
              <a:t> eat()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700" dirty="0"/>
              <a:t>    {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700" dirty="0"/>
              <a:t>        </a:t>
            </a:r>
            <a:r>
              <a:rPr lang="en-US" sz="1700" dirty="0" err="1"/>
              <a:t>System.out.println</a:t>
            </a:r>
            <a:r>
              <a:rPr lang="en-US" sz="1700" dirty="0"/>
              <a:t>("nice fruits");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700" dirty="0"/>
              <a:t>    }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700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7F4C-7385-4BE6-BF28-C8B22A3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Anonymous Class – Example by implementing an interface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5CD8764-ADFC-4F42-BA95-93DD49AA1C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interface</a:t>
            </a:r>
            <a:r>
              <a:rPr lang="en-US" altLang="en-US" sz="1800"/>
              <a:t> Eatable{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 	</a:t>
            </a:r>
            <a:r>
              <a:rPr lang="en-US" altLang="en-US" sz="1800" b="1"/>
              <a:t>void</a:t>
            </a:r>
            <a:r>
              <a:rPr lang="en-US" altLang="en-US" sz="1800"/>
              <a:t> eat();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}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class</a:t>
            </a:r>
            <a:r>
              <a:rPr lang="en-US" altLang="en-US" sz="1800"/>
              <a:t> TestAnnonymousInner1{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 </a:t>
            </a:r>
            <a:r>
              <a:rPr lang="en-US" altLang="en-US" sz="1800" b="1"/>
              <a:t>public</a:t>
            </a:r>
            <a:r>
              <a:rPr lang="en-US" altLang="en-US" sz="1800"/>
              <a:t> </a:t>
            </a:r>
            <a:r>
              <a:rPr lang="en-US" altLang="en-US" sz="1800" b="1"/>
              <a:t>static</a:t>
            </a:r>
            <a:r>
              <a:rPr lang="en-US" altLang="en-US" sz="1800"/>
              <a:t> </a:t>
            </a:r>
            <a:r>
              <a:rPr lang="en-US" altLang="en-US" sz="1800" b="1"/>
              <a:t>void</a:t>
            </a:r>
            <a:r>
              <a:rPr lang="en-US" altLang="en-US" sz="1800"/>
              <a:t> main(String args[]){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 Eatable e=</a:t>
            </a:r>
            <a:r>
              <a:rPr lang="en-US" altLang="en-US" b="1"/>
              <a:t>new</a:t>
            </a:r>
            <a:r>
              <a:rPr lang="en-US" altLang="en-US"/>
              <a:t> Eatable(){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  </a:t>
            </a:r>
            <a:r>
              <a:rPr lang="en-US" altLang="en-US" b="1"/>
              <a:t>public</a:t>
            </a:r>
            <a:r>
              <a:rPr lang="en-US" altLang="en-US"/>
              <a:t> </a:t>
            </a:r>
            <a:r>
              <a:rPr lang="en-US" altLang="en-US" b="1"/>
              <a:t>void</a:t>
            </a:r>
            <a:r>
              <a:rPr lang="en-US" altLang="en-US"/>
              <a:t> eat(){System.out.println("nice fruits");}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/>
              <a:t> };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 e.eat();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 }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} 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Output: nice fruits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C90E-8A47-4238-8033-30C2EB41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Internal class generated by the compiler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F817A1C-711D-4A7D-83A5-3338BB302D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static</a:t>
            </a:r>
            <a:r>
              <a:rPr lang="en-US" altLang="en-US" sz="1800"/>
              <a:t> </a:t>
            </a:r>
            <a:r>
              <a:rPr lang="en-US" altLang="en-US" sz="1800" b="1"/>
              <a:t>class</a:t>
            </a:r>
            <a:r>
              <a:rPr lang="en-US" altLang="en-US" sz="1800"/>
              <a:t> TestAnonymousInner1$1 </a:t>
            </a:r>
            <a:r>
              <a:rPr lang="en-US" altLang="en-US" sz="1800" b="1"/>
              <a:t>implements</a:t>
            </a:r>
            <a:r>
              <a:rPr lang="en-US" altLang="en-US" sz="1800"/>
              <a:t> Eatable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{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TestAnonymousInner1$1(){}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b="1"/>
              <a:t>void</a:t>
            </a:r>
            <a:r>
              <a:rPr lang="en-US" altLang="en-US" sz="1800"/>
              <a:t> eat(){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	System.out.println("nice fruits");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/>
              <a:t>}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} 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BEC-1857-4491-9416-9F00C815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What you can &amp; can’t 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8D3B-1A64-4BFD-8F22-C3EEF70156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Like local classes, anonymous classes can </a:t>
            </a:r>
            <a:r>
              <a:rPr lang="en-US" dirty="0">
                <a:hlinkClick r:id="rId2"/>
              </a:rPr>
              <a:t>capture variables</a:t>
            </a:r>
            <a:r>
              <a:rPr lang="en-US" dirty="0"/>
              <a:t>; they have the same access to local variables of the enclosing scope: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An anonymous class has access to the members of its enclosing class.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An anonymous class cannot access local variables in its enclosing scope that are not declared as final or effectively final.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Like a nested class, a declaration of a type (such as a variable) in an anonymous class shadows any other declarations in the enclosing scope that have the same name. See </a:t>
            </a:r>
            <a:r>
              <a:rPr lang="en-US" dirty="0">
                <a:hlinkClick r:id="rId3"/>
              </a:rPr>
              <a:t>Shadowing</a:t>
            </a:r>
            <a:r>
              <a:rPr lang="en-US" dirty="0"/>
              <a:t> for more information.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Anonymous classes also have the same restrictions as local classes with respect to their members: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You cannot declare static </a:t>
            </a:r>
            <a:r>
              <a:rPr lang="en-US" dirty="0" err="1"/>
              <a:t>initializers</a:t>
            </a:r>
            <a:r>
              <a:rPr lang="en-US" dirty="0"/>
              <a:t> or member interfaces in an anonymous class.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An anonymous class can have static members provided that they are constant variables.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5BDC-90DF-45B8-A4B3-A1AEDB35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What you can &amp; can’t do</a:t>
            </a:r>
            <a:endParaRPr 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420F018-111D-4A67-9320-A70E6ABF14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Note that you can declare the following in anonymous classes:</a:t>
            </a:r>
          </a:p>
          <a:p>
            <a:pPr lvl="1" eaLnBrk="1" hangingPunct="1"/>
            <a:r>
              <a:rPr lang="en-US" altLang="en-US"/>
              <a:t>Fields</a:t>
            </a:r>
          </a:p>
          <a:p>
            <a:pPr lvl="1" eaLnBrk="1" hangingPunct="1"/>
            <a:r>
              <a:rPr lang="en-US" altLang="en-US"/>
              <a:t>Extra methods (even if they do not implement any methods of the supertype)</a:t>
            </a:r>
          </a:p>
          <a:p>
            <a:pPr lvl="2" eaLnBrk="1" hangingPunct="1"/>
            <a:r>
              <a:rPr lang="en-US" altLang="en-US"/>
              <a:t>You can access the method only inside the class.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but not outside e.g. via object.</a:t>
            </a:r>
          </a:p>
          <a:p>
            <a:pPr lvl="3" eaLnBrk="1" hangingPunct="1"/>
            <a:r>
              <a:rPr lang="en-US" altLang="en-US"/>
              <a:t>Because the reference is of Parent type and parent can’t access child’s method.</a:t>
            </a:r>
          </a:p>
          <a:p>
            <a:pPr lvl="1" eaLnBrk="1" hangingPunct="1"/>
            <a:r>
              <a:rPr lang="en-US" altLang="en-US"/>
              <a:t>Instance initializers</a:t>
            </a:r>
          </a:p>
          <a:p>
            <a:pPr lvl="1" eaLnBrk="1" hangingPunct="1"/>
            <a:r>
              <a:rPr lang="en-US" altLang="en-US"/>
              <a:t>Local classes</a:t>
            </a:r>
          </a:p>
          <a:p>
            <a:pPr lvl="1" eaLnBrk="1" hangingPunct="1"/>
            <a:r>
              <a:rPr lang="en-US" altLang="en-US"/>
              <a:t>However, </a:t>
            </a:r>
            <a:r>
              <a:rPr lang="en-US" altLang="en-US">
                <a:solidFill>
                  <a:srgbClr val="FF0000"/>
                </a:solidFill>
              </a:rPr>
              <a:t>you cannot declare constructors in an anonymous class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CAF4-3A1D-4D83-BA23-6EEB5318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7E2423A-014E-4FAA-9991-73C98AF3A4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12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class Person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String name;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Person(String a) {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name = a;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void display()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out.println("Hello  from Person " + name);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void display(String msg)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out.println("Hello  from Person "+name+" :"+ msg);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eaLnBrk="1" hangingPunct="1"/>
            <a:endParaRPr lang="en-US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870D-565B-4523-A237-6FE0DF04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Nested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833F-197D-41DE-81F6-5B27F22BA1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/>
              <a:t>Java inner class</a:t>
            </a:r>
            <a:r>
              <a:rPr lang="en-US" dirty="0"/>
              <a:t> or nested class is a class i.e. declared </a:t>
            </a:r>
            <a:r>
              <a:rPr lang="en-US" b="1" dirty="0"/>
              <a:t>inside</a:t>
            </a:r>
            <a:r>
              <a:rPr lang="en-US" dirty="0"/>
              <a:t> a class or interface.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We use inner classes to logically group classes and interfaces in one place so that it can be more readable and maintainable.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Additionally, it can access all the members of outer class including private data members and methods.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Structure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Java_Outer_class</a:t>
            </a:r>
            <a:r>
              <a:rPr lang="en-US" dirty="0"/>
              <a:t>{  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 //code  </a:t>
            </a:r>
          </a:p>
          <a:p>
            <a:pPr marL="1188720" lvl="3" indent="-182880" eaLnBrk="1" fontAlgn="auto" hangingPunct="1"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/>
              <a:buNone/>
              <a:defRPr/>
            </a:pP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Java_Inner_class</a:t>
            </a:r>
            <a:r>
              <a:rPr lang="en-US" dirty="0"/>
              <a:t>{  </a:t>
            </a:r>
          </a:p>
          <a:p>
            <a:pPr marL="1188720" lvl="3" indent="-182880" eaLnBrk="1" fontAlgn="auto" hangingPunct="1"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/>
              <a:buNone/>
              <a:defRPr/>
            </a:pPr>
            <a:r>
              <a:rPr lang="en-US" dirty="0"/>
              <a:t>  //code  </a:t>
            </a:r>
          </a:p>
          <a:p>
            <a:pPr marL="1188720" lvl="3" indent="-182880" eaLnBrk="1" fontAlgn="auto" hangingPunct="1"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/>
              <a:buNone/>
              <a:defRPr/>
            </a:pPr>
            <a:r>
              <a:rPr lang="en-US" dirty="0"/>
              <a:t> }  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}  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FF57-DDEA-490C-B89A-5EC34113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93165A4-0540-45DE-A010-0E350B3ACC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class AnonymousWithClass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public static void main(String[] args)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 b="1"/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Person p = </a:t>
            </a:r>
            <a:r>
              <a:rPr lang="en-US" altLang="en-US" sz="1600" b="1"/>
              <a:t>new Person("Tanjina") {</a:t>
            </a:r>
            <a:endParaRPr lang="en-US" altLang="en-US" sz="1600"/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@Override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void display() {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display(2); // this is fine</a:t>
            </a:r>
          </a:p>
          <a:p>
            <a:pPr lvl="3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</a:t>
            </a:r>
            <a:r>
              <a:rPr lang="en-US" altLang="en-US" sz="1600" b="1" i="1"/>
              <a:t>out.println("Hello from Annonymous");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	  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	   // Extra method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void display(int a) {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out.println("Number: " + a);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	};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p.display();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p.display("3"); // </a:t>
            </a:r>
            <a:r>
              <a:rPr lang="en-US" altLang="en-US" sz="1600" u="sng"/>
              <a:t>Ok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p.display(3); // error: The method display(String) in the type Person is not applicable for the arguments (int)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  <a:endParaRPr lang="en-US" altLang="en-US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DC11-F687-4069-AA56-529913F1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 Local Inner Class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0C02-4BCA-4607-863F-FD28532C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Local inner class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E5686BC-62D9-4A1C-A4FA-D42183D2FF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A class i.e. created </a:t>
            </a:r>
            <a:r>
              <a:rPr lang="en-US" altLang="en-US" b="1"/>
              <a:t>inside a method</a:t>
            </a:r>
            <a:r>
              <a:rPr lang="en-US" altLang="en-US"/>
              <a:t> is called local inner class in java. </a:t>
            </a:r>
          </a:p>
          <a:p>
            <a:pPr eaLnBrk="1" hangingPunct="1"/>
            <a:r>
              <a:rPr lang="en-US" altLang="en-US"/>
              <a:t>If you want to invoke the methods of local inner class, you must instantiate this class inside the method.</a:t>
            </a:r>
          </a:p>
          <a:p>
            <a:pPr eaLnBrk="1" hangingPunct="1"/>
            <a:r>
              <a:rPr lang="en-US" altLang="en-US" b="1"/>
              <a:t>Local inner class cannot be invoked from outside the method.</a:t>
            </a:r>
          </a:p>
          <a:p>
            <a:pPr eaLnBrk="1" hangingPunct="1"/>
            <a:r>
              <a:rPr lang="en-US" altLang="en-US" b="1"/>
              <a:t>Local inner class cannot access non-final local variable till JDK 1.7. Since JDK 1.8, it is possible to access the non-final local variable in local inner class.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FB04-2C18-424A-A237-551902C5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Local inner class - Example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3EFE88E-26EB-4CB5-94BC-C012D9147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/>
              <a:t>class</a:t>
            </a:r>
            <a:r>
              <a:rPr lang="en-US" altLang="en-US" sz="1600"/>
              <a:t> localInner2{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 </a:t>
            </a:r>
            <a:r>
              <a:rPr lang="en-US" altLang="en-US" sz="1600" b="1"/>
              <a:t>private</a:t>
            </a:r>
            <a:r>
              <a:rPr lang="en-US" altLang="en-US" sz="1600"/>
              <a:t> </a:t>
            </a:r>
            <a:r>
              <a:rPr lang="en-US" altLang="en-US" sz="1600" b="1"/>
              <a:t>int</a:t>
            </a:r>
            <a:r>
              <a:rPr lang="en-US" altLang="en-US" sz="1600"/>
              <a:t> data=30;//instance variable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 </a:t>
            </a:r>
            <a:r>
              <a:rPr lang="en-US" altLang="en-US" sz="1600" b="1"/>
              <a:t>void</a:t>
            </a:r>
            <a:r>
              <a:rPr lang="en-US" altLang="en-US" sz="1600"/>
              <a:t> display(){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  </a:t>
            </a:r>
            <a:r>
              <a:rPr lang="en-US" altLang="en-US" sz="1600" b="1"/>
              <a:t>int</a:t>
            </a:r>
            <a:r>
              <a:rPr lang="en-US" altLang="en-US" sz="1600"/>
              <a:t> value=50;//local variable must be final till jdk 1.7 only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  </a:t>
            </a:r>
            <a:r>
              <a:rPr lang="en-US" altLang="en-US" sz="1600" b="1"/>
              <a:t>class</a:t>
            </a:r>
            <a:r>
              <a:rPr lang="en-US" altLang="en-US" sz="1600"/>
              <a:t> Local{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   </a:t>
            </a:r>
            <a:r>
              <a:rPr lang="en-US" altLang="en-US" sz="1600" b="1"/>
              <a:t>void</a:t>
            </a:r>
            <a:r>
              <a:rPr lang="en-US" altLang="en-US" sz="1600"/>
              <a:t> msg(){System.out.println(value);}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  }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  Local l=</a:t>
            </a:r>
            <a:r>
              <a:rPr lang="en-US" altLang="en-US" sz="1600" b="1"/>
              <a:t>new</a:t>
            </a:r>
            <a:r>
              <a:rPr lang="en-US" altLang="en-US" sz="1600"/>
              <a:t> Local(); 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  l.msg();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 }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 </a:t>
            </a:r>
            <a:r>
              <a:rPr lang="en-US" altLang="en-US" sz="1600" b="1"/>
              <a:t>public</a:t>
            </a:r>
            <a:r>
              <a:rPr lang="en-US" altLang="en-US" sz="1600"/>
              <a:t> </a:t>
            </a:r>
            <a:r>
              <a:rPr lang="en-US" altLang="en-US" sz="1600" b="1"/>
              <a:t>static</a:t>
            </a:r>
            <a:r>
              <a:rPr lang="en-US" altLang="en-US" sz="1600"/>
              <a:t> </a:t>
            </a:r>
            <a:r>
              <a:rPr lang="en-US" altLang="en-US" sz="1600" b="1"/>
              <a:t>void</a:t>
            </a:r>
            <a:r>
              <a:rPr lang="en-US" altLang="en-US" sz="1600"/>
              <a:t> main(String args[]){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  localInner2 obj=</a:t>
            </a:r>
            <a:r>
              <a:rPr lang="en-US" altLang="en-US" sz="1600" b="1"/>
              <a:t>new</a:t>
            </a:r>
            <a:r>
              <a:rPr lang="en-US" altLang="en-US" sz="1600"/>
              <a:t> localInner2();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  obj.display();  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 } 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} </a:t>
            </a:r>
          </a:p>
          <a:p>
            <a:pPr eaLnBrk="1" hangingPunct="1"/>
            <a:endParaRPr lang="en-US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1962-559A-4B3A-8D88-1006C3FA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Static Nested 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21B2-92E8-429A-A866-3A9589AA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Static Nested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EEE7-4681-42AC-8A4D-AED6B23B77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 static class i.e. created inside a class is called static nested class in java.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It cannot access non-static (instance) data members and methods. It can be accessed by outer class name.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It can access static data members of outer class including private.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In order to access the instance method of Inner class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Need to create the instance of static nested class because it has instance method </a:t>
            </a:r>
            <a:r>
              <a:rPr lang="en-US" dirty="0" err="1"/>
              <a:t>msg</a:t>
            </a:r>
            <a:r>
              <a:rPr lang="en-US" dirty="0"/>
              <a:t>().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But you don't need to create the object of Outer class because nested class is static and static properties, methods or classes can be accessed without object.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If you have the static member inside static nested class,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you don't need to create instance of static nested class.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E148-1DFF-4515-B166-FBAFA555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Static Nested Class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574D-B751-4910-B40F-C17883DFC6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b="1" dirty="0"/>
              <a:t>class</a:t>
            </a:r>
            <a:r>
              <a:rPr lang="en-US" sz="1600" dirty="0"/>
              <a:t> TestOuter1{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 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 err="1"/>
              <a:t>int</a:t>
            </a:r>
            <a:r>
              <a:rPr lang="en-US" sz="1600" dirty="0"/>
              <a:t> data=30;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6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 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class</a:t>
            </a:r>
            <a:r>
              <a:rPr lang="en-US" sz="1600" dirty="0"/>
              <a:t> Inner{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   	</a:t>
            </a:r>
            <a:r>
              <a:rPr lang="en-US" sz="1600" b="1" dirty="0"/>
              <a:t>void</a:t>
            </a:r>
            <a:r>
              <a:rPr lang="en-US" sz="1600" dirty="0"/>
              <a:t> </a:t>
            </a:r>
            <a:r>
              <a:rPr lang="en-US" sz="1600" dirty="0" err="1"/>
              <a:t>msg</a:t>
            </a:r>
            <a:r>
              <a:rPr lang="en-US" sz="1600" dirty="0"/>
              <a:t>(){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("data is "+data);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	}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 	</a:t>
            </a:r>
            <a:r>
              <a:rPr lang="en-US" sz="1600" b="1" dirty="0"/>
              <a:t>static void</a:t>
            </a:r>
            <a:r>
              <a:rPr lang="en-US" sz="1600" dirty="0"/>
              <a:t> </a:t>
            </a:r>
            <a:r>
              <a:rPr lang="en-US" sz="1600" dirty="0" err="1"/>
              <a:t>msg</a:t>
            </a:r>
            <a:r>
              <a:rPr lang="en-US" sz="1600" dirty="0"/>
              <a:t>(String </a:t>
            </a:r>
            <a:r>
              <a:rPr lang="en-US" sz="1600" dirty="0" err="1"/>
              <a:t>msg</a:t>
            </a:r>
            <a:r>
              <a:rPr lang="en-US" sz="1600" dirty="0"/>
              <a:t>){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msg</a:t>
            </a:r>
            <a:r>
              <a:rPr lang="en-US" sz="1600" dirty="0"/>
              <a:t>);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	}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  }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static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main(String </a:t>
            </a:r>
            <a:r>
              <a:rPr lang="en-US" sz="1600" dirty="0" err="1"/>
              <a:t>args</a:t>
            </a:r>
            <a:r>
              <a:rPr lang="en-US" sz="1600" dirty="0"/>
              <a:t>[]){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	TestOuter1.Inner </a:t>
            </a:r>
            <a:r>
              <a:rPr lang="en-US" sz="1600" dirty="0" err="1"/>
              <a:t>obj</a:t>
            </a:r>
            <a:r>
              <a:rPr lang="en-US" sz="1600" dirty="0"/>
              <a:t>=</a:t>
            </a:r>
            <a:r>
              <a:rPr lang="en-US" sz="1600" b="1" dirty="0"/>
              <a:t>new</a:t>
            </a:r>
            <a:r>
              <a:rPr lang="en-US" sz="1600" dirty="0"/>
              <a:t> TestOuter1.Inner();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	obj.msg();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	TestOuter1.Inner.msg(“Hello");//no need to create the instance of static nested class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/>
              <a:t>  }  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1600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3B03-B594-4BF5-AA9A-CFC0068C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Static Nested Class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E769-BF01-4BDE-8599-FC022A16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Static Nested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F4E3-4DD1-43C5-B96F-8161A62993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 static class i.e. created inside a class is called static nested class in java.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It cannot access non-static (instance) data members and methods. It can be accessed by outer class name.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It can access static data members of outer class including private.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In order to access the instance method of Inner class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Need to create the instance of static nested class because it has instance method </a:t>
            </a:r>
            <a:r>
              <a:rPr lang="en-US" dirty="0" err="1"/>
              <a:t>msg</a:t>
            </a:r>
            <a:r>
              <a:rPr lang="en-US" dirty="0"/>
              <a:t>().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But you don't need to create the object of Outer class because nested class is static and static properties, methods or classes can be accessed without object.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If you have the static member inside static nested class,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you don't need to create instance of static nested class.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BF5D-8D4E-4D62-AAF3-F9284581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Advantage of java nested classes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F61BCCA-1226-4B35-83F1-959092E1E1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There are few advantages of inner classes in java. They are as follows:</a:t>
            </a:r>
          </a:p>
          <a:p>
            <a:pPr lvl="1" eaLnBrk="1" hangingPunct="1"/>
            <a:r>
              <a:rPr lang="en-US" altLang="en-US"/>
              <a:t>1) Nested classes represent a special type of relationship that is </a:t>
            </a:r>
            <a:r>
              <a:rPr lang="en-US" altLang="en-US" b="1"/>
              <a:t>it can access all the members (data members and methods) of outer class </a:t>
            </a:r>
            <a:r>
              <a:rPr lang="en-US" altLang="en-US"/>
              <a:t>including private.</a:t>
            </a:r>
          </a:p>
          <a:p>
            <a:pPr lvl="1" eaLnBrk="1" hangingPunct="1"/>
            <a:r>
              <a:rPr lang="en-US" altLang="en-US"/>
              <a:t>2) Nested classes are used </a:t>
            </a:r>
            <a:r>
              <a:rPr lang="en-US" altLang="en-US" b="1"/>
              <a:t>to develop more readable and maintainable code</a:t>
            </a:r>
            <a:r>
              <a:rPr lang="en-US" altLang="en-US"/>
              <a:t> because it logically group classes and interfaces in one place only.</a:t>
            </a:r>
          </a:p>
          <a:p>
            <a:pPr lvl="1" eaLnBrk="1" hangingPunct="1"/>
            <a:r>
              <a:rPr lang="en-US" altLang="en-US"/>
              <a:t>3) </a:t>
            </a:r>
            <a:r>
              <a:rPr lang="en-US" altLang="en-US" b="1"/>
              <a:t>Code Optimization</a:t>
            </a:r>
            <a:r>
              <a:rPr lang="en-US" altLang="en-US"/>
              <a:t>: It requires less code to write.</a:t>
            </a:r>
          </a:p>
          <a:p>
            <a:pPr lvl="1" eaLnBrk="1" hangingPunct="1"/>
            <a:r>
              <a:rPr lang="en-US" altLang="en-US"/>
              <a:t>4) </a:t>
            </a:r>
            <a:r>
              <a:rPr lang="en-US" altLang="en-US" b="1"/>
              <a:t>Encapsulation</a:t>
            </a:r>
            <a:r>
              <a:rPr lang="en-US" altLang="en-US"/>
              <a:t>: it increases encapsulation. Inner class can be private. Also inner class can access the private member of outer class.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8499-F286-4FD2-9112-BA8D1D4E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Types of Nested classes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95A61A7-700F-4EF8-9C9C-3A1CFBED46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There are two types of nested classes.</a:t>
            </a:r>
          </a:p>
          <a:p>
            <a:pPr lvl="1" eaLnBrk="1" hangingPunct="1"/>
            <a:r>
              <a:rPr lang="en-US" altLang="en-US"/>
              <a:t>Non-static nested class(inner class)</a:t>
            </a:r>
          </a:p>
          <a:p>
            <a:pPr lvl="2" eaLnBrk="1" hangingPunct="1"/>
            <a:r>
              <a:rPr lang="en-US" altLang="en-US"/>
              <a:t>a)Member inner class</a:t>
            </a:r>
          </a:p>
          <a:p>
            <a:pPr lvl="2" eaLnBrk="1" hangingPunct="1"/>
            <a:r>
              <a:rPr lang="en-US" altLang="en-US"/>
              <a:t>b)Anonymous inner class</a:t>
            </a:r>
          </a:p>
          <a:p>
            <a:pPr lvl="2" eaLnBrk="1" hangingPunct="1"/>
            <a:r>
              <a:rPr lang="en-US" altLang="en-US"/>
              <a:t>c)Local inner class</a:t>
            </a:r>
          </a:p>
          <a:p>
            <a:pPr lvl="1" eaLnBrk="1" hangingPunct="1"/>
            <a:r>
              <a:rPr lang="en-US" altLang="en-US"/>
              <a:t>Static nested class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CA6F60-C8A5-4D3D-8B88-7D3C0E555FA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46525"/>
          <a:ext cx="7620000" cy="2606675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2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Type</a:t>
                      </a: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30ED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D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D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30ED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D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D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2"/>
                        </a:rPr>
                        <a:t>Member Inner Class</a:t>
                      </a:r>
                      <a:endParaRPr lang="en-US" sz="13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>
                          <a:solidFill>
                            <a:srgbClr val="000000"/>
                          </a:solidFill>
                          <a:latin typeface="verdana"/>
                        </a:rPr>
                        <a:t>A class created within class and outside method.</a:t>
                      </a: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0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3"/>
                        </a:rPr>
                        <a:t>Anonymous Inner Class</a:t>
                      </a:r>
                      <a:endParaRPr lang="en-US" sz="13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>
                          <a:solidFill>
                            <a:srgbClr val="000000"/>
                          </a:solidFill>
                          <a:latin typeface="verdana"/>
                        </a:rPr>
                        <a:t>A class created for implementing interface or extending class. Its name is decided by the java compiler.</a:t>
                      </a: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4"/>
                        </a:rPr>
                        <a:t>Local Inner Class</a:t>
                      </a:r>
                      <a:endParaRPr lang="en-US" sz="13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A class created within method.</a:t>
                      </a: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5"/>
                        </a:rPr>
                        <a:t>Static Nested Class</a:t>
                      </a:r>
                      <a:endParaRPr lang="en-US" sz="13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>
                          <a:solidFill>
                            <a:srgbClr val="000000"/>
                          </a:solidFill>
                          <a:latin typeface="verdana"/>
                        </a:rPr>
                        <a:t>A static class created within class.</a:t>
                      </a: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3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6"/>
                        </a:rPr>
                        <a:t>Nested Interface</a:t>
                      </a:r>
                      <a:endParaRPr lang="en-US" sz="13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An interface created within class or interface.</a:t>
                      </a:r>
                    </a:p>
                  </a:txBody>
                  <a:tcPr marL="29795" marR="29795" marT="29790" marB="2979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9174-E623-4C22-9C15-FCFA2272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Member Inner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8BD2-0EBB-44F0-8FB9-D5DB7B2F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7F40-BBE2-4B3E-BE14-A205E47BC8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 non-static class that is created inside a class but outside a method is called member inner class.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Example: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class</a:t>
            </a:r>
            <a:r>
              <a:rPr lang="en-US" dirty="0"/>
              <a:t> TestMemberOuter1{  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 </a:t>
            </a:r>
            <a:r>
              <a:rPr lang="en-US" b="1" dirty="0"/>
              <a:t>private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data=30;  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Inner{  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  	    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msg</a:t>
            </a:r>
            <a:r>
              <a:rPr lang="en-US" dirty="0"/>
              <a:t>(){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("data is "+data);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	     }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  }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   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  TestMemberOuter1 </a:t>
            </a:r>
            <a:r>
              <a:rPr lang="en-US" dirty="0" err="1"/>
              <a:t>obj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TestMemberOuter1();  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  TestMemberOuter1.Inner in=</a:t>
            </a:r>
            <a:r>
              <a:rPr lang="en-US" dirty="0" err="1"/>
              <a:t>obj.</a:t>
            </a:r>
            <a:r>
              <a:rPr lang="en-US" b="1" dirty="0" err="1"/>
              <a:t>new</a:t>
            </a:r>
            <a:r>
              <a:rPr lang="en-US" dirty="0"/>
              <a:t> Inner();  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dirty="0"/>
              <a:t>  in.msg();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  }  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}  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err="1"/>
              <a:t>msg</a:t>
            </a:r>
            <a:r>
              <a:rPr lang="en-US" dirty="0"/>
              <a:t>() method in member inner class - accessing the private data member of outer class.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7B49-A7E7-4BCE-A0CC-9C6F7102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51E8-451E-4F7A-BBFD-ED08D09327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>
            <a:normAutofit fontScale="4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5900" dirty="0"/>
              <a:t>To access inner class’s member from outer class, you need to access via object of inner class.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b="1" dirty="0"/>
              <a:t>public class </a:t>
            </a:r>
            <a:r>
              <a:rPr lang="en-US" sz="2800" b="1" dirty="0" err="1"/>
              <a:t>TestMemberOuter</a:t>
            </a:r>
            <a:r>
              <a:rPr lang="en-US" sz="2800" b="1" dirty="0"/>
              <a:t> {</a:t>
            </a:r>
            <a:endParaRPr lang="en-US" sz="2800" dirty="0"/>
          </a:p>
          <a:p>
            <a:pPr marL="366713" lvl="1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2800" b="1" dirty="0"/>
              <a:t>public void show(){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 err="1"/>
              <a:t>System.</a:t>
            </a:r>
            <a:r>
              <a:rPr lang="en-US" sz="2800" b="1" i="1" dirty="0" err="1"/>
              <a:t>out.println</a:t>
            </a:r>
            <a:r>
              <a:rPr lang="en-US" sz="2800" b="1" i="1" dirty="0"/>
              <a:t>("Show method");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/>
              <a:t>Inner </a:t>
            </a:r>
            <a:r>
              <a:rPr lang="en-US" sz="2800" dirty="0" err="1"/>
              <a:t>inner</a:t>
            </a:r>
            <a:r>
              <a:rPr lang="en-US" sz="2800" dirty="0"/>
              <a:t> = </a:t>
            </a:r>
            <a:r>
              <a:rPr lang="en-US" sz="2800" b="1" dirty="0"/>
              <a:t>new Inner();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/>
              <a:t>inner.msg();                 // Can access </a:t>
            </a:r>
            <a:r>
              <a:rPr lang="en-US" sz="2800" b="1" dirty="0"/>
              <a:t>private </a:t>
            </a:r>
            <a:r>
              <a:rPr lang="en-US" sz="2800" dirty="0"/>
              <a:t>member of inner class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 err="1"/>
              <a:t>System.</a:t>
            </a:r>
            <a:r>
              <a:rPr lang="en-US" sz="2800" b="1" i="1" dirty="0" err="1"/>
              <a:t>out.println</a:t>
            </a:r>
            <a:r>
              <a:rPr lang="en-US" sz="2800" b="1" i="1" dirty="0"/>
              <a:t>(“--End of Show method--");</a:t>
            </a:r>
          </a:p>
          <a:p>
            <a:pPr marL="366713" lvl="1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2800" dirty="0"/>
              <a:t>}</a:t>
            </a:r>
          </a:p>
          <a:p>
            <a:pPr marL="366713" lvl="1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sz="2800" dirty="0"/>
          </a:p>
          <a:p>
            <a:pPr marL="366713" lvl="1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2800" b="1" dirty="0"/>
              <a:t>class Inner{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b="1" dirty="0"/>
              <a:t>private void </a:t>
            </a:r>
            <a:r>
              <a:rPr lang="en-US" sz="2800" b="1" dirty="0" err="1"/>
              <a:t>msg</a:t>
            </a:r>
            <a:r>
              <a:rPr lang="en-US" sz="2800" b="1" dirty="0"/>
              <a:t>(){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System.</a:t>
            </a:r>
            <a:r>
              <a:rPr lang="en-US" sz="2800" b="1" i="1" dirty="0" err="1"/>
              <a:t>out.println</a:t>
            </a:r>
            <a:r>
              <a:rPr lang="en-US" sz="2800" b="1" i="1" dirty="0"/>
              <a:t>(“Inner  Method" );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/>
              <a:t>}</a:t>
            </a:r>
          </a:p>
          <a:p>
            <a:pPr marL="366713" lvl="1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2800" dirty="0"/>
              <a:t>}</a:t>
            </a:r>
          </a:p>
          <a:p>
            <a:pPr marL="366713" lvl="1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sz="2800" dirty="0"/>
          </a:p>
          <a:p>
            <a:pPr marL="366713" lvl="1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2800" b="1" dirty="0"/>
              <a:t>public static void main(String[] </a:t>
            </a:r>
            <a:r>
              <a:rPr lang="en-US" sz="2800" b="1" dirty="0" err="1"/>
              <a:t>args</a:t>
            </a:r>
            <a:r>
              <a:rPr lang="en-US" sz="2800" b="1" dirty="0"/>
              <a:t>) {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 err="1"/>
              <a:t>TestMemberOuter</a:t>
            </a:r>
            <a:r>
              <a:rPr lang="en-US" sz="2800" dirty="0"/>
              <a:t> </a:t>
            </a:r>
            <a:r>
              <a:rPr lang="en-US" sz="2800" dirty="0" err="1"/>
              <a:t>tmo</a:t>
            </a:r>
            <a:r>
              <a:rPr lang="en-US" sz="2800" dirty="0"/>
              <a:t> = </a:t>
            </a:r>
            <a:r>
              <a:rPr lang="en-US" sz="2800" b="1" dirty="0"/>
              <a:t>new </a:t>
            </a:r>
            <a:r>
              <a:rPr lang="en-US" sz="2800" b="1" dirty="0" err="1"/>
              <a:t>TestMemberOuter</a:t>
            </a:r>
            <a:r>
              <a:rPr lang="en-US" sz="2800" b="1" dirty="0"/>
              <a:t>();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 err="1"/>
              <a:t>tmo.show</a:t>
            </a:r>
            <a:r>
              <a:rPr lang="en-US" sz="2800" dirty="0"/>
              <a:t>();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 err="1"/>
              <a:t>TestMemberOuter.Inner</a:t>
            </a:r>
            <a:r>
              <a:rPr lang="en-US" sz="2800" dirty="0"/>
              <a:t> in = </a:t>
            </a:r>
            <a:r>
              <a:rPr lang="en-US" sz="2800" dirty="0" err="1"/>
              <a:t>tmo.</a:t>
            </a:r>
            <a:r>
              <a:rPr lang="en-US" sz="2800" b="1" dirty="0" err="1"/>
              <a:t>new</a:t>
            </a:r>
            <a:r>
              <a:rPr lang="en-US" sz="2800" b="1" dirty="0"/>
              <a:t> Inner();</a:t>
            </a:r>
          </a:p>
          <a:p>
            <a:pPr marL="641350" lvl="2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/>
              <a:t>in.msg();</a:t>
            </a:r>
          </a:p>
          <a:p>
            <a:pPr marL="366713" lvl="1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2800" dirty="0"/>
              <a:t>}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7CD5-36C9-4834-9F89-2D5A515C56B4}"/>
              </a:ext>
            </a:extLst>
          </p:cNvPr>
          <p:cNvSpPr txBox="1"/>
          <p:nvPr/>
        </p:nvSpPr>
        <p:spPr>
          <a:xfrm>
            <a:off x="6096000" y="3962400"/>
            <a:ext cx="2438400" cy="1230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  <a:cs typeface="Arial" charset="0"/>
              </a:rPr>
              <a:t>Output: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Show method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Inner Method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--End of Show method--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Inner Method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F09D-EA83-4A78-AFEF-D320F2B1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Inner Class - 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9DBF-81F9-41E6-9888-4E0E1531D3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3400" dirty="0"/>
              <a:t>Accessing shadowed variable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3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public class </a:t>
            </a:r>
            <a:r>
              <a:rPr lang="en-US" sz="2000" b="1" dirty="0" err="1"/>
              <a:t>TestMemberOuter</a:t>
            </a:r>
            <a:r>
              <a:rPr lang="en-US" sz="2000" b="1" dirty="0"/>
              <a:t> {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x = 10;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sz="2000" dirty="0"/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2000" b="1" dirty="0"/>
              <a:t>class Inner{</a:t>
            </a:r>
          </a:p>
          <a:p>
            <a:pPr marL="641350" lvl="2" indent="0"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x = 20;</a:t>
            </a:r>
          </a:p>
          <a:p>
            <a:pPr marL="641350" lvl="2" indent="0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public void show(</a:t>
            </a:r>
            <a:r>
              <a:rPr lang="en-US" sz="2000" b="1" dirty="0" err="1"/>
              <a:t>int</a:t>
            </a:r>
            <a:r>
              <a:rPr lang="en-US" sz="2000" b="1" dirty="0"/>
              <a:t> x){</a:t>
            </a:r>
          </a:p>
          <a:p>
            <a:pPr marL="914400" lvl="3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System.</a:t>
            </a:r>
            <a:r>
              <a:rPr lang="en-US" sz="2000" b="1" i="1" dirty="0" err="1"/>
              <a:t>out.println</a:t>
            </a:r>
            <a:r>
              <a:rPr lang="en-US" sz="2000" b="1" i="1" dirty="0"/>
              <a:t>("Parameter: " + x);</a:t>
            </a:r>
          </a:p>
          <a:p>
            <a:pPr marL="914400" lvl="3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System.</a:t>
            </a:r>
            <a:r>
              <a:rPr lang="en-US" sz="2000" b="1" i="1" dirty="0" err="1"/>
              <a:t>out.println</a:t>
            </a:r>
            <a:r>
              <a:rPr lang="en-US" sz="2000" b="1" i="1" dirty="0"/>
              <a:t>("Inner Variable: " + </a:t>
            </a:r>
            <a:r>
              <a:rPr lang="en-US" sz="2000" b="1" i="1" dirty="0" err="1"/>
              <a:t>this.x</a:t>
            </a:r>
            <a:r>
              <a:rPr lang="en-US" sz="2000" b="1" i="1" dirty="0"/>
              <a:t>);</a:t>
            </a:r>
          </a:p>
          <a:p>
            <a:pPr marL="914400" lvl="3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System.</a:t>
            </a:r>
            <a:r>
              <a:rPr lang="en-US" sz="2000" b="1" i="1" dirty="0" err="1"/>
              <a:t>out.println</a:t>
            </a:r>
            <a:r>
              <a:rPr lang="en-US" sz="2000" b="1" i="1" dirty="0"/>
              <a:t>("Outer Variable: " + </a:t>
            </a:r>
            <a:r>
              <a:rPr lang="en-US" sz="2000" b="1" i="1" dirty="0" err="1"/>
              <a:t>TestMemberOuter.this.x</a:t>
            </a:r>
            <a:r>
              <a:rPr lang="en-US" sz="2000" b="1" i="1" dirty="0"/>
              <a:t>);</a:t>
            </a:r>
          </a:p>
          <a:p>
            <a:pPr marL="641350" lvl="2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2000" dirty="0"/>
              <a:t>}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sz="2000" dirty="0"/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2000" b="1" dirty="0"/>
              <a:t>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{</a:t>
            </a:r>
          </a:p>
          <a:p>
            <a:pPr marL="641350" lvl="2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TestMemberOuter</a:t>
            </a:r>
            <a:r>
              <a:rPr lang="en-US" sz="2000" dirty="0"/>
              <a:t> </a:t>
            </a:r>
            <a:r>
              <a:rPr lang="en-US" sz="2000" dirty="0" err="1"/>
              <a:t>tmo</a:t>
            </a:r>
            <a:r>
              <a:rPr lang="en-US" sz="2000" dirty="0"/>
              <a:t> = </a:t>
            </a:r>
            <a:r>
              <a:rPr lang="en-US" sz="2000" b="1" dirty="0"/>
              <a:t>new </a:t>
            </a:r>
            <a:r>
              <a:rPr lang="en-US" sz="2000" b="1" dirty="0" err="1"/>
              <a:t>TestMemberOuter</a:t>
            </a:r>
            <a:r>
              <a:rPr lang="en-US" sz="2000" b="1" dirty="0"/>
              <a:t>();</a:t>
            </a:r>
          </a:p>
          <a:p>
            <a:pPr marL="641350" lvl="2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TestMemberOuter.Inner</a:t>
            </a:r>
            <a:r>
              <a:rPr lang="en-US" sz="2000" dirty="0"/>
              <a:t> in = </a:t>
            </a:r>
            <a:r>
              <a:rPr lang="en-US" sz="2000" dirty="0" err="1"/>
              <a:t>tmo.</a:t>
            </a:r>
            <a:r>
              <a:rPr lang="en-US" sz="2000" b="1" dirty="0" err="1"/>
              <a:t>new</a:t>
            </a:r>
            <a:r>
              <a:rPr lang="en-US" sz="2000" b="1" dirty="0"/>
              <a:t> Inner();</a:t>
            </a:r>
          </a:p>
          <a:p>
            <a:pPr marL="641350" lvl="2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in.show</a:t>
            </a:r>
            <a:r>
              <a:rPr lang="en-US" sz="2000" dirty="0"/>
              <a:t>(30);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A52E5-B277-46D2-BEF3-7DDC2F75E160}"/>
              </a:ext>
            </a:extLst>
          </p:cNvPr>
          <p:cNvSpPr txBox="1"/>
          <p:nvPr/>
        </p:nvSpPr>
        <p:spPr>
          <a:xfrm>
            <a:off x="6019800" y="2413000"/>
            <a:ext cx="2438400" cy="10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  <a:cs typeface="Arial" charset="0"/>
              </a:rPr>
              <a:t>Output: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Parameter: 30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Inner Variable: 20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Outer Variable: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D954-EED0-47CB-A9C8-CC679E49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Anonymous Inner Class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741</TotalTime>
  <Words>2201</Words>
  <Application>Microsoft Office PowerPoint</Application>
  <PresentationFormat>On-screen Show (4:3)</PresentationFormat>
  <Paragraphs>296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Century Schoolbook</vt:lpstr>
      <vt:lpstr>Wingdings</vt:lpstr>
      <vt:lpstr>Wingdings 2</vt:lpstr>
      <vt:lpstr>Calibri</vt:lpstr>
      <vt:lpstr>times new roman</vt:lpstr>
      <vt:lpstr>verdana</vt:lpstr>
      <vt:lpstr>Oriel</vt:lpstr>
      <vt:lpstr>Nested Class</vt:lpstr>
      <vt:lpstr>Nested Class</vt:lpstr>
      <vt:lpstr>Advantage of java nested classes</vt:lpstr>
      <vt:lpstr>Types of Nested classes</vt:lpstr>
      <vt:lpstr>Member Inner Class</vt:lpstr>
      <vt:lpstr>Inner Class</vt:lpstr>
      <vt:lpstr>Inner Class</vt:lpstr>
      <vt:lpstr>Inner Class - Shadowing</vt:lpstr>
      <vt:lpstr>Anonymous Inner Class</vt:lpstr>
      <vt:lpstr>Anonymous Class</vt:lpstr>
      <vt:lpstr>Anonymous Class</vt:lpstr>
      <vt:lpstr>Anonymous Class</vt:lpstr>
      <vt:lpstr>Anonymous Class – Example by extending a class</vt:lpstr>
      <vt:lpstr>Internal working of given code</vt:lpstr>
      <vt:lpstr>Anonymous Class – Example by implementing an interface</vt:lpstr>
      <vt:lpstr>Internal class generated by the compiler</vt:lpstr>
      <vt:lpstr>What you can &amp; can’t do</vt:lpstr>
      <vt:lpstr>What you can &amp; can’t do</vt:lpstr>
      <vt:lpstr>Example</vt:lpstr>
      <vt:lpstr>Example</vt:lpstr>
      <vt:lpstr> Local Inner Class</vt:lpstr>
      <vt:lpstr>Local inner class</vt:lpstr>
      <vt:lpstr>Local inner class - Example</vt:lpstr>
      <vt:lpstr>Static Nested Class</vt:lpstr>
      <vt:lpstr>Static Nested Class</vt:lpstr>
      <vt:lpstr>Static Nested Class - Example</vt:lpstr>
      <vt:lpstr>Static Nested Class</vt:lpstr>
      <vt:lpstr>Static Nested Class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Class</dc:title>
  <dc:creator>user</dc:creator>
  <cp:lastModifiedBy>User</cp:lastModifiedBy>
  <cp:revision>11</cp:revision>
  <dcterms:created xsi:type="dcterms:W3CDTF">2016-08-24T03:22:21Z</dcterms:created>
  <dcterms:modified xsi:type="dcterms:W3CDTF">2022-06-27T14:53:13Z</dcterms:modified>
</cp:coreProperties>
</file>