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9" r:id="rId6"/>
    <p:sldId id="263" r:id="rId7"/>
    <p:sldId id="264" r:id="rId8"/>
    <p:sldId id="271" r:id="rId9"/>
    <p:sldId id="281" r:id="rId10"/>
    <p:sldId id="276" r:id="rId11"/>
    <p:sldId id="280" r:id="rId12"/>
    <p:sldId id="283" r:id="rId13"/>
    <p:sldId id="286" r:id="rId14"/>
    <p:sldId id="282" r:id="rId15"/>
    <p:sldId id="288" r:id="rId16"/>
    <p:sldId id="287" r:id="rId17"/>
    <p:sldId id="277" r:id="rId18"/>
    <p:sldId id="285" r:id="rId19"/>
    <p:sldId id="289" r:id="rId20"/>
    <p:sldId id="290" r:id="rId21"/>
    <p:sldId id="292" r:id="rId22"/>
    <p:sldId id="291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22C9C-1E7E-4755-9F42-1294334C65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57547-663B-4C75-ABFB-93CCC51A70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94163C-578C-4828-A017-6A3814380E7C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8BBB4EC-F1E8-4C6B-B9EE-4B1DBB8C56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234DD8C-0DF1-457D-A4C1-60A72EA0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D1FF5-573C-462A-8969-FA724CC07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9A1C9-0C20-45AD-B61E-5741B687D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B716EC2-E319-41D6-BD9E-12866BF5FA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EBA2B0-BBC7-4499-9EFF-05C89C2870F4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DB1489-F895-479A-835A-AD5D32D9932D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B2817-B969-4D01-9DF8-7BDDA1A373D2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7E4CE-C0BF-4D0D-9FA8-F035A85621F6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870FBE3A-4700-4B0F-8A7F-CA61BAD70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8FA71F0-9D8F-4900-A214-E5296B7A0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2076D3B-273D-4BA2-9E0C-FA1D16967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3826E8C-F47A-43FE-899C-8BEC70148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102216B-8201-4967-8BB8-F87DEAB73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B445FFD-901D-47B6-8DCE-96ECD5E5E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402E76-83DF-4029-B61A-554DD2BDD423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D870C9-D5ED-459F-9925-E799CFB682FF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89B21F-6844-4B01-9B9C-8E9A7BFD05BF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83E07B-1A34-42D2-BF0C-C1079905B56F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6E16C4-80BE-4F5A-9CF6-B0A4B0A5A917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53497E-F828-4558-90BF-1E744ADFF021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A2C62F0B-757B-4C8F-839F-8C13FE36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DE41-1F5B-4B5D-A9B1-F97E4924019F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DA62E272-B325-4D09-AB60-8A15FBBF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EFC57253-A4DC-4C9E-B689-3628E3AD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57D8470-CD77-41C6-A172-3A54DDE33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48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3E1E145-7AB8-4F96-9AF0-9850DC70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8803A-0789-4695-B39F-CBF04B70B3F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88C7330-274D-4C22-B7A5-7E04A660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FAF79C7-77D9-46CC-8552-7CA96783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88399-5DC3-4352-AADA-1E6A92D249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3FE1314-F691-46E2-B3A8-6CE5135C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ED40-62A5-48BE-AD20-5D289F0B4206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4A7A756-3A2F-4F53-9DFF-7326D1FB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68E93577-FEAE-474A-8F27-8E276A74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A081-5A3B-4257-A827-A3AD35CE3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89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F9729730-B9CA-425F-B1B8-9368DB50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3341F5-886F-4B8F-8FB1-EB6634ADD9B9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96D33FFC-847A-4809-92DF-4D0BBEF93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7C589E-2312-4988-86D6-7823D08658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D44E72E-E3C1-4014-8907-751EC8EC3A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2539F7-5BB1-4CEA-91DF-1C787CF9139A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1BD88-EF50-4ED3-B998-006C09958FEF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13F86-8D6A-46D1-83D2-6B88DA2BD564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74B8B-CDC8-497A-8843-872F92E5864B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7362935E-71D6-477A-9651-77375CF03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654DE2-3454-4BB5-99F1-534F81E90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29DD241-DD35-4E24-9F6B-E82F43A0F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C7807AF-6B9E-4150-99A8-C9A2A8479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B385D2B0-A7C7-417C-B469-9D7759CC3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5361E-17DE-47C3-8FC3-19EFCD04C74E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9DF502-9A74-4F26-BAF5-DC2FBD6C4E4F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684253-E2AA-4838-A415-8A27E573BA34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5C98F7-A0EC-43BA-9A68-39FF7F047AA7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152BE0-F6EB-4EAB-B072-D464735DEEBD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ABE2BE-8C18-4E19-A5BF-9FD7FE7B4165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9D38EDE-B7BD-4AED-AA9E-12A32EA91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B8EA4C0-7A76-4BEF-9302-8414D6F2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55E18-41CD-47B4-9275-DB36D8071BE4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EBED637F-5B75-4BE5-8A30-1D71D27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75AB5BA-0B5B-4F46-B4AE-D50EBEA9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6D1037DF-2672-44BD-B10E-927FE0F24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774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A8B7857D-5BAB-4B1D-9BDE-7D83D286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4AD0-C0B6-4FAE-B7CD-F962F711AD0B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1114B6F-4179-4D42-AC16-A09F7709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0CB6BE1-EB2B-4985-BA74-91FE2003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EFDBF-CAFA-46B3-A0B2-E896C3844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D8118C91-47BC-419F-A065-839003A0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7829F-CA77-4CD3-959D-7CD2AAD44A92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321712A-F757-4540-A868-172ADE86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1AD1EB1-B78D-49E5-98E4-162E69E2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EA190-BF92-4712-9ABD-65F611B9FA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96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5A378769-F2D2-44AA-A8E7-45D1D0AB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EC472E1-C284-43B2-9105-B0E2B9FBCEBF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4247032-44AD-4AAE-8A9E-26782C11DE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8C70F4-34E5-4883-8C4B-D5F3ABE94F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F277B97-F782-42D9-8917-BD8E59D189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43ED48FF-4D19-45D8-A7EE-C94CDA40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10B3F-C9B0-409A-B275-2DB957531818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E398A-D8B9-400B-AAA9-50C4A2EA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A6958C2-98B0-4AB0-985E-D293BD4E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0913B-CF02-40A3-B298-B5B39DD8A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49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9D28DFC3-272E-4916-8FE3-13B9E19CF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FCE62E9-96FE-49A2-8988-D9D50747D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AE1DEA80-4EB6-4532-83CD-CCAAAD82A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>
            <a:extLst>
              <a:ext uri="{FF2B5EF4-FFF2-40B4-BE49-F238E27FC236}">
                <a16:creationId xmlns:a16="http://schemas.microsoft.com/office/drawing/2014/main" id="{A9789C8D-99CE-4AA7-8BCC-20E7F45B1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45F55-A4B7-4189-99AC-2C2F0A7215FD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>
            <a:extLst>
              <a:ext uri="{FF2B5EF4-FFF2-40B4-BE49-F238E27FC236}">
                <a16:creationId xmlns:a16="http://schemas.microsoft.com/office/drawing/2014/main" id="{FDA46CC4-3422-4872-9C4C-9D800DA8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EC8148-D592-4A57-A0C7-3AB0E0922852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64F5064F-9398-4A78-9D69-47243988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C183EC-716D-4A33-9C70-3D787501D477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8A12101A-8AB4-4777-8EE6-925579F29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4CBEA0-E75A-4047-9C65-F196ADC4BB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5C5192C4-C620-465F-8B96-B45A065766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A5AF85E-FFB7-4522-9791-FE867D1DF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E9C691-86F4-4B4E-BEF9-A5F9014CFA7C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C38514BF-A3F8-478A-B7A3-D0FFB12AA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E8D5B-84C0-4DE3-9CC7-FCF3AB2B0A33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>
            <a:extLst>
              <a:ext uri="{FF2B5EF4-FFF2-40B4-BE49-F238E27FC236}">
                <a16:creationId xmlns:a16="http://schemas.microsoft.com/office/drawing/2014/main" id="{48A2874A-02AD-468A-80DD-BD78FD0F6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5AB4ACDE-DD95-43AA-A817-F472CE69B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>
            <a:extLst>
              <a:ext uri="{FF2B5EF4-FFF2-40B4-BE49-F238E27FC236}">
                <a16:creationId xmlns:a16="http://schemas.microsoft.com/office/drawing/2014/main" id="{1698A96B-C2A0-4027-A600-772E7E8FB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8A839F8A-2FA5-40EE-A823-22F100B5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B76E70-6032-4D77-8D5F-5EFBD8B0F60C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20CDD166-6F62-48BB-AAE2-098E588A8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9C2D0-ABCE-4693-93D8-623B176668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B304E7D9-B88E-4FE6-99B6-4A5AD7D73D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8562716-4388-4460-83E7-2931ADA0E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6C731BF4-61A4-44F5-8BDB-EFA0298E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EA0E3EBD-7DD3-4401-9EE6-79093B344A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5DA6D0A-3B79-4BEF-9B46-6945D041D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345BBC-40B2-4BD5-A6BA-E6EE6E8670FD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80CC3-68BF-4B2D-8A49-10F035300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25E7893B-3BE6-4032-B798-935E85AAA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>
            <a:extLst>
              <a:ext uri="{FF2B5EF4-FFF2-40B4-BE49-F238E27FC236}">
                <a16:creationId xmlns:a16="http://schemas.microsoft.com/office/drawing/2014/main" id="{57041244-E0E1-45AC-9D15-22D010572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DF3FA2-E71F-4984-BBC9-8D84F22DCED1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>
            <a:extLst>
              <a:ext uri="{FF2B5EF4-FFF2-40B4-BE49-F238E27FC236}">
                <a16:creationId xmlns:a16="http://schemas.microsoft.com/office/drawing/2014/main" id="{BC7BC07C-9F57-4F9B-8FAA-353CE1DA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051C07-3D64-4D9A-8475-5AC8C119249B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D3A3216-281A-4883-AFD1-AF5A3ABE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1CD6E0BF-A4AA-4BEC-9976-A737ACCCDA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792" r:id="rId4"/>
    <p:sldLayoutId id="2147483793" r:id="rId5"/>
    <p:sldLayoutId id="2147483800" r:id="rId6"/>
    <p:sldLayoutId id="2147483794" r:id="rId7"/>
    <p:sldLayoutId id="2147483801" r:id="rId8"/>
    <p:sldLayoutId id="2147483802" r:id="rId9"/>
    <p:sldLayoutId id="2147483795" r:id="rId10"/>
    <p:sldLayoutId id="21474837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www.eclipse.org/downloads/packages/eclipse-ide-java-developers/mars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#section=window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A091-7F68-4419-BBBE-35D2B89DD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Java Basics</a:t>
            </a:r>
            <a:endParaRPr lang="en-US" dirty="0"/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CBCC5EE1-3F36-4C58-A139-BA7EFE83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E2D-1014-49F1-B990-7693CC13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Operator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7B57324-7D03-4618-84FB-47974E2E33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Assignment =</a:t>
            </a:r>
          </a:p>
          <a:p>
            <a:pPr eaLnBrk="1" hangingPunct="1"/>
            <a:r>
              <a:rPr lang="en-US" altLang="en-US"/>
              <a:t>Arithmetic + - * / %</a:t>
            </a:r>
          </a:p>
          <a:p>
            <a:pPr eaLnBrk="1" hangingPunct="1"/>
            <a:r>
              <a:rPr lang="en-US" altLang="en-US"/>
              <a:t>Equality ==  !=</a:t>
            </a:r>
          </a:p>
          <a:p>
            <a:pPr eaLnBrk="1" hangingPunct="1"/>
            <a:r>
              <a:rPr lang="en-US" altLang="en-US"/>
              <a:t>Relational &lt; &lt;= &gt; &gt;=</a:t>
            </a:r>
          </a:p>
          <a:p>
            <a:pPr eaLnBrk="1" hangingPunct="1"/>
            <a:r>
              <a:rPr lang="en-US" altLang="en-US"/>
              <a:t>Logical &amp;&amp;, ||</a:t>
            </a:r>
          </a:p>
          <a:p>
            <a:pPr eaLnBrk="1" hangingPunct="1"/>
            <a:r>
              <a:rPr lang="en-US" altLang="en-US"/>
              <a:t>increment/decrement ++ --</a:t>
            </a:r>
          </a:p>
          <a:p>
            <a:pPr eaLnBrk="1" hangingPunct="1"/>
            <a:r>
              <a:rPr lang="en-US" altLang="en-US"/>
              <a:t>Shift &lt;&lt; &gt;&gt;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E5CB-B85E-4A44-A71D-6D6E9EA3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Arrays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65357A2-A998-4EB6-B736-E353521003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An </a:t>
            </a:r>
            <a:r>
              <a:rPr lang="en-US" altLang="en-US" b="1"/>
              <a:t>array</a:t>
            </a:r>
            <a:r>
              <a:rPr lang="en-US" altLang="en-US"/>
              <a:t> is a </a:t>
            </a:r>
            <a:r>
              <a:rPr lang="en-US" altLang="en-US" b="1"/>
              <a:t>collection</a:t>
            </a:r>
            <a:r>
              <a:rPr lang="en-US" altLang="en-US"/>
              <a:t> of data items, all of the </a:t>
            </a:r>
            <a:r>
              <a:rPr lang="en-US" altLang="en-US" b="1"/>
              <a:t>same type</a:t>
            </a:r>
            <a:r>
              <a:rPr lang="en-US" altLang="en-US"/>
              <a:t>, accessed using a </a:t>
            </a:r>
            <a:r>
              <a:rPr lang="en-US" altLang="en-US" b="1"/>
              <a:t>common name</a:t>
            </a:r>
            <a:r>
              <a:rPr lang="en-US" altLang="en-US"/>
              <a:t>. </a:t>
            </a:r>
          </a:p>
          <a:p>
            <a:pPr eaLnBrk="1" hangingPunct="1"/>
            <a:r>
              <a:rPr lang="en-US" altLang="en-US"/>
              <a:t>The data type can be either a </a:t>
            </a:r>
            <a:r>
              <a:rPr lang="en-US" altLang="en-US" b="1"/>
              <a:t>primitive</a:t>
            </a:r>
            <a:r>
              <a:rPr lang="en-US" altLang="en-US"/>
              <a:t> data type or a </a:t>
            </a:r>
            <a:r>
              <a:rPr lang="en-US" altLang="en-US" b="1"/>
              <a:t>reference</a:t>
            </a:r>
            <a:r>
              <a:rPr lang="en-US" altLang="en-US"/>
              <a:t> type.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Major differences with C/C++ arrays:</a:t>
            </a:r>
          </a:p>
          <a:p>
            <a:pPr lvl="1" eaLnBrk="1" hangingPunct="1"/>
            <a:r>
              <a:rPr lang="en-US" altLang="en-US"/>
              <a:t>Java arrays are references</a:t>
            </a:r>
          </a:p>
          <a:p>
            <a:pPr lvl="1" eaLnBrk="1" hangingPunct="1"/>
            <a:r>
              <a:rPr lang="en-US" altLang="en-US"/>
              <a:t>Java arrays know their size (length property)</a:t>
            </a:r>
          </a:p>
          <a:p>
            <a:pPr lvl="1" eaLnBrk="1" hangingPunct="1"/>
            <a:r>
              <a:rPr lang="en-US" altLang="en-US"/>
              <a:t>Java multidimensional arrays need not be rectangular</a:t>
            </a:r>
          </a:p>
          <a:p>
            <a:pPr lvl="1" eaLnBrk="1" hangingPunct="1"/>
            <a:r>
              <a:rPr lang="en-US" altLang="en-US"/>
              <a:t>Java array elements are initialized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3CA0-D336-4DDD-9B60-4FB0846C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 Declaration &amp;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1AB-A509-4874-A5EB-A8742146A4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/>
              <a:t>Declaration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[] </a:t>
            </a:r>
            <a:r>
              <a:rPr lang="en-US" altLang="en-US" sz="1700" dirty="0" err="1"/>
              <a:t>sampleArray</a:t>
            </a:r>
            <a:r>
              <a:rPr lang="en-US" altLang="en-US" sz="1700" dirty="0"/>
              <a:t>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/>
              <a:t>sampleArray</a:t>
            </a:r>
            <a:r>
              <a:rPr lang="en-US" altLang="en-US" sz="1700" dirty="0"/>
              <a:t> = new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[10];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700" dirty="0"/>
              <a:t>	Or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[] </a:t>
            </a:r>
            <a:r>
              <a:rPr lang="en-US" altLang="en-US" sz="1700" dirty="0" err="1"/>
              <a:t>sampleArray</a:t>
            </a:r>
            <a:r>
              <a:rPr lang="en-US" altLang="en-US" sz="1700" dirty="0"/>
              <a:t> = new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[10];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Initialization</a:t>
            </a:r>
          </a:p>
          <a:p>
            <a:pPr lvl="1">
              <a:defRPr/>
            </a:pPr>
            <a:r>
              <a:rPr lang="en-US" dirty="0"/>
              <a:t>During declaration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[] </a:t>
            </a:r>
            <a:r>
              <a:rPr lang="en-US" altLang="en-US" sz="1600" dirty="0" err="1"/>
              <a:t>sampleArray</a:t>
            </a:r>
            <a:r>
              <a:rPr lang="en-US" altLang="en-US" sz="1600" dirty="0"/>
              <a:t> = {1,2,3,4,5};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After declaration</a:t>
            </a:r>
          </a:p>
          <a:p>
            <a:pPr marL="547688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	</a:t>
            </a:r>
            <a:r>
              <a:rPr lang="en-US" altLang="en-US" dirty="0" err="1"/>
              <a:t>int</a:t>
            </a:r>
            <a:r>
              <a:rPr lang="en-US" altLang="en-US" dirty="0"/>
              <a:t>[] </a:t>
            </a:r>
            <a:r>
              <a:rPr lang="en-US" altLang="en-US" dirty="0" err="1"/>
              <a:t>sampleArray</a:t>
            </a:r>
            <a:r>
              <a:rPr lang="en-US" altLang="en-US" dirty="0"/>
              <a:t>;</a:t>
            </a:r>
          </a:p>
          <a:p>
            <a:pPr marL="547688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sampleArray</a:t>
            </a:r>
            <a:r>
              <a:rPr lang="en-US" altLang="en-US" dirty="0"/>
              <a:t> = new </a:t>
            </a:r>
            <a:r>
              <a:rPr lang="en-US" altLang="en-US" dirty="0" err="1"/>
              <a:t>int</a:t>
            </a:r>
            <a:r>
              <a:rPr lang="en-US" altLang="en-US" dirty="0"/>
              <a:t>[]{1,2,3,4,5};</a:t>
            </a:r>
          </a:p>
          <a:p>
            <a:pPr marL="0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sampleArray</a:t>
            </a:r>
            <a:r>
              <a:rPr lang="en-US" altLang="en-US" dirty="0"/>
              <a:t> = {1,2,3,4,5}; // compiler error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A8B-BC03-4F27-9220-BB475DA3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 Size &amp; Accessing a specific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969F-9B3C-419B-8080-96F2FEF7DA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/>
              <a:t>Getting size of array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[] </a:t>
            </a:r>
            <a:r>
              <a:rPr lang="en-US" altLang="en-US" sz="1700" dirty="0" err="1"/>
              <a:t>sampleArray</a:t>
            </a:r>
            <a:r>
              <a:rPr lang="en-US" altLang="en-US" sz="1700" dirty="0"/>
              <a:t> = new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[10];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size = </a:t>
            </a:r>
            <a:r>
              <a:rPr lang="en-US" altLang="en-US" sz="1700" dirty="0" err="1"/>
              <a:t>sampleArray.length</a:t>
            </a:r>
            <a:r>
              <a:rPr lang="en-US" altLang="en-US" sz="1700" dirty="0"/>
              <a:t>;  //this will return the size of the array, here 10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Accessing a specific item</a:t>
            </a:r>
          </a:p>
          <a:p>
            <a:pPr lvl="1">
              <a:defRPr/>
            </a:pPr>
            <a:r>
              <a:rPr lang="en-US" dirty="0"/>
              <a:t>Assigning a value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sampleArray</a:t>
            </a:r>
            <a:r>
              <a:rPr lang="en-US" altLang="en-US" sz="1600" dirty="0"/>
              <a:t>[0] = 5;</a:t>
            </a:r>
            <a:r>
              <a:rPr lang="en-US" altLang="en-US" sz="17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sampleArray</a:t>
            </a:r>
            <a:r>
              <a:rPr lang="en-US" altLang="en-US" sz="1600" dirty="0"/>
              <a:t>[1] = 2;</a:t>
            </a:r>
            <a:br>
              <a:rPr lang="en-US" altLang="en-US" sz="1600" dirty="0"/>
            </a:br>
            <a:r>
              <a:rPr lang="en-US" altLang="en-US" sz="1700" dirty="0"/>
              <a:t>	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sampleArray</a:t>
            </a:r>
            <a:r>
              <a:rPr lang="en-US" altLang="en-US" sz="1600" dirty="0"/>
              <a:t>[2] = 3;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Getting/Reading a value</a:t>
            </a:r>
          </a:p>
          <a:p>
            <a:pPr marL="547688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	</a:t>
            </a:r>
            <a:r>
              <a:rPr lang="en-US" altLang="en-US" dirty="0" err="1"/>
              <a:t>int</a:t>
            </a:r>
            <a:r>
              <a:rPr lang="en-US" altLang="en-US" dirty="0"/>
              <a:t> value = </a:t>
            </a:r>
            <a:r>
              <a:rPr lang="en-US" altLang="en-US" dirty="0" err="1"/>
              <a:t>sampleArray</a:t>
            </a:r>
            <a:r>
              <a:rPr lang="en-US" altLang="en-US" dirty="0"/>
              <a:t>[2];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F1D5-21C2-4F0A-926D-9274512E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Arrays – Example Code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BD0674E-C7E0-4364-89D6-8D7E15FE7A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public class ArrayExample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700"/>
              <a:t>public static void main( String args[] )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700"/>
              <a:t>{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// space to store Reference is allocated, no array space allocated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double[] sampleArray;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700"/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//allocate array locations on heap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sampleArray = new double[ 10 ];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700"/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// Indexing starts at 0 like C/C++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sampleArray[ 0 ] = 5.5;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700"/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// Reference refers to new array.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// Old array available for garbage collection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sampleArray = new double[ 2 ];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7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A024-1D53-4004-942D-C7EC65C3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ECA9-4DB2-4D88-BE8D-667675621C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i="1" dirty="0"/>
              <a:t>multidimensional arrays </a:t>
            </a:r>
            <a:r>
              <a:rPr lang="en-US" dirty="0"/>
              <a:t>are actually arrays of arrays.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</a:t>
            </a:r>
            <a:r>
              <a:rPr lang="en-US" dirty="0"/>
              <a:t>[][] = new </a:t>
            </a:r>
            <a:r>
              <a:rPr lang="en-US" dirty="0" err="1"/>
              <a:t>int</a:t>
            </a:r>
            <a:r>
              <a:rPr lang="en-US" dirty="0"/>
              <a:t>[4][5];</a:t>
            </a:r>
          </a:p>
          <a:p>
            <a:pPr>
              <a:defRPr/>
            </a:pPr>
            <a:r>
              <a:rPr lang="en-US" dirty="0"/>
              <a:t>Do not need to be rectangular</a:t>
            </a:r>
          </a:p>
          <a:p>
            <a:pPr>
              <a:defRPr/>
            </a:pPr>
            <a:r>
              <a:rPr lang="en-US" dirty="0"/>
              <a:t>During creation it’s required to specify the size for the first/leftmost dimension. You can allocate the remaining dimensions separately.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</a:t>
            </a:r>
            <a:r>
              <a:rPr lang="en-US" dirty="0"/>
              <a:t>[][] = new </a:t>
            </a:r>
            <a:r>
              <a:rPr lang="en-US" dirty="0" err="1"/>
              <a:t>int</a:t>
            </a:r>
            <a:r>
              <a:rPr lang="en-US" dirty="0"/>
              <a:t>[4][];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B92E-BB86-4783-9975-3EC9BCA3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Multi-Dimensional Array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0C47BD-FF36-41D0-A130-A268A6B57D49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752600"/>
          <a:ext cx="7620000" cy="323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0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Rectangular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Irregular Array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01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Declarion</a:t>
                      </a:r>
                      <a:r>
                        <a:rPr lang="en-US" sz="1600" dirty="0"/>
                        <a:t> &amp; Array</a:t>
                      </a:r>
                      <a:r>
                        <a:rPr lang="en-US" sz="1600" baseline="0" dirty="0"/>
                        <a:t> Creation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[][]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[4][5];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[][]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[4][];</a:t>
                      </a:r>
                    </a:p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</a:p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</a:p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</a:p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[][]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[4][];</a:t>
                      </a:r>
                    </a:p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[2];</a:t>
                      </a:r>
                    </a:p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[3];</a:t>
                      </a:r>
                    </a:p>
                    <a:p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 = new </a:t>
                      </a:r>
                      <a:r>
                        <a:rPr kumimoji="0"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[4];</a:t>
                      </a:r>
                      <a:endParaRPr lang="en-US" sz="16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609">
                <a:tc>
                  <a:txBody>
                    <a:bodyPr/>
                    <a:lstStyle/>
                    <a:p>
                      <a:r>
                        <a:rPr lang="en-US" sz="1600" dirty="0"/>
                        <a:t>Example of Array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0 1 2 3 4</a:t>
                      </a:r>
                    </a:p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5 6 7 8 9</a:t>
                      </a:r>
                    </a:p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1 1 1 3 4</a:t>
                      </a:r>
                    </a:p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5 6 7 8 9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3 4 5</a:t>
                      </a:r>
                    </a:p>
                    <a:p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6 7 8 9</a:t>
                      </a:r>
                      <a:endParaRPr lang="en-US" sz="16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A409-D6B8-45DE-97C8-985215ED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Control Statement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3F10F5A-BAB0-42FE-AB7E-B77A76BFDE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if –else</a:t>
            </a:r>
          </a:p>
          <a:p>
            <a:pPr eaLnBrk="1" hangingPunct="1"/>
            <a:r>
              <a:rPr lang="en-US" altLang="en-US"/>
              <a:t>switch</a:t>
            </a:r>
          </a:p>
          <a:p>
            <a:pPr eaLnBrk="1" hangingPunct="1"/>
            <a:r>
              <a:rPr lang="en-US" altLang="en-US"/>
              <a:t>Loop</a:t>
            </a:r>
          </a:p>
          <a:p>
            <a:pPr lvl="1" eaLnBrk="1" hangingPunct="1"/>
            <a:r>
              <a:rPr lang="en-US" altLang="en-US"/>
              <a:t>for</a:t>
            </a:r>
          </a:p>
          <a:p>
            <a:pPr lvl="1" eaLnBrk="1" hangingPunct="1"/>
            <a:r>
              <a:rPr lang="en-US" altLang="en-US"/>
              <a:t>while</a:t>
            </a:r>
          </a:p>
          <a:p>
            <a:pPr lvl="1" eaLnBrk="1" hangingPunct="1"/>
            <a:r>
              <a:rPr lang="en-US" altLang="en-US"/>
              <a:t>do-while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33DE-716A-4BD5-9859-4CE42B7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Control Statement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8D68905-0625-4F06-9569-2F7F2D146E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“Enhance for” or “for-each”</a:t>
            </a:r>
          </a:p>
          <a:p>
            <a:pPr lvl="1"/>
            <a:r>
              <a:rPr lang="en-US" altLang="en-US"/>
              <a:t>automatically cycles through an array in sequence from the lowest index to the highest.</a:t>
            </a:r>
          </a:p>
          <a:p>
            <a:pPr lvl="1" eaLnBrk="1" hangingPunct="1"/>
            <a:r>
              <a:rPr lang="en-US" altLang="en-US"/>
              <a:t>Syntax : for(</a:t>
            </a:r>
            <a:r>
              <a:rPr lang="en-US" altLang="en-US" i="1"/>
              <a:t>type itr-var : collection) statement-block</a:t>
            </a:r>
          </a:p>
          <a:p>
            <a:pPr lvl="1" eaLnBrk="1" hangingPunct="1"/>
            <a:r>
              <a:rPr lang="en-US" altLang="en-US" i="1"/>
              <a:t>Example:</a:t>
            </a:r>
            <a:endParaRPr lang="en-US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de-DE" altLang="en-US"/>
              <a:t>int nums[] = { 1, 2, 3, 4, 5, 6, 7, 8, 9, 10 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int sum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for(int x: nums)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	 sum += x;</a:t>
            </a:r>
          </a:p>
          <a:p>
            <a:pPr lvl="1" eaLnBrk="1" hangingPunct="1"/>
            <a:r>
              <a:rPr lang="en-US" altLang="en-US"/>
              <a:t>Advantage: Avoid boundary error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EE5B-8985-49E5-94C2-79F9A102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Jump Statement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5B206F8-6855-4A57-87A7-F317132119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/>
              <a:t>break</a:t>
            </a:r>
          </a:p>
          <a:p>
            <a:pPr lvl="1"/>
            <a:r>
              <a:rPr lang="en-US" altLang="en-US"/>
              <a:t>Exits out of a loop or switch statement</a:t>
            </a:r>
          </a:p>
          <a:p>
            <a:pPr lvl="1"/>
            <a:r>
              <a:rPr lang="en-US" altLang="en-US"/>
              <a:t>Unlabeled break exits out of the innermost loop or switch</a:t>
            </a:r>
          </a:p>
          <a:p>
            <a:pPr lvl="1"/>
            <a:r>
              <a:rPr lang="en-US" altLang="en-US"/>
              <a:t>Use labeled break to exit out of nested loops or switch or block.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A23C-C934-4379-8E49-C5F8701A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Tools/Set-Up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572E-5A12-49F3-80C6-E5F70139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Jump Statement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65B90C28-8503-4E2D-85CA-1A9461FADF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00600" cy="45720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class BreakExample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 String args[] 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for ( int row = 0; row &lt; 5; row++ 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  System.out.println("Outer loop: " + row);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for ( int column = 0; column &lt; 4 ; column++ ) 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System.out.print(column  +" "  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if ( ((row + column) % 2 ) == 0 ) 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	 System.out.println("Break " 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	break;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CA99-8554-4E9D-8124-16D767D7E8A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867400" y="1600200"/>
            <a:ext cx="2060575" cy="297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/>
              <a:t>Output: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Outer loop: 0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0 Break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Outer loop: 1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0 1 Break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Outer loop: 2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0 Break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Outer loop: 3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0 1 Break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Outer loop: 4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0 Break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96BB-FB45-4377-8E25-1E8CAD5E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Jump Statement – Labeled Jump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43B32B6-B6D3-45E1-8CB4-E742839264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81600" cy="45720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class BreakExample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 String args[] 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Outer: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for ( int row = 0; row &lt; 5; row++ 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  System.out.println("Outer loop: " + row);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for ( int column = 0; column &lt; 4; column++ ) 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System.out.println(column + "\t");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if ( ((row + column) % 2 ) == 0 )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{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	 System.out.println("Break " ); 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	 break </a:t>
            </a:r>
            <a:r>
              <a:rPr lang="en-US" altLang="en-US" b="1"/>
              <a:t>Outer</a:t>
            </a:r>
            <a:r>
              <a:rPr lang="en-US" altLang="en-US"/>
              <a:t>;</a:t>
            </a:r>
          </a:p>
          <a:p>
            <a:pPr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0F25-560A-405E-9E78-0DFC6AF252D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248400" y="2514600"/>
            <a:ext cx="1679575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/>
              <a:t>Output: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Outer loop: 0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sz="1400" dirty="0"/>
              <a:t>0 Break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32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33D6-FCAD-432D-A577-D09AA90D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Jump Statement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D0EC306-43C7-403D-B54D-51FDC95516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/>
              <a:t>continue</a:t>
            </a:r>
          </a:p>
          <a:p>
            <a:pPr lvl="1"/>
            <a:r>
              <a:rPr lang="en-US" altLang="en-US"/>
              <a:t>A continue statement skips to the end of the current loop's body.</a:t>
            </a:r>
          </a:p>
          <a:p>
            <a:pPr lvl="1"/>
            <a:r>
              <a:rPr lang="en-US" altLang="en-US"/>
              <a:t>The loop's boolean expression is then evaluated.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625CF-6566-4C98-863E-B63CF725CBAA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352800"/>
          <a:ext cx="7543800" cy="304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5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Code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Output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public class </a:t>
                      </a:r>
                      <a:r>
                        <a:rPr lang="en-US" sz="1800" dirty="0" err="1"/>
                        <a:t>TestContinue</a:t>
                      </a:r>
                      <a:r>
                        <a:rPr lang="en-US" sz="1800" dirty="0"/>
                        <a:t> {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/>
                        <a:t>public static void main(String </a:t>
                      </a:r>
                      <a:r>
                        <a:rPr lang="en-US" sz="1800" dirty="0" err="1"/>
                        <a:t>args</a:t>
                      </a:r>
                      <a:r>
                        <a:rPr lang="en-US" sz="1800" dirty="0"/>
                        <a:t>[]) { </a:t>
                      </a:r>
                    </a:p>
                    <a:p>
                      <a:pPr lvl="2">
                        <a:buNone/>
                      </a:pPr>
                      <a:r>
                        <a:rPr lang="en-US" sz="1800" dirty="0"/>
                        <a:t>for(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=0;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&lt;10;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++) {</a:t>
                      </a:r>
                    </a:p>
                    <a:p>
                      <a:pPr lvl="3">
                        <a:buNone/>
                      </a:pPr>
                      <a:r>
                        <a:rPr lang="en-US" sz="1800" dirty="0" err="1"/>
                        <a:t>System.out.print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+ " ");</a:t>
                      </a:r>
                    </a:p>
                    <a:p>
                      <a:pPr lvl="3">
                        <a:buNone/>
                      </a:pPr>
                      <a:r>
                        <a:rPr lang="en-US" sz="1800" dirty="0"/>
                        <a:t>if (i%2 == 0) continue;</a:t>
                      </a:r>
                    </a:p>
                    <a:p>
                      <a:pPr lvl="3">
                        <a:buNone/>
                      </a:pPr>
                      <a:r>
                        <a:rPr lang="en-US" sz="1800" dirty="0" err="1"/>
                        <a:t>System.out.println</a:t>
                      </a:r>
                      <a:r>
                        <a:rPr lang="en-US" sz="1800" dirty="0"/>
                        <a:t>("");</a:t>
                      </a:r>
                    </a:p>
                    <a:p>
                      <a:pPr lvl="2">
                        <a:buNone/>
                      </a:pPr>
                      <a:r>
                        <a:rPr lang="en-US" sz="1800" dirty="0"/>
                        <a:t>}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/>
                        <a:t>}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}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0 1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2 3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4 5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6 7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8 9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EB9F-2F89-4598-8B52-9D229256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ADB0659-D949-4E3B-B421-2BB8935C25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Java:Complete Reference Chapter 1-5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E713-4601-4A0F-9ED5-99C1669D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Step1: Install Java and Path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B850-6EC6-4185-B4FD-ABFE2AC039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19600" cy="49530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Need to install Java(JDK and JRE). Get the latest version from Java Standard Edition(SE) from </a:t>
            </a:r>
            <a:r>
              <a:rPr lang="en-US" u="sng" dirty="0">
                <a:hlinkClick r:id="rId2"/>
              </a:rPr>
              <a:t>http://www.oracle.com/technetwork/java/javase/downloads/index.html</a:t>
            </a:r>
            <a:endParaRPr lang="en-US" sz="20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After installing Java you need to set-up the “</a:t>
            </a:r>
            <a:r>
              <a:rPr lang="en-US" sz="2400" b="1" dirty="0"/>
              <a:t>Path</a:t>
            </a:r>
            <a:r>
              <a:rPr lang="en-US" sz="2400" dirty="0"/>
              <a:t>” environment variable which is available from </a:t>
            </a:r>
            <a:r>
              <a:rPr lang="en-US" sz="2400" b="1" dirty="0"/>
              <a:t>My Computer</a:t>
            </a:r>
            <a:r>
              <a:rPr lang="en-US" sz="2400" dirty="0"/>
              <a:t> under </a:t>
            </a:r>
            <a:r>
              <a:rPr lang="en-US" sz="2400" b="1" dirty="0"/>
              <a:t>Advanced Properties</a:t>
            </a:r>
            <a:r>
              <a:rPr lang="en-US" sz="2400" dirty="0"/>
              <a:t> tab.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/>
              <a:t>Note</a:t>
            </a:r>
            <a:r>
              <a:rPr lang="en-US" sz="2400" dirty="0"/>
              <a:t>: Do not delete anything in “Path” variable. Just add your path “C:\Program Files\Java\jdk1.8.0_31\bin;” (Depending on your version the path will change) at the beginning of the existing value.</a:t>
            </a: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875F5B8E-7885-42C1-B7C5-C38C93AC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790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6C56-C3A3-457A-B1DF-98A4381A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Step 2: 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28A9-5B19-49C1-BC31-5E740355C6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Need an IDE: Eclipse or </a:t>
            </a:r>
            <a:r>
              <a:rPr lang="en-US" dirty="0" err="1"/>
              <a:t>NetBeans</a:t>
            </a:r>
            <a:r>
              <a:rPr lang="en-US" dirty="0"/>
              <a:t> or </a:t>
            </a:r>
            <a:r>
              <a:rPr lang="en-US" dirty="0" err="1"/>
              <a:t>IntelliJ</a:t>
            </a:r>
            <a:r>
              <a:rPr lang="en-US" dirty="0"/>
              <a:t> IDEA.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		Or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 Text Editor e.g. </a:t>
            </a:r>
            <a:r>
              <a:rPr lang="en-US" dirty="0" err="1"/>
              <a:t>TextPad</a:t>
            </a:r>
            <a:r>
              <a:rPr lang="en-US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b="1" i="1" dirty="0"/>
              <a:t>You can install 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eclipse from : </a:t>
            </a:r>
            <a:r>
              <a:rPr lang="en-US" u="sng" dirty="0">
                <a:hlinkClick r:id="rId2"/>
              </a:rPr>
              <a:t>http://www.eclipse.org/downloads/packages/eclipse-ide-java-developers/mars1</a:t>
            </a:r>
            <a:endParaRPr lang="en-US" u="sng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NetBeans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http://www.oracle.com/technetwork/java/javase/downloads/index.html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IntelliJ</a:t>
            </a:r>
            <a:r>
              <a:rPr lang="en-US" dirty="0"/>
              <a:t> IDEA: </a:t>
            </a:r>
            <a:r>
              <a:rPr lang="en-US" u="sng" dirty="0">
                <a:hlinkClick r:id="rId4"/>
              </a:rPr>
              <a:t>https://www.jetbrains.com/idea/download/#section=windows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FB31-046C-4E15-8DAA-D2FCC3C2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4200"/>
            <a:ext cx="7467600" cy="6556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Compile &amp; Run Java Application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EF24-39F8-44EF-91AC-554F4563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Without IDE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FE0F7B6-FAB5-4C71-9491-4DFAC304E4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Using JDK you can compile and run java program from command line.</a:t>
            </a:r>
          </a:p>
          <a:p>
            <a:pPr lvl="1" eaLnBrk="1" hangingPunct="1"/>
            <a:r>
              <a:rPr lang="en-US" altLang="en-US"/>
              <a:t>c:&gt; javac HelloWorld. Java</a:t>
            </a:r>
          </a:p>
          <a:p>
            <a:pPr lvl="2" eaLnBrk="1" hangingPunct="1"/>
            <a:r>
              <a:rPr lang="en-US" altLang="en-US"/>
              <a:t>compiling here and </a:t>
            </a:r>
          </a:p>
          <a:p>
            <a:pPr lvl="2" eaLnBrk="1" hangingPunct="1"/>
            <a:r>
              <a:rPr lang="en-US" altLang="en-US"/>
              <a:t>it will produce HelloWorld.class i.e. bytecode.</a:t>
            </a:r>
          </a:p>
          <a:p>
            <a:pPr lvl="1" eaLnBrk="1" hangingPunct="1"/>
            <a:r>
              <a:rPr lang="en-US" altLang="en-US"/>
              <a:t>c:&gt;java HelloWorld </a:t>
            </a:r>
          </a:p>
          <a:p>
            <a:pPr lvl="2" eaLnBrk="1" hangingPunct="1"/>
            <a:r>
              <a:rPr lang="en-US" altLang="en-US"/>
              <a:t>It runs java byte code on native machine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A00A-326E-4B71-B11B-9EA4C3B8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With JAVA IDE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99F91BB-617B-475B-BCD1-6E58F33120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Creating, Compiling, Debugging and Execution for these four steps JDK is not user friendly. IDE is provided for that. A list of IDEs are:</a:t>
            </a:r>
          </a:p>
          <a:p>
            <a:pPr lvl="1" eaLnBrk="1" hangingPunct="1"/>
            <a:r>
              <a:rPr lang="en-US" altLang="en-US"/>
              <a:t>Eclipse</a:t>
            </a:r>
          </a:p>
          <a:p>
            <a:pPr lvl="1" eaLnBrk="1" hangingPunct="1"/>
            <a:r>
              <a:rPr lang="en-US" altLang="en-US"/>
              <a:t>Netbeans.</a:t>
            </a:r>
          </a:p>
          <a:p>
            <a:pPr lvl="1" eaLnBrk="1" hangingPunct="1"/>
            <a:r>
              <a:rPr lang="en-US" altLang="en-US"/>
              <a:t>IntelliJ IDEA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DA75-5FC2-4918-A739-46523BAF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2BE5-680F-485E-949D-90F8E159DF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Divided into two broad categories: 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primitive types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class/reference types.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Primitive data : eight types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Logical: </a:t>
            </a:r>
            <a:r>
              <a:rPr lang="en-US" dirty="0" err="1"/>
              <a:t>boolean</a:t>
            </a:r>
            <a:r>
              <a:rPr lang="en-US" dirty="0"/>
              <a:t> (true or false) </a:t>
            </a:r>
          </a:p>
          <a:p>
            <a:pPr marL="1187767" lvl="3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doesn’t hold integer (unlike C)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Textual: char (16 bits)</a:t>
            </a:r>
          </a:p>
          <a:p>
            <a:pPr marL="1187767" lvl="3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use the Unicode(International: 0-255) not ASCII(1 byte: 0-127)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Integral: byte (8 bits), short (16 bits), </a:t>
            </a:r>
            <a:r>
              <a:rPr lang="en-US" dirty="0" err="1"/>
              <a:t>int</a:t>
            </a:r>
            <a:r>
              <a:rPr lang="en-US" dirty="0"/>
              <a:t> (32 bits), and long (64 bits)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Floating point: float (32 bits) and double (64 bits)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Class or reference data: two types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Textual: String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All classes that declare by yourself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E9A0-8667-4478-8D78-7C4EA9B2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Casting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0B2E5C8-3365-40B4-8C33-276B49C04B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b="1"/>
              <a:t>Converting</a:t>
            </a:r>
            <a:r>
              <a:rPr lang="en-US" altLang="en-US"/>
              <a:t> from </a:t>
            </a:r>
            <a:r>
              <a:rPr lang="en-US" altLang="en-US" b="1"/>
              <a:t>one data type to another</a:t>
            </a:r>
            <a:r>
              <a:rPr lang="en-US" altLang="en-US"/>
              <a:t>. </a:t>
            </a:r>
          </a:p>
          <a:p>
            <a:pPr eaLnBrk="1" hangingPunct="1"/>
            <a:r>
              <a:rPr lang="en-US" altLang="en-US"/>
              <a:t>e.g. assigning an int value to a long variable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class TestCast {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public static void main(String[] args) {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byte b= 5;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int a = b;  // OK. </a:t>
            </a:r>
            <a:r>
              <a:rPr lang="en-US" altLang="en-US" sz="1600" b="1"/>
              <a:t>Auto Casting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byte c = a; // Compiler error. Need Casting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 = (byte)a; // </a:t>
            </a:r>
            <a:r>
              <a:rPr lang="en-US" altLang="en-US" sz="1600" b="1"/>
              <a:t>Casting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float f = 1.2f;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a= f;  // Compiler error. Need Cast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a = (int)f; // </a:t>
            </a:r>
            <a:r>
              <a:rPr lang="en-US" altLang="en-US" sz="1600" b="1"/>
              <a:t>Explicit Cast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f = a;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  <a:endParaRPr lang="en-US" altLang="en-US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2679</TotalTime>
  <Words>1556</Words>
  <Application>Microsoft Office PowerPoint</Application>
  <PresentationFormat>On-screen Show (4:3)</PresentationFormat>
  <Paragraphs>247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Schoolbook</vt:lpstr>
      <vt:lpstr>Wingdings</vt:lpstr>
      <vt:lpstr>Wingdings 2</vt:lpstr>
      <vt:lpstr>Calibri</vt:lpstr>
      <vt:lpstr>Oriel</vt:lpstr>
      <vt:lpstr>Java Basics</vt:lpstr>
      <vt:lpstr>Tools/Set-Up</vt:lpstr>
      <vt:lpstr>Step1: Install Java and Path Set-up</vt:lpstr>
      <vt:lpstr>Step 2: Install IDE</vt:lpstr>
      <vt:lpstr>Compile &amp; Run Java Application</vt:lpstr>
      <vt:lpstr>Without IDE</vt:lpstr>
      <vt:lpstr>With JAVA IDE</vt:lpstr>
      <vt:lpstr>Data Types</vt:lpstr>
      <vt:lpstr>Casting</vt:lpstr>
      <vt:lpstr>Operator</vt:lpstr>
      <vt:lpstr>Arrays</vt:lpstr>
      <vt:lpstr>Array Declaration &amp; Initialization</vt:lpstr>
      <vt:lpstr>Array Size &amp; Accessing a specific index</vt:lpstr>
      <vt:lpstr>Arrays – Example Code</vt:lpstr>
      <vt:lpstr>Multi-Dimensional Array</vt:lpstr>
      <vt:lpstr>Multi-Dimensional Array</vt:lpstr>
      <vt:lpstr>Control Statement</vt:lpstr>
      <vt:lpstr>Control Statement</vt:lpstr>
      <vt:lpstr>Jump Statement</vt:lpstr>
      <vt:lpstr>Jump Statement</vt:lpstr>
      <vt:lpstr>Jump Statement – Labeled Jump</vt:lpstr>
      <vt:lpstr>Jump Statement</vt:lpstr>
      <vt:lpstr>Reference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 Java</dc:title>
  <dc:creator>user</dc:creator>
  <cp:lastModifiedBy>User</cp:lastModifiedBy>
  <cp:revision>23</cp:revision>
  <dcterms:created xsi:type="dcterms:W3CDTF">2016-10-03T05:55:32Z</dcterms:created>
  <dcterms:modified xsi:type="dcterms:W3CDTF">2022-06-27T14:52:44Z</dcterms:modified>
</cp:coreProperties>
</file>