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70" r:id="rId4"/>
    <p:sldId id="271" r:id="rId5"/>
    <p:sldId id="258" r:id="rId6"/>
    <p:sldId id="261" r:id="rId7"/>
    <p:sldId id="260" r:id="rId8"/>
    <p:sldId id="263" r:id="rId9"/>
    <p:sldId id="264" r:id="rId10"/>
    <p:sldId id="265" r:id="rId11"/>
    <p:sldId id="266" r:id="rId12"/>
    <p:sldId id="268" r:id="rId13"/>
    <p:sldId id="272" r:id="rId14"/>
    <p:sldId id="273" r:id="rId15"/>
    <p:sldId id="277" r:id="rId16"/>
    <p:sldId id="274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C8A589-BC09-4801-A3F5-9D7E9FDB0E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FF3BD-8C3E-4F09-BD63-7D12E4513A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87B4B93-9A14-4E41-AD29-FD79B941565C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0AAF6A3-494F-4A65-B922-CDBEDBF48D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97770F9-6D3F-49B5-B049-C12869B1D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EFB4A-6554-428C-85C3-34FDB5533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4CC8A-88FD-466E-A60D-02270405B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2A402-3640-40AD-823D-7B850381E7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B349E0F-A7E0-4F90-90D5-3D5007DD51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5C75106-FB4F-4DD3-89C9-CDC1E5276B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F53F5CE-D5D4-4FB4-A105-C9E98D4E9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082D4D-C5E0-45D0-A9E4-50B8D6CA728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117DF-066A-4C3A-A579-38D975DD46E3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03401-181B-44DA-942B-87407891B167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14256-C96D-4967-AE34-165CBF92F831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460A0-9E3D-4AD9-8C70-A44BD9AC2777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4C2D63B0-9EA7-4D6F-BE87-8659FC41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4976972-73BA-4424-A014-22F0EB58E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0C1890C1-DC9D-4148-B451-5520A08CC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60D78748-7C00-48B6-8E5D-B751A4E5E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DAF70710-1D54-4B9B-B577-2D6454AA7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F2A7E1E-AC94-489E-84A2-189B8586F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05FCF-0452-46F4-B94E-5CE3057ABBD0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18B246-E130-4DFA-A5C3-67B4BE82F11C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93D66F-AA14-4FCC-B05B-675574E2736E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513BEA-02BD-4137-BF4D-8A91D5B0A1B5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EB9572-4A3F-405F-9161-085CE35CBD77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3B1CBF-AEDD-4BC2-A456-A96B1CB45FC1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02AF594B-1BAC-4B4B-AA6B-53B0DE38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72A4D-AD6E-4F1D-9D12-A33961450C70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F9768E8F-A87A-42F7-98F5-8704285D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13E9AE45-4903-4F50-80E9-24606234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A046979C-2AA1-4304-B908-0EAB21B78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6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F0E9D57-BDEB-46A6-B92B-D491EF30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151AD-1BC5-495B-991F-174011D08AA2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766A9CC-631B-4F45-B6AC-5E41F78E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BB5EF6D4-0F73-490C-806E-CEA71585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51434-2517-40EF-B090-05F84B90E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19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E1A6997-BCBD-4AA0-B56B-82BDDB0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AA85-468E-4C21-87C9-003743909C6F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4B393B1-99B1-4498-A157-5BB35A57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1123B03E-0E41-4D0C-8A49-2E8DF14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6CAE0-C19E-4A15-B2A7-DFEF16AAC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97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33A607D-AFCE-4EB6-A319-B69A7FCD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D58A174-9422-4279-9CF2-49F0EEFE1A55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C9D0CE7-866C-4DC8-B9F5-896A268DB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B581D4-E333-40EE-BF2F-9453E20FDF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78B580F-CDCA-4CE6-ABDF-76AD00EDC7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FAAF4-7139-4223-BEA3-705E493AFCB2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F39D4-20DC-4D7E-A09D-152F15258C7F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DA36F-3A02-4C8A-BAD9-2002A240360E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5F88E-F784-4883-94BD-BCD153DC6F7E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4B8D64A-A2C9-4ED5-92D7-92A0C4E8D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27DF5DF-B8E1-427B-BCD4-B479C5731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570C5C6-E0AB-49C9-972A-0EF7DEBDF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A917FB9-0990-46D3-8AEF-B369849F0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D47CEBE9-A6F4-4013-89A3-A6436FCA0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602E2-44A0-40A4-A1FA-1BCA1756C35D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DD9299-1AE0-4250-BF91-3E6542BF1C6F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57F62-74D1-4B00-AD59-D4561B74EDE3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23D60B-E63F-4ABC-9821-A6C1E318DCC0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7353D3-DD32-45CC-AD98-5571B662E45C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2A8A64-CD7A-4456-8279-AC6314EDBF6F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B59E0D54-FD03-412A-B939-15EAF14C3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43687B5C-B50C-423D-A972-C354795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B87CF-8A02-46ED-A96B-81DBE485AF91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DE732AF-FFFF-4808-A836-D60F704D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3706911-D09F-407F-9549-310F5842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3FBE2C05-A905-4994-973B-89CE4A8BB9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177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CAB2C5A-B98D-4BEC-AF2F-CE51AB6E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CC667-4EE0-42CA-9F9D-F36FB5834B94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17B64E7-2B53-44D2-B904-9DFF9A67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B642B4A-B254-4263-B8A0-3068A7D1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730C-3AEF-426D-8112-9A6C3A13B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13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EC57F99A-030B-4A47-8CE3-9F01D05F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3456-8693-445C-91C5-B7A343AAFE08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B0B5D0E-0BED-43DD-957E-72AE43C8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62DD4F16-E2C4-43A9-81CE-ACD37CAF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1FC37-B02C-44C1-9CB4-54A8FA035B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1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E30009EC-1EA9-434D-BFAE-A2E90BA6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46FF44-CACE-4AE6-BED8-A9C5D02758BB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B354068-FD40-4FBF-82BE-FF1B2D8D6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DA0059-D592-45DE-8433-99B0CD1F4E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5E0F250-BF89-4AEE-BFFE-2A4C31DE72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B20D5EE9-C304-4079-A5B6-B6965390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AD59-8321-4CFF-B5F1-F99DEC1A1F36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540DF-CB69-4CAA-907F-30F9FC96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811EAB7D-A7E9-425D-8237-5F64E2E4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312A0-47F7-44B3-ABB7-475C1C72E6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64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4C8E4FAB-C9EE-4BEF-A36A-A9E9AD29D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02B92B2-802C-4465-BF55-92D4AF8E3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4EE3337E-C13E-4C30-A965-442582381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>
            <a:extLst>
              <a:ext uri="{FF2B5EF4-FFF2-40B4-BE49-F238E27FC236}">
                <a16:creationId xmlns:a16="http://schemas.microsoft.com/office/drawing/2014/main" id="{7D72194C-0A31-4F32-A0A0-691EEE04C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6FE8D-9F7D-49DB-83B7-57B643D706BA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>
            <a:extLst>
              <a:ext uri="{FF2B5EF4-FFF2-40B4-BE49-F238E27FC236}">
                <a16:creationId xmlns:a16="http://schemas.microsoft.com/office/drawing/2014/main" id="{90C104CE-7B48-457E-910D-DD61004C0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3F874-BB10-4A37-91C1-25C1F87C77EE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2AD2DCA3-C2FE-4329-93F9-C009BE5C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62739E7-0325-49B5-A9EE-4BFA7486B10E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A0BC743A-8AD4-486C-87AF-8CFFE535D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0ADB4C-884C-43DD-846E-4A4E56C6A4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D706D99A-21AC-4508-884F-02BCBFCF39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1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48C3D67-EB4D-4F5C-A960-7AF2539DA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FA86F9-3EB5-43CE-9909-71D5937C4F0F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0059DAD0-A167-4527-BF60-4F8D0B5BF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67DDA-CF68-42E3-B2AA-F4F42BA87F6C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>
            <a:extLst>
              <a:ext uri="{FF2B5EF4-FFF2-40B4-BE49-F238E27FC236}">
                <a16:creationId xmlns:a16="http://schemas.microsoft.com/office/drawing/2014/main" id="{7ACF0CF7-C5F3-4F5B-B233-9B1217F4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5FDBCE17-8812-40A8-9B3C-84AAA9E8B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>
            <a:extLst>
              <a:ext uri="{FF2B5EF4-FFF2-40B4-BE49-F238E27FC236}">
                <a16:creationId xmlns:a16="http://schemas.microsoft.com/office/drawing/2014/main" id="{564DE28F-404A-4558-9F79-45C7D174C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5D6BB619-4BE9-4E87-9393-2B169106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3A153F-5F9F-4E7A-8455-826977E17E94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7E508A78-C402-4453-9999-CE20C335B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09A1FC-141E-4385-BE91-1B8B14BA12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D45C36C1-218A-4960-96DD-AA1AADF9A8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CCB169EA-0DB0-4A94-A36C-F57275F27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067A3085-7958-4FFC-A849-22FE9240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DAC92F49-89ED-4080-B22E-367A607C9F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0A7C90D-1E89-4971-B85D-7FE440333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2AC445-840C-4B91-A949-FB1A850DCF92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DB542-901D-4721-A91A-257733EDA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C775138D-961D-4E74-8F9B-0A0E348CD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>
            <a:extLst>
              <a:ext uri="{FF2B5EF4-FFF2-40B4-BE49-F238E27FC236}">
                <a16:creationId xmlns:a16="http://schemas.microsoft.com/office/drawing/2014/main" id="{EE6BB7C2-4666-445E-BF39-1ECB99E59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0A3C5-BB9E-4A9E-9F1B-2044ADB30537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>
            <a:extLst>
              <a:ext uri="{FF2B5EF4-FFF2-40B4-BE49-F238E27FC236}">
                <a16:creationId xmlns:a16="http://schemas.microsoft.com/office/drawing/2014/main" id="{A1AE0505-FDF4-42A8-A8A7-9918337D6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EF69EB-2D87-4FF8-B3C0-40FE22EDA1D5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01315DD-5AA2-4862-8589-31FEBAEC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574C7044-AAFE-4651-972A-AA86F4B26B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0" r:id="rId4"/>
    <p:sldLayoutId id="2147483781" r:id="rId5"/>
    <p:sldLayoutId id="2147483788" r:id="rId6"/>
    <p:sldLayoutId id="2147483782" r:id="rId7"/>
    <p:sldLayoutId id="2147483789" r:id="rId8"/>
    <p:sldLayoutId id="2147483790" r:id="rId9"/>
    <p:sldLayoutId id="2147483783" r:id="rId10"/>
    <p:sldLayoutId id="21474837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hyperlink" Target="https://docs.oracle.com/javase/7/docs/api/java/util/StringTokenizer.html#StringTokenizer%28java.lang.String%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7/docs/api/java/util/StringTokenizer.html#StringTokenizer%28java.lang.String,%20java.lang.String,%20boolean%29" TargetMode="External"/><Relationship Id="rId4" Type="http://schemas.openxmlformats.org/officeDocument/2006/relationships/hyperlink" Target="https://docs.oracle.com/javase/7/docs/api/java/util/StringTokenizer.html#StringTokenizer%28java.lang.String,%20java.lang.String%29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StringTokenizer.html#nextToken%28%29" TargetMode="External"/><Relationship Id="rId3" Type="http://schemas.openxmlformats.org/officeDocument/2006/relationships/hyperlink" Target="https://docs.oracle.com/javase/7/docs/api/java/util/StringTokenizer.html#hasMoreElements%28%29" TargetMode="External"/><Relationship Id="rId7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hyperlink" Target="https://docs.oracle.com/javase/7/docs/api/java/util/StringTokenizer.html#countTokens%28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StringTokenizer.html#nextElement%28%29" TargetMode="External"/><Relationship Id="rId5" Type="http://schemas.openxmlformats.org/officeDocument/2006/relationships/hyperlink" Target="https://docs.oracle.com/javase/7/docs/api/java/lang/Object.html" TargetMode="External"/><Relationship Id="rId4" Type="http://schemas.openxmlformats.org/officeDocument/2006/relationships/hyperlink" Target="https://docs.oracle.com/javase/7/docs/api/java/util/StringTokenizer.html#hasMoreTokens%28%29" TargetMode="External"/><Relationship Id="rId9" Type="http://schemas.openxmlformats.org/officeDocument/2006/relationships/hyperlink" Target="https://docs.oracle.com/javase/7/docs/api/java/util/StringTokenizer.html#nextToken%28java.lang.String%2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lang/String.html#equals%28java.lang.Object%29" TargetMode="External"/><Relationship Id="rId13" Type="http://schemas.openxmlformats.org/officeDocument/2006/relationships/hyperlink" Target="https://docs.oracle.com/javase/7/docs/api/java/lang/String.html#isEmpty%28%29" TargetMode="External"/><Relationship Id="rId3" Type="http://schemas.openxmlformats.org/officeDocument/2006/relationships/hyperlink" Target="https://docs.oracle.com/javase/7/docs/api/java/lang/String.html#compareTo%28java.lang.String%29" TargetMode="External"/><Relationship Id="rId7" Type="http://schemas.openxmlformats.org/officeDocument/2006/relationships/hyperlink" Target="https://docs.oracle.com/javase/7/docs/api/java/lang/String.html#endsWith%28java.lang.String%29" TargetMode="External"/><Relationship Id="rId12" Type="http://schemas.openxmlformats.org/officeDocument/2006/relationships/hyperlink" Target="https://docs.oracle.com/javase/7/docs/api/java/lang/String.html#indexOf%28java.lang.String%29" TargetMode="External"/><Relationship Id="rId2" Type="http://schemas.openxmlformats.org/officeDocument/2006/relationships/hyperlink" Target="https://docs.oracle.com/javase/7/docs/api/java/lang/String.html#charAt%28int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String.html#concat%28java.lang.String%29" TargetMode="External"/><Relationship Id="rId11" Type="http://schemas.openxmlformats.org/officeDocument/2006/relationships/hyperlink" Target="https://docs.oracle.com/javase/7/docs/api/java/lang/String.html#getBytes%28%29" TargetMode="External"/><Relationship Id="rId5" Type="http://schemas.openxmlformats.org/officeDocument/2006/relationships/hyperlink" Target="https://docs.oracle.com/javase/7/docs/api/java/lang/String.html#compareToIgnoreCase%28java.lang.String%29" TargetMode="External"/><Relationship Id="rId15" Type="http://schemas.openxmlformats.org/officeDocument/2006/relationships/hyperlink" Target="https://docs.oracle.com/javase/7/docs/api/java/lang/String.html#lastIndexOf%28java.lang.String%29" TargetMode="External"/><Relationship Id="rId10" Type="http://schemas.openxmlformats.org/officeDocument/2006/relationships/hyperlink" Target="https://docs.oracle.com/javase/7/docs/api/java/lang/String.html#equalsIgnoreCase%28java.lang.String%29" TargetMode="External"/><Relationship Id="rId4" Type="http://schemas.openxmlformats.org/officeDocument/2006/relationships/hyperlink" Target="https://docs.oracle.com/javase/7/docs/api/java/lang/String.html" TargetMode="External"/><Relationship Id="rId9" Type="http://schemas.openxmlformats.org/officeDocument/2006/relationships/hyperlink" Target="https://docs.oracle.com/javase/7/docs/api/java/lang/Object.html" TargetMode="External"/><Relationship Id="rId14" Type="http://schemas.openxmlformats.org/officeDocument/2006/relationships/hyperlink" Target="https://docs.oracle.com/javase/7/docs/api/java/lang/String.html#length%28%29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lang/String.html#substring%28int%29" TargetMode="External"/><Relationship Id="rId13" Type="http://schemas.openxmlformats.org/officeDocument/2006/relationships/hyperlink" Target="https://docs.oracle.com/javase/7/docs/api/java/lang/String.html#valueOf%28double%29" TargetMode="External"/><Relationship Id="rId3" Type="http://schemas.openxmlformats.org/officeDocument/2006/relationships/hyperlink" Target="https://docs.oracle.com/javase/7/docs/api/java/lang/String.html" TargetMode="External"/><Relationship Id="rId7" Type="http://schemas.openxmlformats.org/officeDocument/2006/relationships/hyperlink" Target="https://docs.oracle.com/javase/7/docs/api/java/lang/String.html#startsWith%28java.lang.String%29" TargetMode="External"/><Relationship Id="rId12" Type="http://schemas.openxmlformats.org/officeDocument/2006/relationships/hyperlink" Target="https://docs.oracle.com/javase/7/docs/api/java/lang/String.html#trim%28%29" TargetMode="External"/><Relationship Id="rId2" Type="http://schemas.openxmlformats.org/officeDocument/2006/relationships/hyperlink" Target="https://docs.oracle.com/javase/7/docs/api/java/lang/String.html#length%28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String.html#split%28java.lang.String%29" TargetMode="External"/><Relationship Id="rId11" Type="http://schemas.openxmlformats.org/officeDocument/2006/relationships/hyperlink" Target="https://docs.oracle.com/javase/7/docs/api/java/lang/String.html#toUpperCase%28%29" TargetMode="External"/><Relationship Id="rId5" Type="http://schemas.openxmlformats.org/officeDocument/2006/relationships/hyperlink" Target="https://docs.oracle.com/javase/7/docs/api/java/util/regex/Pattern.html#sum" TargetMode="External"/><Relationship Id="rId10" Type="http://schemas.openxmlformats.org/officeDocument/2006/relationships/hyperlink" Target="https://docs.oracle.com/javase/7/docs/api/java/lang/String.html#toLowerCase%28%29" TargetMode="External"/><Relationship Id="rId4" Type="http://schemas.openxmlformats.org/officeDocument/2006/relationships/hyperlink" Target="https://docs.oracle.com/javase/7/docs/api/java/lang/String.html#replaceAll%28java.lang.String,%20java.lang.String%29" TargetMode="External"/><Relationship Id="rId9" Type="http://schemas.openxmlformats.org/officeDocument/2006/relationships/hyperlink" Target="https://docs.oracle.com/javase/7/docs/api/java/lang/String.html#substring%28int,%20int%2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B64C-64D1-4029-9B8D-BE4C119DA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String Class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F11F22BA-27EF-4E7D-8088-42AD26B45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BA74-920B-42C0-B84C-D55715B3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equals( ) Versus ==</a:t>
            </a:r>
            <a:endParaRPr 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D9A74E6-56EA-4455-9169-6B64D6E934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// equals() vs ==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class EqualsNotEqualTo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main(String args[]) { 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String s1 = “Hello”;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String s2 = new String(s1);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System.out.println(s1 + " equals " + s2 + " -&gt; " +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s1.equals(s2));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System.out.println(s1 + " == " + s2 + " -&gt; " + (s1 == s2));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  <a:endParaRPr lang="en-US" altLang="en-US"/>
          </a:p>
          <a:p>
            <a:pPr eaLnBrk="1" hangingPunct="1"/>
            <a:r>
              <a:rPr lang="en-US" altLang="en-US" sz="2000"/>
              <a:t>the contents of s1 and s2 are identical but they are 2 distinct objects, </a:t>
            </a:r>
          </a:p>
          <a:p>
            <a:pPr lvl="1" eaLnBrk="1" hangingPunct="1"/>
            <a:r>
              <a:rPr lang="en-US" altLang="en-US" sz="2000"/>
              <a:t>therefore, not ==, as is shown here by the output of the preceding example:</a:t>
            </a:r>
          </a:p>
          <a:p>
            <a:pPr eaLnBrk="1" hangingPunct="1"/>
            <a:r>
              <a:rPr lang="en-US" altLang="en-US" sz="2000"/>
              <a:t>Output</a:t>
            </a:r>
            <a:endParaRPr lang="en-US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/>
              <a:t>Hello equals Hello -&gt; true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400"/>
              <a:t>Hello == Hello -&gt; false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6113-930C-4542-85AA-CB466855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equals( ) Versus ==</a:t>
            </a:r>
            <a:endParaRPr 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E89F440-8DC7-4414-BEC1-DAAC958406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public class </a:t>
            </a:r>
            <a:r>
              <a:rPr lang="en-US" altLang="en-US" sz="1400" dirty="0" err="1"/>
              <a:t>StringTest</a:t>
            </a:r>
            <a:r>
              <a:rPr lang="en-US" altLang="en-US" sz="1400" dirty="0"/>
              <a:t>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400" dirty="0"/>
              <a:t>public static void main( String[] </a:t>
            </a:r>
            <a:r>
              <a:rPr lang="en-US" altLang="en-US" sz="1400" dirty="0" err="1"/>
              <a:t>args</a:t>
            </a:r>
            <a:r>
              <a:rPr lang="en-US" altLang="en-US" sz="1400" dirty="0"/>
              <a:t> ) {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String me = "Roger";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if ( me == "Roger" )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	</a:t>
            </a:r>
            <a:r>
              <a:rPr lang="en-US" altLang="en-US" sz="1400" dirty="0" err="1"/>
              <a:t>System.out.println</a:t>
            </a:r>
            <a:r>
              <a:rPr lang="en-US" altLang="en-US" sz="1400" dirty="0"/>
              <a:t>( "Yes, I am me" 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else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	</a:t>
            </a:r>
            <a:r>
              <a:rPr lang="en-US" altLang="en-US" sz="1400" dirty="0" err="1"/>
              <a:t>System.out.println</a:t>
            </a:r>
            <a:r>
              <a:rPr lang="en-US" altLang="en-US" sz="1400" dirty="0"/>
              <a:t>( "No, I am not me?" 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String </a:t>
            </a:r>
            <a:r>
              <a:rPr lang="en-US" altLang="en-US" sz="1400" dirty="0" err="1"/>
              <a:t>shortName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me.substring</a:t>
            </a:r>
            <a:r>
              <a:rPr lang="en-US" altLang="en-US" sz="1400" dirty="0"/>
              <a:t>( 0, 3 );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 err="1"/>
              <a:t>System.out.println</a:t>
            </a:r>
            <a:r>
              <a:rPr lang="en-US" altLang="en-US" sz="1400" dirty="0"/>
              <a:t>( </a:t>
            </a:r>
            <a:r>
              <a:rPr lang="en-US" altLang="en-US" sz="1400" dirty="0" err="1"/>
              <a:t>shortName</a:t>
            </a:r>
            <a:r>
              <a:rPr lang="en-US" altLang="en-US" sz="1400" dirty="0"/>
              <a:t> 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if ( </a:t>
            </a:r>
            <a:r>
              <a:rPr lang="en-US" altLang="en-US" sz="1400" dirty="0" err="1"/>
              <a:t>shortName</a:t>
            </a:r>
            <a:r>
              <a:rPr lang="en-US" altLang="en-US" sz="1400" dirty="0"/>
              <a:t> == "Rog" )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	</a:t>
            </a:r>
            <a:r>
              <a:rPr lang="en-US" altLang="en-US" sz="1400" dirty="0" err="1"/>
              <a:t>System.out.println</a:t>
            </a:r>
            <a:r>
              <a:rPr lang="en-US" altLang="en-US" sz="1400" dirty="0"/>
              <a:t>( "Very Good" 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else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	</a:t>
            </a:r>
            <a:r>
              <a:rPr lang="en-US" altLang="en-US" sz="1400" dirty="0" err="1"/>
              <a:t>System.out.println</a:t>
            </a:r>
            <a:r>
              <a:rPr lang="en-US" altLang="en-US" sz="1400" dirty="0"/>
              <a:t>( "Trouble here" ); //How is this possible?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if ( </a:t>
            </a:r>
            <a:r>
              <a:rPr lang="en-US" altLang="en-US" sz="1400" dirty="0" err="1"/>
              <a:t>shortName.equals</a:t>
            </a:r>
            <a:r>
              <a:rPr lang="en-US" altLang="en-US" sz="1400" dirty="0"/>
              <a:t>( "Rog" ) )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	</a:t>
            </a:r>
            <a:r>
              <a:rPr lang="en-US" altLang="en-US" sz="1400" dirty="0" err="1"/>
              <a:t>System.out.println</a:t>
            </a:r>
            <a:r>
              <a:rPr lang="en-US" altLang="en-US" sz="1400" dirty="0"/>
              <a:t>( "Do it this way" );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400" dirty="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400" dirty="0"/>
              <a:t>}</a:t>
            </a:r>
          </a:p>
          <a:p>
            <a:pPr>
              <a:defRPr/>
            </a:pPr>
            <a:r>
              <a:rPr lang="en-US" altLang="en-US" sz="1400" b="1" dirty="0"/>
              <a:t>Output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en-US" sz="1100" dirty="0"/>
              <a:t>Yes, I am me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en-US" sz="1100" dirty="0"/>
              <a:t>Rog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en-US" sz="1100" dirty="0"/>
              <a:t>Trouble here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en-US" sz="1100" dirty="0"/>
              <a:t>Do it this way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EDB1-3CCE-45BF-918D-0639DB0C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equals( ) Versus ==</a:t>
            </a:r>
            <a:endParaRPr 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3AAE80E-9359-4090-8BE6-BBB74209D1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if ( me == "Roger" 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System.out.println</a:t>
            </a:r>
            <a:r>
              <a:rPr lang="en-US" altLang="en-US" dirty="0"/>
              <a:t>( "Yes, I am me" 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else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System.out.println</a:t>
            </a:r>
            <a:r>
              <a:rPr lang="en-US" altLang="en-US" dirty="0"/>
              <a:t>( "No, I am not me?" );</a:t>
            </a:r>
          </a:p>
          <a:p>
            <a:pPr>
              <a:defRPr/>
            </a:pPr>
            <a:r>
              <a:rPr lang="en-US" altLang="en-US" sz="2000" dirty="0"/>
              <a:t>Compilers are allowed, but not required to store equal strings in the same memory location. </a:t>
            </a:r>
          </a:p>
          <a:p>
            <a:pPr>
              <a:defRPr/>
            </a:pPr>
            <a:r>
              <a:rPr lang="en-US" altLang="en-US" sz="2000" dirty="0"/>
              <a:t>Since </a:t>
            </a:r>
            <a:r>
              <a:rPr lang="en-US" altLang="en-US" sz="2000" b="1" dirty="0"/>
              <a:t>me was initialized with a string literal the compiler </a:t>
            </a:r>
            <a:r>
              <a:rPr lang="en-US" altLang="en-US" sz="2000" dirty="0"/>
              <a:t>was smart enough to store the two strings in the same location.</a:t>
            </a:r>
          </a:p>
          <a:p>
            <a:pPr>
              <a:defRPr/>
            </a:pPr>
            <a:r>
              <a:rPr lang="en-US" altLang="en-US" dirty="0"/>
              <a:t>In the comparison: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en-US" sz="2000" dirty="0"/>
              <a:t>if ( </a:t>
            </a:r>
            <a:r>
              <a:rPr lang="en-US" altLang="en-US" sz="2000" dirty="0" err="1"/>
              <a:t>shortName</a:t>
            </a:r>
            <a:r>
              <a:rPr lang="en-US" altLang="en-US" sz="2000" dirty="0"/>
              <a:t> == "Rog" )</a:t>
            </a:r>
            <a:endParaRPr lang="en-US" altLang="en-US" dirty="0"/>
          </a:p>
          <a:p>
            <a:pPr lvl="1">
              <a:defRPr/>
            </a:pPr>
            <a:r>
              <a:rPr lang="en-US" altLang="en-US" dirty="0" err="1"/>
              <a:t>shortName</a:t>
            </a:r>
            <a:r>
              <a:rPr lang="en-US" altLang="en-US" dirty="0"/>
              <a:t> was not initialized with a literal, so the compiler did not know to store in the same location as "Rog". Thus this </a:t>
            </a:r>
            <a:r>
              <a:rPr lang="en-US" altLang="en-US" b="1" dirty="0"/>
              <a:t>comparison is false !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03B0-247B-4A45-98DF-98B8579A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ABDE36A-A4B4-4455-98A3-C4E38E3BF6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String</a:t>
            </a:r>
            <a:r>
              <a:rPr lang="en-US" altLang="en-US" b="1"/>
              <a:t> </a:t>
            </a:r>
            <a:r>
              <a:rPr lang="en-US" altLang="en-US"/>
              <a:t>is </a:t>
            </a:r>
            <a:r>
              <a:rPr lang="en-US" altLang="en-US" i="1"/>
              <a:t>immutable</a:t>
            </a:r>
            <a:r>
              <a:rPr lang="en-US" altLang="en-US"/>
              <a:t>  ( once created can not be changed )object  .</a:t>
            </a:r>
          </a:p>
          <a:p>
            <a:pPr lvl="1"/>
            <a:r>
              <a:rPr lang="en-US" altLang="en-US"/>
              <a:t>String  once assigned can not be changed.</a:t>
            </a:r>
          </a:p>
          <a:p>
            <a:r>
              <a:rPr lang="en-US" altLang="en-US"/>
              <a:t>Every immutable object in Java is </a:t>
            </a:r>
            <a:r>
              <a:rPr lang="en-US" altLang="en-US" b="1"/>
              <a:t>thread safe </a:t>
            </a:r>
            <a:r>
              <a:rPr lang="en-US" altLang="en-US"/>
              <a:t>,that implies String is also thread safe . </a:t>
            </a:r>
          </a:p>
          <a:p>
            <a:r>
              <a:rPr lang="en-US" altLang="en-US"/>
              <a:t>String can not be used by two threads simultaneously. 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1600"/>
              <a:t>String  demo = " hello " ; // The “hello” object is stored in constant string pool and its value can not be modified.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demo="Bye" ;     //new "Bye" string is created in constant pool and referenced by the demo variable            </a:t>
            </a:r>
            <a:br>
              <a:rPr lang="en-US" altLang="en-US" sz="1600"/>
            </a:br>
            <a:r>
              <a:rPr lang="en-US" altLang="en-US" sz="1600"/>
              <a:t> // "hello" string still exists in string constant pool and its value is not overrided but we lost reference to the  "hello"string 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261A-F9E5-4BE4-A66F-093D9731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02BC4F6-3F6A-4DDE-B2BA-5A5D66516D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StringBuffer</a:t>
            </a:r>
            <a:r>
              <a:rPr lang="en-US" altLang="en-US" b="1"/>
              <a:t> </a:t>
            </a:r>
            <a:r>
              <a:rPr lang="en-US" altLang="en-US"/>
              <a:t>is mutable means one can change the value of the object .</a:t>
            </a:r>
          </a:p>
          <a:p>
            <a:pPr lvl="1"/>
            <a:r>
              <a:rPr lang="en-US" altLang="en-US"/>
              <a:t>StringBuffer  has the same methods as the StringBuilder , </a:t>
            </a:r>
          </a:p>
          <a:p>
            <a:pPr lvl="1"/>
            <a:r>
              <a:rPr lang="en-US" altLang="en-US"/>
              <a:t>but </a:t>
            </a:r>
            <a:r>
              <a:rPr lang="en-US" altLang="en-US" b="1"/>
              <a:t>each method in StringBuffer is  synchronized </a:t>
            </a:r>
            <a:r>
              <a:rPr lang="en-US" altLang="en-US"/>
              <a:t>that is </a:t>
            </a:r>
            <a:r>
              <a:rPr lang="en-US" altLang="en-US" b="1"/>
              <a:t>StringBuffer is thread safe</a:t>
            </a:r>
            <a:r>
              <a:rPr lang="en-US" altLang="en-US"/>
              <a:t>. </a:t>
            </a:r>
          </a:p>
          <a:p>
            <a:r>
              <a:rPr lang="en-US" altLang="en-US"/>
              <a:t>StringBuilder  is same as the StringBuffer , that is it stores the object in heap and it can also be modified . </a:t>
            </a:r>
          </a:p>
          <a:p>
            <a:pPr lvl="1"/>
            <a:r>
              <a:rPr lang="en-US" altLang="en-US"/>
              <a:t>The main difference between the StringBuffer and StringBuilder is that</a:t>
            </a:r>
            <a:r>
              <a:rPr lang="en-US" altLang="en-US" b="1"/>
              <a:t> StringBuilder is also not thread safe. </a:t>
            </a:r>
          </a:p>
          <a:p>
            <a:pPr lvl="1"/>
            <a:r>
              <a:rPr lang="en-US" altLang="en-US"/>
              <a:t>StringBuilder is fast as it is not thread safe . 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68FF-F2A1-4FE3-96C4-0FC10928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Split method-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2C69-9A38-47C7-BEE2-5295196FD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import </a:t>
            </a:r>
            <a:r>
              <a:rPr lang="en-US" sz="1600" dirty="0" err="1"/>
              <a:t>java.util.StringTokenizer</a:t>
            </a:r>
            <a:r>
              <a:rPr lang="en-US" sz="1600" dirty="0"/>
              <a:t>;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public class Simple{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 public static void main(String </a:t>
            </a:r>
            <a:r>
              <a:rPr lang="en-US" sz="1600" dirty="0" err="1"/>
              <a:t>args</a:t>
            </a:r>
            <a:r>
              <a:rPr lang="en-US" sz="1600" dirty="0"/>
              <a:t>[]){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 	String </a:t>
            </a:r>
            <a:r>
              <a:rPr lang="en-US" sz="1600" dirty="0" err="1"/>
              <a:t>st</a:t>
            </a:r>
            <a:r>
              <a:rPr lang="en-US" sz="1600" dirty="0"/>
              <a:t> = </a:t>
            </a:r>
            <a:r>
              <a:rPr lang="en-US" sz="1600" b="1" dirty="0"/>
              <a:t>new String("Welcome to OOP");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	String[] words = </a:t>
            </a:r>
            <a:r>
              <a:rPr lang="en-US" sz="1600" dirty="0" err="1"/>
              <a:t>st.split</a:t>
            </a:r>
            <a:r>
              <a:rPr lang="en-US" sz="1600" dirty="0"/>
              <a:t>(" 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b="1" dirty="0"/>
              <a:t>	for(String s: words)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		</a:t>
            </a:r>
            <a:r>
              <a:rPr lang="en-US" sz="1600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(s);</a:t>
            </a:r>
            <a:r>
              <a:rPr lang="en-US" sz="16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    }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}</a:t>
            </a:r>
            <a:r>
              <a:rPr lang="en-US" dirty="0"/>
              <a:t>  </a:t>
            </a:r>
          </a:p>
          <a:p>
            <a:pPr>
              <a:defRPr/>
            </a:pPr>
            <a:r>
              <a:rPr lang="en-US" dirty="0"/>
              <a:t>Output: 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1600" dirty="0"/>
              <a:t>Welcome 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1600" dirty="0"/>
              <a:t>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1600" dirty="0"/>
              <a:t>OOP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2592-3522-40CF-8B46-B3ADB941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StringTokenizer</a:t>
            </a:r>
            <a:endParaRPr 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3835683-DF08-41E2-AF3E-B2347D407A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java.util.StringTokenizer</a:t>
            </a:r>
            <a:r>
              <a:rPr lang="en-US" altLang="en-US"/>
              <a:t> class allows you to break a string into tokens. It is simple way to break string.</a:t>
            </a:r>
          </a:p>
          <a:p>
            <a:r>
              <a:rPr lang="en-US" altLang="en-US"/>
              <a:t>The default delimiter set, </a:t>
            </a:r>
          </a:p>
          <a:p>
            <a:pPr lvl="1"/>
            <a:r>
              <a:rPr lang="en-US" altLang="en-US"/>
              <a:t>" \t\n\r\f": </a:t>
            </a:r>
          </a:p>
          <a:p>
            <a:pPr lvl="1"/>
            <a:r>
              <a:rPr lang="en-US" altLang="en-US"/>
              <a:t>space character, tab character, newline character, carriage-return character, form-feed character.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CB480B-7BC1-4564-B6F5-5956E61FE30A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373563"/>
          <a:ext cx="7772400" cy="217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03">
                <a:tc>
                  <a:txBody>
                    <a:bodyPr/>
                    <a:lstStyle/>
                    <a:p>
                      <a:r>
                        <a:rPr lang="en-US" sz="1600" dirty="0"/>
                        <a:t>Constructor and Description</a:t>
                      </a:r>
                    </a:p>
                  </a:txBody>
                  <a:tcPr marL="28575" marR="28575" marT="28556" marB="2855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5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hlinkClick r:id="rId2"/>
                        </a:rPr>
                        <a:t>StringTokenizer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str</a:t>
                      </a:r>
                      <a:r>
                        <a:rPr lang="en-US" sz="1600" dirty="0"/>
                        <a:t>) Constructs a string tokenizer for the specified string.</a:t>
                      </a:r>
                    </a:p>
                  </a:txBody>
                  <a:tcPr marL="28575" marR="28575" marT="28556" marB="2855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2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hlinkClick r:id="rId4"/>
                        </a:rPr>
                        <a:t>StringTokenizer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str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delim</a:t>
                      </a:r>
                      <a:r>
                        <a:rPr lang="en-US" sz="1600" dirty="0"/>
                        <a:t>) Constructs a string tokenizer for the specified string.</a:t>
                      </a:r>
                    </a:p>
                  </a:txBody>
                  <a:tcPr marL="28575" marR="28575" marT="28556" marB="2855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356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hlinkClick r:id="rId5"/>
                        </a:rPr>
                        <a:t>StringTokenizer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str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delim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returnDelims</a:t>
                      </a:r>
                      <a:r>
                        <a:rPr lang="en-US" sz="1600" dirty="0"/>
                        <a:t>) Constructs a string tokenizer for the specified string.</a:t>
                      </a:r>
                    </a:p>
                  </a:txBody>
                  <a:tcPr marL="28575" marR="28575" marT="28556" marB="2855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2167-9EFC-4B61-9CEB-B1320A99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StringTokenizer</a:t>
            </a:r>
            <a:r>
              <a:rPr lang="en-US" dirty="0"/>
              <a:t> - Methods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25EF98-40CE-43C2-9184-D7232AFE613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3375"/>
          <a:ext cx="7620000" cy="479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14">
                <a:tc>
                  <a:txBody>
                    <a:bodyPr/>
                    <a:lstStyle/>
                    <a:p>
                      <a:r>
                        <a:rPr lang="en-US" sz="1400" dirty="0"/>
                        <a:t>Modifier and Type</a:t>
                      </a:r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 and Description</a:t>
                      </a:r>
                    </a:p>
                  </a:txBody>
                  <a:tcPr marL="22605" marR="22605" marT="22606" marB="2260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258">
                <a:tc>
                  <a:txBody>
                    <a:bodyPr/>
                    <a:lstStyle/>
                    <a:p>
                      <a:r>
                        <a:rPr lang="en-US" sz="1400"/>
                        <a:t>int</a:t>
                      </a:r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2"/>
                        </a:rPr>
                        <a:t>countTokens</a:t>
                      </a:r>
                      <a:r>
                        <a:rPr lang="en-US" sz="1400"/>
                        <a:t>() Calculates the number of times that this tokenizer's nextToken method can be called before it generates an exception.</a:t>
                      </a:r>
                    </a:p>
                  </a:txBody>
                  <a:tcPr marL="22605" marR="22605" marT="22606" marB="2260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68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boolean</a:t>
                      </a:r>
                      <a:endParaRPr lang="en-US" sz="1400" dirty="0"/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3"/>
                        </a:rPr>
                        <a:t>hasMoreElements</a:t>
                      </a:r>
                      <a:r>
                        <a:rPr lang="en-US" sz="1400"/>
                        <a:t>() Returns the same value as the hasMoreTokens method.</a:t>
                      </a:r>
                    </a:p>
                  </a:txBody>
                  <a:tcPr marL="22605" marR="22605" marT="22606" marB="226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06"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4"/>
                        </a:rPr>
                        <a:t>hasMoreTokens</a:t>
                      </a:r>
                      <a:r>
                        <a:rPr lang="en-US" sz="1400"/>
                        <a:t>() Tests if there are more tokens available from this tokenizer's string.</a:t>
                      </a:r>
                    </a:p>
                  </a:txBody>
                  <a:tcPr marL="22605" marR="22605" marT="22606" marB="226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768"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 tooltip="class in java.lang"/>
                        </a:rPr>
                        <a:t>Object</a:t>
                      </a:r>
                      <a:endParaRPr lang="en-US" sz="1400"/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6"/>
                        </a:rPr>
                        <a:t>nextElement</a:t>
                      </a:r>
                      <a:r>
                        <a:rPr lang="en-US" sz="1400"/>
                        <a:t>() Returns the same value as the nextToken method, except that its declared return value is Object rather than String.</a:t>
                      </a:r>
                    </a:p>
                  </a:txBody>
                  <a:tcPr marL="22605" marR="22605" marT="22606" marB="2260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445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7" tooltip="class in java.lang"/>
                        </a:rPr>
                        <a:t>String</a:t>
                      </a:r>
                      <a:endParaRPr lang="en-US" sz="1400" dirty="0"/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8"/>
                        </a:rPr>
                        <a:t>nextToken</a:t>
                      </a:r>
                      <a:r>
                        <a:rPr lang="en-US" sz="1400"/>
                        <a:t>() Returns the next token from this string tokenizer.</a:t>
                      </a:r>
                    </a:p>
                  </a:txBody>
                  <a:tcPr marL="22605" marR="22605" marT="22606" marB="2260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468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 tooltip="class in java.lang"/>
                        </a:rPr>
                        <a:t>String</a:t>
                      </a:r>
                      <a:endParaRPr lang="en-US" sz="1400"/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hlinkClick r:id="rId9"/>
                        </a:rPr>
                        <a:t>nextToken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hlinkClick r:id="rId7" tooltip="class in java.lang"/>
                        </a:rPr>
                        <a:t>String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delim</a:t>
                      </a:r>
                      <a:r>
                        <a:rPr lang="en-US" sz="1400" dirty="0"/>
                        <a:t>) Returns the next token in this string tokenizer's string.</a:t>
                      </a:r>
                    </a:p>
                  </a:txBody>
                  <a:tcPr marL="22605" marR="22605" marT="22606" marB="2260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8125-1428-44A8-B544-FB6DC96E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StringTokenizer</a:t>
            </a:r>
            <a:r>
              <a:rPr lang="en-US" dirty="0"/>
              <a:t>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AE2C-B4DB-4603-B60A-F610C5EEA0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import </a:t>
            </a:r>
            <a:r>
              <a:rPr lang="en-US" sz="1600" dirty="0" err="1"/>
              <a:t>java.util.StringTokenizer</a:t>
            </a:r>
            <a:r>
              <a:rPr lang="en-US" sz="1600" dirty="0"/>
              <a:t>;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public class Simple{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 public static void main(String </a:t>
            </a:r>
            <a:r>
              <a:rPr lang="en-US" sz="1600" dirty="0" err="1"/>
              <a:t>args</a:t>
            </a:r>
            <a:r>
              <a:rPr lang="en-US" sz="1600" dirty="0"/>
              <a:t>[]){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 	</a:t>
            </a:r>
            <a:r>
              <a:rPr lang="en-US" sz="1600" dirty="0" err="1"/>
              <a:t>StringTokenizer</a:t>
            </a:r>
            <a:r>
              <a:rPr lang="en-US" sz="1600" dirty="0"/>
              <a:t> </a:t>
            </a:r>
            <a:r>
              <a:rPr lang="en-US" sz="1600" dirty="0" err="1"/>
              <a:t>st</a:t>
            </a:r>
            <a:r>
              <a:rPr lang="en-US" sz="1600" dirty="0"/>
              <a:t> = new </a:t>
            </a:r>
            <a:r>
              <a:rPr lang="en-US" sz="1600" dirty="0" err="1"/>
              <a:t>StringTokenizer</a:t>
            </a:r>
            <a:r>
              <a:rPr lang="en-US" sz="1600" dirty="0"/>
              <a:t>("Welcome to OOP"," ");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b="1" dirty="0"/>
              <a:t>	</a:t>
            </a:r>
            <a:r>
              <a:rPr lang="en-US" sz="1600" dirty="0"/>
              <a:t>while(</a:t>
            </a:r>
            <a:r>
              <a:rPr lang="en-US" sz="1600" dirty="0" err="1"/>
              <a:t>st.hasMoreTokens</a:t>
            </a:r>
            <a:r>
              <a:rPr lang="en-US" sz="1600" dirty="0"/>
              <a:t>())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		</a:t>
            </a:r>
            <a:r>
              <a:rPr lang="en-US" sz="1600" dirty="0" err="1"/>
              <a:t>System.</a:t>
            </a:r>
            <a:r>
              <a:rPr lang="en-US" sz="1600" i="1" dirty="0" err="1"/>
              <a:t>out.println</a:t>
            </a:r>
            <a:r>
              <a:rPr lang="en-US" sz="1600" i="1" dirty="0"/>
              <a:t>(</a:t>
            </a:r>
            <a:r>
              <a:rPr lang="en-US" sz="1600" i="1" dirty="0" err="1"/>
              <a:t>st.nextToken</a:t>
            </a:r>
            <a:r>
              <a:rPr lang="en-US" sz="1600" i="1" dirty="0"/>
              <a:t>());</a:t>
            </a:r>
            <a:r>
              <a:rPr lang="en-US" sz="1600" dirty="0"/>
              <a:t> 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    } 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}</a:t>
            </a:r>
            <a:r>
              <a:rPr lang="en-US" dirty="0"/>
              <a:t>  </a:t>
            </a:r>
          </a:p>
          <a:p>
            <a:pPr>
              <a:defRPr/>
            </a:pPr>
            <a:r>
              <a:rPr lang="en-US" dirty="0"/>
              <a:t>Output: 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1600" dirty="0"/>
              <a:t>Welcome 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1600" dirty="0"/>
              <a:t>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1600" dirty="0"/>
              <a:t>OOP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936-01A7-4C21-BC6F-2B694319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String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E5DF04F-FCED-4711-8467-E4B0615A4F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Is a final class in java.lang pacakage</a:t>
            </a:r>
          </a:p>
          <a:p>
            <a:pPr eaLnBrk="1" hangingPunct="1"/>
            <a:r>
              <a:rPr lang="en-US" altLang="en-US"/>
              <a:t>Example 1: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String s = new String();</a:t>
            </a:r>
          </a:p>
          <a:p>
            <a:pPr eaLnBrk="1" hangingPunct="1"/>
            <a:r>
              <a:rPr lang="en-US" altLang="en-US"/>
              <a:t>Example 2: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char chars[] = { 'a', 'b', 'c' 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String s = new String(chars);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This constructor initializes </a:t>
            </a:r>
            <a:r>
              <a:rPr lang="en-US" altLang="en-US" b="1"/>
              <a:t>s with the string "abc".</a:t>
            </a:r>
          </a:p>
          <a:p>
            <a:pPr eaLnBrk="1" hangingPunct="1"/>
            <a:r>
              <a:rPr lang="en-US" altLang="en-US"/>
              <a:t>Example 3: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String s = new String(“Hello World”);</a:t>
            </a:r>
          </a:p>
          <a:p>
            <a:pPr eaLnBrk="1" hangingPunct="1"/>
            <a:r>
              <a:rPr lang="en-US" altLang="en-US"/>
              <a:t>Example 4: Simplified literal version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String s = “Hello World”;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Note: Before Java 7 - Can’t use String in Switch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EB97-F8C1-41A4-803B-D6E2929A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String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E34BE0-A56E-422E-8564-5FD0B288E791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533400" y="1524000"/>
          <a:ext cx="7924800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Modifier and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 and 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2"/>
                        </a:rPr>
                        <a:t>charAt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 index)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char value at the specified index.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3"/>
                        </a:rPr>
                        <a:t>compareTo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anotherString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Compares two strings lexicographically.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5"/>
                        </a:rPr>
                        <a:t>compareToIgnoreCase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str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Compares two strings lexicographically, ignoring case differences.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4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6"/>
                        </a:rPr>
                        <a:t>concat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str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Concatenates the specified string to the end of this 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7"/>
                        </a:rPr>
                        <a:t>endsWith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suffix)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Tests if this string ends with the specified suffix.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8"/>
                        </a:rPr>
                        <a:t>equals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9" tooltip="class in java.lang"/>
                        </a:rPr>
                        <a:t>Object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anObject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Compares this string to the specified object.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0"/>
                        </a:rPr>
                        <a:t>equalsIgnoreCase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anotherString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Compares this String to another String, ignoring case considerations.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byte[]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1"/>
                        </a:rPr>
                        <a:t>getBytes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Encodes this String into a sequence of bytes using the platform's default charset, storing the result into a new byte array.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2"/>
                        </a:rPr>
                        <a:t>indexOf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str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index within this string of the first occurrence of the specified substring.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3"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true if, and only if, </a:t>
                      </a:r>
                      <a:r>
                        <a:rPr lang="en-US" sz="1200" u="sng" dirty="0">
                          <a:effectLst/>
                          <a:hlinkClick r:id="rId14"/>
                        </a:rPr>
                        <a:t>length()</a:t>
                      </a:r>
                      <a:r>
                        <a:rPr lang="en-US" sz="1200" dirty="0">
                          <a:effectLst/>
                        </a:rPr>
                        <a:t> is 0.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5"/>
                        </a:rPr>
                        <a:t>lastIndexOf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str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index within this string of the last occurrence of the specified substring.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B015-3E17-4755-9381-618FF652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String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1C7335-B821-485D-BF8C-54DDD5ECB881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533400" y="1524000"/>
          <a:ext cx="7924800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Modifier and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 and 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2"/>
                        </a:rPr>
                        <a:t>length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length of this 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4"/>
                        </a:rPr>
                        <a:t>replaceAll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regex, 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replacement)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Replaces each substring of this string that matches the given </a:t>
                      </a:r>
                      <a:r>
                        <a:rPr lang="en-US" sz="1200" u="sng" dirty="0">
                          <a:effectLst/>
                          <a:hlinkClick r:id="rId5"/>
                        </a:rPr>
                        <a:t>regular expression</a:t>
                      </a:r>
                      <a:r>
                        <a:rPr lang="en-US" sz="1200" dirty="0">
                          <a:effectLst/>
                        </a:rPr>
                        <a:t> with the given replacement.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>
                          <a:effectLst/>
                        </a:rPr>
                        <a:t>[]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6"/>
                        </a:rPr>
                        <a:t>split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regex)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Splits this string around matches of the given </a:t>
                      </a:r>
                      <a:r>
                        <a:rPr lang="en-US" sz="1200" u="sng" dirty="0">
                          <a:effectLst/>
                          <a:hlinkClick r:id="rId5"/>
                        </a:rPr>
                        <a:t>regular expression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7"/>
                        </a:rPr>
                        <a:t>startsWith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prefix)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Tests if this string starts with the specified prefix.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8"/>
                        </a:rPr>
                        <a:t>substring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beginIndex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a new string that is a substring of this 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9"/>
                        </a:rPr>
                        <a:t>substring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beginIndex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endIndex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a new string that is a substring of this 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0"/>
                        </a:rPr>
                        <a:t>toLowerCase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Converts all of the characters in this String to lower case using the rules of the default locale.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1"/>
                        </a:rPr>
                        <a:t>toUpperCase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Converts all of the characters in this String to upper case using the rules of the default locale.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12"/>
                        </a:rPr>
                        <a:t>trim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a copy of the string, with leading and trailing whitespace omitted.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static 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3"/>
                        </a:rPr>
                        <a:t>valueOf</a:t>
                      </a:r>
                      <a:r>
                        <a:rPr lang="en-US" sz="1200" dirty="0">
                          <a:effectLst/>
                        </a:rPr>
                        <a:t>(double d)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string representation of the double argument.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D997-3FD9-4A61-8355-FBFA2A50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String Concatenation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B27D57B-61DF-4CB5-86E4-772C3CEAAE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z="2000"/>
              <a:t>String concatenation is the process of joining two or more small String to create a big String.</a:t>
            </a:r>
          </a:p>
          <a:p>
            <a:pPr eaLnBrk="1" hangingPunct="1"/>
            <a:r>
              <a:rPr lang="en-US" altLang="en-US" sz="2000"/>
              <a:t>4 ways to do concatenation</a:t>
            </a:r>
          </a:p>
          <a:p>
            <a:pPr lvl="1" eaLnBrk="1" hangingPunct="1"/>
            <a:r>
              <a:rPr lang="en-US" altLang="en-US" sz="2000"/>
              <a:t>Concatenation operator (+)</a:t>
            </a:r>
          </a:p>
          <a:p>
            <a:pPr lvl="1" eaLnBrk="1" hangingPunct="1"/>
            <a:r>
              <a:rPr lang="en-US" altLang="en-US" sz="2000"/>
              <a:t>StringBuffer class</a:t>
            </a:r>
          </a:p>
          <a:p>
            <a:pPr lvl="1" eaLnBrk="1" hangingPunct="1"/>
            <a:r>
              <a:rPr lang="en-US" altLang="en-US" sz="2000"/>
              <a:t>StringBuilder class</a:t>
            </a:r>
          </a:p>
          <a:p>
            <a:pPr lvl="1" eaLnBrk="1" hangingPunct="1"/>
            <a:r>
              <a:rPr lang="en-US" altLang="en-US" sz="2000"/>
              <a:t>String.concat() function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/>
          </a:p>
          <a:p>
            <a:pPr eaLnBrk="1" hangingPunct="1"/>
            <a:r>
              <a:rPr lang="en-US" altLang="en-US" sz="2000" b="1"/>
              <a:t>For example, </a:t>
            </a:r>
          </a:p>
          <a:p>
            <a:pPr lvl="1" eaLnBrk="1" hangingPunct="1"/>
            <a:r>
              <a:rPr lang="en-US" altLang="en-US" sz="2000"/>
              <a:t>The following fragment concatenates three strings and produce output “He is 9 years old”.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400"/>
              <a:t>String age = "9";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400"/>
              <a:t>String s = "He is " + age + " years old.";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400"/>
              <a:t>System.out.println(s);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7E12-5A07-4FBE-82BE-497DC1F7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String Concatenation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7A8DDB8-D049-4343-82CC-F710ED2E39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public class StringConcat{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public static void main(String args[]){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String firstname = “Tareq”, lastname = “Mahmud";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// 1</a:t>
            </a:r>
            <a:r>
              <a:rPr lang="en-US" altLang="en-US" sz="1400" baseline="30000"/>
              <a:t>st</a:t>
            </a:r>
            <a:r>
              <a:rPr lang="en-US" altLang="en-US" sz="1400"/>
              <a:t> way - Use + operator to concatenate String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String name = firstname + " " + lastname;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System.out.println(name);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// 2</a:t>
            </a:r>
            <a:r>
              <a:rPr lang="en-US" altLang="en-US" sz="1400" baseline="30000"/>
              <a:t>nd</a:t>
            </a:r>
            <a:r>
              <a:rPr lang="en-US" altLang="en-US" sz="1400"/>
              <a:t> way – by concat() method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name = firstname.concat(lastname);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System.out.println(name);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// 3</a:t>
            </a:r>
            <a:r>
              <a:rPr lang="en-US" altLang="en-US" sz="1400" baseline="30000"/>
              <a:t>rd</a:t>
            </a:r>
            <a:r>
              <a:rPr lang="en-US" altLang="en-US" sz="1400"/>
              <a:t> way - by using StringBuilder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StringBuilder sb = new StringBuilder(14);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sb.append(firstname).append(" ").append(lastname);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System.out.println(sb.toString());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// 4</a:t>
            </a:r>
            <a:r>
              <a:rPr lang="en-US" altLang="en-US" sz="1400" baseline="30000"/>
              <a:t>th</a:t>
            </a:r>
            <a:r>
              <a:rPr lang="en-US" altLang="en-US" sz="1400"/>
              <a:t> way - by using StringBuffer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StringBuffer sBuffer = new StringBuffer(15);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sBuffer.append(firstname).append(" ").append(lastname); 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System.out.println(sBuffer.toString());  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	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 </a:t>
            </a:r>
            <a:endParaRPr lang="en-US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EF909-58DD-4EE2-997B-D0E521806F16}"/>
              </a:ext>
            </a:extLst>
          </p:cNvPr>
          <p:cNvSpPr txBox="1"/>
          <p:nvPr/>
        </p:nvSpPr>
        <p:spPr>
          <a:xfrm>
            <a:off x="6019800" y="1752600"/>
            <a:ext cx="2057400" cy="1323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Output:</a:t>
            </a:r>
          </a:p>
          <a:p>
            <a:pPr>
              <a:defRPr/>
            </a:pPr>
            <a:r>
              <a:rPr lang="en-US" sz="1600" dirty="0" err="1"/>
              <a:t>Tareq</a:t>
            </a:r>
            <a:r>
              <a:rPr lang="en-US" sz="1600" dirty="0"/>
              <a:t> Mahmud</a:t>
            </a:r>
          </a:p>
          <a:p>
            <a:pPr>
              <a:defRPr/>
            </a:pPr>
            <a:r>
              <a:rPr lang="en-US" sz="1600" dirty="0" err="1"/>
              <a:t>Tareq</a:t>
            </a:r>
            <a:r>
              <a:rPr lang="en-US" sz="1600" dirty="0"/>
              <a:t> Mahmud</a:t>
            </a:r>
          </a:p>
          <a:p>
            <a:pPr>
              <a:defRPr/>
            </a:pPr>
            <a:r>
              <a:rPr lang="en-US" sz="1600" dirty="0" err="1"/>
              <a:t>Tareq</a:t>
            </a:r>
            <a:r>
              <a:rPr lang="en-US" sz="1600" dirty="0"/>
              <a:t> Mahmud</a:t>
            </a:r>
          </a:p>
          <a:p>
            <a:pPr>
              <a:defRPr/>
            </a:pPr>
            <a:r>
              <a:rPr lang="en-US" sz="1600" dirty="0" err="1"/>
              <a:t>Tareq</a:t>
            </a:r>
            <a:r>
              <a:rPr lang="en-US" sz="1600" dirty="0"/>
              <a:t> Mahmud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1A93C-FCBF-43EE-9199-57E1F9048C7C}"/>
              </a:ext>
            </a:extLst>
          </p:cNvPr>
          <p:cNvSpPr txBox="1"/>
          <p:nvPr/>
        </p:nvSpPr>
        <p:spPr>
          <a:xfrm>
            <a:off x="6019800" y="3781425"/>
            <a:ext cx="2057400" cy="1323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Performance:</a:t>
            </a:r>
          </a:p>
          <a:p>
            <a:pPr>
              <a:defRPr/>
            </a:pPr>
            <a:r>
              <a:rPr lang="en-US" sz="1600" dirty="0" err="1"/>
              <a:t>StringBuilder</a:t>
            </a:r>
            <a:endParaRPr lang="en-US" sz="1600" dirty="0"/>
          </a:p>
          <a:p>
            <a:pPr>
              <a:defRPr/>
            </a:pPr>
            <a:r>
              <a:rPr lang="en-US" sz="1600" dirty="0" err="1"/>
              <a:t>StringBuffer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String </a:t>
            </a:r>
            <a:r>
              <a:rPr lang="en-US" sz="1600" dirty="0" err="1"/>
              <a:t>concat</a:t>
            </a:r>
            <a:endParaRPr lang="en-US" sz="1600" dirty="0"/>
          </a:p>
          <a:p>
            <a:pPr>
              <a:defRPr/>
            </a:pPr>
            <a:r>
              <a:rPr lang="en-US" sz="1600" dirty="0" err="1"/>
              <a:t>Concat</a:t>
            </a:r>
            <a:r>
              <a:rPr lang="en-US" sz="1600" dirty="0"/>
              <a:t> operator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3234-CDBD-4566-87BD-81DB666F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+ operator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D09B388-5733-4610-8E10-5DFE73DA53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Works from left to right</a:t>
            </a:r>
          </a:p>
          <a:p>
            <a:pPr eaLnBrk="1" hangingPunct="1"/>
            <a:r>
              <a:rPr lang="en-US" altLang="en-US"/>
              <a:t>+ is overloaded operator. For example, for numeric value it will add the number</a:t>
            </a:r>
          </a:p>
          <a:p>
            <a:pPr eaLnBrk="1" hangingPunct="1"/>
            <a:r>
              <a:rPr lang="en-US" altLang="en-US"/>
              <a:t>Any data after the first String will automatically converted to String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DC4AEA-1843-470D-9F7C-CD7041E14F53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962400"/>
          <a:ext cx="6629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Concatenation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“My age” + 2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 + 2 + “ years old”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“My age” + (2+2)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BEEB-5E5F-4110-81D0-9D946EB5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String Comparison </a:t>
            </a: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8470407-8FF4-46D9-B789-3914A5D8E4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equals(), </a:t>
            </a:r>
            <a:r>
              <a:rPr lang="en-US" sz="2000" dirty="0" err="1"/>
              <a:t>equalsIgnoreCase</a:t>
            </a:r>
            <a:r>
              <a:rPr lang="en-US" sz="2000" dirty="0"/>
              <a:t>() - </a:t>
            </a:r>
            <a:r>
              <a:rPr lang="en-US" altLang="en-US" sz="2000" dirty="0"/>
              <a:t>Return </a:t>
            </a:r>
            <a:r>
              <a:rPr lang="en-US" altLang="en-US" sz="2000" dirty="0" err="1"/>
              <a:t>boolean</a:t>
            </a:r>
            <a:endParaRPr lang="en-US" altLang="en-US" sz="2000" dirty="0"/>
          </a:p>
          <a:p>
            <a:pPr eaLnBrk="1" hangingPunct="1">
              <a:defRPr/>
            </a:pPr>
            <a:r>
              <a:rPr lang="en-US" sz="2000" dirty="0" err="1"/>
              <a:t>startsWith</a:t>
            </a:r>
            <a:r>
              <a:rPr lang="en-US" sz="2000" dirty="0"/>
              <a:t>( ) and </a:t>
            </a:r>
            <a:r>
              <a:rPr lang="en-US" sz="2000" dirty="0" err="1"/>
              <a:t>endsWith</a:t>
            </a:r>
            <a:r>
              <a:rPr lang="en-US" sz="2000" dirty="0"/>
              <a:t>( ) -</a:t>
            </a:r>
            <a:r>
              <a:rPr lang="en-US" altLang="en-US" sz="2000" dirty="0"/>
              <a:t>Return </a:t>
            </a:r>
            <a:r>
              <a:rPr lang="en-US" altLang="en-US" sz="2000" dirty="0" err="1"/>
              <a:t>boolean</a:t>
            </a:r>
            <a:endParaRPr lang="en-US" altLang="en-US" sz="2000" dirty="0"/>
          </a:p>
          <a:p>
            <a:pPr eaLnBrk="1" hangingPunct="1">
              <a:defRPr/>
            </a:pPr>
            <a:r>
              <a:rPr lang="en-US" sz="2000" dirty="0" err="1"/>
              <a:t>compareTo</a:t>
            </a:r>
            <a:r>
              <a:rPr lang="en-US" sz="2000" dirty="0"/>
              <a:t>( ) - </a:t>
            </a:r>
            <a:r>
              <a:rPr lang="en-US" altLang="en-US" sz="2000" dirty="0"/>
              <a:t>Return </a:t>
            </a:r>
            <a:r>
              <a:rPr lang="en-US" altLang="en-US" sz="2000" dirty="0" err="1"/>
              <a:t>int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compareTo</a:t>
            </a:r>
            <a:r>
              <a:rPr lang="en-US" sz="1800" dirty="0"/>
              <a:t>(String </a:t>
            </a:r>
            <a:r>
              <a:rPr lang="en-US" sz="1800" i="1" dirty="0" err="1"/>
              <a:t>str</a:t>
            </a:r>
            <a:r>
              <a:rPr lang="en-US" sz="1800" dirty="0"/>
              <a:t>)</a:t>
            </a:r>
          </a:p>
          <a:p>
            <a:pPr marL="366713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en-US" sz="1700" dirty="0"/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b="1" dirty="0"/>
              <a:t>Example:</a:t>
            </a:r>
          </a:p>
          <a:p>
            <a:pPr lvl="2" eaLnBrk="1" hangingPunct="1">
              <a:defRPr/>
            </a:pPr>
            <a:r>
              <a:rPr lang="en-US" sz="1600" i="1" dirty="0"/>
              <a:t>"A".</a:t>
            </a:r>
            <a:r>
              <a:rPr lang="en-US" sz="1600" i="1" dirty="0" err="1"/>
              <a:t>compareTo</a:t>
            </a:r>
            <a:r>
              <a:rPr lang="en-US" sz="1600" i="1" dirty="0"/>
              <a:t>("a"); // will return -32</a:t>
            </a:r>
          </a:p>
          <a:p>
            <a:pPr lvl="2" eaLnBrk="1" hangingPunct="1">
              <a:defRPr/>
            </a:pPr>
            <a:r>
              <a:rPr lang="en-US" sz="1600" i="1" dirty="0"/>
              <a:t>"a".</a:t>
            </a:r>
            <a:r>
              <a:rPr lang="en-US" sz="1600" i="1" dirty="0" err="1"/>
              <a:t>compareTo</a:t>
            </a:r>
            <a:r>
              <a:rPr lang="en-US" sz="1600" i="1" dirty="0"/>
              <a:t>("A"); // will return 32</a:t>
            </a:r>
          </a:p>
          <a:p>
            <a:pPr lvl="2" eaLnBrk="1" hangingPunct="1">
              <a:defRPr/>
            </a:pPr>
            <a:r>
              <a:rPr lang="en-US" sz="1600" i="1" dirty="0"/>
              <a:t>"A".</a:t>
            </a:r>
            <a:r>
              <a:rPr lang="en-US" sz="1600" i="1" dirty="0" err="1"/>
              <a:t>compareTo</a:t>
            </a:r>
            <a:r>
              <a:rPr lang="en-US" sz="1600" i="1" dirty="0"/>
              <a:t>("A"); // will return 0</a:t>
            </a:r>
          </a:p>
          <a:p>
            <a:pPr lvl="2" eaLnBrk="1" hangingPunct="1">
              <a:defRPr/>
            </a:pPr>
            <a:r>
              <a:rPr lang="en-US" sz="1600" i="1" dirty="0"/>
              <a:t>"A".</a:t>
            </a:r>
            <a:r>
              <a:rPr lang="en-US" sz="1600" i="1" dirty="0" err="1"/>
              <a:t>compareTo</a:t>
            </a:r>
            <a:r>
              <a:rPr lang="en-US" sz="1600" i="1" dirty="0"/>
              <a:t>("B"); // will return -1</a:t>
            </a:r>
            <a:endParaRPr lang="en-US" altLang="en-US" sz="1600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FD1666EC-5530-4617-9D0B-7945C3C0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69580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36C7-E051-4EBB-A487-23159354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equals( ) Versus ==</a:t>
            </a:r>
            <a:endParaRPr 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064B0ED-6AFC-41A1-A2DA-B14AFF0171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equals( ) method compares the characters inside a String object. </a:t>
            </a:r>
          </a:p>
          <a:p>
            <a:pPr eaLnBrk="1" hangingPunct="1"/>
            <a:r>
              <a:rPr lang="en-US" altLang="en-US"/>
              <a:t>The == operator compares two object references to see whether they refer to the same instance.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</TotalTime>
  <Words>1924</Words>
  <Application>Microsoft Office PowerPoint</Application>
  <PresentationFormat>On-screen Show (4:3)</PresentationFormat>
  <Paragraphs>271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Schoolbook</vt:lpstr>
      <vt:lpstr>Wingdings</vt:lpstr>
      <vt:lpstr>Wingdings 2</vt:lpstr>
      <vt:lpstr>Calibri</vt:lpstr>
      <vt:lpstr>Times New Roman</vt:lpstr>
      <vt:lpstr>Oriel</vt:lpstr>
      <vt:lpstr>String Class</vt:lpstr>
      <vt:lpstr>String</vt:lpstr>
      <vt:lpstr>String Methods</vt:lpstr>
      <vt:lpstr>String Methods</vt:lpstr>
      <vt:lpstr>String Concatenation</vt:lpstr>
      <vt:lpstr>String Concatenation</vt:lpstr>
      <vt:lpstr>+ operator</vt:lpstr>
      <vt:lpstr>String Comparison </vt:lpstr>
      <vt:lpstr>equals( ) Versus ==</vt:lpstr>
      <vt:lpstr>equals( ) Versus ==</vt:lpstr>
      <vt:lpstr>equals( ) Versus ==</vt:lpstr>
      <vt:lpstr>equals( ) Versus ==</vt:lpstr>
      <vt:lpstr>StringBuffer, StringBuilder</vt:lpstr>
      <vt:lpstr>StringBuffer, StringBuilder</vt:lpstr>
      <vt:lpstr>Split method- Example</vt:lpstr>
      <vt:lpstr>StringTokenizer</vt:lpstr>
      <vt:lpstr>StringTokenizer - Methods</vt:lpstr>
      <vt:lpstr>StringTokenizer - Example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Class</dc:title>
  <dc:creator>user</dc:creator>
  <cp:lastModifiedBy>User</cp:lastModifiedBy>
  <cp:revision>15</cp:revision>
  <dcterms:created xsi:type="dcterms:W3CDTF">2016-10-22T16:32:27Z</dcterms:created>
  <dcterms:modified xsi:type="dcterms:W3CDTF">2022-06-27T14:54:20Z</dcterms:modified>
</cp:coreProperties>
</file>