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sldIdLst>
    <p:sldId id="257" r:id="rId2"/>
    <p:sldId id="283" r:id="rId3"/>
    <p:sldId id="284" r:id="rId4"/>
    <p:sldId id="293" r:id="rId5"/>
    <p:sldId id="285" r:id="rId6"/>
    <p:sldId id="286" r:id="rId7"/>
    <p:sldId id="258" r:id="rId8"/>
    <p:sldId id="294" r:id="rId9"/>
    <p:sldId id="282" r:id="rId10"/>
    <p:sldId id="277" r:id="rId11"/>
    <p:sldId id="278" r:id="rId12"/>
    <p:sldId id="265" r:id="rId13"/>
    <p:sldId id="279" r:id="rId14"/>
    <p:sldId id="259" r:id="rId15"/>
    <p:sldId id="287" r:id="rId16"/>
    <p:sldId id="288" r:id="rId17"/>
    <p:sldId id="260" r:id="rId18"/>
    <p:sldId id="261" r:id="rId19"/>
    <p:sldId id="289" r:id="rId20"/>
    <p:sldId id="262" r:id="rId21"/>
    <p:sldId id="263" r:id="rId22"/>
    <p:sldId id="290" r:id="rId23"/>
    <p:sldId id="264" r:id="rId24"/>
    <p:sldId id="266" r:id="rId25"/>
    <p:sldId id="267" r:id="rId26"/>
    <p:sldId id="268" r:id="rId27"/>
    <p:sldId id="269" r:id="rId28"/>
    <p:sldId id="270" r:id="rId29"/>
    <p:sldId id="271" r:id="rId30"/>
    <p:sldId id="272" r:id="rId31"/>
    <p:sldId id="273" r:id="rId32"/>
    <p:sldId id="274" r:id="rId33"/>
    <p:sldId id="291" r:id="rId34"/>
    <p:sldId id="292" r:id="rId35"/>
    <p:sldId id="275" r:id="rId36"/>
    <p:sldId id="276" r:id="rId37"/>
    <p:sldId id="281"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5B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9BAC694-1204-4774-B740-1F4E726749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695325" y="6148388"/>
            <a:ext cx="7753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sz="1400" b="1" smtClean="0">
                <a:latin typeface="Arial" charset="0"/>
              </a:rPr>
              <a:t>Slide content created by Joseph B. Mosca, Monmouth University. </a:t>
            </a:r>
            <a:br>
              <a:rPr lang="en-US" sz="1400" b="1" smtClean="0">
                <a:latin typeface="Arial" charset="0"/>
              </a:rPr>
            </a:br>
            <a:r>
              <a:rPr lang="en-US" sz="1400" b="1" smtClean="0">
                <a:latin typeface="Arial" charset="0"/>
              </a:rPr>
              <a:t>Copyright © Houghton Mifflin Company. All rights reserved.</a:t>
            </a:r>
            <a:endParaRPr lang="en-US" sz="1400" b="1" smtClean="0"/>
          </a:p>
        </p:txBody>
      </p:sp>
      <p:sp>
        <p:nvSpPr>
          <p:cNvPr id="48130" name="Rectangle 2"/>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noProof="0" smtClean="0"/>
              <a:t>An Introduction to Management</a:t>
            </a:r>
          </a:p>
        </p:txBody>
      </p:sp>
      <p:sp>
        <p:nvSpPr>
          <p:cNvPr id="48131" name="Rectangle 3"/>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noProof="0" smtClean="0"/>
              <a:t>22</a:t>
            </a:r>
          </a:p>
        </p:txBody>
      </p:sp>
    </p:spTree>
    <p:extLst>
      <p:ext uri="{BB962C8B-B14F-4D97-AF65-F5344CB8AC3E}">
        <p14:creationId xmlns:p14="http://schemas.microsoft.com/office/powerpoint/2010/main" val="1975240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5" name="Rectangle 5"/>
          <p:cNvSpPr>
            <a:spLocks noGrp="1" noChangeArrowheads="1"/>
          </p:cNvSpPr>
          <p:nvPr>
            <p:ph type="sldNum" sz="quarter" idx="11"/>
          </p:nvPr>
        </p:nvSpPr>
        <p:spPr>
          <a:ln/>
        </p:spPr>
        <p:txBody>
          <a:bodyPr/>
          <a:lstStyle>
            <a:lvl1pPr>
              <a:defRPr/>
            </a:lvl1pPr>
          </a:lstStyle>
          <a:p>
            <a:r>
              <a:rPr lang="en-US" altLang="en-US"/>
              <a:t>1 - </a:t>
            </a:r>
            <a:fld id="{95A70874-3181-4E12-B0C4-503AA5647AF1}" type="slidenum">
              <a:rPr lang="en-US" altLang="en-US"/>
              <a:pPr/>
              <a:t>‹#›</a:t>
            </a:fld>
            <a:endParaRPr lang="en-US" altLang="en-US"/>
          </a:p>
        </p:txBody>
      </p:sp>
    </p:spTree>
    <p:extLst>
      <p:ext uri="{BB962C8B-B14F-4D97-AF65-F5344CB8AC3E}">
        <p14:creationId xmlns:p14="http://schemas.microsoft.com/office/powerpoint/2010/main" val="73167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5" name="Rectangle 5"/>
          <p:cNvSpPr>
            <a:spLocks noGrp="1" noChangeArrowheads="1"/>
          </p:cNvSpPr>
          <p:nvPr>
            <p:ph type="sldNum" sz="quarter" idx="11"/>
          </p:nvPr>
        </p:nvSpPr>
        <p:spPr>
          <a:ln/>
        </p:spPr>
        <p:txBody>
          <a:bodyPr/>
          <a:lstStyle>
            <a:lvl1pPr>
              <a:defRPr/>
            </a:lvl1pPr>
          </a:lstStyle>
          <a:p>
            <a:r>
              <a:rPr lang="en-US" altLang="en-US"/>
              <a:t>1 - </a:t>
            </a:r>
            <a:fld id="{40DB2E6B-60CF-4F9A-A867-4F98EAB1F0CF}" type="slidenum">
              <a:rPr lang="en-US" altLang="en-US"/>
              <a:pPr/>
              <a:t>‹#›</a:t>
            </a:fld>
            <a:endParaRPr lang="en-US" altLang="en-US"/>
          </a:p>
        </p:txBody>
      </p:sp>
    </p:spTree>
    <p:extLst>
      <p:ext uri="{BB962C8B-B14F-4D97-AF65-F5344CB8AC3E}">
        <p14:creationId xmlns:p14="http://schemas.microsoft.com/office/powerpoint/2010/main" val="118374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6" name="Rectangle 5"/>
          <p:cNvSpPr>
            <a:spLocks noGrp="1" noChangeArrowheads="1"/>
          </p:cNvSpPr>
          <p:nvPr>
            <p:ph type="sldNum" sz="quarter" idx="11"/>
          </p:nvPr>
        </p:nvSpPr>
        <p:spPr>
          <a:ln/>
        </p:spPr>
        <p:txBody>
          <a:bodyPr/>
          <a:lstStyle>
            <a:lvl1pPr>
              <a:defRPr/>
            </a:lvl1pPr>
          </a:lstStyle>
          <a:p>
            <a:r>
              <a:rPr lang="en-US" altLang="en-US"/>
              <a:t>1 - </a:t>
            </a:r>
            <a:fld id="{67BA39F0-A989-4597-B933-9B6916C31FB4}" type="slidenum">
              <a:rPr lang="en-US" altLang="en-US"/>
              <a:pPr/>
              <a:t>‹#›</a:t>
            </a:fld>
            <a:endParaRPr lang="en-US" altLang="en-US"/>
          </a:p>
        </p:txBody>
      </p:sp>
    </p:spTree>
    <p:extLst>
      <p:ext uri="{BB962C8B-B14F-4D97-AF65-F5344CB8AC3E}">
        <p14:creationId xmlns:p14="http://schemas.microsoft.com/office/powerpoint/2010/main" val="4121130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5240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7" name="Rectangle 5"/>
          <p:cNvSpPr>
            <a:spLocks noGrp="1" noChangeArrowheads="1"/>
          </p:cNvSpPr>
          <p:nvPr>
            <p:ph type="sldNum" sz="quarter" idx="11"/>
          </p:nvPr>
        </p:nvSpPr>
        <p:spPr>
          <a:ln/>
        </p:spPr>
        <p:txBody>
          <a:bodyPr/>
          <a:lstStyle>
            <a:lvl1pPr>
              <a:defRPr/>
            </a:lvl1pPr>
          </a:lstStyle>
          <a:p>
            <a:r>
              <a:rPr lang="en-US" altLang="en-US"/>
              <a:t>1 - </a:t>
            </a:r>
            <a:fld id="{56D8EBD7-7AFC-4BA1-B687-912111095C67}" type="slidenum">
              <a:rPr lang="en-US" altLang="en-US"/>
              <a:pPr/>
              <a:t>‹#›</a:t>
            </a:fld>
            <a:endParaRPr lang="en-US" altLang="en-US"/>
          </a:p>
        </p:txBody>
      </p:sp>
    </p:spTree>
    <p:extLst>
      <p:ext uri="{BB962C8B-B14F-4D97-AF65-F5344CB8AC3E}">
        <p14:creationId xmlns:p14="http://schemas.microsoft.com/office/powerpoint/2010/main" val="333117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5" name="Rectangle 5"/>
          <p:cNvSpPr>
            <a:spLocks noGrp="1" noChangeArrowheads="1"/>
          </p:cNvSpPr>
          <p:nvPr>
            <p:ph type="sldNum" sz="quarter" idx="11"/>
          </p:nvPr>
        </p:nvSpPr>
        <p:spPr>
          <a:ln/>
        </p:spPr>
        <p:txBody>
          <a:bodyPr/>
          <a:lstStyle>
            <a:lvl1pPr>
              <a:defRPr/>
            </a:lvl1pPr>
          </a:lstStyle>
          <a:p>
            <a:r>
              <a:rPr lang="en-US" altLang="en-US"/>
              <a:t>1 - </a:t>
            </a:r>
            <a:fld id="{12C9594E-D637-4776-9FAC-95549C22BB7F}" type="slidenum">
              <a:rPr lang="en-US" altLang="en-US"/>
              <a:pPr/>
              <a:t>‹#›</a:t>
            </a:fld>
            <a:endParaRPr lang="en-US" altLang="en-US"/>
          </a:p>
        </p:txBody>
      </p:sp>
    </p:spTree>
    <p:extLst>
      <p:ext uri="{BB962C8B-B14F-4D97-AF65-F5344CB8AC3E}">
        <p14:creationId xmlns:p14="http://schemas.microsoft.com/office/powerpoint/2010/main" val="314111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5" name="Rectangle 5"/>
          <p:cNvSpPr>
            <a:spLocks noGrp="1" noChangeArrowheads="1"/>
          </p:cNvSpPr>
          <p:nvPr>
            <p:ph type="sldNum" sz="quarter" idx="11"/>
          </p:nvPr>
        </p:nvSpPr>
        <p:spPr>
          <a:ln/>
        </p:spPr>
        <p:txBody>
          <a:bodyPr/>
          <a:lstStyle>
            <a:lvl1pPr>
              <a:defRPr/>
            </a:lvl1pPr>
          </a:lstStyle>
          <a:p>
            <a:r>
              <a:rPr lang="en-US" altLang="en-US"/>
              <a:t>1 - </a:t>
            </a:r>
            <a:fld id="{2544DDBA-5391-4A4B-9135-C74BB1BB9A1B}" type="slidenum">
              <a:rPr lang="en-US" altLang="en-US"/>
              <a:pPr/>
              <a:t>‹#›</a:t>
            </a:fld>
            <a:endParaRPr lang="en-US" altLang="en-US"/>
          </a:p>
        </p:txBody>
      </p:sp>
    </p:spTree>
    <p:extLst>
      <p:ext uri="{BB962C8B-B14F-4D97-AF65-F5344CB8AC3E}">
        <p14:creationId xmlns:p14="http://schemas.microsoft.com/office/powerpoint/2010/main" val="10067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6" name="Rectangle 5"/>
          <p:cNvSpPr>
            <a:spLocks noGrp="1" noChangeArrowheads="1"/>
          </p:cNvSpPr>
          <p:nvPr>
            <p:ph type="sldNum" sz="quarter" idx="11"/>
          </p:nvPr>
        </p:nvSpPr>
        <p:spPr>
          <a:ln/>
        </p:spPr>
        <p:txBody>
          <a:bodyPr/>
          <a:lstStyle>
            <a:lvl1pPr>
              <a:defRPr/>
            </a:lvl1pPr>
          </a:lstStyle>
          <a:p>
            <a:r>
              <a:rPr lang="en-US" altLang="en-US"/>
              <a:t>1 - </a:t>
            </a:r>
            <a:fld id="{E3EF162D-8EA2-4F4A-A8BE-95F7854920F2}" type="slidenum">
              <a:rPr lang="en-US" altLang="en-US"/>
              <a:pPr/>
              <a:t>‹#›</a:t>
            </a:fld>
            <a:endParaRPr lang="en-US" altLang="en-US"/>
          </a:p>
        </p:txBody>
      </p:sp>
    </p:spTree>
    <p:extLst>
      <p:ext uri="{BB962C8B-B14F-4D97-AF65-F5344CB8AC3E}">
        <p14:creationId xmlns:p14="http://schemas.microsoft.com/office/powerpoint/2010/main" val="121667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8" name="Rectangle 5"/>
          <p:cNvSpPr>
            <a:spLocks noGrp="1" noChangeArrowheads="1"/>
          </p:cNvSpPr>
          <p:nvPr>
            <p:ph type="sldNum" sz="quarter" idx="11"/>
          </p:nvPr>
        </p:nvSpPr>
        <p:spPr>
          <a:ln/>
        </p:spPr>
        <p:txBody>
          <a:bodyPr/>
          <a:lstStyle>
            <a:lvl1pPr>
              <a:defRPr/>
            </a:lvl1pPr>
          </a:lstStyle>
          <a:p>
            <a:r>
              <a:rPr lang="en-US" altLang="en-US"/>
              <a:t>1 - </a:t>
            </a:r>
            <a:fld id="{C81AA638-6B77-4989-81B0-3499ED637F17}" type="slidenum">
              <a:rPr lang="en-US" altLang="en-US"/>
              <a:pPr/>
              <a:t>‹#›</a:t>
            </a:fld>
            <a:endParaRPr lang="en-US" altLang="en-US"/>
          </a:p>
        </p:txBody>
      </p:sp>
    </p:spTree>
    <p:extLst>
      <p:ext uri="{BB962C8B-B14F-4D97-AF65-F5344CB8AC3E}">
        <p14:creationId xmlns:p14="http://schemas.microsoft.com/office/powerpoint/2010/main" val="218521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4" name="Rectangle 5"/>
          <p:cNvSpPr>
            <a:spLocks noGrp="1" noChangeArrowheads="1"/>
          </p:cNvSpPr>
          <p:nvPr>
            <p:ph type="sldNum" sz="quarter" idx="11"/>
          </p:nvPr>
        </p:nvSpPr>
        <p:spPr>
          <a:ln/>
        </p:spPr>
        <p:txBody>
          <a:bodyPr/>
          <a:lstStyle>
            <a:lvl1pPr>
              <a:defRPr/>
            </a:lvl1pPr>
          </a:lstStyle>
          <a:p>
            <a:r>
              <a:rPr lang="en-US" altLang="en-US"/>
              <a:t>1 - </a:t>
            </a:r>
            <a:fld id="{C32E447D-FF83-44A4-833F-6439B474AE71}" type="slidenum">
              <a:rPr lang="en-US" altLang="en-US"/>
              <a:pPr/>
              <a:t>‹#›</a:t>
            </a:fld>
            <a:endParaRPr lang="en-US" altLang="en-US"/>
          </a:p>
        </p:txBody>
      </p:sp>
    </p:spTree>
    <p:extLst>
      <p:ext uri="{BB962C8B-B14F-4D97-AF65-F5344CB8AC3E}">
        <p14:creationId xmlns:p14="http://schemas.microsoft.com/office/powerpoint/2010/main" val="294311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3" name="Rectangle 5"/>
          <p:cNvSpPr>
            <a:spLocks noGrp="1" noChangeArrowheads="1"/>
          </p:cNvSpPr>
          <p:nvPr>
            <p:ph type="sldNum" sz="quarter" idx="11"/>
          </p:nvPr>
        </p:nvSpPr>
        <p:spPr>
          <a:ln/>
        </p:spPr>
        <p:txBody>
          <a:bodyPr/>
          <a:lstStyle>
            <a:lvl1pPr>
              <a:defRPr/>
            </a:lvl1pPr>
          </a:lstStyle>
          <a:p>
            <a:r>
              <a:rPr lang="en-US" altLang="en-US"/>
              <a:t>1 - </a:t>
            </a:r>
            <a:fld id="{A4C37C11-841A-466A-ADC9-2E8E828BF165}" type="slidenum">
              <a:rPr lang="en-US" altLang="en-US"/>
              <a:pPr/>
              <a:t>‹#›</a:t>
            </a:fld>
            <a:endParaRPr lang="en-US" altLang="en-US"/>
          </a:p>
        </p:txBody>
      </p:sp>
    </p:spTree>
    <p:extLst>
      <p:ext uri="{BB962C8B-B14F-4D97-AF65-F5344CB8AC3E}">
        <p14:creationId xmlns:p14="http://schemas.microsoft.com/office/powerpoint/2010/main" val="29788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6" name="Rectangle 5"/>
          <p:cNvSpPr>
            <a:spLocks noGrp="1" noChangeArrowheads="1"/>
          </p:cNvSpPr>
          <p:nvPr>
            <p:ph type="sldNum" sz="quarter" idx="11"/>
          </p:nvPr>
        </p:nvSpPr>
        <p:spPr>
          <a:ln/>
        </p:spPr>
        <p:txBody>
          <a:bodyPr/>
          <a:lstStyle>
            <a:lvl1pPr>
              <a:defRPr/>
            </a:lvl1pPr>
          </a:lstStyle>
          <a:p>
            <a:r>
              <a:rPr lang="en-US" altLang="en-US"/>
              <a:t>1 - </a:t>
            </a:r>
            <a:fld id="{57AF62AC-808D-4C80-8CCB-0861B61B60F7}" type="slidenum">
              <a:rPr lang="en-US" altLang="en-US"/>
              <a:pPr/>
              <a:t>‹#›</a:t>
            </a:fld>
            <a:endParaRPr lang="en-US" altLang="en-US"/>
          </a:p>
        </p:txBody>
      </p:sp>
    </p:spTree>
    <p:extLst>
      <p:ext uri="{BB962C8B-B14F-4D97-AF65-F5344CB8AC3E}">
        <p14:creationId xmlns:p14="http://schemas.microsoft.com/office/powerpoint/2010/main" val="286632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 </a:t>
            </a:r>
            <a:endParaRPr lang="en-US" b="0">
              <a:solidFill>
                <a:srgbClr val="000000"/>
              </a:solidFill>
            </a:endParaRPr>
          </a:p>
        </p:txBody>
      </p:sp>
      <p:sp>
        <p:nvSpPr>
          <p:cNvPr id="6" name="Rectangle 5"/>
          <p:cNvSpPr>
            <a:spLocks noGrp="1" noChangeArrowheads="1"/>
          </p:cNvSpPr>
          <p:nvPr>
            <p:ph type="sldNum" sz="quarter" idx="11"/>
          </p:nvPr>
        </p:nvSpPr>
        <p:spPr>
          <a:ln/>
        </p:spPr>
        <p:txBody>
          <a:bodyPr/>
          <a:lstStyle>
            <a:lvl1pPr>
              <a:defRPr/>
            </a:lvl1pPr>
          </a:lstStyle>
          <a:p>
            <a:r>
              <a:rPr lang="en-US" altLang="en-US"/>
              <a:t>1 - </a:t>
            </a:r>
            <a:fld id="{4AC26968-A911-4870-BF93-73F2709CF4AB}" type="slidenum">
              <a:rPr lang="en-US" altLang="en-US"/>
              <a:pPr/>
              <a:t>‹#›</a:t>
            </a:fld>
            <a:endParaRPr lang="en-US" altLang="en-US"/>
          </a:p>
        </p:txBody>
      </p:sp>
    </p:spTree>
    <p:extLst>
      <p:ext uri="{BB962C8B-B14F-4D97-AF65-F5344CB8AC3E}">
        <p14:creationId xmlns:p14="http://schemas.microsoft.com/office/powerpoint/2010/main" val="143586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a:t>
            </a:r>
            <a:br>
              <a:rPr lang="en-US" altLang="en-US" smtClean="0"/>
            </a:br>
            <a:r>
              <a:rPr lang="en-US" altLang="en-US" smtClean="0"/>
              <a:t>Master title style</a:t>
            </a:r>
          </a:p>
        </p:txBody>
      </p:sp>
      <p:sp>
        <p:nvSpPr>
          <p:cNvPr id="1027" name="Rectangle 3"/>
          <p:cNvSpPr>
            <a:spLocks noGrp="1" noChangeArrowheads="1"/>
          </p:cNvSpPr>
          <p:nvPr>
            <p:ph type="body" idx="1"/>
          </p:nvPr>
        </p:nvSpPr>
        <p:spPr bwMode="auto">
          <a:xfrm>
            <a:off x="685800" y="1524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7108" name="Rectangle 4"/>
          <p:cNvSpPr>
            <a:spLocks noGrp="1" noChangeArrowheads="1"/>
          </p:cNvSpPr>
          <p:nvPr>
            <p:ph type="ftr" sz="quarter" idx="3"/>
          </p:nvPr>
        </p:nvSpPr>
        <p:spPr bwMode="auto">
          <a:xfrm>
            <a:off x="533400" y="65532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b="1">
                <a:solidFill>
                  <a:schemeClr val="bg1"/>
                </a:solidFill>
                <a:latin typeface="+mn-lt"/>
              </a:defRPr>
            </a:lvl1pPr>
          </a:lstStyle>
          <a:p>
            <a:pPr>
              <a:defRPr/>
            </a:pPr>
            <a:r>
              <a:rPr lang="en-US"/>
              <a:t>Copyright © Houghton Mifflin Company. All rights reserved. </a:t>
            </a:r>
            <a:endParaRPr lang="en-US" b="0">
              <a:solidFill>
                <a:srgbClr val="000000"/>
              </a:solidFill>
            </a:endParaRPr>
          </a:p>
        </p:txBody>
      </p:sp>
      <p:sp>
        <p:nvSpPr>
          <p:cNvPr id="47109" name="Rectangle 5"/>
          <p:cNvSpPr>
            <a:spLocks noGrp="1" noChangeArrowheads="1"/>
          </p:cNvSpPr>
          <p:nvPr>
            <p:ph type="sldNum" sz="quarter" idx="4"/>
          </p:nvPr>
        </p:nvSpPr>
        <p:spPr bwMode="auto">
          <a:xfrm>
            <a:off x="8534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b="1">
                <a:solidFill>
                  <a:schemeClr val="bg1"/>
                </a:solidFill>
                <a:latin typeface="Arial" panose="020B0604020202020204" pitchFamily="34" charset="0"/>
              </a:defRPr>
            </a:lvl1pPr>
          </a:lstStyle>
          <a:p>
            <a:r>
              <a:rPr lang="en-US" altLang="en-US"/>
              <a:t>1 - </a:t>
            </a:r>
            <a:fld id="{B748961F-1EB4-4B45-9AC9-58729293163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dt="0"/>
  <p:txStyles>
    <p:titleStyle>
      <a:lvl1pPr algn="ctr" rtl="0" eaLnBrk="0" fontAlgn="base" hangingPunct="0">
        <a:spcBef>
          <a:spcPct val="0"/>
        </a:spcBef>
        <a:spcAft>
          <a:spcPct val="0"/>
        </a:spcAft>
        <a:defRPr sz="3200" b="1">
          <a:solidFill>
            <a:srgbClr val="823118"/>
          </a:solidFill>
          <a:latin typeface="+mj-lt"/>
          <a:ea typeface="+mj-ea"/>
          <a:cs typeface="+mj-cs"/>
        </a:defRPr>
      </a:lvl1pPr>
      <a:lvl2pPr algn="ctr" rtl="0" eaLnBrk="0" fontAlgn="base" hangingPunct="0">
        <a:spcBef>
          <a:spcPct val="0"/>
        </a:spcBef>
        <a:spcAft>
          <a:spcPct val="0"/>
        </a:spcAft>
        <a:defRPr sz="3200" b="1">
          <a:solidFill>
            <a:srgbClr val="823118"/>
          </a:solidFill>
          <a:latin typeface="Arial" charset="0"/>
        </a:defRPr>
      </a:lvl2pPr>
      <a:lvl3pPr algn="ctr" rtl="0" eaLnBrk="0" fontAlgn="base" hangingPunct="0">
        <a:spcBef>
          <a:spcPct val="0"/>
        </a:spcBef>
        <a:spcAft>
          <a:spcPct val="0"/>
        </a:spcAft>
        <a:defRPr sz="3200" b="1">
          <a:solidFill>
            <a:srgbClr val="823118"/>
          </a:solidFill>
          <a:latin typeface="Arial" charset="0"/>
        </a:defRPr>
      </a:lvl3pPr>
      <a:lvl4pPr algn="ctr" rtl="0" eaLnBrk="0" fontAlgn="base" hangingPunct="0">
        <a:spcBef>
          <a:spcPct val="0"/>
        </a:spcBef>
        <a:spcAft>
          <a:spcPct val="0"/>
        </a:spcAft>
        <a:defRPr sz="3200" b="1">
          <a:solidFill>
            <a:srgbClr val="823118"/>
          </a:solidFill>
          <a:latin typeface="Arial" charset="0"/>
        </a:defRPr>
      </a:lvl4pPr>
      <a:lvl5pPr algn="ctr" rtl="0" eaLnBrk="0" fontAlgn="base" hangingPunct="0">
        <a:spcBef>
          <a:spcPct val="0"/>
        </a:spcBef>
        <a:spcAft>
          <a:spcPct val="0"/>
        </a:spcAft>
        <a:defRPr sz="3200" b="1">
          <a:solidFill>
            <a:srgbClr val="823118"/>
          </a:solidFill>
          <a:latin typeface="Arial" charset="0"/>
        </a:defRPr>
      </a:lvl5pPr>
      <a:lvl6pPr marL="457200" algn="ctr" rtl="0" fontAlgn="base">
        <a:spcBef>
          <a:spcPct val="0"/>
        </a:spcBef>
        <a:spcAft>
          <a:spcPct val="0"/>
        </a:spcAft>
        <a:defRPr sz="3200" b="1">
          <a:solidFill>
            <a:srgbClr val="823118"/>
          </a:solidFill>
          <a:latin typeface="Arial" charset="0"/>
        </a:defRPr>
      </a:lvl6pPr>
      <a:lvl7pPr marL="914400" algn="ctr" rtl="0" fontAlgn="base">
        <a:spcBef>
          <a:spcPct val="0"/>
        </a:spcBef>
        <a:spcAft>
          <a:spcPct val="0"/>
        </a:spcAft>
        <a:defRPr sz="3200" b="1">
          <a:solidFill>
            <a:srgbClr val="823118"/>
          </a:solidFill>
          <a:latin typeface="Arial" charset="0"/>
        </a:defRPr>
      </a:lvl7pPr>
      <a:lvl8pPr marL="1371600" algn="ctr" rtl="0" fontAlgn="base">
        <a:spcBef>
          <a:spcPct val="0"/>
        </a:spcBef>
        <a:spcAft>
          <a:spcPct val="0"/>
        </a:spcAft>
        <a:defRPr sz="3200" b="1">
          <a:solidFill>
            <a:srgbClr val="823118"/>
          </a:solidFill>
          <a:latin typeface="Arial" charset="0"/>
        </a:defRPr>
      </a:lvl8pPr>
      <a:lvl9pPr marL="1828800" algn="ctr" rtl="0" fontAlgn="base">
        <a:spcBef>
          <a:spcPct val="0"/>
        </a:spcBef>
        <a:spcAft>
          <a:spcPct val="0"/>
        </a:spcAft>
        <a:defRPr sz="3200" b="1">
          <a:solidFill>
            <a:srgbClr val="823118"/>
          </a:solidFill>
          <a:latin typeface="Arial" charset="0"/>
        </a:defRPr>
      </a:lvl9pPr>
    </p:titleStyle>
    <p:bodyStyle>
      <a:lvl1pPr marL="342900" indent="-342900" algn="l" rtl="0" eaLnBrk="0" fontAlgn="base" hangingPunct="0">
        <a:spcBef>
          <a:spcPct val="20000"/>
        </a:spcBef>
        <a:spcAft>
          <a:spcPct val="0"/>
        </a:spcAft>
        <a:buClr>
          <a:srgbClr val="E87226"/>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87226"/>
        </a:buClr>
        <a:buChar char="–"/>
        <a:defRPr sz="2800">
          <a:solidFill>
            <a:schemeClr val="tx1"/>
          </a:solidFill>
          <a:latin typeface="+mn-lt"/>
        </a:defRPr>
      </a:lvl2pPr>
      <a:lvl3pPr marL="1143000" indent="-228600" algn="l" rtl="0" eaLnBrk="0" fontAlgn="base" hangingPunct="0">
        <a:spcBef>
          <a:spcPct val="20000"/>
        </a:spcBef>
        <a:spcAft>
          <a:spcPct val="0"/>
        </a:spcAft>
        <a:buClr>
          <a:srgbClr val="E87226"/>
        </a:buClr>
        <a:buChar char="•"/>
        <a:defRPr sz="2400">
          <a:solidFill>
            <a:schemeClr val="tx1"/>
          </a:solidFill>
          <a:latin typeface="+mn-lt"/>
        </a:defRPr>
      </a:lvl3pPr>
      <a:lvl4pPr marL="1600200" indent="-228600" algn="l" rtl="0" eaLnBrk="0" fontAlgn="base" hangingPunct="0">
        <a:spcBef>
          <a:spcPct val="20000"/>
        </a:spcBef>
        <a:spcAft>
          <a:spcPct val="0"/>
        </a:spcAft>
        <a:buClr>
          <a:srgbClr val="E87226"/>
        </a:buClr>
        <a:buChar char="–"/>
        <a:defRPr sz="2000">
          <a:solidFill>
            <a:schemeClr val="tx1"/>
          </a:solidFill>
          <a:latin typeface="+mn-lt"/>
        </a:defRPr>
      </a:lvl4pPr>
      <a:lvl5pPr marL="2057400" indent="-228600" algn="l" rtl="0" eaLnBrk="0" fontAlgn="base" hangingPunct="0">
        <a:spcBef>
          <a:spcPct val="20000"/>
        </a:spcBef>
        <a:spcAft>
          <a:spcPct val="0"/>
        </a:spcAft>
        <a:buClr>
          <a:srgbClr val="E87226"/>
        </a:buClr>
        <a:buChar char="»"/>
        <a:defRPr sz="2000">
          <a:solidFill>
            <a:schemeClr val="tx1"/>
          </a:solidFill>
          <a:latin typeface="+mn-lt"/>
        </a:defRPr>
      </a:lvl5pPr>
      <a:lvl6pPr marL="2514600" indent="-228600" algn="l" rtl="0" fontAlgn="base">
        <a:spcBef>
          <a:spcPct val="20000"/>
        </a:spcBef>
        <a:spcAft>
          <a:spcPct val="0"/>
        </a:spcAft>
        <a:buClr>
          <a:srgbClr val="E87226"/>
        </a:buClr>
        <a:buChar char="»"/>
        <a:defRPr sz="2000">
          <a:solidFill>
            <a:schemeClr val="tx1"/>
          </a:solidFill>
          <a:latin typeface="+mn-lt"/>
        </a:defRPr>
      </a:lvl6pPr>
      <a:lvl7pPr marL="2971800" indent="-228600" algn="l" rtl="0" fontAlgn="base">
        <a:spcBef>
          <a:spcPct val="20000"/>
        </a:spcBef>
        <a:spcAft>
          <a:spcPct val="0"/>
        </a:spcAft>
        <a:buClr>
          <a:srgbClr val="E87226"/>
        </a:buClr>
        <a:buChar char="»"/>
        <a:defRPr sz="2000">
          <a:solidFill>
            <a:schemeClr val="tx1"/>
          </a:solidFill>
          <a:latin typeface="+mn-lt"/>
        </a:defRPr>
      </a:lvl7pPr>
      <a:lvl8pPr marL="3429000" indent="-228600" algn="l" rtl="0" fontAlgn="base">
        <a:spcBef>
          <a:spcPct val="20000"/>
        </a:spcBef>
        <a:spcAft>
          <a:spcPct val="0"/>
        </a:spcAft>
        <a:buClr>
          <a:srgbClr val="E87226"/>
        </a:buClr>
        <a:buChar char="»"/>
        <a:defRPr sz="2000">
          <a:solidFill>
            <a:schemeClr val="tx1"/>
          </a:solidFill>
          <a:latin typeface="+mn-lt"/>
        </a:defRPr>
      </a:lvl8pPr>
      <a:lvl9pPr marL="3886200" indent="-228600" algn="l" rtl="0" fontAlgn="base">
        <a:spcBef>
          <a:spcPct val="20000"/>
        </a:spcBef>
        <a:spcAft>
          <a:spcPct val="0"/>
        </a:spcAft>
        <a:buClr>
          <a:srgbClr val="E8722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pPr eaLnBrk="1" hangingPunct="1"/>
            <a:r>
              <a:rPr lang="en-US" altLang="en-US" smtClean="0"/>
              <a:t>1</a:t>
            </a:r>
          </a:p>
        </p:txBody>
      </p:sp>
      <p:sp>
        <p:nvSpPr>
          <p:cNvPr id="3075" name="Rectangle 6"/>
          <p:cNvSpPr>
            <a:spLocks noGrp="1" noChangeArrowheads="1"/>
          </p:cNvSpPr>
          <p:nvPr>
            <p:ph type="subTitle" idx="1"/>
          </p:nvPr>
        </p:nvSpPr>
        <p:spPr>
          <a:xfrm>
            <a:off x="4953000" y="2438400"/>
            <a:ext cx="4038600" cy="2438400"/>
          </a:xfrm>
        </p:spPr>
        <p:txBody>
          <a:bodyPr/>
          <a:lstStyle/>
          <a:p>
            <a:pPr eaLnBrk="1" hangingPunct="1"/>
            <a:r>
              <a:rPr lang="en-US" altLang="en-US" sz="1800" b="1" i="0" smtClean="0"/>
              <a:t>Ready Notes</a:t>
            </a:r>
            <a:endParaRPr lang="en-US" altLang="en-US" smtClean="0"/>
          </a:p>
          <a:p>
            <a:pPr eaLnBrk="1" hangingPunct="1"/>
            <a:r>
              <a:rPr lang="en-US" altLang="en-US" smtClean="0"/>
              <a:t>Managing and the Manager’s Job</a:t>
            </a:r>
          </a:p>
        </p:txBody>
      </p:sp>
      <p:sp>
        <p:nvSpPr>
          <p:cNvPr id="3076" name="Rectangle 7"/>
          <p:cNvSpPr>
            <a:spLocks noChangeArrowheads="1"/>
          </p:cNvSpPr>
          <p:nvPr/>
        </p:nvSpPr>
        <p:spPr bwMode="auto">
          <a:xfrm>
            <a:off x="5257800" y="4724400"/>
            <a:ext cx="3352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latin typeface="Arial" panose="020B0604020202020204" pitchFamily="34" charset="0"/>
              </a:rPr>
              <a:t>For in-class note taking, choose Handouts or Notes Pages from the print options, with three slides per page.</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FD019AFA-2EF5-485E-9F42-12184AF5F45D}" type="slidenum">
              <a:rPr lang="en-US" altLang="en-US" sz="1000">
                <a:solidFill>
                  <a:schemeClr val="bg1"/>
                </a:solidFill>
                <a:latin typeface="Arial" panose="020B0604020202020204" pitchFamily="34" charset="0"/>
              </a:rPr>
              <a:pPr eaLnBrk="1" hangingPunct="1"/>
              <a:t>10</a:t>
            </a:fld>
            <a:endParaRPr lang="en-US" altLang="en-US" sz="1000">
              <a:solidFill>
                <a:schemeClr val="bg1"/>
              </a:solidFill>
              <a:latin typeface="Arial" panose="020B0604020202020204" pitchFamily="34" charset="0"/>
            </a:endParaRPr>
          </a:p>
        </p:txBody>
      </p:sp>
      <p:sp>
        <p:nvSpPr>
          <p:cNvPr id="12292" name="Rectangle 4"/>
          <p:cNvSpPr>
            <a:spLocks noGrp="1" noChangeArrowheads="1"/>
          </p:cNvSpPr>
          <p:nvPr>
            <p:ph type="title"/>
          </p:nvPr>
        </p:nvSpPr>
        <p:spPr/>
        <p:txBody>
          <a:bodyPr/>
          <a:lstStyle/>
          <a:p>
            <a:pPr eaLnBrk="1" hangingPunct="1"/>
            <a:r>
              <a:rPr lang="en-US" altLang="en-US" smtClean="0"/>
              <a:t>The Manager’s Job Is To:</a:t>
            </a:r>
          </a:p>
        </p:txBody>
      </p:sp>
      <p:sp>
        <p:nvSpPr>
          <p:cNvPr id="25605" name="Rectangle 5"/>
          <p:cNvSpPr>
            <a:spLocks noGrp="1" noChangeArrowheads="1"/>
          </p:cNvSpPr>
          <p:nvPr>
            <p:ph type="body" idx="1"/>
          </p:nvPr>
        </p:nvSpPr>
        <p:spPr/>
        <p:txBody>
          <a:bodyPr/>
          <a:lstStyle/>
          <a:p>
            <a:pPr eaLnBrk="1" hangingPunct="1">
              <a:buFontTx/>
              <a:buNone/>
            </a:pPr>
            <a:r>
              <a:rPr lang="en-US" altLang="en-US" smtClean="0"/>
              <a:t>PLAN:</a:t>
            </a:r>
          </a:p>
          <a:p>
            <a:pPr lvl="1" eaLnBrk="1" hangingPunct="1"/>
            <a:r>
              <a:rPr lang="en-US" altLang="en-US" smtClean="0"/>
              <a:t>A manager cannot operate effectively unless he or she has long range plans.</a:t>
            </a:r>
          </a:p>
          <a:p>
            <a:pPr eaLnBrk="1" hangingPunct="1">
              <a:buFontTx/>
              <a:buNone/>
            </a:pPr>
            <a:r>
              <a:rPr lang="en-US" altLang="en-US" smtClean="0"/>
              <a:t>A plan for each day’s work:</a:t>
            </a:r>
          </a:p>
          <a:p>
            <a:pPr lvl="1" eaLnBrk="1" hangingPunct="1"/>
            <a:r>
              <a:rPr lang="en-US" altLang="en-US" smtClean="0"/>
              <a:t>What is to be done, and why do it?</a:t>
            </a:r>
          </a:p>
          <a:p>
            <a:pPr lvl="1" eaLnBrk="1" hangingPunct="1"/>
            <a:r>
              <a:rPr lang="en-US" altLang="en-US" smtClean="0"/>
              <a:t>When is it to be done, and how will it be done?</a:t>
            </a:r>
          </a:p>
          <a:p>
            <a:pPr lvl="1" eaLnBrk="1" hangingPunct="1"/>
            <a:r>
              <a:rPr lang="en-US" altLang="en-US" smtClean="0"/>
              <a:t>Who is to do the job?</a:t>
            </a:r>
          </a:p>
          <a:p>
            <a:pPr lvl="1" eaLnBrk="1" hangingPunct="1"/>
            <a:r>
              <a:rPr lang="en-US" altLang="en-US" smtClean="0"/>
              <a:t>Where should it be done?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5">
                                            <p:txEl>
                                              <p:pRg st="1" end="1"/>
                                            </p:txEl>
                                          </p:spTgt>
                                        </p:tgtEl>
                                        <p:attrNameLst>
                                          <p:attrName>style.visibility</p:attrName>
                                        </p:attrNameLst>
                                      </p:cBhvr>
                                      <p:to>
                                        <p:strVal val="visible"/>
                                      </p:to>
                                    </p:set>
                                    <p:animEffect transition="in" filter="wipe(left)">
                                      <p:cBhvr>
                                        <p:cTn id="10" dur="500"/>
                                        <p:tgtEl>
                                          <p:spTgt spid="2560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animEffect transition="in" filter="wipe(left)">
                                      <p:cBhvr>
                                        <p:cTn id="15" dur="500"/>
                                        <p:tgtEl>
                                          <p:spTgt spid="2560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605">
                                            <p:txEl>
                                              <p:pRg st="3" end="3"/>
                                            </p:txEl>
                                          </p:spTgt>
                                        </p:tgtEl>
                                        <p:attrNameLst>
                                          <p:attrName>style.visibility</p:attrName>
                                        </p:attrNameLst>
                                      </p:cBhvr>
                                      <p:to>
                                        <p:strVal val="visible"/>
                                      </p:to>
                                    </p:set>
                                    <p:animEffect transition="in" filter="wipe(left)">
                                      <p:cBhvr>
                                        <p:cTn id="18" dur="500"/>
                                        <p:tgtEl>
                                          <p:spTgt spid="2560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605">
                                            <p:txEl>
                                              <p:pRg st="4" end="4"/>
                                            </p:txEl>
                                          </p:spTgt>
                                        </p:tgtEl>
                                        <p:attrNameLst>
                                          <p:attrName>style.visibility</p:attrName>
                                        </p:attrNameLst>
                                      </p:cBhvr>
                                      <p:to>
                                        <p:strVal val="visible"/>
                                      </p:to>
                                    </p:set>
                                    <p:animEffect transition="in" filter="wipe(left)">
                                      <p:cBhvr>
                                        <p:cTn id="21" dur="500"/>
                                        <p:tgtEl>
                                          <p:spTgt spid="2560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605">
                                            <p:txEl>
                                              <p:pRg st="5" end="5"/>
                                            </p:txEl>
                                          </p:spTgt>
                                        </p:tgtEl>
                                        <p:attrNameLst>
                                          <p:attrName>style.visibility</p:attrName>
                                        </p:attrNameLst>
                                      </p:cBhvr>
                                      <p:to>
                                        <p:strVal val="visible"/>
                                      </p:to>
                                    </p:set>
                                    <p:animEffect transition="in" filter="wipe(left)">
                                      <p:cBhvr>
                                        <p:cTn id="24" dur="500"/>
                                        <p:tgtEl>
                                          <p:spTgt spid="2560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5605">
                                            <p:txEl>
                                              <p:pRg st="6" end="6"/>
                                            </p:txEl>
                                          </p:spTgt>
                                        </p:tgtEl>
                                        <p:attrNameLst>
                                          <p:attrName>style.visibility</p:attrName>
                                        </p:attrNameLst>
                                      </p:cBhvr>
                                      <p:to>
                                        <p:strVal val="visible"/>
                                      </p:to>
                                    </p:set>
                                    <p:animEffect transition="in" filter="wipe(left)">
                                      <p:cBhvr>
                                        <p:cTn id="27" dur="500"/>
                                        <p:tgtEl>
                                          <p:spTgt spid="256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545E883A-8CC0-4BD5-BA49-C20809D44104}" type="slidenum">
              <a:rPr lang="en-US" altLang="en-US" sz="1000">
                <a:solidFill>
                  <a:schemeClr val="bg1"/>
                </a:solidFill>
                <a:latin typeface="Arial" panose="020B0604020202020204" pitchFamily="34" charset="0"/>
              </a:rPr>
              <a:pPr eaLnBrk="1" hangingPunct="1"/>
              <a:t>11</a:t>
            </a:fld>
            <a:endParaRPr lang="en-US" altLang="en-US" sz="1000">
              <a:solidFill>
                <a:schemeClr val="bg1"/>
              </a:solidFill>
              <a:latin typeface="Arial" panose="020B0604020202020204" pitchFamily="34" charset="0"/>
            </a:endParaRPr>
          </a:p>
        </p:txBody>
      </p:sp>
      <p:sp>
        <p:nvSpPr>
          <p:cNvPr id="13316" name="Rectangle 6"/>
          <p:cNvSpPr>
            <a:spLocks noGrp="1" noChangeArrowheads="1"/>
          </p:cNvSpPr>
          <p:nvPr>
            <p:ph type="title"/>
          </p:nvPr>
        </p:nvSpPr>
        <p:spPr/>
        <p:txBody>
          <a:bodyPr/>
          <a:lstStyle/>
          <a:p>
            <a:pPr eaLnBrk="1" hangingPunct="1"/>
            <a:r>
              <a:rPr lang="en-US" altLang="en-US" smtClean="0"/>
              <a:t>The Manager Must Organize</a:t>
            </a:r>
          </a:p>
        </p:txBody>
      </p:sp>
      <p:sp>
        <p:nvSpPr>
          <p:cNvPr id="26631" name="Rectangle 7"/>
          <p:cNvSpPr>
            <a:spLocks noGrp="1" noChangeArrowheads="1"/>
          </p:cNvSpPr>
          <p:nvPr>
            <p:ph type="body" idx="1"/>
          </p:nvPr>
        </p:nvSpPr>
        <p:spPr/>
        <p:txBody>
          <a:bodyPr/>
          <a:lstStyle/>
          <a:p>
            <a:pPr eaLnBrk="1" hangingPunct="1"/>
            <a:r>
              <a:rPr lang="en-US" altLang="en-US" smtClean="0"/>
              <a:t>When there is more than one employee needed to carry out a plan.</a:t>
            </a:r>
          </a:p>
          <a:p>
            <a:pPr eaLnBrk="1" hangingPunct="1"/>
            <a:r>
              <a:rPr lang="en-US" altLang="en-US" smtClean="0"/>
              <a:t>Then organization is needed.</a:t>
            </a:r>
          </a:p>
          <a:p>
            <a:pPr eaLnBrk="1" hangingPunct="1"/>
            <a:r>
              <a:rPr lang="en-US" altLang="en-US" smtClean="0"/>
              <a:t>A team must be formed.</a:t>
            </a:r>
          </a:p>
          <a:p>
            <a:pPr eaLnBrk="1" hangingPunct="1"/>
            <a:r>
              <a:rPr lang="en-US" altLang="en-US" smtClean="0"/>
              <a:t>Each job must be carefully defined in terms of what is to be done. </a:t>
            </a:r>
          </a:p>
          <a:p>
            <a:pPr eaLnBrk="1" hangingPunct="1"/>
            <a:r>
              <a:rPr lang="en-US" altLang="en-US" smtClean="0"/>
              <a:t>Establish delegation of responsibility.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1">
                                            <p:txEl>
                                              <p:pRg st="0" end="0"/>
                                            </p:txEl>
                                          </p:spTgt>
                                        </p:tgtEl>
                                        <p:attrNameLst>
                                          <p:attrName>style.visibility</p:attrName>
                                        </p:attrNameLst>
                                      </p:cBhvr>
                                      <p:to>
                                        <p:strVal val="visible"/>
                                      </p:to>
                                    </p:set>
                                    <p:animEffect transition="in" filter="wipe(left)">
                                      <p:cBhvr>
                                        <p:cTn id="7" dur="500"/>
                                        <p:tgtEl>
                                          <p:spTgt spid="266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1">
                                            <p:txEl>
                                              <p:pRg st="1" end="1"/>
                                            </p:txEl>
                                          </p:spTgt>
                                        </p:tgtEl>
                                        <p:attrNameLst>
                                          <p:attrName>style.visibility</p:attrName>
                                        </p:attrNameLst>
                                      </p:cBhvr>
                                      <p:to>
                                        <p:strVal val="visible"/>
                                      </p:to>
                                    </p:set>
                                    <p:animEffect transition="in" filter="wipe(left)">
                                      <p:cBhvr>
                                        <p:cTn id="12" dur="500"/>
                                        <p:tgtEl>
                                          <p:spTgt spid="266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1">
                                            <p:txEl>
                                              <p:pRg st="2" end="2"/>
                                            </p:txEl>
                                          </p:spTgt>
                                        </p:tgtEl>
                                        <p:attrNameLst>
                                          <p:attrName>style.visibility</p:attrName>
                                        </p:attrNameLst>
                                      </p:cBhvr>
                                      <p:to>
                                        <p:strVal val="visible"/>
                                      </p:to>
                                    </p:set>
                                    <p:animEffect transition="in" filter="wipe(left)">
                                      <p:cBhvr>
                                        <p:cTn id="17" dur="500"/>
                                        <p:tgtEl>
                                          <p:spTgt spid="266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1">
                                            <p:txEl>
                                              <p:pRg st="3" end="3"/>
                                            </p:txEl>
                                          </p:spTgt>
                                        </p:tgtEl>
                                        <p:attrNameLst>
                                          <p:attrName>style.visibility</p:attrName>
                                        </p:attrNameLst>
                                      </p:cBhvr>
                                      <p:to>
                                        <p:strVal val="visible"/>
                                      </p:to>
                                    </p:set>
                                    <p:animEffect transition="in" filter="wipe(left)">
                                      <p:cBhvr>
                                        <p:cTn id="22" dur="500"/>
                                        <p:tgtEl>
                                          <p:spTgt spid="266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1">
                                            <p:txEl>
                                              <p:pRg st="4" end="4"/>
                                            </p:txEl>
                                          </p:spTgt>
                                        </p:tgtEl>
                                        <p:attrNameLst>
                                          <p:attrName>style.visibility</p:attrName>
                                        </p:attrNameLst>
                                      </p:cBhvr>
                                      <p:to>
                                        <p:strVal val="visible"/>
                                      </p:to>
                                    </p:set>
                                    <p:animEffect transition="in" filter="wipe(left)">
                                      <p:cBhvr>
                                        <p:cTn id="27" dur="500"/>
                                        <p:tgtEl>
                                          <p:spTgt spid="266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FC67E634-44E4-4C3D-86CA-28E0322BE642}" type="slidenum">
              <a:rPr lang="en-US" altLang="en-US" sz="1000">
                <a:solidFill>
                  <a:schemeClr val="bg1"/>
                </a:solidFill>
                <a:latin typeface="Arial" panose="020B0604020202020204" pitchFamily="34" charset="0"/>
              </a:rPr>
              <a:pPr eaLnBrk="1" hangingPunct="1"/>
              <a:t>12</a:t>
            </a:fld>
            <a:endParaRPr lang="en-US" altLang="en-US" sz="1000">
              <a:solidFill>
                <a:schemeClr val="bg1"/>
              </a:solidFill>
              <a:latin typeface="Arial" panose="020B0604020202020204" pitchFamily="34" charset="0"/>
            </a:endParaRPr>
          </a:p>
        </p:txBody>
      </p:sp>
      <p:sp>
        <p:nvSpPr>
          <p:cNvPr id="14340" name="Rectangle 12"/>
          <p:cNvSpPr>
            <a:spLocks noGrp="1" noChangeArrowheads="1"/>
          </p:cNvSpPr>
          <p:nvPr>
            <p:ph type="title"/>
          </p:nvPr>
        </p:nvSpPr>
        <p:spPr/>
        <p:txBody>
          <a:bodyPr/>
          <a:lstStyle/>
          <a:p>
            <a:pPr eaLnBrk="1" hangingPunct="1"/>
            <a:r>
              <a:rPr lang="en-US" altLang="en-US" smtClean="0"/>
              <a:t>The Three Informational Roles</a:t>
            </a:r>
          </a:p>
        </p:txBody>
      </p:sp>
      <p:sp>
        <p:nvSpPr>
          <p:cNvPr id="14341" name="Rectangle 13"/>
          <p:cNvSpPr>
            <a:spLocks noGrp="1" noChangeArrowheads="1"/>
          </p:cNvSpPr>
          <p:nvPr>
            <p:ph type="body" sz="half" idx="1"/>
          </p:nvPr>
        </p:nvSpPr>
        <p:spPr>
          <a:xfrm>
            <a:off x="685800" y="2286000"/>
            <a:ext cx="3810000" cy="2590800"/>
          </a:xfrm>
        </p:spPr>
        <p:txBody>
          <a:bodyPr/>
          <a:lstStyle/>
          <a:p>
            <a:pPr eaLnBrk="1" hangingPunct="1"/>
            <a:r>
              <a:rPr lang="en-US" altLang="en-US" sz="2800" smtClean="0"/>
              <a:t>Monitor</a:t>
            </a:r>
          </a:p>
          <a:p>
            <a:pPr eaLnBrk="1" hangingPunct="1"/>
            <a:r>
              <a:rPr lang="en-US" altLang="en-US" sz="2800" smtClean="0"/>
              <a:t>Disseminator</a:t>
            </a:r>
          </a:p>
          <a:p>
            <a:pPr eaLnBrk="1" hangingPunct="1"/>
            <a:r>
              <a:rPr lang="en-US" altLang="en-US" sz="2800" smtClean="0"/>
              <a:t>Spokesperson</a:t>
            </a:r>
          </a:p>
        </p:txBody>
      </p:sp>
      <p:pic>
        <p:nvPicPr>
          <p:cNvPr id="14342" name="Picture 15" descr="j0316785"/>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76800" y="2286000"/>
            <a:ext cx="3657600" cy="2578100"/>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0640E87A-DC8A-4611-9F74-56A16B030A57}" type="slidenum">
              <a:rPr lang="en-US" altLang="en-US" sz="1000">
                <a:solidFill>
                  <a:schemeClr val="bg1"/>
                </a:solidFill>
                <a:latin typeface="Arial" panose="020B0604020202020204" pitchFamily="34" charset="0"/>
              </a:rPr>
              <a:pPr eaLnBrk="1" hangingPunct="1"/>
              <a:t>13</a:t>
            </a:fld>
            <a:endParaRPr lang="en-US" altLang="en-US" sz="1000">
              <a:solidFill>
                <a:schemeClr val="bg1"/>
              </a:solidFill>
              <a:latin typeface="Arial" panose="020B0604020202020204" pitchFamily="34" charset="0"/>
            </a:endParaRPr>
          </a:p>
        </p:txBody>
      </p:sp>
      <p:sp>
        <p:nvSpPr>
          <p:cNvPr id="15364" name="Rectangle 7"/>
          <p:cNvSpPr>
            <a:spLocks noGrp="1" noChangeArrowheads="1"/>
          </p:cNvSpPr>
          <p:nvPr>
            <p:ph type="title"/>
          </p:nvPr>
        </p:nvSpPr>
        <p:spPr/>
        <p:txBody>
          <a:bodyPr/>
          <a:lstStyle/>
          <a:p>
            <a:pPr eaLnBrk="1" hangingPunct="1"/>
            <a:r>
              <a:rPr lang="en-US" altLang="en-US" smtClean="0"/>
              <a:t>The Manager Must Control</a:t>
            </a:r>
          </a:p>
        </p:txBody>
      </p:sp>
      <p:sp>
        <p:nvSpPr>
          <p:cNvPr id="15365" name="Rectangle 8"/>
          <p:cNvSpPr>
            <a:spLocks noGrp="1" noChangeArrowheads="1"/>
          </p:cNvSpPr>
          <p:nvPr>
            <p:ph type="body" sz="half" idx="1"/>
          </p:nvPr>
        </p:nvSpPr>
        <p:spPr/>
        <p:txBody>
          <a:bodyPr/>
          <a:lstStyle/>
          <a:p>
            <a:pPr eaLnBrk="1" hangingPunct="1">
              <a:buFontTx/>
              <a:buNone/>
            </a:pPr>
            <a:r>
              <a:rPr lang="en-US" altLang="en-US" sz="2800" smtClean="0"/>
              <a:t>Control means?</a:t>
            </a:r>
          </a:p>
          <a:p>
            <a:pPr eaLnBrk="1" hangingPunct="1"/>
            <a:r>
              <a:rPr lang="en-US" altLang="en-US" sz="2800" smtClean="0"/>
              <a:t>A method of checking up to find what has been done and what must be done.</a:t>
            </a:r>
          </a:p>
          <a:p>
            <a:pPr eaLnBrk="1" hangingPunct="1"/>
            <a:r>
              <a:rPr lang="en-US" altLang="en-US" sz="2800" smtClean="0"/>
              <a:t>A manager must know how well employees are performing.</a:t>
            </a:r>
          </a:p>
        </p:txBody>
      </p:sp>
      <p:pic>
        <p:nvPicPr>
          <p:cNvPr id="15366" name="Picture 10" descr="j0343459"/>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05400" y="1981200"/>
            <a:ext cx="3117850" cy="3313113"/>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6C9A9603-DDA5-4FBA-9135-C288F9A46D09}" type="slidenum">
              <a:rPr lang="en-US" altLang="en-US" sz="1000">
                <a:solidFill>
                  <a:schemeClr val="bg1"/>
                </a:solidFill>
                <a:latin typeface="Arial" panose="020B0604020202020204" pitchFamily="34" charset="0"/>
              </a:rPr>
              <a:pPr eaLnBrk="1" hangingPunct="1"/>
              <a:t>14</a:t>
            </a:fld>
            <a:endParaRPr lang="en-US" altLang="en-US" sz="1000">
              <a:solidFill>
                <a:schemeClr val="bg1"/>
              </a:solidFill>
              <a:latin typeface="Arial" panose="020B0604020202020204" pitchFamily="34" charset="0"/>
            </a:endParaRPr>
          </a:p>
        </p:txBody>
      </p:sp>
      <p:sp>
        <p:nvSpPr>
          <p:cNvPr id="16388" name="Rectangle 6"/>
          <p:cNvSpPr>
            <a:spLocks noGrp="1" noChangeArrowheads="1"/>
          </p:cNvSpPr>
          <p:nvPr>
            <p:ph type="title"/>
          </p:nvPr>
        </p:nvSpPr>
        <p:spPr/>
        <p:txBody>
          <a:bodyPr/>
          <a:lstStyle/>
          <a:p>
            <a:pPr eaLnBrk="1" hangingPunct="1"/>
            <a:r>
              <a:rPr lang="en-US" altLang="en-US" smtClean="0"/>
              <a:t>The Management Process</a:t>
            </a:r>
          </a:p>
        </p:txBody>
      </p:sp>
      <p:sp>
        <p:nvSpPr>
          <p:cNvPr id="16389" name="Rectangle 7"/>
          <p:cNvSpPr>
            <a:spLocks noGrp="1" noChangeArrowheads="1"/>
          </p:cNvSpPr>
          <p:nvPr>
            <p:ph type="body" sz="half" idx="1"/>
          </p:nvPr>
        </p:nvSpPr>
        <p:spPr>
          <a:xfrm>
            <a:off x="762000" y="1371600"/>
            <a:ext cx="3810000" cy="4724400"/>
          </a:xfrm>
        </p:spPr>
        <p:txBody>
          <a:bodyPr/>
          <a:lstStyle/>
          <a:p>
            <a:pPr marL="0" indent="0" eaLnBrk="1" hangingPunct="1">
              <a:lnSpc>
                <a:spcPct val="90000"/>
              </a:lnSpc>
              <a:buFontTx/>
              <a:buNone/>
            </a:pPr>
            <a:r>
              <a:rPr lang="en-US" altLang="en-US" sz="2400" smtClean="0"/>
              <a:t>Planning and Decision Making</a:t>
            </a:r>
          </a:p>
          <a:p>
            <a:pPr marL="514350" lvl="1" eaLnBrk="1" hangingPunct="1">
              <a:lnSpc>
                <a:spcPct val="90000"/>
              </a:lnSpc>
            </a:pPr>
            <a:r>
              <a:rPr lang="en-US" altLang="en-US" sz="2000" smtClean="0"/>
              <a:t>Setting the organization’s goals and deciding how best to achieve them.</a:t>
            </a:r>
          </a:p>
          <a:p>
            <a:pPr marL="0" indent="0" eaLnBrk="1" hangingPunct="1">
              <a:lnSpc>
                <a:spcPct val="90000"/>
              </a:lnSpc>
              <a:buFontTx/>
              <a:buNone/>
            </a:pPr>
            <a:r>
              <a:rPr lang="en-US" altLang="en-US" sz="2400" smtClean="0"/>
              <a:t>Organizing</a:t>
            </a:r>
          </a:p>
          <a:p>
            <a:pPr marL="514350" lvl="1" eaLnBrk="1" hangingPunct="1">
              <a:lnSpc>
                <a:spcPct val="90000"/>
              </a:lnSpc>
            </a:pPr>
            <a:r>
              <a:rPr lang="en-US" altLang="en-US" sz="2000" smtClean="0"/>
              <a:t>Determining how best to group activities and resources.</a:t>
            </a:r>
          </a:p>
          <a:p>
            <a:pPr marL="0" indent="0" eaLnBrk="1" hangingPunct="1">
              <a:lnSpc>
                <a:spcPct val="90000"/>
              </a:lnSpc>
              <a:buFontTx/>
              <a:buNone/>
            </a:pPr>
            <a:r>
              <a:rPr lang="en-US" altLang="en-US" sz="2400" smtClean="0"/>
              <a:t>Leading</a:t>
            </a:r>
          </a:p>
          <a:p>
            <a:pPr marL="514350" lvl="1" eaLnBrk="1" hangingPunct="1">
              <a:lnSpc>
                <a:spcPct val="90000"/>
              </a:lnSpc>
            </a:pPr>
            <a:r>
              <a:rPr lang="en-US" altLang="en-US" sz="2000" smtClean="0"/>
              <a:t>Motivating members of the organization</a:t>
            </a:r>
          </a:p>
          <a:p>
            <a:pPr marL="0" indent="0" eaLnBrk="1" hangingPunct="1">
              <a:lnSpc>
                <a:spcPct val="90000"/>
              </a:lnSpc>
              <a:buFontTx/>
              <a:buNone/>
            </a:pPr>
            <a:r>
              <a:rPr lang="en-US" altLang="en-US" sz="2400" smtClean="0"/>
              <a:t>Controlling</a:t>
            </a:r>
          </a:p>
          <a:p>
            <a:pPr marL="514350" lvl="1" eaLnBrk="1" hangingPunct="1">
              <a:lnSpc>
                <a:spcPct val="90000"/>
              </a:lnSpc>
            </a:pPr>
            <a:r>
              <a:rPr lang="en-US" altLang="en-US" sz="2000" smtClean="0"/>
              <a:t>Monitoring and correcting activities</a:t>
            </a:r>
          </a:p>
        </p:txBody>
      </p:sp>
      <p:pic>
        <p:nvPicPr>
          <p:cNvPr id="16390" name="Picture 9" descr="j0233018"/>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5105400" y="1981200"/>
            <a:ext cx="3151188" cy="339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2E6450F4-7D4C-45D7-9ACF-9547F02834C9}" type="slidenum">
              <a:rPr lang="en-US" altLang="en-US" sz="1000">
                <a:solidFill>
                  <a:schemeClr val="bg1"/>
                </a:solidFill>
                <a:latin typeface="Arial" panose="020B0604020202020204" pitchFamily="34" charset="0"/>
              </a:rPr>
              <a:pPr eaLnBrk="1" hangingPunct="1"/>
              <a:t>15</a:t>
            </a:fld>
            <a:endParaRPr lang="en-US" altLang="en-US" sz="1000">
              <a:solidFill>
                <a:schemeClr val="bg1"/>
              </a:solidFill>
              <a:latin typeface="Arial" panose="020B0604020202020204" pitchFamily="34" charset="0"/>
            </a:endParaRPr>
          </a:p>
        </p:txBody>
      </p:sp>
      <p:sp>
        <p:nvSpPr>
          <p:cNvPr id="17412" name="Rectangle 6"/>
          <p:cNvSpPr>
            <a:spLocks noGrp="1" noChangeArrowheads="1"/>
          </p:cNvSpPr>
          <p:nvPr>
            <p:ph type="title"/>
          </p:nvPr>
        </p:nvSpPr>
        <p:spPr/>
        <p:txBody>
          <a:bodyPr/>
          <a:lstStyle/>
          <a:p>
            <a:pPr eaLnBrk="1" hangingPunct="1"/>
            <a:r>
              <a:rPr lang="en-US" altLang="en-US" smtClean="0"/>
              <a:t>The Management Process</a:t>
            </a:r>
          </a:p>
        </p:txBody>
      </p:sp>
      <p:sp>
        <p:nvSpPr>
          <p:cNvPr id="40967" name="Rectangle 7"/>
          <p:cNvSpPr>
            <a:spLocks noGrp="1" noChangeArrowheads="1"/>
          </p:cNvSpPr>
          <p:nvPr>
            <p:ph type="body" idx="1"/>
          </p:nvPr>
        </p:nvSpPr>
        <p:spPr/>
        <p:txBody>
          <a:bodyPr/>
          <a:lstStyle/>
          <a:p>
            <a:pPr eaLnBrk="1" hangingPunct="1"/>
            <a:r>
              <a:rPr lang="en-US" altLang="en-US" smtClean="0"/>
              <a:t>The manager’s primary responsibility is to carry out the management process.</a:t>
            </a:r>
          </a:p>
          <a:p>
            <a:pPr eaLnBrk="1" hangingPunct="1"/>
            <a:r>
              <a:rPr lang="en-US" altLang="en-US" smtClean="0"/>
              <a:t>Figure 1.2 will illustrate the basic definitions and interrelationships of the basic managerial functions: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wipe(left)">
                                      <p:cBhvr>
                                        <p:cTn id="7" dur="500"/>
                                        <p:tgtEl>
                                          <p:spTgt spid="409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7">
                                            <p:txEl>
                                              <p:pRg st="1" end="1"/>
                                            </p:txEl>
                                          </p:spTgt>
                                        </p:tgtEl>
                                        <p:attrNameLst>
                                          <p:attrName>style.visibility</p:attrName>
                                        </p:attrNameLst>
                                      </p:cBhvr>
                                      <p:to>
                                        <p:strVal val="visible"/>
                                      </p:to>
                                    </p:set>
                                    <p:animEffect transition="in" filter="wipe(left)">
                                      <p:cBhvr>
                                        <p:cTn id="12" dur="500"/>
                                        <p:tgtEl>
                                          <p:spTgt spid="409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36FB324E-CF4D-44B8-ACF4-719D96C9AF0B}" type="slidenum">
              <a:rPr lang="en-US" altLang="en-US" sz="1000">
                <a:solidFill>
                  <a:schemeClr val="bg1"/>
                </a:solidFill>
                <a:latin typeface="Arial" panose="020B0604020202020204" pitchFamily="34" charset="0"/>
              </a:rPr>
              <a:pPr eaLnBrk="1" hangingPunct="1"/>
              <a:t>16</a:t>
            </a:fld>
            <a:endParaRPr lang="en-US" altLang="en-US" sz="1000">
              <a:solidFill>
                <a:schemeClr val="bg1"/>
              </a:solidFill>
              <a:latin typeface="Arial" panose="020B0604020202020204" pitchFamily="34" charset="0"/>
            </a:endParaRPr>
          </a:p>
        </p:txBody>
      </p:sp>
      <p:sp>
        <p:nvSpPr>
          <p:cNvPr id="18436" name="Rectangle 6"/>
          <p:cNvSpPr>
            <a:spLocks noGrp="1" noChangeArrowheads="1"/>
          </p:cNvSpPr>
          <p:nvPr>
            <p:ph type="title"/>
          </p:nvPr>
        </p:nvSpPr>
        <p:spPr/>
        <p:txBody>
          <a:bodyPr/>
          <a:lstStyle/>
          <a:p>
            <a:pPr eaLnBrk="1" hangingPunct="1"/>
            <a:r>
              <a:rPr lang="en-US" altLang="en-US" smtClean="0"/>
              <a:t>Figure 1.2: The Managerial Process</a:t>
            </a:r>
          </a:p>
        </p:txBody>
      </p:sp>
      <p:pic>
        <p:nvPicPr>
          <p:cNvPr id="18437" name="Picture 9" descr="C:\Documents and Settings\fournij\Desktop\griffin_gifs\335020_la_01_02.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5181600" cy="5181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5AA439C4-4353-4F4B-A3B6-C52234916360}" type="slidenum">
              <a:rPr lang="en-US" altLang="en-US" sz="1000">
                <a:solidFill>
                  <a:schemeClr val="bg1"/>
                </a:solidFill>
                <a:latin typeface="Arial" panose="020B0604020202020204" pitchFamily="34" charset="0"/>
              </a:rPr>
              <a:pPr eaLnBrk="1" hangingPunct="1"/>
              <a:t>17</a:t>
            </a:fld>
            <a:endParaRPr lang="en-US" altLang="en-US" sz="1000">
              <a:solidFill>
                <a:schemeClr val="bg1"/>
              </a:solidFill>
              <a:latin typeface="Arial" panose="020B0604020202020204" pitchFamily="34" charset="0"/>
            </a:endParaRPr>
          </a:p>
        </p:txBody>
      </p:sp>
      <p:sp>
        <p:nvSpPr>
          <p:cNvPr id="19460" name="Rectangle 6"/>
          <p:cNvSpPr>
            <a:spLocks noGrp="1" noChangeArrowheads="1"/>
          </p:cNvSpPr>
          <p:nvPr>
            <p:ph type="title"/>
          </p:nvPr>
        </p:nvSpPr>
        <p:spPr/>
        <p:txBody>
          <a:bodyPr/>
          <a:lstStyle/>
          <a:p>
            <a:pPr eaLnBrk="1" hangingPunct="1"/>
            <a:r>
              <a:rPr lang="en-US" altLang="en-US" smtClean="0"/>
              <a:t>Kinds of Managers</a:t>
            </a:r>
          </a:p>
        </p:txBody>
      </p:sp>
      <p:sp>
        <p:nvSpPr>
          <p:cNvPr id="19461" name="Rectangle 7"/>
          <p:cNvSpPr>
            <a:spLocks noGrp="1" noChangeArrowheads="1"/>
          </p:cNvSpPr>
          <p:nvPr>
            <p:ph type="body" sz="half" idx="1"/>
          </p:nvPr>
        </p:nvSpPr>
        <p:spPr>
          <a:xfrm>
            <a:off x="685800" y="1524000"/>
            <a:ext cx="4038600" cy="4724400"/>
          </a:xfrm>
        </p:spPr>
        <p:txBody>
          <a:bodyPr/>
          <a:lstStyle/>
          <a:p>
            <a:pPr marL="0" indent="0" eaLnBrk="1" hangingPunct="1">
              <a:buFontTx/>
              <a:buNone/>
            </a:pPr>
            <a:r>
              <a:rPr lang="en-US" altLang="en-US" sz="2800" smtClean="0"/>
              <a:t>Managing at Different Levels of the organization:</a:t>
            </a:r>
          </a:p>
          <a:p>
            <a:pPr marL="228600" lvl="1" indent="-114300" eaLnBrk="1" hangingPunct="1">
              <a:buFontTx/>
              <a:buNone/>
            </a:pPr>
            <a:r>
              <a:rPr lang="en-US" altLang="en-US" sz="2400" smtClean="0"/>
              <a:t>Top Managers</a:t>
            </a:r>
          </a:p>
          <a:p>
            <a:pPr marL="571500" lvl="2" eaLnBrk="1" hangingPunct="1"/>
            <a:r>
              <a:rPr lang="en-US" altLang="en-US" sz="2000" smtClean="0"/>
              <a:t>Small group of executives who manage the overall organization, the strategic level.</a:t>
            </a:r>
          </a:p>
          <a:p>
            <a:pPr marL="228600" lvl="1" indent="-114300" eaLnBrk="1" hangingPunct="1">
              <a:buFontTx/>
              <a:buNone/>
            </a:pPr>
            <a:r>
              <a:rPr lang="en-US" altLang="en-US" sz="2400" smtClean="0"/>
              <a:t>Middle Managers</a:t>
            </a:r>
            <a:r>
              <a:rPr lang="en-US" altLang="en-US" sz="2400" u="sng" smtClean="0"/>
              <a:t> </a:t>
            </a:r>
          </a:p>
          <a:p>
            <a:pPr marL="571500" lvl="2" eaLnBrk="1" hangingPunct="1"/>
            <a:r>
              <a:rPr lang="en-US" altLang="en-US" sz="2000" smtClean="0"/>
              <a:t>A large group that implement the strategies developed at the top.</a:t>
            </a:r>
          </a:p>
        </p:txBody>
      </p:sp>
      <p:pic>
        <p:nvPicPr>
          <p:cNvPr id="19462" name="Picture 9" descr="j0284879"/>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76800" y="2362200"/>
            <a:ext cx="3657600" cy="2571750"/>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7" name="Slide Number Placeholder 6"/>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D458177E-487C-493C-8B3A-7B35A76E9F58}" type="slidenum">
              <a:rPr lang="en-US" altLang="en-US" sz="1000">
                <a:solidFill>
                  <a:schemeClr val="bg1"/>
                </a:solidFill>
                <a:latin typeface="Arial" panose="020B0604020202020204" pitchFamily="34" charset="0"/>
              </a:rPr>
              <a:pPr eaLnBrk="1" hangingPunct="1"/>
              <a:t>18</a:t>
            </a:fld>
            <a:endParaRPr lang="en-US" altLang="en-US" sz="1000">
              <a:solidFill>
                <a:schemeClr val="bg1"/>
              </a:solidFill>
              <a:latin typeface="Arial" panose="020B0604020202020204" pitchFamily="34" charset="0"/>
            </a:endParaRPr>
          </a:p>
        </p:txBody>
      </p:sp>
      <p:sp>
        <p:nvSpPr>
          <p:cNvPr id="20484" name="Rectangle 8"/>
          <p:cNvSpPr>
            <a:spLocks noGrp="1" noChangeArrowheads="1"/>
          </p:cNvSpPr>
          <p:nvPr>
            <p:ph type="title"/>
          </p:nvPr>
        </p:nvSpPr>
        <p:spPr/>
        <p:txBody>
          <a:bodyPr/>
          <a:lstStyle/>
          <a:p>
            <a:pPr eaLnBrk="1" hangingPunct="1"/>
            <a:r>
              <a:rPr lang="en-US" altLang="en-US" smtClean="0"/>
              <a:t>Kinds of Managers</a:t>
            </a:r>
          </a:p>
        </p:txBody>
      </p:sp>
      <p:sp>
        <p:nvSpPr>
          <p:cNvPr id="20485" name="Rectangle 9"/>
          <p:cNvSpPr>
            <a:spLocks noGrp="1" noChangeArrowheads="1"/>
          </p:cNvSpPr>
          <p:nvPr>
            <p:ph type="body" sz="half" idx="1"/>
          </p:nvPr>
        </p:nvSpPr>
        <p:spPr/>
        <p:txBody>
          <a:bodyPr/>
          <a:lstStyle/>
          <a:p>
            <a:pPr eaLnBrk="1" hangingPunct="1">
              <a:buFontTx/>
              <a:buNone/>
            </a:pPr>
            <a:r>
              <a:rPr lang="en-US" altLang="en-US" sz="2800" smtClean="0"/>
              <a:t>First-Line Managers</a:t>
            </a:r>
          </a:p>
          <a:p>
            <a:pPr lvl="1" eaLnBrk="1" hangingPunct="1"/>
            <a:r>
              <a:rPr lang="en-US" altLang="en-US" sz="2400" smtClean="0"/>
              <a:t>Supervise and coordinate the activities of operating employees.</a:t>
            </a:r>
          </a:p>
          <a:p>
            <a:pPr eaLnBrk="1" hangingPunct="1"/>
            <a:endParaRPr lang="en-US" altLang="en-US" sz="2800" smtClean="0"/>
          </a:p>
          <a:p>
            <a:pPr eaLnBrk="1" hangingPunct="1"/>
            <a:endParaRPr lang="en-US" altLang="en-US" sz="2800" smtClean="0"/>
          </a:p>
        </p:txBody>
      </p:sp>
      <p:pic>
        <p:nvPicPr>
          <p:cNvPr id="20486" name="Picture 12" descr="j0301236"/>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019800" y="1543050"/>
            <a:ext cx="1819275" cy="1885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7" name="Picture 13" descr="j0301238"/>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176838" y="3910013"/>
            <a:ext cx="1857375" cy="203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6182752B-D76A-4316-9836-1B82C8E7AB22}" type="slidenum">
              <a:rPr lang="en-US" altLang="en-US" sz="1000">
                <a:solidFill>
                  <a:schemeClr val="bg1"/>
                </a:solidFill>
                <a:latin typeface="Arial" panose="020B0604020202020204" pitchFamily="34" charset="0"/>
              </a:rPr>
              <a:pPr eaLnBrk="1" hangingPunct="1"/>
              <a:t>19</a:t>
            </a:fld>
            <a:endParaRPr lang="en-US" altLang="en-US" sz="1000">
              <a:solidFill>
                <a:schemeClr val="bg1"/>
              </a:solidFill>
              <a:latin typeface="Arial" panose="020B0604020202020204" pitchFamily="34" charset="0"/>
            </a:endParaRPr>
          </a:p>
        </p:txBody>
      </p:sp>
      <p:sp>
        <p:nvSpPr>
          <p:cNvPr id="21508" name="Rectangle 4"/>
          <p:cNvSpPr>
            <a:spLocks noGrp="1" noChangeArrowheads="1"/>
          </p:cNvSpPr>
          <p:nvPr>
            <p:ph type="title"/>
          </p:nvPr>
        </p:nvSpPr>
        <p:spPr/>
        <p:txBody>
          <a:bodyPr/>
          <a:lstStyle/>
          <a:p>
            <a:pPr eaLnBrk="1" hangingPunct="1"/>
            <a:r>
              <a:rPr lang="en-US" altLang="en-US" smtClean="0"/>
              <a:t>Figure 1.3: Kinds of Managers by </a:t>
            </a:r>
            <a:br>
              <a:rPr lang="en-US" altLang="en-US" smtClean="0"/>
            </a:br>
            <a:r>
              <a:rPr lang="en-US" altLang="en-US" smtClean="0"/>
              <a:t>Level and Area</a:t>
            </a:r>
          </a:p>
        </p:txBody>
      </p:sp>
      <p:pic>
        <p:nvPicPr>
          <p:cNvPr id="21509" name="Picture 7" descr="C:\Documents and Settings\fournij\Desktop\griffin_gifs\335020_la_01_03.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03350"/>
            <a:ext cx="5334000" cy="4895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8C8EAAB3-55D9-4ED2-A409-1124560344A1}" type="slidenum">
              <a:rPr lang="en-US" altLang="en-US" sz="1000">
                <a:solidFill>
                  <a:schemeClr val="bg1"/>
                </a:solidFill>
                <a:latin typeface="Arial" panose="020B0604020202020204" pitchFamily="34" charset="0"/>
              </a:rPr>
              <a:pPr eaLnBrk="1" hangingPunct="1"/>
              <a:t>2</a:t>
            </a:fld>
            <a:endParaRPr lang="en-US" altLang="en-US" sz="1000">
              <a:solidFill>
                <a:schemeClr val="bg1"/>
              </a:solidFill>
              <a:latin typeface="Arial" panose="020B0604020202020204" pitchFamily="34" charset="0"/>
            </a:endParaRPr>
          </a:p>
        </p:txBody>
      </p:sp>
      <p:sp>
        <p:nvSpPr>
          <p:cNvPr id="4100" name="Rectangle 4"/>
          <p:cNvSpPr>
            <a:spLocks noGrp="1" noChangeArrowheads="1"/>
          </p:cNvSpPr>
          <p:nvPr>
            <p:ph type="title"/>
          </p:nvPr>
        </p:nvSpPr>
        <p:spPr/>
        <p:txBody>
          <a:bodyPr/>
          <a:lstStyle/>
          <a:p>
            <a:pPr eaLnBrk="1" hangingPunct="1"/>
            <a:r>
              <a:rPr lang="en-US" altLang="en-US" smtClean="0"/>
              <a:t>What Is an Organization?</a:t>
            </a:r>
          </a:p>
        </p:txBody>
      </p:sp>
      <p:sp>
        <p:nvSpPr>
          <p:cNvPr id="34821" name="Rectangle 5"/>
          <p:cNvSpPr>
            <a:spLocks noGrp="1" noChangeArrowheads="1"/>
          </p:cNvSpPr>
          <p:nvPr>
            <p:ph type="body" idx="1"/>
          </p:nvPr>
        </p:nvSpPr>
        <p:spPr/>
        <p:txBody>
          <a:bodyPr/>
          <a:lstStyle/>
          <a:p>
            <a:pPr eaLnBrk="1" hangingPunct="1"/>
            <a:r>
              <a:rPr lang="en-US" altLang="en-US" smtClean="0"/>
              <a:t>A group of people working together in a structured and coordinated fashion to achieve a set of goals.</a:t>
            </a:r>
          </a:p>
          <a:p>
            <a:pPr eaLnBrk="1" hangingPunct="1"/>
            <a:r>
              <a:rPr lang="en-US" altLang="en-US" smtClean="0"/>
              <a:t>In order to understand management observe the following slide Table 1.1, which is a resource-based perspective, it will provide a view of the four basic kinds of resources required in an organization: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7" name="Slide Number Placeholder 6"/>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1D37DDB2-93CF-495B-B3C5-961BFC9CC018}" type="slidenum">
              <a:rPr lang="en-US" altLang="en-US" sz="1000">
                <a:solidFill>
                  <a:schemeClr val="bg1"/>
                </a:solidFill>
                <a:latin typeface="Arial" panose="020B0604020202020204" pitchFamily="34" charset="0"/>
              </a:rPr>
              <a:pPr eaLnBrk="1" hangingPunct="1"/>
              <a:t>20</a:t>
            </a:fld>
            <a:endParaRPr lang="en-US" altLang="en-US" sz="1000">
              <a:solidFill>
                <a:schemeClr val="bg1"/>
              </a:solidFill>
              <a:latin typeface="Arial" panose="020B0604020202020204" pitchFamily="34" charset="0"/>
            </a:endParaRPr>
          </a:p>
        </p:txBody>
      </p:sp>
      <p:sp>
        <p:nvSpPr>
          <p:cNvPr id="22532" name="Rectangle 8"/>
          <p:cNvSpPr>
            <a:spLocks noGrp="1" noChangeArrowheads="1"/>
          </p:cNvSpPr>
          <p:nvPr>
            <p:ph type="title"/>
          </p:nvPr>
        </p:nvSpPr>
        <p:spPr/>
        <p:txBody>
          <a:bodyPr/>
          <a:lstStyle/>
          <a:p>
            <a:pPr eaLnBrk="1" hangingPunct="1"/>
            <a:r>
              <a:rPr lang="en-US" altLang="en-US" smtClean="0"/>
              <a:t>Managing in Different</a:t>
            </a:r>
            <a:br>
              <a:rPr lang="en-US" altLang="en-US" smtClean="0"/>
            </a:br>
            <a:r>
              <a:rPr lang="en-US" altLang="en-US" smtClean="0"/>
              <a:t>Areas of the Organization</a:t>
            </a:r>
          </a:p>
        </p:txBody>
      </p:sp>
      <p:sp>
        <p:nvSpPr>
          <p:cNvPr id="22533" name="Rectangle 9"/>
          <p:cNvSpPr>
            <a:spLocks noGrp="1" noChangeArrowheads="1"/>
          </p:cNvSpPr>
          <p:nvPr>
            <p:ph type="body" sz="half" idx="1"/>
          </p:nvPr>
        </p:nvSpPr>
        <p:spPr/>
        <p:txBody>
          <a:bodyPr/>
          <a:lstStyle/>
          <a:p>
            <a:pPr eaLnBrk="1" hangingPunct="1">
              <a:lnSpc>
                <a:spcPct val="90000"/>
              </a:lnSpc>
            </a:pPr>
            <a:r>
              <a:rPr lang="en-US" altLang="en-US" sz="2800" smtClean="0"/>
              <a:t>Marketing Managers</a:t>
            </a:r>
          </a:p>
          <a:p>
            <a:pPr eaLnBrk="1" hangingPunct="1">
              <a:lnSpc>
                <a:spcPct val="90000"/>
              </a:lnSpc>
            </a:pPr>
            <a:r>
              <a:rPr lang="en-US" altLang="en-US" sz="2800" smtClean="0"/>
              <a:t>Financial Managers</a:t>
            </a:r>
          </a:p>
          <a:p>
            <a:pPr eaLnBrk="1" hangingPunct="1">
              <a:lnSpc>
                <a:spcPct val="90000"/>
              </a:lnSpc>
            </a:pPr>
            <a:r>
              <a:rPr lang="en-US" altLang="en-US" sz="2800" smtClean="0"/>
              <a:t>Operations Managers</a:t>
            </a:r>
          </a:p>
          <a:p>
            <a:pPr eaLnBrk="1" hangingPunct="1">
              <a:lnSpc>
                <a:spcPct val="90000"/>
              </a:lnSpc>
            </a:pPr>
            <a:r>
              <a:rPr lang="en-US" altLang="en-US" sz="2800" smtClean="0"/>
              <a:t>Human Resource Managers</a:t>
            </a:r>
          </a:p>
          <a:p>
            <a:pPr eaLnBrk="1" hangingPunct="1">
              <a:lnSpc>
                <a:spcPct val="90000"/>
              </a:lnSpc>
            </a:pPr>
            <a:r>
              <a:rPr lang="en-US" altLang="en-US" sz="2800" smtClean="0"/>
              <a:t>Administrative Managers</a:t>
            </a:r>
          </a:p>
          <a:p>
            <a:pPr eaLnBrk="1" hangingPunct="1">
              <a:lnSpc>
                <a:spcPct val="90000"/>
              </a:lnSpc>
            </a:pPr>
            <a:r>
              <a:rPr lang="en-US" altLang="en-US" sz="2800" smtClean="0"/>
              <a:t>Specialized Management</a:t>
            </a:r>
          </a:p>
        </p:txBody>
      </p:sp>
      <p:pic>
        <p:nvPicPr>
          <p:cNvPr id="22534" name="Picture 12" descr="j0316738"/>
          <p:cNvPicPr>
            <a:picLocks noChangeAspect="1" noChangeArrowheads="1"/>
          </p:cNvPicPr>
          <p:nvPr>
            <p:ph sz="quarter" idx="2"/>
          </p:nvPr>
        </p:nvPicPr>
        <p:blipFill>
          <a:blip r:embed="rId2" cstate="print">
            <a:lum bright="6000" contrast="6000"/>
            <a:extLst>
              <a:ext uri="{28A0092B-C50C-407E-A947-70E740481C1C}">
                <a14:useLocalDpi xmlns:a14="http://schemas.microsoft.com/office/drawing/2010/main" val="0"/>
              </a:ext>
            </a:extLst>
          </a:blip>
          <a:srcRect/>
          <a:stretch>
            <a:fillRect/>
          </a:stretch>
        </p:blipFill>
        <p:spPr>
          <a:xfrm>
            <a:off x="5848350" y="1524000"/>
            <a:ext cx="1408113" cy="2281238"/>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5" name="Picture 13" descr="j0316777"/>
          <p:cNvPicPr>
            <a:picLocks noChangeAspect="1" noChangeArrowheads="1"/>
          </p:cNvPicPr>
          <p:nvPr>
            <p:ph sz="quarter" idx="3"/>
          </p:nvPr>
        </p:nvPicPr>
        <p:blipFill>
          <a:blip r:embed="rId3" cstate="print">
            <a:lum bright="6000" contrast="6000"/>
            <a:extLst>
              <a:ext uri="{28A0092B-C50C-407E-A947-70E740481C1C}">
                <a14:useLocalDpi xmlns:a14="http://schemas.microsoft.com/office/drawing/2010/main" val="0"/>
              </a:ext>
            </a:extLst>
          </a:blip>
          <a:srcRect/>
          <a:stretch>
            <a:fillRect/>
          </a:stretch>
        </p:blipFill>
        <p:spPr>
          <a:xfrm>
            <a:off x="4876800" y="3967163"/>
            <a:ext cx="1408113" cy="2281237"/>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85BC454D-799B-48A3-8567-8C4CF0F17741}" type="slidenum">
              <a:rPr lang="en-US" altLang="en-US" sz="1000">
                <a:solidFill>
                  <a:schemeClr val="bg1"/>
                </a:solidFill>
                <a:latin typeface="Arial" panose="020B0604020202020204" pitchFamily="34" charset="0"/>
              </a:rPr>
              <a:pPr eaLnBrk="1" hangingPunct="1"/>
              <a:t>21</a:t>
            </a:fld>
            <a:endParaRPr lang="en-US" altLang="en-US" sz="1000">
              <a:solidFill>
                <a:schemeClr val="bg1"/>
              </a:solidFill>
              <a:latin typeface="Arial" panose="020B0604020202020204" pitchFamily="34" charset="0"/>
            </a:endParaRPr>
          </a:p>
        </p:txBody>
      </p:sp>
      <p:sp>
        <p:nvSpPr>
          <p:cNvPr id="23556" name="Rectangle 6"/>
          <p:cNvSpPr>
            <a:spLocks noGrp="1" noChangeArrowheads="1"/>
          </p:cNvSpPr>
          <p:nvPr>
            <p:ph type="title"/>
          </p:nvPr>
        </p:nvSpPr>
        <p:spPr/>
        <p:txBody>
          <a:bodyPr/>
          <a:lstStyle/>
          <a:p>
            <a:pPr eaLnBrk="1" hangingPunct="1"/>
            <a:r>
              <a:rPr lang="en-US" altLang="en-US" smtClean="0"/>
              <a:t>Basic Managerial Roles and Skills</a:t>
            </a:r>
          </a:p>
        </p:txBody>
      </p:sp>
      <p:sp>
        <p:nvSpPr>
          <p:cNvPr id="23557" name="Rectangle 7"/>
          <p:cNvSpPr>
            <a:spLocks noGrp="1" noChangeArrowheads="1"/>
          </p:cNvSpPr>
          <p:nvPr>
            <p:ph type="body" sz="half" idx="1"/>
          </p:nvPr>
        </p:nvSpPr>
        <p:spPr/>
        <p:txBody>
          <a:bodyPr/>
          <a:lstStyle/>
          <a:p>
            <a:pPr marL="0" indent="0" eaLnBrk="1" hangingPunct="1">
              <a:lnSpc>
                <a:spcPct val="90000"/>
              </a:lnSpc>
              <a:buFontTx/>
              <a:buNone/>
            </a:pPr>
            <a:r>
              <a:rPr lang="en-US" altLang="en-US" sz="2800" smtClean="0"/>
              <a:t>Regardless of level or area within an organization, all managers must play certain roles and exhibit certain skills in order to be successful, such as:</a:t>
            </a:r>
          </a:p>
          <a:p>
            <a:pPr marL="400050" lvl="1" eaLnBrk="1" hangingPunct="1">
              <a:lnSpc>
                <a:spcPct val="90000"/>
              </a:lnSpc>
            </a:pPr>
            <a:r>
              <a:rPr lang="en-US" altLang="en-US" sz="2400" smtClean="0"/>
              <a:t>Do certain things.</a:t>
            </a:r>
          </a:p>
          <a:p>
            <a:pPr marL="400050" lvl="1" eaLnBrk="1" hangingPunct="1">
              <a:lnSpc>
                <a:spcPct val="90000"/>
              </a:lnSpc>
            </a:pPr>
            <a:r>
              <a:rPr lang="en-US" altLang="en-US" sz="2400" smtClean="0"/>
              <a:t>Meet certain needs.</a:t>
            </a:r>
          </a:p>
          <a:p>
            <a:pPr marL="400050" lvl="1" eaLnBrk="1" hangingPunct="1">
              <a:lnSpc>
                <a:spcPct val="90000"/>
              </a:lnSpc>
            </a:pPr>
            <a:r>
              <a:rPr lang="en-US" altLang="en-US" sz="2400" smtClean="0"/>
              <a:t>Have certain responsibilities.</a:t>
            </a:r>
          </a:p>
        </p:txBody>
      </p:sp>
      <p:pic>
        <p:nvPicPr>
          <p:cNvPr id="23558" name="Picture 9" descr="j0316793"/>
          <p:cNvPicPr>
            <a:picLocks noChangeAspect="1" noChangeArrowheads="1"/>
          </p:cNvPicPr>
          <p:nvPr>
            <p:ph sz="half" idx="2"/>
          </p:nvPr>
        </p:nvPicPr>
        <p:blipFill>
          <a:blip r:embed="rId2">
            <a:lum bright="6000"/>
            <a:extLst>
              <a:ext uri="{28A0092B-C50C-407E-A947-70E740481C1C}">
                <a14:useLocalDpi xmlns:a14="http://schemas.microsoft.com/office/drawing/2010/main" val="0"/>
              </a:ext>
            </a:extLst>
          </a:blip>
          <a:srcRect/>
          <a:stretch>
            <a:fillRect/>
          </a:stretch>
        </p:blipFill>
        <p:spPr>
          <a:xfrm>
            <a:off x="4724400" y="2362200"/>
            <a:ext cx="3657600" cy="2587625"/>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4"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7A3F5087-0676-40A7-90E9-B9BE9C9F7F0C}" type="slidenum">
              <a:rPr lang="en-US" altLang="en-US" sz="1000">
                <a:solidFill>
                  <a:schemeClr val="bg1"/>
                </a:solidFill>
                <a:latin typeface="Arial" panose="020B0604020202020204" pitchFamily="34" charset="0"/>
              </a:rPr>
              <a:pPr eaLnBrk="1" hangingPunct="1"/>
              <a:t>22</a:t>
            </a:fld>
            <a:endParaRPr lang="en-US" altLang="en-US" sz="1000">
              <a:solidFill>
                <a:schemeClr val="bg1"/>
              </a:solidFill>
              <a:latin typeface="Arial" panose="020B0604020202020204" pitchFamily="34" charset="0"/>
            </a:endParaRPr>
          </a:p>
        </p:txBody>
      </p:sp>
      <p:pic>
        <p:nvPicPr>
          <p:cNvPr id="24580" name="Picture 7" descr="C:\Documents and Settings\fournij\Desktop\griffin_gifs\table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924800" cy="58896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9789865D-98B1-4DEE-A587-D7462B293491}" type="slidenum">
              <a:rPr lang="en-US" altLang="en-US" sz="1000">
                <a:solidFill>
                  <a:schemeClr val="bg1"/>
                </a:solidFill>
                <a:latin typeface="Arial" panose="020B0604020202020204" pitchFamily="34" charset="0"/>
              </a:rPr>
              <a:pPr eaLnBrk="1" hangingPunct="1"/>
              <a:t>23</a:t>
            </a:fld>
            <a:endParaRPr lang="en-US" altLang="en-US" sz="1000">
              <a:solidFill>
                <a:schemeClr val="bg1"/>
              </a:solidFill>
              <a:latin typeface="Arial" panose="020B0604020202020204" pitchFamily="34" charset="0"/>
            </a:endParaRPr>
          </a:p>
        </p:txBody>
      </p:sp>
      <p:sp>
        <p:nvSpPr>
          <p:cNvPr id="25604" name="Rectangle 6"/>
          <p:cNvSpPr>
            <a:spLocks noGrp="1" noChangeArrowheads="1"/>
          </p:cNvSpPr>
          <p:nvPr>
            <p:ph type="title"/>
          </p:nvPr>
        </p:nvSpPr>
        <p:spPr/>
        <p:txBody>
          <a:bodyPr/>
          <a:lstStyle/>
          <a:p>
            <a:pPr eaLnBrk="1" hangingPunct="1"/>
            <a:r>
              <a:rPr lang="en-US" altLang="en-US" smtClean="0"/>
              <a:t>The Three Interpersonal Roles</a:t>
            </a:r>
          </a:p>
        </p:txBody>
      </p:sp>
      <p:sp>
        <p:nvSpPr>
          <p:cNvPr id="25605" name="Rectangle 7"/>
          <p:cNvSpPr>
            <a:spLocks noGrp="1" noChangeArrowheads="1"/>
          </p:cNvSpPr>
          <p:nvPr>
            <p:ph type="body" sz="half" idx="1"/>
          </p:nvPr>
        </p:nvSpPr>
        <p:spPr>
          <a:xfrm>
            <a:off x="685800" y="2133600"/>
            <a:ext cx="3810000" cy="4114800"/>
          </a:xfrm>
        </p:spPr>
        <p:txBody>
          <a:bodyPr/>
          <a:lstStyle/>
          <a:p>
            <a:pPr eaLnBrk="1" hangingPunct="1"/>
            <a:r>
              <a:rPr lang="en-US" altLang="en-US" sz="2800" smtClean="0"/>
              <a:t>Figurehead</a:t>
            </a:r>
          </a:p>
          <a:p>
            <a:pPr eaLnBrk="1" hangingPunct="1"/>
            <a:r>
              <a:rPr lang="en-US" altLang="en-US" sz="2800" smtClean="0"/>
              <a:t>Leader</a:t>
            </a:r>
          </a:p>
          <a:p>
            <a:pPr eaLnBrk="1" hangingPunct="1"/>
            <a:r>
              <a:rPr lang="en-US" altLang="en-US" sz="2800" smtClean="0"/>
              <a:t>Liaison, Coordinator</a:t>
            </a:r>
          </a:p>
          <a:p>
            <a:pPr eaLnBrk="1" hangingPunct="1"/>
            <a:endParaRPr lang="en-US" altLang="en-US" sz="2800" smtClean="0"/>
          </a:p>
        </p:txBody>
      </p:sp>
      <p:pic>
        <p:nvPicPr>
          <p:cNvPr id="25606" name="Picture 9" descr="j0316770"/>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572000" y="2143125"/>
            <a:ext cx="3657600" cy="2571750"/>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14F94A47-7066-486F-8760-27326C073F7C}" type="slidenum">
              <a:rPr lang="en-US" altLang="en-US" sz="1000">
                <a:solidFill>
                  <a:schemeClr val="bg1"/>
                </a:solidFill>
                <a:latin typeface="Arial" panose="020B0604020202020204" pitchFamily="34" charset="0"/>
              </a:rPr>
              <a:pPr eaLnBrk="1" hangingPunct="1"/>
              <a:t>24</a:t>
            </a:fld>
            <a:endParaRPr lang="en-US" altLang="en-US" sz="1000">
              <a:solidFill>
                <a:schemeClr val="bg1"/>
              </a:solidFill>
              <a:latin typeface="Arial" panose="020B0604020202020204" pitchFamily="34" charset="0"/>
            </a:endParaRPr>
          </a:p>
        </p:txBody>
      </p:sp>
      <p:sp>
        <p:nvSpPr>
          <p:cNvPr id="26628" name="Rectangle 6"/>
          <p:cNvSpPr>
            <a:spLocks noGrp="1" noChangeArrowheads="1"/>
          </p:cNvSpPr>
          <p:nvPr>
            <p:ph type="title"/>
          </p:nvPr>
        </p:nvSpPr>
        <p:spPr/>
        <p:txBody>
          <a:bodyPr/>
          <a:lstStyle/>
          <a:p>
            <a:pPr eaLnBrk="1" hangingPunct="1"/>
            <a:r>
              <a:rPr lang="en-US" altLang="en-US" smtClean="0"/>
              <a:t>The Four DECISIONAL ROLES</a:t>
            </a:r>
          </a:p>
        </p:txBody>
      </p:sp>
      <p:sp>
        <p:nvSpPr>
          <p:cNvPr id="26629" name="Rectangle 7"/>
          <p:cNvSpPr>
            <a:spLocks noGrp="1" noChangeArrowheads="1"/>
          </p:cNvSpPr>
          <p:nvPr>
            <p:ph type="body" sz="half" idx="1"/>
          </p:nvPr>
        </p:nvSpPr>
        <p:spPr>
          <a:xfrm>
            <a:off x="685800" y="2286000"/>
            <a:ext cx="3810000" cy="3962400"/>
          </a:xfrm>
        </p:spPr>
        <p:txBody>
          <a:bodyPr/>
          <a:lstStyle/>
          <a:p>
            <a:pPr eaLnBrk="1" hangingPunct="1"/>
            <a:r>
              <a:rPr lang="en-US" altLang="en-US" sz="2800" smtClean="0"/>
              <a:t>Entrepreneur</a:t>
            </a:r>
          </a:p>
          <a:p>
            <a:pPr eaLnBrk="1" hangingPunct="1"/>
            <a:r>
              <a:rPr lang="en-US" altLang="en-US" sz="2800" smtClean="0"/>
              <a:t>Disturbance Handler</a:t>
            </a:r>
          </a:p>
          <a:p>
            <a:pPr eaLnBrk="1" hangingPunct="1"/>
            <a:r>
              <a:rPr lang="en-US" altLang="en-US" sz="2800" smtClean="0"/>
              <a:t>Resource Allocator</a:t>
            </a:r>
          </a:p>
          <a:p>
            <a:pPr eaLnBrk="1" hangingPunct="1"/>
            <a:r>
              <a:rPr lang="en-US" altLang="en-US" sz="2800" smtClean="0"/>
              <a:t>Negotiator</a:t>
            </a:r>
          </a:p>
        </p:txBody>
      </p:sp>
      <p:pic>
        <p:nvPicPr>
          <p:cNvPr id="26630" name="Picture 9" descr="j0316832"/>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76800" y="2286000"/>
            <a:ext cx="3657600" cy="2587625"/>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96E233FC-F021-4F17-8CC1-3F295BB2FFBF}" type="slidenum">
              <a:rPr lang="en-US" altLang="en-US" sz="1000">
                <a:solidFill>
                  <a:schemeClr val="bg1"/>
                </a:solidFill>
                <a:latin typeface="Arial" panose="020B0604020202020204" pitchFamily="34" charset="0"/>
              </a:rPr>
              <a:pPr eaLnBrk="1" hangingPunct="1"/>
              <a:t>25</a:t>
            </a:fld>
            <a:endParaRPr lang="en-US" altLang="en-US" sz="1000">
              <a:solidFill>
                <a:schemeClr val="bg1"/>
              </a:solidFill>
              <a:latin typeface="Arial" panose="020B0604020202020204" pitchFamily="34" charset="0"/>
            </a:endParaRPr>
          </a:p>
        </p:txBody>
      </p:sp>
      <p:sp>
        <p:nvSpPr>
          <p:cNvPr id="27652" name="Rectangle 6"/>
          <p:cNvSpPr>
            <a:spLocks noGrp="1" noChangeArrowheads="1"/>
          </p:cNvSpPr>
          <p:nvPr>
            <p:ph type="title"/>
          </p:nvPr>
        </p:nvSpPr>
        <p:spPr/>
        <p:txBody>
          <a:bodyPr/>
          <a:lstStyle/>
          <a:p>
            <a:pPr eaLnBrk="1" hangingPunct="1"/>
            <a:r>
              <a:rPr lang="en-US" altLang="en-US" smtClean="0"/>
              <a:t>Managerial Skills</a:t>
            </a:r>
          </a:p>
        </p:txBody>
      </p:sp>
      <p:sp>
        <p:nvSpPr>
          <p:cNvPr id="27653" name="Rectangle 7"/>
          <p:cNvSpPr>
            <a:spLocks noGrp="1" noChangeArrowheads="1"/>
          </p:cNvSpPr>
          <p:nvPr>
            <p:ph type="body" sz="half" idx="1"/>
          </p:nvPr>
        </p:nvSpPr>
        <p:spPr/>
        <p:txBody>
          <a:bodyPr/>
          <a:lstStyle/>
          <a:p>
            <a:pPr eaLnBrk="1" hangingPunct="1">
              <a:lnSpc>
                <a:spcPct val="90000"/>
              </a:lnSpc>
            </a:pPr>
            <a:r>
              <a:rPr lang="en-US" altLang="en-US" sz="2400" smtClean="0"/>
              <a:t>In addition to fulfilling roles, managers also need a number of specific skills.</a:t>
            </a:r>
          </a:p>
          <a:p>
            <a:pPr eaLnBrk="1" hangingPunct="1">
              <a:lnSpc>
                <a:spcPct val="90000"/>
              </a:lnSpc>
            </a:pPr>
            <a:r>
              <a:rPr lang="en-US" altLang="en-US" sz="2400" smtClean="0"/>
              <a:t>The most fundamental management skills are:</a:t>
            </a:r>
          </a:p>
          <a:p>
            <a:pPr lvl="1" eaLnBrk="1" hangingPunct="1">
              <a:lnSpc>
                <a:spcPct val="90000"/>
              </a:lnSpc>
            </a:pPr>
            <a:r>
              <a:rPr lang="en-US" altLang="en-US" sz="2000" smtClean="0"/>
              <a:t>Technical</a:t>
            </a:r>
          </a:p>
          <a:p>
            <a:pPr lvl="1" eaLnBrk="1" hangingPunct="1">
              <a:lnSpc>
                <a:spcPct val="90000"/>
              </a:lnSpc>
            </a:pPr>
            <a:r>
              <a:rPr lang="en-US" altLang="en-US" sz="2000" smtClean="0"/>
              <a:t>Interpersonal</a:t>
            </a:r>
          </a:p>
          <a:p>
            <a:pPr lvl="1" eaLnBrk="1" hangingPunct="1">
              <a:lnSpc>
                <a:spcPct val="90000"/>
              </a:lnSpc>
            </a:pPr>
            <a:r>
              <a:rPr lang="en-US" altLang="en-US" sz="2000" smtClean="0"/>
              <a:t>Conceptual</a:t>
            </a:r>
          </a:p>
          <a:p>
            <a:pPr lvl="1" eaLnBrk="1" hangingPunct="1">
              <a:lnSpc>
                <a:spcPct val="90000"/>
              </a:lnSpc>
            </a:pPr>
            <a:r>
              <a:rPr lang="en-US" altLang="en-US" sz="2000" smtClean="0"/>
              <a:t>Diagnostic</a:t>
            </a:r>
          </a:p>
          <a:p>
            <a:pPr lvl="1" eaLnBrk="1" hangingPunct="1">
              <a:lnSpc>
                <a:spcPct val="90000"/>
              </a:lnSpc>
            </a:pPr>
            <a:r>
              <a:rPr lang="en-US" altLang="en-US" sz="2000" smtClean="0"/>
              <a:t>Communication</a:t>
            </a:r>
          </a:p>
          <a:p>
            <a:pPr lvl="1" eaLnBrk="1" hangingPunct="1">
              <a:lnSpc>
                <a:spcPct val="90000"/>
              </a:lnSpc>
            </a:pPr>
            <a:r>
              <a:rPr lang="en-US" altLang="en-US" sz="2000" smtClean="0"/>
              <a:t>Decision-making</a:t>
            </a:r>
          </a:p>
          <a:p>
            <a:pPr lvl="1" eaLnBrk="1" hangingPunct="1">
              <a:lnSpc>
                <a:spcPct val="90000"/>
              </a:lnSpc>
            </a:pPr>
            <a:r>
              <a:rPr lang="en-US" altLang="en-US" sz="2000" smtClean="0"/>
              <a:t>Time-management</a:t>
            </a:r>
          </a:p>
        </p:txBody>
      </p:sp>
      <p:pic>
        <p:nvPicPr>
          <p:cNvPr id="27654" name="Picture 9" descr="j0316792"/>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00600" y="2590800"/>
            <a:ext cx="3657600" cy="2571750"/>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61AFC890-51AD-48C0-9FA7-6F8E4CCB65BE}" type="slidenum">
              <a:rPr lang="en-US" altLang="en-US" sz="1000">
                <a:solidFill>
                  <a:schemeClr val="bg1"/>
                </a:solidFill>
                <a:latin typeface="Arial" panose="020B0604020202020204" pitchFamily="34" charset="0"/>
              </a:rPr>
              <a:pPr eaLnBrk="1" hangingPunct="1"/>
              <a:t>26</a:t>
            </a:fld>
            <a:endParaRPr lang="en-US" altLang="en-US" sz="1000">
              <a:solidFill>
                <a:schemeClr val="bg1"/>
              </a:solidFill>
              <a:latin typeface="Arial" panose="020B0604020202020204" pitchFamily="34" charset="0"/>
            </a:endParaRPr>
          </a:p>
        </p:txBody>
      </p:sp>
      <p:sp>
        <p:nvSpPr>
          <p:cNvPr id="28676" name="Rectangle 6"/>
          <p:cNvSpPr>
            <a:spLocks noGrp="1" noChangeArrowheads="1"/>
          </p:cNvSpPr>
          <p:nvPr>
            <p:ph type="title"/>
          </p:nvPr>
        </p:nvSpPr>
        <p:spPr/>
        <p:txBody>
          <a:bodyPr/>
          <a:lstStyle/>
          <a:p>
            <a:pPr eaLnBrk="1" hangingPunct="1"/>
            <a:r>
              <a:rPr lang="en-US" altLang="en-US" smtClean="0"/>
              <a:t>Technical Skills</a:t>
            </a:r>
          </a:p>
        </p:txBody>
      </p:sp>
      <p:sp>
        <p:nvSpPr>
          <p:cNvPr id="28677" name="Rectangle 7"/>
          <p:cNvSpPr>
            <a:spLocks noGrp="1" noChangeArrowheads="1"/>
          </p:cNvSpPr>
          <p:nvPr>
            <p:ph type="body" sz="half" idx="1"/>
          </p:nvPr>
        </p:nvSpPr>
        <p:spPr/>
        <p:txBody>
          <a:bodyPr/>
          <a:lstStyle/>
          <a:p>
            <a:pPr eaLnBrk="1" hangingPunct="1"/>
            <a:r>
              <a:rPr lang="en-US" altLang="en-US" sz="2800" smtClean="0"/>
              <a:t>Necessary to accomplish or understand the specific kind of work being done.</a:t>
            </a:r>
          </a:p>
          <a:p>
            <a:pPr eaLnBrk="1" hangingPunct="1"/>
            <a:r>
              <a:rPr lang="en-US" altLang="en-US" sz="2800" smtClean="0"/>
              <a:t>These skills are especially important for first line managers.</a:t>
            </a:r>
          </a:p>
        </p:txBody>
      </p:sp>
      <p:pic>
        <p:nvPicPr>
          <p:cNvPr id="28678" name="Picture 9" descr="j0229021"/>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953000" y="1828800"/>
            <a:ext cx="3581400" cy="3665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9487C693-2927-4CAD-A91F-4AB98DFD850D}" type="slidenum">
              <a:rPr lang="en-US" altLang="en-US" sz="1000">
                <a:solidFill>
                  <a:schemeClr val="bg1"/>
                </a:solidFill>
                <a:latin typeface="Arial" panose="020B0604020202020204" pitchFamily="34" charset="0"/>
              </a:rPr>
              <a:pPr eaLnBrk="1" hangingPunct="1"/>
              <a:t>27</a:t>
            </a:fld>
            <a:endParaRPr lang="en-US" altLang="en-US" sz="1000">
              <a:solidFill>
                <a:schemeClr val="bg1"/>
              </a:solidFill>
              <a:latin typeface="Arial" panose="020B0604020202020204" pitchFamily="34" charset="0"/>
            </a:endParaRPr>
          </a:p>
        </p:txBody>
      </p:sp>
      <p:sp>
        <p:nvSpPr>
          <p:cNvPr id="29700" name="Rectangle 6"/>
          <p:cNvSpPr>
            <a:spLocks noGrp="1" noChangeArrowheads="1"/>
          </p:cNvSpPr>
          <p:nvPr>
            <p:ph type="title"/>
          </p:nvPr>
        </p:nvSpPr>
        <p:spPr/>
        <p:txBody>
          <a:bodyPr/>
          <a:lstStyle/>
          <a:p>
            <a:pPr eaLnBrk="1" hangingPunct="1"/>
            <a:r>
              <a:rPr lang="en-US" altLang="en-US" smtClean="0"/>
              <a:t>Interpersonal Skills</a:t>
            </a:r>
          </a:p>
        </p:txBody>
      </p:sp>
      <p:sp>
        <p:nvSpPr>
          <p:cNvPr id="29701" name="Rectangle 7"/>
          <p:cNvSpPr>
            <a:spLocks noGrp="1" noChangeArrowheads="1"/>
          </p:cNvSpPr>
          <p:nvPr>
            <p:ph type="body" sz="half" idx="1"/>
          </p:nvPr>
        </p:nvSpPr>
        <p:spPr/>
        <p:txBody>
          <a:bodyPr/>
          <a:lstStyle/>
          <a:p>
            <a:pPr eaLnBrk="1" hangingPunct="1"/>
            <a:r>
              <a:rPr lang="en-US" altLang="en-US" sz="2400" smtClean="0"/>
              <a:t>The ability to communicate with, understand, and motivate both individuals and groups.</a:t>
            </a:r>
          </a:p>
          <a:p>
            <a:pPr eaLnBrk="1" hangingPunct="1"/>
            <a:r>
              <a:rPr lang="en-US" altLang="en-US" sz="2400" smtClean="0"/>
              <a:t>Be able to get along with:</a:t>
            </a:r>
          </a:p>
          <a:p>
            <a:pPr lvl="1" eaLnBrk="1" hangingPunct="1"/>
            <a:r>
              <a:rPr lang="en-US" altLang="en-US" sz="2000" smtClean="0"/>
              <a:t>Subordinates</a:t>
            </a:r>
          </a:p>
          <a:p>
            <a:pPr lvl="1" eaLnBrk="1" hangingPunct="1"/>
            <a:r>
              <a:rPr lang="en-US" altLang="en-US" sz="2000" smtClean="0"/>
              <a:t>Peers</a:t>
            </a:r>
          </a:p>
          <a:p>
            <a:pPr lvl="1" eaLnBrk="1" hangingPunct="1"/>
            <a:r>
              <a:rPr lang="en-US" altLang="en-US" sz="2000" smtClean="0"/>
              <a:t>Those at higher levels</a:t>
            </a:r>
          </a:p>
          <a:p>
            <a:pPr eaLnBrk="1" hangingPunct="1"/>
            <a:endParaRPr lang="en-US" altLang="en-US" sz="2400" smtClean="0"/>
          </a:p>
          <a:p>
            <a:pPr eaLnBrk="1" hangingPunct="1"/>
            <a:endParaRPr lang="en-US" altLang="en-US" sz="2400" smtClean="0"/>
          </a:p>
        </p:txBody>
      </p:sp>
      <p:pic>
        <p:nvPicPr>
          <p:cNvPr id="29702" name="Picture 9" descr="j0202141"/>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572000" y="2062163"/>
            <a:ext cx="3886200" cy="2733675"/>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1A81E14A-D853-487D-8031-1091A80B15F5}" type="slidenum">
              <a:rPr lang="en-US" altLang="en-US" sz="1000">
                <a:solidFill>
                  <a:schemeClr val="bg1"/>
                </a:solidFill>
                <a:latin typeface="Arial" panose="020B0604020202020204" pitchFamily="34" charset="0"/>
              </a:rPr>
              <a:pPr eaLnBrk="1" hangingPunct="1"/>
              <a:t>28</a:t>
            </a:fld>
            <a:endParaRPr lang="en-US" altLang="en-US" sz="1000">
              <a:solidFill>
                <a:schemeClr val="bg1"/>
              </a:solidFill>
              <a:latin typeface="Arial" panose="020B0604020202020204" pitchFamily="34" charset="0"/>
            </a:endParaRPr>
          </a:p>
        </p:txBody>
      </p:sp>
      <p:sp>
        <p:nvSpPr>
          <p:cNvPr id="30724" name="Rectangle 6"/>
          <p:cNvSpPr>
            <a:spLocks noGrp="1" noChangeArrowheads="1"/>
          </p:cNvSpPr>
          <p:nvPr>
            <p:ph type="title"/>
          </p:nvPr>
        </p:nvSpPr>
        <p:spPr/>
        <p:txBody>
          <a:bodyPr/>
          <a:lstStyle/>
          <a:p>
            <a:pPr eaLnBrk="1" hangingPunct="1"/>
            <a:r>
              <a:rPr lang="en-US" altLang="en-US" smtClean="0"/>
              <a:t>Conceptual Skills</a:t>
            </a:r>
          </a:p>
        </p:txBody>
      </p:sp>
      <p:sp>
        <p:nvSpPr>
          <p:cNvPr id="30725" name="Rectangle 7"/>
          <p:cNvSpPr>
            <a:spLocks noGrp="1" noChangeArrowheads="1"/>
          </p:cNvSpPr>
          <p:nvPr>
            <p:ph type="body" sz="half" idx="1"/>
          </p:nvPr>
        </p:nvSpPr>
        <p:spPr/>
        <p:txBody>
          <a:bodyPr/>
          <a:lstStyle/>
          <a:p>
            <a:pPr marL="228600" indent="-228600" eaLnBrk="1" hangingPunct="1"/>
            <a:r>
              <a:rPr lang="en-US" altLang="en-US" sz="2400" smtClean="0"/>
              <a:t>A manager’s ability to think in the abstract.</a:t>
            </a:r>
          </a:p>
          <a:p>
            <a:pPr marL="228600" indent="-228600" eaLnBrk="1" hangingPunct="1"/>
            <a:r>
              <a:rPr lang="en-US" altLang="en-US" sz="2400" smtClean="0"/>
              <a:t>The mental capacity to:</a:t>
            </a:r>
          </a:p>
          <a:p>
            <a:pPr marL="628650" lvl="1" eaLnBrk="1" hangingPunct="1"/>
            <a:r>
              <a:rPr lang="en-US" altLang="en-US" sz="2000" smtClean="0"/>
              <a:t>Understand organizational goals and its environment.</a:t>
            </a:r>
          </a:p>
          <a:p>
            <a:pPr marL="628650" lvl="1" eaLnBrk="1" hangingPunct="1"/>
            <a:r>
              <a:rPr lang="en-US" altLang="en-US" sz="2000" smtClean="0"/>
              <a:t>How the organization is structured.</a:t>
            </a:r>
          </a:p>
          <a:p>
            <a:pPr marL="628650" lvl="1" eaLnBrk="1" hangingPunct="1"/>
            <a:r>
              <a:rPr lang="en-US" altLang="en-US" sz="2000" smtClean="0"/>
              <a:t>Viewing the organization as system. </a:t>
            </a:r>
          </a:p>
        </p:txBody>
      </p:sp>
      <p:pic>
        <p:nvPicPr>
          <p:cNvPr id="30726" name="Picture 9" descr="j0149604"/>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5715000" y="2057400"/>
            <a:ext cx="2284413" cy="298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B80989EE-E34D-44DE-A917-0F4757D8FB2A}" type="slidenum">
              <a:rPr lang="en-US" altLang="en-US" sz="1000">
                <a:solidFill>
                  <a:schemeClr val="bg1"/>
                </a:solidFill>
                <a:latin typeface="Arial" panose="020B0604020202020204" pitchFamily="34" charset="0"/>
              </a:rPr>
              <a:pPr eaLnBrk="1" hangingPunct="1"/>
              <a:t>29</a:t>
            </a:fld>
            <a:endParaRPr lang="en-US" altLang="en-US" sz="1000">
              <a:solidFill>
                <a:schemeClr val="bg1"/>
              </a:solidFill>
              <a:latin typeface="Arial" panose="020B0604020202020204" pitchFamily="34" charset="0"/>
            </a:endParaRPr>
          </a:p>
        </p:txBody>
      </p:sp>
      <p:sp>
        <p:nvSpPr>
          <p:cNvPr id="31748" name="Rectangle 6"/>
          <p:cNvSpPr>
            <a:spLocks noGrp="1" noChangeArrowheads="1"/>
          </p:cNvSpPr>
          <p:nvPr>
            <p:ph type="title"/>
          </p:nvPr>
        </p:nvSpPr>
        <p:spPr/>
        <p:txBody>
          <a:bodyPr/>
          <a:lstStyle/>
          <a:p>
            <a:pPr eaLnBrk="1" hangingPunct="1"/>
            <a:r>
              <a:rPr lang="en-US" altLang="en-US" smtClean="0"/>
              <a:t>Diagnostic Skills</a:t>
            </a:r>
          </a:p>
        </p:txBody>
      </p:sp>
      <p:sp>
        <p:nvSpPr>
          <p:cNvPr id="31749" name="Rectangle 7"/>
          <p:cNvSpPr>
            <a:spLocks noGrp="1" noChangeArrowheads="1"/>
          </p:cNvSpPr>
          <p:nvPr>
            <p:ph type="body" sz="half" idx="1"/>
          </p:nvPr>
        </p:nvSpPr>
        <p:spPr>
          <a:xfrm>
            <a:off x="685800" y="2362200"/>
            <a:ext cx="3810000" cy="3886200"/>
          </a:xfrm>
        </p:spPr>
        <p:txBody>
          <a:bodyPr/>
          <a:lstStyle/>
          <a:p>
            <a:pPr eaLnBrk="1" hangingPunct="1"/>
            <a:r>
              <a:rPr lang="en-US" altLang="en-US" sz="2800" smtClean="0"/>
              <a:t>Skills that enable a manager to visualize the most appropriate response to a situation.</a:t>
            </a:r>
          </a:p>
        </p:txBody>
      </p:sp>
      <p:pic>
        <p:nvPicPr>
          <p:cNvPr id="31750" name="Picture 9" descr="j0178572"/>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724400" y="2362200"/>
            <a:ext cx="3657600" cy="2587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4"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4629C2EA-9EC3-4854-92FD-57B19616B532}" type="slidenum">
              <a:rPr lang="en-US" altLang="en-US" sz="1000">
                <a:solidFill>
                  <a:schemeClr val="bg1"/>
                </a:solidFill>
                <a:latin typeface="Arial" panose="020B0604020202020204" pitchFamily="34" charset="0"/>
              </a:rPr>
              <a:pPr eaLnBrk="1" hangingPunct="1"/>
              <a:t>3</a:t>
            </a:fld>
            <a:endParaRPr lang="en-US" altLang="en-US" sz="1000">
              <a:solidFill>
                <a:schemeClr val="bg1"/>
              </a:solidFill>
              <a:latin typeface="Arial" panose="020B0604020202020204" pitchFamily="34" charset="0"/>
            </a:endParaRPr>
          </a:p>
        </p:txBody>
      </p:sp>
      <p:pic>
        <p:nvPicPr>
          <p:cNvPr id="5124" name="Picture 9" descr="C:\Documents and Settings\fournij\Desktop\griffin_gifs\table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22375"/>
            <a:ext cx="8686800" cy="4413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E95C569B-9B13-4712-8193-25194BBD2E03}" type="slidenum">
              <a:rPr lang="en-US" altLang="en-US" sz="1000">
                <a:solidFill>
                  <a:schemeClr val="bg1"/>
                </a:solidFill>
                <a:latin typeface="Arial" panose="020B0604020202020204" pitchFamily="34" charset="0"/>
              </a:rPr>
              <a:pPr eaLnBrk="1" hangingPunct="1"/>
              <a:t>30</a:t>
            </a:fld>
            <a:endParaRPr lang="en-US" altLang="en-US" sz="1000">
              <a:solidFill>
                <a:schemeClr val="bg1"/>
              </a:solidFill>
              <a:latin typeface="Arial" panose="020B0604020202020204" pitchFamily="34" charset="0"/>
            </a:endParaRPr>
          </a:p>
        </p:txBody>
      </p:sp>
      <p:sp>
        <p:nvSpPr>
          <p:cNvPr id="32772" name="Rectangle 6"/>
          <p:cNvSpPr>
            <a:spLocks noGrp="1" noChangeArrowheads="1"/>
          </p:cNvSpPr>
          <p:nvPr>
            <p:ph type="title"/>
          </p:nvPr>
        </p:nvSpPr>
        <p:spPr/>
        <p:txBody>
          <a:bodyPr/>
          <a:lstStyle/>
          <a:p>
            <a:pPr eaLnBrk="1" hangingPunct="1"/>
            <a:r>
              <a:rPr lang="en-US" altLang="en-US" smtClean="0"/>
              <a:t>Communication Skills</a:t>
            </a:r>
          </a:p>
        </p:txBody>
      </p:sp>
      <p:sp>
        <p:nvSpPr>
          <p:cNvPr id="32773" name="Rectangle 7"/>
          <p:cNvSpPr>
            <a:spLocks noGrp="1" noChangeArrowheads="1"/>
          </p:cNvSpPr>
          <p:nvPr>
            <p:ph type="body" sz="half" idx="1"/>
          </p:nvPr>
        </p:nvSpPr>
        <p:spPr/>
        <p:txBody>
          <a:bodyPr/>
          <a:lstStyle/>
          <a:p>
            <a:pPr eaLnBrk="1" hangingPunct="1"/>
            <a:r>
              <a:rPr lang="en-US" altLang="en-US" sz="2800" smtClean="0"/>
              <a:t>A manager’s abilities both to effectively convey ideas and information to others and to effectively receive ideas and information from others.</a:t>
            </a:r>
          </a:p>
        </p:txBody>
      </p:sp>
      <p:pic>
        <p:nvPicPr>
          <p:cNvPr id="32774" name="Picture 9" descr="j0149066"/>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00600" y="2286000"/>
            <a:ext cx="3657600" cy="2593975"/>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38A3287A-F943-4445-8904-DC8043F0B396}" type="slidenum">
              <a:rPr lang="en-US" altLang="en-US" sz="1000">
                <a:solidFill>
                  <a:schemeClr val="bg1"/>
                </a:solidFill>
                <a:latin typeface="Arial" panose="020B0604020202020204" pitchFamily="34" charset="0"/>
              </a:rPr>
              <a:pPr eaLnBrk="1" hangingPunct="1"/>
              <a:t>31</a:t>
            </a:fld>
            <a:endParaRPr lang="en-US" altLang="en-US" sz="1000">
              <a:solidFill>
                <a:schemeClr val="bg1"/>
              </a:solidFill>
              <a:latin typeface="Arial" panose="020B0604020202020204" pitchFamily="34" charset="0"/>
            </a:endParaRPr>
          </a:p>
        </p:txBody>
      </p:sp>
      <p:sp>
        <p:nvSpPr>
          <p:cNvPr id="33796" name="Rectangle 6"/>
          <p:cNvSpPr>
            <a:spLocks noGrp="1" noChangeArrowheads="1"/>
          </p:cNvSpPr>
          <p:nvPr>
            <p:ph type="title"/>
          </p:nvPr>
        </p:nvSpPr>
        <p:spPr/>
        <p:txBody>
          <a:bodyPr/>
          <a:lstStyle/>
          <a:p>
            <a:pPr eaLnBrk="1" hangingPunct="1"/>
            <a:r>
              <a:rPr lang="en-US" altLang="en-US" smtClean="0"/>
              <a:t>Decision-Making Skills</a:t>
            </a:r>
          </a:p>
        </p:txBody>
      </p:sp>
      <p:sp>
        <p:nvSpPr>
          <p:cNvPr id="33797" name="Rectangle 7"/>
          <p:cNvSpPr>
            <a:spLocks noGrp="1" noChangeArrowheads="1"/>
          </p:cNvSpPr>
          <p:nvPr>
            <p:ph type="body" sz="half" idx="1"/>
          </p:nvPr>
        </p:nvSpPr>
        <p:spPr/>
        <p:txBody>
          <a:bodyPr/>
          <a:lstStyle/>
          <a:p>
            <a:pPr eaLnBrk="1" hangingPunct="1">
              <a:lnSpc>
                <a:spcPct val="90000"/>
              </a:lnSpc>
            </a:pPr>
            <a:r>
              <a:rPr lang="en-US" altLang="en-US" sz="2800" smtClean="0"/>
              <a:t>A manager’s ability to correctly recognize and define problems and opportunities and to then select an appropriate course of action to solve problems and capitalize on opportunities.</a:t>
            </a:r>
          </a:p>
        </p:txBody>
      </p:sp>
      <p:pic>
        <p:nvPicPr>
          <p:cNvPr id="33798" name="Picture 9" descr="j0202162"/>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5334000" y="1828800"/>
            <a:ext cx="2414588" cy="3879850"/>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636731FF-5E6E-4839-9D48-6F3699B93EFB}" type="slidenum">
              <a:rPr lang="en-US" altLang="en-US" sz="1000">
                <a:solidFill>
                  <a:schemeClr val="bg1"/>
                </a:solidFill>
                <a:latin typeface="Arial" panose="020B0604020202020204" pitchFamily="34" charset="0"/>
              </a:rPr>
              <a:pPr eaLnBrk="1" hangingPunct="1"/>
              <a:t>32</a:t>
            </a:fld>
            <a:endParaRPr lang="en-US" altLang="en-US" sz="1000">
              <a:solidFill>
                <a:schemeClr val="bg1"/>
              </a:solidFill>
              <a:latin typeface="Arial" panose="020B0604020202020204" pitchFamily="34" charset="0"/>
            </a:endParaRPr>
          </a:p>
        </p:txBody>
      </p:sp>
      <p:sp>
        <p:nvSpPr>
          <p:cNvPr id="34820" name="Rectangle 6"/>
          <p:cNvSpPr>
            <a:spLocks noGrp="1" noChangeArrowheads="1"/>
          </p:cNvSpPr>
          <p:nvPr>
            <p:ph type="title"/>
          </p:nvPr>
        </p:nvSpPr>
        <p:spPr/>
        <p:txBody>
          <a:bodyPr/>
          <a:lstStyle/>
          <a:p>
            <a:pPr eaLnBrk="1" hangingPunct="1"/>
            <a:r>
              <a:rPr lang="en-US" altLang="en-US" smtClean="0"/>
              <a:t>Time-Management Skills</a:t>
            </a:r>
          </a:p>
        </p:txBody>
      </p:sp>
      <p:sp>
        <p:nvSpPr>
          <p:cNvPr id="34821" name="Rectangle 7"/>
          <p:cNvSpPr>
            <a:spLocks noGrp="1" noChangeArrowheads="1"/>
          </p:cNvSpPr>
          <p:nvPr>
            <p:ph type="body" sz="half" idx="1"/>
          </p:nvPr>
        </p:nvSpPr>
        <p:spPr>
          <a:xfrm>
            <a:off x="685800" y="1981200"/>
            <a:ext cx="3810000" cy="4267200"/>
          </a:xfrm>
        </p:spPr>
        <p:txBody>
          <a:bodyPr/>
          <a:lstStyle/>
          <a:p>
            <a:pPr eaLnBrk="1" hangingPunct="1"/>
            <a:r>
              <a:rPr lang="en-US" altLang="en-US" sz="2800" smtClean="0"/>
              <a:t>The manager’s ability to prioritize work, to work efficiently, and to delegate appropriately.</a:t>
            </a:r>
          </a:p>
        </p:txBody>
      </p:sp>
      <p:pic>
        <p:nvPicPr>
          <p:cNvPr id="34822" name="Picture 9" descr="j0234131"/>
          <p:cNvPicPr>
            <a:picLocks noChangeAspect="1" noChangeArrowheads="1"/>
          </p:cNvPicPr>
          <p:nvPr>
            <p:ph sz="half" idx="2"/>
          </p:nvPr>
        </p:nvPicPr>
        <p:blipFill>
          <a:blip r:embed="rId2">
            <a:lum bright="6000"/>
            <a:extLst>
              <a:ext uri="{28A0092B-C50C-407E-A947-70E740481C1C}">
                <a14:useLocalDpi xmlns:a14="http://schemas.microsoft.com/office/drawing/2010/main" val="0"/>
              </a:ext>
            </a:extLst>
          </a:blip>
          <a:srcRect/>
          <a:stretch>
            <a:fillRect/>
          </a:stretch>
        </p:blipFill>
        <p:spPr>
          <a:xfrm>
            <a:off x="4876800" y="1528763"/>
            <a:ext cx="3368675" cy="3798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8C4CB58F-3E32-4D6D-AF88-F2B963450AEA}" type="slidenum">
              <a:rPr lang="en-US" altLang="en-US" sz="1000">
                <a:solidFill>
                  <a:schemeClr val="bg1"/>
                </a:solidFill>
                <a:latin typeface="Arial" panose="020B0604020202020204" pitchFamily="34" charset="0"/>
              </a:rPr>
              <a:pPr eaLnBrk="1" hangingPunct="1"/>
              <a:t>33</a:t>
            </a:fld>
            <a:endParaRPr lang="en-US" altLang="en-US" sz="1000">
              <a:solidFill>
                <a:schemeClr val="bg1"/>
              </a:solidFill>
              <a:latin typeface="Arial" panose="020B0604020202020204" pitchFamily="34" charset="0"/>
            </a:endParaRPr>
          </a:p>
        </p:txBody>
      </p:sp>
      <p:sp>
        <p:nvSpPr>
          <p:cNvPr id="35844" name="Rectangle 4"/>
          <p:cNvSpPr>
            <a:spLocks noGrp="1" noChangeArrowheads="1"/>
          </p:cNvSpPr>
          <p:nvPr>
            <p:ph type="title"/>
          </p:nvPr>
        </p:nvSpPr>
        <p:spPr/>
        <p:txBody>
          <a:bodyPr/>
          <a:lstStyle/>
          <a:p>
            <a:pPr eaLnBrk="1" hangingPunct="1"/>
            <a:r>
              <a:rPr lang="en-US" altLang="en-US" smtClean="0"/>
              <a:t>Becoming a Manager</a:t>
            </a:r>
          </a:p>
        </p:txBody>
      </p:sp>
      <p:sp>
        <p:nvSpPr>
          <p:cNvPr id="45061" name="Rectangle 5"/>
          <p:cNvSpPr>
            <a:spLocks noGrp="1" noChangeArrowheads="1"/>
          </p:cNvSpPr>
          <p:nvPr>
            <p:ph type="body" idx="1"/>
          </p:nvPr>
        </p:nvSpPr>
        <p:spPr/>
        <p:txBody>
          <a:bodyPr/>
          <a:lstStyle/>
          <a:p>
            <a:pPr eaLnBrk="1" hangingPunct="1"/>
            <a:r>
              <a:rPr lang="en-US" altLang="en-US" smtClean="0"/>
              <a:t>How does one acquire the skills necessary to blend the science and art of management to become successful manager?</a:t>
            </a:r>
          </a:p>
          <a:p>
            <a:pPr eaLnBrk="1" hangingPunct="1"/>
            <a:r>
              <a:rPr lang="en-US" altLang="en-US" smtClean="0"/>
              <a:t>Observe the next slide Figure 1.4, it will become clear how this generally happens: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EEA39379-FB09-4738-8684-CC77661EFE08}" type="slidenum">
              <a:rPr lang="en-US" altLang="en-US" sz="1000">
                <a:solidFill>
                  <a:schemeClr val="bg1"/>
                </a:solidFill>
                <a:latin typeface="Arial" panose="020B0604020202020204" pitchFamily="34" charset="0"/>
              </a:rPr>
              <a:pPr eaLnBrk="1" hangingPunct="1"/>
              <a:t>34</a:t>
            </a:fld>
            <a:endParaRPr lang="en-US" altLang="en-US" sz="1000">
              <a:solidFill>
                <a:schemeClr val="bg1"/>
              </a:solidFill>
              <a:latin typeface="Arial" panose="020B0604020202020204" pitchFamily="34" charset="0"/>
            </a:endParaRPr>
          </a:p>
        </p:txBody>
      </p:sp>
      <p:sp>
        <p:nvSpPr>
          <p:cNvPr id="36868" name="Rectangle 4"/>
          <p:cNvSpPr>
            <a:spLocks noGrp="1" noChangeArrowheads="1"/>
          </p:cNvSpPr>
          <p:nvPr>
            <p:ph type="title"/>
          </p:nvPr>
        </p:nvSpPr>
        <p:spPr/>
        <p:txBody>
          <a:bodyPr/>
          <a:lstStyle/>
          <a:p>
            <a:pPr eaLnBrk="1" hangingPunct="1"/>
            <a:r>
              <a:rPr lang="en-US" altLang="en-US" smtClean="0"/>
              <a:t>Figure 1.4: Sources of </a:t>
            </a:r>
            <a:br>
              <a:rPr lang="en-US" altLang="en-US" smtClean="0"/>
            </a:br>
            <a:r>
              <a:rPr lang="en-US" altLang="en-US" smtClean="0"/>
              <a:t>Management Skills</a:t>
            </a:r>
          </a:p>
        </p:txBody>
      </p:sp>
      <p:pic>
        <p:nvPicPr>
          <p:cNvPr id="36869" name="Picture 7" descr="C:\Documents and Settings\fournij\Desktop\griffin_gifs\335020_la_01_04.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472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EEF3E43E-F02B-43D6-BA21-301E4CA8F4B3}" type="slidenum">
              <a:rPr lang="en-US" altLang="en-US" sz="1000">
                <a:solidFill>
                  <a:schemeClr val="bg1"/>
                </a:solidFill>
                <a:latin typeface="Arial" panose="020B0604020202020204" pitchFamily="34" charset="0"/>
              </a:rPr>
              <a:pPr eaLnBrk="1" hangingPunct="1"/>
              <a:t>35</a:t>
            </a:fld>
            <a:endParaRPr lang="en-US" altLang="en-US" sz="1000">
              <a:solidFill>
                <a:schemeClr val="bg1"/>
              </a:solidFill>
              <a:latin typeface="Arial" panose="020B0604020202020204" pitchFamily="34" charset="0"/>
            </a:endParaRPr>
          </a:p>
        </p:txBody>
      </p:sp>
      <p:sp>
        <p:nvSpPr>
          <p:cNvPr id="37892" name="Rectangle 6"/>
          <p:cNvSpPr>
            <a:spLocks noGrp="1" noChangeArrowheads="1"/>
          </p:cNvSpPr>
          <p:nvPr>
            <p:ph type="title"/>
          </p:nvPr>
        </p:nvSpPr>
        <p:spPr/>
        <p:txBody>
          <a:bodyPr/>
          <a:lstStyle/>
          <a:p>
            <a:pPr eaLnBrk="1" hangingPunct="1"/>
            <a:r>
              <a:rPr lang="en-US" altLang="en-US" smtClean="0"/>
              <a:t>The Nature of Management</a:t>
            </a:r>
          </a:p>
        </p:txBody>
      </p:sp>
      <p:sp>
        <p:nvSpPr>
          <p:cNvPr id="37893" name="Rectangle 7"/>
          <p:cNvSpPr>
            <a:spLocks noGrp="1" noChangeArrowheads="1"/>
          </p:cNvSpPr>
          <p:nvPr>
            <p:ph type="body" sz="half" idx="1"/>
          </p:nvPr>
        </p:nvSpPr>
        <p:spPr>
          <a:xfrm>
            <a:off x="685800" y="1905000"/>
            <a:ext cx="3810000" cy="4343400"/>
          </a:xfrm>
        </p:spPr>
        <p:txBody>
          <a:bodyPr/>
          <a:lstStyle/>
          <a:p>
            <a:pPr marL="0" indent="0" eaLnBrk="1" hangingPunct="1">
              <a:buFontTx/>
              <a:buNone/>
            </a:pPr>
            <a:r>
              <a:rPr lang="en-US" altLang="en-US" sz="2800" smtClean="0"/>
              <a:t>The manager’s job is fraught with:</a:t>
            </a:r>
          </a:p>
          <a:p>
            <a:pPr marL="514350" lvl="1" eaLnBrk="1" hangingPunct="1"/>
            <a:r>
              <a:rPr lang="en-US" altLang="en-US" sz="2400" smtClean="0"/>
              <a:t>Uncertainty</a:t>
            </a:r>
          </a:p>
          <a:p>
            <a:pPr marL="514350" lvl="1" eaLnBrk="1" hangingPunct="1"/>
            <a:r>
              <a:rPr lang="en-US" altLang="en-US" sz="2400" smtClean="0"/>
              <a:t>Change</a:t>
            </a:r>
          </a:p>
          <a:p>
            <a:pPr marL="514350" lvl="1" eaLnBrk="1" hangingPunct="1"/>
            <a:r>
              <a:rPr lang="en-US" altLang="en-US" sz="2400" smtClean="0"/>
              <a:t>Interruption</a:t>
            </a:r>
          </a:p>
          <a:p>
            <a:pPr marL="514350" lvl="1" eaLnBrk="1" hangingPunct="1"/>
            <a:r>
              <a:rPr lang="en-US" altLang="en-US" sz="2400" smtClean="0"/>
              <a:t>Fragmented activities</a:t>
            </a:r>
          </a:p>
        </p:txBody>
      </p:sp>
      <p:pic>
        <p:nvPicPr>
          <p:cNvPr id="37894" name="Picture 9" descr="j0174101"/>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76800" y="1905000"/>
            <a:ext cx="3505200" cy="330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922DC834-9F31-4CBF-A98F-6CBF4F50BAC7}" type="slidenum">
              <a:rPr lang="en-US" altLang="en-US" sz="1000">
                <a:solidFill>
                  <a:schemeClr val="bg1"/>
                </a:solidFill>
                <a:latin typeface="Arial" panose="020B0604020202020204" pitchFamily="34" charset="0"/>
              </a:rPr>
              <a:pPr eaLnBrk="1" hangingPunct="1"/>
              <a:t>36</a:t>
            </a:fld>
            <a:endParaRPr lang="en-US" altLang="en-US" sz="1000">
              <a:solidFill>
                <a:schemeClr val="bg1"/>
              </a:solidFill>
              <a:latin typeface="Arial" panose="020B0604020202020204" pitchFamily="34" charset="0"/>
            </a:endParaRPr>
          </a:p>
        </p:txBody>
      </p:sp>
      <p:sp>
        <p:nvSpPr>
          <p:cNvPr id="38916" name="Rectangle 6"/>
          <p:cNvSpPr>
            <a:spLocks noGrp="1" noChangeArrowheads="1"/>
          </p:cNvSpPr>
          <p:nvPr>
            <p:ph type="title"/>
          </p:nvPr>
        </p:nvSpPr>
        <p:spPr/>
        <p:txBody>
          <a:bodyPr/>
          <a:lstStyle/>
          <a:p>
            <a:pPr eaLnBrk="1" hangingPunct="1"/>
            <a:r>
              <a:rPr lang="en-US" altLang="en-US" smtClean="0"/>
              <a:t>A Manager Must be a Leader of Employees</a:t>
            </a:r>
          </a:p>
        </p:txBody>
      </p:sp>
      <p:sp>
        <p:nvSpPr>
          <p:cNvPr id="38917" name="Rectangle 7"/>
          <p:cNvSpPr>
            <a:spLocks noGrp="1" noChangeArrowheads="1"/>
          </p:cNvSpPr>
          <p:nvPr>
            <p:ph type="body" sz="half" idx="1"/>
          </p:nvPr>
        </p:nvSpPr>
        <p:spPr/>
        <p:txBody>
          <a:bodyPr/>
          <a:lstStyle/>
          <a:p>
            <a:pPr eaLnBrk="1" hangingPunct="1"/>
            <a:r>
              <a:rPr lang="en-US" altLang="en-US" sz="2400" smtClean="0"/>
              <a:t>It means overseeing the team by influencing the employees to get the job done.</a:t>
            </a:r>
          </a:p>
          <a:p>
            <a:pPr eaLnBrk="1" hangingPunct="1"/>
            <a:r>
              <a:rPr lang="en-US" altLang="en-US" sz="2400" smtClean="0"/>
              <a:t>Motivating employees.</a:t>
            </a:r>
          </a:p>
          <a:p>
            <a:pPr eaLnBrk="1" hangingPunct="1"/>
            <a:r>
              <a:rPr lang="en-US" altLang="en-US" sz="2400" smtClean="0"/>
              <a:t>Creating an environment that makes employees work efficiently.</a:t>
            </a:r>
          </a:p>
          <a:p>
            <a:pPr eaLnBrk="1" hangingPunct="1"/>
            <a:r>
              <a:rPr lang="en-US" altLang="en-US" sz="2400" smtClean="0"/>
              <a:t>Managers get employees to put forth their best effort.</a:t>
            </a:r>
          </a:p>
        </p:txBody>
      </p:sp>
      <p:pic>
        <p:nvPicPr>
          <p:cNvPr id="38918" name="Picture 9" descr="j0217484"/>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00600" y="2589213"/>
            <a:ext cx="3581400" cy="2649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BD1781E6-B190-4711-9AA6-7EC36CAF13D7}" type="slidenum">
              <a:rPr lang="en-US" altLang="en-US" sz="1000">
                <a:solidFill>
                  <a:schemeClr val="bg1"/>
                </a:solidFill>
                <a:latin typeface="Arial" panose="020B0604020202020204" pitchFamily="34" charset="0"/>
              </a:rPr>
              <a:pPr eaLnBrk="1" hangingPunct="1"/>
              <a:t>37</a:t>
            </a:fld>
            <a:endParaRPr lang="en-US" altLang="en-US" sz="1000">
              <a:solidFill>
                <a:schemeClr val="bg1"/>
              </a:solidFill>
              <a:latin typeface="Arial" panose="020B0604020202020204" pitchFamily="34" charset="0"/>
            </a:endParaRPr>
          </a:p>
        </p:txBody>
      </p:sp>
      <p:sp>
        <p:nvSpPr>
          <p:cNvPr id="39940" name="Rectangle 4"/>
          <p:cNvSpPr>
            <a:spLocks noGrp="1" noChangeArrowheads="1"/>
          </p:cNvSpPr>
          <p:nvPr>
            <p:ph type="title"/>
          </p:nvPr>
        </p:nvSpPr>
        <p:spPr/>
        <p:txBody>
          <a:bodyPr/>
          <a:lstStyle/>
          <a:p>
            <a:pPr eaLnBrk="1" hangingPunct="1"/>
            <a:r>
              <a:rPr lang="en-US" altLang="en-US" smtClean="0"/>
              <a:t>You Have Been Assigned As </a:t>
            </a:r>
            <a:br>
              <a:rPr lang="en-US" altLang="en-US" smtClean="0"/>
            </a:br>
            <a:r>
              <a:rPr lang="en-US" altLang="en-US" smtClean="0"/>
              <a:t>Manager of Your Group</a:t>
            </a:r>
          </a:p>
        </p:txBody>
      </p:sp>
      <p:sp>
        <p:nvSpPr>
          <p:cNvPr id="32773" name="Rectangle 5"/>
          <p:cNvSpPr>
            <a:spLocks noGrp="1" noChangeArrowheads="1"/>
          </p:cNvSpPr>
          <p:nvPr>
            <p:ph type="body" idx="1"/>
          </p:nvPr>
        </p:nvSpPr>
        <p:spPr/>
        <p:txBody>
          <a:bodyPr/>
          <a:lstStyle/>
          <a:p>
            <a:pPr eaLnBrk="1" hangingPunct="1">
              <a:lnSpc>
                <a:spcPct val="90000"/>
              </a:lnSpc>
            </a:pPr>
            <a:r>
              <a:rPr lang="en-US" altLang="en-US" smtClean="0"/>
              <a:t>The manager whose place you are taking is being left on the job for a period to train you, but he is not training you.</a:t>
            </a:r>
          </a:p>
          <a:p>
            <a:pPr eaLnBrk="1" hangingPunct="1">
              <a:lnSpc>
                <a:spcPct val="90000"/>
              </a:lnSpc>
            </a:pPr>
            <a:r>
              <a:rPr lang="en-US" altLang="en-US" smtClean="0"/>
              <a:t>You find the previous manager has been running a one person show.</a:t>
            </a:r>
          </a:p>
          <a:p>
            <a:pPr eaLnBrk="1" hangingPunct="1">
              <a:lnSpc>
                <a:spcPct val="90000"/>
              </a:lnSpc>
            </a:pPr>
            <a:r>
              <a:rPr lang="en-US" altLang="en-US" smtClean="0"/>
              <a:t>The morale of the employees really could be better.</a:t>
            </a:r>
          </a:p>
          <a:p>
            <a:pPr eaLnBrk="1" hangingPunct="1">
              <a:lnSpc>
                <a:spcPct val="90000"/>
              </a:lnSpc>
            </a:pPr>
            <a:r>
              <a:rPr lang="en-US" altLang="en-US" smtClean="0"/>
              <a:t>What are you going to do?</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left)">
                                      <p:cBhvr>
                                        <p:cTn id="22"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What Is an Organization?</a:t>
            </a:r>
          </a:p>
        </p:txBody>
      </p:sp>
      <p:sp>
        <p:nvSpPr>
          <p:cNvPr id="6147" name="Content Placeholder 2"/>
          <p:cNvSpPr>
            <a:spLocks noGrp="1"/>
          </p:cNvSpPr>
          <p:nvPr>
            <p:ph idx="1"/>
          </p:nvPr>
        </p:nvSpPr>
        <p:spPr/>
        <p:txBody>
          <a:bodyPr/>
          <a:lstStyle/>
          <a:p>
            <a:pPr eaLnBrk="1" hangingPunct="1"/>
            <a:r>
              <a:rPr lang="en-US" altLang="en-US" smtClean="0"/>
              <a:t>Organizations consists of: </a:t>
            </a:r>
          </a:p>
          <a:p>
            <a:pPr lvl="1" eaLnBrk="1" hangingPunct="1"/>
            <a:r>
              <a:rPr lang="en-US" altLang="en-US" smtClean="0"/>
              <a:t>Goal-oriented arrangements, people with a purpose, </a:t>
            </a:r>
          </a:p>
          <a:p>
            <a:pPr lvl="1" eaLnBrk="1" hangingPunct="1"/>
            <a:r>
              <a:rPr lang="en-US" altLang="en-US" smtClean="0"/>
              <a:t>Psychological systems, people interacting in group; </a:t>
            </a:r>
          </a:p>
          <a:p>
            <a:pPr lvl="1" eaLnBrk="1" hangingPunct="1"/>
            <a:r>
              <a:rPr lang="en-US" altLang="en-US" smtClean="0"/>
              <a:t>Technological systems, people using knowledge and techniques, and </a:t>
            </a:r>
          </a:p>
          <a:p>
            <a:pPr lvl="1" eaLnBrk="1" hangingPunct="1"/>
            <a:r>
              <a:rPr lang="en-US" altLang="en-US" smtClean="0"/>
              <a:t>An integration of structured activities, people working together in patterned relationships. </a:t>
            </a:r>
          </a:p>
        </p:txBody>
      </p:sp>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B1D571C7-5B24-43FE-B24B-FC8F4AEBFD39}" type="slidenum">
              <a:rPr lang="en-US" altLang="en-US" sz="1000">
                <a:solidFill>
                  <a:schemeClr val="bg1"/>
                </a:solidFill>
                <a:latin typeface="Arial" panose="020B0604020202020204" pitchFamily="34" charset="0"/>
              </a:rPr>
              <a:pPr eaLnBrk="1" hangingPunct="1"/>
              <a:t>4</a:t>
            </a:fld>
            <a:endParaRPr lang="en-US" altLang="en-US" sz="1000">
              <a:solidFill>
                <a:schemeClr val="bg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435A1D5B-7570-4F68-AFDF-CEBCB55A1917}" type="slidenum">
              <a:rPr lang="en-US" altLang="en-US" sz="1000">
                <a:solidFill>
                  <a:schemeClr val="bg1"/>
                </a:solidFill>
                <a:latin typeface="Arial" panose="020B0604020202020204" pitchFamily="34" charset="0"/>
              </a:rPr>
              <a:pPr eaLnBrk="1" hangingPunct="1"/>
              <a:t>5</a:t>
            </a:fld>
            <a:endParaRPr lang="en-US" altLang="en-US" sz="1000">
              <a:solidFill>
                <a:schemeClr val="bg1"/>
              </a:solidFill>
              <a:latin typeface="Arial" panose="020B0604020202020204" pitchFamily="34" charset="0"/>
            </a:endParaRPr>
          </a:p>
        </p:txBody>
      </p:sp>
      <p:sp>
        <p:nvSpPr>
          <p:cNvPr id="7172" name="Rectangle 6"/>
          <p:cNvSpPr>
            <a:spLocks noGrp="1" noChangeArrowheads="1"/>
          </p:cNvSpPr>
          <p:nvPr>
            <p:ph type="title"/>
          </p:nvPr>
        </p:nvSpPr>
        <p:spPr/>
        <p:txBody>
          <a:bodyPr/>
          <a:lstStyle/>
          <a:p>
            <a:pPr eaLnBrk="1" hangingPunct="1"/>
            <a:r>
              <a:rPr lang="en-US" altLang="en-US" smtClean="0"/>
              <a:t>How Do Managers Combine and Coordinate the Various Kinds of Resources?</a:t>
            </a:r>
          </a:p>
        </p:txBody>
      </p:sp>
      <p:sp>
        <p:nvSpPr>
          <p:cNvPr id="37895" name="Rectangle 7"/>
          <p:cNvSpPr>
            <a:spLocks noGrp="1" noChangeArrowheads="1"/>
          </p:cNvSpPr>
          <p:nvPr>
            <p:ph type="body" idx="1"/>
          </p:nvPr>
        </p:nvSpPr>
        <p:spPr/>
        <p:txBody>
          <a:bodyPr/>
          <a:lstStyle/>
          <a:p>
            <a:pPr eaLnBrk="1" hangingPunct="1"/>
            <a:r>
              <a:rPr lang="en-US" altLang="en-US" smtClean="0"/>
              <a:t>The following slide Figure 1.1 illustrates how managers combine and coordinate the various kinds of resources: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Effect transition="in" filter="wipe(left)">
                                      <p:cBhvr>
                                        <p:cTn id="7" dur="500"/>
                                        <p:tgtEl>
                                          <p:spTgt spid="378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0562974E-EDBE-463E-9700-7DDF506BB168}" type="slidenum">
              <a:rPr lang="en-US" altLang="en-US" sz="1000">
                <a:solidFill>
                  <a:schemeClr val="bg1"/>
                </a:solidFill>
                <a:latin typeface="Arial" panose="020B0604020202020204" pitchFamily="34" charset="0"/>
              </a:rPr>
              <a:pPr eaLnBrk="1" hangingPunct="1"/>
              <a:t>6</a:t>
            </a:fld>
            <a:endParaRPr lang="en-US" altLang="en-US" sz="1000">
              <a:solidFill>
                <a:schemeClr val="bg1"/>
              </a:solidFill>
              <a:latin typeface="Arial" panose="020B0604020202020204" pitchFamily="34" charset="0"/>
            </a:endParaRPr>
          </a:p>
        </p:txBody>
      </p:sp>
      <p:sp>
        <p:nvSpPr>
          <p:cNvPr id="8196" name="Rectangle 4"/>
          <p:cNvSpPr>
            <a:spLocks noGrp="1" noChangeArrowheads="1"/>
          </p:cNvSpPr>
          <p:nvPr>
            <p:ph type="title"/>
          </p:nvPr>
        </p:nvSpPr>
        <p:spPr/>
        <p:txBody>
          <a:bodyPr/>
          <a:lstStyle/>
          <a:p>
            <a:pPr eaLnBrk="1" hangingPunct="1"/>
            <a:r>
              <a:rPr lang="en-US" altLang="en-US" smtClean="0"/>
              <a:t>Figure 1.1: Management in Organizations</a:t>
            </a:r>
          </a:p>
        </p:txBody>
      </p:sp>
      <p:pic>
        <p:nvPicPr>
          <p:cNvPr id="8197" name="Picture 7" descr="C:\Documents and Settings\fournij\Desktop\griffin_gifs\335020_la_01_01.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86800" cy="3432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7046F0A1-EA49-4245-B441-BCC5777882F3}" type="slidenum">
              <a:rPr lang="en-US" altLang="en-US" sz="1000">
                <a:solidFill>
                  <a:schemeClr val="bg1"/>
                </a:solidFill>
                <a:latin typeface="Arial" panose="020B0604020202020204" pitchFamily="34" charset="0"/>
              </a:rPr>
              <a:pPr eaLnBrk="1" hangingPunct="1"/>
              <a:t>7</a:t>
            </a:fld>
            <a:endParaRPr lang="en-US" altLang="en-US" sz="1000">
              <a:solidFill>
                <a:schemeClr val="bg1"/>
              </a:solidFill>
              <a:latin typeface="Arial" panose="020B0604020202020204" pitchFamily="34" charset="0"/>
            </a:endParaRPr>
          </a:p>
        </p:txBody>
      </p:sp>
      <p:sp>
        <p:nvSpPr>
          <p:cNvPr id="9220" name="Rectangle 6"/>
          <p:cNvSpPr>
            <a:spLocks noGrp="1" noChangeArrowheads="1"/>
          </p:cNvSpPr>
          <p:nvPr>
            <p:ph type="title"/>
          </p:nvPr>
        </p:nvSpPr>
        <p:spPr/>
        <p:txBody>
          <a:bodyPr/>
          <a:lstStyle/>
          <a:p>
            <a:pPr eaLnBrk="1" hangingPunct="1"/>
            <a:r>
              <a:rPr lang="en-US" altLang="en-US" smtClean="0"/>
              <a:t>What Is Management?</a:t>
            </a:r>
          </a:p>
        </p:txBody>
      </p:sp>
      <p:sp>
        <p:nvSpPr>
          <p:cNvPr id="9221" name="Rectangle 7"/>
          <p:cNvSpPr>
            <a:spLocks noGrp="1" noChangeArrowheads="1"/>
          </p:cNvSpPr>
          <p:nvPr>
            <p:ph type="body" sz="half" idx="1"/>
          </p:nvPr>
        </p:nvSpPr>
        <p:spPr/>
        <p:txBody>
          <a:bodyPr/>
          <a:lstStyle/>
          <a:p>
            <a:pPr eaLnBrk="1" hangingPunct="1">
              <a:lnSpc>
                <a:spcPct val="90000"/>
              </a:lnSpc>
            </a:pPr>
            <a:r>
              <a:rPr lang="en-US" altLang="en-US" sz="2400" smtClean="0"/>
              <a:t>A set of activities (including planning and decision making, organizing, leading, and controlling) directed at an organization’s resources (human, financial, physical, and informational) with the aim of achieving organizational goals in an efficient and effective manner.</a:t>
            </a:r>
          </a:p>
        </p:txBody>
      </p:sp>
      <p:pic>
        <p:nvPicPr>
          <p:cNvPr id="9222" name="Picture 9" descr="j0178816"/>
          <p:cNvPicPr>
            <a:picLocks noChangeAspect="1" noChangeArrowheads="1"/>
          </p:cNvPicPr>
          <p:nvPr>
            <p:ph sz="half" idx="2"/>
          </p:nvPr>
        </p:nvPicPr>
        <p:blipFill>
          <a:blip r:embed="rId2">
            <a:lum bright="12000" contrast="12000"/>
            <a:extLst>
              <a:ext uri="{28A0092B-C50C-407E-A947-70E740481C1C}">
                <a14:useLocalDpi xmlns:a14="http://schemas.microsoft.com/office/drawing/2010/main" val="0"/>
              </a:ext>
            </a:extLst>
          </a:blip>
          <a:srcRect/>
          <a:stretch>
            <a:fillRect/>
          </a:stretch>
        </p:blipFill>
        <p:spPr>
          <a:xfrm>
            <a:off x="4724400" y="2209800"/>
            <a:ext cx="3962400" cy="2786063"/>
          </a:xfrm>
          <a:noFill/>
          <a:ln w="12700"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ltLang="en-US" smtClean="0"/>
              <a:t>What is Management?</a:t>
            </a:r>
          </a:p>
        </p:txBody>
      </p:sp>
      <p:sp>
        <p:nvSpPr>
          <p:cNvPr id="10243" name="Content Placeholder 7"/>
          <p:cNvSpPr>
            <a:spLocks noGrp="1"/>
          </p:cNvSpPr>
          <p:nvPr>
            <p:ph idx="1"/>
          </p:nvPr>
        </p:nvSpPr>
        <p:spPr>
          <a:xfrm>
            <a:off x="762000" y="1066800"/>
            <a:ext cx="7772400" cy="5410200"/>
          </a:xfrm>
        </p:spPr>
        <p:txBody>
          <a:bodyPr/>
          <a:lstStyle/>
          <a:p>
            <a:pPr eaLnBrk="1" hangingPunct="1"/>
            <a:r>
              <a:rPr lang="en-US" altLang="en-US" smtClean="0"/>
              <a:t>Management involves the following: </a:t>
            </a:r>
          </a:p>
          <a:p>
            <a:pPr lvl="1" algn="just" eaLnBrk="1" hangingPunct="1"/>
            <a:r>
              <a:rPr lang="en-US" altLang="en-US" sz="2000" smtClean="0"/>
              <a:t>Coordinating the human, material and financial resources towards accomplishing organizational goals effectively and efficiently </a:t>
            </a:r>
          </a:p>
          <a:p>
            <a:pPr lvl="1" algn="just" eaLnBrk="1" hangingPunct="1"/>
            <a:r>
              <a:rPr lang="en-US" altLang="en-US" sz="2000" smtClean="0"/>
              <a:t>Relating the organization to the external environment and responding to societal needs, </a:t>
            </a:r>
          </a:p>
          <a:p>
            <a:pPr lvl="1" algn="just" eaLnBrk="1" hangingPunct="1"/>
            <a:r>
              <a:rPr lang="en-US" altLang="en-US" sz="2000" smtClean="0"/>
              <a:t>Developing an organizational climate where people can accomplish their individual and collective goals,</a:t>
            </a:r>
          </a:p>
          <a:p>
            <a:pPr lvl="1" algn="just" eaLnBrk="1" hangingPunct="1"/>
            <a:r>
              <a:rPr lang="en-US" altLang="en-US" sz="2000" smtClean="0"/>
              <a:t>Performing certain definable functions such as goal setting, planning, assembling resources, organizing, implementing and controlling, </a:t>
            </a:r>
          </a:p>
          <a:p>
            <a:pPr lvl="1" algn="just" eaLnBrk="1" hangingPunct="1"/>
            <a:r>
              <a:rPr lang="en-US" altLang="en-US" sz="2000" smtClean="0"/>
              <a:t>Carrying out various interpersonal, informational and decisional roles.  </a:t>
            </a:r>
          </a:p>
          <a:p>
            <a:pPr lvl="1" algn="just" eaLnBrk="1" hangingPunct="1"/>
            <a:endParaRPr lang="en-US" altLang="en-US" sz="2400" smtClean="0"/>
          </a:p>
        </p:txBody>
      </p:sp>
      <p:sp>
        <p:nvSpPr>
          <p:cNvPr id="5" name="Footer Placeholder 4"/>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25720BD5-9263-4B91-91D5-0275727F6CE7}" type="slidenum">
              <a:rPr lang="en-US" altLang="en-US" sz="1000">
                <a:solidFill>
                  <a:schemeClr val="bg1"/>
                </a:solidFill>
                <a:latin typeface="Arial" panose="020B0604020202020204" pitchFamily="34" charset="0"/>
              </a:rPr>
              <a:pPr eaLnBrk="1" hangingPunct="1"/>
              <a:t>8</a:t>
            </a:fld>
            <a:endParaRPr lang="en-US" altLang="en-US" sz="1000">
              <a:solidFill>
                <a:schemeClr val="bg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 </a:t>
            </a:r>
            <a:endParaRPr lang="en-US" b="0">
              <a:solidFill>
                <a:srgbClr val="000000"/>
              </a:solidFill>
            </a:endParaRP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chemeClr val="bg1"/>
                </a:solidFill>
                <a:latin typeface="Arial" panose="020B0604020202020204" pitchFamily="34" charset="0"/>
              </a:rPr>
              <a:t>1 - </a:t>
            </a:r>
            <a:fld id="{C2329190-6F32-47B7-8934-067AE33FEB59}" type="slidenum">
              <a:rPr lang="en-US" altLang="en-US" sz="1000">
                <a:solidFill>
                  <a:schemeClr val="bg1"/>
                </a:solidFill>
                <a:latin typeface="Arial" panose="020B0604020202020204" pitchFamily="34" charset="0"/>
              </a:rPr>
              <a:pPr eaLnBrk="1" hangingPunct="1"/>
              <a:t>9</a:t>
            </a:fld>
            <a:endParaRPr lang="en-US" altLang="en-US" sz="1000">
              <a:solidFill>
                <a:schemeClr val="bg1"/>
              </a:solidFill>
              <a:latin typeface="Arial" panose="020B0604020202020204" pitchFamily="34" charset="0"/>
            </a:endParaRPr>
          </a:p>
        </p:txBody>
      </p:sp>
      <p:sp>
        <p:nvSpPr>
          <p:cNvPr id="11268" name="Rectangle 4"/>
          <p:cNvSpPr>
            <a:spLocks noGrp="1" noChangeArrowheads="1"/>
          </p:cNvSpPr>
          <p:nvPr>
            <p:ph type="title"/>
          </p:nvPr>
        </p:nvSpPr>
        <p:spPr/>
        <p:txBody>
          <a:bodyPr/>
          <a:lstStyle/>
          <a:p>
            <a:pPr eaLnBrk="1" hangingPunct="1"/>
            <a:r>
              <a:rPr lang="en-US" altLang="en-US" smtClean="0"/>
              <a:t>Who Is the Manager?</a:t>
            </a:r>
          </a:p>
        </p:txBody>
      </p:sp>
      <p:sp>
        <p:nvSpPr>
          <p:cNvPr id="33797" name="Rectangle 5"/>
          <p:cNvSpPr>
            <a:spLocks noGrp="1" noChangeArrowheads="1"/>
          </p:cNvSpPr>
          <p:nvPr>
            <p:ph type="body" idx="1"/>
          </p:nvPr>
        </p:nvSpPr>
        <p:spPr/>
        <p:txBody>
          <a:bodyPr/>
          <a:lstStyle/>
          <a:p>
            <a:pPr marL="609600" indent="-609600" eaLnBrk="1" hangingPunct="1">
              <a:buFontTx/>
              <a:buAutoNum type="arabicPeriod"/>
            </a:pPr>
            <a:r>
              <a:rPr lang="en-US" altLang="en-US" smtClean="0"/>
              <a:t>College Dean?</a:t>
            </a:r>
          </a:p>
          <a:p>
            <a:pPr marL="609600" indent="-609600" eaLnBrk="1" hangingPunct="1">
              <a:buFontTx/>
              <a:buAutoNum type="arabicPeriod"/>
            </a:pPr>
            <a:r>
              <a:rPr lang="en-US" altLang="en-US" smtClean="0"/>
              <a:t>Police officer?</a:t>
            </a:r>
          </a:p>
          <a:p>
            <a:pPr marL="609600" indent="-609600" eaLnBrk="1" hangingPunct="1">
              <a:buFontTx/>
              <a:buAutoNum type="arabicPeriod"/>
            </a:pPr>
            <a:r>
              <a:rPr lang="en-US" altLang="en-US" smtClean="0"/>
              <a:t>Surgeon?</a:t>
            </a:r>
          </a:p>
          <a:p>
            <a:pPr marL="609600" indent="-609600" eaLnBrk="1" hangingPunct="1">
              <a:buFontTx/>
              <a:buAutoNum type="arabicPeriod"/>
            </a:pPr>
            <a:r>
              <a:rPr lang="en-US" altLang="en-US" smtClean="0"/>
              <a:t>Web-designer?</a:t>
            </a:r>
          </a:p>
          <a:p>
            <a:pPr marL="609600" indent="-609600" eaLnBrk="1" hangingPunct="1">
              <a:buFontTx/>
              <a:buAutoNum type="arabicPeriod"/>
            </a:pPr>
            <a:r>
              <a:rPr lang="en-US" altLang="en-US" smtClean="0"/>
              <a:t>Football coach?</a:t>
            </a:r>
          </a:p>
          <a:p>
            <a:pPr marL="609600" indent="-609600" eaLnBrk="1" hangingPunct="1">
              <a:buFontTx/>
              <a:buAutoNum type="arabicPeriod"/>
            </a:pPr>
            <a:r>
              <a:rPr lang="en-US" altLang="en-US" smtClean="0"/>
              <a:t>Chef?</a:t>
            </a:r>
          </a:p>
          <a:p>
            <a:pPr marL="609600" indent="-609600" eaLnBrk="1" hangingPunct="1">
              <a:buFontTx/>
              <a:buAutoNum type="arabicPeriod"/>
            </a:pPr>
            <a:r>
              <a:rPr lang="en-US" altLang="en-US" smtClean="0"/>
              <a:t>Managing your checking account?</a:t>
            </a:r>
          </a:p>
          <a:p>
            <a:pPr marL="609600" indent="-609600" eaLnBrk="1" hangingPunct="1"/>
            <a:endParaRPr lang="en-US"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left)">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left)">
                                      <p:cBhvr>
                                        <p:cTn id="12" dur="500"/>
                                        <p:tgtEl>
                                          <p:spTgt spid="33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wipe(left)">
                                      <p:cBhvr>
                                        <p:cTn id="17" dur="500"/>
                                        <p:tgtEl>
                                          <p:spTgt spid="337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Effect transition="in" filter="wipe(left)">
                                      <p:cBhvr>
                                        <p:cTn id="22" dur="500"/>
                                        <p:tgtEl>
                                          <p:spTgt spid="337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7">
                                            <p:txEl>
                                              <p:pRg st="4" end="4"/>
                                            </p:txEl>
                                          </p:spTgt>
                                        </p:tgtEl>
                                        <p:attrNameLst>
                                          <p:attrName>style.visibility</p:attrName>
                                        </p:attrNameLst>
                                      </p:cBhvr>
                                      <p:to>
                                        <p:strVal val="visible"/>
                                      </p:to>
                                    </p:set>
                                    <p:animEffect transition="in" filter="wipe(left)">
                                      <p:cBhvr>
                                        <p:cTn id="27" dur="500"/>
                                        <p:tgtEl>
                                          <p:spTgt spid="337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7">
                                            <p:txEl>
                                              <p:pRg st="5" end="5"/>
                                            </p:txEl>
                                          </p:spTgt>
                                        </p:tgtEl>
                                        <p:attrNameLst>
                                          <p:attrName>style.visibility</p:attrName>
                                        </p:attrNameLst>
                                      </p:cBhvr>
                                      <p:to>
                                        <p:strVal val="visible"/>
                                      </p:to>
                                    </p:set>
                                    <p:animEffect transition="in" filter="wipe(left)">
                                      <p:cBhvr>
                                        <p:cTn id="32" dur="500"/>
                                        <p:tgtEl>
                                          <p:spTgt spid="3379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7">
                                            <p:txEl>
                                              <p:pRg st="6" end="6"/>
                                            </p:txEl>
                                          </p:spTgt>
                                        </p:tgtEl>
                                        <p:attrNameLst>
                                          <p:attrName>style.visibility</p:attrName>
                                        </p:attrNameLst>
                                      </p:cBhvr>
                                      <p:to>
                                        <p:strVal val="visible"/>
                                      </p:to>
                                    </p:set>
                                    <p:animEffect transition="in" filter="wipe(left)">
                                      <p:cBhvr>
                                        <p:cTn id="37" dur="500"/>
                                        <p:tgtEl>
                                          <p:spTgt spid="337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autoUpdateAnimBg="0"/>
    </p:bldLst>
  </p:timing>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Pages>0</Pages>
  <Words>1548</Words>
  <Characters>0</Characters>
  <Application>Microsoft Office PowerPoint</Application>
  <DocSecurity>0</DocSecurity>
  <PresentationFormat>On-screen Show (4:3)</PresentationFormat>
  <Lines>0</Lines>
  <Paragraphs>224</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Times New Roman</vt:lpstr>
      <vt:lpstr>Arial</vt:lpstr>
      <vt:lpstr>griffin_template</vt:lpstr>
      <vt:lpstr>1</vt:lpstr>
      <vt:lpstr>What Is an Organization?</vt:lpstr>
      <vt:lpstr>PowerPoint Presentation</vt:lpstr>
      <vt:lpstr>What Is an Organization?</vt:lpstr>
      <vt:lpstr>How Do Managers Combine and Coordinate the Various Kinds of Resources?</vt:lpstr>
      <vt:lpstr>Figure 1.1: Management in Organizations</vt:lpstr>
      <vt:lpstr>What Is Management?</vt:lpstr>
      <vt:lpstr>What is Management?</vt:lpstr>
      <vt:lpstr>Who Is the Manager?</vt:lpstr>
      <vt:lpstr>The Manager’s Job Is To:</vt:lpstr>
      <vt:lpstr>The Manager Must Organize</vt:lpstr>
      <vt:lpstr>The Three Informational Roles</vt:lpstr>
      <vt:lpstr>The Manager Must Control</vt:lpstr>
      <vt:lpstr>The Management Process</vt:lpstr>
      <vt:lpstr>The Management Process</vt:lpstr>
      <vt:lpstr>Figure 1.2: The Managerial Process</vt:lpstr>
      <vt:lpstr>Kinds of Managers</vt:lpstr>
      <vt:lpstr>Kinds of Managers</vt:lpstr>
      <vt:lpstr>Figure 1.3: Kinds of Managers by  Level and Area</vt:lpstr>
      <vt:lpstr>Managing in Different Areas of the Organization</vt:lpstr>
      <vt:lpstr>Basic Managerial Roles and Skills</vt:lpstr>
      <vt:lpstr>PowerPoint Presentation</vt:lpstr>
      <vt:lpstr>The Three Interpersonal Roles</vt:lpstr>
      <vt:lpstr>The Four DECISIONAL ROLES</vt:lpstr>
      <vt:lpstr>Managerial Skills</vt:lpstr>
      <vt:lpstr>Technical Skills</vt:lpstr>
      <vt:lpstr>Interpersonal Skills</vt:lpstr>
      <vt:lpstr>Conceptual Skills</vt:lpstr>
      <vt:lpstr>Diagnostic Skills</vt:lpstr>
      <vt:lpstr>Communication Skills</vt:lpstr>
      <vt:lpstr>Decision-Making Skills</vt:lpstr>
      <vt:lpstr>Time-Management Skills</vt:lpstr>
      <vt:lpstr>Becoming a Manager</vt:lpstr>
      <vt:lpstr>Figure 1.4: Sources of  Management Skills</vt:lpstr>
      <vt:lpstr>The Nature of Management</vt:lpstr>
      <vt:lpstr>A Manager Must be a Leader of Employees</vt:lpstr>
      <vt:lpstr>You Have Been Assigned As  Manager of Your Group</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
  <dc:creator>User</dc:creator>
  <cp:keywords/>
  <dc:description/>
  <cp:lastModifiedBy>User</cp:lastModifiedBy>
  <cp:revision>21</cp:revision>
  <dcterms:created xsi:type="dcterms:W3CDTF">2003-07-02T01:56:36Z</dcterms:created>
  <dcterms:modified xsi:type="dcterms:W3CDTF">2022-06-30T09:15:04Z</dcterms:modified>
  <cp:category/>
</cp:coreProperties>
</file>