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sldIdLst>
    <p:sldId id="315" r:id="rId2"/>
    <p:sldId id="316" r:id="rId3"/>
    <p:sldId id="257" r:id="rId4"/>
    <p:sldId id="291" r:id="rId5"/>
    <p:sldId id="285" r:id="rId6"/>
    <p:sldId id="286" r:id="rId7"/>
    <p:sldId id="287" r:id="rId8"/>
    <p:sldId id="288" r:id="rId9"/>
    <p:sldId id="289" r:id="rId10"/>
    <p:sldId id="290" r:id="rId11"/>
    <p:sldId id="295" r:id="rId12"/>
    <p:sldId id="292" r:id="rId13"/>
    <p:sldId id="258" r:id="rId14"/>
    <p:sldId id="283" r:id="rId15"/>
    <p:sldId id="293" r:id="rId16"/>
    <p:sldId id="259" r:id="rId17"/>
    <p:sldId id="260" r:id="rId18"/>
    <p:sldId id="272" r:id="rId19"/>
    <p:sldId id="261" r:id="rId20"/>
    <p:sldId id="273" r:id="rId21"/>
    <p:sldId id="262" r:id="rId22"/>
    <p:sldId id="274" r:id="rId23"/>
    <p:sldId id="275" r:id="rId24"/>
    <p:sldId id="276" r:id="rId25"/>
    <p:sldId id="263" r:id="rId26"/>
    <p:sldId id="296" r:id="rId27"/>
    <p:sldId id="297" r:id="rId28"/>
    <p:sldId id="298" r:id="rId29"/>
    <p:sldId id="299" r:id="rId30"/>
    <p:sldId id="300" r:id="rId31"/>
    <p:sldId id="301" r:id="rId32"/>
    <p:sldId id="302" r:id="rId33"/>
    <p:sldId id="303" r:id="rId34"/>
    <p:sldId id="304" r:id="rId35"/>
    <p:sldId id="305" r:id="rId36"/>
    <p:sldId id="306" r:id="rId37"/>
    <p:sldId id="294" r:id="rId38"/>
    <p:sldId id="307" r:id="rId39"/>
    <p:sldId id="308" r:id="rId40"/>
    <p:sldId id="309" r:id="rId41"/>
    <p:sldId id="264" r:id="rId42"/>
    <p:sldId id="280" r:id="rId43"/>
    <p:sldId id="281" r:id="rId44"/>
    <p:sldId id="265" r:id="rId45"/>
    <p:sldId id="266" r:id="rId46"/>
    <p:sldId id="267" r:id="rId47"/>
    <p:sldId id="268" r:id="rId48"/>
    <p:sldId id="269" r:id="rId49"/>
    <p:sldId id="270" r:id="rId50"/>
    <p:sldId id="310" r:id="rId51"/>
    <p:sldId id="311" r:id="rId52"/>
    <p:sldId id="312" r:id="rId53"/>
    <p:sldId id="313" r:id="rId54"/>
    <p:sldId id="314" r:id="rId55"/>
    <p:sldId id="271" r:id="rId5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30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9396"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30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2028A4B-05F3-4B9D-81DB-DEBCF8E11D5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pPr eaLnBrk="1" hangingPunct="1"/>
            <a:endParaRPr lang="en-US" altLang="en-US" smtClean="0"/>
          </a:p>
        </p:txBody>
      </p:sp>
      <p:sp>
        <p:nvSpPr>
          <p:cNvPr id="60420"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84B884-8DDF-4A5E-8737-1C05507731FE}" type="slidenum">
              <a:rPr lang="en-US" altLang="en-US" sz="1200"/>
              <a:pPr eaLnBrk="1" hangingPunct="1"/>
              <a:t>8</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pPr eaLnBrk="1" hangingPunct="1"/>
            <a:endParaRPr lang="en-US" altLang="en-US" smtClean="0"/>
          </a:p>
        </p:txBody>
      </p:sp>
      <p:sp>
        <p:nvSpPr>
          <p:cNvPr id="61444"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F9D3AE8-3E35-42CE-AD30-304CB77A9762}" type="slidenum">
              <a:rPr lang="en-US" altLang="en-US" sz="1200"/>
              <a:pPr eaLnBrk="1" hangingPunct="1"/>
              <a:t>11</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pPr eaLnBrk="1" hangingPunct="1"/>
            <a:endParaRPr lang="en-US" altLang="en-US" smtClean="0"/>
          </a:p>
        </p:txBody>
      </p:sp>
      <p:sp>
        <p:nvSpPr>
          <p:cNvPr id="62468"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78BB29-BCA4-4D4D-A4F6-28CBB9BC3024}" type="slidenum">
              <a:rPr lang="en-US" altLang="en-US" sz="1200"/>
              <a:pPr eaLnBrk="1" hangingPunct="1"/>
              <a:t>26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pPr eaLnBrk="1" hangingPunct="1"/>
            <a:endParaRPr lang="en-US" altLang="en-US" smtClean="0"/>
          </a:p>
        </p:txBody>
      </p:sp>
      <p:sp>
        <p:nvSpPr>
          <p:cNvPr id="63492"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3A4313-982B-41A8-8444-ECA991DE0A6F}" type="slidenum">
              <a:rPr lang="en-US" altLang="en-US" sz="1200"/>
              <a:pPr eaLnBrk="1" hangingPunct="1"/>
              <a:t>27</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pPr eaLnBrk="1" hangingPunct="1"/>
            <a:endParaRPr lang="en-US" altLang="en-US" smtClean="0"/>
          </a:p>
        </p:txBody>
      </p:sp>
      <p:sp>
        <p:nvSpPr>
          <p:cNvPr id="64516" name="Slide Number Placeholder 3"/>
          <p:cNvSpPr>
            <a:spLocks noGrp="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313D00-5900-41DF-805E-E9812E3384C6}" type="slidenum">
              <a:rPr lang="en-US" altLang="en-US" sz="1200"/>
              <a:pPr eaLnBrk="1" hangingPunct="1"/>
              <a:t>35</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userDrawn="1"/>
        </p:nvSpPr>
        <p:spPr bwMode="auto">
          <a:xfrm>
            <a:off x="695325" y="6148388"/>
            <a:ext cx="7753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sz="1400" b="1" smtClean="0">
                <a:latin typeface="Arial" charset="0"/>
              </a:rPr>
              <a:t>Slide content created by Joseph B. Mosca, Monmouth University. </a:t>
            </a:r>
            <a:br>
              <a:rPr lang="en-US" sz="1400" b="1" smtClean="0">
                <a:latin typeface="Arial" charset="0"/>
              </a:rPr>
            </a:br>
            <a:r>
              <a:rPr lang="en-US" sz="1400" b="1" smtClean="0">
                <a:latin typeface="Arial" charset="0"/>
              </a:rPr>
              <a:t>Copyright © Houghton Mifflin Company. All rights reserved.</a:t>
            </a:r>
            <a:endParaRPr lang="en-US" sz="1400" b="1" smtClean="0"/>
          </a:p>
        </p:txBody>
      </p:sp>
      <p:sp>
        <p:nvSpPr>
          <p:cNvPr id="40962" name="Rectangle 2"/>
          <p:cNvSpPr>
            <a:spLocks noGrp="1" noChangeArrowheads="1"/>
          </p:cNvSpPr>
          <p:nvPr>
            <p:ph type="subTitle" idx="1"/>
          </p:nvPr>
        </p:nvSpPr>
        <p:spPr>
          <a:xfrm>
            <a:off x="4953000" y="3124200"/>
            <a:ext cx="4038600" cy="1752600"/>
          </a:xfrm>
        </p:spPr>
        <p:txBody>
          <a:bodyPr/>
          <a:lstStyle>
            <a:lvl1pPr marL="0" indent="0" algn="ctr">
              <a:buFontTx/>
              <a:buNone/>
              <a:defRPr i="1"/>
            </a:lvl1pPr>
          </a:lstStyle>
          <a:p>
            <a:pPr lvl="0"/>
            <a:r>
              <a:rPr lang="en-US" noProof="0" smtClean="0"/>
              <a:t>An Introduction to Management</a:t>
            </a:r>
          </a:p>
        </p:txBody>
      </p:sp>
      <p:sp>
        <p:nvSpPr>
          <p:cNvPr id="40963" name="Rectangle 3"/>
          <p:cNvSpPr>
            <a:spLocks noGrp="1" noChangeArrowheads="1"/>
          </p:cNvSpPr>
          <p:nvPr>
            <p:ph type="ctrTitle" sz="quarter"/>
          </p:nvPr>
        </p:nvSpPr>
        <p:spPr>
          <a:xfrm>
            <a:off x="7391400" y="1174750"/>
            <a:ext cx="1066800" cy="990600"/>
          </a:xfrm>
        </p:spPr>
        <p:txBody>
          <a:bodyPr/>
          <a:lstStyle>
            <a:lvl1pPr>
              <a:defRPr sz="4000">
                <a:solidFill>
                  <a:srgbClr val="C69A17"/>
                </a:solidFill>
              </a:defRPr>
            </a:lvl1pPr>
          </a:lstStyle>
          <a:p>
            <a:pPr lvl="0"/>
            <a:r>
              <a:rPr lang="en-US" noProof="0" smtClean="0"/>
              <a:t>22</a:t>
            </a:r>
          </a:p>
        </p:txBody>
      </p:sp>
    </p:spTree>
    <p:extLst>
      <p:ext uri="{BB962C8B-B14F-4D97-AF65-F5344CB8AC3E}">
        <p14:creationId xmlns:p14="http://schemas.microsoft.com/office/powerpoint/2010/main" val="216726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10 - </a:t>
            </a:r>
            <a:fld id="{08D0F8F7-A7D7-48C0-B017-D327292DAD5D}" type="slidenum">
              <a:rPr lang="en-US" altLang="en-US"/>
              <a:pPr/>
              <a:t>‹#›</a:t>
            </a:fld>
            <a:endParaRPr lang="en-US" altLang="en-US"/>
          </a:p>
        </p:txBody>
      </p:sp>
    </p:spTree>
    <p:extLst>
      <p:ext uri="{BB962C8B-B14F-4D97-AF65-F5344CB8AC3E}">
        <p14:creationId xmlns:p14="http://schemas.microsoft.com/office/powerpoint/2010/main" val="381497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7056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10 - </a:t>
            </a:r>
            <a:fld id="{7FBA1D90-2BFC-4DC1-95C2-3FFCFF6752C2}" type="slidenum">
              <a:rPr lang="en-US" altLang="en-US"/>
              <a:pPr/>
              <a:t>‹#›</a:t>
            </a:fld>
            <a:endParaRPr lang="en-US" altLang="en-US"/>
          </a:p>
        </p:txBody>
      </p:sp>
    </p:spTree>
    <p:extLst>
      <p:ext uri="{BB962C8B-B14F-4D97-AF65-F5344CB8AC3E}">
        <p14:creationId xmlns:p14="http://schemas.microsoft.com/office/powerpoint/2010/main" val="654597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10 - </a:t>
            </a:r>
            <a:fld id="{60F243F2-C103-4FCA-B533-9F9D1AB6C1D1}" type="slidenum">
              <a:rPr lang="en-US" altLang="en-US"/>
              <a:pPr/>
              <a:t>‹#›</a:t>
            </a:fld>
            <a:endParaRPr lang="en-US" altLang="en-US"/>
          </a:p>
        </p:txBody>
      </p:sp>
    </p:spTree>
    <p:extLst>
      <p:ext uri="{BB962C8B-B14F-4D97-AF65-F5344CB8AC3E}">
        <p14:creationId xmlns:p14="http://schemas.microsoft.com/office/powerpoint/2010/main" val="39587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10 - </a:t>
            </a:r>
            <a:fld id="{E08F3D3E-27FE-430A-94C3-F666E7F5E558}" type="slidenum">
              <a:rPr lang="en-US" altLang="en-US"/>
              <a:pPr/>
              <a:t>‹#›</a:t>
            </a:fld>
            <a:endParaRPr lang="en-US" altLang="en-US"/>
          </a:p>
        </p:txBody>
      </p:sp>
    </p:spTree>
    <p:extLst>
      <p:ext uri="{BB962C8B-B14F-4D97-AF65-F5344CB8AC3E}">
        <p14:creationId xmlns:p14="http://schemas.microsoft.com/office/powerpoint/2010/main" val="105117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ltLang="en-US"/>
              <a:t>10 - </a:t>
            </a:r>
            <a:fld id="{73C6C326-A0A5-4538-B7AE-10F744F5D0FD}" type="slidenum">
              <a:rPr lang="en-US" altLang="en-US"/>
              <a:pPr/>
              <a:t>‹#›</a:t>
            </a:fld>
            <a:endParaRPr lang="en-US" altLang="en-US"/>
          </a:p>
        </p:txBody>
      </p:sp>
    </p:spTree>
    <p:extLst>
      <p:ext uri="{BB962C8B-B14F-4D97-AF65-F5344CB8AC3E}">
        <p14:creationId xmlns:p14="http://schemas.microsoft.com/office/powerpoint/2010/main" val="125754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10 - </a:t>
            </a:r>
            <a:fld id="{C29DC146-F712-4CD0-9F61-5A48D76A2061}" type="slidenum">
              <a:rPr lang="en-US" altLang="en-US"/>
              <a:pPr/>
              <a:t>‹#›</a:t>
            </a:fld>
            <a:endParaRPr lang="en-US" altLang="en-US"/>
          </a:p>
        </p:txBody>
      </p:sp>
    </p:spTree>
    <p:extLst>
      <p:ext uri="{BB962C8B-B14F-4D97-AF65-F5344CB8AC3E}">
        <p14:creationId xmlns:p14="http://schemas.microsoft.com/office/powerpoint/2010/main" val="13090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8" name="Rectangle 5"/>
          <p:cNvSpPr>
            <a:spLocks noGrp="1" noChangeArrowheads="1"/>
          </p:cNvSpPr>
          <p:nvPr>
            <p:ph type="sldNum" sz="quarter" idx="11"/>
          </p:nvPr>
        </p:nvSpPr>
        <p:spPr>
          <a:ln/>
        </p:spPr>
        <p:txBody>
          <a:bodyPr/>
          <a:lstStyle>
            <a:lvl1pPr>
              <a:defRPr/>
            </a:lvl1pPr>
          </a:lstStyle>
          <a:p>
            <a:r>
              <a:rPr lang="en-US" altLang="en-US"/>
              <a:t>10 - </a:t>
            </a:r>
            <a:fld id="{3F17F04F-3FB8-4257-BF23-1D61D2608078}" type="slidenum">
              <a:rPr lang="en-US" altLang="en-US"/>
              <a:pPr/>
              <a:t>‹#›</a:t>
            </a:fld>
            <a:endParaRPr lang="en-US" altLang="en-US"/>
          </a:p>
        </p:txBody>
      </p:sp>
    </p:spTree>
    <p:extLst>
      <p:ext uri="{BB962C8B-B14F-4D97-AF65-F5344CB8AC3E}">
        <p14:creationId xmlns:p14="http://schemas.microsoft.com/office/powerpoint/2010/main" val="363097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4" name="Rectangle 5"/>
          <p:cNvSpPr>
            <a:spLocks noGrp="1" noChangeArrowheads="1"/>
          </p:cNvSpPr>
          <p:nvPr>
            <p:ph type="sldNum" sz="quarter" idx="11"/>
          </p:nvPr>
        </p:nvSpPr>
        <p:spPr>
          <a:ln/>
        </p:spPr>
        <p:txBody>
          <a:bodyPr/>
          <a:lstStyle>
            <a:lvl1pPr>
              <a:defRPr/>
            </a:lvl1pPr>
          </a:lstStyle>
          <a:p>
            <a:r>
              <a:rPr lang="en-US" altLang="en-US"/>
              <a:t>10 - </a:t>
            </a:r>
            <a:fld id="{234AFA7C-785A-418B-8479-92E740F00244}" type="slidenum">
              <a:rPr lang="en-US" altLang="en-US"/>
              <a:pPr/>
              <a:t>‹#›</a:t>
            </a:fld>
            <a:endParaRPr lang="en-US" altLang="en-US"/>
          </a:p>
        </p:txBody>
      </p:sp>
    </p:spTree>
    <p:extLst>
      <p:ext uri="{BB962C8B-B14F-4D97-AF65-F5344CB8AC3E}">
        <p14:creationId xmlns:p14="http://schemas.microsoft.com/office/powerpoint/2010/main" val="138285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3" name="Rectangle 5"/>
          <p:cNvSpPr>
            <a:spLocks noGrp="1" noChangeArrowheads="1"/>
          </p:cNvSpPr>
          <p:nvPr>
            <p:ph type="sldNum" sz="quarter" idx="11"/>
          </p:nvPr>
        </p:nvSpPr>
        <p:spPr>
          <a:ln/>
        </p:spPr>
        <p:txBody>
          <a:bodyPr/>
          <a:lstStyle>
            <a:lvl1pPr>
              <a:defRPr/>
            </a:lvl1pPr>
          </a:lstStyle>
          <a:p>
            <a:r>
              <a:rPr lang="en-US" altLang="en-US"/>
              <a:t>10 - </a:t>
            </a:r>
            <a:fld id="{C313B448-2FB7-415C-AF29-8FD30555D614}" type="slidenum">
              <a:rPr lang="en-US" altLang="en-US"/>
              <a:pPr/>
              <a:t>‹#›</a:t>
            </a:fld>
            <a:endParaRPr lang="en-US" altLang="en-US"/>
          </a:p>
        </p:txBody>
      </p:sp>
    </p:spTree>
    <p:extLst>
      <p:ext uri="{BB962C8B-B14F-4D97-AF65-F5344CB8AC3E}">
        <p14:creationId xmlns:p14="http://schemas.microsoft.com/office/powerpoint/2010/main" val="154831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10 - </a:t>
            </a:r>
            <a:fld id="{668A8150-F2DD-4DE4-8720-BB4738345BC6}" type="slidenum">
              <a:rPr lang="en-US" altLang="en-US"/>
              <a:pPr/>
              <a:t>‹#›</a:t>
            </a:fld>
            <a:endParaRPr lang="en-US" altLang="en-US"/>
          </a:p>
        </p:txBody>
      </p:sp>
    </p:spTree>
    <p:extLst>
      <p:ext uri="{BB962C8B-B14F-4D97-AF65-F5344CB8AC3E}">
        <p14:creationId xmlns:p14="http://schemas.microsoft.com/office/powerpoint/2010/main" val="222524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Houghton Mifflin Company.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ltLang="en-US"/>
              <a:t>10 - </a:t>
            </a:r>
            <a:fld id="{0F3131AE-91B4-46D1-9CFC-F1D0A89D927C}" type="slidenum">
              <a:rPr lang="en-US" altLang="en-US"/>
              <a:pPr/>
              <a:t>‹#›</a:t>
            </a:fld>
            <a:endParaRPr lang="en-US" altLang="en-US"/>
          </a:p>
        </p:txBody>
      </p:sp>
    </p:spTree>
    <p:extLst>
      <p:ext uri="{BB962C8B-B14F-4D97-AF65-F5344CB8AC3E}">
        <p14:creationId xmlns:p14="http://schemas.microsoft.com/office/powerpoint/2010/main" val="215261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a:t>
            </a:r>
            <a:br>
              <a:rPr lang="en-US" altLang="en-US" smtClean="0"/>
            </a:br>
            <a:r>
              <a:rPr lang="en-US" altLang="en-US" smtClean="0"/>
              <a:t>Master title style</a:t>
            </a:r>
          </a:p>
        </p:txBody>
      </p:sp>
      <p:sp>
        <p:nvSpPr>
          <p:cNvPr id="1027" name="Rectangle 3"/>
          <p:cNvSpPr>
            <a:spLocks noGrp="1" noChangeArrowheads="1"/>
          </p:cNvSpPr>
          <p:nvPr>
            <p:ph type="body" idx="1"/>
          </p:nvPr>
        </p:nvSpPr>
        <p:spPr bwMode="auto">
          <a:xfrm>
            <a:off x="685800" y="1524000"/>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9940" name="Rectangle 4"/>
          <p:cNvSpPr>
            <a:spLocks noGrp="1" noChangeArrowheads="1"/>
          </p:cNvSpPr>
          <p:nvPr>
            <p:ph type="ftr" sz="quarter" idx="3"/>
          </p:nvPr>
        </p:nvSpPr>
        <p:spPr bwMode="auto">
          <a:xfrm>
            <a:off x="533400" y="6553200"/>
            <a:ext cx="495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200" b="1">
                <a:solidFill>
                  <a:schemeClr val="bg1"/>
                </a:solidFill>
                <a:latin typeface="+mn-lt"/>
              </a:defRPr>
            </a:lvl1pPr>
          </a:lstStyle>
          <a:p>
            <a:pPr>
              <a:defRPr/>
            </a:pPr>
            <a:r>
              <a:rPr lang="en-US"/>
              <a:t>Copyright © Houghton Mifflin Company. All rights reserved.</a:t>
            </a:r>
          </a:p>
        </p:txBody>
      </p:sp>
      <p:sp>
        <p:nvSpPr>
          <p:cNvPr id="39941" name="Rectangle 5"/>
          <p:cNvSpPr>
            <a:spLocks noGrp="1" noChangeArrowheads="1"/>
          </p:cNvSpPr>
          <p:nvPr>
            <p:ph type="sldNum" sz="quarter" idx="4"/>
          </p:nvPr>
        </p:nvSpPr>
        <p:spPr bwMode="auto">
          <a:xfrm>
            <a:off x="7239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200" b="1">
                <a:solidFill>
                  <a:schemeClr val="bg1"/>
                </a:solidFill>
                <a:latin typeface="Arial" panose="020B0604020202020204" pitchFamily="34" charset="0"/>
              </a:defRPr>
            </a:lvl1pPr>
          </a:lstStyle>
          <a:p>
            <a:r>
              <a:rPr lang="en-US" altLang="en-US"/>
              <a:t>10 - </a:t>
            </a:r>
            <a:fld id="{1BE366E5-C042-43A4-94A5-EFD477AC97C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9"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ctr" rtl="0" eaLnBrk="0" fontAlgn="base" hangingPunct="0">
        <a:spcBef>
          <a:spcPct val="0"/>
        </a:spcBef>
        <a:spcAft>
          <a:spcPct val="0"/>
        </a:spcAft>
        <a:defRPr sz="3200" b="1">
          <a:solidFill>
            <a:srgbClr val="823118"/>
          </a:solidFill>
          <a:latin typeface="+mj-lt"/>
          <a:ea typeface="+mj-ea"/>
          <a:cs typeface="+mj-cs"/>
        </a:defRPr>
      </a:lvl1pPr>
      <a:lvl2pPr algn="ctr" rtl="0" eaLnBrk="0" fontAlgn="base" hangingPunct="0">
        <a:spcBef>
          <a:spcPct val="0"/>
        </a:spcBef>
        <a:spcAft>
          <a:spcPct val="0"/>
        </a:spcAft>
        <a:defRPr sz="3200" b="1">
          <a:solidFill>
            <a:srgbClr val="823118"/>
          </a:solidFill>
          <a:latin typeface="Arial" charset="0"/>
        </a:defRPr>
      </a:lvl2pPr>
      <a:lvl3pPr algn="ctr" rtl="0" eaLnBrk="0" fontAlgn="base" hangingPunct="0">
        <a:spcBef>
          <a:spcPct val="0"/>
        </a:spcBef>
        <a:spcAft>
          <a:spcPct val="0"/>
        </a:spcAft>
        <a:defRPr sz="3200" b="1">
          <a:solidFill>
            <a:srgbClr val="823118"/>
          </a:solidFill>
          <a:latin typeface="Arial" charset="0"/>
        </a:defRPr>
      </a:lvl3pPr>
      <a:lvl4pPr algn="ctr" rtl="0" eaLnBrk="0" fontAlgn="base" hangingPunct="0">
        <a:spcBef>
          <a:spcPct val="0"/>
        </a:spcBef>
        <a:spcAft>
          <a:spcPct val="0"/>
        </a:spcAft>
        <a:defRPr sz="3200" b="1">
          <a:solidFill>
            <a:srgbClr val="823118"/>
          </a:solidFill>
          <a:latin typeface="Arial" charset="0"/>
        </a:defRPr>
      </a:lvl4pPr>
      <a:lvl5pPr algn="ctr" rtl="0" eaLnBrk="0" fontAlgn="base" hangingPunct="0">
        <a:spcBef>
          <a:spcPct val="0"/>
        </a:spcBef>
        <a:spcAft>
          <a:spcPct val="0"/>
        </a:spcAft>
        <a:defRPr sz="3200" b="1">
          <a:solidFill>
            <a:srgbClr val="823118"/>
          </a:solidFill>
          <a:latin typeface="Arial" charset="0"/>
        </a:defRPr>
      </a:lvl5pPr>
      <a:lvl6pPr marL="457200" algn="ctr" rtl="0" fontAlgn="base">
        <a:spcBef>
          <a:spcPct val="0"/>
        </a:spcBef>
        <a:spcAft>
          <a:spcPct val="0"/>
        </a:spcAft>
        <a:defRPr sz="3200" b="1">
          <a:solidFill>
            <a:srgbClr val="823118"/>
          </a:solidFill>
          <a:latin typeface="Arial" charset="0"/>
        </a:defRPr>
      </a:lvl6pPr>
      <a:lvl7pPr marL="914400" algn="ctr" rtl="0" fontAlgn="base">
        <a:spcBef>
          <a:spcPct val="0"/>
        </a:spcBef>
        <a:spcAft>
          <a:spcPct val="0"/>
        </a:spcAft>
        <a:defRPr sz="3200" b="1">
          <a:solidFill>
            <a:srgbClr val="823118"/>
          </a:solidFill>
          <a:latin typeface="Arial" charset="0"/>
        </a:defRPr>
      </a:lvl7pPr>
      <a:lvl8pPr marL="1371600" algn="ctr" rtl="0" fontAlgn="base">
        <a:spcBef>
          <a:spcPct val="0"/>
        </a:spcBef>
        <a:spcAft>
          <a:spcPct val="0"/>
        </a:spcAft>
        <a:defRPr sz="3200" b="1">
          <a:solidFill>
            <a:srgbClr val="823118"/>
          </a:solidFill>
          <a:latin typeface="Arial" charset="0"/>
        </a:defRPr>
      </a:lvl8pPr>
      <a:lvl9pPr marL="1828800" algn="ctr" rtl="0" fontAlgn="base">
        <a:spcBef>
          <a:spcPct val="0"/>
        </a:spcBef>
        <a:spcAft>
          <a:spcPct val="0"/>
        </a:spcAft>
        <a:defRPr sz="3200" b="1">
          <a:solidFill>
            <a:srgbClr val="823118"/>
          </a:solidFill>
          <a:latin typeface="Arial" charset="0"/>
        </a:defRPr>
      </a:lvl9pPr>
    </p:titleStyle>
    <p:bodyStyle>
      <a:lvl1pPr marL="342900" indent="-342900" algn="l" rtl="0" eaLnBrk="0" fontAlgn="base" hangingPunct="0">
        <a:spcBef>
          <a:spcPct val="20000"/>
        </a:spcBef>
        <a:spcAft>
          <a:spcPct val="0"/>
        </a:spcAft>
        <a:buClr>
          <a:srgbClr val="E87226"/>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87226"/>
        </a:buClr>
        <a:buChar char="–"/>
        <a:defRPr sz="2800">
          <a:solidFill>
            <a:schemeClr val="tx1"/>
          </a:solidFill>
          <a:latin typeface="+mn-lt"/>
        </a:defRPr>
      </a:lvl2pPr>
      <a:lvl3pPr marL="1143000" indent="-228600" algn="l" rtl="0" eaLnBrk="0" fontAlgn="base" hangingPunct="0">
        <a:spcBef>
          <a:spcPct val="20000"/>
        </a:spcBef>
        <a:spcAft>
          <a:spcPct val="0"/>
        </a:spcAft>
        <a:buClr>
          <a:srgbClr val="E87226"/>
        </a:buClr>
        <a:buChar char="•"/>
        <a:defRPr sz="2400">
          <a:solidFill>
            <a:schemeClr val="tx1"/>
          </a:solidFill>
          <a:latin typeface="+mn-lt"/>
        </a:defRPr>
      </a:lvl3pPr>
      <a:lvl4pPr marL="1600200" indent="-228600" algn="l" rtl="0" eaLnBrk="0" fontAlgn="base" hangingPunct="0">
        <a:spcBef>
          <a:spcPct val="20000"/>
        </a:spcBef>
        <a:spcAft>
          <a:spcPct val="0"/>
        </a:spcAft>
        <a:buClr>
          <a:srgbClr val="E87226"/>
        </a:buClr>
        <a:buChar char="–"/>
        <a:defRPr sz="2000">
          <a:solidFill>
            <a:schemeClr val="tx1"/>
          </a:solidFill>
          <a:latin typeface="+mn-lt"/>
        </a:defRPr>
      </a:lvl4pPr>
      <a:lvl5pPr marL="2057400" indent="-228600" algn="l" rtl="0" eaLnBrk="0" fontAlgn="base" hangingPunct="0">
        <a:spcBef>
          <a:spcPct val="20000"/>
        </a:spcBef>
        <a:spcAft>
          <a:spcPct val="0"/>
        </a:spcAft>
        <a:buClr>
          <a:srgbClr val="E87226"/>
        </a:buClr>
        <a:buChar char="»"/>
        <a:defRPr sz="2000">
          <a:solidFill>
            <a:schemeClr val="tx1"/>
          </a:solidFill>
          <a:latin typeface="+mn-lt"/>
        </a:defRPr>
      </a:lvl5pPr>
      <a:lvl6pPr marL="2514600" indent="-228600" algn="l" rtl="0" fontAlgn="base">
        <a:spcBef>
          <a:spcPct val="20000"/>
        </a:spcBef>
        <a:spcAft>
          <a:spcPct val="0"/>
        </a:spcAft>
        <a:buClr>
          <a:srgbClr val="E87226"/>
        </a:buClr>
        <a:buChar char="»"/>
        <a:defRPr sz="2000">
          <a:solidFill>
            <a:schemeClr val="tx1"/>
          </a:solidFill>
          <a:latin typeface="+mn-lt"/>
        </a:defRPr>
      </a:lvl6pPr>
      <a:lvl7pPr marL="2971800" indent="-228600" algn="l" rtl="0" fontAlgn="base">
        <a:spcBef>
          <a:spcPct val="20000"/>
        </a:spcBef>
        <a:spcAft>
          <a:spcPct val="0"/>
        </a:spcAft>
        <a:buClr>
          <a:srgbClr val="E87226"/>
        </a:buClr>
        <a:buChar char="»"/>
        <a:defRPr sz="2000">
          <a:solidFill>
            <a:schemeClr val="tx1"/>
          </a:solidFill>
          <a:latin typeface="+mn-lt"/>
        </a:defRPr>
      </a:lvl7pPr>
      <a:lvl8pPr marL="3429000" indent="-228600" algn="l" rtl="0" fontAlgn="base">
        <a:spcBef>
          <a:spcPct val="20000"/>
        </a:spcBef>
        <a:spcAft>
          <a:spcPct val="0"/>
        </a:spcAft>
        <a:buClr>
          <a:srgbClr val="E87226"/>
        </a:buClr>
        <a:buChar char="»"/>
        <a:defRPr sz="2000">
          <a:solidFill>
            <a:schemeClr val="tx1"/>
          </a:solidFill>
          <a:latin typeface="+mn-lt"/>
        </a:defRPr>
      </a:lvl8pPr>
      <a:lvl9pPr marL="3886200" indent="-228600" algn="l" rtl="0" fontAlgn="base">
        <a:spcBef>
          <a:spcPct val="20000"/>
        </a:spcBef>
        <a:spcAft>
          <a:spcPct val="0"/>
        </a:spcAft>
        <a:buClr>
          <a:srgbClr val="E8722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t>Chapter 10 </a:t>
            </a:r>
          </a:p>
        </p:txBody>
      </p:sp>
      <p:sp>
        <p:nvSpPr>
          <p:cNvPr id="3" name="Content Placeholder 2"/>
          <p:cNvSpPr>
            <a:spLocks noGrp="1"/>
          </p:cNvSpPr>
          <p:nvPr>
            <p:ph idx="1"/>
          </p:nvPr>
        </p:nvSpPr>
        <p:spPr/>
        <p:txBody>
          <a:bodyPr/>
          <a:lstStyle/>
          <a:p>
            <a:pPr marL="0" indent="0">
              <a:buFontTx/>
              <a:buNone/>
              <a:defRPr/>
            </a:pPr>
            <a:r>
              <a:rPr lang="en-US" b="1" dirty="0" smtClean="0">
                <a:solidFill>
                  <a:schemeClr val="accent6">
                    <a:lumMod val="50000"/>
                  </a:schemeClr>
                </a:solidFill>
              </a:rPr>
              <a:t>Managing New Venture Formation and Entrepreneurship</a:t>
            </a:r>
          </a:p>
          <a:p>
            <a:pPr marL="0" indent="0">
              <a:buFontTx/>
              <a:buNone/>
              <a:defRPr/>
            </a:pPr>
            <a:endParaRPr lang="en-US" b="1" dirty="0">
              <a:solidFill>
                <a:schemeClr val="accent6">
                  <a:lumMod val="50000"/>
                </a:schemeClr>
              </a:solidFill>
            </a:endParaRPr>
          </a:p>
          <a:p>
            <a:pPr marL="0" indent="0">
              <a:buFontTx/>
              <a:buNone/>
              <a:defRPr/>
            </a:pPr>
            <a:r>
              <a:rPr lang="en-US" b="1" dirty="0" smtClean="0">
                <a:solidFill>
                  <a:srgbClr val="C00000"/>
                </a:solidFill>
              </a:rPr>
              <a:t>Slides Prepared by: </a:t>
            </a:r>
          </a:p>
          <a:p>
            <a:pPr marL="0" indent="0">
              <a:buFontTx/>
              <a:buNone/>
              <a:defRPr/>
            </a:pPr>
            <a:r>
              <a:rPr lang="en-US" b="1" dirty="0" smtClean="0">
                <a:solidFill>
                  <a:srgbClr val="C00000"/>
                </a:solidFill>
              </a:rPr>
              <a:t>M. Kashem </a:t>
            </a:r>
          </a:p>
          <a:p>
            <a:pPr marL="0" indent="0">
              <a:buFontTx/>
              <a:buNone/>
              <a:defRPr/>
            </a:pPr>
            <a:r>
              <a:rPr lang="en-US" b="1" dirty="0" smtClean="0">
                <a:solidFill>
                  <a:srgbClr val="C00000"/>
                </a:solidFill>
              </a:rPr>
              <a:t>MIS Department </a:t>
            </a:r>
          </a:p>
          <a:p>
            <a:pPr marL="0" indent="0">
              <a:buFontTx/>
              <a:buNone/>
              <a:defRPr/>
            </a:pPr>
            <a:r>
              <a:rPr lang="en-US" b="1" dirty="0" smtClean="0">
                <a:solidFill>
                  <a:srgbClr val="C00000"/>
                </a:solidFill>
              </a:rPr>
              <a:t>University of Dhaka </a:t>
            </a:r>
          </a:p>
          <a:p>
            <a:pPr>
              <a:defRPr/>
            </a:pPr>
            <a:endParaRPr lang="en-US" dirty="0">
              <a:solidFill>
                <a:srgbClr val="C00000"/>
              </a:solidFill>
            </a:endParaRPr>
          </a:p>
        </p:txBody>
      </p:sp>
      <p:sp>
        <p:nvSpPr>
          <p:cNvPr id="4" name="Footer Placeholder 3"/>
          <p:cNvSpPr>
            <a:spLocks noGrp="1"/>
          </p:cNvSpPr>
          <p:nvPr>
            <p:ph type="ftr" sz="quarter" idx="10"/>
          </p:nvPr>
        </p:nvSpPr>
        <p:spPr/>
        <p:txBody>
          <a:bodyPr/>
          <a:lstStyle/>
          <a:p>
            <a:pPr>
              <a:defRPr/>
            </a:pPr>
            <a:r>
              <a:rPr lang="en-US" smtClean="0"/>
              <a:t>Copyright © Houghton Mifflin Company. All rights reserved.</a:t>
            </a:r>
            <a:endParaRPr lang="en-US"/>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BB828FF1-D4A0-489B-ADA8-544173875599}" type="slidenum">
              <a:rPr lang="en-US" altLang="en-US" sz="1200">
                <a:solidFill>
                  <a:schemeClr val="bg1"/>
                </a:solidFill>
                <a:latin typeface="Arial" panose="020B0604020202020204" pitchFamily="34" charset="0"/>
              </a:rPr>
              <a:pPr eaLnBrk="1" hangingPunct="1"/>
              <a:t>1</a:t>
            </a:fld>
            <a:endParaRPr lang="en-US" altLang="en-US" sz="120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object 2"/>
          <p:cNvGrpSpPr>
            <a:grpSpLocks/>
          </p:cNvGrpSpPr>
          <p:nvPr/>
        </p:nvGrpSpPr>
        <p:grpSpPr bwMode="auto">
          <a:xfrm>
            <a:off x="1309688" y="1789113"/>
            <a:ext cx="6526212" cy="238125"/>
            <a:chOff x="719999" y="2027591"/>
            <a:chExt cx="3589654" cy="270510"/>
          </a:xfrm>
        </p:grpSpPr>
        <p:sp>
          <p:nvSpPr>
            <p:cNvPr id="12292" name="object 3"/>
            <p:cNvSpPr>
              <a:spLocks/>
            </p:cNvSpPr>
            <p:nvPr/>
          </p:nvSpPr>
          <p:spPr bwMode="auto">
            <a:xfrm>
              <a:off x="719999" y="2027591"/>
              <a:ext cx="3589654" cy="270510"/>
            </a:xfrm>
            <a:custGeom>
              <a:avLst/>
              <a:gdLst>
                <a:gd name="T0" fmla="*/ 3589200 w 3589654"/>
                <a:gd name="T1" fmla="*/ 0 h 270510"/>
                <a:gd name="T2" fmla="*/ 0 w 3589654"/>
                <a:gd name="T3" fmla="*/ 0 h 270510"/>
                <a:gd name="T4" fmla="*/ 0 w 3589654"/>
                <a:gd name="T5" fmla="*/ 270510 h 270510"/>
                <a:gd name="T6" fmla="*/ 3589200 w 3589654"/>
                <a:gd name="T7" fmla="*/ 270510 h 270510"/>
                <a:gd name="T8" fmla="*/ 3589200 w 3589654"/>
                <a:gd name="T9" fmla="*/ 0 h 270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270510">
                  <a:moveTo>
                    <a:pt x="3589200" y="0"/>
                  </a:moveTo>
                  <a:lnTo>
                    <a:pt x="0" y="0"/>
                  </a:lnTo>
                  <a:lnTo>
                    <a:pt x="0" y="270510"/>
                  </a:lnTo>
                  <a:lnTo>
                    <a:pt x="3589200" y="270510"/>
                  </a:lnTo>
                  <a:lnTo>
                    <a:pt x="358920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2293" name="object 4"/>
            <p:cNvSpPr>
              <a:spLocks/>
            </p:cNvSpPr>
            <p:nvPr/>
          </p:nvSpPr>
          <p:spPr bwMode="auto">
            <a:xfrm>
              <a:off x="719999" y="2279051"/>
              <a:ext cx="3589654" cy="19050"/>
            </a:xfrm>
            <a:custGeom>
              <a:avLst/>
              <a:gdLst>
                <a:gd name="T0" fmla="*/ 3589200 w 3589654"/>
                <a:gd name="T1" fmla="*/ 0 h 19050"/>
                <a:gd name="T2" fmla="*/ 0 w 3589654"/>
                <a:gd name="T3" fmla="*/ 0 h 19050"/>
                <a:gd name="T4" fmla="*/ 0 w 3589654"/>
                <a:gd name="T5" fmla="*/ 19050 h 19050"/>
                <a:gd name="T6" fmla="*/ 3589200 w 3589654"/>
                <a:gd name="T7" fmla="*/ 19050 h 19050"/>
                <a:gd name="T8" fmla="*/ 3589200 w 3589654"/>
                <a:gd name="T9" fmla="*/ 0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19050">
                  <a:moveTo>
                    <a:pt x="3589200" y="0"/>
                  </a:moveTo>
                  <a:lnTo>
                    <a:pt x="0" y="0"/>
                  </a:lnTo>
                  <a:lnTo>
                    <a:pt x="0" y="19050"/>
                  </a:lnTo>
                  <a:lnTo>
                    <a:pt x="3589200" y="19050"/>
                  </a:lnTo>
                  <a:lnTo>
                    <a:pt x="35892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12291" name="object 5"/>
          <p:cNvSpPr txBox="1">
            <a:spLocks noChangeArrowheads="1"/>
          </p:cNvSpPr>
          <p:nvPr/>
        </p:nvSpPr>
        <p:spPr bwMode="auto">
          <a:xfrm>
            <a:off x="554038" y="409575"/>
            <a:ext cx="8174037" cy="62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76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ts val="1088"/>
              </a:lnSpc>
              <a:spcBef>
                <a:spcPts val="900"/>
              </a:spcBef>
            </a:pPr>
            <a:endParaRPr lang="en-US" altLang="en-US" sz="1000">
              <a:cs typeface="Times New Roman" panose="02020603050405020304" pitchFamily="18" charset="0"/>
            </a:endParaRPr>
          </a:p>
          <a:p>
            <a:pPr eaLnBrk="1" hangingPunct="1">
              <a:spcBef>
                <a:spcPts val="813"/>
              </a:spcBef>
            </a:pPr>
            <a:r>
              <a:rPr lang="en-US" altLang="en-US" sz="2000" b="1">
                <a:cs typeface="Times New Roman" panose="02020603050405020304" pitchFamily="18" charset="0"/>
              </a:rPr>
              <a:t>Are You Ready to Be an Entrepreneur?</a:t>
            </a:r>
            <a:endParaRPr lang="en-US" altLang="en-US" sz="2000">
              <a:cs typeface="Times New Roman" panose="02020603050405020304" pitchFamily="18" charset="0"/>
            </a:endParaRPr>
          </a:p>
          <a:p>
            <a:pPr eaLnBrk="1" hangingPunct="1">
              <a:spcBef>
                <a:spcPts val="25"/>
              </a:spcBef>
            </a:pPr>
            <a:endParaRPr lang="en-US" altLang="en-US" sz="1400">
              <a:cs typeface="Times New Roman" panose="02020603050405020304" pitchFamily="18" charset="0"/>
            </a:endParaRPr>
          </a:p>
          <a:p>
            <a:pPr eaLnBrk="1" hangingPunct="1">
              <a:lnSpc>
                <a:spcPts val="1088"/>
              </a:lnSpc>
            </a:pPr>
            <a:r>
              <a:rPr lang="en-US" altLang="en-US">
                <a:latin typeface="Arial Narrow" panose="020B0606020202030204" pitchFamily="34" charset="0"/>
                <a:cs typeface="Times New Roman" panose="02020603050405020304" pitchFamily="18" charset="0"/>
              </a:rPr>
              <a:t>Here are some questions would-be</a:t>
            </a:r>
          </a:p>
          <a:p>
            <a:pPr eaLnBrk="1" hangingPunct="1">
              <a:lnSpc>
                <a:spcPts val="1088"/>
              </a:lnSpc>
            </a:pPr>
            <a:r>
              <a:rPr lang="en-US" altLang="en-US">
                <a:latin typeface="Arial Narrow" panose="020B0606020202030204" pitchFamily="34" charset="0"/>
                <a:cs typeface="Times New Roman" panose="02020603050405020304" pitchFamily="18" charset="0"/>
              </a:rPr>
              <a:t> </a:t>
            </a:r>
          </a:p>
          <a:p>
            <a:pPr eaLnBrk="1" hangingPunct="1">
              <a:lnSpc>
                <a:spcPts val="1088"/>
              </a:lnSpc>
            </a:pPr>
            <a:r>
              <a:rPr lang="en-US" altLang="en-US">
                <a:latin typeface="Arial Narrow" panose="020B0606020202030204" pitchFamily="34" charset="0"/>
                <a:cs typeface="Times New Roman" panose="02020603050405020304" pitchFamily="18" charset="0"/>
              </a:rPr>
              <a:t>entrepreneurs should ask  themselves:</a:t>
            </a:r>
          </a:p>
          <a:p>
            <a:pPr eaLnBrk="1" hangingPunct="1">
              <a:spcBef>
                <a:spcPts val="13"/>
              </a:spcBef>
            </a:pPr>
            <a:endParaRPr lang="en-US" altLang="en-US" sz="1100">
              <a:latin typeface="Arial Narrow" panose="020B0606020202030204" pitchFamily="34" charset="0"/>
              <a:cs typeface="Times New Roman" panose="02020603050405020304" pitchFamily="18" charset="0"/>
            </a:endParaRPr>
          </a:p>
          <a:p>
            <a:pPr algn="just" eaLnBrk="1" hangingPunct="1">
              <a:buFontTx/>
              <a:buAutoNum type="arabicPeriod"/>
            </a:pPr>
            <a:r>
              <a:rPr lang="en-US" altLang="en-US" sz="1600">
                <a:latin typeface="Book Antiqua" panose="02040602050305030304" pitchFamily="18" charset="0"/>
                <a:cs typeface="Times New Roman" panose="02020603050405020304" pitchFamily="18" charset="0"/>
              </a:rPr>
              <a:t>What is new and novel about your idea? Are you solving a  problem or unmet need?</a:t>
            </a:r>
          </a:p>
          <a:p>
            <a:pPr algn="just" eaLnBrk="1" hangingPunct="1">
              <a:spcBef>
                <a:spcPts val="500"/>
              </a:spcBef>
              <a:buFontTx/>
              <a:buAutoNum type="arabicPeriod"/>
            </a:pPr>
            <a:r>
              <a:rPr lang="en-US" altLang="en-US" sz="1600">
                <a:latin typeface="Book Antiqua" panose="02040602050305030304" pitchFamily="18" charset="0"/>
                <a:cs typeface="Times New Roman" panose="02020603050405020304" pitchFamily="18" charset="0"/>
              </a:rPr>
              <a:t>Are there similar products/services out there? If so, what  makes yours better?</a:t>
            </a:r>
          </a:p>
          <a:p>
            <a:pPr algn="just" eaLnBrk="1" hangingPunct="1">
              <a:spcBef>
                <a:spcPts val="500"/>
              </a:spcBef>
              <a:buFontTx/>
              <a:buAutoNum type="arabicPeriod"/>
            </a:pPr>
            <a:r>
              <a:rPr lang="en-US" altLang="en-US" sz="1600">
                <a:latin typeface="Book Antiqua" panose="02040602050305030304" pitchFamily="18" charset="0"/>
                <a:cs typeface="Times New Roman" panose="02020603050405020304" pitchFamily="18" charset="0"/>
              </a:rPr>
              <a:t>Who is your target market? How many people would use  your product or service?</a:t>
            </a:r>
          </a:p>
          <a:p>
            <a:pPr algn="just" eaLnBrk="1" hangingPunct="1">
              <a:spcBef>
                <a:spcPts val="488"/>
              </a:spcBef>
              <a:buFontTx/>
              <a:buAutoNum type="arabicPeriod"/>
            </a:pPr>
            <a:r>
              <a:rPr lang="en-US" altLang="en-US" sz="1600">
                <a:latin typeface="Book Antiqua" panose="02040602050305030304" pitchFamily="18" charset="0"/>
                <a:cs typeface="Times New Roman" panose="02020603050405020304" pitchFamily="18" charset="0"/>
              </a:rPr>
              <a:t>Have you talked with potential customers to get their  feedback? Would they buy your product/service?</a:t>
            </a:r>
          </a:p>
          <a:p>
            <a:pPr algn="just" eaLnBrk="1" hangingPunct="1">
              <a:spcBef>
                <a:spcPts val="500"/>
              </a:spcBef>
              <a:buFontTx/>
              <a:buAutoNum type="arabicPeriod"/>
            </a:pPr>
            <a:r>
              <a:rPr lang="en-US" altLang="en-US" sz="1600">
                <a:latin typeface="Book Antiqua" panose="02040602050305030304" pitchFamily="18" charset="0"/>
                <a:cs typeface="Times New Roman" panose="02020603050405020304" pitchFamily="18" charset="0"/>
              </a:rPr>
              <a:t>What about production costs? How much do you think the  market will pay?</a:t>
            </a:r>
          </a:p>
          <a:p>
            <a:pPr algn="just" eaLnBrk="1" hangingPunct="1">
              <a:spcBef>
                <a:spcPts val="488"/>
              </a:spcBef>
              <a:buFontTx/>
              <a:buAutoNum type="arabicPeriod"/>
            </a:pPr>
            <a:r>
              <a:rPr lang="en-US" altLang="en-US" sz="1600">
                <a:latin typeface="Book Antiqua" panose="02040602050305030304" pitchFamily="18" charset="0"/>
                <a:cs typeface="Times New Roman" panose="02020603050405020304" pitchFamily="18" charset="0"/>
              </a:rPr>
              <a:t>How defensible is the concept? Is there good intellectual  property?</a:t>
            </a:r>
          </a:p>
          <a:p>
            <a:pPr algn="just" eaLnBrk="1" hangingPunct="1">
              <a:spcBef>
                <a:spcPts val="363"/>
              </a:spcBef>
              <a:buFontTx/>
              <a:buAutoNum type="arabicPeriod"/>
            </a:pPr>
            <a:r>
              <a:rPr lang="en-US" altLang="en-US" sz="1600">
                <a:latin typeface="Book Antiqua" panose="02040602050305030304" pitchFamily="18" charset="0"/>
                <a:cs typeface="Times New Roman" panose="02020603050405020304" pitchFamily="18" charset="0"/>
              </a:rPr>
              <a:t>Is this innovation strategic to my business?</a:t>
            </a:r>
          </a:p>
          <a:p>
            <a:pPr algn="just" eaLnBrk="1" hangingPunct="1">
              <a:spcBef>
                <a:spcPts val="388"/>
              </a:spcBef>
              <a:buFontTx/>
              <a:buAutoNum type="arabicPeriod"/>
            </a:pPr>
            <a:r>
              <a:rPr lang="en-US" altLang="en-US" sz="1600">
                <a:latin typeface="Book Antiqua" panose="02040602050305030304" pitchFamily="18" charset="0"/>
                <a:cs typeface="Times New Roman" panose="02020603050405020304" pitchFamily="18" charset="0"/>
              </a:rPr>
              <a:t>Is the innovation easy to communicate?</a:t>
            </a:r>
          </a:p>
          <a:p>
            <a:pPr algn="just" eaLnBrk="1" hangingPunct="1">
              <a:spcBef>
                <a:spcPts val="513"/>
              </a:spcBef>
              <a:buFontTx/>
              <a:buAutoNum type="arabicPeriod"/>
            </a:pPr>
            <a:r>
              <a:rPr lang="en-US" altLang="en-US" sz="1600">
                <a:latin typeface="Book Antiqua" panose="02040602050305030304" pitchFamily="18" charset="0"/>
                <a:cs typeface="Times New Roman" panose="02020603050405020304" pitchFamily="18" charset="0"/>
              </a:rPr>
              <a:t>How might this product evolve over time? Would it be  possible to expand it into a product line? Can it be  updated/enhanced in future versions?</a:t>
            </a:r>
          </a:p>
          <a:p>
            <a:pPr algn="just" eaLnBrk="1" hangingPunct="1">
              <a:spcBef>
                <a:spcPts val="363"/>
              </a:spcBef>
              <a:buFontTx/>
              <a:buAutoNum type="arabicPeriod"/>
            </a:pPr>
            <a:r>
              <a:rPr lang="en-US" altLang="en-US" sz="1600">
                <a:latin typeface="Book Antiqua" panose="02040602050305030304" pitchFamily="18" charset="0"/>
                <a:cs typeface="Times New Roman" panose="02020603050405020304" pitchFamily="18" charset="0"/>
              </a:rPr>
              <a:t>Where would someone buy this product/service?</a:t>
            </a:r>
          </a:p>
          <a:p>
            <a:pPr algn="just" eaLnBrk="1" hangingPunct="1">
              <a:spcBef>
                <a:spcPts val="513"/>
              </a:spcBef>
              <a:buFontTx/>
              <a:buAutoNum type="arabicPeriod"/>
            </a:pPr>
            <a:r>
              <a:rPr lang="en-US" altLang="en-US" sz="1600">
                <a:latin typeface="Book Antiqua" panose="02040602050305030304" pitchFamily="18" charset="0"/>
                <a:cs typeface="Times New Roman" panose="02020603050405020304" pitchFamily="18" charset="0"/>
              </a:rPr>
              <a:t>How will the product/service be marketed? What are the  costs to sell and market it?</a:t>
            </a:r>
          </a:p>
          <a:p>
            <a:pPr algn="just" eaLnBrk="1" hangingPunct="1">
              <a:spcBef>
                <a:spcPts val="488"/>
              </a:spcBef>
              <a:buFontTx/>
              <a:buAutoNum type="arabicPeriod"/>
            </a:pPr>
            <a:r>
              <a:rPr lang="en-US" altLang="en-US" sz="1600">
                <a:latin typeface="Book Antiqua" panose="02040602050305030304" pitchFamily="18" charset="0"/>
                <a:cs typeface="Times New Roman" panose="02020603050405020304" pitchFamily="18" charset="0"/>
              </a:rPr>
              <a:t>What are the challenges involved in developing this  product/service?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2"/>
          <p:cNvSpPr>
            <a:spLocks/>
          </p:cNvSpPr>
          <p:nvPr/>
        </p:nvSpPr>
        <p:spPr bwMode="auto">
          <a:xfrm>
            <a:off x="1309688" y="857250"/>
            <a:ext cx="6526212" cy="17463"/>
          </a:xfrm>
          <a:custGeom>
            <a:avLst/>
            <a:gdLst>
              <a:gd name="T0" fmla="*/ 6525387 w 3589654"/>
              <a:gd name="T1" fmla="*/ 0 h 19050"/>
              <a:gd name="T2" fmla="*/ 0 w 3589654"/>
              <a:gd name="T3" fmla="*/ 0 h 19050"/>
              <a:gd name="T4" fmla="*/ 0 w 3589654"/>
              <a:gd name="T5" fmla="*/ 17463 h 19050"/>
              <a:gd name="T6" fmla="*/ 6525387 w 3589654"/>
              <a:gd name="T7" fmla="*/ 17463 h 19050"/>
              <a:gd name="T8" fmla="*/ 6525387 w 3589654"/>
              <a:gd name="T9" fmla="*/ 0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19050">
                <a:moveTo>
                  <a:pt x="3589200" y="0"/>
                </a:moveTo>
                <a:lnTo>
                  <a:pt x="0" y="0"/>
                </a:lnTo>
                <a:lnTo>
                  <a:pt x="0" y="19050"/>
                </a:lnTo>
                <a:lnTo>
                  <a:pt x="3589200" y="19050"/>
                </a:lnTo>
                <a:lnTo>
                  <a:pt x="35892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15" name="object 3"/>
          <p:cNvSpPr>
            <a:spLocks/>
          </p:cNvSpPr>
          <p:nvPr/>
        </p:nvSpPr>
        <p:spPr bwMode="auto">
          <a:xfrm>
            <a:off x="1309688" y="1217613"/>
            <a:ext cx="6526212" cy="17462"/>
          </a:xfrm>
          <a:custGeom>
            <a:avLst/>
            <a:gdLst>
              <a:gd name="T0" fmla="*/ 6525387 w 3589654"/>
              <a:gd name="T1" fmla="*/ 0 h 19050"/>
              <a:gd name="T2" fmla="*/ 0 w 3589654"/>
              <a:gd name="T3" fmla="*/ 0 h 19050"/>
              <a:gd name="T4" fmla="*/ 0 w 3589654"/>
              <a:gd name="T5" fmla="*/ 17462 h 19050"/>
              <a:gd name="T6" fmla="*/ 6525387 w 3589654"/>
              <a:gd name="T7" fmla="*/ 17462 h 19050"/>
              <a:gd name="T8" fmla="*/ 6525387 w 3589654"/>
              <a:gd name="T9" fmla="*/ 0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19050">
                <a:moveTo>
                  <a:pt x="3589200" y="0"/>
                </a:moveTo>
                <a:lnTo>
                  <a:pt x="0" y="0"/>
                </a:lnTo>
                <a:lnTo>
                  <a:pt x="0" y="19050"/>
                </a:lnTo>
                <a:lnTo>
                  <a:pt x="3589200" y="19050"/>
                </a:lnTo>
                <a:lnTo>
                  <a:pt x="35892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16" name="object 4"/>
          <p:cNvSpPr>
            <a:spLocks/>
          </p:cNvSpPr>
          <p:nvPr/>
        </p:nvSpPr>
        <p:spPr bwMode="auto">
          <a:xfrm>
            <a:off x="1309688" y="1700213"/>
            <a:ext cx="6526212" cy="9525"/>
          </a:xfrm>
          <a:custGeom>
            <a:avLst/>
            <a:gdLst>
              <a:gd name="T0" fmla="*/ 6525387 w 3589654"/>
              <a:gd name="T1" fmla="*/ 0 h 9525"/>
              <a:gd name="T2" fmla="*/ 0 w 3589654"/>
              <a:gd name="T3" fmla="*/ 0 h 9525"/>
              <a:gd name="T4" fmla="*/ 0 w 3589654"/>
              <a:gd name="T5" fmla="*/ 9525 h 9525"/>
              <a:gd name="T6" fmla="*/ 6525387 w 3589654"/>
              <a:gd name="T7" fmla="*/ 9525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17" name="object 5"/>
          <p:cNvSpPr>
            <a:spLocks/>
          </p:cNvSpPr>
          <p:nvPr/>
        </p:nvSpPr>
        <p:spPr bwMode="auto">
          <a:xfrm>
            <a:off x="1309688" y="2419350"/>
            <a:ext cx="6526212" cy="7938"/>
          </a:xfrm>
          <a:custGeom>
            <a:avLst/>
            <a:gdLst>
              <a:gd name="T0" fmla="*/ 6525387 w 3589654"/>
              <a:gd name="T1" fmla="*/ 0 h 9525"/>
              <a:gd name="T2" fmla="*/ 0 w 3589654"/>
              <a:gd name="T3" fmla="*/ 0 h 9525"/>
              <a:gd name="T4" fmla="*/ 0 w 3589654"/>
              <a:gd name="T5" fmla="*/ 7938 h 9525"/>
              <a:gd name="T6" fmla="*/ 6525387 w 3589654"/>
              <a:gd name="T7" fmla="*/ 7938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18" name="object 6"/>
          <p:cNvSpPr>
            <a:spLocks/>
          </p:cNvSpPr>
          <p:nvPr/>
        </p:nvSpPr>
        <p:spPr bwMode="auto">
          <a:xfrm>
            <a:off x="1309688" y="2894013"/>
            <a:ext cx="6526212" cy="7937"/>
          </a:xfrm>
          <a:custGeom>
            <a:avLst/>
            <a:gdLst>
              <a:gd name="T0" fmla="*/ 6525387 w 3589654"/>
              <a:gd name="T1" fmla="*/ 0 h 9525"/>
              <a:gd name="T2" fmla="*/ 0 w 3589654"/>
              <a:gd name="T3" fmla="*/ 0 h 9525"/>
              <a:gd name="T4" fmla="*/ 0 w 3589654"/>
              <a:gd name="T5" fmla="*/ 7937 h 9525"/>
              <a:gd name="T6" fmla="*/ 6525387 w 3589654"/>
              <a:gd name="T7" fmla="*/ 7937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19" name="object 7"/>
          <p:cNvSpPr>
            <a:spLocks/>
          </p:cNvSpPr>
          <p:nvPr/>
        </p:nvSpPr>
        <p:spPr bwMode="auto">
          <a:xfrm>
            <a:off x="1309688" y="3489325"/>
            <a:ext cx="6526212" cy="9525"/>
          </a:xfrm>
          <a:custGeom>
            <a:avLst/>
            <a:gdLst>
              <a:gd name="T0" fmla="*/ 6525387 w 3589654"/>
              <a:gd name="T1" fmla="*/ 0 h 9525"/>
              <a:gd name="T2" fmla="*/ 0 w 3589654"/>
              <a:gd name="T3" fmla="*/ 0 h 9525"/>
              <a:gd name="T4" fmla="*/ 0 w 3589654"/>
              <a:gd name="T5" fmla="*/ 9525 h 9525"/>
              <a:gd name="T6" fmla="*/ 6525387 w 3589654"/>
              <a:gd name="T7" fmla="*/ 9525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20" name="object 8"/>
          <p:cNvSpPr>
            <a:spLocks/>
          </p:cNvSpPr>
          <p:nvPr/>
        </p:nvSpPr>
        <p:spPr bwMode="auto">
          <a:xfrm>
            <a:off x="1309688" y="3963988"/>
            <a:ext cx="6526212" cy="7937"/>
          </a:xfrm>
          <a:custGeom>
            <a:avLst/>
            <a:gdLst>
              <a:gd name="T0" fmla="*/ 6525387 w 3589654"/>
              <a:gd name="T1" fmla="*/ 0 h 9525"/>
              <a:gd name="T2" fmla="*/ 0 w 3589654"/>
              <a:gd name="T3" fmla="*/ 0 h 9525"/>
              <a:gd name="T4" fmla="*/ 0 w 3589654"/>
              <a:gd name="T5" fmla="*/ 7937 h 9525"/>
              <a:gd name="T6" fmla="*/ 6525387 w 3589654"/>
              <a:gd name="T7" fmla="*/ 7937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21" name="object 9"/>
          <p:cNvSpPr>
            <a:spLocks/>
          </p:cNvSpPr>
          <p:nvPr/>
        </p:nvSpPr>
        <p:spPr bwMode="auto">
          <a:xfrm>
            <a:off x="1309688" y="4803775"/>
            <a:ext cx="6526212" cy="9525"/>
          </a:xfrm>
          <a:custGeom>
            <a:avLst/>
            <a:gdLst>
              <a:gd name="T0" fmla="*/ 6525387 w 3589654"/>
              <a:gd name="T1" fmla="*/ 0 h 9525"/>
              <a:gd name="T2" fmla="*/ 0 w 3589654"/>
              <a:gd name="T3" fmla="*/ 0 h 9525"/>
              <a:gd name="T4" fmla="*/ 0 w 3589654"/>
              <a:gd name="T5" fmla="*/ 9525 h 9525"/>
              <a:gd name="T6" fmla="*/ 6525387 w 3589654"/>
              <a:gd name="T7" fmla="*/ 9525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22" name="object 10"/>
          <p:cNvSpPr>
            <a:spLocks/>
          </p:cNvSpPr>
          <p:nvPr/>
        </p:nvSpPr>
        <p:spPr bwMode="auto">
          <a:xfrm>
            <a:off x="1309688" y="5400675"/>
            <a:ext cx="6526212" cy="7938"/>
          </a:xfrm>
          <a:custGeom>
            <a:avLst/>
            <a:gdLst>
              <a:gd name="T0" fmla="*/ 6525387 w 3589654"/>
              <a:gd name="T1" fmla="*/ 0 h 9525"/>
              <a:gd name="T2" fmla="*/ 0 w 3589654"/>
              <a:gd name="T3" fmla="*/ 0 h 9525"/>
              <a:gd name="T4" fmla="*/ 0 w 3589654"/>
              <a:gd name="T5" fmla="*/ 7938 h 9525"/>
              <a:gd name="T6" fmla="*/ 6525387 w 3589654"/>
              <a:gd name="T7" fmla="*/ 7938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5"/>
                </a:lnTo>
                <a:lnTo>
                  <a:pt x="3589200" y="9525"/>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3323" name="object 11"/>
          <p:cNvSpPr>
            <a:spLocks/>
          </p:cNvSpPr>
          <p:nvPr/>
        </p:nvSpPr>
        <p:spPr bwMode="auto">
          <a:xfrm>
            <a:off x="1309688" y="5997575"/>
            <a:ext cx="6526212" cy="7938"/>
          </a:xfrm>
          <a:custGeom>
            <a:avLst/>
            <a:gdLst>
              <a:gd name="T0" fmla="*/ 6525387 w 3589654"/>
              <a:gd name="T1" fmla="*/ 0 h 9525"/>
              <a:gd name="T2" fmla="*/ 0 w 3589654"/>
              <a:gd name="T3" fmla="*/ 0 h 9525"/>
              <a:gd name="T4" fmla="*/ 0 w 3589654"/>
              <a:gd name="T5" fmla="*/ 7937 h 9525"/>
              <a:gd name="T6" fmla="*/ 6525387 w 3589654"/>
              <a:gd name="T7" fmla="*/ 7937 h 9525"/>
              <a:gd name="T8" fmla="*/ 6525387 w 3589654"/>
              <a:gd name="T9" fmla="*/ 0 h 9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9525">
                <a:moveTo>
                  <a:pt x="3589200" y="0"/>
                </a:moveTo>
                <a:lnTo>
                  <a:pt x="0" y="0"/>
                </a:lnTo>
                <a:lnTo>
                  <a:pt x="0" y="9524"/>
                </a:lnTo>
                <a:lnTo>
                  <a:pt x="3589200" y="9524"/>
                </a:lnTo>
                <a:lnTo>
                  <a:pt x="35892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2" name="object 12"/>
          <p:cNvSpPr txBox="1"/>
          <p:nvPr/>
        </p:nvSpPr>
        <p:spPr>
          <a:xfrm>
            <a:off x="1309688" y="635000"/>
            <a:ext cx="6526212" cy="211138"/>
          </a:xfrm>
          <a:prstGeom prst="rect">
            <a:avLst/>
          </a:prstGeom>
          <a:solidFill>
            <a:srgbClr val="E5E5E5"/>
          </a:solidFill>
        </p:spPr>
        <p:txBody>
          <a:bodyPr lIns="0" tIns="41275" rIns="0" bIns="0">
            <a:spAutoFit/>
          </a:bodyPr>
          <a:lstStyle/>
          <a:p>
            <a:pPr marL="56515">
              <a:spcBef>
                <a:spcPts val="325"/>
              </a:spcBef>
              <a:defRPr/>
            </a:pPr>
            <a:r>
              <a:rPr lang="en-US" sz="1100" b="1" spc="-10" dirty="0">
                <a:latin typeface="Times New Roman"/>
                <a:cs typeface="Times New Roman"/>
              </a:rPr>
              <a:t>			</a:t>
            </a:r>
            <a:r>
              <a:rPr sz="1100" b="1" spc="-10" dirty="0">
                <a:latin typeface="Times New Roman"/>
                <a:cs typeface="Times New Roman"/>
              </a:rPr>
              <a:t>Successful</a:t>
            </a:r>
            <a:r>
              <a:rPr sz="1100" b="1" spc="-25" dirty="0">
                <a:latin typeface="Times New Roman"/>
                <a:cs typeface="Times New Roman"/>
              </a:rPr>
              <a:t> </a:t>
            </a:r>
            <a:r>
              <a:rPr sz="1100" b="1" spc="-15" dirty="0">
                <a:latin typeface="Times New Roman"/>
                <a:cs typeface="Times New Roman"/>
              </a:rPr>
              <a:t>Entrepreneurs</a:t>
            </a:r>
            <a:endParaRPr sz="1100" dirty="0">
              <a:latin typeface="Times New Roman"/>
              <a:cs typeface="Times New Roman"/>
            </a:endParaRPr>
          </a:p>
        </p:txBody>
      </p:sp>
      <p:sp>
        <p:nvSpPr>
          <p:cNvPr id="13" name="object 13"/>
          <p:cNvSpPr txBox="1"/>
          <p:nvPr/>
        </p:nvSpPr>
        <p:spPr>
          <a:xfrm>
            <a:off x="1309688" y="874713"/>
            <a:ext cx="6526212" cy="323850"/>
          </a:xfrm>
          <a:prstGeom prst="rect">
            <a:avLst/>
          </a:prstGeom>
          <a:solidFill>
            <a:srgbClr val="E5E5E5"/>
          </a:solidFill>
        </p:spPr>
        <p:txBody>
          <a:bodyPr lIns="0" tIns="41275" rIns="0" bIns="0">
            <a:spAutoFit/>
          </a:bodyPr>
          <a:lstStyle/>
          <a:p>
            <a:pPr marL="56515">
              <a:lnSpc>
                <a:spcPts val="1145"/>
              </a:lnSpc>
              <a:spcBef>
                <a:spcPts val="325"/>
              </a:spcBef>
              <a:defRPr/>
            </a:pPr>
            <a:r>
              <a:rPr sz="1000" b="1" spc="-15" dirty="0">
                <a:latin typeface="Times New Roman"/>
                <a:cs typeface="Times New Roman"/>
              </a:rPr>
              <a:t>Name</a:t>
            </a:r>
            <a:endParaRPr sz="1000" dirty="0">
              <a:latin typeface="Times New Roman"/>
              <a:cs typeface="Times New Roman"/>
            </a:endParaRPr>
          </a:p>
          <a:p>
            <a:pPr marL="56515">
              <a:lnSpc>
                <a:spcPts val="1145"/>
              </a:lnSpc>
              <a:tabLst>
                <a:tab pos="692785" algn="l"/>
              </a:tabLst>
              <a:defRPr/>
            </a:pPr>
            <a:r>
              <a:rPr sz="1000" b="1" spc="-10" dirty="0">
                <a:latin typeface="Times New Roman"/>
                <a:cs typeface="Times New Roman"/>
              </a:rPr>
              <a:t>and</a:t>
            </a:r>
            <a:r>
              <a:rPr sz="1000" b="1" dirty="0">
                <a:latin typeface="Times New Roman"/>
                <a:cs typeface="Times New Roman"/>
              </a:rPr>
              <a:t> </a:t>
            </a:r>
            <a:r>
              <a:rPr sz="1000" b="1" spc="-10" dirty="0">
                <a:latin typeface="Times New Roman"/>
                <a:cs typeface="Times New Roman"/>
              </a:rPr>
              <a:t>Age	</a:t>
            </a:r>
            <a:r>
              <a:rPr lang="en-US" sz="1000" b="1" spc="-10" dirty="0">
                <a:latin typeface="Times New Roman"/>
                <a:cs typeface="Times New Roman"/>
              </a:rPr>
              <a:t>                                                     </a:t>
            </a:r>
            <a:r>
              <a:rPr sz="1000" b="1" spc="-15" dirty="0">
                <a:latin typeface="Times New Roman"/>
                <a:cs typeface="Times New Roman"/>
              </a:rPr>
              <a:t>Company</a:t>
            </a:r>
            <a:r>
              <a:rPr sz="1000" b="1" spc="-20" dirty="0">
                <a:latin typeface="Times New Roman"/>
                <a:cs typeface="Times New Roman"/>
              </a:rPr>
              <a:t> </a:t>
            </a:r>
            <a:r>
              <a:rPr sz="1000" b="1" spc="-10" dirty="0">
                <a:latin typeface="Times New Roman"/>
                <a:cs typeface="Times New Roman"/>
              </a:rPr>
              <a:t>and</a:t>
            </a:r>
            <a:r>
              <a:rPr sz="1000" b="1" spc="-20" dirty="0">
                <a:latin typeface="Times New Roman"/>
                <a:cs typeface="Times New Roman"/>
              </a:rPr>
              <a:t> </a:t>
            </a:r>
            <a:r>
              <a:rPr sz="1000" b="1" spc="-10" dirty="0">
                <a:latin typeface="Times New Roman"/>
                <a:cs typeface="Times New Roman"/>
              </a:rPr>
              <a:t>Description</a:t>
            </a:r>
            <a:endParaRPr sz="1000" dirty="0">
              <a:latin typeface="Times New Roman"/>
              <a:cs typeface="Times New Roman"/>
            </a:endParaRPr>
          </a:p>
        </p:txBody>
      </p:sp>
      <p:sp>
        <p:nvSpPr>
          <p:cNvPr id="13326" name="object 14"/>
          <p:cNvSpPr txBox="1">
            <a:spLocks noChangeArrowheads="1"/>
          </p:cNvSpPr>
          <p:nvPr/>
        </p:nvSpPr>
        <p:spPr bwMode="auto">
          <a:xfrm>
            <a:off x="1389063" y="1260475"/>
            <a:ext cx="889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Philip  Kimmey,  27</a:t>
            </a:r>
          </a:p>
        </p:txBody>
      </p:sp>
      <p:sp>
        <p:nvSpPr>
          <p:cNvPr id="13327" name="object 15"/>
          <p:cNvSpPr txBox="1">
            <a:spLocks noChangeArrowheads="1"/>
          </p:cNvSpPr>
          <p:nvPr/>
        </p:nvSpPr>
        <p:spPr bwMode="auto">
          <a:xfrm>
            <a:off x="2546350" y="1260475"/>
            <a:ext cx="45751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ts val="1088"/>
              </a:lnSpc>
              <a:spcBef>
                <a:spcPts val="213"/>
              </a:spcBef>
            </a:pPr>
            <a:r>
              <a:rPr lang="en-US" altLang="en-US" sz="1000">
                <a:cs typeface="Times New Roman" panose="02020603050405020304" pitchFamily="18" charset="0"/>
              </a:rPr>
              <a:t>Kimmey’s dog-sitting and dog-walking network,  Rover.com, raised almost $100 million in venture  capital and was valued at $300 million in 2017.</a:t>
            </a:r>
          </a:p>
        </p:txBody>
      </p:sp>
      <p:sp>
        <p:nvSpPr>
          <p:cNvPr id="13328" name="object 16"/>
          <p:cNvSpPr txBox="1">
            <a:spLocks noChangeArrowheads="1"/>
          </p:cNvSpPr>
          <p:nvPr/>
        </p:nvSpPr>
        <p:spPr bwMode="auto">
          <a:xfrm>
            <a:off x="1389063" y="1857375"/>
            <a:ext cx="81438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Max  Mankin,  27</a:t>
            </a:r>
          </a:p>
        </p:txBody>
      </p:sp>
      <p:sp>
        <p:nvSpPr>
          <p:cNvPr id="13329" name="object 17"/>
          <p:cNvSpPr txBox="1">
            <a:spLocks noChangeArrowheads="1"/>
          </p:cNvSpPr>
          <p:nvPr/>
        </p:nvSpPr>
        <p:spPr bwMode="auto">
          <a:xfrm>
            <a:off x="2546350" y="1735138"/>
            <a:ext cx="47736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Mankin cofounded Modern Electron and raised $10  million in venture capital to create “advanced  thermionic energy converters” that will generate  “cheap, scalable, and reliable electricity.” Modern  Electron will turn every home into a power station.</a:t>
            </a:r>
          </a:p>
        </p:txBody>
      </p:sp>
      <p:sp>
        <p:nvSpPr>
          <p:cNvPr id="13330" name="object 18"/>
          <p:cNvSpPr txBox="1">
            <a:spLocks noChangeArrowheads="1"/>
          </p:cNvSpPr>
          <p:nvPr/>
        </p:nvSpPr>
        <p:spPr bwMode="auto">
          <a:xfrm>
            <a:off x="1389063" y="2454275"/>
            <a:ext cx="9985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Alexandra  Cristin  White, 28</a:t>
            </a:r>
          </a:p>
        </p:txBody>
      </p:sp>
      <p:sp>
        <p:nvSpPr>
          <p:cNvPr id="13331" name="object 19"/>
          <p:cNvSpPr txBox="1">
            <a:spLocks noChangeArrowheads="1"/>
          </p:cNvSpPr>
          <p:nvPr/>
        </p:nvSpPr>
        <p:spPr bwMode="auto">
          <a:xfrm>
            <a:off x="2546350" y="2454275"/>
            <a:ext cx="50958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In her early 20s, White founded Glam Seamless, which  sells tape-in hair extensions. In 2016, her self-funded  company grossed $2.5 million.</a:t>
            </a:r>
          </a:p>
        </p:txBody>
      </p:sp>
      <p:sp>
        <p:nvSpPr>
          <p:cNvPr id="13332" name="object 20"/>
          <p:cNvSpPr txBox="1">
            <a:spLocks noChangeArrowheads="1"/>
          </p:cNvSpPr>
          <p:nvPr/>
        </p:nvSpPr>
        <p:spPr bwMode="auto">
          <a:xfrm>
            <a:off x="1389063" y="2927350"/>
            <a:ext cx="9461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Steph  Korey,  29; Jen</a:t>
            </a:r>
          </a:p>
          <a:p>
            <a:pPr eaLnBrk="1" hangingPunct="1">
              <a:lnSpc>
                <a:spcPts val="1075"/>
              </a:lnSpc>
            </a:pPr>
            <a:r>
              <a:rPr lang="en-US" altLang="en-US" sz="1000">
                <a:cs typeface="Times New Roman" panose="02020603050405020304" pitchFamily="18" charset="0"/>
              </a:rPr>
              <a:t>Rubio, 29</a:t>
            </a:r>
          </a:p>
        </p:txBody>
      </p:sp>
      <p:sp>
        <p:nvSpPr>
          <p:cNvPr id="13333" name="object 21"/>
          <p:cNvSpPr txBox="1">
            <a:spLocks noChangeArrowheads="1"/>
          </p:cNvSpPr>
          <p:nvPr/>
        </p:nvSpPr>
        <p:spPr bwMode="auto">
          <a:xfrm>
            <a:off x="2546350" y="2927350"/>
            <a:ext cx="49339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Korey and Rubio founded Away, selling “first-class  luggage at a coach price” in 2015. They raised $31  million in funding and grossed $12 million in sales in  2016.</a:t>
            </a:r>
          </a:p>
        </p:txBody>
      </p:sp>
      <p:sp>
        <p:nvSpPr>
          <p:cNvPr id="13334" name="object 22"/>
          <p:cNvSpPr txBox="1">
            <a:spLocks noChangeArrowheads="1"/>
          </p:cNvSpPr>
          <p:nvPr/>
        </p:nvSpPr>
        <p:spPr bwMode="auto">
          <a:xfrm>
            <a:off x="1389063" y="3524250"/>
            <a:ext cx="76358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Allen  Gannet,  26</a:t>
            </a:r>
          </a:p>
        </p:txBody>
      </p:sp>
      <p:sp>
        <p:nvSpPr>
          <p:cNvPr id="13335" name="object 23"/>
          <p:cNvSpPr txBox="1">
            <a:spLocks noChangeArrowheads="1"/>
          </p:cNvSpPr>
          <p:nvPr/>
        </p:nvSpPr>
        <p:spPr bwMode="auto">
          <a:xfrm>
            <a:off x="2546350" y="3524250"/>
            <a:ext cx="50958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Gannet founded TrackMaven, a web-marketing  analytics company, in 2012; by 2016, his company was  grossing $6.7 million a year.</a:t>
            </a:r>
          </a:p>
        </p:txBody>
      </p:sp>
      <p:sp>
        <p:nvSpPr>
          <p:cNvPr id="13336" name="object 24"/>
          <p:cNvSpPr txBox="1">
            <a:spLocks noChangeArrowheads="1"/>
          </p:cNvSpPr>
          <p:nvPr/>
        </p:nvSpPr>
        <p:spPr bwMode="auto">
          <a:xfrm>
            <a:off x="1389063" y="3998913"/>
            <a:ext cx="9144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Jake  Kassan,  25;</a:t>
            </a:r>
          </a:p>
          <a:p>
            <a:pPr eaLnBrk="1" hangingPunct="1">
              <a:lnSpc>
                <a:spcPts val="1013"/>
              </a:lnSpc>
            </a:pPr>
            <a:r>
              <a:rPr lang="en-US" altLang="en-US" sz="1000">
                <a:cs typeface="Times New Roman" panose="02020603050405020304" pitchFamily="18" charset="0"/>
              </a:rPr>
              <a:t>Kramer</a:t>
            </a:r>
          </a:p>
          <a:p>
            <a:pPr eaLnBrk="1" hangingPunct="1">
              <a:lnSpc>
                <a:spcPts val="1088"/>
              </a:lnSpc>
              <a:spcBef>
                <a:spcPts val="75"/>
              </a:spcBef>
            </a:pPr>
            <a:r>
              <a:rPr lang="en-US" altLang="en-US" sz="1000">
                <a:cs typeface="Times New Roman" panose="02020603050405020304" pitchFamily="18" charset="0"/>
              </a:rPr>
              <a:t>LaPlante,  25</a:t>
            </a:r>
          </a:p>
        </p:txBody>
      </p:sp>
      <p:sp>
        <p:nvSpPr>
          <p:cNvPr id="13337" name="object 25"/>
          <p:cNvSpPr txBox="1">
            <a:spLocks noChangeArrowheads="1"/>
          </p:cNvSpPr>
          <p:nvPr/>
        </p:nvSpPr>
        <p:spPr bwMode="auto">
          <a:xfrm>
            <a:off x="2546350" y="4121150"/>
            <a:ext cx="495458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Kassan and Kramer launched their company, MVMT,  through Indiegogo, raising $300,000, and in 2016  grossed $60 million, selling primarily watches and  sunglasses.</a:t>
            </a:r>
          </a:p>
        </p:txBody>
      </p:sp>
      <p:sp>
        <p:nvSpPr>
          <p:cNvPr id="13338" name="object 26"/>
          <p:cNvSpPr txBox="1">
            <a:spLocks noChangeArrowheads="1"/>
          </p:cNvSpPr>
          <p:nvPr/>
        </p:nvSpPr>
        <p:spPr bwMode="auto">
          <a:xfrm>
            <a:off x="1389063" y="4900613"/>
            <a:ext cx="75088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Brian  Streem,  29</a:t>
            </a:r>
          </a:p>
        </p:txBody>
      </p:sp>
      <p:sp>
        <p:nvSpPr>
          <p:cNvPr id="13339" name="object 27"/>
          <p:cNvSpPr txBox="1">
            <a:spLocks noChangeArrowheads="1"/>
          </p:cNvSpPr>
          <p:nvPr/>
        </p:nvSpPr>
        <p:spPr bwMode="auto">
          <a:xfrm>
            <a:off x="2546350" y="4838700"/>
            <a:ext cx="51276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Streem’s company, Aerobo, provides drone services to  the film industry, selling “professional aerial filming  and drone cinematography.” Aerobo grossed $1 million  in 2016, its first full year of business.</a:t>
            </a:r>
          </a:p>
        </p:txBody>
      </p:sp>
      <p:sp>
        <p:nvSpPr>
          <p:cNvPr id="13340" name="object 28"/>
          <p:cNvSpPr txBox="1">
            <a:spLocks noChangeArrowheads="1"/>
          </p:cNvSpPr>
          <p:nvPr/>
        </p:nvSpPr>
        <p:spPr bwMode="auto">
          <a:xfrm>
            <a:off x="1389063" y="5435600"/>
            <a:ext cx="91598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Natalya  Bailey,  30; Louis</a:t>
            </a:r>
          </a:p>
          <a:p>
            <a:pPr eaLnBrk="1" hangingPunct="1">
              <a:lnSpc>
                <a:spcPts val="1075"/>
              </a:lnSpc>
            </a:pPr>
            <a:r>
              <a:rPr lang="en-US" altLang="en-US" sz="1000">
                <a:cs typeface="Times New Roman" panose="02020603050405020304" pitchFamily="18" charset="0"/>
              </a:rPr>
              <a:t>Perna, 29</a:t>
            </a:r>
          </a:p>
        </p:txBody>
      </p:sp>
      <p:sp>
        <p:nvSpPr>
          <p:cNvPr id="13341" name="object 29"/>
          <p:cNvSpPr txBox="1">
            <a:spLocks noChangeArrowheads="1"/>
          </p:cNvSpPr>
          <p:nvPr/>
        </p:nvSpPr>
        <p:spPr bwMode="auto">
          <a:xfrm>
            <a:off x="2546350" y="5495925"/>
            <a:ext cx="48863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ts val="1088"/>
              </a:lnSpc>
              <a:spcBef>
                <a:spcPts val="213"/>
              </a:spcBef>
            </a:pPr>
            <a:r>
              <a:rPr lang="en-US" altLang="en-US" sz="1000">
                <a:cs typeface="Times New Roman" panose="02020603050405020304" pitchFamily="18" charset="0"/>
              </a:rPr>
              <a:t>Accion Systems began in 2014, raised $10 million in  venture funding, and grossed $4.5 million in 2016,  making tiny propulsion systems for satellites.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bject 2"/>
          <p:cNvSpPr txBox="1">
            <a:spLocks noChangeArrowheads="1"/>
          </p:cNvSpPr>
          <p:nvPr/>
        </p:nvSpPr>
        <p:spPr bwMode="auto">
          <a:xfrm>
            <a:off x="138113" y="504825"/>
            <a:ext cx="8589962" cy="701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510"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5000"/>
              </a:lnSpc>
              <a:spcBef>
                <a:spcPts val="663"/>
              </a:spcBef>
            </a:pPr>
            <a:r>
              <a:rPr lang="en-US" altLang="en-US" sz="1100">
                <a:cs typeface="Times New Roman" panose="02020603050405020304" pitchFamily="18" charset="0"/>
              </a:rPr>
              <a:t>	</a:t>
            </a:r>
            <a:endParaRPr lang="en-US" altLang="en-US" sz="1000">
              <a:cs typeface="Times New Roman" panose="02020603050405020304" pitchFamily="18" charset="0"/>
            </a:endParaRPr>
          </a:p>
          <a:p>
            <a:pPr eaLnBrk="1" hangingPunct="1">
              <a:lnSpc>
                <a:spcPct val="125000"/>
              </a:lnSpc>
              <a:buFont typeface="Times New Roman" panose="02020603050405020304" pitchFamily="18" charset="0"/>
              <a:buChar char="•"/>
            </a:pPr>
            <a:r>
              <a:rPr lang="en-US" altLang="en-US" sz="1600" b="1" i="1">
                <a:solidFill>
                  <a:srgbClr val="C00000"/>
                </a:solidFill>
                <a:cs typeface="Times New Roman" panose="02020603050405020304" pitchFamily="18" charset="0"/>
              </a:rPr>
              <a:t>Ambitious</a:t>
            </a:r>
            <a:r>
              <a:rPr lang="en-US" altLang="en-US" sz="1600" i="1">
                <a:cs typeface="Times New Roman" panose="02020603050405020304" pitchFamily="18" charset="0"/>
              </a:rPr>
              <a:t>: </a:t>
            </a:r>
            <a:r>
              <a:rPr lang="en-US" altLang="en-US" sz="1600">
                <a:cs typeface="Times New Roman" panose="02020603050405020304" pitchFamily="18" charset="0"/>
              </a:rPr>
              <a:t>They are competitive and have a high  need for achievement.</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Independent: </a:t>
            </a:r>
            <a:r>
              <a:rPr lang="en-US" altLang="en-US" sz="1600">
                <a:cs typeface="Times New Roman" panose="02020603050405020304" pitchFamily="18" charset="0"/>
              </a:rPr>
              <a:t>They are individualists and self-starters  who prefer to lead rather than follow.</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Self-confident</a:t>
            </a:r>
            <a:r>
              <a:rPr lang="en-US" altLang="en-US" sz="1600" i="1">
                <a:cs typeface="Times New Roman" panose="02020603050405020304" pitchFamily="18" charset="0"/>
              </a:rPr>
              <a:t>: </a:t>
            </a:r>
            <a:r>
              <a:rPr lang="en-US" altLang="en-US" sz="1600">
                <a:cs typeface="Times New Roman" panose="02020603050405020304" pitchFamily="18" charset="0"/>
              </a:rPr>
              <a:t>They understand the challenges of  starting and operating a business and are decisive and  confident in their ability to solve problems.</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Risk-takers: </a:t>
            </a:r>
            <a:r>
              <a:rPr lang="en-US" altLang="en-US" sz="1600">
                <a:cs typeface="Times New Roman" panose="02020603050405020304" pitchFamily="18" charset="0"/>
              </a:rPr>
              <a:t>Although they are not averse to risk,  most successful entrepreneurs favor business  opportunities that carry a moderate degree of risk  where they can better control the outcome over highly  risky ventures where luck plays a large role.</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Visionary: </a:t>
            </a:r>
            <a:r>
              <a:rPr lang="en-US" altLang="en-US" sz="1600">
                <a:cs typeface="Times New Roman" panose="02020603050405020304" pitchFamily="18" charset="0"/>
              </a:rPr>
              <a:t>Their ability to spot trends and act on them  sets entrepreneurs apart from small-business owners  and managers.</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Creative</a:t>
            </a:r>
            <a:r>
              <a:rPr lang="en-US" altLang="en-US" sz="1600" i="1">
                <a:solidFill>
                  <a:srgbClr val="C00000"/>
                </a:solidFill>
                <a:cs typeface="Times New Roman" panose="02020603050405020304" pitchFamily="18" charset="0"/>
              </a:rPr>
              <a:t>: </a:t>
            </a:r>
            <a:r>
              <a:rPr lang="en-US" altLang="en-US" sz="1600">
                <a:cs typeface="Times New Roman" panose="02020603050405020304" pitchFamily="18" charset="0"/>
              </a:rPr>
              <a:t>To compete with larger firms, entrepreneurs  need to have creative product designs, bold marketing  strategies, and innovative solutions to managerial  problems.</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Energetic</a:t>
            </a:r>
            <a:r>
              <a:rPr lang="en-US" altLang="en-US" sz="1600" i="1">
                <a:cs typeface="Times New Roman" panose="02020603050405020304" pitchFamily="18" charset="0"/>
              </a:rPr>
              <a:t>: </a:t>
            </a:r>
            <a:r>
              <a:rPr lang="en-US" altLang="en-US" sz="1600">
                <a:cs typeface="Times New Roman" panose="02020603050405020304" pitchFamily="18" charset="0"/>
              </a:rPr>
              <a:t>Starting and operating a business takes  long hours. Even so, some entrepreneurs start their  companies while still employed full-time elsewhere.</a:t>
            </a:r>
          </a:p>
          <a:p>
            <a:pPr eaLnBrk="1" hangingPunct="1">
              <a:spcBef>
                <a:spcPts val="875"/>
              </a:spcBef>
              <a:buFont typeface="Times New Roman" panose="02020603050405020304" pitchFamily="18" charset="0"/>
              <a:buChar char="•"/>
            </a:pPr>
            <a:r>
              <a:rPr lang="en-US" altLang="en-US" sz="1600" b="1" i="1">
                <a:solidFill>
                  <a:srgbClr val="C00000"/>
                </a:solidFill>
                <a:cs typeface="Times New Roman" panose="02020603050405020304" pitchFamily="18" charset="0"/>
              </a:rPr>
              <a:t>Passionate</a:t>
            </a:r>
            <a:r>
              <a:rPr lang="en-US" altLang="en-US" sz="1600" i="1">
                <a:cs typeface="Times New Roman" panose="02020603050405020304" pitchFamily="18" charset="0"/>
              </a:rPr>
              <a:t>. </a:t>
            </a:r>
            <a:r>
              <a:rPr lang="en-US" altLang="en-US" sz="1600">
                <a:cs typeface="Times New Roman" panose="02020603050405020304" pitchFamily="18" charset="0"/>
              </a:rPr>
              <a:t>Entrepreneurs love their work, </a:t>
            </a:r>
          </a:p>
          <a:p>
            <a:pPr eaLnBrk="1" hangingPunct="1">
              <a:lnSpc>
                <a:spcPct val="125000"/>
              </a:lnSpc>
              <a:spcBef>
                <a:spcPts val="550"/>
              </a:spcBef>
              <a:buFont typeface="Times New Roman" panose="02020603050405020304" pitchFamily="18" charset="0"/>
              <a:buChar char="•"/>
            </a:pPr>
            <a:r>
              <a:rPr lang="en-US" altLang="en-US" sz="1600" b="1" i="1">
                <a:solidFill>
                  <a:srgbClr val="C00000"/>
                </a:solidFill>
                <a:cs typeface="Times New Roman" panose="02020603050405020304" pitchFamily="18" charset="0"/>
              </a:rPr>
              <a:t>Committed</a:t>
            </a:r>
            <a:r>
              <a:rPr lang="en-US" altLang="en-US" sz="1600" b="1">
                <a:solidFill>
                  <a:srgbClr val="C00000"/>
                </a:solidFill>
                <a:cs typeface="Times New Roman" panose="02020603050405020304" pitchFamily="18" charset="0"/>
              </a:rPr>
              <a:t>. </a:t>
            </a:r>
            <a:r>
              <a:rPr lang="en-US" altLang="en-US" sz="1600">
                <a:cs typeface="Times New Roman" panose="02020603050405020304" pitchFamily="18" charset="0"/>
              </a:rPr>
              <a:t>Because they are so committed to their  companies, entrepreneurs are willing to make  personal sacrifices to achieve their goals.</a:t>
            </a:r>
          </a:p>
          <a:p>
            <a:pPr eaLnBrk="1" hangingPunct="1">
              <a:lnSpc>
                <a:spcPct val="125000"/>
              </a:lnSpc>
              <a:spcBef>
                <a:spcPts val="550"/>
              </a:spcBef>
              <a:buFont typeface="Times New Roman" panose="02020603050405020304" pitchFamily="18" charset="0"/>
              <a:buChar char="•"/>
            </a:pPr>
            <a:r>
              <a:rPr lang="en-US" altLang="en-US" sz="1600" b="1">
                <a:solidFill>
                  <a:srgbClr val="C00000"/>
                </a:solidFill>
                <a:cs typeface="Times New Roman" panose="02020603050405020304" pitchFamily="18" charset="0"/>
              </a:rPr>
              <a:t>Ethical Choices </a:t>
            </a:r>
            <a:r>
              <a:rPr lang="en-US" altLang="en-US" sz="1600">
                <a:cs typeface="Times New Roman" panose="02020603050405020304" pitchFamily="18" charset="0"/>
              </a:rPr>
              <a:t>Transform Family Business into International  Brand</a:t>
            </a:r>
          </a:p>
          <a:p>
            <a:pPr eaLnBrk="1" hangingPunct="1">
              <a:lnSpc>
                <a:spcPct val="125000"/>
              </a:lnSpc>
              <a:spcBef>
                <a:spcPts val="550"/>
              </a:spcBef>
              <a:buFont typeface="Times New Roman" panose="02020603050405020304" pitchFamily="18" charset="0"/>
              <a:buChar char="•"/>
            </a:pPr>
            <a:endParaRPr lang="en-US" altLang="en-US" sz="1600">
              <a:cs typeface="Times New Roman" panose="02020603050405020304" pitchFamily="18" charset="0"/>
            </a:endParaRPr>
          </a:p>
          <a:p>
            <a:pPr eaLnBrk="1" hangingPunct="1"/>
            <a:endParaRPr lang="en-US" altLang="en-US" sz="1200">
              <a:cs typeface="Times New Roman" panose="02020603050405020304" pitchFamily="18" charset="0"/>
            </a:endParaRPr>
          </a:p>
          <a:p>
            <a:pPr eaLnBrk="1" hangingPunct="1">
              <a:spcBef>
                <a:spcPts val="875"/>
              </a:spcBef>
              <a:buFont typeface="Times New Roman" panose="02020603050405020304" pitchFamily="18" charset="0"/>
              <a:buChar char="•"/>
            </a:pPr>
            <a:endParaRPr lang="en-US" altLang="en-US" sz="1600">
              <a:cs typeface="Times New Roman" panose="02020603050405020304" pitchFamily="18" charset="0"/>
            </a:endParaRPr>
          </a:p>
        </p:txBody>
      </p:sp>
      <p:sp>
        <p:nvSpPr>
          <p:cNvPr id="14339" name="object 3"/>
          <p:cNvSpPr txBox="1">
            <a:spLocks/>
          </p:cNvSpPr>
          <p:nvPr/>
        </p:nvSpPr>
        <p:spPr bwMode="auto">
          <a:xfrm>
            <a:off x="709613" y="201613"/>
            <a:ext cx="712628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5000"/>
              </a:lnSpc>
              <a:spcBef>
                <a:spcPts val="100"/>
              </a:spcBef>
            </a:pPr>
            <a:r>
              <a:rPr lang="en-US" altLang="en-US">
                <a:latin typeface="Arial" panose="020B0604020202020204" pitchFamily="34" charset="0"/>
              </a:rPr>
              <a:t>Characteristics of Successful  Entrepreneurs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133D2E53-7F2B-4C0B-912D-C5A7ECD1526A}" type="slidenum">
              <a:rPr lang="en-US" altLang="en-US" sz="1200">
                <a:solidFill>
                  <a:schemeClr val="bg1"/>
                </a:solidFill>
                <a:latin typeface="Arial" panose="020B0604020202020204" pitchFamily="34" charset="0"/>
              </a:rPr>
              <a:pPr eaLnBrk="1" hangingPunct="1"/>
              <a:t>13</a:t>
            </a:fld>
            <a:endParaRPr lang="en-US" altLang="en-US" sz="1200">
              <a:solidFill>
                <a:schemeClr val="bg1"/>
              </a:solidFill>
              <a:latin typeface="Arial" panose="020B0604020202020204" pitchFamily="34" charset="0"/>
            </a:endParaRPr>
          </a:p>
        </p:txBody>
      </p:sp>
      <p:sp>
        <p:nvSpPr>
          <p:cNvPr id="15364" name="Rectangle 4"/>
          <p:cNvSpPr>
            <a:spLocks noGrp="1" noChangeArrowheads="1"/>
          </p:cNvSpPr>
          <p:nvPr>
            <p:ph type="title"/>
          </p:nvPr>
        </p:nvSpPr>
        <p:spPr/>
        <p:txBody>
          <a:bodyPr/>
          <a:lstStyle/>
          <a:p>
            <a:pPr eaLnBrk="1" hangingPunct="1"/>
            <a:r>
              <a:rPr lang="en-US" altLang="en-US" smtClean="0"/>
              <a:t>Small Business</a:t>
            </a:r>
          </a:p>
        </p:txBody>
      </p:sp>
      <p:sp>
        <p:nvSpPr>
          <p:cNvPr id="7173" name="Rectangle 5"/>
          <p:cNvSpPr>
            <a:spLocks noGrp="1" noChangeArrowheads="1"/>
          </p:cNvSpPr>
          <p:nvPr>
            <p:ph type="body" idx="1"/>
          </p:nvPr>
        </p:nvSpPr>
        <p:spPr/>
        <p:txBody>
          <a:bodyPr/>
          <a:lstStyle/>
          <a:p>
            <a:pPr eaLnBrk="1" hangingPunct="1"/>
            <a:r>
              <a:rPr lang="en-US" altLang="en-US" smtClean="0"/>
              <a:t>What is a small business?</a:t>
            </a:r>
          </a:p>
          <a:p>
            <a:pPr lvl="1" eaLnBrk="1" hangingPunct="1"/>
            <a:r>
              <a:rPr lang="en-US" altLang="en-US" smtClean="0"/>
              <a:t>A business that is privately owned by one individual or a small group of individuals.</a:t>
            </a:r>
          </a:p>
          <a:p>
            <a:pPr eaLnBrk="1" hangingPunct="1"/>
            <a:r>
              <a:rPr lang="en-US" altLang="en-US" smtClean="0"/>
              <a:t>Do sales influence?</a:t>
            </a:r>
          </a:p>
          <a:p>
            <a:pPr lvl="1" eaLnBrk="1" hangingPunct="1"/>
            <a:r>
              <a:rPr lang="en-US" altLang="en-US" smtClean="0"/>
              <a:t>Small businesses sales and assets are not large enough to influence the environment.</a:t>
            </a:r>
          </a:p>
          <a:p>
            <a:pPr eaLnBrk="1" hangingPunct="1">
              <a:buFontTx/>
              <a:buNone/>
            </a:pPr>
            <a:endParaRPr lang="en-US" altLang="en-US" sz="1600" smtClean="0">
              <a:latin typeface="Times New Roman" panose="02020603050405020304" pitchFamily="18" charset="0"/>
              <a:cs typeface="Times New Roman" panose="02020603050405020304" pitchFamily="18" charset="0"/>
            </a:endParaRPr>
          </a:p>
          <a:p>
            <a:pPr eaLnBrk="1" hangingPunct="1"/>
            <a:r>
              <a:rPr lang="en-US" altLang="en-US" sz="2400" i="1" smtClean="0">
                <a:latin typeface="Times New Roman" panose="02020603050405020304" pitchFamily="18" charset="0"/>
                <a:cs typeface="Times New Roman" panose="02020603050405020304" pitchFamily="18" charset="0"/>
              </a:rPr>
              <a:t>A business with under 500 employees that is independently  managed, is owned by an individual or a small group of  investors, is based locally, and is not a dominant company  in its industry.</a:t>
            </a:r>
            <a:endParaRPr lang="en-US" altLang="en-US" sz="2400" smtClean="0">
              <a:latin typeface="Times New Roman" panose="02020603050405020304" pitchFamily="18" charset="0"/>
              <a:cs typeface="Times New Roman" panose="02020603050405020304" pitchFamily="18" charset="0"/>
            </a:endParaRPr>
          </a:p>
          <a:p>
            <a:pPr lvl="1" eaLnBrk="1" hangingPunct="1"/>
            <a:endParaRPr lang="en-US" altLang="en-US" sz="4000" smtClean="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wipe(left)">
                                      <p:cBhvr>
                                        <p:cTn id="7" dur="500"/>
                                        <p:tgtEl>
                                          <p:spTgt spid="71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3">
                                            <p:txEl>
                                              <p:pRg st="1" end="1"/>
                                            </p:txEl>
                                          </p:spTgt>
                                        </p:tgtEl>
                                        <p:attrNameLst>
                                          <p:attrName>style.visibility</p:attrName>
                                        </p:attrNameLst>
                                      </p:cBhvr>
                                      <p:to>
                                        <p:strVal val="visible"/>
                                      </p:to>
                                    </p:set>
                                    <p:animEffect transition="in" filter="wipe(left)">
                                      <p:cBhvr>
                                        <p:cTn id="12" dur="500"/>
                                        <p:tgtEl>
                                          <p:spTgt spid="71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3">
                                            <p:txEl>
                                              <p:pRg st="2" end="2"/>
                                            </p:txEl>
                                          </p:spTgt>
                                        </p:tgtEl>
                                        <p:attrNameLst>
                                          <p:attrName>style.visibility</p:attrName>
                                        </p:attrNameLst>
                                      </p:cBhvr>
                                      <p:to>
                                        <p:strVal val="visible"/>
                                      </p:to>
                                    </p:set>
                                    <p:animEffect transition="in" filter="wipe(left)">
                                      <p:cBhvr>
                                        <p:cTn id="17" dur="500"/>
                                        <p:tgtEl>
                                          <p:spTgt spid="71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3">
                                            <p:txEl>
                                              <p:pRg st="3" end="3"/>
                                            </p:txEl>
                                          </p:spTgt>
                                        </p:tgtEl>
                                        <p:attrNameLst>
                                          <p:attrName>style.visibility</p:attrName>
                                        </p:attrNameLst>
                                      </p:cBhvr>
                                      <p:to>
                                        <p:strVal val="visible"/>
                                      </p:to>
                                    </p:set>
                                    <p:animEffect transition="in" filter="wipe(left)">
                                      <p:cBhvr>
                                        <p:cTn id="22" dur="500"/>
                                        <p:tgtEl>
                                          <p:spTgt spid="71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3">
                                            <p:txEl>
                                              <p:pRg st="5" end="5"/>
                                            </p:txEl>
                                          </p:spTgt>
                                        </p:tgtEl>
                                        <p:attrNameLst>
                                          <p:attrName>style.visibility</p:attrName>
                                        </p:attrNameLst>
                                      </p:cBhvr>
                                      <p:to>
                                        <p:strVal val="visible"/>
                                      </p:to>
                                    </p:set>
                                    <p:animEffect transition="in" filter="wipe(left)">
                                      <p:cBhvr>
                                        <p:cTn id="27" dur="500"/>
                                        <p:tgtEl>
                                          <p:spTgt spid="71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bject 2"/>
          <p:cNvSpPr>
            <a:spLocks/>
          </p:cNvSpPr>
          <p:nvPr/>
        </p:nvSpPr>
        <p:spPr bwMode="auto">
          <a:xfrm>
            <a:off x="1309688" y="2185988"/>
            <a:ext cx="6526212" cy="17462"/>
          </a:xfrm>
          <a:custGeom>
            <a:avLst/>
            <a:gdLst>
              <a:gd name="T0" fmla="*/ 6525387 w 3589654"/>
              <a:gd name="T1" fmla="*/ 0 h 19050"/>
              <a:gd name="T2" fmla="*/ 0 w 3589654"/>
              <a:gd name="T3" fmla="*/ 0 h 19050"/>
              <a:gd name="T4" fmla="*/ 0 w 3589654"/>
              <a:gd name="T5" fmla="*/ 17462 h 19050"/>
              <a:gd name="T6" fmla="*/ 6525387 w 3589654"/>
              <a:gd name="T7" fmla="*/ 17462 h 19050"/>
              <a:gd name="T8" fmla="*/ 6525387 w 3589654"/>
              <a:gd name="T9" fmla="*/ 0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19050">
                <a:moveTo>
                  <a:pt x="3589200" y="0"/>
                </a:moveTo>
                <a:lnTo>
                  <a:pt x="0" y="0"/>
                </a:lnTo>
                <a:lnTo>
                  <a:pt x="0" y="19050"/>
                </a:lnTo>
                <a:lnTo>
                  <a:pt x="3589200" y="19050"/>
                </a:lnTo>
                <a:lnTo>
                  <a:pt x="35892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6387" name="object 3"/>
          <p:cNvSpPr>
            <a:spLocks/>
          </p:cNvSpPr>
          <p:nvPr/>
        </p:nvSpPr>
        <p:spPr bwMode="auto">
          <a:xfrm>
            <a:off x="1309688" y="2424113"/>
            <a:ext cx="6526212" cy="17462"/>
          </a:xfrm>
          <a:custGeom>
            <a:avLst/>
            <a:gdLst>
              <a:gd name="T0" fmla="*/ 6525387 w 3589654"/>
              <a:gd name="T1" fmla="*/ 0 h 19050"/>
              <a:gd name="T2" fmla="*/ 0 w 3589654"/>
              <a:gd name="T3" fmla="*/ 0 h 19050"/>
              <a:gd name="T4" fmla="*/ 0 w 3589654"/>
              <a:gd name="T5" fmla="*/ 17462 h 19050"/>
              <a:gd name="T6" fmla="*/ 6525387 w 3589654"/>
              <a:gd name="T7" fmla="*/ 17462 h 19050"/>
              <a:gd name="T8" fmla="*/ 6525387 w 3589654"/>
              <a:gd name="T9" fmla="*/ 0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19050">
                <a:moveTo>
                  <a:pt x="3589200" y="0"/>
                </a:moveTo>
                <a:lnTo>
                  <a:pt x="0" y="0"/>
                </a:lnTo>
                <a:lnTo>
                  <a:pt x="0" y="19050"/>
                </a:lnTo>
                <a:lnTo>
                  <a:pt x="3589200" y="19050"/>
                </a:lnTo>
                <a:lnTo>
                  <a:pt x="35892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 name="object 5"/>
          <p:cNvSpPr txBox="1"/>
          <p:nvPr/>
        </p:nvSpPr>
        <p:spPr>
          <a:xfrm>
            <a:off x="914400" y="457200"/>
            <a:ext cx="7696200" cy="473075"/>
          </a:xfrm>
          <a:prstGeom prst="rect">
            <a:avLst/>
          </a:prstGeom>
          <a:solidFill>
            <a:srgbClr val="E5E5E5"/>
          </a:solidFill>
        </p:spPr>
        <p:txBody>
          <a:bodyPr lIns="0" tIns="41275" rIns="0" bIns="0">
            <a:spAutoFit/>
          </a:bodyPr>
          <a:lstStyle/>
          <a:p>
            <a:pPr marL="56515">
              <a:spcBef>
                <a:spcPts val="325"/>
              </a:spcBef>
              <a:defRPr/>
            </a:pPr>
            <a:r>
              <a:rPr sz="2800" b="1" spc="-10" dirty="0">
                <a:latin typeface="Times New Roman"/>
                <a:cs typeface="Times New Roman"/>
              </a:rPr>
              <a:t>The</a:t>
            </a:r>
            <a:r>
              <a:rPr sz="2800" b="1" spc="-20" dirty="0">
                <a:latin typeface="Times New Roman"/>
                <a:cs typeface="Times New Roman"/>
              </a:rPr>
              <a:t> </a:t>
            </a:r>
            <a:r>
              <a:rPr sz="2800" b="1" spc="-10" dirty="0">
                <a:latin typeface="Times New Roman"/>
                <a:cs typeface="Times New Roman"/>
              </a:rPr>
              <a:t>Economic</a:t>
            </a:r>
            <a:r>
              <a:rPr sz="2800" b="1" spc="-15" dirty="0">
                <a:latin typeface="Times New Roman"/>
                <a:cs typeface="Times New Roman"/>
              </a:rPr>
              <a:t> </a:t>
            </a:r>
            <a:r>
              <a:rPr sz="2800" b="1" spc="-10" dirty="0">
                <a:latin typeface="Times New Roman"/>
                <a:cs typeface="Times New Roman"/>
              </a:rPr>
              <a:t>Impact</a:t>
            </a:r>
            <a:r>
              <a:rPr sz="2800" b="1" spc="-20" dirty="0">
                <a:latin typeface="Times New Roman"/>
                <a:cs typeface="Times New Roman"/>
              </a:rPr>
              <a:t> </a:t>
            </a:r>
            <a:r>
              <a:rPr sz="2800" b="1" spc="-5" dirty="0">
                <a:latin typeface="Times New Roman"/>
                <a:cs typeface="Times New Roman"/>
              </a:rPr>
              <a:t>of</a:t>
            </a:r>
            <a:r>
              <a:rPr sz="2800" b="1" spc="-15" dirty="0">
                <a:latin typeface="Times New Roman"/>
                <a:cs typeface="Times New Roman"/>
              </a:rPr>
              <a:t> </a:t>
            </a:r>
            <a:r>
              <a:rPr sz="2800" b="1" spc="-10" dirty="0">
                <a:latin typeface="Times New Roman"/>
                <a:cs typeface="Times New Roman"/>
              </a:rPr>
              <a:t>Small</a:t>
            </a:r>
            <a:r>
              <a:rPr sz="2800" b="1" spc="-20" dirty="0">
                <a:latin typeface="Times New Roman"/>
                <a:cs typeface="Times New Roman"/>
              </a:rPr>
              <a:t> </a:t>
            </a:r>
            <a:r>
              <a:rPr sz="2800" b="1" spc="-10" dirty="0">
                <a:latin typeface="Times New Roman"/>
                <a:cs typeface="Times New Roman"/>
              </a:rPr>
              <a:t>Business</a:t>
            </a:r>
            <a:endParaRPr sz="2800" dirty="0">
              <a:latin typeface="Times New Roman"/>
              <a:cs typeface="Times New Roman"/>
            </a:endParaRPr>
          </a:p>
        </p:txBody>
      </p:sp>
      <p:sp>
        <p:nvSpPr>
          <p:cNvPr id="16389" name="object 7"/>
          <p:cNvSpPr txBox="1">
            <a:spLocks noChangeArrowheads="1"/>
          </p:cNvSpPr>
          <p:nvPr/>
        </p:nvSpPr>
        <p:spPr bwMode="auto">
          <a:xfrm>
            <a:off x="457200" y="1371600"/>
            <a:ext cx="8305800"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7305" rIns="0" bIns="0">
            <a:spAutoFit/>
          </a:bodyPr>
          <a:lstStyle>
            <a:lvl1pPr marL="157163" indent="-146050" eaLnBrk="0" hangingPunct="0">
              <a:tabLst>
                <a:tab pos="158750" algn="l"/>
              </a:tabLst>
              <a:defRPr sz="2400">
                <a:solidFill>
                  <a:schemeClr val="tx1"/>
                </a:solidFill>
                <a:latin typeface="Times New Roman" panose="02020603050405020304" pitchFamily="18" charset="0"/>
              </a:defRPr>
            </a:lvl1pPr>
            <a:lvl2pPr marL="742950" indent="-285750" eaLnBrk="0" hangingPunct="0">
              <a:tabLst>
                <a:tab pos="158750" algn="l"/>
              </a:tabLst>
              <a:defRPr sz="2400">
                <a:solidFill>
                  <a:schemeClr val="tx1"/>
                </a:solidFill>
                <a:latin typeface="Times New Roman" panose="02020603050405020304" pitchFamily="18" charset="0"/>
              </a:defRPr>
            </a:lvl2pPr>
            <a:lvl3pPr marL="1143000" indent="-228600" eaLnBrk="0" hangingPunct="0">
              <a:tabLst>
                <a:tab pos="158750" algn="l"/>
              </a:tabLst>
              <a:defRPr sz="2400">
                <a:solidFill>
                  <a:schemeClr val="tx1"/>
                </a:solidFill>
                <a:latin typeface="Times New Roman" panose="02020603050405020304" pitchFamily="18" charset="0"/>
              </a:defRPr>
            </a:lvl3pPr>
            <a:lvl4pPr marL="1600200" indent="-228600" eaLnBrk="0" hangingPunct="0">
              <a:tabLst>
                <a:tab pos="158750" algn="l"/>
              </a:tabLst>
              <a:defRPr sz="2400">
                <a:solidFill>
                  <a:schemeClr val="tx1"/>
                </a:solidFill>
                <a:latin typeface="Times New Roman" panose="02020603050405020304" pitchFamily="18" charset="0"/>
              </a:defRPr>
            </a:lvl4pPr>
            <a:lvl5pPr marL="2057400" indent="-228600" eaLnBrk="0" hangingPunct="0">
              <a:tabLst>
                <a:tab pos="15875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5875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5875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5875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58750" algn="l"/>
              </a:tabLst>
              <a:defRPr sz="2400">
                <a:solidFill>
                  <a:schemeClr val="tx1"/>
                </a:solidFill>
                <a:latin typeface="Times New Roman" panose="02020603050405020304" pitchFamily="18" charset="0"/>
              </a:defRPr>
            </a:lvl9pPr>
          </a:lstStyle>
          <a:p>
            <a:pPr eaLnBrk="1" hangingPunct="1">
              <a:spcBef>
                <a:spcPts val="213"/>
              </a:spcBef>
              <a:buFontTx/>
              <a:buChar char="•"/>
            </a:pPr>
            <a:r>
              <a:rPr lang="en-US" altLang="en-US" sz="1900">
                <a:cs typeface="Times New Roman" panose="02020603050405020304" pitchFamily="18" charset="0"/>
              </a:rPr>
              <a:t>80% (approximately 23.8 million) of the nearly 29.7  million businesses have no employees (businesses run by  individuals or small groups of partners, such as married  couples).</a:t>
            </a:r>
          </a:p>
          <a:p>
            <a:pPr eaLnBrk="1" hangingPunct="1">
              <a:spcBef>
                <a:spcPts val="488"/>
              </a:spcBef>
              <a:buFontTx/>
              <a:buChar char="•"/>
            </a:pPr>
            <a:r>
              <a:rPr lang="en-US" altLang="en-US" sz="1900">
                <a:cs typeface="Times New Roman" panose="02020603050405020304" pitchFamily="18" charset="0"/>
              </a:rPr>
              <a:t>89% (approximately 5.2 million) of the nearly 5.8 million  businesses with employees have fewer than 20 employees.</a:t>
            </a:r>
          </a:p>
          <a:p>
            <a:pPr eaLnBrk="1" hangingPunct="1">
              <a:spcBef>
                <a:spcPts val="500"/>
              </a:spcBef>
              <a:buFontTx/>
              <a:buChar char="•"/>
            </a:pPr>
            <a:r>
              <a:rPr lang="en-US" altLang="en-US" sz="1900">
                <a:cs typeface="Times New Roman" panose="02020603050405020304" pitchFamily="18" charset="0"/>
              </a:rPr>
              <a:t>99.6% (approximately 5.7 million) of all businesses have  0–99 employees—98% have 0–20 workers.</a:t>
            </a:r>
          </a:p>
          <a:p>
            <a:pPr eaLnBrk="1" hangingPunct="1">
              <a:spcBef>
                <a:spcPts val="500"/>
              </a:spcBef>
              <a:buFontTx/>
              <a:buChar char="•"/>
            </a:pPr>
            <a:r>
              <a:rPr lang="en-US" altLang="en-US" sz="1900">
                <a:cs typeface="Times New Roman" panose="02020603050405020304" pitchFamily="18" charset="0"/>
              </a:rPr>
              <a:t>Approximately 5.8 million businesses have fewer than 500  employees.</a:t>
            </a:r>
          </a:p>
          <a:p>
            <a:pPr eaLnBrk="1" hangingPunct="1">
              <a:spcBef>
                <a:spcPts val="488"/>
              </a:spcBef>
              <a:buFontTx/>
              <a:buChar char="•"/>
            </a:pPr>
            <a:r>
              <a:rPr lang="en-US" altLang="en-US" sz="1900">
                <a:cs typeface="Times New Roman" panose="02020603050405020304" pitchFamily="18" charset="0"/>
              </a:rPr>
              <a:t>Only about 19,000 businesses in the United States have  more than 500 employees.</a:t>
            </a:r>
          </a:p>
          <a:p>
            <a:pPr eaLnBrk="1" hangingPunct="1">
              <a:spcBef>
                <a:spcPts val="500"/>
              </a:spcBef>
              <a:buFontTx/>
              <a:buChar char="•"/>
            </a:pPr>
            <a:r>
              <a:rPr lang="en-US" altLang="en-US" sz="1900">
                <a:cs typeface="Times New Roman" panose="02020603050405020304" pitchFamily="18" charset="0"/>
              </a:rPr>
              <a:t>Companies with fewer than 50 employees pay more than  20% of America’s payroll.</a:t>
            </a:r>
          </a:p>
          <a:p>
            <a:pPr eaLnBrk="1" hangingPunct="1">
              <a:spcBef>
                <a:spcPts val="488"/>
              </a:spcBef>
              <a:buFontTx/>
              <a:buChar char="•"/>
            </a:pPr>
            <a:r>
              <a:rPr lang="en-US" altLang="en-US" sz="1900">
                <a:cs typeface="Times New Roman" panose="02020603050405020304" pitchFamily="18" charset="0"/>
              </a:rPr>
              <a:t>Companies with fewer than 500 employees pay more than  41% of America’s payroll.</a:t>
            </a:r>
          </a:p>
          <a:p>
            <a:pPr eaLnBrk="1" hangingPunct="1">
              <a:spcBef>
                <a:spcPts val="500"/>
              </a:spcBef>
              <a:buFontTx/>
              <a:buChar char="•"/>
            </a:pPr>
            <a:r>
              <a:rPr lang="en-US" altLang="en-US" sz="1900">
                <a:cs typeface="Times New Roman" panose="02020603050405020304" pitchFamily="18" charset="0"/>
              </a:rPr>
              <a:t>32.5 million people (1 employee in 4) work for businesses  with fewer than 50 employees.</a:t>
            </a:r>
          </a:p>
          <a:p>
            <a:pPr eaLnBrk="1" hangingPunct="1">
              <a:spcBef>
                <a:spcPts val="500"/>
              </a:spcBef>
              <a:buFontTx/>
              <a:buChar char="•"/>
            </a:pPr>
            <a:r>
              <a:rPr lang="en-US" altLang="en-US" sz="1900">
                <a:cs typeface="Times New Roman" panose="02020603050405020304" pitchFamily="18" charset="0"/>
              </a:rPr>
              <a:t>These businesses also pay tens of millions of owners, not  included in employment statistics</a:t>
            </a:r>
            <a:r>
              <a:rPr lang="en-US" altLang="en-US" sz="200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object 2"/>
          <p:cNvGrpSpPr>
            <a:grpSpLocks/>
          </p:cNvGrpSpPr>
          <p:nvPr/>
        </p:nvGrpSpPr>
        <p:grpSpPr bwMode="auto">
          <a:xfrm>
            <a:off x="1309688" y="1666875"/>
            <a:ext cx="6526212" cy="238125"/>
            <a:chOff x="719999" y="1889288"/>
            <a:chExt cx="3589654" cy="270510"/>
          </a:xfrm>
        </p:grpSpPr>
        <p:sp>
          <p:nvSpPr>
            <p:cNvPr id="17412" name="object 3"/>
            <p:cNvSpPr>
              <a:spLocks/>
            </p:cNvSpPr>
            <p:nvPr/>
          </p:nvSpPr>
          <p:spPr bwMode="auto">
            <a:xfrm>
              <a:off x="719999" y="1889288"/>
              <a:ext cx="3589654" cy="270510"/>
            </a:xfrm>
            <a:custGeom>
              <a:avLst/>
              <a:gdLst>
                <a:gd name="T0" fmla="*/ 3589200 w 3589654"/>
                <a:gd name="T1" fmla="*/ 0 h 270510"/>
                <a:gd name="T2" fmla="*/ 0 w 3589654"/>
                <a:gd name="T3" fmla="*/ 0 h 270510"/>
                <a:gd name="T4" fmla="*/ 0 w 3589654"/>
                <a:gd name="T5" fmla="*/ 270510 h 270510"/>
                <a:gd name="T6" fmla="*/ 3589200 w 3589654"/>
                <a:gd name="T7" fmla="*/ 270510 h 270510"/>
                <a:gd name="T8" fmla="*/ 3589200 w 3589654"/>
                <a:gd name="T9" fmla="*/ 0 h 270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270510">
                  <a:moveTo>
                    <a:pt x="3589200" y="0"/>
                  </a:moveTo>
                  <a:lnTo>
                    <a:pt x="0" y="0"/>
                  </a:lnTo>
                  <a:lnTo>
                    <a:pt x="0" y="270510"/>
                  </a:lnTo>
                  <a:lnTo>
                    <a:pt x="3589200" y="270510"/>
                  </a:lnTo>
                  <a:lnTo>
                    <a:pt x="358920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7413" name="object 4"/>
            <p:cNvSpPr>
              <a:spLocks/>
            </p:cNvSpPr>
            <p:nvPr/>
          </p:nvSpPr>
          <p:spPr bwMode="auto">
            <a:xfrm>
              <a:off x="719999" y="2140748"/>
              <a:ext cx="3589654" cy="19050"/>
            </a:xfrm>
            <a:custGeom>
              <a:avLst/>
              <a:gdLst>
                <a:gd name="T0" fmla="*/ 3589200 w 3589654"/>
                <a:gd name="T1" fmla="*/ 0 h 19050"/>
                <a:gd name="T2" fmla="*/ 0 w 3589654"/>
                <a:gd name="T3" fmla="*/ 0 h 19050"/>
                <a:gd name="T4" fmla="*/ 0 w 3589654"/>
                <a:gd name="T5" fmla="*/ 19050 h 19050"/>
                <a:gd name="T6" fmla="*/ 3589200 w 3589654"/>
                <a:gd name="T7" fmla="*/ 19050 h 19050"/>
                <a:gd name="T8" fmla="*/ 3589200 w 3589654"/>
                <a:gd name="T9" fmla="*/ 0 h 190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9654" h="19050">
                  <a:moveTo>
                    <a:pt x="3589200" y="0"/>
                  </a:moveTo>
                  <a:lnTo>
                    <a:pt x="0" y="0"/>
                  </a:lnTo>
                  <a:lnTo>
                    <a:pt x="0" y="19050"/>
                  </a:lnTo>
                  <a:lnTo>
                    <a:pt x="3589200" y="19050"/>
                  </a:lnTo>
                  <a:lnTo>
                    <a:pt x="35892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grpSp>
      <p:sp>
        <p:nvSpPr>
          <p:cNvPr id="17411" name="object 5"/>
          <p:cNvSpPr txBox="1">
            <a:spLocks noChangeArrowheads="1"/>
          </p:cNvSpPr>
          <p:nvPr/>
        </p:nvSpPr>
        <p:spPr bwMode="auto">
          <a:xfrm>
            <a:off x="685800" y="354013"/>
            <a:ext cx="8001000"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510" rIns="0" bIns="0">
            <a:spAutoFit/>
          </a:bodyPr>
          <a:lstStyle>
            <a:lvl1pPr marL="68263"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ts val="800"/>
              </a:spcBef>
            </a:pPr>
            <a:r>
              <a:rPr lang="en-US" altLang="en-US" sz="2000" b="1">
                <a:cs typeface="Times New Roman" panose="02020603050405020304" pitchFamily="18" charset="0"/>
              </a:rPr>
              <a:t>Snapshot of Small-Business Owners</a:t>
            </a:r>
            <a:endParaRPr lang="en-US" altLang="en-US" sz="2000">
              <a:cs typeface="Times New Roman" panose="02020603050405020304" pitchFamily="18" charset="0"/>
            </a:endParaRPr>
          </a:p>
          <a:p>
            <a:pPr eaLnBrk="1" hangingPunct="1"/>
            <a:endParaRPr lang="en-US" altLang="en-US" sz="1100">
              <a:cs typeface="Times New Roman" panose="02020603050405020304" pitchFamily="18" charset="0"/>
            </a:endParaRPr>
          </a:p>
          <a:p>
            <a:pPr algn="just" eaLnBrk="1" hangingPunct="1">
              <a:spcBef>
                <a:spcPts val="788"/>
              </a:spcBef>
              <a:buFontTx/>
              <a:buChar char="•"/>
            </a:pPr>
            <a:r>
              <a:rPr lang="en-US" altLang="en-US" sz="1600">
                <a:cs typeface="Times New Roman" panose="02020603050405020304" pitchFamily="18" charset="0"/>
              </a:rPr>
              <a:t>Start-up activity has risen sharply over the last three years,  from an all-time low of minus 0.87% in 2013 to positive  0.48% in 2016.</a:t>
            </a:r>
          </a:p>
          <a:p>
            <a:pPr algn="just" eaLnBrk="1" hangingPunct="1">
              <a:spcBef>
                <a:spcPts val="488"/>
              </a:spcBef>
              <a:buFontTx/>
              <a:buChar char="•"/>
            </a:pPr>
            <a:r>
              <a:rPr lang="en-US" altLang="en-US" sz="1600">
                <a:cs typeface="Times New Roman" panose="02020603050405020304" pitchFamily="18" charset="0"/>
              </a:rPr>
              <a:t>Between 1996 and 2011, the rate of business ownership  dropped for both men and women; however, business  ownership has increased every year since 2014.</a:t>
            </a:r>
          </a:p>
          <a:p>
            <a:pPr algn="just" eaLnBrk="1" hangingPunct="1">
              <a:spcBef>
                <a:spcPts val="500"/>
              </a:spcBef>
              <a:buFontTx/>
              <a:buChar char="•"/>
            </a:pPr>
            <a:r>
              <a:rPr lang="en-US" altLang="en-US" sz="1600">
                <a:cs typeface="Times New Roman" panose="02020603050405020304" pitchFamily="18" charset="0"/>
              </a:rPr>
              <a:t>The Kauffman Index of Startup Activity, an early indicator  of new entrepreneurship in the United States, rose again  slightly in 2016 following sharp increases two years in a  row.</a:t>
            </a:r>
          </a:p>
          <a:p>
            <a:pPr algn="just" eaLnBrk="1" hangingPunct="1">
              <a:spcBef>
                <a:spcPts val="488"/>
              </a:spcBef>
              <a:buFontTx/>
              <a:buChar char="•"/>
            </a:pPr>
            <a:r>
              <a:rPr lang="en-US" altLang="en-US" sz="1600">
                <a:cs typeface="Times New Roman" panose="02020603050405020304" pitchFamily="18" charset="0"/>
              </a:rPr>
              <a:t>New entrepreneurs who started businesses to pursue  opportunity rather than from necessity reached 86.3%,  more than 12 percentage points higher than in 2009 at the  height of the Great Recession.</a:t>
            </a:r>
          </a:p>
          <a:p>
            <a:pPr algn="just" eaLnBrk="1" hangingPunct="1">
              <a:spcBef>
                <a:spcPts val="488"/>
              </a:spcBef>
              <a:buFontTx/>
              <a:buChar char="•"/>
            </a:pPr>
            <a:r>
              <a:rPr lang="en-US" altLang="en-US" sz="1600">
                <a:cs typeface="Times New Roman" panose="02020603050405020304" pitchFamily="18" charset="0"/>
              </a:rPr>
              <a:t>For the first time, Main Street entrepreneurship activity  was higher in 2016 than before the onset of the Great  Recession. This increase was driven by a jump in business  survival rates, which reached a three-decade high of  48.7%. Nearly half of new businesses are making it to  their fifth year of operation.</a:t>
            </a:r>
          </a:p>
          <a:p>
            <a:pPr algn="just" eaLnBrk="1" hangingPunct="1">
              <a:spcBef>
                <a:spcPts val="488"/>
              </a:spcBef>
              <a:buFontTx/>
              <a:buChar char="•"/>
            </a:pPr>
            <a:r>
              <a:rPr lang="en-US" altLang="en-US" sz="1600">
                <a:cs typeface="Times New Roman" panose="02020603050405020304" pitchFamily="18" charset="0"/>
              </a:rPr>
              <a:t>47% of U.S. businesses have been in business for 11 or  more years.</a:t>
            </a:r>
          </a:p>
          <a:p>
            <a:pPr algn="just" eaLnBrk="1" hangingPunct="1">
              <a:spcBef>
                <a:spcPts val="500"/>
              </a:spcBef>
              <a:buFontTx/>
              <a:buChar char="•"/>
            </a:pPr>
            <a:r>
              <a:rPr lang="en-US" altLang="en-US" sz="1600">
                <a:cs typeface="Times New Roman" panose="02020603050405020304" pitchFamily="18" charset="0"/>
              </a:rPr>
              <a:t>In 2016, about 25% of all employing firms had revenues  over $1 million, but 2% had revenues under $10,000.</a:t>
            </a:r>
          </a:p>
          <a:p>
            <a:pPr algn="just" eaLnBrk="1" hangingPunct="1"/>
            <a:endParaRPr lang="en-US" altLang="en-US" sz="1600">
              <a:cs typeface="Times New Roman" panose="02020603050405020304" pitchFamily="18" charset="0"/>
            </a:endParaRPr>
          </a:p>
          <a:p>
            <a:pPr algn="just" eaLnBrk="1" hangingPunct="1">
              <a:spcBef>
                <a:spcPts val="25"/>
              </a:spcBef>
            </a:pPr>
            <a:endParaRPr lang="en-US" altLang="en-US" sz="160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C7D8398E-FAF5-4B2B-B704-BB51BB850BA4}" type="slidenum">
              <a:rPr lang="en-US" altLang="en-US" sz="1200">
                <a:solidFill>
                  <a:schemeClr val="bg1"/>
                </a:solidFill>
                <a:latin typeface="Arial" panose="020B0604020202020204" pitchFamily="34" charset="0"/>
              </a:rPr>
              <a:pPr eaLnBrk="1" hangingPunct="1"/>
              <a:t>16</a:t>
            </a:fld>
            <a:endParaRPr lang="en-US" altLang="en-US" sz="1200">
              <a:solidFill>
                <a:schemeClr val="bg1"/>
              </a:solidFill>
              <a:latin typeface="Arial" panose="020B0604020202020204" pitchFamily="34" charset="0"/>
            </a:endParaRPr>
          </a:p>
        </p:txBody>
      </p:sp>
      <p:sp>
        <p:nvSpPr>
          <p:cNvPr id="18436" name="Rectangle 7"/>
          <p:cNvSpPr>
            <a:spLocks noGrp="1" noChangeArrowheads="1"/>
          </p:cNvSpPr>
          <p:nvPr>
            <p:ph type="title"/>
          </p:nvPr>
        </p:nvSpPr>
        <p:spPr/>
        <p:txBody>
          <a:bodyPr/>
          <a:lstStyle/>
          <a:p>
            <a:pPr eaLnBrk="1" hangingPunct="1"/>
            <a:r>
              <a:rPr lang="en-US" altLang="en-US" smtClean="0"/>
              <a:t>The Role of Entrepreneurship in Society</a:t>
            </a:r>
          </a:p>
        </p:txBody>
      </p:sp>
      <p:sp>
        <p:nvSpPr>
          <p:cNvPr id="8200" name="Rectangle 8"/>
          <p:cNvSpPr>
            <a:spLocks noGrp="1" noChangeArrowheads="1"/>
          </p:cNvSpPr>
          <p:nvPr>
            <p:ph type="body" sz="half" idx="1"/>
          </p:nvPr>
        </p:nvSpPr>
        <p:spPr/>
        <p:txBody>
          <a:bodyPr/>
          <a:lstStyle/>
          <a:p>
            <a:pPr eaLnBrk="1" hangingPunct="1"/>
            <a:r>
              <a:rPr lang="en-US" altLang="en-US" sz="2400" smtClean="0"/>
              <a:t>The majority of U.S. businesses employ:</a:t>
            </a:r>
          </a:p>
          <a:p>
            <a:pPr lvl="1" eaLnBrk="1" hangingPunct="1"/>
            <a:r>
              <a:rPr lang="en-US" altLang="en-US" sz="2000" smtClean="0"/>
              <a:t>Fewer than 100 people, and most U.S. workers are employed by small firms.</a:t>
            </a:r>
          </a:p>
          <a:p>
            <a:pPr eaLnBrk="1" hangingPunct="1"/>
            <a:r>
              <a:rPr lang="en-US" altLang="en-US" sz="2400" smtClean="0"/>
              <a:t>What percentage of workers are employed by firms with 1,000 or more employees?</a:t>
            </a:r>
          </a:p>
          <a:p>
            <a:pPr lvl="1" eaLnBrk="1" hangingPunct="1"/>
            <a:r>
              <a:rPr lang="en-US" altLang="en-US" sz="2000" smtClean="0"/>
              <a:t>Only 12.70%</a:t>
            </a:r>
          </a:p>
        </p:txBody>
      </p:sp>
      <p:pic>
        <p:nvPicPr>
          <p:cNvPr id="18438" name="Picture 10" descr="j0168490"/>
          <p:cNvPicPr>
            <a:picLocks noChangeAspect="1" noChangeArrowheads="1"/>
          </p:cNvPicPr>
          <p:nvPr>
            <p:ph sz="half" idx="2"/>
          </p:nvPr>
        </p:nvPicPr>
        <p:blipFill>
          <a:blip r:embed="rId2">
            <a:lum bright="-12000" contrast="-18000"/>
            <a:extLst>
              <a:ext uri="{28A0092B-C50C-407E-A947-70E740481C1C}">
                <a14:useLocalDpi xmlns:a14="http://schemas.microsoft.com/office/drawing/2010/main" val="0"/>
              </a:ext>
            </a:extLst>
          </a:blip>
          <a:srcRect/>
          <a:stretch>
            <a:fillRect/>
          </a:stretch>
        </p:blipFill>
        <p:spPr>
          <a:xfrm>
            <a:off x="5257800" y="2286000"/>
            <a:ext cx="2855913" cy="3070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0">
                                            <p:txEl>
                                              <p:pRg st="0" end="0"/>
                                            </p:txEl>
                                          </p:spTgt>
                                        </p:tgtEl>
                                        <p:attrNameLst>
                                          <p:attrName>style.visibility</p:attrName>
                                        </p:attrNameLst>
                                      </p:cBhvr>
                                      <p:to>
                                        <p:strVal val="visible"/>
                                      </p:to>
                                    </p:set>
                                    <p:animEffect transition="in" filter="wipe(left)">
                                      <p:cBhvr>
                                        <p:cTn id="7" dur="500"/>
                                        <p:tgtEl>
                                          <p:spTgt spid="82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00">
                                            <p:txEl>
                                              <p:pRg st="1" end="1"/>
                                            </p:txEl>
                                          </p:spTgt>
                                        </p:tgtEl>
                                        <p:attrNameLst>
                                          <p:attrName>style.visibility</p:attrName>
                                        </p:attrNameLst>
                                      </p:cBhvr>
                                      <p:to>
                                        <p:strVal val="visible"/>
                                      </p:to>
                                    </p:set>
                                    <p:animEffect transition="in" filter="wipe(left)">
                                      <p:cBhvr>
                                        <p:cTn id="12" dur="500"/>
                                        <p:tgtEl>
                                          <p:spTgt spid="82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00">
                                            <p:txEl>
                                              <p:pRg st="2" end="2"/>
                                            </p:txEl>
                                          </p:spTgt>
                                        </p:tgtEl>
                                        <p:attrNameLst>
                                          <p:attrName>style.visibility</p:attrName>
                                        </p:attrNameLst>
                                      </p:cBhvr>
                                      <p:to>
                                        <p:strVal val="visible"/>
                                      </p:to>
                                    </p:set>
                                    <p:animEffect transition="in" filter="wipe(left)">
                                      <p:cBhvr>
                                        <p:cTn id="17" dur="500"/>
                                        <p:tgtEl>
                                          <p:spTgt spid="82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00">
                                            <p:txEl>
                                              <p:pRg st="3" end="3"/>
                                            </p:txEl>
                                          </p:spTgt>
                                        </p:tgtEl>
                                        <p:attrNameLst>
                                          <p:attrName>style.visibility</p:attrName>
                                        </p:attrNameLst>
                                      </p:cBhvr>
                                      <p:to>
                                        <p:strVal val="visible"/>
                                      </p:to>
                                    </p:set>
                                    <p:animEffect transition="in" filter="wipe(left)">
                                      <p:cBhvr>
                                        <p:cTn id="22" dur="500"/>
                                        <p:tgtEl>
                                          <p:spTgt spid="82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BF5C0652-DB4E-434A-BB25-59F31D7158CF}" type="slidenum">
              <a:rPr lang="en-US" altLang="en-US" sz="1200">
                <a:solidFill>
                  <a:schemeClr val="bg1"/>
                </a:solidFill>
                <a:latin typeface="Arial" panose="020B0604020202020204" pitchFamily="34" charset="0"/>
              </a:rPr>
              <a:pPr eaLnBrk="1" hangingPunct="1"/>
              <a:t>17</a:t>
            </a:fld>
            <a:endParaRPr lang="en-US" altLang="en-US" sz="1200">
              <a:solidFill>
                <a:schemeClr val="bg1"/>
              </a:solidFill>
              <a:latin typeface="Arial" panose="020B0604020202020204" pitchFamily="34" charset="0"/>
            </a:endParaRPr>
          </a:p>
        </p:txBody>
      </p:sp>
      <p:sp>
        <p:nvSpPr>
          <p:cNvPr id="19460" name="Rectangle 7"/>
          <p:cNvSpPr>
            <a:spLocks noGrp="1" noChangeArrowheads="1"/>
          </p:cNvSpPr>
          <p:nvPr>
            <p:ph type="title"/>
          </p:nvPr>
        </p:nvSpPr>
        <p:spPr/>
        <p:txBody>
          <a:bodyPr/>
          <a:lstStyle/>
          <a:p>
            <a:pPr eaLnBrk="1" hangingPunct="1"/>
            <a:r>
              <a:rPr lang="en-US" altLang="en-US" smtClean="0"/>
              <a:t>The Importance of Small Business in the United States</a:t>
            </a:r>
          </a:p>
        </p:txBody>
      </p:sp>
      <p:sp>
        <p:nvSpPr>
          <p:cNvPr id="10248" name="Rectangle 8"/>
          <p:cNvSpPr>
            <a:spLocks noGrp="1" noChangeArrowheads="1"/>
          </p:cNvSpPr>
          <p:nvPr>
            <p:ph type="body" sz="half" idx="1"/>
          </p:nvPr>
        </p:nvSpPr>
        <p:spPr/>
        <p:txBody>
          <a:bodyPr/>
          <a:lstStyle/>
          <a:p>
            <a:pPr eaLnBrk="1" hangingPunct="1"/>
            <a:r>
              <a:rPr lang="en-US" altLang="en-US" sz="2800" smtClean="0"/>
              <a:t>What makes small business important in the U.S.?</a:t>
            </a:r>
          </a:p>
          <a:p>
            <a:pPr lvl="1" eaLnBrk="1" hangingPunct="1"/>
            <a:r>
              <a:rPr lang="en-US" altLang="en-US" sz="2400" smtClean="0"/>
              <a:t>Job creation.</a:t>
            </a:r>
          </a:p>
          <a:p>
            <a:pPr lvl="1" eaLnBrk="1" hangingPunct="1"/>
            <a:r>
              <a:rPr lang="en-US" altLang="en-US" sz="2400" smtClean="0"/>
              <a:t>Innovation.</a:t>
            </a:r>
          </a:p>
          <a:p>
            <a:pPr lvl="1" eaLnBrk="1" hangingPunct="1"/>
            <a:r>
              <a:rPr lang="en-US" altLang="en-US" sz="2400" smtClean="0"/>
              <a:t>Important to big business. (see Figure 10.1)</a:t>
            </a:r>
          </a:p>
        </p:txBody>
      </p:sp>
      <p:pic>
        <p:nvPicPr>
          <p:cNvPr id="19462" name="Picture 10" descr="j0149600"/>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76800" y="2133600"/>
            <a:ext cx="3557588" cy="2944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8">
                                            <p:txEl>
                                              <p:pRg st="0" end="0"/>
                                            </p:txEl>
                                          </p:spTgt>
                                        </p:tgtEl>
                                        <p:attrNameLst>
                                          <p:attrName>style.visibility</p:attrName>
                                        </p:attrNameLst>
                                      </p:cBhvr>
                                      <p:to>
                                        <p:strVal val="visible"/>
                                      </p:to>
                                    </p:set>
                                    <p:animEffect transition="in" filter="wipe(left)">
                                      <p:cBhvr>
                                        <p:cTn id="7" dur="500"/>
                                        <p:tgtEl>
                                          <p:spTgt spid="102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8">
                                            <p:txEl>
                                              <p:pRg st="1" end="1"/>
                                            </p:txEl>
                                          </p:spTgt>
                                        </p:tgtEl>
                                        <p:attrNameLst>
                                          <p:attrName>style.visibility</p:attrName>
                                        </p:attrNameLst>
                                      </p:cBhvr>
                                      <p:to>
                                        <p:strVal val="visible"/>
                                      </p:to>
                                    </p:set>
                                    <p:animEffect transition="in" filter="wipe(left)">
                                      <p:cBhvr>
                                        <p:cTn id="12" dur="500"/>
                                        <p:tgtEl>
                                          <p:spTgt spid="102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8">
                                            <p:txEl>
                                              <p:pRg st="2" end="2"/>
                                            </p:txEl>
                                          </p:spTgt>
                                        </p:tgtEl>
                                        <p:attrNameLst>
                                          <p:attrName>style.visibility</p:attrName>
                                        </p:attrNameLst>
                                      </p:cBhvr>
                                      <p:to>
                                        <p:strVal val="visible"/>
                                      </p:to>
                                    </p:set>
                                    <p:animEffect transition="in" filter="wipe(left)">
                                      <p:cBhvr>
                                        <p:cTn id="17" dur="500"/>
                                        <p:tgtEl>
                                          <p:spTgt spid="102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8">
                                            <p:txEl>
                                              <p:pRg st="3" end="3"/>
                                            </p:txEl>
                                          </p:spTgt>
                                        </p:tgtEl>
                                        <p:attrNameLst>
                                          <p:attrName>style.visibility</p:attrName>
                                        </p:attrNameLst>
                                      </p:cBhvr>
                                      <p:to>
                                        <p:strVal val="visible"/>
                                      </p:to>
                                    </p:set>
                                    <p:animEffect transition="in" filter="wipe(left)">
                                      <p:cBhvr>
                                        <p:cTn id="22" dur="500"/>
                                        <p:tgtEl>
                                          <p:spTgt spid="10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951ED95B-71AD-4A1B-9A8B-2BF88B194F05}" type="slidenum">
              <a:rPr lang="en-US" altLang="en-US" sz="1200">
                <a:solidFill>
                  <a:schemeClr val="bg1"/>
                </a:solidFill>
                <a:latin typeface="Arial" panose="020B0604020202020204" pitchFamily="34" charset="0"/>
              </a:rPr>
              <a:pPr eaLnBrk="1" hangingPunct="1"/>
              <a:t>18</a:t>
            </a:fld>
            <a:endParaRPr lang="en-US" altLang="en-US" sz="1200">
              <a:solidFill>
                <a:schemeClr val="bg1"/>
              </a:solidFill>
              <a:latin typeface="Arial" panose="020B0604020202020204" pitchFamily="34" charset="0"/>
            </a:endParaRPr>
          </a:p>
        </p:txBody>
      </p:sp>
      <p:sp>
        <p:nvSpPr>
          <p:cNvPr id="20484" name="Rectangle 1028"/>
          <p:cNvSpPr>
            <a:spLocks noGrp="1" noChangeArrowheads="1"/>
          </p:cNvSpPr>
          <p:nvPr>
            <p:ph type="title"/>
          </p:nvPr>
        </p:nvSpPr>
        <p:spPr/>
        <p:txBody>
          <a:bodyPr/>
          <a:lstStyle/>
          <a:p>
            <a:pPr eaLnBrk="1" hangingPunct="1"/>
            <a:r>
              <a:rPr lang="en-US" altLang="en-US" smtClean="0"/>
              <a:t>Figure 10.1: The Importance of Small Business in the United States</a:t>
            </a:r>
          </a:p>
        </p:txBody>
      </p:sp>
      <p:pic>
        <p:nvPicPr>
          <p:cNvPr id="20485" name="Picture 1031" descr="C:\Documents and Settings\fournij\Desktop\griffin_gifs\335020_la_10_01.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24025"/>
            <a:ext cx="8686800" cy="4152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06C8002D-F938-4DF6-BB56-DBFDFA450B0E}" type="slidenum">
              <a:rPr lang="en-US" altLang="en-US" sz="1200">
                <a:solidFill>
                  <a:schemeClr val="bg1"/>
                </a:solidFill>
                <a:latin typeface="Arial" panose="020B0604020202020204" pitchFamily="34" charset="0"/>
              </a:rPr>
              <a:pPr eaLnBrk="1" hangingPunct="1"/>
              <a:t>19</a:t>
            </a:fld>
            <a:endParaRPr lang="en-US" altLang="en-US" sz="1200">
              <a:solidFill>
                <a:schemeClr val="bg1"/>
              </a:solidFill>
              <a:latin typeface="Arial" panose="020B0604020202020204" pitchFamily="34" charset="0"/>
            </a:endParaRPr>
          </a:p>
        </p:txBody>
      </p:sp>
      <p:sp>
        <p:nvSpPr>
          <p:cNvPr id="21508" name="Rectangle 4"/>
          <p:cNvSpPr>
            <a:spLocks noGrp="1" noChangeArrowheads="1"/>
          </p:cNvSpPr>
          <p:nvPr>
            <p:ph type="title"/>
          </p:nvPr>
        </p:nvSpPr>
        <p:spPr/>
        <p:txBody>
          <a:bodyPr/>
          <a:lstStyle/>
          <a:p>
            <a:pPr eaLnBrk="1" hangingPunct="1"/>
            <a:r>
              <a:rPr lang="en-US" altLang="en-US" smtClean="0"/>
              <a:t>Job Creation</a:t>
            </a:r>
          </a:p>
        </p:txBody>
      </p:sp>
      <p:sp>
        <p:nvSpPr>
          <p:cNvPr id="12293" name="Rectangle 5"/>
          <p:cNvSpPr>
            <a:spLocks noGrp="1" noChangeArrowheads="1"/>
          </p:cNvSpPr>
          <p:nvPr>
            <p:ph type="body" idx="1"/>
          </p:nvPr>
        </p:nvSpPr>
        <p:spPr/>
        <p:txBody>
          <a:bodyPr/>
          <a:lstStyle/>
          <a:p>
            <a:pPr eaLnBrk="1" hangingPunct="1">
              <a:lnSpc>
                <a:spcPct val="90000"/>
              </a:lnSpc>
            </a:pPr>
            <a:r>
              <a:rPr lang="en-US" altLang="en-US" smtClean="0"/>
              <a:t>How many jobs did small business create in the 80’s?</a:t>
            </a:r>
          </a:p>
          <a:p>
            <a:pPr lvl="1" eaLnBrk="1" hangingPunct="1">
              <a:lnSpc>
                <a:spcPct val="90000"/>
              </a:lnSpc>
            </a:pPr>
            <a:r>
              <a:rPr lang="en-US" altLang="en-US" smtClean="0"/>
              <a:t>8 of every 10 new jobs were created by small business.</a:t>
            </a:r>
          </a:p>
          <a:p>
            <a:pPr eaLnBrk="1" hangingPunct="1">
              <a:lnSpc>
                <a:spcPct val="90000"/>
              </a:lnSpc>
            </a:pPr>
            <a:r>
              <a:rPr lang="en-US" altLang="en-US" smtClean="0"/>
              <a:t>In what industries are jobs created?</a:t>
            </a:r>
          </a:p>
          <a:p>
            <a:pPr lvl="1" eaLnBrk="1" hangingPunct="1">
              <a:lnSpc>
                <a:spcPct val="90000"/>
              </a:lnSpc>
            </a:pPr>
            <a:r>
              <a:rPr lang="en-US" altLang="en-US" smtClean="0"/>
              <a:t>38% in technology.</a:t>
            </a:r>
          </a:p>
          <a:p>
            <a:pPr lvl="1" eaLnBrk="1" hangingPunct="1">
              <a:lnSpc>
                <a:spcPct val="90000"/>
              </a:lnSpc>
            </a:pPr>
            <a:r>
              <a:rPr lang="en-US" altLang="en-US" smtClean="0"/>
              <a:t>New jobs are being created in small firms specializing in international business.</a:t>
            </a:r>
          </a:p>
          <a:p>
            <a:pPr lvl="1" eaLnBrk="1" hangingPunct="1">
              <a:lnSpc>
                <a:spcPct val="90000"/>
              </a:lnSpc>
            </a:pPr>
            <a:r>
              <a:rPr lang="en-US" altLang="en-US" smtClean="0"/>
              <a:t>Small business accounts for 96% of all U.S. exports.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wipe(left)">
                                      <p:cBhvr>
                                        <p:cTn id="17" dur="500"/>
                                        <p:tgtEl>
                                          <p:spTgt spid="1229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xEl>
                                              <p:pRg st="3" end="3"/>
                                            </p:txEl>
                                          </p:spTgt>
                                        </p:tgtEl>
                                        <p:attrNameLst>
                                          <p:attrName>style.visibility</p:attrName>
                                        </p:attrNameLst>
                                      </p:cBhvr>
                                      <p:to>
                                        <p:strVal val="visible"/>
                                      </p:to>
                                    </p:set>
                                    <p:animEffect transition="in" filter="wipe(left)">
                                      <p:cBhvr>
                                        <p:cTn id="22" dur="500"/>
                                        <p:tgtEl>
                                          <p:spTgt spid="1229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3">
                                            <p:txEl>
                                              <p:pRg st="4" end="4"/>
                                            </p:txEl>
                                          </p:spTgt>
                                        </p:tgtEl>
                                        <p:attrNameLst>
                                          <p:attrName>style.visibility</p:attrName>
                                        </p:attrNameLst>
                                      </p:cBhvr>
                                      <p:to>
                                        <p:strVal val="visible"/>
                                      </p:to>
                                    </p:set>
                                    <p:animEffect transition="in" filter="wipe(left)">
                                      <p:cBhvr>
                                        <p:cTn id="27" dur="500"/>
                                        <p:tgtEl>
                                          <p:spTgt spid="1229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3">
                                            <p:txEl>
                                              <p:pRg st="5" end="5"/>
                                            </p:txEl>
                                          </p:spTgt>
                                        </p:tgtEl>
                                        <p:attrNameLst>
                                          <p:attrName>style.visibility</p:attrName>
                                        </p:attrNameLst>
                                      </p:cBhvr>
                                      <p:to>
                                        <p:strVal val="visible"/>
                                      </p:to>
                                    </p:set>
                                    <p:animEffect transition="in" filter="wipe(left)">
                                      <p:cBhvr>
                                        <p:cTn id="32" dur="500"/>
                                        <p:tgtEl>
                                          <p:spTgt spid="122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Learning Objectives </a:t>
            </a:r>
          </a:p>
        </p:txBody>
      </p:sp>
      <p:sp>
        <p:nvSpPr>
          <p:cNvPr id="3" name="Content Placeholder 2"/>
          <p:cNvSpPr>
            <a:spLocks noGrp="1"/>
          </p:cNvSpPr>
          <p:nvPr>
            <p:ph idx="1"/>
          </p:nvPr>
        </p:nvSpPr>
        <p:spPr>
          <a:xfrm>
            <a:off x="457200" y="1066800"/>
            <a:ext cx="8305800" cy="5257800"/>
          </a:xfrm>
        </p:spPr>
        <p:txBody>
          <a:bodyPr/>
          <a:lstStyle/>
          <a:p>
            <a:pPr>
              <a:defRPr/>
            </a:pPr>
            <a:r>
              <a:rPr lang="en-US" sz="1800" dirty="0" smtClean="0">
                <a:solidFill>
                  <a:srgbClr val="7030A0"/>
                </a:solidFill>
                <a:latin typeface="+mj-lt"/>
                <a:cs typeface="Arial" pitchFamily="34" charset="0"/>
              </a:rPr>
              <a:t>The Nature of Entrepreneurship</a:t>
            </a:r>
          </a:p>
          <a:p>
            <a:pPr>
              <a:defRPr/>
            </a:pPr>
            <a:r>
              <a:rPr lang="en-US" sz="1800" dirty="0" smtClean="0">
                <a:solidFill>
                  <a:srgbClr val="7030A0"/>
                </a:solidFill>
                <a:latin typeface="+mj-lt"/>
                <a:cs typeface="Arial" pitchFamily="34" charset="0"/>
              </a:rPr>
              <a:t>Types of Entrepreneurs</a:t>
            </a:r>
          </a:p>
          <a:p>
            <a:pPr>
              <a:defRPr/>
            </a:pPr>
            <a:r>
              <a:rPr lang="en-US" sz="1800" dirty="0" smtClean="0">
                <a:solidFill>
                  <a:srgbClr val="7030A0"/>
                </a:solidFill>
                <a:latin typeface="+mj-lt"/>
                <a:cs typeface="Arial" pitchFamily="34" charset="0"/>
              </a:rPr>
              <a:t>Why Become an Entrepreneur?</a:t>
            </a:r>
          </a:p>
          <a:p>
            <a:pPr>
              <a:defRPr/>
            </a:pPr>
            <a:r>
              <a:rPr lang="en-US" sz="1800" dirty="0" smtClean="0">
                <a:solidFill>
                  <a:srgbClr val="7030A0"/>
                </a:solidFill>
                <a:latin typeface="+mj-lt"/>
                <a:cs typeface="Arial" pitchFamily="34" charset="0"/>
              </a:rPr>
              <a:t>Are You Ready to Be an Entrepreneur?</a:t>
            </a:r>
          </a:p>
          <a:p>
            <a:pPr>
              <a:defRPr/>
            </a:pPr>
            <a:r>
              <a:rPr lang="en-US" sz="1800" spc="-10" dirty="0" smtClean="0">
                <a:solidFill>
                  <a:srgbClr val="7030A0"/>
                </a:solidFill>
                <a:latin typeface="+mj-lt"/>
                <a:cs typeface="Times New Roman"/>
              </a:rPr>
              <a:t>Successful</a:t>
            </a:r>
            <a:r>
              <a:rPr lang="en-US" sz="1800" spc="-25" dirty="0" smtClean="0">
                <a:solidFill>
                  <a:srgbClr val="7030A0"/>
                </a:solidFill>
                <a:latin typeface="+mj-lt"/>
                <a:cs typeface="Times New Roman"/>
              </a:rPr>
              <a:t> </a:t>
            </a:r>
            <a:r>
              <a:rPr lang="en-US" sz="1800" spc="-15" dirty="0" smtClean="0">
                <a:solidFill>
                  <a:srgbClr val="7030A0"/>
                </a:solidFill>
                <a:latin typeface="+mj-lt"/>
                <a:cs typeface="Times New Roman"/>
              </a:rPr>
              <a:t>Entrepreneurs</a:t>
            </a:r>
          </a:p>
          <a:p>
            <a:pPr>
              <a:defRPr/>
            </a:pPr>
            <a:r>
              <a:rPr lang="en-US" sz="1800" dirty="0" smtClean="0">
                <a:solidFill>
                  <a:srgbClr val="7030A0"/>
                </a:solidFill>
                <a:latin typeface="+mj-lt"/>
                <a:cs typeface="Times New Roman"/>
              </a:rPr>
              <a:t>Small Business- meaning and impact </a:t>
            </a:r>
          </a:p>
          <a:p>
            <a:pPr>
              <a:defRPr/>
            </a:pPr>
            <a:r>
              <a:rPr lang="en-US" sz="1800" dirty="0" smtClean="0">
                <a:solidFill>
                  <a:srgbClr val="7030A0"/>
                </a:solidFill>
                <a:latin typeface="+mj-lt"/>
                <a:cs typeface="Times New Roman"/>
              </a:rPr>
              <a:t>Characteristics of Successful  Entrepreneurs</a:t>
            </a:r>
          </a:p>
          <a:p>
            <a:pPr>
              <a:defRPr/>
            </a:pPr>
            <a:r>
              <a:rPr lang="en-US" sz="1800" dirty="0" smtClean="0">
                <a:solidFill>
                  <a:srgbClr val="7030A0"/>
                </a:solidFill>
                <a:latin typeface="+mj-lt"/>
                <a:cs typeface="Times New Roman"/>
              </a:rPr>
              <a:t>What are the steps to take if you are starting your  own business?</a:t>
            </a:r>
          </a:p>
          <a:p>
            <a:pPr>
              <a:defRPr/>
            </a:pPr>
            <a:r>
              <a:rPr lang="en-US" sz="1800" dirty="0" smtClean="0">
                <a:solidFill>
                  <a:srgbClr val="7030A0"/>
                </a:solidFill>
                <a:latin typeface="+mj-lt"/>
                <a:cs typeface="Times New Roman"/>
              </a:rPr>
              <a:t>Key Elements of a Business Plan</a:t>
            </a:r>
          </a:p>
          <a:p>
            <a:pPr>
              <a:defRPr/>
            </a:pPr>
            <a:r>
              <a:rPr lang="en-US" sz="1800" dirty="0" smtClean="0">
                <a:solidFill>
                  <a:srgbClr val="7030A0"/>
                </a:solidFill>
                <a:latin typeface="+mj-lt"/>
                <a:cs typeface="Times New Roman"/>
              </a:rPr>
              <a:t>Who are Angel Investors and have a Heavenly Deal with Angel Investors </a:t>
            </a:r>
          </a:p>
          <a:p>
            <a:pPr>
              <a:defRPr/>
            </a:pPr>
            <a:r>
              <a:rPr lang="en-US" sz="1800" dirty="0" smtClean="0">
                <a:solidFill>
                  <a:srgbClr val="7030A0"/>
                </a:solidFill>
                <a:latin typeface="+mj-lt"/>
                <a:cs typeface="Times New Roman"/>
              </a:rPr>
              <a:t>Structure of Entrepreneurial Organizations</a:t>
            </a:r>
          </a:p>
          <a:p>
            <a:pPr>
              <a:defRPr/>
            </a:pPr>
            <a:r>
              <a:rPr lang="en-US" sz="1800" dirty="0" smtClean="0">
                <a:solidFill>
                  <a:srgbClr val="7030A0"/>
                </a:solidFill>
              </a:rPr>
              <a:t>Reasons for Failure</a:t>
            </a:r>
          </a:p>
          <a:p>
            <a:pPr>
              <a:defRPr/>
            </a:pPr>
            <a:r>
              <a:rPr lang="en-US" sz="1800" dirty="0" smtClean="0">
                <a:solidFill>
                  <a:srgbClr val="7030A0"/>
                </a:solidFill>
                <a:latin typeface="+mj-lt"/>
                <a:cs typeface="Times New Roman"/>
              </a:rPr>
              <a:t>Factors Driving the Entrepreneurial Trend </a:t>
            </a:r>
          </a:p>
          <a:p>
            <a:pPr>
              <a:defRPr/>
            </a:pPr>
            <a:r>
              <a:rPr lang="en-US" sz="1800" dirty="0" smtClean="0">
                <a:solidFill>
                  <a:srgbClr val="7030A0"/>
                </a:solidFill>
                <a:latin typeface="+mj-lt"/>
                <a:cs typeface="Times New Roman"/>
              </a:rPr>
              <a:t>The Cultural Diversity of Entrepreneurship</a:t>
            </a:r>
          </a:p>
          <a:p>
            <a:pPr>
              <a:defRPr/>
            </a:pPr>
            <a:r>
              <a:rPr lang="en-US" sz="1800" dirty="0" smtClean="0">
                <a:solidFill>
                  <a:srgbClr val="7030A0"/>
                </a:solidFill>
              </a:rPr>
              <a:t>The 10 Deadly Mistakes of Entrepreneurship and how to avoid them </a:t>
            </a:r>
          </a:p>
          <a:p>
            <a:pPr>
              <a:defRPr/>
            </a:pPr>
            <a:r>
              <a:rPr lang="en-US" sz="1800" dirty="0" smtClean="0">
                <a:solidFill>
                  <a:srgbClr val="7030A0"/>
                </a:solidFill>
              </a:rPr>
              <a:t> Reasons for Success:</a:t>
            </a:r>
          </a:p>
          <a:p>
            <a:pPr>
              <a:defRPr/>
            </a:pPr>
            <a:endParaRPr lang="en-US" sz="1800" dirty="0" smtClean="0">
              <a:solidFill>
                <a:srgbClr val="7030A0"/>
              </a:solidFill>
              <a:latin typeface="+mj-lt"/>
              <a:cs typeface="Times New Roman"/>
            </a:endParaRPr>
          </a:p>
          <a:p>
            <a:pPr>
              <a:defRPr/>
            </a:pPr>
            <a:endParaRPr lang="en-US" sz="1800" dirty="0" smtClean="0">
              <a:solidFill>
                <a:srgbClr val="7030A0"/>
              </a:solidFill>
              <a:latin typeface="+mj-lt"/>
              <a:cs typeface="Times New Roman"/>
            </a:endParaRPr>
          </a:p>
          <a:p>
            <a:pPr>
              <a:defRPr/>
            </a:pPr>
            <a:endParaRPr lang="en-US" sz="1800" dirty="0" smtClean="0">
              <a:solidFill>
                <a:srgbClr val="7030A0"/>
              </a:solidFill>
              <a:latin typeface="+mj-lt"/>
              <a:cs typeface="Times New Roman"/>
            </a:endParaRPr>
          </a:p>
          <a:p>
            <a:pPr>
              <a:defRPr/>
            </a:pPr>
            <a:endParaRPr lang="en-US" sz="2000" dirty="0" smtClean="0">
              <a:solidFill>
                <a:srgbClr val="7030A0"/>
              </a:solidFill>
              <a:latin typeface="+mj-lt"/>
              <a:cs typeface="Times New Roman"/>
            </a:endParaRPr>
          </a:p>
          <a:p>
            <a:pPr>
              <a:defRPr/>
            </a:pPr>
            <a:endParaRPr lang="en-US" sz="2000" dirty="0" smtClean="0">
              <a:solidFill>
                <a:srgbClr val="7030A0"/>
              </a:solidFill>
              <a:latin typeface="+mj-lt"/>
              <a:cs typeface="Times New Roman"/>
            </a:endParaRPr>
          </a:p>
          <a:p>
            <a:pPr>
              <a:defRPr/>
            </a:pPr>
            <a:endParaRPr lang="en-US" sz="2400" dirty="0" smtClean="0">
              <a:solidFill>
                <a:srgbClr val="7030A0"/>
              </a:solidFill>
              <a:latin typeface="+mj-lt"/>
              <a:cs typeface="Times New Roman"/>
            </a:endParaRPr>
          </a:p>
          <a:p>
            <a:pPr>
              <a:defRPr/>
            </a:pPr>
            <a:endParaRPr lang="en-US" sz="2400" dirty="0" smtClean="0">
              <a:solidFill>
                <a:srgbClr val="7030A0"/>
              </a:solidFill>
              <a:latin typeface="+mj-lt"/>
              <a:cs typeface="Times New Roman"/>
            </a:endParaRPr>
          </a:p>
          <a:p>
            <a:pPr>
              <a:defRPr/>
            </a:pPr>
            <a:endParaRPr lang="en-US" sz="2400" b="1" dirty="0" smtClean="0">
              <a:solidFill>
                <a:srgbClr val="7030A0"/>
              </a:solidFill>
              <a:latin typeface="+mj-lt"/>
              <a:cs typeface="Times New Roman"/>
            </a:endParaRPr>
          </a:p>
          <a:p>
            <a:pPr>
              <a:defRPr/>
            </a:pPr>
            <a:endParaRPr lang="en-US" sz="2400" b="1" dirty="0" smtClean="0">
              <a:solidFill>
                <a:srgbClr val="7030A0"/>
              </a:solidFill>
              <a:latin typeface="+mj-lt"/>
              <a:cs typeface="Times New Roman"/>
            </a:endParaRPr>
          </a:p>
          <a:p>
            <a:pPr>
              <a:defRPr/>
            </a:pPr>
            <a:endParaRPr lang="en-US" sz="2400" dirty="0" smtClean="0">
              <a:solidFill>
                <a:srgbClr val="7030A0"/>
              </a:solidFill>
              <a:cs typeface="Arial" pitchFamily="34" charset="0"/>
            </a:endParaRPr>
          </a:p>
          <a:p>
            <a:pPr>
              <a:defRPr/>
            </a:pPr>
            <a:endParaRPr lang="en-US" sz="2400" dirty="0" smtClean="0">
              <a:solidFill>
                <a:srgbClr val="7030A0"/>
              </a:solidFill>
              <a:cs typeface="Arial" pitchFamily="34" charset="0"/>
            </a:endParaRPr>
          </a:p>
          <a:p>
            <a:pPr>
              <a:defRPr/>
            </a:pPr>
            <a:endParaRPr lang="en-US" b="1" dirty="0" smtClean="0">
              <a:solidFill>
                <a:srgbClr val="C00000"/>
              </a:solidFill>
              <a:cs typeface="Calibri" pitchFamily="34" charset="0"/>
            </a:endParaRPr>
          </a:p>
          <a:p>
            <a:pPr>
              <a:defRPr/>
            </a:pPr>
            <a:endParaRPr lang="en-US" dirty="0" smtClean="0">
              <a:solidFill>
                <a:srgbClr val="7030A0"/>
              </a:solidFill>
              <a:cs typeface="Arial" pitchFamily="34" charset="0"/>
            </a:endParaRPr>
          </a:p>
          <a:p>
            <a:pPr>
              <a:defRPr/>
            </a:pPr>
            <a:endParaRPr lang="en-US" dirty="0"/>
          </a:p>
        </p:txBody>
      </p:sp>
      <p:sp>
        <p:nvSpPr>
          <p:cNvPr id="4" name="Footer Placeholder 3"/>
          <p:cNvSpPr>
            <a:spLocks noGrp="1"/>
          </p:cNvSpPr>
          <p:nvPr>
            <p:ph type="ftr" sz="quarter" idx="10"/>
          </p:nvPr>
        </p:nvSpPr>
        <p:spPr/>
        <p:txBody>
          <a:bodyPr/>
          <a:lstStyle/>
          <a:p>
            <a:pPr>
              <a:defRPr/>
            </a:pPr>
            <a:r>
              <a:rPr lang="en-US" smtClean="0"/>
              <a:t>Copyright © Houghton Mifflin Company. All rights reserved.</a:t>
            </a:r>
            <a:endParaRPr lang="en-US"/>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6F903AB8-A3E4-44C6-B6AF-FE91C9D93DA5}" type="slidenum">
              <a:rPr lang="en-US" altLang="en-US" sz="1200">
                <a:solidFill>
                  <a:schemeClr val="bg1"/>
                </a:solidFill>
                <a:latin typeface="Arial" panose="020B0604020202020204" pitchFamily="34" charset="0"/>
              </a:rPr>
              <a:pPr eaLnBrk="1" hangingPunct="1"/>
              <a:t>2</a:t>
            </a:fld>
            <a:endParaRPr lang="en-US" altLang="en-US" sz="1200">
              <a:solidFill>
                <a:schemeClr val="bg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938F27D5-6C18-4857-B517-C039AE248F87}" type="slidenum">
              <a:rPr lang="en-US" altLang="en-US" sz="1200">
                <a:solidFill>
                  <a:schemeClr val="bg1"/>
                </a:solidFill>
                <a:latin typeface="Arial" panose="020B0604020202020204" pitchFamily="34" charset="0"/>
              </a:rPr>
              <a:pPr eaLnBrk="1" hangingPunct="1"/>
              <a:t>20</a:t>
            </a:fld>
            <a:endParaRPr lang="en-US" altLang="en-US" sz="1200">
              <a:solidFill>
                <a:schemeClr val="bg1"/>
              </a:solidFill>
              <a:latin typeface="Arial" panose="020B0604020202020204" pitchFamily="34" charset="0"/>
            </a:endParaRPr>
          </a:p>
        </p:txBody>
      </p:sp>
      <p:sp>
        <p:nvSpPr>
          <p:cNvPr id="22532" name="Rectangle 1028"/>
          <p:cNvSpPr>
            <a:spLocks noGrp="1" noChangeArrowheads="1"/>
          </p:cNvSpPr>
          <p:nvPr>
            <p:ph type="title"/>
          </p:nvPr>
        </p:nvSpPr>
        <p:spPr/>
        <p:txBody>
          <a:bodyPr/>
          <a:lstStyle/>
          <a:p>
            <a:pPr eaLnBrk="1" hangingPunct="1"/>
            <a:r>
              <a:rPr lang="en-US" altLang="en-US" smtClean="0"/>
              <a:t>Figure 10.2: Representative Jobs Created and Lost by Big Business</a:t>
            </a:r>
          </a:p>
        </p:txBody>
      </p:sp>
      <p:pic>
        <p:nvPicPr>
          <p:cNvPr id="22533" name="Picture 1031" descr="C:\Documents and Settings\fournij\Desktop\griffin_gifs\335020_la_10_02.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43025"/>
            <a:ext cx="6705600" cy="4994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pPr>
              <a:defRPr/>
            </a:pPr>
            <a:r>
              <a:rPr lang="en-US"/>
              <a:t>Copyright © Houghton Mifflin Company. All rights reserved.</a:t>
            </a:r>
          </a:p>
        </p:txBody>
      </p:sp>
      <p:sp>
        <p:nvSpPr>
          <p:cNvPr id="7"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07365DA5-3E21-4DD8-BB9A-5BF0D1CAFB23}" type="slidenum">
              <a:rPr lang="en-US" altLang="en-US" sz="1200">
                <a:solidFill>
                  <a:schemeClr val="bg1"/>
                </a:solidFill>
                <a:latin typeface="Arial" panose="020B0604020202020204" pitchFamily="34" charset="0"/>
              </a:rPr>
              <a:pPr eaLnBrk="1" hangingPunct="1"/>
              <a:t>21</a:t>
            </a:fld>
            <a:endParaRPr lang="en-US" altLang="en-US" sz="1200">
              <a:solidFill>
                <a:schemeClr val="bg1"/>
              </a:solidFill>
              <a:latin typeface="Arial" panose="020B0604020202020204" pitchFamily="34" charset="0"/>
            </a:endParaRPr>
          </a:p>
        </p:txBody>
      </p:sp>
      <p:sp>
        <p:nvSpPr>
          <p:cNvPr id="23556" name="Rectangle 16"/>
          <p:cNvSpPr>
            <a:spLocks noGrp="1" noChangeArrowheads="1"/>
          </p:cNvSpPr>
          <p:nvPr>
            <p:ph type="title"/>
          </p:nvPr>
        </p:nvSpPr>
        <p:spPr/>
        <p:txBody>
          <a:bodyPr/>
          <a:lstStyle/>
          <a:p>
            <a:pPr eaLnBrk="1" hangingPunct="1"/>
            <a:r>
              <a:rPr lang="en-US" altLang="en-US" smtClean="0"/>
              <a:t>Can You Name Innovations That Came from Small Business or Individuals?</a:t>
            </a:r>
          </a:p>
        </p:txBody>
      </p:sp>
      <p:sp>
        <p:nvSpPr>
          <p:cNvPr id="23557" name="Rectangle 17"/>
          <p:cNvSpPr>
            <a:spLocks noGrp="1" noChangeArrowheads="1"/>
          </p:cNvSpPr>
          <p:nvPr>
            <p:ph type="body" sz="half" idx="1"/>
          </p:nvPr>
        </p:nvSpPr>
        <p:spPr/>
        <p:txBody>
          <a:bodyPr/>
          <a:lstStyle/>
          <a:p>
            <a:pPr eaLnBrk="1" hangingPunct="1"/>
            <a:r>
              <a:rPr lang="en-US" altLang="en-US" sz="2400" smtClean="0"/>
              <a:t>Personal computer</a:t>
            </a:r>
          </a:p>
          <a:p>
            <a:pPr eaLnBrk="1" hangingPunct="1"/>
            <a:r>
              <a:rPr lang="en-US" altLang="en-US" sz="2400" smtClean="0"/>
              <a:t>Stainless-steel razor blades</a:t>
            </a:r>
          </a:p>
          <a:p>
            <a:pPr eaLnBrk="1" hangingPunct="1"/>
            <a:r>
              <a:rPr lang="en-US" altLang="en-US" sz="2400" smtClean="0"/>
              <a:t>Transistor radio</a:t>
            </a:r>
          </a:p>
          <a:p>
            <a:pPr eaLnBrk="1" hangingPunct="1"/>
            <a:r>
              <a:rPr lang="en-US" altLang="en-US" sz="2400" smtClean="0"/>
              <a:t>Photocopying</a:t>
            </a:r>
          </a:p>
          <a:p>
            <a:pPr eaLnBrk="1" hangingPunct="1"/>
            <a:r>
              <a:rPr lang="en-US" altLang="en-US" sz="2400" smtClean="0"/>
              <a:t>Jet engine</a:t>
            </a:r>
          </a:p>
          <a:p>
            <a:pPr eaLnBrk="1" hangingPunct="1"/>
            <a:r>
              <a:rPr lang="en-US" altLang="en-US" sz="2400" smtClean="0"/>
              <a:t>Self-developing photography</a:t>
            </a:r>
          </a:p>
        </p:txBody>
      </p:sp>
      <p:sp>
        <p:nvSpPr>
          <p:cNvPr id="23558" name="Rectangle 18"/>
          <p:cNvSpPr>
            <a:spLocks noGrp="1" noChangeArrowheads="1"/>
          </p:cNvSpPr>
          <p:nvPr>
            <p:ph type="body" sz="half" idx="2"/>
          </p:nvPr>
        </p:nvSpPr>
        <p:spPr/>
        <p:txBody>
          <a:bodyPr/>
          <a:lstStyle/>
          <a:p>
            <a:pPr eaLnBrk="1" hangingPunct="1"/>
            <a:r>
              <a:rPr lang="en-US" altLang="en-US" sz="2400" smtClean="0"/>
              <a:t>Helicopter</a:t>
            </a:r>
          </a:p>
          <a:p>
            <a:pPr eaLnBrk="1" hangingPunct="1"/>
            <a:r>
              <a:rPr lang="en-US" altLang="en-US" sz="2400" smtClean="0"/>
              <a:t>Power steering</a:t>
            </a:r>
          </a:p>
          <a:p>
            <a:pPr eaLnBrk="1" hangingPunct="1"/>
            <a:r>
              <a:rPr lang="en-US" altLang="en-US" sz="2400" smtClean="0"/>
              <a:t>Automatic trans</a:t>
            </a:r>
          </a:p>
          <a:p>
            <a:pPr eaLnBrk="1" hangingPunct="1"/>
            <a:r>
              <a:rPr lang="en-US" altLang="en-US" sz="2400" smtClean="0"/>
              <a:t>Air conditioning</a:t>
            </a:r>
          </a:p>
          <a:p>
            <a:pPr eaLnBrk="1" hangingPunct="1"/>
            <a:r>
              <a:rPr lang="en-US" altLang="en-US" sz="2400" smtClean="0"/>
              <a:t>Cellophane</a:t>
            </a:r>
          </a:p>
          <a:p>
            <a:pPr eaLnBrk="1" hangingPunct="1"/>
            <a:r>
              <a:rPr lang="en-US" altLang="en-US" sz="2400" smtClean="0"/>
              <a:t>The 19-cent ballpoint pen</a:t>
            </a:r>
          </a:p>
          <a:p>
            <a:pPr eaLnBrk="1" hangingPunct="1"/>
            <a:r>
              <a:rPr lang="en-US" altLang="en-US" sz="2400" smtClean="0"/>
              <a:t>Small businesses supply 55% of all innovations</a:t>
            </a:r>
          </a:p>
        </p:txBody>
      </p:sp>
      <p:pic>
        <p:nvPicPr>
          <p:cNvPr id="23559" name="Picture 6" descr="j01788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5105400"/>
            <a:ext cx="1828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FC1A3286-48DF-4638-B8CF-C9B937307E14}" type="slidenum">
              <a:rPr lang="en-US" altLang="en-US" sz="1200">
                <a:solidFill>
                  <a:schemeClr val="bg1"/>
                </a:solidFill>
                <a:latin typeface="Arial" panose="020B0604020202020204" pitchFamily="34" charset="0"/>
              </a:rPr>
              <a:pPr eaLnBrk="1" hangingPunct="1"/>
              <a:t>22</a:t>
            </a:fld>
            <a:endParaRPr lang="en-US" altLang="en-US" sz="1200">
              <a:solidFill>
                <a:schemeClr val="bg1"/>
              </a:solidFill>
              <a:latin typeface="Arial" panose="020B0604020202020204" pitchFamily="34" charset="0"/>
            </a:endParaRPr>
          </a:p>
        </p:txBody>
      </p:sp>
      <p:sp>
        <p:nvSpPr>
          <p:cNvPr id="24580" name="Rectangle 4"/>
          <p:cNvSpPr>
            <a:spLocks noGrp="1" noChangeArrowheads="1"/>
          </p:cNvSpPr>
          <p:nvPr>
            <p:ph type="title"/>
          </p:nvPr>
        </p:nvSpPr>
        <p:spPr/>
        <p:txBody>
          <a:bodyPr/>
          <a:lstStyle/>
          <a:p>
            <a:pPr eaLnBrk="1" hangingPunct="1"/>
            <a:r>
              <a:rPr lang="en-US" altLang="en-US" smtClean="0"/>
              <a:t>Choosing an Industry</a:t>
            </a:r>
          </a:p>
        </p:txBody>
      </p:sp>
      <p:sp>
        <p:nvSpPr>
          <p:cNvPr id="31749" name="Rectangle 5"/>
          <p:cNvSpPr>
            <a:spLocks noGrp="1" noChangeArrowheads="1"/>
          </p:cNvSpPr>
          <p:nvPr>
            <p:ph type="body" idx="1"/>
          </p:nvPr>
        </p:nvSpPr>
        <p:spPr/>
        <p:txBody>
          <a:bodyPr/>
          <a:lstStyle/>
          <a:p>
            <a:pPr eaLnBrk="1" hangingPunct="1"/>
            <a:r>
              <a:rPr lang="en-US" altLang="en-US" smtClean="0"/>
              <a:t>Small businesses are more common in some industries than in others. For the most part, these organizations have fewer than 20 employees.</a:t>
            </a:r>
          </a:p>
          <a:p>
            <a:pPr eaLnBrk="1" hangingPunct="1"/>
            <a:r>
              <a:rPr lang="en-US" altLang="en-US" smtClean="0"/>
              <a:t>Can you name the major industry groups that include successful new ventures? (See next slide Figure 10.3 for details)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Effect transition="in" filter="wipe(left)">
                                      <p:cBhvr>
                                        <p:cTn id="7" dur="500"/>
                                        <p:tgtEl>
                                          <p:spTgt spid="317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xEl>
                                              <p:pRg st="1" end="1"/>
                                            </p:txEl>
                                          </p:spTgt>
                                        </p:tgtEl>
                                        <p:attrNameLst>
                                          <p:attrName>style.visibility</p:attrName>
                                        </p:attrNameLst>
                                      </p:cBhvr>
                                      <p:to>
                                        <p:strVal val="visible"/>
                                      </p:to>
                                    </p:set>
                                    <p:animEffect transition="in" filter="wipe(left)">
                                      <p:cBhvr>
                                        <p:cTn id="12" dur="500"/>
                                        <p:tgtEl>
                                          <p:spTgt spid="317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7528D186-6DB0-4604-B3A1-8B21347462F5}" type="slidenum">
              <a:rPr lang="en-US" altLang="en-US" sz="1200">
                <a:solidFill>
                  <a:schemeClr val="bg1"/>
                </a:solidFill>
                <a:latin typeface="Arial" panose="020B0604020202020204" pitchFamily="34" charset="0"/>
              </a:rPr>
              <a:pPr eaLnBrk="1" hangingPunct="1"/>
              <a:t>23</a:t>
            </a:fld>
            <a:endParaRPr lang="en-US" altLang="en-US" sz="1200">
              <a:solidFill>
                <a:schemeClr val="bg1"/>
              </a:solidFill>
              <a:latin typeface="Arial" panose="020B0604020202020204" pitchFamily="34" charset="0"/>
            </a:endParaRPr>
          </a:p>
        </p:txBody>
      </p:sp>
      <p:sp>
        <p:nvSpPr>
          <p:cNvPr id="25604" name="Rectangle 4"/>
          <p:cNvSpPr>
            <a:spLocks noGrp="1" noChangeArrowheads="1"/>
          </p:cNvSpPr>
          <p:nvPr>
            <p:ph type="title"/>
          </p:nvPr>
        </p:nvSpPr>
        <p:spPr>
          <a:xfrm>
            <a:off x="0" y="209550"/>
            <a:ext cx="9144000" cy="1143000"/>
          </a:xfrm>
        </p:spPr>
        <p:txBody>
          <a:bodyPr/>
          <a:lstStyle/>
          <a:p>
            <a:pPr eaLnBrk="1" hangingPunct="1"/>
            <a:r>
              <a:rPr lang="en-US" altLang="en-US" smtClean="0"/>
              <a:t>Figure 10.3: Small Businesses </a:t>
            </a:r>
            <a:br>
              <a:rPr lang="en-US" altLang="en-US" smtClean="0"/>
            </a:br>
            <a:r>
              <a:rPr lang="en-US" altLang="en-US" smtClean="0"/>
              <a:t>(Businesses with Fewer than 20 Employees) by Industry</a:t>
            </a:r>
          </a:p>
        </p:txBody>
      </p:sp>
      <p:pic>
        <p:nvPicPr>
          <p:cNvPr id="25605" name="Picture 7" descr="C:\Documents and Settings\fournij\Desktop\griffin_gifs\335020_la_10_03.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33550"/>
            <a:ext cx="6705600" cy="4572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4BDBC00F-B56D-48DE-8B4C-B7AD343A3395}" type="slidenum">
              <a:rPr lang="en-US" altLang="en-US" sz="1200">
                <a:solidFill>
                  <a:schemeClr val="bg1"/>
                </a:solidFill>
                <a:latin typeface="Arial" panose="020B0604020202020204" pitchFamily="34" charset="0"/>
              </a:rPr>
              <a:pPr eaLnBrk="1" hangingPunct="1"/>
              <a:t>24</a:t>
            </a:fld>
            <a:endParaRPr lang="en-US" altLang="en-US" sz="1200">
              <a:solidFill>
                <a:schemeClr val="bg1"/>
              </a:solidFill>
              <a:latin typeface="Arial" panose="020B0604020202020204" pitchFamily="34" charset="0"/>
            </a:endParaRPr>
          </a:p>
        </p:txBody>
      </p:sp>
      <p:sp>
        <p:nvSpPr>
          <p:cNvPr id="26628" name="Rectangle 1028"/>
          <p:cNvSpPr>
            <a:spLocks noGrp="1" noChangeArrowheads="1"/>
          </p:cNvSpPr>
          <p:nvPr>
            <p:ph type="title"/>
          </p:nvPr>
        </p:nvSpPr>
        <p:spPr/>
        <p:txBody>
          <a:bodyPr/>
          <a:lstStyle/>
          <a:p>
            <a:pPr eaLnBrk="1" hangingPunct="1"/>
            <a:r>
              <a:rPr lang="en-US" altLang="en-US" smtClean="0"/>
              <a:t>Figure 10.4: Economies of Scale in Small Business Organizations</a:t>
            </a:r>
          </a:p>
        </p:txBody>
      </p:sp>
      <p:pic>
        <p:nvPicPr>
          <p:cNvPr id="26629" name="Picture 1031" descr="C:\Documents and Settings\fournij\Desktop\griffin_gifs\335020_la_10_04.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686800" cy="3467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BBE3691D-F0DD-4EA7-88E0-ED033AE85B55}" type="slidenum">
              <a:rPr lang="en-US" altLang="en-US" sz="1200">
                <a:solidFill>
                  <a:schemeClr val="bg1"/>
                </a:solidFill>
                <a:latin typeface="Arial" panose="020B0604020202020204" pitchFamily="34" charset="0"/>
              </a:rPr>
              <a:pPr eaLnBrk="1" hangingPunct="1"/>
              <a:t>25</a:t>
            </a:fld>
            <a:endParaRPr lang="en-US" altLang="en-US" sz="1200">
              <a:solidFill>
                <a:schemeClr val="bg1"/>
              </a:solidFill>
              <a:latin typeface="Arial" panose="020B0604020202020204" pitchFamily="34" charset="0"/>
            </a:endParaRPr>
          </a:p>
        </p:txBody>
      </p:sp>
      <p:sp>
        <p:nvSpPr>
          <p:cNvPr id="27652" name="Rectangle 4"/>
          <p:cNvSpPr>
            <a:spLocks noGrp="1" noChangeArrowheads="1"/>
          </p:cNvSpPr>
          <p:nvPr>
            <p:ph type="title"/>
          </p:nvPr>
        </p:nvSpPr>
        <p:spPr/>
        <p:txBody>
          <a:bodyPr/>
          <a:lstStyle/>
          <a:p>
            <a:pPr eaLnBrk="1" hangingPunct="1"/>
            <a:r>
              <a:rPr lang="en-US" altLang="en-US" smtClean="0"/>
              <a:t>Importance of Big Business</a:t>
            </a:r>
          </a:p>
        </p:txBody>
      </p:sp>
      <p:sp>
        <p:nvSpPr>
          <p:cNvPr id="15365" name="Rectangle 5"/>
          <p:cNvSpPr>
            <a:spLocks noGrp="1" noChangeArrowheads="1"/>
          </p:cNvSpPr>
          <p:nvPr>
            <p:ph type="body" idx="1"/>
          </p:nvPr>
        </p:nvSpPr>
        <p:spPr/>
        <p:txBody>
          <a:bodyPr/>
          <a:lstStyle/>
          <a:p>
            <a:pPr eaLnBrk="1" hangingPunct="1"/>
            <a:r>
              <a:rPr lang="en-US" altLang="en-US" smtClean="0"/>
              <a:t>Who does big business sell its products to?</a:t>
            </a:r>
          </a:p>
          <a:p>
            <a:pPr lvl="1" eaLnBrk="1" hangingPunct="1"/>
            <a:r>
              <a:rPr lang="en-US" altLang="en-US" smtClean="0"/>
              <a:t>Most products made by big business are sold to consumers by small business.</a:t>
            </a:r>
          </a:p>
          <a:p>
            <a:pPr eaLnBrk="1" hangingPunct="1"/>
            <a:r>
              <a:rPr lang="en-US" altLang="en-US" smtClean="0"/>
              <a:t>Small businesses provide big business with:</a:t>
            </a:r>
          </a:p>
          <a:p>
            <a:pPr lvl="1" eaLnBrk="1" hangingPunct="1"/>
            <a:r>
              <a:rPr lang="en-US" altLang="en-US" smtClean="0"/>
              <a:t>Supplies.</a:t>
            </a:r>
          </a:p>
          <a:p>
            <a:pPr lvl="1" eaLnBrk="1" hangingPunct="1"/>
            <a:r>
              <a:rPr lang="en-US" altLang="en-US" smtClean="0"/>
              <a:t>Raw materials.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xEl>
                                              <p:pRg st="0" end="0"/>
                                            </p:txEl>
                                          </p:spTgt>
                                        </p:tgtEl>
                                        <p:attrNameLst>
                                          <p:attrName>style.visibility</p:attrName>
                                        </p:attrNameLst>
                                      </p:cBhvr>
                                      <p:to>
                                        <p:strVal val="visible"/>
                                      </p:to>
                                    </p:set>
                                    <p:animEffect transition="in" filter="wipe(left)">
                                      <p:cBhvr>
                                        <p:cTn id="7" dur="500"/>
                                        <p:tgtEl>
                                          <p:spTgt spid="153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xEl>
                                              <p:pRg st="1" end="1"/>
                                            </p:txEl>
                                          </p:spTgt>
                                        </p:tgtEl>
                                        <p:attrNameLst>
                                          <p:attrName>style.visibility</p:attrName>
                                        </p:attrNameLst>
                                      </p:cBhvr>
                                      <p:to>
                                        <p:strVal val="visible"/>
                                      </p:to>
                                    </p:set>
                                    <p:animEffect transition="in" filter="wipe(left)">
                                      <p:cBhvr>
                                        <p:cTn id="12" dur="500"/>
                                        <p:tgtEl>
                                          <p:spTgt spid="153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xEl>
                                              <p:pRg st="2" end="2"/>
                                            </p:txEl>
                                          </p:spTgt>
                                        </p:tgtEl>
                                        <p:attrNameLst>
                                          <p:attrName>style.visibility</p:attrName>
                                        </p:attrNameLst>
                                      </p:cBhvr>
                                      <p:to>
                                        <p:strVal val="visible"/>
                                      </p:to>
                                    </p:set>
                                    <p:animEffect transition="in" filter="wipe(left)">
                                      <p:cBhvr>
                                        <p:cTn id="17" dur="500"/>
                                        <p:tgtEl>
                                          <p:spTgt spid="1536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5">
                                            <p:txEl>
                                              <p:pRg st="3" end="3"/>
                                            </p:txEl>
                                          </p:spTgt>
                                        </p:tgtEl>
                                        <p:attrNameLst>
                                          <p:attrName>style.visibility</p:attrName>
                                        </p:attrNameLst>
                                      </p:cBhvr>
                                      <p:to>
                                        <p:strVal val="visible"/>
                                      </p:to>
                                    </p:set>
                                    <p:animEffect transition="in" filter="wipe(left)">
                                      <p:cBhvr>
                                        <p:cTn id="22" dur="500"/>
                                        <p:tgtEl>
                                          <p:spTgt spid="1536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5">
                                            <p:txEl>
                                              <p:pRg st="4" end="4"/>
                                            </p:txEl>
                                          </p:spTgt>
                                        </p:tgtEl>
                                        <p:attrNameLst>
                                          <p:attrName>style.visibility</p:attrName>
                                        </p:attrNameLst>
                                      </p:cBhvr>
                                      <p:to>
                                        <p:strVal val="visible"/>
                                      </p:to>
                                    </p:set>
                                    <p:animEffect transition="in" filter="wipe(left)">
                                      <p:cBhvr>
                                        <p:cTn id="27" dur="500"/>
                                        <p:tgtEl>
                                          <p:spTgt spid="153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eaLnBrk="1" hangingPunct="1"/>
            <a:r>
              <a:rPr lang="en-US" altLang="en-US" sz="2800" smtClean="0"/>
              <a:t/>
            </a:r>
            <a:br>
              <a:rPr lang="en-US" altLang="en-US" sz="2800" smtClean="0"/>
            </a:br>
            <a:r>
              <a:rPr lang="en-US" altLang="en-US" sz="2800" smtClean="0"/>
              <a:t>What are the steps to take if you are starting your  own business?</a:t>
            </a:r>
            <a:r>
              <a:rPr lang="en-US" altLang="en-US" smtClean="0"/>
              <a:t/>
            </a:r>
            <a:br>
              <a:rPr lang="en-US" altLang="en-US" smtClean="0"/>
            </a:br>
            <a:endParaRPr lang="en-US" altLang="en-US" smtClean="0"/>
          </a:p>
        </p:txBody>
      </p:sp>
      <p:sp>
        <p:nvSpPr>
          <p:cNvPr id="3" name="Content Placeholder 2"/>
          <p:cNvSpPr>
            <a:spLocks noGrp="1"/>
          </p:cNvSpPr>
          <p:nvPr>
            <p:ph idx="1"/>
          </p:nvPr>
        </p:nvSpPr>
        <p:spPr/>
        <p:txBody>
          <a:bodyPr/>
          <a:lstStyle/>
          <a:p>
            <a:pPr eaLnBrk="1" hangingPunct="1">
              <a:defRPr/>
            </a:pPr>
            <a:r>
              <a:rPr lang="en-US" sz="2800" b="1" dirty="0" smtClean="0">
                <a:solidFill>
                  <a:srgbClr val="002060"/>
                </a:solidFill>
              </a:rPr>
              <a:t>Getting Started</a:t>
            </a:r>
          </a:p>
          <a:p>
            <a:pPr lvl="1" eaLnBrk="1" hangingPunct="1">
              <a:defRPr/>
            </a:pPr>
            <a:r>
              <a:rPr lang="en-US" sz="2400" spc="-5" dirty="0" smtClean="0">
                <a:cs typeface="Times New Roman"/>
              </a:rPr>
              <a:t>self-assessment </a:t>
            </a:r>
            <a:r>
              <a:rPr lang="en-US" sz="2400" dirty="0" smtClean="0">
                <a:cs typeface="Times New Roman"/>
              </a:rPr>
              <a:t> </a:t>
            </a:r>
            <a:r>
              <a:rPr lang="en-US" sz="2400" spc="-5" dirty="0" smtClean="0">
                <a:cs typeface="Times New Roman"/>
              </a:rPr>
              <a:t>to </a:t>
            </a:r>
            <a:r>
              <a:rPr lang="en-US" sz="2400" dirty="0" smtClean="0">
                <a:cs typeface="Times New Roman"/>
              </a:rPr>
              <a:t>determine </a:t>
            </a:r>
            <a:r>
              <a:rPr lang="en-US" sz="2400" spc="-5" dirty="0" smtClean="0">
                <a:cs typeface="Times New Roman"/>
              </a:rPr>
              <a:t>whether </a:t>
            </a:r>
            <a:r>
              <a:rPr lang="en-US" sz="2400" dirty="0" smtClean="0">
                <a:cs typeface="Times New Roman"/>
              </a:rPr>
              <a:t>you have </a:t>
            </a:r>
            <a:r>
              <a:rPr lang="en-US" sz="2400" spc="-5" dirty="0" smtClean="0">
                <a:cs typeface="Times New Roman"/>
              </a:rPr>
              <a:t>the </a:t>
            </a:r>
            <a:r>
              <a:rPr lang="en-US" sz="2400" dirty="0" smtClean="0">
                <a:cs typeface="Times New Roman"/>
              </a:rPr>
              <a:t>personal </a:t>
            </a:r>
            <a:r>
              <a:rPr lang="en-US" sz="2400" spc="-5" dirty="0" smtClean="0">
                <a:cs typeface="Times New Roman"/>
              </a:rPr>
              <a:t>traits </a:t>
            </a:r>
            <a:r>
              <a:rPr lang="en-US" sz="2400" dirty="0" smtClean="0">
                <a:cs typeface="Times New Roman"/>
              </a:rPr>
              <a:t>you need </a:t>
            </a:r>
            <a:r>
              <a:rPr lang="en-US" sz="2400" spc="-5" dirty="0" smtClean="0">
                <a:cs typeface="Times New Roman"/>
              </a:rPr>
              <a:t>to </a:t>
            </a:r>
            <a:r>
              <a:rPr lang="en-US" sz="2400" dirty="0" smtClean="0">
                <a:cs typeface="Times New Roman"/>
              </a:rPr>
              <a:t> </a:t>
            </a:r>
            <a:r>
              <a:rPr lang="en-US" sz="2400" spc="-5" dirty="0" smtClean="0">
                <a:cs typeface="Times New Roman"/>
              </a:rPr>
              <a:t>succeed</a:t>
            </a:r>
            <a:r>
              <a:rPr lang="en-US" sz="2400" spc="10" dirty="0" smtClean="0">
                <a:cs typeface="Times New Roman"/>
              </a:rPr>
              <a:t> </a:t>
            </a:r>
            <a:r>
              <a:rPr lang="en-US" sz="2400" spc="-5" dirty="0" smtClean="0">
                <a:cs typeface="Times New Roman"/>
              </a:rPr>
              <a:t>and,</a:t>
            </a:r>
            <a:r>
              <a:rPr lang="en-US" sz="2400" spc="15" dirty="0" smtClean="0">
                <a:cs typeface="Times New Roman"/>
              </a:rPr>
              <a:t> </a:t>
            </a:r>
            <a:r>
              <a:rPr lang="en-US" sz="2400" spc="-5" dirty="0" smtClean="0">
                <a:cs typeface="Times New Roman"/>
              </a:rPr>
              <a:t>if</a:t>
            </a:r>
            <a:r>
              <a:rPr lang="en-US" sz="2400" spc="15" dirty="0" smtClean="0">
                <a:cs typeface="Times New Roman"/>
              </a:rPr>
              <a:t> </a:t>
            </a:r>
            <a:r>
              <a:rPr lang="en-US" sz="2400" spc="-5" dirty="0" smtClean="0">
                <a:cs typeface="Times New Roman"/>
              </a:rPr>
              <a:t>so,</a:t>
            </a:r>
            <a:r>
              <a:rPr lang="en-US" sz="2400" spc="15" dirty="0" smtClean="0">
                <a:cs typeface="Times New Roman"/>
              </a:rPr>
              <a:t> </a:t>
            </a:r>
            <a:r>
              <a:rPr lang="en-US" sz="2400" spc="-5" dirty="0" smtClean="0">
                <a:cs typeface="Times New Roman"/>
              </a:rPr>
              <a:t>what</a:t>
            </a:r>
            <a:r>
              <a:rPr lang="en-US" sz="2400" spc="15" dirty="0" smtClean="0">
                <a:cs typeface="Times New Roman"/>
              </a:rPr>
              <a:t> </a:t>
            </a:r>
            <a:r>
              <a:rPr lang="en-US" sz="2400" spc="-5" dirty="0" smtClean="0">
                <a:cs typeface="Times New Roman"/>
              </a:rPr>
              <a:t>type</a:t>
            </a:r>
            <a:r>
              <a:rPr lang="en-US" sz="2400" spc="15" dirty="0" smtClean="0">
                <a:cs typeface="Times New Roman"/>
              </a:rPr>
              <a:t> </a:t>
            </a:r>
            <a:r>
              <a:rPr lang="en-US" sz="2400" dirty="0" smtClean="0">
                <a:cs typeface="Times New Roman"/>
              </a:rPr>
              <a:t>of</a:t>
            </a:r>
            <a:r>
              <a:rPr lang="en-US" sz="2400" spc="15" dirty="0" smtClean="0">
                <a:cs typeface="Times New Roman"/>
              </a:rPr>
              <a:t> </a:t>
            </a:r>
            <a:r>
              <a:rPr lang="en-US" sz="2400" dirty="0" smtClean="0">
                <a:cs typeface="Times New Roman"/>
              </a:rPr>
              <a:t>business</a:t>
            </a:r>
            <a:r>
              <a:rPr lang="en-US" sz="2400" spc="15" dirty="0" smtClean="0">
                <a:cs typeface="Times New Roman"/>
              </a:rPr>
              <a:t> </a:t>
            </a:r>
            <a:r>
              <a:rPr lang="en-US" sz="2400" spc="-5" dirty="0" smtClean="0">
                <a:cs typeface="Times New Roman"/>
              </a:rPr>
              <a:t>would</a:t>
            </a:r>
            <a:r>
              <a:rPr lang="en-US" sz="2400" spc="15" dirty="0" smtClean="0">
                <a:cs typeface="Times New Roman"/>
              </a:rPr>
              <a:t> </a:t>
            </a:r>
            <a:r>
              <a:rPr lang="en-US" sz="2400" dirty="0" smtClean="0">
                <a:cs typeface="Times New Roman"/>
              </a:rPr>
              <a:t>be</a:t>
            </a:r>
            <a:r>
              <a:rPr lang="en-US" sz="2400" spc="15" dirty="0" smtClean="0">
                <a:cs typeface="Times New Roman"/>
              </a:rPr>
              <a:t> </a:t>
            </a:r>
            <a:r>
              <a:rPr lang="en-US" sz="2400" dirty="0" smtClean="0">
                <a:cs typeface="Times New Roman"/>
              </a:rPr>
              <a:t>best</a:t>
            </a:r>
            <a:r>
              <a:rPr lang="en-US" sz="2400" spc="15" dirty="0" smtClean="0">
                <a:cs typeface="Times New Roman"/>
              </a:rPr>
              <a:t> </a:t>
            </a:r>
            <a:r>
              <a:rPr lang="en-US" sz="2400" dirty="0" smtClean="0">
                <a:cs typeface="Times New Roman"/>
              </a:rPr>
              <a:t>for</a:t>
            </a:r>
            <a:r>
              <a:rPr lang="en-US" sz="2400" spc="15" dirty="0" smtClean="0">
                <a:cs typeface="Times New Roman"/>
              </a:rPr>
              <a:t> </a:t>
            </a:r>
            <a:r>
              <a:rPr lang="en-US" sz="2400" dirty="0" smtClean="0">
                <a:cs typeface="Times New Roman"/>
              </a:rPr>
              <a:t>you.</a:t>
            </a:r>
          </a:p>
          <a:p>
            <a:pPr eaLnBrk="1" hangingPunct="1">
              <a:defRPr/>
            </a:pPr>
            <a:r>
              <a:rPr lang="en-US" sz="2800" b="1" dirty="0" smtClean="0">
                <a:solidFill>
                  <a:srgbClr val="002060"/>
                </a:solidFill>
                <a:latin typeface="+mj-lt"/>
                <a:cs typeface="Times New Roman"/>
              </a:rPr>
              <a:t>Finding Idea</a:t>
            </a:r>
          </a:p>
          <a:p>
            <a:pPr lvl="1" algn="just" eaLnBrk="1" hangingPunct="1">
              <a:defRPr/>
            </a:pPr>
            <a:r>
              <a:rPr lang="en-US" sz="2000" dirty="0" smtClean="0">
                <a:latin typeface="+mj-lt"/>
              </a:rPr>
              <a:t>Entrepreneurs get ideas for their businesses from many sources.  It is not surprising that about 80 percent of Inc. 500 executives  got the idea for their company while working in the same or  a related industry. </a:t>
            </a:r>
            <a:endParaRPr lang="en-US" sz="2000"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80D23355-B1F1-4131-A6FB-0B518A2610BD}" type="slidenum">
              <a:rPr lang="en-US" altLang="en-US" sz="1200">
                <a:solidFill>
                  <a:schemeClr val="bg1"/>
                </a:solidFill>
                <a:latin typeface="Arial" panose="020B0604020202020204" pitchFamily="34" charset="0"/>
              </a:rPr>
              <a:pPr eaLnBrk="1" hangingPunct="1"/>
              <a:t>26</a:t>
            </a:fld>
            <a:endParaRPr lang="en-US" altLang="en-US" sz="1200">
              <a:solidFill>
                <a:schemeClr val="bg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idx="1"/>
          </p:nvPr>
        </p:nvSpPr>
        <p:spPr>
          <a:xfrm>
            <a:off x="685800" y="1219200"/>
            <a:ext cx="7772400" cy="4953000"/>
          </a:xfrm>
        </p:spPr>
        <p:txBody>
          <a:bodyPr/>
          <a:lstStyle/>
          <a:p>
            <a:pPr eaLnBrk="1" hangingPunct="1">
              <a:defRPr/>
            </a:pPr>
            <a:r>
              <a:rPr lang="en-US" sz="2800" b="1" dirty="0" smtClean="0">
                <a:solidFill>
                  <a:srgbClr val="002060"/>
                </a:solidFill>
              </a:rPr>
              <a:t>Choosing a Form of Business </a:t>
            </a:r>
            <a:r>
              <a:rPr lang="en-US" b="1" dirty="0" smtClean="0">
                <a:solidFill>
                  <a:srgbClr val="002060"/>
                </a:solidFill>
              </a:rPr>
              <a:t>Organization</a:t>
            </a:r>
            <a:endParaRPr lang="en-US" sz="2800" b="1" dirty="0" smtClean="0">
              <a:solidFill>
                <a:srgbClr val="002060"/>
              </a:solidFill>
            </a:endParaRPr>
          </a:p>
          <a:p>
            <a:pPr lvl="1" eaLnBrk="1" hangingPunct="1">
              <a:defRPr/>
            </a:pPr>
            <a:r>
              <a:rPr lang="en-US" dirty="0" smtClean="0"/>
              <a:t>sole proprietorship, </a:t>
            </a:r>
          </a:p>
          <a:p>
            <a:pPr lvl="1" eaLnBrk="1" hangingPunct="1">
              <a:defRPr/>
            </a:pPr>
            <a:r>
              <a:rPr lang="en-US" dirty="0" smtClean="0"/>
              <a:t>partnership, </a:t>
            </a:r>
          </a:p>
          <a:p>
            <a:pPr lvl="1" eaLnBrk="1" hangingPunct="1">
              <a:defRPr/>
            </a:pPr>
            <a:r>
              <a:rPr lang="en-US" dirty="0" smtClean="0"/>
              <a:t>corporation, or </a:t>
            </a:r>
          </a:p>
          <a:p>
            <a:pPr lvl="1" eaLnBrk="1" hangingPunct="1">
              <a:defRPr/>
            </a:pPr>
            <a:r>
              <a:rPr lang="en-US" dirty="0" smtClean="0"/>
              <a:t>limited  liability company</a:t>
            </a:r>
          </a:p>
          <a:p>
            <a:pPr eaLnBrk="1" hangingPunct="1">
              <a:defRPr/>
            </a:pPr>
            <a:r>
              <a:rPr lang="en-US" b="1" spc="-35" dirty="0" smtClean="0">
                <a:solidFill>
                  <a:srgbClr val="002060"/>
                </a:solidFill>
                <a:latin typeface="Calibri"/>
                <a:cs typeface="Calibri"/>
              </a:rPr>
              <a:t>Developing</a:t>
            </a:r>
            <a:r>
              <a:rPr lang="en-US" b="1" spc="-15" dirty="0" smtClean="0">
                <a:solidFill>
                  <a:srgbClr val="002060"/>
                </a:solidFill>
                <a:latin typeface="Calibri"/>
                <a:cs typeface="Calibri"/>
              </a:rPr>
              <a:t> </a:t>
            </a:r>
            <a:r>
              <a:rPr lang="en-US" b="1" spc="-45" dirty="0" smtClean="0">
                <a:solidFill>
                  <a:srgbClr val="002060"/>
                </a:solidFill>
                <a:latin typeface="Calibri"/>
                <a:cs typeface="Calibri"/>
              </a:rPr>
              <a:t>the</a:t>
            </a:r>
            <a:r>
              <a:rPr lang="en-US" b="1" spc="-15" dirty="0" smtClean="0">
                <a:solidFill>
                  <a:srgbClr val="002060"/>
                </a:solidFill>
                <a:latin typeface="Calibri"/>
                <a:cs typeface="Calibri"/>
              </a:rPr>
              <a:t> </a:t>
            </a:r>
            <a:r>
              <a:rPr lang="en-US" b="1" spc="-5" dirty="0" smtClean="0">
                <a:solidFill>
                  <a:srgbClr val="002060"/>
                </a:solidFill>
                <a:latin typeface="Calibri"/>
                <a:cs typeface="Calibri"/>
              </a:rPr>
              <a:t>Busines</a:t>
            </a:r>
            <a:r>
              <a:rPr lang="en-US" b="1" dirty="0" smtClean="0">
                <a:solidFill>
                  <a:srgbClr val="002060"/>
                </a:solidFill>
                <a:latin typeface="Calibri"/>
                <a:cs typeface="Calibri"/>
              </a:rPr>
              <a:t>s</a:t>
            </a:r>
            <a:r>
              <a:rPr lang="en-US" b="1" spc="-15" dirty="0" smtClean="0">
                <a:solidFill>
                  <a:srgbClr val="002060"/>
                </a:solidFill>
                <a:latin typeface="Calibri"/>
                <a:cs typeface="Calibri"/>
              </a:rPr>
              <a:t> Plan</a:t>
            </a:r>
            <a:endParaRPr lang="en-US" b="1" dirty="0" smtClean="0">
              <a:solidFill>
                <a:srgbClr val="002060"/>
              </a:solidFill>
              <a:latin typeface="Calibri"/>
              <a:cs typeface="Calibri"/>
            </a:endParaRPr>
          </a:p>
          <a:p>
            <a:pPr marL="857250" lvl="1" indent="-457200" algn="just" eaLnBrk="1" hangingPunct="1">
              <a:defRPr/>
            </a:pPr>
            <a:r>
              <a:rPr lang="en-US" sz="2400" dirty="0" smtClean="0"/>
              <a:t>Once you have the basic concept for a product or service, you  must develop a plan to create the business</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A446A44C-F60C-4AFC-9C3F-42E68897DE1C}" type="slidenum">
              <a:rPr lang="en-US" altLang="en-US" sz="1200">
                <a:solidFill>
                  <a:schemeClr val="bg1"/>
                </a:solidFill>
                <a:latin typeface="Arial" panose="020B0604020202020204" pitchFamily="34" charset="0"/>
              </a:rPr>
              <a:pPr eaLnBrk="1" hangingPunct="1"/>
              <a:t>27</a:t>
            </a:fld>
            <a:endParaRPr lang="en-US" altLang="en-US" sz="1200">
              <a:solidFill>
                <a:schemeClr val="bg1"/>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idx="1"/>
          </p:nvPr>
        </p:nvSpPr>
        <p:spPr/>
        <p:txBody>
          <a:bodyPr/>
          <a:lstStyle/>
          <a:p>
            <a:pPr eaLnBrk="1" hangingPunct="1">
              <a:defRPr/>
            </a:pPr>
            <a:r>
              <a:rPr lang="en-US" b="1" dirty="0" smtClean="0">
                <a:solidFill>
                  <a:srgbClr val="002060"/>
                </a:solidFill>
              </a:rPr>
              <a:t>Financing the Business</a:t>
            </a:r>
          </a:p>
          <a:p>
            <a:pPr lvl="1" eaLnBrk="1" hangingPunct="1">
              <a:defRPr/>
            </a:pPr>
            <a:r>
              <a:rPr lang="en-US" b="1" dirty="0" smtClean="0"/>
              <a:t>to obtain  financing to set up the company</a:t>
            </a:r>
          </a:p>
          <a:p>
            <a:pPr lvl="1" eaLnBrk="1" hangingPunct="1">
              <a:defRPr/>
            </a:pPr>
            <a:r>
              <a:rPr lang="en-US" b="1" dirty="0" smtClean="0"/>
              <a:t>Sources– self fund or equity, borrowed capital or debt. </a:t>
            </a:r>
          </a:p>
          <a:p>
            <a:pPr lvl="1" eaLnBrk="1" hangingPunct="1">
              <a:defRPr/>
            </a:pPr>
            <a:endParaRPr lang="en-US" b="1" dirty="0" smtClean="0"/>
          </a:p>
          <a:p>
            <a:pPr marL="0" indent="0" eaLnBrk="1" hangingPunct="1">
              <a:buFontTx/>
              <a:buNone/>
              <a:defRPr/>
            </a:pPr>
            <a:endParaRPr lang="en-US" b="1" dirty="0" smtClean="0"/>
          </a:p>
          <a:p>
            <a:pPr eaLnBrk="1" hangingPunct="1">
              <a:defRPr/>
            </a:pPr>
            <a:endParaRPr lang="en-US" b="1" dirty="0" smtClean="0">
              <a:solidFill>
                <a:srgbClr val="002060"/>
              </a:solidFill>
            </a:endParaRPr>
          </a:p>
          <a:p>
            <a:pPr eaLnBrk="1" hangingPunct="1">
              <a:defRPr/>
            </a:pPr>
            <a:endParaRPr lang="en-US" b="1" dirty="0" smtClean="0">
              <a:solidFill>
                <a:srgbClr val="002060"/>
              </a:solidFill>
            </a:endParaRP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248FB161-C9E5-4B04-B464-CE591F50C9A0}" type="slidenum">
              <a:rPr lang="en-US" altLang="en-US" sz="1200">
                <a:solidFill>
                  <a:schemeClr val="bg1"/>
                </a:solidFill>
                <a:latin typeface="Arial" panose="020B0604020202020204" pitchFamily="34" charset="0"/>
              </a:rPr>
              <a:pPr eaLnBrk="1" hangingPunct="1"/>
              <a:t>28</a:t>
            </a:fld>
            <a:endParaRPr lang="en-US" altLang="en-US" sz="120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solidFill>
                  <a:srgbClr val="7030A0"/>
                </a:solidFill>
              </a:rPr>
              <a:t>Key Elements of a Business Plan</a:t>
            </a:r>
            <a:r>
              <a:rPr lang="en-US" altLang="en-US" smtClean="0"/>
              <a:t/>
            </a:r>
            <a:br>
              <a:rPr lang="en-US" altLang="en-US" smtClean="0"/>
            </a:br>
            <a:endParaRPr lang="en-US" altLang="en-US" smtClean="0"/>
          </a:p>
        </p:txBody>
      </p:sp>
      <p:sp>
        <p:nvSpPr>
          <p:cNvPr id="31747" name="Content Placeholder 2"/>
          <p:cNvSpPr>
            <a:spLocks noGrp="1"/>
          </p:cNvSpPr>
          <p:nvPr>
            <p:ph idx="1"/>
          </p:nvPr>
        </p:nvSpPr>
        <p:spPr/>
        <p:txBody>
          <a:bodyPr/>
          <a:lstStyle/>
          <a:p>
            <a:pPr algn="just" eaLnBrk="1" hangingPunct="1"/>
            <a:r>
              <a:rPr lang="en-US" altLang="en-US" b="1" smtClean="0">
                <a:solidFill>
                  <a:srgbClr val="7030A0"/>
                </a:solidFill>
              </a:rPr>
              <a:t>Executive summary </a:t>
            </a:r>
            <a:r>
              <a:rPr lang="en-US" altLang="en-US" smtClean="0"/>
              <a:t>provides an overview of the total business  plan. Written after the other sections are completed, it highlights  significant points and, ideally, creates enough excitement to  motivate the reader to continue reading</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14806612-3F84-4351-BEAD-6F3E4EA7F221}" type="slidenum">
              <a:rPr lang="en-US" altLang="en-US" sz="1200">
                <a:solidFill>
                  <a:schemeClr val="bg1"/>
                </a:solidFill>
                <a:latin typeface="Arial" panose="020B0604020202020204" pitchFamily="34" charset="0"/>
              </a:rPr>
              <a:pPr eaLnBrk="1" hangingPunct="1"/>
              <a:t>29</a:t>
            </a:fld>
            <a:endParaRPr lang="en-US" altLang="en-US" sz="120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E9B70CAF-2DEB-4579-B449-8E613C6125DE}" type="slidenum">
              <a:rPr lang="en-US" altLang="en-US" sz="1200">
                <a:solidFill>
                  <a:schemeClr val="bg1"/>
                </a:solidFill>
                <a:latin typeface="Arial" panose="020B0604020202020204" pitchFamily="34" charset="0"/>
              </a:rPr>
              <a:pPr eaLnBrk="1" hangingPunct="1"/>
              <a:t>3</a:t>
            </a:fld>
            <a:endParaRPr lang="en-US" altLang="en-US" sz="1200">
              <a:solidFill>
                <a:schemeClr val="bg1"/>
              </a:solidFill>
              <a:latin typeface="Arial" panose="020B0604020202020204" pitchFamily="34" charset="0"/>
            </a:endParaRPr>
          </a:p>
        </p:txBody>
      </p:sp>
      <p:sp>
        <p:nvSpPr>
          <p:cNvPr id="5124" name="Rectangle 7"/>
          <p:cNvSpPr>
            <a:spLocks noGrp="1" noChangeArrowheads="1"/>
          </p:cNvSpPr>
          <p:nvPr>
            <p:ph type="title"/>
          </p:nvPr>
        </p:nvSpPr>
        <p:spPr/>
        <p:txBody>
          <a:bodyPr/>
          <a:lstStyle/>
          <a:p>
            <a:pPr eaLnBrk="1" hangingPunct="1"/>
            <a:r>
              <a:rPr lang="en-US" altLang="en-US" smtClean="0">
                <a:solidFill>
                  <a:srgbClr val="7030A0"/>
                </a:solidFill>
              </a:rPr>
              <a:t>The Nature of Entrepreneurship</a:t>
            </a:r>
          </a:p>
        </p:txBody>
      </p:sp>
      <p:sp>
        <p:nvSpPr>
          <p:cNvPr id="5128" name="Rectangle 8"/>
          <p:cNvSpPr>
            <a:spLocks noGrp="1" noChangeArrowheads="1"/>
          </p:cNvSpPr>
          <p:nvPr>
            <p:ph type="body" sz="half" idx="1"/>
          </p:nvPr>
        </p:nvSpPr>
        <p:spPr/>
        <p:txBody>
          <a:bodyPr/>
          <a:lstStyle/>
          <a:p>
            <a:pPr marL="0" indent="0" eaLnBrk="1" hangingPunct="1">
              <a:lnSpc>
                <a:spcPct val="90000"/>
              </a:lnSpc>
              <a:buFontTx/>
              <a:buNone/>
            </a:pPr>
            <a:r>
              <a:rPr lang="en-US" altLang="en-US" sz="2800" smtClean="0"/>
              <a:t>Entrepreneurship is the process of:</a:t>
            </a:r>
          </a:p>
          <a:p>
            <a:pPr lvl="1" eaLnBrk="1" hangingPunct="1">
              <a:lnSpc>
                <a:spcPct val="90000"/>
              </a:lnSpc>
            </a:pPr>
            <a:r>
              <a:rPr lang="en-US" altLang="en-US" sz="2400" smtClean="0"/>
              <a:t>Planning</a:t>
            </a:r>
          </a:p>
          <a:p>
            <a:pPr lvl="1" eaLnBrk="1" hangingPunct="1">
              <a:lnSpc>
                <a:spcPct val="90000"/>
              </a:lnSpc>
            </a:pPr>
            <a:r>
              <a:rPr lang="en-US" altLang="en-US" sz="2400" smtClean="0"/>
              <a:t>Organizing.</a:t>
            </a:r>
          </a:p>
          <a:p>
            <a:pPr lvl="1" eaLnBrk="1" hangingPunct="1">
              <a:lnSpc>
                <a:spcPct val="90000"/>
              </a:lnSpc>
            </a:pPr>
            <a:r>
              <a:rPr lang="en-US" altLang="en-US" sz="2400" smtClean="0"/>
              <a:t>Operating.</a:t>
            </a:r>
          </a:p>
          <a:p>
            <a:pPr lvl="1" eaLnBrk="1" hangingPunct="1">
              <a:lnSpc>
                <a:spcPct val="90000"/>
              </a:lnSpc>
            </a:pPr>
            <a:r>
              <a:rPr lang="en-US" altLang="en-US" sz="2400" smtClean="0"/>
              <a:t>Assuming the risk of a business venture.</a:t>
            </a:r>
          </a:p>
          <a:p>
            <a:pPr marL="0" indent="0" eaLnBrk="1" hangingPunct="1">
              <a:lnSpc>
                <a:spcPct val="90000"/>
              </a:lnSpc>
              <a:buFontTx/>
              <a:buNone/>
            </a:pPr>
            <a:r>
              <a:rPr lang="en-US" altLang="en-US" sz="2800" smtClean="0"/>
              <a:t>Entrepreneur:</a:t>
            </a:r>
          </a:p>
          <a:p>
            <a:pPr lvl="1" eaLnBrk="1" hangingPunct="1">
              <a:lnSpc>
                <a:spcPct val="90000"/>
              </a:lnSpc>
            </a:pPr>
            <a:r>
              <a:rPr lang="en-US" altLang="en-US" sz="2400" smtClean="0"/>
              <a:t>Someone who engages in entrepreneurship.</a:t>
            </a:r>
          </a:p>
        </p:txBody>
      </p:sp>
      <p:pic>
        <p:nvPicPr>
          <p:cNvPr id="5126" name="Picture 10" descr="j0215200"/>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76800" y="1905000"/>
            <a:ext cx="3352800" cy="347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wipe(left)">
                                      <p:cBhvr>
                                        <p:cTn id="7" dur="500"/>
                                        <p:tgtEl>
                                          <p:spTgt spid="51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8">
                                            <p:txEl>
                                              <p:pRg st="1" end="1"/>
                                            </p:txEl>
                                          </p:spTgt>
                                        </p:tgtEl>
                                        <p:attrNameLst>
                                          <p:attrName>style.visibility</p:attrName>
                                        </p:attrNameLst>
                                      </p:cBhvr>
                                      <p:to>
                                        <p:strVal val="visible"/>
                                      </p:to>
                                    </p:set>
                                    <p:animEffect transition="in" filter="wipe(left)">
                                      <p:cBhvr>
                                        <p:cTn id="12" dur="500"/>
                                        <p:tgtEl>
                                          <p:spTgt spid="51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8">
                                            <p:txEl>
                                              <p:pRg st="2" end="2"/>
                                            </p:txEl>
                                          </p:spTgt>
                                        </p:tgtEl>
                                        <p:attrNameLst>
                                          <p:attrName>style.visibility</p:attrName>
                                        </p:attrNameLst>
                                      </p:cBhvr>
                                      <p:to>
                                        <p:strVal val="visible"/>
                                      </p:to>
                                    </p:set>
                                    <p:animEffect transition="in" filter="wipe(left)">
                                      <p:cBhvr>
                                        <p:cTn id="17" dur="500"/>
                                        <p:tgtEl>
                                          <p:spTgt spid="51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8">
                                            <p:txEl>
                                              <p:pRg st="3" end="3"/>
                                            </p:txEl>
                                          </p:spTgt>
                                        </p:tgtEl>
                                        <p:attrNameLst>
                                          <p:attrName>style.visibility</p:attrName>
                                        </p:attrNameLst>
                                      </p:cBhvr>
                                      <p:to>
                                        <p:strVal val="visible"/>
                                      </p:to>
                                    </p:set>
                                    <p:animEffect transition="in" filter="wipe(left)">
                                      <p:cBhvr>
                                        <p:cTn id="22" dur="500"/>
                                        <p:tgtEl>
                                          <p:spTgt spid="512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8">
                                            <p:txEl>
                                              <p:pRg st="4" end="4"/>
                                            </p:txEl>
                                          </p:spTgt>
                                        </p:tgtEl>
                                        <p:attrNameLst>
                                          <p:attrName>style.visibility</p:attrName>
                                        </p:attrNameLst>
                                      </p:cBhvr>
                                      <p:to>
                                        <p:strVal val="visible"/>
                                      </p:to>
                                    </p:set>
                                    <p:animEffect transition="in" filter="wipe(left)">
                                      <p:cBhvr>
                                        <p:cTn id="27" dur="500"/>
                                        <p:tgtEl>
                                          <p:spTgt spid="512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8">
                                            <p:txEl>
                                              <p:pRg st="5" end="5"/>
                                            </p:txEl>
                                          </p:spTgt>
                                        </p:tgtEl>
                                        <p:attrNameLst>
                                          <p:attrName>style.visibility</p:attrName>
                                        </p:attrNameLst>
                                      </p:cBhvr>
                                      <p:to>
                                        <p:strVal val="visible"/>
                                      </p:to>
                                    </p:set>
                                    <p:animEffect transition="in" filter="wipe(left)">
                                      <p:cBhvr>
                                        <p:cTn id="32" dur="500"/>
                                        <p:tgtEl>
                                          <p:spTgt spid="512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8">
                                            <p:txEl>
                                              <p:pRg st="6" end="6"/>
                                            </p:txEl>
                                          </p:spTgt>
                                        </p:tgtEl>
                                        <p:attrNameLst>
                                          <p:attrName>style.visibility</p:attrName>
                                        </p:attrNameLst>
                                      </p:cBhvr>
                                      <p:to>
                                        <p:strVal val="visible"/>
                                      </p:to>
                                    </p:set>
                                    <p:animEffect transition="in" filter="wipe(left)">
                                      <p:cBhvr>
                                        <p:cTn id="37" dur="500"/>
                                        <p:tgtEl>
                                          <p:spTgt spid="51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solidFill>
                  <a:srgbClr val="7030A0"/>
                </a:solidFill>
              </a:rPr>
              <a:t>Vision and mission statement </a:t>
            </a:r>
          </a:p>
        </p:txBody>
      </p:sp>
      <p:sp>
        <p:nvSpPr>
          <p:cNvPr id="32771" name="Content Placeholder 2"/>
          <p:cNvSpPr>
            <a:spLocks noGrp="1"/>
          </p:cNvSpPr>
          <p:nvPr>
            <p:ph idx="1"/>
          </p:nvPr>
        </p:nvSpPr>
        <p:spPr/>
        <p:txBody>
          <a:bodyPr/>
          <a:lstStyle/>
          <a:p>
            <a:pPr algn="just" eaLnBrk="1" hangingPunct="1"/>
            <a:r>
              <a:rPr lang="en-US" altLang="en-US" smtClean="0"/>
              <a:t>Concisely describe the intended  strategy and business philosophy for making the vision happen.  Company values can also be included in this section</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41F84082-D325-4336-B651-33C03FA710C8}" type="slidenum">
              <a:rPr lang="en-US" altLang="en-US" sz="1200">
                <a:solidFill>
                  <a:schemeClr val="bg1"/>
                </a:solidFill>
                <a:latin typeface="Arial" panose="020B0604020202020204" pitchFamily="34" charset="0"/>
              </a:rPr>
              <a:pPr eaLnBrk="1" hangingPunct="1"/>
              <a:t>30</a:t>
            </a:fld>
            <a:endParaRPr lang="en-US" altLang="en-US" sz="1200">
              <a:solidFill>
                <a:schemeClr val="bg1"/>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solidFill>
                  <a:srgbClr val="7030A0"/>
                </a:solidFill>
              </a:rPr>
              <a:t>Company Overview </a:t>
            </a:r>
          </a:p>
        </p:txBody>
      </p:sp>
      <p:sp>
        <p:nvSpPr>
          <p:cNvPr id="3" name="Content Placeholder 2"/>
          <p:cNvSpPr>
            <a:spLocks noGrp="1"/>
          </p:cNvSpPr>
          <p:nvPr>
            <p:ph idx="1"/>
          </p:nvPr>
        </p:nvSpPr>
        <p:spPr/>
        <p:txBody>
          <a:bodyPr/>
          <a:lstStyle/>
          <a:p>
            <a:pPr algn="just" eaLnBrk="1" hangingPunct="1">
              <a:defRPr/>
            </a:pPr>
            <a:r>
              <a:rPr lang="en-US" sz="2400" dirty="0" smtClean="0"/>
              <a:t>Company overview explains the type of company, such as  manufacturing, retail, or service; provides background information  on the company if it already exists; and describes the proposed form  of organization—sole proprietorship, partnership, or corporation.</a:t>
            </a:r>
          </a:p>
          <a:p>
            <a:pPr marL="0" indent="0" algn="just" eaLnBrk="1" hangingPunct="1">
              <a:buFontTx/>
              <a:buNone/>
              <a:defRPr/>
            </a:pPr>
            <a:r>
              <a:rPr lang="en-US" sz="2400" dirty="0" smtClean="0"/>
              <a:t>This section should include: </a:t>
            </a:r>
          </a:p>
          <a:p>
            <a:pPr algn="just" eaLnBrk="1" hangingPunct="1">
              <a:defRPr/>
            </a:pPr>
            <a:r>
              <a:rPr lang="en-US" sz="1800" dirty="0" smtClean="0"/>
              <a:t>company name and location, </a:t>
            </a:r>
          </a:p>
          <a:p>
            <a:pPr algn="just" eaLnBrk="1" hangingPunct="1">
              <a:defRPr/>
            </a:pPr>
            <a:r>
              <a:rPr lang="en-US" sz="1800" dirty="0" smtClean="0"/>
              <a:t>Company objectives, nature and </a:t>
            </a:r>
          </a:p>
          <a:p>
            <a:pPr algn="just" eaLnBrk="1" hangingPunct="1">
              <a:defRPr/>
            </a:pPr>
            <a:r>
              <a:rPr lang="en-US" sz="1800" dirty="0" smtClean="0"/>
              <a:t>primary product or service of the business,  </a:t>
            </a:r>
          </a:p>
          <a:p>
            <a:pPr algn="just" eaLnBrk="1" hangingPunct="1">
              <a:defRPr/>
            </a:pPr>
            <a:r>
              <a:rPr lang="en-US" sz="1800" dirty="0" smtClean="0"/>
              <a:t>current status (start-up, buyout, or expansion) and </a:t>
            </a:r>
          </a:p>
          <a:p>
            <a:pPr algn="just" eaLnBrk="1" hangingPunct="1">
              <a:defRPr/>
            </a:pPr>
            <a:r>
              <a:rPr lang="en-US" sz="1800" dirty="0" smtClean="0"/>
              <a:t>legal form of organization.</a:t>
            </a:r>
          </a:p>
        </p:txBody>
      </p:sp>
      <p:sp>
        <p:nvSpPr>
          <p:cNvPr id="4" name="Footer Placeholder 3"/>
          <p:cNvSpPr>
            <a:spLocks noGrp="1"/>
          </p:cNvSpPr>
          <p:nvPr>
            <p:ph type="ftr" sz="quarter" idx="10"/>
          </p:nvPr>
        </p:nvSpPr>
        <p:spPr/>
        <p:txBody>
          <a:bodyPr/>
          <a:lstStyle/>
          <a:p>
            <a:pPr>
              <a:defRPr/>
            </a:pPr>
            <a:r>
              <a:rPr lang="en-US" dirty="0"/>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CAE0F8D2-4EB3-4D00-97A9-A8ED4ACCD3DC}" type="slidenum">
              <a:rPr lang="en-US" altLang="en-US" sz="1200">
                <a:solidFill>
                  <a:schemeClr val="bg1"/>
                </a:solidFill>
                <a:latin typeface="Arial" panose="020B0604020202020204" pitchFamily="34" charset="0"/>
              </a:rPr>
              <a:pPr eaLnBrk="1" hangingPunct="1"/>
              <a:t>31</a:t>
            </a:fld>
            <a:endParaRPr lang="en-US" altLang="en-US" sz="1200">
              <a:solidFill>
                <a:schemeClr val="bg1"/>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solidFill>
                  <a:srgbClr val="7030A0"/>
                </a:solidFill>
              </a:rPr>
              <a:t>Marketing Plan </a:t>
            </a:r>
          </a:p>
        </p:txBody>
      </p:sp>
      <p:sp>
        <p:nvSpPr>
          <p:cNvPr id="3" name="Content Placeholder 2"/>
          <p:cNvSpPr>
            <a:spLocks noGrp="1"/>
          </p:cNvSpPr>
          <p:nvPr>
            <p:ph idx="1"/>
          </p:nvPr>
        </p:nvSpPr>
        <p:spPr/>
        <p:txBody>
          <a:bodyPr/>
          <a:lstStyle/>
          <a:p>
            <a:pPr marL="0" indent="0" algn="just" eaLnBrk="1" hangingPunct="1">
              <a:buFontTx/>
              <a:buNone/>
              <a:defRPr/>
            </a:pPr>
            <a:r>
              <a:rPr lang="en-US" sz="2000" dirty="0" smtClean="0"/>
              <a:t>Marketing plan shows who the firm’s customers will be and what  type of competition it will face; outlines the marketing strategy and  specifies the firm’s competitive edge; and describes the strengths,  weaknesses, opportunities, and threats of the business. This section  should offer the following descriptions: </a:t>
            </a:r>
          </a:p>
          <a:p>
            <a:pPr algn="just" eaLnBrk="1" hangingPunct="1">
              <a:defRPr/>
            </a:pPr>
            <a:r>
              <a:rPr lang="en-US" sz="2000" dirty="0" smtClean="0"/>
              <a:t>analysis of target market and  profile of target customer; </a:t>
            </a:r>
          </a:p>
          <a:p>
            <a:pPr algn="just" eaLnBrk="1" hangingPunct="1">
              <a:defRPr/>
            </a:pPr>
            <a:r>
              <a:rPr lang="en-US" sz="2000" dirty="0" smtClean="0"/>
              <a:t>methods of identifying, attracting, and  retaining customers; </a:t>
            </a:r>
          </a:p>
          <a:p>
            <a:pPr algn="just" eaLnBrk="1" hangingPunct="1">
              <a:defRPr/>
            </a:pPr>
            <a:r>
              <a:rPr lang="en-US" sz="2000" dirty="0" smtClean="0"/>
              <a:t>a concise description of the value proposition;  </a:t>
            </a:r>
          </a:p>
          <a:p>
            <a:pPr algn="just" eaLnBrk="1" hangingPunct="1">
              <a:defRPr/>
            </a:pPr>
            <a:r>
              <a:rPr lang="en-US" sz="2000" dirty="0" smtClean="0"/>
              <a:t>selling approach, type of sales force, and distribution channels; </a:t>
            </a:r>
          </a:p>
          <a:p>
            <a:pPr algn="just" eaLnBrk="1" hangingPunct="1">
              <a:defRPr/>
            </a:pPr>
            <a:r>
              <a:rPr lang="en-US" sz="2000" dirty="0" smtClean="0"/>
              <a:t>types  of marketing and sales promotions, advertising, and projected  marketing budget; </a:t>
            </a:r>
          </a:p>
          <a:p>
            <a:pPr algn="just" eaLnBrk="1" hangingPunct="1">
              <a:defRPr/>
            </a:pPr>
            <a:r>
              <a:rPr lang="en-US" sz="2000" dirty="0" smtClean="0"/>
              <a:t>product and/or service pricing strategy; and </a:t>
            </a:r>
          </a:p>
          <a:p>
            <a:pPr algn="just" eaLnBrk="1" hangingPunct="1">
              <a:defRPr/>
            </a:pPr>
            <a:r>
              <a:rPr lang="en-US" sz="2000" dirty="0" smtClean="0"/>
              <a:t>credit  and pricing policies.</a:t>
            </a:r>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dirty="0"/>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A548619E-D120-4634-816B-A5030AE863CF}" type="slidenum">
              <a:rPr lang="en-US" altLang="en-US" sz="1200">
                <a:solidFill>
                  <a:schemeClr val="bg1"/>
                </a:solidFill>
                <a:latin typeface="Arial" panose="020B0604020202020204" pitchFamily="34" charset="0"/>
              </a:rPr>
              <a:pPr eaLnBrk="1" hangingPunct="1"/>
              <a:t>32</a:t>
            </a:fld>
            <a:endParaRPr lang="en-US" altLang="en-US" sz="1200">
              <a:solidFill>
                <a:schemeClr val="bg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Management Plan</a:t>
            </a:r>
          </a:p>
        </p:txBody>
      </p:sp>
      <p:sp>
        <p:nvSpPr>
          <p:cNvPr id="3" name="Content Placeholder 2"/>
          <p:cNvSpPr>
            <a:spLocks noGrp="1"/>
          </p:cNvSpPr>
          <p:nvPr>
            <p:ph idx="1"/>
          </p:nvPr>
        </p:nvSpPr>
        <p:spPr/>
        <p:txBody>
          <a:bodyPr/>
          <a:lstStyle/>
          <a:p>
            <a:pPr marL="0" indent="0" eaLnBrk="1" hangingPunct="1">
              <a:buFontTx/>
              <a:buNone/>
              <a:defRPr/>
            </a:pPr>
            <a:r>
              <a:rPr lang="en-US" sz="2400" dirty="0" smtClean="0"/>
              <a:t>Management plan identifies the key players—active investors,  management team, board members, and advisors— citing the  experience and competence they possess. This section should offer  the following descriptions: </a:t>
            </a:r>
          </a:p>
          <a:p>
            <a:pPr eaLnBrk="1" hangingPunct="1">
              <a:defRPr/>
            </a:pPr>
            <a:r>
              <a:rPr lang="en-US" sz="2400" dirty="0" smtClean="0"/>
              <a:t>management team, </a:t>
            </a:r>
          </a:p>
          <a:p>
            <a:pPr eaLnBrk="1" hangingPunct="1">
              <a:defRPr/>
            </a:pPr>
            <a:r>
              <a:rPr lang="en-US" sz="2400" dirty="0" smtClean="0"/>
              <a:t>outside investors and/  or directors and their qualifications, </a:t>
            </a:r>
          </a:p>
          <a:p>
            <a:pPr eaLnBrk="1" hangingPunct="1">
              <a:defRPr/>
            </a:pPr>
            <a:r>
              <a:rPr lang="en-US" sz="2400" dirty="0" smtClean="0"/>
              <a:t>outside resource people and  their qualifications, and </a:t>
            </a:r>
          </a:p>
          <a:p>
            <a:pPr eaLnBrk="1" hangingPunct="1">
              <a:defRPr/>
            </a:pPr>
            <a:r>
              <a:rPr lang="en-US" sz="2400" dirty="0" smtClean="0"/>
              <a:t>plans for recruiting and training employees.</a:t>
            </a:r>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B4DEB8B5-72B8-443B-AEDE-361447B7D79C}" type="slidenum">
              <a:rPr lang="en-US" altLang="en-US" sz="1200">
                <a:solidFill>
                  <a:schemeClr val="bg1"/>
                </a:solidFill>
                <a:latin typeface="Arial" panose="020B0604020202020204" pitchFamily="34" charset="0"/>
              </a:rPr>
              <a:pPr eaLnBrk="1" hangingPunct="1"/>
              <a:t>33</a:t>
            </a:fld>
            <a:endParaRPr lang="en-US" altLang="en-US" sz="1200">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mtClean="0"/>
              <a:t>Operating Plan</a:t>
            </a:r>
          </a:p>
        </p:txBody>
      </p:sp>
      <p:sp>
        <p:nvSpPr>
          <p:cNvPr id="3" name="Content Placeholder 2"/>
          <p:cNvSpPr>
            <a:spLocks noGrp="1"/>
          </p:cNvSpPr>
          <p:nvPr>
            <p:ph idx="1"/>
          </p:nvPr>
        </p:nvSpPr>
        <p:spPr/>
        <p:txBody>
          <a:bodyPr/>
          <a:lstStyle/>
          <a:p>
            <a:pPr marL="0" indent="0" eaLnBrk="1" hangingPunct="1">
              <a:buFontTx/>
              <a:buNone/>
              <a:defRPr/>
            </a:pPr>
            <a:r>
              <a:rPr lang="en-US" sz="2400" dirty="0" smtClean="0"/>
              <a:t>Operating plan explains the type of manufacturing or operating  system to be used and describes the facilities, labor, raw materials,  and product-processing requirements. This section should offer the  following descriptions: </a:t>
            </a:r>
          </a:p>
          <a:p>
            <a:pPr eaLnBrk="1" hangingPunct="1">
              <a:defRPr/>
            </a:pPr>
            <a:r>
              <a:rPr lang="en-US" sz="2400" dirty="0" smtClean="0"/>
              <a:t>operating or manufacturing methods,  operating facilities (location, space, and equipment), </a:t>
            </a:r>
          </a:p>
          <a:p>
            <a:pPr eaLnBrk="1" hangingPunct="1">
              <a:defRPr/>
            </a:pPr>
            <a:r>
              <a:rPr lang="en-US" sz="2400" dirty="0" smtClean="0"/>
              <a:t>quality-control  methods, </a:t>
            </a:r>
          </a:p>
          <a:p>
            <a:pPr eaLnBrk="1" hangingPunct="1">
              <a:defRPr/>
            </a:pPr>
            <a:r>
              <a:rPr lang="en-US" sz="2400" dirty="0" smtClean="0"/>
              <a:t>procedures to control inventory and operations, </a:t>
            </a:r>
          </a:p>
          <a:p>
            <a:pPr eaLnBrk="1" hangingPunct="1">
              <a:defRPr/>
            </a:pPr>
            <a:r>
              <a:rPr lang="en-US" sz="2400" dirty="0" smtClean="0"/>
              <a:t>sources of  supply, and purchasing procedures.</a:t>
            </a:r>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414268F5-D42C-46E5-A166-28E6CB887180}" type="slidenum">
              <a:rPr lang="en-US" altLang="en-US" sz="1200">
                <a:solidFill>
                  <a:schemeClr val="bg1"/>
                </a:solidFill>
                <a:latin typeface="Arial" panose="020B0604020202020204" pitchFamily="34" charset="0"/>
              </a:rPr>
              <a:pPr eaLnBrk="1" hangingPunct="1"/>
              <a:t>34</a:t>
            </a:fld>
            <a:endParaRPr lang="en-US" altLang="en-US" sz="1200">
              <a:solidFill>
                <a:schemeClr val="bg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mtClean="0">
                <a:solidFill>
                  <a:srgbClr val="7030A0"/>
                </a:solidFill>
              </a:rPr>
              <a:t>Financial Plan </a:t>
            </a:r>
          </a:p>
        </p:txBody>
      </p:sp>
      <p:sp>
        <p:nvSpPr>
          <p:cNvPr id="3" name="Content Placeholder 2"/>
          <p:cNvSpPr>
            <a:spLocks noGrp="1"/>
          </p:cNvSpPr>
          <p:nvPr>
            <p:ph idx="1"/>
          </p:nvPr>
        </p:nvSpPr>
        <p:spPr/>
        <p:txBody>
          <a:bodyPr/>
          <a:lstStyle/>
          <a:p>
            <a:pPr marL="0" indent="0" algn="just" eaLnBrk="1" hangingPunct="1">
              <a:buFontTx/>
              <a:buNone/>
              <a:defRPr/>
            </a:pPr>
            <a:r>
              <a:rPr lang="en-US" sz="2400" dirty="0" smtClean="0"/>
              <a:t>Financial plan specifies financial needs and contemplated sources  of financing, as well as presents projections of revenues, costs, and  profits. This section should offer the following descriptions:  </a:t>
            </a:r>
          </a:p>
          <a:p>
            <a:pPr algn="just" eaLnBrk="1" hangingPunct="1">
              <a:defRPr/>
            </a:pPr>
            <a:r>
              <a:rPr lang="en-US" sz="2200" dirty="0" smtClean="0"/>
              <a:t>historical financial statements for the last 3–5 years or as available;  </a:t>
            </a:r>
          </a:p>
          <a:p>
            <a:pPr algn="just" eaLnBrk="1" hangingPunct="1">
              <a:defRPr/>
            </a:pPr>
            <a:r>
              <a:rPr lang="en-US" sz="2200" dirty="0" smtClean="0"/>
              <a:t>pro forma financial statements for 3–5 years, including income  statements, balance sheets, cash flow statements, and cash budgets  (monthly for first year and quarterly for second year); </a:t>
            </a:r>
          </a:p>
          <a:p>
            <a:pPr algn="just" eaLnBrk="1" hangingPunct="1">
              <a:defRPr/>
            </a:pPr>
            <a:r>
              <a:rPr lang="en-US" sz="2200" dirty="0" smtClean="0"/>
              <a:t>financial  assumptions; </a:t>
            </a:r>
          </a:p>
          <a:p>
            <a:pPr algn="just" eaLnBrk="1" hangingPunct="1">
              <a:defRPr/>
            </a:pPr>
            <a:r>
              <a:rPr lang="en-US" sz="2200" dirty="0" smtClean="0"/>
              <a:t>breakeven analysis of profits and cash flows; and  planned sources of financing.</a:t>
            </a:r>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8A4C47EB-270E-440A-9CCE-DD860F4D3763}" type="slidenum">
              <a:rPr lang="en-US" altLang="en-US" sz="1200">
                <a:solidFill>
                  <a:schemeClr val="bg1"/>
                </a:solidFill>
                <a:latin typeface="Arial" panose="020B0604020202020204" pitchFamily="34" charset="0"/>
              </a:rPr>
              <a:pPr eaLnBrk="1" hangingPunct="1"/>
              <a:t>35</a:t>
            </a:fld>
            <a:endParaRPr lang="en-US" altLang="en-US" sz="1200">
              <a:solidFill>
                <a:schemeClr val="bg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mtClean="0"/>
              <a:t>Appendix of Supporting Documents </a:t>
            </a:r>
          </a:p>
        </p:txBody>
      </p:sp>
      <p:sp>
        <p:nvSpPr>
          <p:cNvPr id="3" name="Content Placeholder 2"/>
          <p:cNvSpPr>
            <a:spLocks noGrp="1"/>
          </p:cNvSpPr>
          <p:nvPr>
            <p:ph idx="1"/>
          </p:nvPr>
        </p:nvSpPr>
        <p:spPr/>
        <p:txBody>
          <a:bodyPr/>
          <a:lstStyle/>
          <a:p>
            <a:pPr marL="0" indent="0" algn="just" eaLnBrk="1" hangingPunct="1">
              <a:buFontTx/>
              <a:buNone/>
              <a:defRPr/>
            </a:pPr>
            <a:r>
              <a:rPr lang="en-US" sz="2400" dirty="0" smtClean="0"/>
              <a:t>Appendix of supporting documents provides materials  supplementary to the plan. This section should offer the following  descriptions: </a:t>
            </a:r>
          </a:p>
          <a:p>
            <a:pPr algn="just" eaLnBrk="1" hangingPunct="1">
              <a:defRPr/>
            </a:pPr>
            <a:r>
              <a:rPr lang="en-US" sz="2400" dirty="0" smtClean="0"/>
              <a:t>management team biographies; the company’s values;  </a:t>
            </a:r>
          </a:p>
          <a:p>
            <a:pPr algn="just" eaLnBrk="1" hangingPunct="1">
              <a:defRPr/>
            </a:pPr>
            <a:r>
              <a:rPr lang="en-US" sz="2400" dirty="0" smtClean="0"/>
              <a:t>information about the company culture (if it’s unique and contributes  to employee retention); and </a:t>
            </a:r>
          </a:p>
          <a:p>
            <a:pPr algn="just" eaLnBrk="1" hangingPunct="1">
              <a:defRPr/>
            </a:pPr>
            <a:r>
              <a:rPr lang="en-US" sz="2400" dirty="0" smtClean="0"/>
              <a:t>any other important data that support the  information in the business plan, such as detailed competitive  analysis, customer testimonials, and research summaries.</a:t>
            </a:r>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837BC490-FD4B-418F-BBFD-679FBEF0BF30}" type="slidenum">
              <a:rPr lang="en-US" altLang="en-US" sz="1200">
                <a:solidFill>
                  <a:schemeClr val="bg1"/>
                </a:solidFill>
                <a:latin typeface="Arial" panose="020B0604020202020204" pitchFamily="34" charset="0"/>
              </a:rPr>
              <a:pPr eaLnBrk="1" hangingPunct="1"/>
              <a:t>36</a:t>
            </a:fld>
            <a:endParaRPr lang="en-US" altLang="en-US" sz="1200">
              <a:solidFill>
                <a:schemeClr val="bg1"/>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Checklist for Starting a Business</a:t>
            </a:r>
            <a:br>
              <a:rPr lang="en-US" altLang="en-US" smtClean="0"/>
            </a:br>
            <a:endParaRPr lang="en-US" altLang="en-US" smtClean="0"/>
          </a:p>
        </p:txBody>
      </p:sp>
      <p:sp>
        <p:nvSpPr>
          <p:cNvPr id="39939" name="Content Placeholder 2"/>
          <p:cNvSpPr>
            <a:spLocks noGrp="1"/>
          </p:cNvSpPr>
          <p:nvPr>
            <p:ph idx="1"/>
          </p:nvPr>
        </p:nvSpPr>
        <p:spPr/>
        <p:txBody>
          <a:bodyPr/>
          <a:lstStyle/>
          <a:p>
            <a:pPr eaLnBrk="1" hangingPunct="1"/>
            <a:r>
              <a:rPr lang="en-US" altLang="en-US" smtClean="0"/>
              <a:t>Identify your reasons</a:t>
            </a:r>
          </a:p>
          <a:p>
            <a:pPr eaLnBrk="1" hangingPunct="1"/>
            <a:r>
              <a:rPr lang="en-US" altLang="en-US" smtClean="0"/>
              <a:t>Self-analysis</a:t>
            </a:r>
          </a:p>
          <a:p>
            <a:pPr eaLnBrk="1" hangingPunct="1"/>
            <a:r>
              <a:rPr lang="en-US" altLang="en-US" smtClean="0"/>
              <a:t>Personal skills and experience</a:t>
            </a:r>
          </a:p>
          <a:p>
            <a:pPr eaLnBrk="1" hangingPunct="1"/>
            <a:r>
              <a:rPr lang="en-US" altLang="en-US" smtClean="0"/>
              <a:t>Finding a niche</a:t>
            </a:r>
          </a:p>
          <a:p>
            <a:pPr eaLnBrk="1" hangingPunct="1"/>
            <a:r>
              <a:rPr lang="en-US" altLang="en-US" smtClean="0"/>
              <a:t>Conduct market research</a:t>
            </a:r>
          </a:p>
          <a:p>
            <a:pPr eaLnBrk="1" hangingPunct="1"/>
            <a:r>
              <a:rPr lang="en-US" altLang="en-US" smtClean="0"/>
              <a:t>Plan your start-up: write a business plan</a:t>
            </a:r>
          </a:p>
          <a:p>
            <a:pPr eaLnBrk="1" hangingPunct="1"/>
            <a:r>
              <a:rPr lang="en-US" altLang="en-US" smtClean="0"/>
              <a:t>Finances: how to fund your business</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0D5FE13F-BD16-4F0B-8B0B-BB91E92D4F56}" type="slidenum">
              <a:rPr lang="en-US" altLang="en-US" sz="1200">
                <a:solidFill>
                  <a:schemeClr val="bg1"/>
                </a:solidFill>
                <a:latin typeface="Arial" panose="020B0604020202020204" pitchFamily="34" charset="0"/>
              </a:rPr>
              <a:pPr eaLnBrk="1" hangingPunct="1"/>
              <a:t>37</a:t>
            </a:fld>
            <a:endParaRPr lang="en-US" altLang="en-US" sz="1200">
              <a:solidFill>
                <a:schemeClr val="bg1"/>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solidFill>
                  <a:srgbClr val="7030A0"/>
                </a:solidFill>
              </a:rPr>
              <a:t>Who are Angel Investors </a:t>
            </a:r>
          </a:p>
        </p:txBody>
      </p:sp>
      <p:sp>
        <p:nvSpPr>
          <p:cNvPr id="40963" name="Content Placeholder 2"/>
          <p:cNvSpPr>
            <a:spLocks noGrp="1"/>
          </p:cNvSpPr>
          <p:nvPr>
            <p:ph idx="1"/>
          </p:nvPr>
        </p:nvSpPr>
        <p:spPr/>
        <p:txBody>
          <a:bodyPr/>
          <a:lstStyle/>
          <a:p>
            <a:pPr algn="just" eaLnBrk="1" hangingPunct="1"/>
            <a:r>
              <a:rPr lang="en-US" altLang="en-US" sz="2800" smtClean="0"/>
              <a:t>Angel  investors are individual investors or groups of experienced  investors who provide financing for start-up businesses by  investing their own money, often referred to as “seed capital.”  This gives the investors more flexibility on what they can and  will invest in, but because it is their own money, angels are  careful. Angel investors often invest early in a company’s  development, and they want to see an idea they understand and  can have confidence in</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156313AB-BE35-44F1-A1F0-158ADB020A2E}" type="slidenum">
              <a:rPr lang="en-US" altLang="en-US" sz="1200">
                <a:solidFill>
                  <a:schemeClr val="bg1"/>
                </a:solidFill>
                <a:latin typeface="Arial" panose="020B0604020202020204" pitchFamily="34" charset="0"/>
              </a:rPr>
              <a:pPr eaLnBrk="1" hangingPunct="1"/>
              <a:t>38</a:t>
            </a:fld>
            <a:endParaRPr lang="en-US" altLang="en-US" sz="1200">
              <a:solidFill>
                <a:schemeClr val="bg1"/>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pc="-10" dirty="0" smtClean="0">
                <a:solidFill>
                  <a:srgbClr val="7030A0"/>
                </a:solidFill>
                <a:latin typeface="Times New Roman"/>
                <a:cs typeface="Times New Roman"/>
              </a:rPr>
              <a:t>Making</a:t>
            </a:r>
            <a:r>
              <a:rPr lang="en-US" spc="-30" dirty="0" smtClean="0">
                <a:solidFill>
                  <a:srgbClr val="7030A0"/>
                </a:solidFill>
                <a:latin typeface="Times New Roman"/>
                <a:cs typeface="Times New Roman"/>
              </a:rPr>
              <a:t> </a:t>
            </a:r>
            <a:r>
              <a:rPr lang="en-US" spc="-5" dirty="0" smtClean="0">
                <a:solidFill>
                  <a:srgbClr val="7030A0"/>
                </a:solidFill>
                <a:latin typeface="Times New Roman"/>
                <a:cs typeface="Times New Roman"/>
              </a:rPr>
              <a:t>a</a:t>
            </a:r>
            <a:r>
              <a:rPr lang="en-US" spc="-25" dirty="0" smtClean="0">
                <a:solidFill>
                  <a:srgbClr val="7030A0"/>
                </a:solidFill>
                <a:latin typeface="Times New Roman"/>
                <a:cs typeface="Times New Roman"/>
              </a:rPr>
              <a:t> </a:t>
            </a:r>
            <a:r>
              <a:rPr lang="en-US" spc="-10" dirty="0" smtClean="0">
                <a:solidFill>
                  <a:srgbClr val="7030A0"/>
                </a:solidFill>
                <a:latin typeface="Times New Roman"/>
                <a:cs typeface="Times New Roman"/>
              </a:rPr>
              <a:t>Heavenly</a:t>
            </a:r>
            <a:r>
              <a:rPr lang="en-US" spc="-25" dirty="0" smtClean="0">
                <a:solidFill>
                  <a:srgbClr val="7030A0"/>
                </a:solidFill>
                <a:latin typeface="Times New Roman"/>
                <a:cs typeface="Times New Roman"/>
              </a:rPr>
              <a:t> </a:t>
            </a:r>
            <a:r>
              <a:rPr lang="en-US" spc="-10" dirty="0" smtClean="0">
                <a:solidFill>
                  <a:srgbClr val="7030A0"/>
                </a:solidFill>
                <a:latin typeface="Times New Roman"/>
                <a:cs typeface="Times New Roman"/>
              </a:rPr>
              <a:t>Deal</a:t>
            </a:r>
            <a:r>
              <a:rPr lang="en-US" dirty="0" smtClean="0">
                <a:solidFill>
                  <a:srgbClr val="7030A0"/>
                </a:solidFill>
                <a:latin typeface="Times New Roman"/>
                <a:cs typeface="Times New Roman"/>
              </a:rPr>
              <a:t/>
            </a:r>
            <a:br>
              <a:rPr lang="en-US" dirty="0" smtClean="0">
                <a:solidFill>
                  <a:srgbClr val="7030A0"/>
                </a:solidFill>
                <a:latin typeface="Times New Roman"/>
                <a:cs typeface="Times New Roman"/>
              </a:rPr>
            </a:br>
            <a:endParaRPr lang="en-US" dirty="0" smtClean="0">
              <a:solidFill>
                <a:srgbClr val="7030A0"/>
              </a:solidFill>
            </a:endParaRPr>
          </a:p>
        </p:txBody>
      </p:sp>
      <p:sp>
        <p:nvSpPr>
          <p:cNvPr id="41987" name="Content Placeholder 2"/>
          <p:cNvSpPr>
            <a:spLocks noGrp="1"/>
          </p:cNvSpPr>
          <p:nvPr>
            <p:ph idx="1"/>
          </p:nvPr>
        </p:nvSpPr>
        <p:spPr>
          <a:xfrm>
            <a:off x="762000" y="1066800"/>
            <a:ext cx="7772400" cy="4724400"/>
          </a:xfrm>
        </p:spPr>
        <p:txBody>
          <a:bodyPr/>
          <a:lstStyle/>
          <a:p>
            <a:pPr algn="just" eaLnBrk="1" hangingPunct="1"/>
            <a:r>
              <a:rPr lang="en-US" altLang="en-US" sz="2000" smtClean="0"/>
              <a:t>Show them something they understand, ideally a business  from an industry they’ve been associated with.</a:t>
            </a:r>
          </a:p>
          <a:p>
            <a:pPr algn="just" eaLnBrk="1" hangingPunct="1"/>
            <a:r>
              <a:rPr lang="en-US" altLang="en-US" sz="2000" smtClean="0"/>
              <a:t>Know your business details: Information important to  potential investors includes annual sales, gross profit,  profit margin, and expenses.</a:t>
            </a:r>
          </a:p>
          <a:p>
            <a:pPr algn="just" eaLnBrk="1" hangingPunct="1"/>
            <a:r>
              <a:rPr lang="en-US" altLang="en-US" sz="2000" smtClean="0"/>
              <a:t>Be able to describe your business—what it does and who  it sells to—in less than a minute. Limit PowerPoint  presentations to 10 slides.</a:t>
            </a:r>
          </a:p>
          <a:p>
            <a:pPr algn="just" eaLnBrk="1" hangingPunct="1"/>
            <a:r>
              <a:rPr lang="en-US" altLang="en-US" sz="2000" smtClean="0"/>
              <a:t>Angels can always leave their money in the bank, so an  investment must interest them. It should be something  they’re passionate about. And timing is  important—knowing when to reach out to an angel can  make a huge difference.</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06A7D123-3BC6-4486-A1EE-70F0A97DDF5D}" type="slidenum">
              <a:rPr lang="en-US" altLang="en-US" sz="1200">
                <a:solidFill>
                  <a:schemeClr val="bg1"/>
                </a:solidFill>
                <a:latin typeface="Arial" panose="020B0604020202020204" pitchFamily="34" charset="0"/>
              </a:rPr>
              <a:pPr eaLnBrk="1" hangingPunct="1"/>
              <a:t>39</a:t>
            </a:fld>
            <a:endParaRPr lang="en-US" altLang="en-US" sz="1200">
              <a:solidFill>
                <a:schemeClr val="bg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6"/>
          <p:cNvSpPr txBox="1">
            <a:spLocks noChangeArrowheads="1"/>
          </p:cNvSpPr>
          <p:nvPr/>
        </p:nvSpPr>
        <p:spPr bwMode="auto">
          <a:xfrm>
            <a:off x="700088" y="762000"/>
            <a:ext cx="76200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1200"/>
              </a:spcBef>
            </a:pPr>
            <a:r>
              <a:rPr lang="en-US" altLang="en-US" sz="3200" b="1">
                <a:cs typeface="Times New Roman" panose="02020603050405020304" pitchFamily="18" charset="0"/>
              </a:rPr>
              <a:t>Entrepreneurs</a:t>
            </a:r>
            <a:endParaRPr lang="en-US" altLang="en-US" sz="3200">
              <a:cs typeface="Times New Roman" panose="02020603050405020304" pitchFamily="18" charset="0"/>
            </a:endParaRPr>
          </a:p>
          <a:p>
            <a:pPr algn="just" eaLnBrk="1" hangingPunct="1"/>
            <a:r>
              <a:rPr lang="en-US" altLang="en-US" sz="3200" i="1">
                <a:cs typeface="Times New Roman" panose="02020603050405020304" pitchFamily="18" charset="0"/>
              </a:rPr>
              <a:t>People with vision, drive, and creativity who are willing to  take the risk of starting and managing a business to make a  profit, or greatly changing the scope and direction of an  existing firm.</a:t>
            </a:r>
            <a:endParaRPr lang="en-US" altLang="en-US" sz="3200">
              <a:cs typeface="Times New Roman" panose="02020603050405020304" pitchFamily="18" charset="0"/>
            </a:endParaRPr>
          </a:p>
          <a:p>
            <a:pPr eaLnBrk="1" hangingPunct="1"/>
            <a:r>
              <a:rPr lang="en-US" altLang="en-US" sz="3200" b="1">
                <a:cs typeface="Times New Roman" panose="02020603050405020304" pitchFamily="18" charset="0"/>
              </a:rPr>
              <a:t>Intrapreneurs</a:t>
            </a:r>
            <a:endParaRPr lang="en-US" altLang="en-US" sz="3200">
              <a:cs typeface="Times New Roman" panose="02020603050405020304" pitchFamily="18" charset="0"/>
            </a:endParaRPr>
          </a:p>
          <a:p>
            <a:pPr algn="just" eaLnBrk="1" hangingPunct="1"/>
            <a:r>
              <a:rPr lang="en-US" altLang="en-US" sz="3200" i="1">
                <a:cs typeface="Times New Roman" panose="02020603050405020304" pitchFamily="18" charset="0"/>
              </a:rPr>
              <a:t>Entrepreneurs who apply their creativity, vision, and risk-  taking within a large corporation, rather than starting a  company of their own.</a:t>
            </a:r>
            <a:endParaRPr lang="en-US" altLang="en-US" sz="320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z="2800" smtClean="0">
                <a:solidFill>
                  <a:srgbClr val="7030A0"/>
                </a:solidFill>
              </a:rPr>
              <a:t>Making a Heavenly Deal</a:t>
            </a:r>
            <a:br>
              <a:rPr lang="en-US" altLang="en-US" sz="2800" smtClean="0">
                <a:solidFill>
                  <a:srgbClr val="7030A0"/>
                </a:solidFill>
              </a:rPr>
            </a:br>
            <a:endParaRPr lang="en-US" altLang="en-US" sz="2800" smtClean="0">
              <a:solidFill>
                <a:srgbClr val="7030A0"/>
              </a:solidFill>
            </a:endParaRPr>
          </a:p>
        </p:txBody>
      </p:sp>
      <p:sp>
        <p:nvSpPr>
          <p:cNvPr id="3" name="Content Placeholder 2"/>
          <p:cNvSpPr>
            <a:spLocks noGrp="1"/>
          </p:cNvSpPr>
          <p:nvPr>
            <p:ph idx="1"/>
          </p:nvPr>
        </p:nvSpPr>
        <p:spPr>
          <a:xfrm>
            <a:off x="685800" y="914400"/>
            <a:ext cx="7772400" cy="5029200"/>
          </a:xfrm>
        </p:spPr>
        <p:txBody>
          <a:bodyPr/>
          <a:lstStyle/>
          <a:p>
            <a:pPr algn="just" eaLnBrk="1" hangingPunct="1">
              <a:defRPr/>
            </a:pPr>
            <a:r>
              <a:rPr lang="en-US" sz="2400" dirty="0" smtClean="0">
                <a:latin typeface="Times New Roman" pitchFamily="18" charset="0"/>
                <a:cs typeface="Times New Roman" pitchFamily="18" charset="0"/>
              </a:rPr>
              <a:t>They need to see management they trust, respect, and like.  Present a competent management team with a strong,  experienced leader who can explain the business and  answer questions from potential investors with specifics.</a:t>
            </a:r>
          </a:p>
          <a:p>
            <a:pPr algn="just" eaLnBrk="1" hangingPunct="1">
              <a:defRPr/>
            </a:pPr>
            <a:r>
              <a:rPr lang="en-US" sz="2400" dirty="0" smtClean="0">
                <a:latin typeface="Times New Roman" pitchFamily="18" charset="0"/>
                <a:cs typeface="Times New Roman" pitchFamily="18" charset="0"/>
              </a:rPr>
              <a:t>Angels prefer something they can bring added value to.  Those who invest could be involved with your company  for a long time or perhaps take a seat on your board of  directors.</a:t>
            </a:r>
          </a:p>
          <a:p>
            <a:pPr algn="just" eaLnBrk="1" hangingPunct="1">
              <a:defRPr/>
            </a:pPr>
            <a:r>
              <a:rPr lang="en-US" sz="2400" dirty="0" smtClean="0">
                <a:latin typeface="Times New Roman" pitchFamily="18" charset="0"/>
                <a:cs typeface="Times New Roman" pitchFamily="18" charset="0"/>
              </a:rPr>
              <a:t>They are more partial to deals that don’t require huge sums  of money or additional infusions of angel cash.</a:t>
            </a:r>
          </a:p>
          <a:p>
            <a:pPr algn="just" eaLnBrk="1" hangingPunct="1">
              <a:defRPr/>
            </a:pPr>
            <a:r>
              <a:rPr lang="en-US" sz="2400" dirty="0" smtClean="0">
                <a:latin typeface="Times New Roman" pitchFamily="18" charset="0"/>
                <a:cs typeface="Times New Roman" pitchFamily="18" charset="0"/>
              </a:rPr>
              <a:t>Emphasize the likely exits for investors and know who the </a:t>
            </a:r>
            <a:r>
              <a:rPr lang="en-US" sz="2400" spc="-10" dirty="0" smtClean="0">
                <a:latin typeface="Times New Roman" pitchFamily="18" charset="0"/>
                <a:cs typeface="Times New Roman" pitchFamily="18" charset="0"/>
              </a:rPr>
              <a:t>competition is, why </a:t>
            </a:r>
            <a:r>
              <a:rPr lang="en-US" sz="2400" spc="-5" dirty="0" smtClean="0">
                <a:latin typeface="Times New Roman" pitchFamily="18" charset="0"/>
                <a:cs typeface="Times New Roman" pitchFamily="18" charset="0"/>
              </a:rPr>
              <a:t>your </a:t>
            </a:r>
            <a:r>
              <a:rPr lang="en-US" sz="2400" spc="-10" dirty="0" smtClean="0">
                <a:latin typeface="Times New Roman" pitchFamily="18" charset="0"/>
                <a:cs typeface="Times New Roman" pitchFamily="18" charset="0"/>
              </a:rPr>
              <a:t>solution is </a:t>
            </a:r>
            <a:r>
              <a:rPr lang="en-US" sz="2400" spc="-5" dirty="0" smtClean="0">
                <a:latin typeface="Times New Roman" pitchFamily="18" charset="0"/>
                <a:cs typeface="Times New Roman" pitchFamily="18" charset="0"/>
              </a:rPr>
              <a:t>better, </a:t>
            </a:r>
            <a:r>
              <a:rPr lang="en-US" sz="2400" spc="-10" dirty="0" smtClean="0">
                <a:latin typeface="Times New Roman" pitchFamily="18" charset="0"/>
                <a:cs typeface="Times New Roman" pitchFamily="18" charset="0"/>
              </a:rPr>
              <a:t>and how </a:t>
            </a:r>
            <a:r>
              <a:rPr lang="en-US" sz="2400" spc="-5" dirty="0" smtClean="0">
                <a:latin typeface="Times New Roman" pitchFamily="18" charset="0"/>
                <a:cs typeface="Times New Roman" pitchFamily="18" charset="0"/>
              </a:rPr>
              <a:t>you </a:t>
            </a:r>
            <a:r>
              <a:rPr lang="en-US" sz="2400" spc="-23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are </a:t>
            </a:r>
            <a:r>
              <a:rPr lang="en-US" sz="2400" spc="-5" dirty="0" smtClean="0">
                <a:latin typeface="Times New Roman" pitchFamily="18" charset="0"/>
                <a:cs typeface="Times New Roman" pitchFamily="18" charset="0"/>
              </a:rPr>
              <a:t>going</a:t>
            </a:r>
            <a:r>
              <a:rPr lang="en-US" sz="2400" spc="-10" dirty="0" smtClean="0">
                <a:latin typeface="Times New Roman" pitchFamily="18" charset="0"/>
                <a:cs typeface="Times New Roman" pitchFamily="18" charset="0"/>
              </a:rPr>
              <a:t> to</a:t>
            </a:r>
            <a:r>
              <a:rPr lang="en-US" sz="2400" spc="-5" dirty="0" smtClean="0">
                <a:latin typeface="Times New Roman" pitchFamily="18" charset="0"/>
                <a:cs typeface="Times New Roman" pitchFamily="18" charset="0"/>
              </a:rPr>
              <a:t> gain</a:t>
            </a:r>
            <a:r>
              <a:rPr lang="en-US" sz="2400" spc="-10" dirty="0" smtClean="0">
                <a:latin typeface="Times New Roman" pitchFamily="18" charset="0"/>
                <a:cs typeface="Times New Roman" pitchFamily="18" charset="0"/>
              </a:rPr>
              <a:t> market</a:t>
            </a:r>
            <a:r>
              <a:rPr lang="en-US" sz="2400" spc="-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share with</a:t>
            </a:r>
            <a:r>
              <a:rPr lang="en-US" sz="2400" spc="-5" dirty="0" smtClean="0">
                <a:latin typeface="Times New Roman" pitchFamily="18" charset="0"/>
                <a:cs typeface="Times New Roman" pitchFamily="18" charset="0"/>
              </a:rPr>
              <a:t> </a:t>
            </a:r>
            <a:r>
              <a:rPr lang="en-US" sz="2400" spc="-10" dirty="0" smtClean="0">
                <a:latin typeface="Times New Roman" pitchFamily="18" charset="0"/>
                <a:cs typeface="Times New Roman" pitchFamily="18" charset="0"/>
              </a:rPr>
              <a:t>an infusion</a:t>
            </a:r>
            <a:r>
              <a:rPr lang="en-US" sz="2400" spc="-5" dirty="0" smtClean="0">
                <a:latin typeface="Times New Roman" pitchFamily="18" charset="0"/>
                <a:cs typeface="Times New Roman" pitchFamily="18" charset="0"/>
              </a:rPr>
              <a:t> of</a:t>
            </a:r>
            <a:r>
              <a:rPr lang="en-US" sz="2400" spc="-10" dirty="0" smtClean="0">
                <a:latin typeface="Times New Roman" pitchFamily="18" charset="0"/>
                <a:cs typeface="Times New Roman" pitchFamily="18" charset="0"/>
              </a:rPr>
              <a:t> cash.</a:t>
            </a:r>
            <a:endParaRPr lang="en-US" sz="2400" dirty="0" smtClean="0">
              <a:latin typeface="Times New Roman" pitchFamily="18" charset="0"/>
              <a:cs typeface="Times New Roman" pitchFamily="18" charset="0"/>
            </a:endParaRPr>
          </a:p>
          <a:p>
            <a:pPr eaLnBrk="1" hangingPunct="1">
              <a:defRPr/>
            </a:pPr>
            <a:endParaRPr lang="en-US" sz="2400" dirty="0" smtClean="0"/>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A0918652-AC02-4F6B-885A-27017D479751}" type="slidenum">
              <a:rPr lang="en-US" altLang="en-US" sz="1200">
                <a:solidFill>
                  <a:schemeClr val="bg1"/>
                </a:solidFill>
                <a:latin typeface="Arial" panose="020B0604020202020204" pitchFamily="34" charset="0"/>
              </a:rPr>
              <a:pPr eaLnBrk="1" hangingPunct="1"/>
              <a:t>40</a:t>
            </a:fld>
            <a:endParaRPr lang="en-US" altLang="en-US" sz="1200">
              <a:solidFill>
                <a:schemeClr val="bg1"/>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E2EB23FE-AF15-4923-9D85-0237F98DDE91}" type="slidenum">
              <a:rPr lang="en-US" altLang="en-US" sz="1200">
                <a:solidFill>
                  <a:schemeClr val="bg1"/>
                </a:solidFill>
                <a:latin typeface="Arial" panose="020B0604020202020204" pitchFamily="34" charset="0"/>
              </a:rPr>
              <a:pPr eaLnBrk="1" hangingPunct="1"/>
              <a:t>41</a:t>
            </a:fld>
            <a:endParaRPr lang="en-US" altLang="en-US" sz="1200">
              <a:solidFill>
                <a:schemeClr val="bg1"/>
              </a:solidFill>
              <a:latin typeface="Arial" panose="020B0604020202020204" pitchFamily="34" charset="0"/>
            </a:endParaRPr>
          </a:p>
        </p:txBody>
      </p:sp>
      <p:sp>
        <p:nvSpPr>
          <p:cNvPr id="44036" name="Rectangle 7"/>
          <p:cNvSpPr>
            <a:spLocks noGrp="1" noChangeArrowheads="1"/>
          </p:cNvSpPr>
          <p:nvPr>
            <p:ph type="title"/>
          </p:nvPr>
        </p:nvSpPr>
        <p:spPr/>
        <p:txBody>
          <a:bodyPr/>
          <a:lstStyle/>
          <a:p>
            <a:pPr eaLnBrk="1" hangingPunct="1"/>
            <a:r>
              <a:rPr lang="en-US" altLang="en-US" smtClean="0"/>
              <a:t>Strategy for Entrepreneurial Organizations</a:t>
            </a:r>
          </a:p>
        </p:txBody>
      </p:sp>
      <p:sp>
        <p:nvSpPr>
          <p:cNvPr id="16392" name="Rectangle 8"/>
          <p:cNvSpPr>
            <a:spLocks noGrp="1" noChangeArrowheads="1"/>
          </p:cNvSpPr>
          <p:nvPr>
            <p:ph type="body" sz="half" idx="1"/>
          </p:nvPr>
        </p:nvSpPr>
        <p:spPr/>
        <p:txBody>
          <a:bodyPr/>
          <a:lstStyle/>
          <a:p>
            <a:pPr marL="0" indent="0" eaLnBrk="1" hangingPunct="1">
              <a:buFontTx/>
              <a:buNone/>
            </a:pPr>
            <a:r>
              <a:rPr lang="en-US" altLang="en-US" sz="2400" smtClean="0"/>
              <a:t>What are the successful new ventures and small businesses?</a:t>
            </a:r>
          </a:p>
          <a:p>
            <a:pPr lvl="1" eaLnBrk="1" hangingPunct="1"/>
            <a:r>
              <a:rPr lang="en-US" altLang="en-US" sz="2000" smtClean="0"/>
              <a:t>Services.</a:t>
            </a:r>
          </a:p>
          <a:p>
            <a:pPr lvl="1" eaLnBrk="1" hangingPunct="1"/>
            <a:r>
              <a:rPr lang="en-US" altLang="en-US" sz="2000" smtClean="0"/>
              <a:t>Retailing.</a:t>
            </a:r>
          </a:p>
          <a:p>
            <a:pPr lvl="1" eaLnBrk="1" hangingPunct="1"/>
            <a:r>
              <a:rPr lang="en-US" altLang="en-US" sz="2000" smtClean="0"/>
              <a:t>Construction.</a:t>
            </a:r>
          </a:p>
          <a:p>
            <a:pPr lvl="1" eaLnBrk="1" hangingPunct="1"/>
            <a:r>
              <a:rPr lang="en-US" altLang="en-US" sz="2000" smtClean="0"/>
              <a:t>Financial and insurance.</a:t>
            </a:r>
          </a:p>
          <a:p>
            <a:pPr lvl="1" eaLnBrk="1" hangingPunct="1"/>
            <a:r>
              <a:rPr lang="en-US" altLang="en-US" sz="2000" smtClean="0"/>
              <a:t>Wholesaling.</a:t>
            </a:r>
          </a:p>
          <a:p>
            <a:pPr lvl="1" eaLnBrk="1" hangingPunct="1"/>
            <a:r>
              <a:rPr lang="en-US" altLang="en-US" sz="2000" smtClean="0"/>
              <a:t>Transportation.</a:t>
            </a:r>
          </a:p>
          <a:p>
            <a:pPr lvl="1" eaLnBrk="1" hangingPunct="1"/>
            <a:r>
              <a:rPr lang="en-US" altLang="en-US" sz="2000" smtClean="0"/>
              <a:t>Manufacturing.</a:t>
            </a:r>
          </a:p>
          <a:p>
            <a:pPr lvl="1" eaLnBrk="1" hangingPunct="1"/>
            <a:r>
              <a:rPr lang="en-US" altLang="en-US" sz="2000" smtClean="0"/>
              <a:t>IT products</a:t>
            </a:r>
          </a:p>
          <a:p>
            <a:pPr lvl="1" eaLnBrk="1" hangingPunct="1"/>
            <a:r>
              <a:rPr lang="en-US" altLang="en-US" sz="2000" smtClean="0"/>
              <a:t>E-commerce  </a:t>
            </a:r>
          </a:p>
        </p:txBody>
      </p:sp>
      <p:pic>
        <p:nvPicPr>
          <p:cNvPr id="44038" name="Picture 10" descr="j0182821"/>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562600" y="1828800"/>
            <a:ext cx="2425700" cy="387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2">
                                            <p:txEl>
                                              <p:pRg st="0" end="0"/>
                                            </p:txEl>
                                          </p:spTgt>
                                        </p:tgtEl>
                                        <p:attrNameLst>
                                          <p:attrName>style.visibility</p:attrName>
                                        </p:attrNameLst>
                                      </p:cBhvr>
                                      <p:to>
                                        <p:strVal val="visible"/>
                                      </p:to>
                                    </p:set>
                                    <p:animEffect transition="in" filter="wipe(left)">
                                      <p:cBhvr>
                                        <p:cTn id="7" dur="500"/>
                                        <p:tgtEl>
                                          <p:spTgt spid="163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2">
                                            <p:txEl>
                                              <p:pRg st="1" end="1"/>
                                            </p:txEl>
                                          </p:spTgt>
                                        </p:tgtEl>
                                        <p:attrNameLst>
                                          <p:attrName>style.visibility</p:attrName>
                                        </p:attrNameLst>
                                      </p:cBhvr>
                                      <p:to>
                                        <p:strVal val="visible"/>
                                      </p:to>
                                    </p:set>
                                    <p:animEffect transition="in" filter="wipe(left)">
                                      <p:cBhvr>
                                        <p:cTn id="12" dur="500"/>
                                        <p:tgtEl>
                                          <p:spTgt spid="163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92">
                                            <p:txEl>
                                              <p:pRg st="2" end="2"/>
                                            </p:txEl>
                                          </p:spTgt>
                                        </p:tgtEl>
                                        <p:attrNameLst>
                                          <p:attrName>style.visibility</p:attrName>
                                        </p:attrNameLst>
                                      </p:cBhvr>
                                      <p:to>
                                        <p:strVal val="visible"/>
                                      </p:to>
                                    </p:set>
                                    <p:animEffect transition="in" filter="wipe(left)">
                                      <p:cBhvr>
                                        <p:cTn id="17" dur="500"/>
                                        <p:tgtEl>
                                          <p:spTgt spid="163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92">
                                            <p:txEl>
                                              <p:pRg st="3" end="3"/>
                                            </p:txEl>
                                          </p:spTgt>
                                        </p:tgtEl>
                                        <p:attrNameLst>
                                          <p:attrName>style.visibility</p:attrName>
                                        </p:attrNameLst>
                                      </p:cBhvr>
                                      <p:to>
                                        <p:strVal val="visible"/>
                                      </p:to>
                                    </p:set>
                                    <p:animEffect transition="in" filter="wipe(left)">
                                      <p:cBhvr>
                                        <p:cTn id="22" dur="500"/>
                                        <p:tgtEl>
                                          <p:spTgt spid="163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2">
                                            <p:txEl>
                                              <p:pRg st="4" end="4"/>
                                            </p:txEl>
                                          </p:spTgt>
                                        </p:tgtEl>
                                        <p:attrNameLst>
                                          <p:attrName>style.visibility</p:attrName>
                                        </p:attrNameLst>
                                      </p:cBhvr>
                                      <p:to>
                                        <p:strVal val="visible"/>
                                      </p:to>
                                    </p:set>
                                    <p:animEffect transition="in" filter="wipe(left)">
                                      <p:cBhvr>
                                        <p:cTn id="27" dur="500"/>
                                        <p:tgtEl>
                                          <p:spTgt spid="163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92">
                                            <p:txEl>
                                              <p:pRg st="5" end="5"/>
                                            </p:txEl>
                                          </p:spTgt>
                                        </p:tgtEl>
                                        <p:attrNameLst>
                                          <p:attrName>style.visibility</p:attrName>
                                        </p:attrNameLst>
                                      </p:cBhvr>
                                      <p:to>
                                        <p:strVal val="visible"/>
                                      </p:to>
                                    </p:set>
                                    <p:animEffect transition="in" filter="wipe(left)">
                                      <p:cBhvr>
                                        <p:cTn id="32" dur="500"/>
                                        <p:tgtEl>
                                          <p:spTgt spid="1639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92">
                                            <p:txEl>
                                              <p:pRg st="6" end="6"/>
                                            </p:txEl>
                                          </p:spTgt>
                                        </p:tgtEl>
                                        <p:attrNameLst>
                                          <p:attrName>style.visibility</p:attrName>
                                        </p:attrNameLst>
                                      </p:cBhvr>
                                      <p:to>
                                        <p:strVal val="visible"/>
                                      </p:to>
                                    </p:set>
                                    <p:animEffect transition="in" filter="wipe(left)">
                                      <p:cBhvr>
                                        <p:cTn id="37" dur="500"/>
                                        <p:tgtEl>
                                          <p:spTgt spid="1639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2">
                                            <p:txEl>
                                              <p:pRg st="7" end="7"/>
                                            </p:txEl>
                                          </p:spTgt>
                                        </p:tgtEl>
                                        <p:attrNameLst>
                                          <p:attrName>style.visibility</p:attrName>
                                        </p:attrNameLst>
                                      </p:cBhvr>
                                      <p:to>
                                        <p:strVal val="visible"/>
                                      </p:to>
                                    </p:set>
                                    <p:animEffect transition="in" filter="wipe(left)">
                                      <p:cBhvr>
                                        <p:cTn id="42" dur="500"/>
                                        <p:tgtEl>
                                          <p:spTgt spid="1639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2">
                                            <p:txEl>
                                              <p:pRg st="8" end="8"/>
                                            </p:txEl>
                                          </p:spTgt>
                                        </p:tgtEl>
                                        <p:attrNameLst>
                                          <p:attrName>style.visibility</p:attrName>
                                        </p:attrNameLst>
                                      </p:cBhvr>
                                      <p:to>
                                        <p:strVal val="visible"/>
                                      </p:to>
                                    </p:set>
                                    <p:animEffect transition="in" filter="wipe(left)">
                                      <p:cBhvr>
                                        <p:cTn id="47" dur="500"/>
                                        <p:tgtEl>
                                          <p:spTgt spid="1639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392">
                                            <p:txEl>
                                              <p:pRg st="9" end="9"/>
                                            </p:txEl>
                                          </p:spTgt>
                                        </p:tgtEl>
                                        <p:attrNameLst>
                                          <p:attrName>style.visibility</p:attrName>
                                        </p:attrNameLst>
                                      </p:cBhvr>
                                      <p:to>
                                        <p:strVal val="visible"/>
                                      </p:to>
                                    </p:set>
                                    <p:animEffect transition="in" filter="wipe(left)">
                                      <p:cBhvr>
                                        <p:cTn id="52" dur="500"/>
                                        <p:tgtEl>
                                          <p:spTgt spid="1639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A7C30166-3237-4BCE-8EF6-CEB58D2E91D4}" type="slidenum">
              <a:rPr lang="en-US" altLang="en-US" sz="1200">
                <a:solidFill>
                  <a:schemeClr val="bg1"/>
                </a:solidFill>
                <a:latin typeface="Arial" panose="020B0604020202020204" pitchFamily="34" charset="0"/>
              </a:rPr>
              <a:pPr eaLnBrk="1" hangingPunct="1"/>
              <a:t>42</a:t>
            </a:fld>
            <a:endParaRPr lang="en-US" altLang="en-US" sz="1200">
              <a:solidFill>
                <a:schemeClr val="bg1"/>
              </a:solidFill>
              <a:latin typeface="Arial" panose="020B0604020202020204" pitchFamily="34" charset="0"/>
            </a:endParaRPr>
          </a:p>
        </p:txBody>
      </p:sp>
      <p:sp>
        <p:nvSpPr>
          <p:cNvPr id="45060" name="Rectangle 4"/>
          <p:cNvSpPr>
            <a:spLocks noGrp="1" noChangeArrowheads="1"/>
          </p:cNvSpPr>
          <p:nvPr>
            <p:ph type="title"/>
          </p:nvPr>
        </p:nvSpPr>
        <p:spPr/>
        <p:txBody>
          <a:bodyPr/>
          <a:lstStyle/>
          <a:p>
            <a:pPr eaLnBrk="1" hangingPunct="1"/>
            <a:r>
              <a:rPr lang="en-US" altLang="en-US" smtClean="0"/>
              <a:t>Better Survival Rates</a:t>
            </a:r>
          </a:p>
        </p:txBody>
      </p:sp>
      <p:sp>
        <p:nvSpPr>
          <p:cNvPr id="37893" name="Rectangle 5"/>
          <p:cNvSpPr>
            <a:spLocks noGrp="1" noChangeArrowheads="1"/>
          </p:cNvSpPr>
          <p:nvPr>
            <p:ph type="body" idx="1"/>
          </p:nvPr>
        </p:nvSpPr>
        <p:spPr/>
        <p:txBody>
          <a:bodyPr/>
          <a:lstStyle/>
          <a:p>
            <a:pPr eaLnBrk="1" hangingPunct="1"/>
            <a:r>
              <a:rPr lang="en-US" altLang="en-US" smtClean="0"/>
              <a:t>More people are testing their skills as entrepreneurs.</a:t>
            </a:r>
          </a:p>
          <a:p>
            <a:pPr eaLnBrk="1" hangingPunct="1"/>
            <a:r>
              <a:rPr lang="en-US" altLang="en-US" smtClean="0"/>
              <a:t>In today’s marketplace there is a better chance for surviving.</a:t>
            </a:r>
          </a:p>
          <a:p>
            <a:pPr eaLnBrk="1" hangingPunct="1"/>
            <a:r>
              <a:rPr lang="en-US" altLang="en-US" smtClean="0"/>
              <a:t>See next slide (Figure 10.7) illustrating where women entrepreneurs gained skills and experiences.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wipe(left)">
                                      <p:cBhvr>
                                        <p:cTn id="7" dur="500"/>
                                        <p:tgtEl>
                                          <p:spTgt spid="37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3">
                                            <p:txEl>
                                              <p:pRg st="1" end="1"/>
                                            </p:txEl>
                                          </p:spTgt>
                                        </p:tgtEl>
                                        <p:attrNameLst>
                                          <p:attrName>style.visibility</p:attrName>
                                        </p:attrNameLst>
                                      </p:cBhvr>
                                      <p:to>
                                        <p:strVal val="visible"/>
                                      </p:to>
                                    </p:set>
                                    <p:animEffect transition="in" filter="wipe(left)">
                                      <p:cBhvr>
                                        <p:cTn id="12" dur="500"/>
                                        <p:tgtEl>
                                          <p:spTgt spid="37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3">
                                            <p:txEl>
                                              <p:pRg st="2" end="2"/>
                                            </p:txEl>
                                          </p:spTgt>
                                        </p:tgtEl>
                                        <p:attrNameLst>
                                          <p:attrName>style.visibility</p:attrName>
                                        </p:attrNameLst>
                                      </p:cBhvr>
                                      <p:to>
                                        <p:strVal val="visible"/>
                                      </p:to>
                                    </p:set>
                                    <p:animEffect transition="in" filter="wipe(left)">
                                      <p:cBhvr>
                                        <p:cTn id="17" dur="500"/>
                                        <p:tgtEl>
                                          <p:spTgt spid="378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73BAF71C-2A64-4987-8545-E0B0114881C6}" type="slidenum">
              <a:rPr lang="en-US" altLang="en-US" sz="1200">
                <a:solidFill>
                  <a:schemeClr val="bg1"/>
                </a:solidFill>
                <a:latin typeface="Arial" panose="020B0604020202020204" pitchFamily="34" charset="0"/>
              </a:rPr>
              <a:pPr eaLnBrk="1" hangingPunct="1"/>
              <a:t>43</a:t>
            </a:fld>
            <a:endParaRPr lang="en-US" altLang="en-US" sz="1200">
              <a:solidFill>
                <a:schemeClr val="bg1"/>
              </a:solidFill>
              <a:latin typeface="Arial" panose="020B0604020202020204" pitchFamily="34" charset="0"/>
            </a:endParaRPr>
          </a:p>
        </p:txBody>
      </p:sp>
      <p:sp>
        <p:nvSpPr>
          <p:cNvPr id="46084" name="Rectangle 1028"/>
          <p:cNvSpPr>
            <a:spLocks noGrp="1" noChangeArrowheads="1"/>
          </p:cNvSpPr>
          <p:nvPr>
            <p:ph type="title"/>
          </p:nvPr>
        </p:nvSpPr>
        <p:spPr>
          <a:xfrm>
            <a:off x="0" y="252413"/>
            <a:ext cx="9144000" cy="1143000"/>
          </a:xfrm>
        </p:spPr>
        <p:txBody>
          <a:bodyPr/>
          <a:lstStyle/>
          <a:p>
            <a:pPr eaLnBrk="1" hangingPunct="1"/>
            <a:r>
              <a:rPr lang="en-US" altLang="en-US" smtClean="0"/>
              <a:t>Figure 10.7: Where Women Entrepreneurs Come From and What </a:t>
            </a:r>
            <a:br>
              <a:rPr lang="en-US" altLang="en-US" smtClean="0"/>
            </a:br>
            <a:r>
              <a:rPr lang="en-US" altLang="en-US" smtClean="0"/>
              <a:t>They Like About Their Work</a:t>
            </a:r>
          </a:p>
        </p:txBody>
      </p:sp>
      <p:pic>
        <p:nvPicPr>
          <p:cNvPr id="46085" name="Picture 1031" descr="C:\Documents and Settings\fournij\Desktop\griffin_gifs\335020_la_10_07.ep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43075"/>
            <a:ext cx="7467600" cy="45466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F6C9D7A9-D5A2-4725-877C-20D160082D99}" type="slidenum">
              <a:rPr lang="en-US" altLang="en-US" sz="1200">
                <a:solidFill>
                  <a:schemeClr val="bg1"/>
                </a:solidFill>
                <a:latin typeface="Arial" panose="020B0604020202020204" pitchFamily="34" charset="0"/>
              </a:rPr>
              <a:pPr eaLnBrk="1" hangingPunct="1"/>
              <a:t>44</a:t>
            </a:fld>
            <a:endParaRPr lang="en-US" altLang="en-US" sz="1200">
              <a:solidFill>
                <a:schemeClr val="bg1"/>
              </a:solidFill>
              <a:latin typeface="Arial" panose="020B0604020202020204" pitchFamily="34" charset="0"/>
            </a:endParaRPr>
          </a:p>
        </p:txBody>
      </p:sp>
      <p:sp>
        <p:nvSpPr>
          <p:cNvPr id="47108" name="Rectangle 4"/>
          <p:cNvSpPr>
            <a:spLocks noGrp="1" noChangeArrowheads="1"/>
          </p:cNvSpPr>
          <p:nvPr>
            <p:ph type="title"/>
          </p:nvPr>
        </p:nvSpPr>
        <p:spPr/>
        <p:txBody>
          <a:bodyPr/>
          <a:lstStyle/>
          <a:p>
            <a:pPr eaLnBrk="1" hangingPunct="1"/>
            <a:r>
              <a:rPr lang="en-US" altLang="en-US" smtClean="0"/>
              <a:t>Emphasizing Distinctive Competencies</a:t>
            </a:r>
          </a:p>
        </p:txBody>
      </p:sp>
      <p:sp>
        <p:nvSpPr>
          <p:cNvPr id="18437" name="Rectangle 5"/>
          <p:cNvSpPr>
            <a:spLocks noGrp="1" noChangeArrowheads="1"/>
          </p:cNvSpPr>
          <p:nvPr>
            <p:ph type="body" idx="1"/>
          </p:nvPr>
        </p:nvSpPr>
        <p:spPr/>
        <p:txBody>
          <a:bodyPr/>
          <a:lstStyle/>
          <a:p>
            <a:pPr eaLnBrk="1" hangingPunct="1"/>
            <a:r>
              <a:rPr lang="en-US" altLang="en-US" smtClean="0"/>
              <a:t>Established market: What is it?</a:t>
            </a:r>
          </a:p>
          <a:p>
            <a:pPr lvl="1" eaLnBrk="1" hangingPunct="1"/>
            <a:r>
              <a:rPr lang="en-US" altLang="en-US" smtClean="0"/>
              <a:t>A market in which several large firms compete according to relatively well-defined criteria.</a:t>
            </a:r>
          </a:p>
          <a:p>
            <a:pPr eaLnBrk="1" hangingPunct="1"/>
            <a:r>
              <a:rPr lang="en-US" altLang="en-US" smtClean="0"/>
              <a:t>Identifying niches is?</a:t>
            </a:r>
          </a:p>
          <a:p>
            <a:pPr lvl="1" eaLnBrk="1" hangingPunct="1"/>
            <a:r>
              <a:rPr lang="en-US" altLang="en-US" smtClean="0"/>
              <a:t>A segment of a market that is not currently being exploited.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wipe(left)">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wipe(left)">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wipe(left)">
                                      <p:cBhvr>
                                        <p:cTn id="17" dur="500"/>
                                        <p:tgtEl>
                                          <p:spTgt spid="184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wipe(left)">
                                      <p:cBhvr>
                                        <p:cTn id="22" dur="500"/>
                                        <p:tgtEl>
                                          <p:spTgt spid="184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146E95F0-EA24-407D-A98C-A46BBFB15EE3}" type="slidenum">
              <a:rPr lang="en-US" altLang="en-US" sz="1200">
                <a:solidFill>
                  <a:schemeClr val="bg1"/>
                </a:solidFill>
                <a:latin typeface="Arial" panose="020B0604020202020204" pitchFamily="34" charset="0"/>
              </a:rPr>
              <a:pPr eaLnBrk="1" hangingPunct="1"/>
              <a:t>45</a:t>
            </a:fld>
            <a:endParaRPr lang="en-US" altLang="en-US" sz="1200">
              <a:solidFill>
                <a:schemeClr val="bg1"/>
              </a:solidFill>
              <a:latin typeface="Arial" panose="020B0604020202020204" pitchFamily="34" charset="0"/>
            </a:endParaRPr>
          </a:p>
        </p:txBody>
      </p:sp>
      <p:sp>
        <p:nvSpPr>
          <p:cNvPr id="48132" name="Rectangle 7"/>
          <p:cNvSpPr>
            <a:spLocks noGrp="1" noChangeArrowheads="1"/>
          </p:cNvSpPr>
          <p:nvPr>
            <p:ph type="title"/>
          </p:nvPr>
        </p:nvSpPr>
        <p:spPr/>
        <p:txBody>
          <a:bodyPr/>
          <a:lstStyle/>
          <a:p>
            <a:pPr eaLnBrk="1" hangingPunct="1"/>
            <a:r>
              <a:rPr lang="en-US" altLang="en-US" smtClean="0"/>
              <a:t>How Do You Identify New Markets?</a:t>
            </a:r>
          </a:p>
        </p:txBody>
      </p:sp>
      <p:sp>
        <p:nvSpPr>
          <p:cNvPr id="19464" name="Rectangle 8"/>
          <p:cNvSpPr>
            <a:spLocks noGrp="1" noChangeArrowheads="1"/>
          </p:cNvSpPr>
          <p:nvPr>
            <p:ph type="body" sz="half" idx="1"/>
          </p:nvPr>
        </p:nvSpPr>
        <p:spPr/>
        <p:txBody>
          <a:bodyPr/>
          <a:lstStyle/>
          <a:p>
            <a:pPr eaLnBrk="1" hangingPunct="1"/>
            <a:r>
              <a:rPr lang="en-US" altLang="en-US" sz="2400" smtClean="0"/>
              <a:t>An entrepreneur can transfer a product or service in one geographic market to a second market.</a:t>
            </a:r>
          </a:p>
          <a:p>
            <a:pPr eaLnBrk="1" hangingPunct="1"/>
            <a:r>
              <a:rPr lang="en-US" altLang="en-US" sz="2400" smtClean="0">
                <a:cs typeface="Arial" panose="020B0604020202020204" pitchFamily="34" charset="0"/>
              </a:rPr>
              <a:t>An entrepreneur c</a:t>
            </a:r>
            <a:r>
              <a:rPr lang="en-US" altLang="en-US" sz="2400" smtClean="0"/>
              <a:t>an sometimes create entire industries—can you name any?</a:t>
            </a:r>
          </a:p>
          <a:p>
            <a:pPr lvl="1" eaLnBrk="1" hangingPunct="1"/>
            <a:r>
              <a:rPr lang="en-US" altLang="en-US" sz="2000" smtClean="0"/>
              <a:t>Dry paper copying process.</a:t>
            </a:r>
          </a:p>
          <a:p>
            <a:pPr lvl="1" eaLnBrk="1" hangingPunct="1"/>
            <a:r>
              <a:rPr lang="en-US" altLang="en-US" sz="2000" smtClean="0"/>
              <a:t>The semiconductor.</a:t>
            </a:r>
          </a:p>
        </p:txBody>
      </p:sp>
      <p:pic>
        <p:nvPicPr>
          <p:cNvPr id="48134" name="Picture 10" descr="j0215128"/>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53000" y="2286000"/>
            <a:ext cx="3581400" cy="289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4">
                                            <p:txEl>
                                              <p:pRg st="0" end="0"/>
                                            </p:txEl>
                                          </p:spTgt>
                                        </p:tgtEl>
                                        <p:attrNameLst>
                                          <p:attrName>style.visibility</p:attrName>
                                        </p:attrNameLst>
                                      </p:cBhvr>
                                      <p:to>
                                        <p:strVal val="visible"/>
                                      </p:to>
                                    </p:set>
                                    <p:animEffect transition="in" filter="wipe(left)">
                                      <p:cBhvr>
                                        <p:cTn id="7" dur="500"/>
                                        <p:tgtEl>
                                          <p:spTgt spid="194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4">
                                            <p:txEl>
                                              <p:pRg st="1" end="1"/>
                                            </p:txEl>
                                          </p:spTgt>
                                        </p:tgtEl>
                                        <p:attrNameLst>
                                          <p:attrName>style.visibility</p:attrName>
                                        </p:attrNameLst>
                                      </p:cBhvr>
                                      <p:to>
                                        <p:strVal val="visible"/>
                                      </p:to>
                                    </p:set>
                                    <p:animEffect transition="in" filter="wipe(left)">
                                      <p:cBhvr>
                                        <p:cTn id="12" dur="500"/>
                                        <p:tgtEl>
                                          <p:spTgt spid="194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4">
                                            <p:txEl>
                                              <p:pRg st="2" end="2"/>
                                            </p:txEl>
                                          </p:spTgt>
                                        </p:tgtEl>
                                        <p:attrNameLst>
                                          <p:attrName>style.visibility</p:attrName>
                                        </p:attrNameLst>
                                      </p:cBhvr>
                                      <p:to>
                                        <p:strVal val="visible"/>
                                      </p:to>
                                    </p:set>
                                    <p:animEffect transition="in" filter="wipe(left)">
                                      <p:cBhvr>
                                        <p:cTn id="17" dur="500"/>
                                        <p:tgtEl>
                                          <p:spTgt spid="194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4">
                                            <p:txEl>
                                              <p:pRg st="3" end="3"/>
                                            </p:txEl>
                                          </p:spTgt>
                                        </p:tgtEl>
                                        <p:attrNameLst>
                                          <p:attrName>style.visibility</p:attrName>
                                        </p:attrNameLst>
                                      </p:cBhvr>
                                      <p:to>
                                        <p:strVal val="visible"/>
                                      </p:to>
                                    </p:set>
                                    <p:animEffect transition="in" filter="wipe(left)">
                                      <p:cBhvr>
                                        <p:cTn id="22" dur="500"/>
                                        <p:tgtEl>
                                          <p:spTgt spid="194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2B241E44-92D1-4214-854A-23203595AA4B}" type="slidenum">
              <a:rPr lang="en-US" altLang="en-US" sz="1200">
                <a:solidFill>
                  <a:schemeClr val="bg1"/>
                </a:solidFill>
                <a:latin typeface="Arial" panose="020B0604020202020204" pitchFamily="34" charset="0"/>
              </a:rPr>
              <a:pPr eaLnBrk="1" hangingPunct="1"/>
              <a:t>46</a:t>
            </a:fld>
            <a:endParaRPr lang="en-US" altLang="en-US" sz="1200">
              <a:solidFill>
                <a:schemeClr val="bg1"/>
              </a:solidFill>
              <a:latin typeface="Arial" panose="020B0604020202020204" pitchFamily="34" charset="0"/>
            </a:endParaRPr>
          </a:p>
        </p:txBody>
      </p:sp>
      <p:sp>
        <p:nvSpPr>
          <p:cNvPr id="49156" name="Rectangle 7"/>
          <p:cNvSpPr>
            <a:spLocks noGrp="1" noChangeArrowheads="1"/>
          </p:cNvSpPr>
          <p:nvPr>
            <p:ph type="title"/>
          </p:nvPr>
        </p:nvSpPr>
        <p:spPr/>
        <p:txBody>
          <a:bodyPr/>
          <a:lstStyle/>
          <a:p>
            <a:pPr eaLnBrk="1" hangingPunct="1"/>
            <a:r>
              <a:rPr lang="en-US" altLang="en-US" smtClean="0"/>
              <a:t>What Is a First Mover Advantage?</a:t>
            </a:r>
          </a:p>
        </p:txBody>
      </p:sp>
      <p:sp>
        <p:nvSpPr>
          <p:cNvPr id="21512" name="Rectangle 8"/>
          <p:cNvSpPr>
            <a:spLocks noGrp="1" noChangeArrowheads="1"/>
          </p:cNvSpPr>
          <p:nvPr>
            <p:ph type="body" sz="half" idx="1"/>
          </p:nvPr>
        </p:nvSpPr>
        <p:spPr/>
        <p:txBody>
          <a:bodyPr/>
          <a:lstStyle/>
          <a:p>
            <a:pPr eaLnBrk="1" hangingPunct="1"/>
            <a:r>
              <a:rPr lang="en-US" altLang="en-US" sz="2400" smtClean="0"/>
              <a:t>Any advantage that comes to a firm because it exploits an opportunity before any other firm does.</a:t>
            </a:r>
          </a:p>
          <a:p>
            <a:pPr eaLnBrk="1" hangingPunct="1"/>
            <a:r>
              <a:rPr lang="en-US" altLang="en-US" sz="2400" smtClean="0"/>
              <a:t>What is a business plan?</a:t>
            </a:r>
          </a:p>
          <a:p>
            <a:pPr lvl="1" eaLnBrk="1" hangingPunct="1"/>
            <a:r>
              <a:rPr lang="en-US" altLang="en-US" sz="2000" smtClean="0"/>
              <a:t>A document that summarizes the business strategy and how that strategy is to be implemented.</a:t>
            </a:r>
          </a:p>
        </p:txBody>
      </p:sp>
      <p:pic>
        <p:nvPicPr>
          <p:cNvPr id="49158" name="Picture 10" descr="j0215286"/>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257800" y="2362200"/>
            <a:ext cx="2743200" cy="2652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2">
                                            <p:txEl>
                                              <p:pRg st="0" end="0"/>
                                            </p:txEl>
                                          </p:spTgt>
                                        </p:tgtEl>
                                        <p:attrNameLst>
                                          <p:attrName>style.visibility</p:attrName>
                                        </p:attrNameLst>
                                      </p:cBhvr>
                                      <p:to>
                                        <p:strVal val="visible"/>
                                      </p:to>
                                    </p:set>
                                    <p:animEffect transition="in" filter="wipe(left)">
                                      <p:cBhvr>
                                        <p:cTn id="7" dur="500"/>
                                        <p:tgtEl>
                                          <p:spTgt spid="215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12">
                                            <p:txEl>
                                              <p:pRg st="1" end="1"/>
                                            </p:txEl>
                                          </p:spTgt>
                                        </p:tgtEl>
                                        <p:attrNameLst>
                                          <p:attrName>style.visibility</p:attrName>
                                        </p:attrNameLst>
                                      </p:cBhvr>
                                      <p:to>
                                        <p:strVal val="visible"/>
                                      </p:to>
                                    </p:set>
                                    <p:animEffect transition="in" filter="wipe(left)">
                                      <p:cBhvr>
                                        <p:cTn id="12" dur="500"/>
                                        <p:tgtEl>
                                          <p:spTgt spid="215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2">
                                            <p:txEl>
                                              <p:pRg st="2" end="2"/>
                                            </p:txEl>
                                          </p:spTgt>
                                        </p:tgtEl>
                                        <p:attrNameLst>
                                          <p:attrName>style.visibility</p:attrName>
                                        </p:attrNameLst>
                                      </p:cBhvr>
                                      <p:to>
                                        <p:strVal val="visible"/>
                                      </p:to>
                                    </p:set>
                                    <p:animEffect transition="in" filter="wipe(left)">
                                      <p:cBhvr>
                                        <p:cTn id="17" dur="500"/>
                                        <p:tgtEl>
                                          <p:spTgt spid="215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C9FD62D1-9C3E-4ABD-A7F0-5882C9115587}" type="slidenum">
              <a:rPr lang="en-US" altLang="en-US" sz="1200">
                <a:solidFill>
                  <a:schemeClr val="bg1"/>
                </a:solidFill>
                <a:latin typeface="Arial" panose="020B0604020202020204" pitchFamily="34" charset="0"/>
              </a:rPr>
              <a:pPr eaLnBrk="1" hangingPunct="1"/>
              <a:t>47</a:t>
            </a:fld>
            <a:endParaRPr lang="en-US" altLang="en-US" sz="1200">
              <a:solidFill>
                <a:schemeClr val="bg1"/>
              </a:solidFill>
              <a:latin typeface="Arial" panose="020B0604020202020204" pitchFamily="34" charset="0"/>
            </a:endParaRPr>
          </a:p>
        </p:txBody>
      </p:sp>
      <p:sp>
        <p:nvSpPr>
          <p:cNvPr id="50180" name="Rectangle 7"/>
          <p:cNvSpPr>
            <a:spLocks noGrp="1" noChangeArrowheads="1"/>
          </p:cNvSpPr>
          <p:nvPr>
            <p:ph type="title"/>
          </p:nvPr>
        </p:nvSpPr>
        <p:spPr/>
        <p:txBody>
          <a:bodyPr/>
          <a:lstStyle/>
          <a:p>
            <a:pPr eaLnBrk="1" hangingPunct="1"/>
            <a:r>
              <a:rPr lang="en-US" altLang="en-US" smtClean="0">
                <a:solidFill>
                  <a:srgbClr val="7030A0"/>
                </a:solidFill>
              </a:rPr>
              <a:t>Structure of Entrepreneurial Organizations</a:t>
            </a:r>
          </a:p>
        </p:txBody>
      </p:sp>
      <p:sp>
        <p:nvSpPr>
          <p:cNvPr id="23560" name="Rectangle 8"/>
          <p:cNvSpPr>
            <a:spLocks noGrp="1" noChangeArrowheads="1"/>
          </p:cNvSpPr>
          <p:nvPr>
            <p:ph type="body" sz="half" idx="1"/>
          </p:nvPr>
        </p:nvSpPr>
        <p:spPr>
          <a:xfrm>
            <a:off x="685800" y="1281113"/>
            <a:ext cx="3886200" cy="4724400"/>
          </a:xfrm>
        </p:spPr>
        <p:txBody>
          <a:bodyPr/>
          <a:lstStyle/>
          <a:p>
            <a:pPr eaLnBrk="1" hangingPunct="1">
              <a:lnSpc>
                <a:spcPct val="90000"/>
              </a:lnSpc>
            </a:pPr>
            <a:r>
              <a:rPr lang="en-US" altLang="en-US" sz="2400" smtClean="0"/>
              <a:t>Starting the new business.</a:t>
            </a:r>
          </a:p>
          <a:p>
            <a:pPr eaLnBrk="1" hangingPunct="1">
              <a:lnSpc>
                <a:spcPct val="90000"/>
              </a:lnSpc>
            </a:pPr>
            <a:r>
              <a:rPr lang="en-US" altLang="en-US" sz="2400" smtClean="0"/>
              <a:t>Buying an existing business.</a:t>
            </a:r>
          </a:p>
          <a:p>
            <a:pPr eaLnBrk="1" hangingPunct="1">
              <a:lnSpc>
                <a:spcPct val="90000"/>
              </a:lnSpc>
            </a:pPr>
            <a:r>
              <a:rPr lang="en-US" altLang="en-US" sz="2400" smtClean="0"/>
              <a:t>Starting from scratch.</a:t>
            </a:r>
          </a:p>
          <a:p>
            <a:pPr eaLnBrk="1" hangingPunct="1">
              <a:lnSpc>
                <a:spcPct val="90000"/>
              </a:lnSpc>
            </a:pPr>
            <a:r>
              <a:rPr lang="en-US" altLang="en-US" sz="2400" smtClean="0"/>
              <a:t>Financing the new business: </a:t>
            </a:r>
          </a:p>
          <a:p>
            <a:pPr lvl="1" eaLnBrk="1" hangingPunct="1">
              <a:lnSpc>
                <a:spcPct val="90000"/>
              </a:lnSpc>
            </a:pPr>
            <a:r>
              <a:rPr lang="en-US" altLang="en-US" sz="2000" smtClean="0"/>
              <a:t>Personal resources.</a:t>
            </a:r>
          </a:p>
          <a:p>
            <a:pPr lvl="1" eaLnBrk="1" hangingPunct="1">
              <a:lnSpc>
                <a:spcPct val="90000"/>
              </a:lnSpc>
            </a:pPr>
            <a:r>
              <a:rPr lang="en-US" altLang="en-US" sz="2000" smtClean="0"/>
              <a:t>Strategic alliances.</a:t>
            </a:r>
          </a:p>
          <a:p>
            <a:pPr lvl="1" eaLnBrk="1" hangingPunct="1">
              <a:lnSpc>
                <a:spcPct val="90000"/>
              </a:lnSpc>
            </a:pPr>
            <a:r>
              <a:rPr lang="en-US" altLang="en-US" sz="2000" smtClean="0"/>
              <a:t>Lenders.</a:t>
            </a:r>
          </a:p>
          <a:p>
            <a:pPr lvl="1" eaLnBrk="1" hangingPunct="1">
              <a:lnSpc>
                <a:spcPct val="90000"/>
              </a:lnSpc>
            </a:pPr>
            <a:r>
              <a:rPr lang="en-US" altLang="en-US" sz="2000" smtClean="0"/>
              <a:t>Venture capital companies.</a:t>
            </a:r>
          </a:p>
          <a:p>
            <a:pPr lvl="1" eaLnBrk="1" hangingPunct="1">
              <a:lnSpc>
                <a:spcPct val="90000"/>
              </a:lnSpc>
            </a:pPr>
            <a:r>
              <a:rPr lang="en-US" altLang="en-US" sz="2000" smtClean="0"/>
              <a:t>Small-business investment companies.</a:t>
            </a:r>
          </a:p>
          <a:p>
            <a:pPr lvl="1" eaLnBrk="1" hangingPunct="1">
              <a:lnSpc>
                <a:spcPct val="90000"/>
              </a:lnSpc>
            </a:pPr>
            <a:r>
              <a:rPr lang="en-US" altLang="en-US" sz="2000" smtClean="0"/>
              <a:t>SBA financial programs.</a:t>
            </a:r>
          </a:p>
        </p:txBody>
      </p:sp>
      <p:pic>
        <p:nvPicPr>
          <p:cNvPr id="50182" name="Picture 10" descr="j0148985"/>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24400" y="2603500"/>
            <a:ext cx="3657600" cy="256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60">
                                            <p:txEl>
                                              <p:pRg st="0" end="0"/>
                                            </p:txEl>
                                          </p:spTgt>
                                        </p:tgtEl>
                                        <p:attrNameLst>
                                          <p:attrName>style.visibility</p:attrName>
                                        </p:attrNameLst>
                                      </p:cBhvr>
                                      <p:to>
                                        <p:strVal val="visible"/>
                                      </p:to>
                                    </p:set>
                                    <p:animEffect transition="in" filter="wipe(left)">
                                      <p:cBhvr>
                                        <p:cTn id="7" dur="500"/>
                                        <p:tgtEl>
                                          <p:spTgt spid="235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60">
                                            <p:txEl>
                                              <p:pRg st="1" end="1"/>
                                            </p:txEl>
                                          </p:spTgt>
                                        </p:tgtEl>
                                        <p:attrNameLst>
                                          <p:attrName>style.visibility</p:attrName>
                                        </p:attrNameLst>
                                      </p:cBhvr>
                                      <p:to>
                                        <p:strVal val="visible"/>
                                      </p:to>
                                    </p:set>
                                    <p:animEffect transition="in" filter="wipe(left)">
                                      <p:cBhvr>
                                        <p:cTn id="12" dur="500"/>
                                        <p:tgtEl>
                                          <p:spTgt spid="235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60">
                                            <p:txEl>
                                              <p:pRg st="2" end="2"/>
                                            </p:txEl>
                                          </p:spTgt>
                                        </p:tgtEl>
                                        <p:attrNameLst>
                                          <p:attrName>style.visibility</p:attrName>
                                        </p:attrNameLst>
                                      </p:cBhvr>
                                      <p:to>
                                        <p:strVal val="visible"/>
                                      </p:to>
                                    </p:set>
                                    <p:animEffect transition="in" filter="wipe(left)">
                                      <p:cBhvr>
                                        <p:cTn id="17" dur="500"/>
                                        <p:tgtEl>
                                          <p:spTgt spid="235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60">
                                            <p:txEl>
                                              <p:pRg st="3" end="3"/>
                                            </p:txEl>
                                          </p:spTgt>
                                        </p:tgtEl>
                                        <p:attrNameLst>
                                          <p:attrName>style.visibility</p:attrName>
                                        </p:attrNameLst>
                                      </p:cBhvr>
                                      <p:to>
                                        <p:strVal val="visible"/>
                                      </p:to>
                                    </p:set>
                                    <p:animEffect transition="in" filter="wipe(left)">
                                      <p:cBhvr>
                                        <p:cTn id="22" dur="500"/>
                                        <p:tgtEl>
                                          <p:spTgt spid="235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60">
                                            <p:txEl>
                                              <p:pRg st="4" end="4"/>
                                            </p:txEl>
                                          </p:spTgt>
                                        </p:tgtEl>
                                        <p:attrNameLst>
                                          <p:attrName>style.visibility</p:attrName>
                                        </p:attrNameLst>
                                      </p:cBhvr>
                                      <p:to>
                                        <p:strVal val="visible"/>
                                      </p:to>
                                    </p:set>
                                    <p:animEffect transition="in" filter="wipe(left)">
                                      <p:cBhvr>
                                        <p:cTn id="27" dur="500"/>
                                        <p:tgtEl>
                                          <p:spTgt spid="2356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60">
                                            <p:txEl>
                                              <p:pRg st="5" end="5"/>
                                            </p:txEl>
                                          </p:spTgt>
                                        </p:tgtEl>
                                        <p:attrNameLst>
                                          <p:attrName>style.visibility</p:attrName>
                                        </p:attrNameLst>
                                      </p:cBhvr>
                                      <p:to>
                                        <p:strVal val="visible"/>
                                      </p:to>
                                    </p:set>
                                    <p:animEffect transition="in" filter="wipe(left)">
                                      <p:cBhvr>
                                        <p:cTn id="32" dur="500"/>
                                        <p:tgtEl>
                                          <p:spTgt spid="2356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60">
                                            <p:txEl>
                                              <p:pRg st="6" end="6"/>
                                            </p:txEl>
                                          </p:spTgt>
                                        </p:tgtEl>
                                        <p:attrNameLst>
                                          <p:attrName>style.visibility</p:attrName>
                                        </p:attrNameLst>
                                      </p:cBhvr>
                                      <p:to>
                                        <p:strVal val="visible"/>
                                      </p:to>
                                    </p:set>
                                    <p:animEffect transition="in" filter="wipe(left)">
                                      <p:cBhvr>
                                        <p:cTn id="37" dur="500"/>
                                        <p:tgtEl>
                                          <p:spTgt spid="2356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60">
                                            <p:txEl>
                                              <p:pRg st="7" end="7"/>
                                            </p:txEl>
                                          </p:spTgt>
                                        </p:tgtEl>
                                        <p:attrNameLst>
                                          <p:attrName>style.visibility</p:attrName>
                                        </p:attrNameLst>
                                      </p:cBhvr>
                                      <p:to>
                                        <p:strVal val="visible"/>
                                      </p:to>
                                    </p:set>
                                    <p:animEffect transition="in" filter="wipe(left)">
                                      <p:cBhvr>
                                        <p:cTn id="42" dur="500"/>
                                        <p:tgtEl>
                                          <p:spTgt spid="2356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60">
                                            <p:txEl>
                                              <p:pRg st="8" end="8"/>
                                            </p:txEl>
                                          </p:spTgt>
                                        </p:tgtEl>
                                        <p:attrNameLst>
                                          <p:attrName>style.visibility</p:attrName>
                                        </p:attrNameLst>
                                      </p:cBhvr>
                                      <p:to>
                                        <p:strVal val="visible"/>
                                      </p:to>
                                    </p:set>
                                    <p:animEffect transition="in" filter="wipe(left)">
                                      <p:cBhvr>
                                        <p:cTn id="47" dur="500"/>
                                        <p:tgtEl>
                                          <p:spTgt spid="2356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60">
                                            <p:txEl>
                                              <p:pRg st="9" end="9"/>
                                            </p:txEl>
                                          </p:spTgt>
                                        </p:tgtEl>
                                        <p:attrNameLst>
                                          <p:attrName>style.visibility</p:attrName>
                                        </p:attrNameLst>
                                      </p:cBhvr>
                                      <p:to>
                                        <p:strVal val="visible"/>
                                      </p:to>
                                    </p:set>
                                    <p:animEffect transition="in" filter="wipe(left)">
                                      <p:cBhvr>
                                        <p:cTn id="52" dur="500"/>
                                        <p:tgtEl>
                                          <p:spTgt spid="2356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88DB8381-EC3D-4A74-9041-D194CA16A44F}" type="slidenum">
              <a:rPr lang="en-US" altLang="en-US" sz="1200">
                <a:solidFill>
                  <a:schemeClr val="bg1"/>
                </a:solidFill>
                <a:latin typeface="Arial" panose="020B0604020202020204" pitchFamily="34" charset="0"/>
              </a:rPr>
              <a:pPr eaLnBrk="1" hangingPunct="1"/>
              <a:t>48</a:t>
            </a:fld>
            <a:endParaRPr lang="en-US" altLang="en-US" sz="1200">
              <a:solidFill>
                <a:schemeClr val="bg1"/>
              </a:solidFill>
              <a:latin typeface="Arial" panose="020B0604020202020204" pitchFamily="34" charset="0"/>
            </a:endParaRPr>
          </a:p>
        </p:txBody>
      </p:sp>
      <p:sp>
        <p:nvSpPr>
          <p:cNvPr id="51204" name="Rectangle 4"/>
          <p:cNvSpPr>
            <a:spLocks noGrp="1" noChangeArrowheads="1"/>
          </p:cNvSpPr>
          <p:nvPr>
            <p:ph type="title"/>
          </p:nvPr>
        </p:nvSpPr>
        <p:spPr/>
        <p:txBody>
          <a:bodyPr/>
          <a:lstStyle/>
          <a:p>
            <a:pPr eaLnBrk="1" hangingPunct="1"/>
            <a:r>
              <a:rPr lang="en-US" altLang="en-US" smtClean="0"/>
              <a:t>Sources of Management Advice</a:t>
            </a:r>
          </a:p>
        </p:txBody>
      </p:sp>
      <p:sp>
        <p:nvSpPr>
          <p:cNvPr id="25605" name="Rectangle 5"/>
          <p:cNvSpPr>
            <a:spLocks noGrp="1" noChangeArrowheads="1"/>
          </p:cNvSpPr>
          <p:nvPr>
            <p:ph type="body" idx="1"/>
          </p:nvPr>
        </p:nvSpPr>
        <p:spPr/>
        <p:txBody>
          <a:bodyPr/>
          <a:lstStyle/>
          <a:p>
            <a:pPr eaLnBrk="1" hangingPunct="1"/>
            <a:r>
              <a:rPr lang="en-US" altLang="en-US" smtClean="0"/>
              <a:t>Advisory boards.</a:t>
            </a:r>
          </a:p>
          <a:p>
            <a:pPr eaLnBrk="1" hangingPunct="1"/>
            <a:r>
              <a:rPr lang="en-US" altLang="en-US" smtClean="0"/>
              <a:t>Management consultants.</a:t>
            </a:r>
          </a:p>
          <a:p>
            <a:pPr eaLnBrk="1" hangingPunct="1"/>
            <a:r>
              <a:rPr lang="en-US" altLang="en-US" smtClean="0"/>
              <a:t>The small business administration.</a:t>
            </a:r>
          </a:p>
          <a:p>
            <a:pPr eaLnBrk="1" hangingPunct="1"/>
            <a:r>
              <a:rPr lang="en-US" altLang="en-US" smtClean="0"/>
              <a:t>Networking.</a:t>
            </a:r>
          </a:p>
          <a:p>
            <a:pPr eaLnBrk="1" hangingPunct="1"/>
            <a:r>
              <a:rPr lang="en-US" altLang="en-US" smtClean="0"/>
              <a:t>Franchising: What is it?</a:t>
            </a:r>
          </a:p>
          <a:p>
            <a:pPr lvl="1" eaLnBrk="1" hangingPunct="1"/>
            <a:r>
              <a:rPr lang="en-US" altLang="en-US" smtClean="0"/>
              <a:t>Operation by an entrepreneur (the franchisee) under a license issued by a parent company.</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wipe(left)">
                                      <p:cBhvr>
                                        <p:cTn id="17" dur="500"/>
                                        <p:tgtEl>
                                          <p:spTgt spid="256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5">
                                            <p:txEl>
                                              <p:pRg st="3" end="3"/>
                                            </p:txEl>
                                          </p:spTgt>
                                        </p:tgtEl>
                                        <p:attrNameLst>
                                          <p:attrName>style.visibility</p:attrName>
                                        </p:attrNameLst>
                                      </p:cBhvr>
                                      <p:to>
                                        <p:strVal val="visible"/>
                                      </p:to>
                                    </p:set>
                                    <p:animEffect transition="in" filter="wipe(left)">
                                      <p:cBhvr>
                                        <p:cTn id="22" dur="500"/>
                                        <p:tgtEl>
                                          <p:spTgt spid="256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5">
                                            <p:txEl>
                                              <p:pRg st="4" end="4"/>
                                            </p:txEl>
                                          </p:spTgt>
                                        </p:tgtEl>
                                        <p:attrNameLst>
                                          <p:attrName>style.visibility</p:attrName>
                                        </p:attrNameLst>
                                      </p:cBhvr>
                                      <p:to>
                                        <p:strVal val="visible"/>
                                      </p:to>
                                    </p:set>
                                    <p:animEffect transition="in" filter="wipe(left)">
                                      <p:cBhvr>
                                        <p:cTn id="27" dur="500"/>
                                        <p:tgtEl>
                                          <p:spTgt spid="2560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5">
                                            <p:txEl>
                                              <p:pRg st="5" end="5"/>
                                            </p:txEl>
                                          </p:spTgt>
                                        </p:tgtEl>
                                        <p:attrNameLst>
                                          <p:attrName>style.visibility</p:attrName>
                                        </p:attrNameLst>
                                      </p:cBhvr>
                                      <p:to>
                                        <p:strVal val="visible"/>
                                      </p:to>
                                    </p:set>
                                    <p:animEffect transition="in" filter="wipe(left)">
                                      <p:cBhvr>
                                        <p:cTn id="32" dur="500"/>
                                        <p:tgtEl>
                                          <p:spTgt spid="256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ADA3B52C-30AC-49EF-86E6-9FDAE8A882F6}" type="slidenum">
              <a:rPr lang="en-US" altLang="en-US" sz="1200">
                <a:solidFill>
                  <a:schemeClr val="bg1"/>
                </a:solidFill>
                <a:latin typeface="Arial" panose="020B0604020202020204" pitchFamily="34" charset="0"/>
              </a:rPr>
              <a:pPr eaLnBrk="1" hangingPunct="1"/>
              <a:t>49</a:t>
            </a:fld>
            <a:endParaRPr lang="en-US" altLang="en-US" sz="1200">
              <a:solidFill>
                <a:schemeClr val="bg1"/>
              </a:solidFill>
              <a:latin typeface="Arial" panose="020B0604020202020204" pitchFamily="34" charset="0"/>
            </a:endParaRPr>
          </a:p>
        </p:txBody>
      </p:sp>
      <p:sp>
        <p:nvSpPr>
          <p:cNvPr id="52228" name="Rectangle 4"/>
          <p:cNvSpPr>
            <a:spLocks noGrp="1" noChangeArrowheads="1"/>
          </p:cNvSpPr>
          <p:nvPr>
            <p:ph type="title"/>
          </p:nvPr>
        </p:nvSpPr>
        <p:spPr/>
        <p:txBody>
          <a:bodyPr/>
          <a:lstStyle/>
          <a:p>
            <a:pPr eaLnBrk="1" hangingPunct="1"/>
            <a:r>
              <a:rPr lang="en-US" altLang="en-US" smtClean="0">
                <a:solidFill>
                  <a:srgbClr val="7030A0"/>
                </a:solidFill>
              </a:rPr>
              <a:t>Reasons for Failure</a:t>
            </a:r>
          </a:p>
        </p:txBody>
      </p:sp>
      <p:sp>
        <p:nvSpPr>
          <p:cNvPr id="26629" name="Rectangle 5"/>
          <p:cNvSpPr>
            <a:spLocks noGrp="1" noChangeArrowheads="1"/>
          </p:cNvSpPr>
          <p:nvPr>
            <p:ph type="body" idx="1"/>
          </p:nvPr>
        </p:nvSpPr>
        <p:spPr/>
        <p:txBody>
          <a:bodyPr/>
          <a:lstStyle/>
          <a:p>
            <a:pPr eaLnBrk="1" hangingPunct="1"/>
            <a:r>
              <a:rPr lang="en-US" altLang="en-US" smtClean="0"/>
              <a:t>How many will fail?</a:t>
            </a:r>
          </a:p>
          <a:p>
            <a:pPr lvl="1" eaLnBrk="1" hangingPunct="1"/>
            <a:r>
              <a:rPr lang="en-US" altLang="en-US" smtClean="0"/>
              <a:t>63%.</a:t>
            </a:r>
          </a:p>
          <a:p>
            <a:pPr eaLnBrk="1" hangingPunct="1"/>
            <a:r>
              <a:rPr lang="en-US" altLang="en-US" smtClean="0"/>
              <a:t>Factors causing failure:</a:t>
            </a:r>
          </a:p>
          <a:p>
            <a:pPr lvl="1" eaLnBrk="1" hangingPunct="1"/>
            <a:r>
              <a:rPr lang="en-US" altLang="en-US" smtClean="0"/>
              <a:t>Managerial incompetence.</a:t>
            </a:r>
          </a:p>
          <a:p>
            <a:pPr lvl="1" eaLnBrk="1" hangingPunct="1"/>
            <a:r>
              <a:rPr lang="en-US" altLang="en-US" smtClean="0"/>
              <a:t>Neglect.</a:t>
            </a:r>
          </a:p>
          <a:p>
            <a:pPr lvl="1" eaLnBrk="1" hangingPunct="1"/>
            <a:r>
              <a:rPr lang="en-US" altLang="en-US" smtClean="0"/>
              <a:t>Weak control systems.</a:t>
            </a:r>
          </a:p>
          <a:p>
            <a:pPr lvl="1" eaLnBrk="1" hangingPunct="1"/>
            <a:r>
              <a:rPr lang="en-US" altLang="en-US" smtClean="0"/>
              <a:t>Insufficient funds.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wipe(left)">
                                      <p:cBhvr>
                                        <p:cTn id="7" dur="500"/>
                                        <p:tgtEl>
                                          <p:spTgt spid="26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wipe(left)">
                                      <p:cBhvr>
                                        <p:cTn id="12" dur="500"/>
                                        <p:tgtEl>
                                          <p:spTgt spid="26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wipe(left)">
                                      <p:cBhvr>
                                        <p:cTn id="17" dur="500"/>
                                        <p:tgtEl>
                                          <p:spTgt spid="26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9">
                                            <p:txEl>
                                              <p:pRg st="3" end="3"/>
                                            </p:txEl>
                                          </p:spTgt>
                                        </p:tgtEl>
                                        <p:attrNameLst>
                                          <p:attrName>style.visibility</p:attrName>
                                        </p:attrNameLst>
                                      </p:cBhvr>
                                      <p:to>
                                        <p:strVal val="visible"/>
                                      </p:to>
                                    </p:set>
                                    <p:animEffect transition="in" filter="wipe(left)">
                                      <p:cBhvr>
                                        <p:cTn id="22" dur="500"/>
                                        <p:tgtEl>
                                          <p:spTgt spid="266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9">
                                            <p:txEl>
                                              <p:pRg st="4" end="4"/>
                                            </p:txEl>
                                          </p:spTgt>
                                        </p:tgtEl>
                                        <p:attrNameLst>
                                          <p:attrName>style.visibility</p:attrName>
                                        </p:attrNameLst>
                                      </p:cBhvr>
                                      <p:to>
                                        <p:strVal val="visible"/>
                                      </p:to>
                                    </p:set>
                                    <p:animEffect transition="in" filter="wipe(left)">
                                      <p:cBhvr>
                                        <p:cTn id="27" dur="500"/>
                                        <p:tgtEl>
                                          <p:spTgt spid="2662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9">
                                            <p:txEl>
                                              <p:pRg st="5" end="5"/>
                                            </p:txEl>
                                          </p:spTgt>
                                        </p:tgtEl>
                                        <p:attrNameLst>
                                          <p:attrName>style.visibility</p:attrName>
                                        </p:attrNameLst>
                                      </p:cBhvr>
                                      <p:to>
                                        <p:strVal val="visible"/>
                                      </p:to>
                                    </p:set>
                                    <p:animEffect transition="in" filter="wipe(left)">
                                      <p:cBhvr>
                                        <p:cTn id="32" dur="500"/>
                                        <p:tgtEl>
                                          <p:spTgt spid="2662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9">
                                            <p:txEl>
                                              <p:pRg st="6" end="6"/>
                                            </p:txEl>
                                          </p:spTgt>
                                        </p:tgtEl>
                                        <p:attrNameLst>
                                          <p:attrName>style.visibility</p:attrName>
                                        </p:attrNameLst>
                                      </p:cBhvr>
                                      <p:to>
                                        <p:strVal val="visible"/>
                                      </p:to>
                                    </p:set>
                                    <p:animEffect transition="in" filter="wipe(left)">
                                      <p:cBhvr>
                                        <p:cTn id="37" dur="500"/>
                                        <p:tgtEl>
                                          <p:spTgt spid="266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p:cNvSpPr txBox="1">
            <a:spLocks noChangeArrowheads="1"/>
          </p:cNvSpPr>
          <p:nvPr/>
        </p:nvSpPr>
        <p:spPr bwMode="auto">
          <a:xfrm>
            <a:off x="685800" y="215900"/>
            <a:ext cx="8001000" cy="66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25"/>
              </a:spcBef>
            </a:pPr>
            <a:endParaRPr lang="en-US" altLang="en-US" sz="1700">
              <a:cs typeface="Times New Roman" panose="02020603050405020304" pitchFamily="18" charset="0"/>
            </a:endParaRPr>
          </a:p>
          <a:p>
            <a:pPr algn="just" eaLnBrk="1" hangingPunct="1"/>
            <a:r>
              <a:rPr lang="en-US" altLang="en-US" sz="2800" b="1" i="1">
                <a:solidFill>
                  <a:srgbClr val="C00000"/>
                </a:solidFill>
                <a:latin typeface="Calibri" panose="020F0502020204030204" pitchFamily="34" charset="0"/>
                <a:cs typeface="Calibri" panose="020F0502020204030204" pitchFamily="34" charset="0"/>
              </a:rPr>
              <a:t>Types of Entrepreneurs</a:t>
            </a:r>
            <a:endParaRPr lang="en-US" altLang="en-US" sz="2800" b="1">
              <a:solidFill>
                <a:srgbClr val="C00000"/>
              </a:solidFill>
              <a:latin typeface="Calibri" panose="020F0502020204030204" pitchFamily="34" charset="0"/>
              <a:cs typeface="Calibri" panose="020F0502020204030204" pitchFamily="34" charset="0"/>
            </a:endParaRPr>
          </a:p>
          <a:p>
            <a:pPr algn="just" eaLnBrk="1" hangingPunct="1">
              <a:lnSpc>
                <a:spcPct val="125000"/>
              </a:lnSpc>
              <a:spcBef>
                <a:spcPts val="675"/>
              </a:spcBef>
            </a:pPr>
            <a:r>
              <a:rPr lang="en-US" altLang="en-US" sz="1800">
                <a:cs typeface="Times New Roman" panose="02020603050405020304" pitchFamily="18" charset="0"/>
              </a:rPr>
              <a:t>Entrepreneurs fall into several categories: </a:t>
            </a:r>
          </a:p>
          <a:p>
            <a:pPr algn="just" eaLnBrk="1" hangingPunct="1">
              <a:lnSpc>
                <a:spcPct val="125000"/>
              </a:lnSpc>
              <a:spcBef>
                <a:spcPts val="675"/>
              </a:spcBef>
              <a:buFont typeface="Arial" panose="020B0604020202020204" pitchFamily="34" charset="0"/>
              <a:buAutoNum type="arabicPeriod"/>
            </a:pPr>
            <a:r>
              <a:rPr lang="en-US" altLang="en-US" sz="2800">
                <a:cs typeface="Times New Roman" panose="02020603050405020304" pitchFamily="18" charset="0"/>
              </a:rPr>
              <a:t>Classic entrepreneurs</a:t>
            </a:r>
          </a:p>
          <a:p>
            <a:pPr algn="just" eaLnBrk="1" hangingPunct="1">
              <a:lnSpc>
                <a:spcPct val="125000"/>
              </a:lnSpc>
              <a:spcBef>
                <a:spcPts val="675"/>
              </a:spcBef>
              <a:buFont typeface="Arial" panose="020B0604020202020204" pitchFamily="34" charset="0"/>
              <a:buAutoNum type="arabicPeriod"/>
            </a:pPr>
            <a:r>
              <a:rPr lang="en-US" altLang="en-US" sz="2800">
                <a:cs typeface="Times New Roman" panose="02020603050405020304" pitchFamily="18" charset="0"/>
              </a:rPr>
              <a:t>Growth-Oriented Entrepreneurs </a:t>
            </a:r>
          </a:p>
          <a:p>
            <a:pPr algn="just" eaLnBrk="1" hangingPunct="1">
              <a:lnSpc>
                <a:spcPct val="125000"/>
              </a:lnSpc>
              <a:spcBef>
                <a:spcPts val="675"/>
              </a:spcBef>
              <a:buFont typeface="Arial" panose="020B0604020202020204" pitchFamily="34" charset="0"/>
              <a:buAutoNum type="arabicPeriod"/>
            </a:pPr>
            <a:r>
              <a:rPr lang="en-US" altLang="en-US" sz="2800">
                <a:cs typeface="Times New Roman" panose="02020603050405020304" pitchFamily="18" charset="0"/>
              </a:rPr>
              <a:t> Multipreneurs, and </a:t>
            </a:r>
          </a:p>
          <a:p>
            <a:pPr algn="just" eaLnBrk="1" hangingPunct="1">
              <a:lnSpc>
                <a:spcPct val="125000"/>
              </a:lnSpc>
              <a:spcBef>
                <a:spcPts val="675"/>
              </a:spcBef>
              <a:buFont typeface="Arial" panose="020B0604020202020204" pitchFamily="34" charset="0"/>
              <a:buAutoNum type="arabicPeriod"/>
            </a:pPr>
            <a:r>
              <a:rPr lang="en-US" altLang="en-US" sz="2800">
                <a:cs typeface="Times New Roman" panose="02020603050405020304" pitchFamily="18" charset="0"/>
              </a:rPr>
              <a:t>Intrapreneurs.</a:t>
            </a:r>
          </a:p>
          <a:p>
            <a:pPr eaLnBrk="1" hangingPunct="1">
              <a:spcBef>
                <a:spcPts val="25"/>
              </a:spcBef>
            </a:pPr>
            <a:endParaRPr lang="en-US" altLang="en-US" sz="1700">
              <a:cs typeface="Times New Roman" panose="02020603050405020304" pitchFamily="18" charset="0"/>
            </a:endParaRPr>
          </a:p>
          <a:p>
            <a:pPr algn="just" eaLnBrk="1" hangingPunct="1"/>
            <a:r>
              <a:rPr lang="en-US" altLang="en-US" sz="2800">
                <a:solidFill>
                  <a:srgbClr val="FF0000"/>
                </a:solidFill>
                <a:latin typeface="Calibri" panose="020F0502020204030204" pitchFamily="34" charset="0"/>
                <a:cs typeface="Calibri" panose="020F0502020204030204" pitchFamily="34" charset="0"/>
              </a:rPr>
              <a:t>Classic Entrepreneurs</a:t>
            </a:r>
          </a:p>
          <a:p>
            <a:pPr algn="just" eaLnBrk="1" hangingPunct="1">
              <a:lnSpc>
                <a:spcPct val="150000"/>
              </a:lnSpc>
              <a:spcBef>
                <a:spcPts val="675"/>
              </a:spcBef>
            </a:pPr>
            <a:r>
              <a:rPr lang="en-US" altLang="en-US" sz="2000" b="1" i="1">
                <a:cs typeface="Times New Roman" panose="02020603050405020304" pitchFamily="18" charset="0"/>
              </a:rPr>
              <a:t>Classic entrepreneurs </a:t>
            </a:r>
            <a:r>
              <a:rPr lang="en-US" altLang="en-US" sz="2000">
                <a:cs typeface="Times New Roman" panose="02020603050405020304" pitchFamily="18" charset="0"/>
              </a:rPr>
              <a:t>are risk-takers who start their own  companies based on innovative ideas. Some classic  entrepreneurs are </a:t>
            </a:r>
            <a:r>
              <a:rPr lang="en-US" altLang="en-US" sz="2000" b="1" i="1">
                <a:solidFill>
                  <a:srgbClr val="FF0000"/>
                </a:solidFill>
                <a:cs typeface="Times New Roman" panose="02020603050405020304" pitchFamily="18" charset="0"/>
              </a:rPr>
              <a:t>micropreneurs</a:t>
            </a:r>
            <a:r>
              <a:rPr lang="en-US" altLang="en-US" sz="2000" i="1">
                <a:cs typeface="Times New Roman" panose="02020603050405020304" pitchFamily="18" charset="0"/>
              </a:rPr>
              <a:t> </a:t>
            </a:r>
            <a:r>
              <a:rPr lang="en-US" altLang="en-US" sz="2000">
                <a:cs typeface="Times New Roman" panose="02020603050405020304" pitchFamily="18" charset="0"/>
              </a:rPr>
              <a:t>who start small and plan to stay  small. They often start businesses just for personal satisfaction  and the lifestyle. </a:t>
            </a:r>
          </a:p>
          <a:p>
            <a:pPr algn="just" eaLnBrk="1" hangingPunct="1">
              <a:lnSpc>
                <a:spcPct val="150000"/>
              </a:lnSpc>
              <a:spcBef>
                <a:spcPts val="675"/>
              </a:spcBef>
            </a:pPr>
            <a:endParaRPr lang="en-US" altLang="en-US" sz="110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mtClean="0">
                <a:solidFill>
                  <a:srgbClr val="7030A0"/>
                </a:solidFill>
              </a:rPr>
              <a:t>Reasons for Failure</a:t>
            </a:r>
          </a:p>
        </p:txBody>
      </p:sp>
      <p:sp>
        <p:nvSpPr>
          <p:cNvPr id="53251" name="Content Placeholder 2"/>
          <p:cNvSpPr>
            <a:spLocks noGrp="1"/>
          </p:cNvSpPr>
          <p:nvPr>
            <p:ph idx="1"/>
          </p:nvPr>
        </p:nvSpPr>
        <p:spPr/>
        <p:txBody>
          <a:bodyPr/>
          <a:lstStyle/>
          <a:p>
            <a:pPr eaLnBrk="1" hangingPunct="1"/>
            <a:r>
              <a:rPr lang="en-US" altLang="en-US" sz="2800" smtClean="0"/>
              <a:t>Uncertainty of Income</a:t>
            </a:r>
          </a:p>
          <a:p>
            <a:pPr eaLnBrk="1" hangingPunct="1"/>
            <a:r>
              <a:rPr lang="en-US" altLang="en-US" sz="2800" smtClean="0"/>
              <a:t>Risk of losing entire investment</a:t>
            </a:r>
          </a:p>
          <a:p>
            <a:pPr eaLnBrk="1" hangingPunct="1"/>
            <a:r>
              <a:rPr lang="en-US" altLang="en-US" sz="2800" smtClean="0"/>
              <a:t>Long hours and hard work</a:t>
            </a:r>
          </a:p>
          <a:p>
            <a:pPr eaLnBrk="1" hangingPunct="1"/>
            <a:r>
              <a:rPr lang="en-US" altLang="en-US" sz="2800" smtClean="0"/>
              <a:t>Lower quality of life until the business gets established: </a:t>
            </a:r>
          </a:p>
          <a:p>
            <a:pPr eaLnBrk="1" hangingPunct="1"/>
            <a:r>
              <a:rPr lang="en-US" altLang="en-US" sz="2800" smtClean="0"/>
              <a:t>High levels of stress  </a:t>
            </a:r>
          </a:p>
          <a:p>
            <a:pPr eaLnBrk="1" hangingPunct="1"/>
            <a:r>
              <a:rPr lang="en-US" altLang="en-US" sz="2800" smtClean="0"/>
              <a:t>Complete responsibility</a:t>
            </a:r>
          </a:p>
          <a:p>
            <a:pPr eaLnBrk="1" hangingPunct="1"/>
            <a:r>
              <a:rPr lang="en-US" altLang="en-US" sz="2800" smtClean="0"/>
              <a:t>Discouragement</a:t>
            </a:r>
            <a:endParaRPr lang="en-US" altLang="en-US" sz="960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655D2291-DC16-4DF5-BA88-7623AD26B02F}" type="slidenum">
              <a:rPr lang="en-US" altLang="en-US" sz="1200">
                <a:solidFill>
                  <a:schemeClr val="bg1"/>
                </a:solidFill>
                <a:latin typeface="Arial" panose="020B0604020202020204" pitchFamily="34" charset="0"/>
              </a:rPr>
              <a:pPr eaLnBrk="1" hangingPunct="1"/>
              <a:t>50</a:t>
            </a:fld>
            <a:endParaRPr lang="en-US" altLang="en-US" sz="1200">
              <a:solidFill>
                <a:schemeClr val="bg1"/>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smtClean="0">
                <a:solidFill>
                  <a:srgbClr val="7030A0"/>
                </a:solidFill>
              </a:rPr>
              <a:t>Factors Driving the Entrepreneurial Trend </a:t>
            </a:r>
          </a:p>
        </p:txBody>
      </p:sp>
      <p:sp>
        <p:nvSpPr>
          <p:cNvPr id="54275" name="Content Placeholder 2"/>
          <p:cNvSpPr>
            <a:spLocks noGrp="1"/>
          </p:cNvSpPr>
          <p:nvPr>
            <p:ph idx="1"/>
          </p:nvPr>
        </p:nvSpPr>
        <p:spPr/>
        <p:txBody>
          <a:bodyPr/>
          <a:lstStyle/>
          <a:p>
            <a:pPr eaLnBrk="1" hangingPunct="1"/>
            <a:r>
              <a:rPr lang="en-US" altLang="en-US" smtClean="0"/>
              <a:t>Entrepreneurs as Heroes</a:t>
            </a:r>
          </a:p>
          <a:p>
            <a:pPr eaLnBrk="1" hangingPunct="1"/>
            <a:r>
              <a:rPr lang="en-US" altLang="en-US" smtClean="0"/>
              <a:t>Entrepreneurial Education</a:t>
            </a:r>
          </a:p>
          <a:p>
            <a:pPr eaLnBrk="1" hangingPunct="1"/>
            <a:r>
              <a:rPr lang="en-US" altLang="en-US" smtClean="0"/>
              <a:t>Demographic and Economic Factors</a:t>
            </a:r>
          </a:p>
          <a:p>
            <a:pPr eaLnBrk="1" hangingPunct="1"/>
            <a:r>
              <a:rPr lang="en-US" altLang="en-US" smtClean="0"/>
              <a:t>Shift to a Service Economy</a:t>
            </a:r>
          </a:p>
          <a:p>
            <a:pPr eaLnBrk="1" hangingPunct="1"/>
            <a:r>
              <a:rPr lang="en-US" altLang="en-US" smtClean="0"/>
              <a:t>Technological Advancements</a:t>
            </a:r>
          </a:p>
          <a:p>
            <a:pPr eaLnBrk="1" hangingPunct="1"/>
            <a:r>
              <a:rPr lang="en-US" altLang="en-US" smtClean="0"/>
              <a:t>International Opportunities</a:t>
            </a:r>
          </a:p>
          <a:p>
            <a:pPr eaLnBrk="1" hangingPunct="1"/>
            <a:r>
              <a:rPr lang="en-US" altLang="en-US" smtClean="0"/>
              <a:t>E-Commerce and the World Wide Web</a:t>
            </a:r>
          </a:p>
          <a:p>
            <a:pPr eaLnBrk="1" hangingPunct="1"/>
            <a:r>
              <a:rPr lang="en-US" altLang="en-US" smtClean="0"/>
              <a:t>Independent Lifestyle</a:t>
            </a:r>
          </a:p>
          <a:p>
            <a:pPr eaLnBrk="1" hangingPunct="1"/>
            <a:endParaRPr lang="en-US" altLang="en-US"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C0622A46-2AF8-4E51-A0EB-C7267D4B63C2}" type="slidenum">
              <a:rPr lang="en-US" altLang="en-US" sz="1200">
                <a:solidFill>
                  <a:schemeClr val="bg1"/>
                </a:solidFill>
                <a:latin typeface="Arial" panose="020B0604020202020204" pitchFamily="34" charset="0"/>
              </a:rPr>
              <a:pPr eaLnBrk="1" hangingPunct="1"/>
              <a:t>51</a:t>
            </a:fld>
            <a:endParaRPr lang="en-US" altLang="en-US" sz="1200">
              <a:solidFill>
                <a:schemeClr val="bg1"/>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smtClean="0">
                <a:solidFill>
                  <a:srgbClr val="7030A0"/>
                </a:solidFill>
              </a:rPr>
              <a:t>The Cultural Diversity of Entrepreneurship</a:t>
            </a:r>
          </a:p>
        </p:txBody>
      </p:sp>
      <p:sp>
        <p:nvSpPr>
          <p:cNvPr id="55299" name="Content Placeholder 2"/>
          <p:cNvSpPr>
            <a:spLocks noGrp="1"/>
          </p:cNvSpPr>
          <p:nvPr>
            <p:ph idx="1"/>
          </p:nvPr>
        </p:nvSpPr>
        <p:spPr/>
        <p:txBody>
          <a:bodyPr/>
          <a:lstStyle/>
          <a:p>
            <a:pPr eaLnBrk="1" hangingPunct="1"/>
            <a:r>
              <a:rPr lang="en-US" altLang="en-US" sz="2800" smtClean="0"/>
              <a:t>Young Entrepreneurs</a:t>
            </a:r>
          </a:p>
          <a:p>
            <a:pPr eaLnBrk="1" hangingPunct="1"/>
            <a:r>
              <a:rPr lang="en-US" altLang="en-US" sz="2800" smtClean="0"/>
              <a:t>Women Entrepreneurs: </a:t>
            </a:r>
          </a:p>
          <a:p>
            <a:pPr eaLnBrk="1" hangingPunct="1"/>
            <a:r>
              <a:rPr lang="en-US" altLang="en-US" sz="2800" smtClean="0"/>
              <a:t>Minority Entrepreneurs</a:t>
            </a:r>
          </a:p>
          <a:p>
            <a:pPr eaLnBrk="1" hangingPunct="1"/>
            <a:r>
              <a:rPr lang="en-US" altLang="en-US" sz="2800" smtClean="0"/>
              <a:t>Immigrant Entrepreneurs</a:t>
            </a:r>
          </a:p>
          <a:p>
            <a:pPr eaLnBrk="1" hangingPunct="1"/>
            <a:r>
              <a:rPr lang="en-US" altLang="en-US" sz="2800" smtClean="0"/>
              <a:t>Part-Time Entrepreneurs</a:t>
            </a:r>
          </a:p>
          <a:p>
            <a:pPr eaLnBrk="1" hangingPunct="1"/>
            <a:r>
              <a:rPr lang="en-US" altLang="en-US" sz="2800" smtClean="0"/>
              <a:t>Home-Based Businesses</a:t>
            </a:r>
          </a:p>
          <a:p>
            <a:pPr eaLnBrk="1" hangingPunct="1"/>
            <a:r>
              <a:rPr lang="en-US" altLang="en-US" sz="2800" smtClean="0"/>
              <a:t>Family Business</a:t>
            </a:r>
          </a:p>
          <a:p>
            <a:pPr eaLnBrk="1" hangingPunct="1"/>
            <a:r>
              <a:rPr lang="en-US" altLang="en-US" sz="2800" smtClean="0"/>
              <a:t>Copreneurs</a:t>
            </a:r>
          </a:p>
          <a:p>
            <a:pPr eaLnBrk="1" hangingPunct="1"/>
            <a:r>
              <a:rPr lang="en-US" altLang="en-US" sz="2800" smtClean="0"/>
              <a:t>Corporate Dropouts and Castoffs</a:t>
            </a:r>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BACCCDB0-BDAF-4AE0-884A-9F9EF19E19C0}" type="slidenum">
              <a:rPr lang="en-US" altLang="en-US" sz="1200">
                <a:solidFill>
                  <a:schemeClr val="bg1"/>
                </a:solidFill>
                <a:latin typeface="Arial" panose="020B0604020202020204" pitchFamily="34" charset="0"/>
              </a:rPr>
              <a:pPr eaLnBrk="1" hangingPunct="1"/>
              <a:t>52</a:t>
            </a:fld>
            <a:endParaRPr lang="en-US" altLang="en-US" sz="1200">
              <a:solidFill>
                <a:schemeClr val="bg1"/>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smtClean="0">
                <a:solidFill>
                  <a:srgbClr val="7030A0"/>
                </a:solidFill>
              </a:rPr>
              <a:t>The 10 Deadly Mistakes of Entrepreneurship </a:t>
            </a:r>
          </a:p>
        </p:txBody>
      </p:sp>
      <p:sp>
        <p:nvSpPr>
          <p:cNvPr id="56323" name="Content Placeholder 2"/>
          <p:cNvSpPr>
            <a:spLocks noGrp="1"/>
          </p:cNvSpPr>
          <p:nvPr>
            <p:ph idx="1"/>
          </p:nvPr>
        </p:nvSpPr>
        <p:spPr/>
        <p:txBody>
          <a:bodyPr/>
          <a:lstStyle/>
          <a:p>
            <a:pPr eaLnBrk="1" hangingPunct="1"/>
            <a:r>
              <a:rPr lang="en-US" altLang="en-US" sz="2400" smtClean="0"/>
              <a:t>Management mistakes</a:t>
            </a:r>
          </a:p>
          <a:p>
            <a:pPr eaLnBrk="1" hangingPunct="1"/>
            <a:r>
              <a:rPr lang="en-US" altLang="en-US" sz="2400" smtClean="0"/>
              <a:t>Lack of experience</a:t>
            </a:r>
          </a:p>
          <a:p>
            <a:pPr eaLnBrk="1" hangingPunct="1"/>
            <a:r>
              <a:rPr lang="en-US" altLang="en-US" sz="2400" smtClean="0"/>
              <a:t>Poor financial control</a:t>
            </a:r>
          </a:p>
          <a:p>
            <a:pPr eaLnBrk="1" hangingPunct="1"/>
            <a:r>
              <a:rPr lang="en-US" altLang="en-US" sz="2400" smtClean="0"/>
              <a:t>Weak marketing efforts</a:t>
            </a:r>
          </a:p>
          <a:p>
            <a:pPr eaLnBrk="1" hangingPunct="1"/>
            <a:r>
              <a:rPr lang="en-US" altLang="en-US" sz="2400" smtClean="0"/>
              <a:t>Failure to develop a strategic plan</a:t>
            </a:r>
          </a:p>
          <a:p>
            <a:pPr eaLnBrk="1" hangingPunct="1"/>
            <a:r>
              <a:rPr lang="en-US" altLang="en-US" sz="2400" smtClean="0"/>
              <a:t>Uncontrolled growth: </a:t>
            </a:r>
          </a:p>
          <a:p>
            <a:pPr eaLnBrk="1" hangingPunct="1"/>
            <a:r>
              <a:rPr lang="en-US" altLang="en-US" sz="2400" smtClean="0"/>
              <a:t>Poor location</a:t>
            </a:r>
          </a:p>
          <a:p>
            <a:pPr eaLnBrk="1" hangingPunct="1"/>
            <a:r>
              <a:rPr lang="en-US" altLang="en-US" sz="2400" smtClean="0"/>
              <a:t>Improper inventory control</a:t>
            </a:r>
          </a:p>
          <a:p>
            <a:pPr eaLnBrk="1" hangingPunct="1"/>
            <a:r>
              <a:rPr lang="en-US" altLang="en-US" sz="2400" smtClean="0"/>
              <a:t>Incorrect pricing</a:t>
            </a:r>
          </a:p>
          <a:p>
            <a:pPr eaLnBrk="1" hangingPunct="1"/>
            <a:r>
              <a:rPr lang="en-US" altLang="en-US" sz="2400" smtClean="0"/>
              <a:t>Inability to Make the “entrepreneurial transition”: </a:t>
            </a:r>
          </a:p>
          <a:p>
            <a:pPr eaLnBrk="1" hangingPunct="1"/>
            <a:endParaRPr lang="en-US" altLang="en-US"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F0D4FC8C-F366-43C5-945B-4B54F6A331C2}" type="slidenum">
              <a:rPr lang="en-US" altLang="en-US" sz="1200">
                <a:solidFill>
                  <a:schemeClr val="bg1"/>
                </a:solidFill>
                <a:latin typeface="Arial" panose="020B0604020202020204" pitchFamily="34" charset="0"/>
              </a:rPr>
              <a:pPr eaLnBrk="1" hangingPunct="1"/>
              <a:t>53</a:t>
            </a:fld>
            <a:endParaRPr lang="en-US" altLang="en-US" sz="1200">
              <a:solidFill>
                <a:schemeClr val="bg1"/>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smtClean="0">
                <a:solidFill>
                  <a:srgbClr val="7030A0"/>
                </a:solidFill>
              </a:rPr>
              <a:t>How to Avoid the Mistakes </a:t>
            </a:r>
          </a:p>
        </p:txBody>
      </p:sp>
      <p:sp>
        <p:nvSpPr>
          <p:cNvPr id="3" name="Content Placeholder 2"/>
          <p:cNvSpPr>
            <a:spLocks noGrp="1"/>
          </p:cNvSpPr>
          <p:nvPr>
            <p:ph idx="1"/>
          </p:nvPr>
        </p:nvSpPr>
        <p:spPr/>
        <p:txBody>
          <a:bodyPr/>
          <a:lstStyle/>
          <a:p>
            <a:pPr marL="0" indent="0" eaLnBrk="1" hangingPunct="1">
              <a:buFontTx/>
              <a:buNone/>
              <a:defRPr/>
            </a:pPr>
            <a:r>
              <a:rPr lang="en-US" dirty="0" smtClean="0"/>
              <a:t>	Know your business in depth</a:t>
            </a:r>
          </a:p>
          <a:p>
            <a:pPr marL="0" indent="0" eaLnBrk="1" hangingPunct="1">
              <a:buFontTx/>
              <a:buNone/>
              <a:defRPr/>
            </a:pPr>
            <a:r>
              <a:rPr lang="en-US" dirty="0" smtClean="0"/>
              <a:t>	Develop a solid business plan </a:t>
            </a:r>
          </a:p>
          <a:p>
            <a:pPr marL="0" indent="0" eaLnBrk="1" hangingPunct="1">
              <a:buFontTx/>
              <a:buNone/>
              <a:defRPr/>
            </a:pPr>
            <a:r>
              <a:rPr lang="en-US" dirty="0" smtClean="0"/>
              <a:t>	Manage financial resources </a:t>
            </a:r>
          </a:p>
          <a:p>
            <a:pPr marL="0" indent="0" eaLnBrk="1" hangingPunct="1">
              <a:buFontTx/>
              <a:buNone/>
              <a:defRPr/>
            </a:pPr>
            <a:r>
              <a:rPr lang="en-US" dirty="0" smtClean="0"/>
              <a:t>	Understand financial statements </a:t>
            </a:r>
          </a:p>
          <a:p>
            <a:pPr marL="0" indent="0" eaLnBrk="1" hangingPunct="1">
              <a:buFontTx/>
              <a:buNone/>
              <a:defRPr/>
            </a:pPr>
            <a:r>
              <a:rPr lang="en-US" dirty="0" smtClean="0"/>
              <a:t>	Learn to Manage People Effectively </a:t>
            </a:r>
          </a:p>
          <a:p>
            <a:pPr marL="0" indent="0" eaLnBrk="1" hangingPunct="1">
              <a:buFontTx/>
              <a:buNone/>
              <a:defRPr/>
            </a:pPr>
            <a:r>
              <a:rPr lang="en-US" dirty="0" smtClean="0"/>
              <a:t>	Keep in tune with yourself </a:t>
            </a:r>
          </a:p>
          <a:p>
            <a:pPr marL="0" indent="0" eaLnBrk="1" hangingPunct="1">
              <a:buFontTx/>
              <a:buNone/>
              <a:defRPr/>
            </a:pPr>
            <a:endParaRPr lang="en-US" dirty="0" smtClean="0"/>
          </a:p>
          <a:p>
            <a:pPr eaLnBrk="1" hangingPunct="1">
              <a:defRPr/>
            </a:pPr>
            <a:endParaRPr lang="en-US" dirty="0" smtClean="0"/>
          </a:p>
        </p:txBody>
      </p:sp>
      <p:sp>
        <p:nvSpPr>
          <p:cNvPr id="4" name="Footer Placeholder 3"/>
          <p:cNvSpPr>
            <a:spLocks noGrp="1"/>
          </p:cNvSpPr>
          <p:nvPr>
            <p:ph type="ftr" sz="quarter" idx="10"/>
          </p:nvPr>
        </p:nvSpPr>
        <p:spPr/>
        <p:txBody>
          <a:bodyPr/>
          <a:lstStyle/>
          <a:p>
            <a:pPr>
              <a:defRPr/>
            </a:pPr>
            <a:r>
              <a:rPr lang="en-US"/>
              <a:t>Copyright © Houghton Mifflin Company. All rights reserved.</a:t>
            </a:r>
          </a:p>
        </p:txBody>
      </p:sp>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4A700DB2-1A1B-4DA9-8AA0-646D1CA72D8E}" type="slidenum">
              <a:rPr lang="en-US" altLang="en-US" sz="1200">
                <a:solidFill>
                  <a:schemeClr val="bg1"/>
                </a:solidFill>
                <a:latin typeface="Arial" panose="020B0604020202020204" pitchFamily="34" charset="0"/>
              </a:rPr>
              <a:pPr eaLnBrk="1" hangingPunct="1"/>
              <a:t>54</a:t>
            </a:fld>
            <a:endParaRPr lang="en-US" altLang="en-US" sz="1200">
              <a:solidFill>
                <a:schemeClr val="bg1"/>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t>Copyright © Houghton Mifflin Company. All rights reserved.</a:t>
            </a:r>
          </a:p>
        </p:txBody>
      </p:sp>
      <p:sp>
        <p:nvSpPr>
          <p:cNvPr id="6" name="Slide Number Placeholder 5"/>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1"/>
                </a:solidFill>
                <a:latin typeface="Arial" panose="020B0604020202020204" pitchFamily="34" charset="0"/>
              </a:rPr>
              <a:t>10 - </a:t>
            </a:r>
            <a:fld id="{2B4359E6-7CB0-4B91-84B6-A343D251E377}" type="slidenum">
              <a:rPr lang="en-US" altLang="en-US" sz="1200">
                <a:solidFill>
                  <a:schemeClr val="bg1"/>
                </a:solidFill>
                <a:latin typeface="Arial" panose="020B0604020202020204" pitchFamily="34" charset="0"/>
              </a:rPr>
              <a:pPr eaLnBrk="1" hangingPunct="1"/>
              <a:t>55</a:t>
            </a:fld>
            <a:endParaRPr lang="en-US" altLang="en-US" sz="1200">
              <a:solidFill>
                <a:schemeClr val="bg1"/>
              </a:solidFill>
              <a:latin typeface="Arial" panose="020B0604020202020204" pitchFamily="34" charset="0"/>
            </a:endParaRPr>
          </a:p>
        </p:txBody>
      </p:sp>
      <p:sp>
        <p:nvSpPr>
          <p:cNvPr id="58372" name="Rectangle 7"/>
          <p:cNvSpPr>
            <a:spLocks noGrp="1" noChangeArrowheads="1"/>
          </p:cNvSpPr>
          <p:nvPr>
            <p:ph type="title"/>
          </p:nvPr>
        </p:nvSpPr>
        <p:spPr/>
        <p:txBody>
          <a:bodyPr/>
          <a:lstStyle/>
          <a:p>
            <a:pPr eaLnBrk="1" hangingPunct="1"/>
            <a:r>
              <a:rPr lang="en-US" altLang="en-US" smtClean="0"/>
              <a:t>Reasons for Success:</a:t>
            </a:r>
          </a:p>
        </p:txBody>
      </p:sp>
      <p:sp>
        <p:nvSpPr>
          <p:cNvPr id="27656" name="Rectangle 8"/>
          <p:cNvSpPr>
            <a:spLocks noGrp="1" noChangeArrowheads="1"/>
          </p:cNvSpPr>
          <p:nvPr>
            <p:ph type="body" sz="half" idx="1"/>
          </p:nvPr>
        </p:nvSpPr>
        <p:spPr/>
        <p:txBody>
          <a:bodyPr/>
          <a:lstStyle/>
          <a:p>
            <a:pPr eaLnBrk="1" hangingPunct="1"/>
            <a:r>
              <a:rPr lang="en-US" altLang="en-US" sz="2800" smtClean="0"/>
              <a:t>Owner committed to success.</a:t>
            </a:r>
          </a:p>
          <a:p>
            <a:pPr eaLnBrk="1" hangingPunct="1"/>
            <a:r>
              <a:rPr lang="en-US" altLang="en-US" sz="2800" smtClean="0"/>
              <a:t>Careful analysis of market conditions.</a:t>
            </a:r>
          </a:p>
          <a:p>
            <a:pPr eaLnBrk="1" hangingPunct="1"/>
            <a:r>
              <a:rPr lang="en-US" altLang="en-US" sz="2800" smtClean="0"/>
              <a:t>Managerial competence.</a:t>
            </a:r>
          </a:p>
          <a:p>
            <a:pPr eaLnBrk="1" hangingPunct="1"/>
            <a:r>
              <a:rPr lang="en-US" altLang="en-US" sz="2800" smtClean="0"/>
              <a:t>Luck can contribute to success.</a:t>
            </a:r>
          </a:p>
        </p:txBody>
      </p:sp>
      <p:pic>
        <p:nvPicPr>
          <p:cNvPr id="58374" name="Picture 10" descr="j0177752"/>
          <p:cNvPicPr>
            <a:picLocks noChangeAspect="1" noChangeArrowheads="1"/>
          </p:cNvPicPr>
          <p:nvPr>
            <p:ph sz="half" idx="2"/>
          </p:nvPr>
        </p:nvPicPr>
        <p:blipFill>
          <a:blip r:embed="rId2">
            <a:lum bright="6000" contrast="6000"/>
            <a:extLst>
              <a:ext uri="{28A0092B-C50C-407E-A947-70E740481C1C}">
                <a14:useLocalDpi xmlns:a14="http://schemas.microsoft.com/office/drawing/2010/main" val="0"/>
              </a:ext>
            </a:extLst>
          </a:blip>
          <a:srcRect/>
          <a:stretch>
            <a:fillRect/>
          </a:stretch>
        </p:blipFill>
        <p:spPr>
          <a:xfrm>
            <a:off x="4800600" y="2362200"/>
            <a:ext cx="3657600" cy="2587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6">
                                            <p:txEl>
                                              <p:pRg st="0" end="0"/>
                                            </p:txEl>
                                          </p:spTgt>
                                        </p:tgtEl>
                                        <p:attrNameLst>
                                          <p:attrName>style.visibility</p:attrName>
                                        </p:attrNameLst>
                                      </p:cBhvr>
                                      <p:to>
                                        <p:strVal val="visible"/>
                                      </p:to>
                                    </p:set>
                                    <p:animEffect transition="in" filter="wipe(left)">
                                      <p:cBhvr>
                                        <p:cTn id="7" dur="500"/>
                                        <p:tgtEl>
                                          <p:spTgt spid="276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6">
                                            <p:txEl>
                                              <p:pRg st="1" end="1"/>
                                            </p:txEl>
                                          </p:spTgt>
                                        </p:tgtEl>
                                        <p:attrNameLst>
                                          <p:attrName>style.visibility</p:attrName>
                                        </p:attrNameLst>
                                      </p:cBhvr>
                                      <p:to>
                                        <p:strVal val="visible"/>
                                      </p:to>
                                    </p:set>
                                    <p:animEffect transition="in" filter="wipe(left)">
                                      <p:cBhvr>
                                        <p:cTn id="12" dur="500"/>
                                        <p:tgtEl>
                                          <p:spTgt spid="276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6">
                                            <p:txEl>
                                              <p:pRg st="2" end="2"/>
                                            </p:txEl>
                                          </p:spTgt>
                                        </p:tgtEl>
                                        <p:attrNameLst>
                                          <p:attrName>style.visibility</p:attrName>
                                        </p:attrNameLst>
                                      </p:cBhvr>
                                      <p:to>
                                        <p:strVal val="visible"/>
                                      </p:to>
                                    </p:set>
                                    <p:animEffect transition="in" filter="wipe(left)">
                                      <p:cBhvr>
                                        <p:cTn id="17" dur="500"/>
                                        <p:tgtEl>
                                          <p:spTgt spid="276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6">
                                            <p:txEl>
                                              <p:pRg st="3" end="3"/>
                                            </p:txEl>
                                          </p:spTgt>
                                        </p:tgtEl>
                                        <p:attrNameLst>
                                          <p:attrName>style.visibility</p:attrName>
                                        </p:attrNameLst>
                                      </p:cBhvr>
                                      <p:to>
                                        <p:strVal val="visible"/>
                                      </p:to>
                                    </p:set>
                                    <p:animEffect transition="in" filter="wipe(left)">
                                      <p:cBhvr>
                                        <p:cTn id="22" dur="500"/>
                                        <p:tgtEl>
                                          <p:spTgt spid="276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2"/>
          <p:cNvSpPr txBox="1">
            <a:spLocks noChangeArrowheads="1"/>
          </p:cNvSpPr>
          <p:nvPr/>
        </p:nvSpPr>
        <p:spPr bwMode="auto">
          <a:xfrm>
            <a:off x="554038" y="354013"/>
            <a:ext cx="8035925"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510"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25000"/>
              </a:lnSpc>
              <a:spcBef>
                <a:spcPts val="125"/>
              </a:spcBef>
            </a:pPr>
            <a:r>
              <a:rPr lang="en-US" altLang="en-US" sz="1100">
                <a:cs typeface="Times New Roman" panose="02020603050405020304" pitchFamily="18" charset="0"/>
              </a:rPr>
              <a:t>.</a:t>
            </a:r>
          </a:p>
          <a:p>
            <a:pPr eaLnBrk="1" hangingPunct="1">
              <a:spcBef>
                <a:spcPts val="38"/>
              </a:spcBef>
            </a:pPr>
            <a:r>
              <a:rPr lang="en-US" altLang="en-US" sz="3200" b="1">
                <a:solidFill>
                  <a:srgbClr val="C00000"/>
                </a:solidFill>
                <a:cs typeface="Times New Roman" panose="02020603050405020304" pitchFamily="18" charset="0"/>
              </a:rPr>
              <a:t>Growth-Oriented Entrepreneur</a:t>
            </a:r>
          </a:p>
          <a:p>
            <a:pPr eaLnBrk="1" hangingPunct="1">
              <a:spcBef>
                <a:spcPts val="25"/>
              </a:spcBef>
            </a:pPr>
            <a:endParaRPr lang="en-US" altLang="en-US" sz="1000">
              <a:cs typeface="Times New Roman" panose="02020603050405020304" pitchFamily="18" charset="0"/>
            </a:endParaRPr>
          </a:p>
          <a:p>
            <a:pPr algn="just" eaLnBrk="1" hangingPunct="1">
              <a:lnSpc>
                <a:spcPct val="125000"/>
              </a:lnSpc>
            </a:pPr>
            <a:r>
              <a:rPr lang="en-US" altLang="en-US" sz="1100">
                <a:cs typeface="Times New Roman" panose="02020603050405020304" pitchFamily="18" charset="0"/>
              </a:rPr>
              <a:t> </a:t>
            </a:r>
            <a:r>
              <a:rPr lang="en-US" altLang="en-US" i="1">
                <a:cs typeface="Times New Roman" panose="02020603050405020304" pitchFamily="18" charset="0"/>
              </a:rPr>
              <a:t>growth-oriented entrepreneurs </a:t>
            </a:r>
            <a:r>
              <a:rPr lang="en-US" altLang="en-US">
                <a:cs typeface="Times New Roman" panose="02020603050405020304" pitchFamily="18" charset="0"/>
              </a:rPr>
              <a:t>want their business  to grow into a major corporation. Most high-tech companies are  formed by growth-oriented entrepreneurs. Jeff Bezos recognized  that with Internet technology he could compete with large chains  of traditional book retailers. </a:t>
            </a:r>
            <a:r>
              <a:rPr lang="en-US" altLang="en-US" b="1">
                <a:cs typeface="Times New Roman" panose="02020603050405020304" pitchFamily="18" charset="0"/>
              </a:rPr>
              <a:t>Bezos</a:t>
            </a:r>
            <a:r>
              <a:rPr lang="en-US" altLang="en-US">
                <a:cs typeface="Times New Roman" panose="02020603050405020304" pitchFamily="18" charset="0"/>
              </a:rPr>
              <a:t>’s goal was to build his  company into a high-growth enterprise—and he chose a name  that reflected his strategy: Amazon.com.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2"/>
          <p:cNvSpPr txBox="1">
            <a:spLocks noChangeArrowheads="1"/>
          </p:cNvSpPr>
          <p:nvPr/>
        </p:nvSpPr>
        <p:spPr bwMode="auto">
          <a:xfrm>
            <a:off x="554038" y="409575"/>
            <a:ext cx="7758112"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25"/>
              </a:spcBef>
            </a:pPr>
            <a:endParaRPr lang="en-US" altLang="en-US" sz="1700">
              <a:cs typeface="Times New Roman" panose="02020603050405020304" pitchFamily="18" charset="0"/>
            </a:endParaRPr>
          </a:p>
          <a:p>
            <a:pPr eaLnBrk="1" hangingPunct="1"/>
            <a:r>
              <a:rPr lang="en-US" altLang="en-US" sz="3200" b="1">
                <a:solidFill>
                  <a:srgbClr val="C00000"/>
                </a:solidFill>
                <a:latin typeface="Calibri" panose="020F0502020204030204" pitchFamily="34" charset="0"/>
                <a:cs typeface="Calibri" panose="020F0502020204030204" pitchFamily="34" charset="0"/>
              </a:rPr>
              <a:t>Multipreneurs</a:t>
            </a:r>
          </a:p>
          <a:p>
            <a:pPr algn="just" eaLnBrk="1" hangingPunct="1">
              <a:lnSpc>
                <a:spcPct val="125000"/>
              </a:lnSpc>
              <a:spcBef>
                <a:spcPts val="675"/>
              </a:spcBef>
            </a:pPr>
            <a:r>
              <a:rPr lang="en-US" altLang="en-US" sz="2000">
                <a:cs typeface="Times New Roman" panose="02020603050405020304" pitchFamily="18" charset="0"/>
              </a:rPr>
              <a:t>Entrepreneurs who start a series of  companies. They thrive on the challenge of building a business  and watching it grow. In fact, over half of the chief executives at  </a:t>
            </a:r>
            <a:r>
              <a:rPr lang="en-US" altLang="en-US" sz="2000" i="1">
                <a:cs typeface="Times New Roman" panose="02020603050405020304" pitchFamily="18" charset="0"/>
              </a:rPr>
              <a:t>Inc. </a:t>
            </a:r>
            <a:r>
              <a:rPr lang="en-US" altLang="en-US" sz="2000">
                <a:cs typeface="Times New Roman" panose="02020603050405020304" pitchFamily="18" charset="0"/>
              </a:rPr>
              <a:t>500 companies say they would start another company if they  sold their current one. Brothers Jeff and Rich Sloan are a good  example of multipreneurs, having turned numerous improbable  ideas into successful companies. Over the past 20-plus years,  they have renovated houses, owned a horse breeding and  marketing business, invented a device to prevent car batteries  from dying, and so on. Their latest venture, a multimedia  company called </a:t>
            </a:r>
            <a:r>
              <a:rPr lang="en-US" altLang="en-US" sz="2000" b="1">
                <a:cs typeface="Times New Roman" panose="02020603050405020304" pitchFamily="18" charset="0"/>
              </a:rPr>
              <a:t>StartupNation</a:t>
            </a:r>
            <a:r>
              <a:rPr lang="en-US" altLang="en-US" sz="2000">
                <a:cs typeface="Times New Roman" panose="02020603050405020304" pitchFamily="18" charset="0"/>
              </a:rPr>
              <a:t>, helps individuals realize their  entrepreneurial dreams. And the brothers know what company  they want to start next: yours.</a:t>
            </a:r>
          </a:p>
          <a:p>
            <a:pPr eaLnBrk="1" hangingPunct="1">
              <a:spcBef>
                <a:spcPts val="25"/>
              </a:spcBef>
            </a:pPr>
            <a:endParaRPr lang="en-US" altLang="en-US" sz="90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bject 3"/>
          <p:cNvSpPr txBox="1">
            <a:spLocks noChangeArrowheads="1"/>
          </p:cNvSpPr>
          <p:nvPr/>
        </p:nvSpPr>
        <p:spPr bwMode="auto">
          <a:xfrm>
            <a:off x="914400" y="457200"/>
            <a:ext cx="731520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ts val="25"/>
              </a:spcBef>
            </a:pPr>
            <a:endParaRPr lang="en-US" altLang="en-US" sz="1700">
              <a:cs typeface="Times New Roman" panose="02020603050405020304" pitchFamily="18" charset="0"/>
            </a:endParaRPr>
          </a:p>
          <a:p>
            <a:pPr eaLnBrk="1" hangingPunct="1"/>
            <a:r>
              <a:rPr lang="en-US" altLang="en-US" sz="3200">
                <a:solidFill>
                  <a:srgbClr val="C00000"/>
                </a:solidFill>
                <a:latin typeface="Calibri" panose="020F0502020204030204" pitchFamily="34" charset="0"/>
                <a:cs typeface="Calibri" panose="020F0502020204030204" pitchFamily="34" charset="0"/>
              </a:rPr>
              <a:t>Intrapreneurs</a:t>
            </a:r>
            <a:endParaRPr lang="en-US" altLang="en-US" sz="1100">
              <a:latin typeface="Calibri" panose="020F0502020204030204" pitchFamily="34" charset="0"/>
              <a:cs typeface="Calibri" panose="020F0502020204030204" pitchFamily="34" charset="0"/>
            </a:endParaRPr>
          </a:p>
          <a:p>
            <a:pPr algn="just" eaLnBrk="1" hangingPunct="1">
              <a:lnSpc>
                <a:spcPct val="125000"/>
              </a:lnSpc>
              <a:spcBef>
                <a:spcPts val="675"/>
              </a:spcBef>
            </a:pPr>
            <a:r>
              <a:rPr lang="en-US" altLang="en-US" sz="2000">
                <a:cs typeface="Times New Roman" panose="02020603050405020304" pitchFamily="18" charset="0"/>
              </a:rPr>
              <a:t>Some entrepreneurs don’t own their own companies but apply  their creativity, vision, and risk-taking within a large  corporation. Called </a:t>
            </a:r>
            <a:r>
              <a:rPr lang="en-US" altLang="en-US" sz="2000" b="1">
                <a:cs typeface="Times New Roman" panose="02020603050405020304" pitchFamily="18" charset="0"/>
              </a:rPr>
              <a:t>intrapreneurs</a:t>
            </a:r>
            <a:r>
              <a:rPr lang="en-US" altLang="en-US" sz="2000">
                <a:cs typeface="Times New Roman" panose="02020603050405020304" pitchFamily="18" charset="0"/>
              </a:rPr>
              <a:t>, these employees enjoy the  freedom to nurture their ideas and develop new products, while  their employers provide regular salaries and financial backing.  Intrapreneurs have a high degree of autonomy to run their own  minicompanies within the larger enterprise. They share many of  the same personality traits as classic entrepreneurs, but they take  less personal risk. According to Gifford Pinchot, who coined  the term </a:t>
            </a:r>
            <a:r>
              <a:rPr lang="en-US" altLang="en-US" sz="2000" i="1">
                <a:cs typeface="Times New Roman" panose="02020603050405020304" pitchFamily="18" charset="0"/>
              </a:rPr>
              <a:t>intrapreneur </a:t>
            </a:r>
            <a:r>
              <a:rPr lang="en-US" altLang="en-US" sz="2000">
                <a:cs typeface="Times New Roman" panose="02020603050405020304" pitchFamily="18" charset="0"/>
              </a:rPr>
              <a:t>in his book of the same name, large  companies provide seed funds that finance in-house  entrepreneurial efforts. These include </a:t>
            </a:r>
            <a:r>
              <a:rPr lang="en-US" altLang="en-US" sz="2000" b="1">
                <a:cs typeface="Times New Roman" panose="02020603050405020304" pitchFamily="18" charset="0"/>
              </a:rPr>
              <a:t>Intel</a:t>
            </a:r>
            <a:r>
              <a:rPr lang="en-US" altLang="en-US" sz="2000">
                <a:cs typeface="Times New Roman" panose="02020603050405020304" pitchFamily="18" charset="0"/>
              </a:rPr>
              <a:t>, </a:t>
            </a:r>
            <a:r>
              <a:rPr lang="en-US" altLang="en-US" sz="2000" b="1">
                <a:cs typeface="Times New Roman" panose="02020603050405020304" pitchFamily="18" charset="0"/>
              </a:rPr>
              <a:t>IBM</a:t>
            </a:r>
            <a:r>
              <a:rPr lang="en-US" altLang="en-US" sz="2000">
                <a:cs typeface="Times New Roman" panose="02020603050405020304" pitchFamily="18" charset="0"/>
              </a:rPr>
              <a:t>, </a:t>
            </a:r>
            <a:r>
              <a:rPr lang="en-US" altLang="en-US" sz="2000" b="1">
                <a:cs typeface="Times New Roman" panose="02020603050405020304" pitchFamily="18" charset="0"/>
              </a:rPr>
              <a:t>Texas  Instruments </a:t>
            </a:r>
            <a:r>
              <a:rPr lang="en-US" altLang="en-US" sz="2000">
                <a:cs typeface="Times New Roman" panose="02020603050405020304" pitchFamily="18" charset="0"/>
              </a:rPr>
              <a:t>(a pioneering intrapreneurial company),  </a:t>
            </a:r>
            <a:r>
              <a:rPr lang="en-US" altLang="en-US" sz="2000" b="1">
                <a:cs typeface="Times New Roman" panose="02020603050405020304" pitchFamily="18" charset="0"/>
              </a:rPr>
              <a:t>Salesforce.com</a:t>
            </a:r>
            <a:r>
              <a:rPr lang="en-US" altLang="en-US" sz="2000">
                <a:cs typeface="Times New Roman" panose="02020603050405020304" pitchFamily="18" charset="0"/>
              </a:rPr>
              <a:t>, and </a:t>
            </a:r>
            <a:r>
              <a:rPr lang="en-US" altLang="en-US" sz="2000" b="1">
                <a:cs typeface="Times New Roman" panose="02020603050405020304" pitchFamily="18" charset="0"/>
              </a:rPr>
              <a:t>Xerox</a:t>
            </a:r>
            <a:r>
              <a:rPr lang="en-US" altLang="en-US" sz="2000">
                <a:cs typeface="Times New Roman" panose="02020603050405020304" pitchFamily="18" charset="0"/>
              </a:rPr>
              <a:t>.</a:t>
            </a:r>
          </a:p>
          <a:p>
            <a:pPr eaLnBrk="1" hangingPunct="1">
              <a:spcBef>
                <a:spcPts val="25"/>
              </a:spcBef>
            </a:pPr>
            <a:endParaRPr lang="en-US" altLang="en-US" sz="3200">
              <a:cs typeface="Times New Roman" panose="02020603050405020304" pitchFamily="18" charset="0"/>
            </a:endParaRPr>
          </a:p>
          <a:p>
            <a:pPr eaLnBrk="1" hangingPunct="1"/>
            <a:r>
              <a:rPr lang="en-US" altLang="en-US" sz="160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p:cNvSpPr txBox="1">
            <a:spLocks noChangeArrowheads="1"/>
          </p:cNvSpPr>
          <p:nvPr/>
        </p:nvSpPr>
        <p:spPr bwMode="auto">
          <a:xfrm>
            <a:off x="831850" y="604838"/>
            <a:ext cx="8034338" cy="592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7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b="1" i="1">
                <a:solidFill>
                  <a:srgbClr val="C00000"/>
                </a:solidFill>
                <a:cs typeface="Calibri" panose="020F0502020204030204" pitchFamily="34" charset="0"/>
              </a:rPr>
              <a:t>Why Become an Entrepreneur?</a:t>
            </a:r>
            <a:endParaRPr lang="en-US" altLang="en-US" sz="2800" b="1">
              <a:solidFill>
                <a:srgbClr val="C00000"/>
              </a:solidFill>
              <a:cs typeface="Calibri" panose="020F0502020204030204" pitchFamily="34" charset="0"/>
            </a:endParaRP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Challenge of building a business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Desire to control own destiny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Financial Independence</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The frustration of working for someone else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Feeling  of personal satisfaction with work</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Creating self-lifestyle</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The opportunity for profit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Innovative Mindset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Visionary Mind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Courage to Risk Sharing </a:t>
            </a:r>
          </a:p>
          <a:p>
            <a:pPr algn="just" eaLnBrk="1" hangingPunct="1">
              <a:spcBef>
                <a:spcPts val="663"/>
              </a:spcBef>
              <a:buFont typeface="Arial" panose="020B0604020202020204" pitchFamily="34" charset="0"/>
              <a:buChar char="•"/>
            </a:pPr>
            <a:r>
              <a:rPr lang="en-US" altLang="en-US">
                <a:cs typeface="Times New Roman" panose="02020603050405020304" pitchFamily="18" charset="0"/>
              </a:rPr>
              <a:t>Need for Achievement  </a:t>
            </a:r>
          </a:p>
          <a:p>
            <a:pPr eaLnBrk="1" hangingPunct="1">
              <a:spcBef>
                <a:spcPts val="13"/>
              </a:spcBef>
              <a:buFont typeface="Arial" panose="020B0604020202020204" pitchFamily="34" charset="0"/>
              <a:buChar char="•"/>
            </a:pPr>
            <a:endParaRPr lang="en-US" altLang="en-US" sz="280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riffin_template">
  <a:themeElements>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ffi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ffi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Settings\fournij\Desktop\griffin_template.pot</Template>
  <TotalTime>630</TotalTime>
  <Words>4061</Words>
  <Application>Microsoft Office PowerPoint</Application>
  <PresentationFormat>On-screen Show (4:3)</PresentationFormat>
  <Paragraphs>487</Paragraphs>
  <Slides>55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Times New Roman</vt:lpstr>
      <vt:lpstr>Arial</vt:lpstr>
      <vt:lpstr>Calibri</vt:lpstr>
      <vt:lpstr>Arial Narrow</vt:lpstr>
      <vt:lpstr>Book Antiqua</vt:lpstr>
      <vt:lpstr>griffin_template</vt:lpstr>
      <vt:lpstr>Chapter 10 </vt:lpstr>
      <vt:lpstr>Learning Objectives </vt:lpstr>
      <vt:lpstr>The Nature of Entrepreneurship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Small Business</vt:lpstr>
      <vt:lpstr>PowerPoint Presentation</vt:lpstr>
      <vt:lpstr>PowerPoint Presentation</vt:lpstr>
      <vt:lpstr>The Role of Entrepreneurship in Society</vt:lpstr>
      <vt:lpstr>The Importance of Small Business in the United States</vt:lpstr>
      <vt:lpstr>Figure 10.1: The Importance of Small Business in the United States</vt:lpstr>
      <vt:lpstr>Job Creation</vt:lpstr>
      <vt:lpstr>Figure 10.2: Representative Jobs Created and Lost by Big Business</vt:lpstr>
      <vt:lpstr>Can You Name Innovations That Came from Small Business or Individuals?</vt:lpstr>
      <vt:lpstr>Choosing an Industry</vt:lpstr>
      <vt:lpstr>Figure 10.3: Small Businesses  (Businesses with Fewer than 20 Employees) by Industry</vt:lpstr>
      <vt:lpstr>Figure 10.4: Economies of Scale in Small Business Organizations</vt:lpstr>
      <vt:lpstr>Importance of Big Business</vt:lpstr>
      <vt:lpstr> What are the steps to take if you are starting your  own business? </vt:lpstr>
      <vt:lpstr>PowerPoint Presentation</vt:lpstr>
      <vt:lpstr>PowerPoint Presentation</vt:lpstr>
      <vt:lpstr>Key Elements of a Business Plan </vt:lpstr>
      <vt:lpstr>Vision and mission statement </vt:lpstr>
      <vt:lpstr>Company Overview </vt:lpstr>
      <vt:lpstr>Marketing Plan </vt:lpstr>
      <vt:lpstr>Management Plan</vt:lpstr>
      <vt:lpstr>Operating Plan</vt:lpstr>
      <vt:lpstr>Financial Plan </vt:lpstr>
      <vt:lpstr>Appendix of Supporting Documents </vt:lpstr>
      <vt:lpstr>Checklist for Starting a Business </vt:lpstr>
      <vt:lpstr>Who are Angel Investors </vt:lpstr>
      <vt:lpstr>Making a Heavenly Deal </vt:lpstr>
      <vt:lpstr>Making a Heavenly Deal </vt:lpstr>
      <vt:lpstr>Strategy for Entrepreneurial Organizations</vt:lpstr>
      <vt:lpstr>Better Survival Rates</vt:lpstr>
      <vt:lpstr>Figure 10.7: Where Women Entrepreneurs Come From and What  They Like About Their Work</vt:lpstr>
      <vt:lpstr>Emphasizing Distinctive Competencies</vt:lpstr>
      <vt:lpstr>How Do You Identify New Markets?</vt:lpstr>
      <vt:lpstr>What Is a First Mover Advantage?</vt:lpstr>
      <vt:lpstr>Structure of Entrepreneurial Organizations</vt:lpstr>
      <vt:lpstr>Sources of Management Advice</vt:lpstr>
      <vt:lpstr>Reasons for Failure</vt:lpstr>
      <vt:lpstr>Reasons for Failure</vt:lpstr>
      <vt:lpstr>Factors Driving the Entrepreneurial Trend </vt:lpstr>
      <vt:lpstr>The Cultural Diversity of Entrepreneurship</vt:lpstr>
      <vt:lpstr>The 10 Deadly Mistakes of Entrepreneurship </vt:lpstr>
      <vt:lpstr>How to Avoid the Mistakes </vt:lpstr>
      <vt:lpstr>Reasons for Success:</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c:creator>
  <cp:lastModifiedBy>User</cp:lastModifiedBy>
  <cp:revision>37</cp:revision>
  <dcterms:created xsi:type="dcterms:W3CDTF">2003-06-17T00:07:30Z</dcterms:created>
  <dcterms:modified xsi:type="dcterms:W3CDTF">2022-06-30T09:14:46Z</dcterms:modified>
</cp:coreProperties>
</file>