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sldIdLst>
    <p:sldId id="256" r:id="rId2"/>
    <p:sldId id="257" r:id="rId3"/>
    <p:sldId id="283"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8" r:id="rId20"/>
    <p:sldId id="300" r:id="rId21"/>
    <p:sldId id="301" r:id="rId22"/>
    <p:sldId id="302" r:id="rId23"/>
    <p:sldId id="303" r:id="rId24"/>
    <p:sldId id="304" r:id="rId25"/>
    <p:sldId id="305" r:id="rId26"/>
    <p:sldId id="306" r:id="rId27"/>
    <p:sldId id="307" r:id="rId28"/>
    <p:sldId id="270" r:id="rId29"/>
    <p:sldId id="309" r:id="rId30"/>
    <p:sldId id="310" r:id="rId31"/>
    <p:sldId id="311" r:id="rId32"/>
    <p:sldId id="312" r:id="rId33"/>
    <p:sldId id="313" r:id="rId34"/>
    <p:sldId id="271" r:id="rId35"/>
    <p:sldId id="314" r:id="rId36"/>
    <p:sldId id="315" r:id="rId37"/>
    <p:sldId id="316" r:id="rId38"/>
    <p:sldId id="276" r:id="rId39"/>
    <p:sldId id="277" r:id="rId40"/>
    <p:sldId id="273" r:id="rId41"/>
    <p:sldId id="274" r:id="rId42"/>
    <p:sldId id="278" r:id="rId43"/>
    <p:sldId id="279" r:id="rId44"/>
    <p:sldId id="280" r:id="rId45"/>
    <p:sldId id="275" r:id="rId46"/>
    <p:sldId id="281" r:id="rId47"/>
    <p:sldId id="282"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FF"/>
    <a:srgbClr val="FFCC99"/>
    <a:srgbClr val="6699FF"/>
    <a:srgbClr val="E4C6D6"/>
    <a:srgbClr val="99CCFF"/>
    <a:srgbClr val="8A42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505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04"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506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8D1C7F7-92E9-41ED-BA9B-88B69CD75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C8DEA3-F908-42E0-849E-0277A0B34203}" type="slidenum">
              <a:rPr lang="en-US" altLang="en-US" sz="1200"/>
              <a:pPr/>
              <a:t>4</a:t>
            </a:fld>
            <a:endParaRPr lang="en-US" altLang="en-US" sz="120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C668A5-9214-4847-B057-A2A1A22FEF2B}" type="slidenum">
              <a:rPr lang="en-US" altLang="en-US" sz="1200"/>
              <a:pPr/>
              <a:t>18</a:t>
            </a:fld>
            <a:endParaRPr lang="en-US" alt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AEFB36-C75D-40A7-8AF5-FCC6438EBE14}" type="slidenum">
              <a:rPr lang="en-US" altLang="en-US" sz="1200"/>
              <a:pPr/>
              <a:t>20</a:t>
            </a:fld>
            <a:endParaRPr lang="en-US" altLang="en-US" sz="120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01326D-81FE-48C8-84CA-F9F15A1793C9}" type="slidenum">
              <a:rPr lang="en-US" altLang="en-US" sz="1200"/>
              <a:pPr/>
              <a:t>21</a:t>
            </a:fld>
            <a:endParaRPr lang="en-US" alt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CF213E-15DC-4FD1-A0C6-5204A499F59F}" type="slidenum">
              <a:rPr lang="en-US" altLang="en-US" sz="1200"/>
              <a:pPr/>
              <a:t>22</a:t>
            </a:fld>
            <a:endParaRPr lang="en-US" alt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F433E9-4A72-4516-95DD-662F1EEC08EC}" type="slidenum">
              <a:rPr lang="en-US" altLang="en-US" sz="1200"/>
              <a:pPr/>
              <a:t>23</a:t>
            </a:fld>
            <a:endParaRPr lang="en-US" alt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F89A71-5523-450C-A6D7-CCE33FD0757D}" type="slidenum">
              <a:rPr lang="en-US" altLang="en-US" sz="1200"/>
              <a:pPr/>
              <a:t>24</a:t>
            </a:fld>
            <a:endParaRPr lang="en-US" alt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B2FCE3-DA23-4257-BAA4-C1377AEA7263}" type="slidenum">
              <a:rPr lang="en-US" altLang="en-US" sz="1200"/>
              <a:pPr/>
              <a:t>25</a:t>
            </a:fld>
            <a:endParaRPr lang="en-US" altLang="en-US" sz="120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4F115F-89B7-4B6E-B03A-081CAD11E19B}" type="slidenum">
              <a:rPr lang="en-US" altLang="en-US" sz="1200"/>
              <a:pPr/>
              <a:t>26</a:t>
            </a:fld>
            <a:endParaRPr lang="en-US" altLang="en-US" sz="120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085864-3053-4E11-A4FB-C59FA574D2D5}" type="slidenum">
              <a:rPr lang="en-US" altLang="en-US" sz="1200"/>
              <a:pPr/>
              <a:t>27</a:t>
            </a:fld>
            <a:endParaRPr lang="en-US" alt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E35DE4-6CBF-4E9A-A1EC-6F51FCB7612C}" type="slidenum">
              <a:rPr lang="en-US" altLang="en-US" sz="1200"/>
              <a:pPr eaLnBrk="1" hangingPunct="1"/>
              <a:t>33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5B46ED-9DCA-49A5-A581-5A844A77108D}" type="slidenum">
              <a:rPr lang="en-US" altLang="en-US" sz="1200"/>
              <a:pPr/>
              <a:t>5</a:t>
            </a:fld>
            <a:endParaRPr lang="en-US" altLang="en-US" sz="120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90672F-FDE9-4415-AB18-55C60B6A4624}" type="slidenum">
              <a:rPr lang="en-US" altLang="en-US" sz="1200"/>
              <a:pPr eaLnBrk="1" hangingPunct="1"/>
              <a:t>36</a:t>
            </a:fld>
            <a:endParaRPr lang="en-US" altLang="en-US" sz="120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A38708-6E3E-4AAD-9F8D-7457CE692ACD}" type="slidenum">
              <a:rPr lang="en-US" altLang="en-US" sz="1200"/>
              <a:pPr eaLnBrk="1" hangingPunct="1"/>
              <a:t>37</a:t>
            </a:fld>
            <a:endParaRPr lang="en-US" altLang="en-US" sz="120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BB3636-18EC-445E-A6EF-5AB38A41A938}" type="slidenum">
              <a:rPr lang="en-US" altLang="en-US" sz="1200"/>
              <a:pPr/>
              <a:t>6</a:t>
            </a:fld>
            <a:endParaRPr lang="en-US" altLang="en-US" sz="120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25B1C2-9025-4793-96EB-53FE7433EFD8}" type="slidenum">
              <a:rPr lang="en-US" altLang="en-US" sz="1200"/>
              <a:pPr/>
              <a:t>7</a:t>
            </a:fld>
            <a:endParaRPr lang="en-US" altLang="en-US" sz="120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2D7FB8-B903-4D66-80BB-A6CACD5F2F48}" type="slidenum">
              <a:rPr lang="en-US" altLang="en-US" sz="1200"/>
              <a:pPr/>
              <a:t>9</a:t>
            </a:fld>
            <a:endParaRPr lang="en-US" altLang="en-US" sz="120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DADDEC-AEBD-4D2B-A4D3-AC4EB0951E3A}" type="slidenum">
              <a:rPr lang="en-US" altLang="en-US" sz="1200"/>
              <a:pPr/>
              <a:t>10</a:t>
            </a:fld>
            <a:endParaRPr lang="en-US" altLang="en-US" sz="120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85AACA-17A5-4FC7-9CF6-DFE2C1A09CCA}" type="slidenum">
              <a:rPr lang="en-US" altLang="en-US" sz="1200"/>
              <a:pPr/>
              <a:t>11</a:t>
            </a:fld>
            <a:endParaRPr lang="en-US" altLang="en-US" sz="120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7DF058-4E28-4753-B0C5-9840A6ED5178}" type="slidenum">
              <a:rPr lang="en-US" altLang="en-US" sz="1200"/>
              <a:pPr/>
              <a:t>16</a:t>
            </a:fld>
            <a:endParaRPr lang="en-US" alt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07E4BE-F351-4E6A-9EE6-24B1E2131A24}" type="slidenum">
              <a:rPr lang="en-US" altLang="en-US" sz="1200"/>
              <a:pPr/>
              <a:t>17</a:t>
            </a:fld>
            <a:endParaRPr lang="en-US" altLang="en-US" sz="120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695325" y="6148388"/>
            <a:ext cx="7753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panose="020B0604020202020204" pitchFamily="34" charset="0"/>
              </a:rPr>
              <a:t>Slide content created by Joseph B. Mosca, Monmouth University. </a:t>
            </a:r>
            <a:br>
              <a:rPr lang="en-US" altLang="en-US" sz="1400" b="1">
                <a:latin typeface="Arial" panose="020B0604020202020204" pitchFamily="34" charset="0"/>
              </a:rPr>
            </a:br>
            <a:r>
              <a:rPr lang="en-US" altLang="en-US" sz="1400" b="1">
                <a:latin typeface="Arial" panose="020B0604020202020204" pitchFamily="34" charset="0"/>
              </a:rPr>
              <a:t>Copyright © Houghton Mifflin Company. All rights reserved.</a:t>
            </a:r>
            <a:endParaRPr lang="en-US" altLang="en-US" sz="1400" b="1"/>
          </a:p>
        </p:txBody>
      </p:sp>
      <p:sp>
        <p:nvSpPr>
          <p:cNvPr id="44034" name="Rectangle 2"/>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noProof="0" smtClean="0"/>
              <a:t>An Introduction to Management</a:t>
            </a:r>
          </a:p>
        </p:txBody>
      </p:sp>
      <p:sp>
        <p:nvSpPr>
          <p:cNvPr id="44035" name="Rectangle 3"/>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noProof="0" smtClean="0"/>
              <a:t>22</a:t>
            </a:r>
          </a:p>
        </p:txBody>
      </p:sp>
    </p:spTree>
    <p:extLst>
      <p:ext uri="{BB962C8B-B14F-4D97-AF65-F5344CB8AC3E}">
        <p14:creationId xmlns:p14="http://schemas.microsoft.com/office/powerpoint/2010/main" val="19706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14 - </a:t>
            </a:r>
            <a:fld id="{7DA24DF0-DB1D-40A0-82EE-BE8CDD5EF6CF}" type="slidenum">
              <a:rPr lang="en-US" altLang="en-US"/>
              <a:pPr/>
              <a:t>‹#›</a:t>
            </a:fld>
            <a:endParaRPr lang="en-US" altLang="en-US"/>
          </a:p>
        </p:txBody>
      </p:sp>
    </p:spTree>
    <p:extLst>
      <p:ext uri="{BB962C8B-B14F-4D97-AF65-F5344CB8AC3E}">
        <p14:creationId xmlns:p14="http://schemas.microsoft.com/office/powerpoint/2010/main" val="283358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14 - </a:t>
            </a:r>
            <a:fld id="{110BB651-FA08-492E-ABF7-F509EE942F27}" type="slidenum">
              <a:rPr lang="en-US" altLang="en-US"/>
              <a:pPr/>
              <a:t>‹#›</a:t>
            </a:fld>
            <a:endParaRPr lang="en-US" altLang="en-US"/>
          </a:p>
        </p:txBody>
      </p:sp>
    </p:spTree>
    <p:extLst>
      <p:ext uri="{BB962C8B-B14F-4D97-AF65-F5344CB8AC3E}">
        <p14:creationId xmlns:p14="http://schemas.microsoft.com/office/powerpoint/2010/main" val="228551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14 - </a:t>
            </a:r>
            <a:fld id="{C3EC9668-456C-4D10-AE47-E5D4EC9909F3}" type="slidenum">
              <a:rPr lang="en-US" altLang="en-US"/>
              <a:pPr/>
              <a:t>‹#›</a:t>
            </a:fld>
            <a:endParaRPr lang="en-US" altLang="en-US"/>
          </a:p>
        </p:txBody>
      </p:sp>
    </p:spTree>
    <p:extLst>
      <p:ext uri="{BB962C8B-B14F-4D97-AF65-F5344CB8AC3E}">
        <p14:creationId xmlns:p14="http://schemas.microsoft.com/office/powerpoint/2010/main" val="215314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14 - </a:t>
            </a:r>
            <a:fld id="{24ECC5AB-1954-41E7-AA54-9289636A971A}" type="slidenum">
              <a:rPr lang="en-US" altLang="en-US"/>
              <a:pPr/>
              <a:t>‹#›</a:t>
            </a:fld>
            <a:endParaRPr lang="en-US" altLang="en-US"/>
          </a:p>
        </p:txBody>
      </p:sp>
    </p:spTree>
    <p:extLst>
      <p:ext uri="{BB962C8B-B14F-4D97-AF65-F5344CB8AC3E}">
        <p14:creationId xmlns:p14="http://schemas.microsoft.com/office/powerpoint/2010/main" val="146974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14 - </a:t>
            </a:r>
            <a:fld id="{8BEA08B8-982D-4008-8068-3B71B238D628}" type="slidenum">
              <a:rPr lang="en-US" altLang="en-US"/>
              <a:pPr/>
              <a:t>‹#›</a:t>
            </a:fld>
            <a:endParaRPr lang="en-US" altLang="en-US"/>
          </a:p>
        </p:txBody>
      </p:sp>
    </p:spTree>
    <p:extLst>
      <p:ext uri="{BB962C8B-B14F-4D97-AF65-F5344CB8AC3E}">
        <p14:creationId xmlns:p14="http://schemas.microsoft.com/office/powerpoint/2010/main" val="250539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14 - </a:t>
            </a:r>
            <a:fld id="{4FF08DD8-6313-43D8-B1F1-7D5237338281}" type="slidenum">
              <a:rPr lang="en-US" altLang="en-US"/>
              <a:pPr/>
              <a:t>‹#›</a:t>
            </a:fld>
            <a:endParaRPr lang="en-US" altLang="en-US"/>
          </a:p>
        </p:txBody>
      </p:sp>
    </p:spTree>
    <p:extLst>
      <p:ext uri="{BB962C8B-B14F-4D97-AF65-F5344CB8AC3E}">
        <p14:creationId xmlns:p14="http://schemas.microsoft.com/office/powerpoint/2010/main" val="418673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8" name="Rectangle 5"/>
          <p:cNvSpPr>
            <a:spLocks noGrp="1" noChangeArrowheads="1"/>
          </p:cNvSpPr>
          <p:nvPr>
            <p:ph type="sldNum" sz="quarter" idx="11"/>
          </p:nvPr>
        </p:nvSpPr>
        <p:spPr>
          <a:ln/>
        </p:spPr>
        <p:txBody>
          <a:bodyPr/>
          <a:lstStyle>
            <a:lvl1pPr>
              <a:defRPr/>
            </a:lvl1pPr>
          </a:lstStyle>
          <a:p>
            <a:r>
              <a:rPr lang="en-US" altLang="en-US"/>
              <a:t>14 - </a:t>
            </a:r>
            <a:fld id="{0872913C-9EDD-4386-88E5-D6A9DA700743}" type="slidenum">
              <a:rPr lang="en-US" altLang="en-US"/>
              <a:pPr/>
              <a:t>‹#›</a:t>
            </a:fld>
            <a:endParaRPr lang="en-US" altLang="en-US"/>
          </a:p>
        </p:txBody>
      </p:sp>
    </p:spTree>
    <p:extLst>
      <p:ext uri="{BB962C8B-B14F-4D97-AF65-F5344CB8AC3E}">
        <p14:creationId xmlns:p14="http://schemas.microsoft.com/office/powerpoint/2010/main" val="252456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4" name="Rectangle 5"/>
          <p:cNvSpPr>
            <a:spLocks noGrp="1" noChangeArrowheads="1"/>
          </p:cNvSpPr>
          <p:nvPr>
            <p:ph type="sldNum" sz="quarter" idx="11"/>
          </p:nvPr>
        </p:nvSpPr>
        <p:spPr>
          <a:ln/>
        </p:spPr>
        <p:txBody>
          <a:bodyPr/>
          <a:lstStyle>
            <a:lvl1pPr>
              <a:defRPr/>
            </a:lvl1pPr>
          </a:lstStyle>
          <a:p>
            <a:r>
              <a:rPr lang="en-US" altLang="en-US"/>
              <a:t>14 - </a:t>
            </a:r>
            <a:fld id="{84803B7D-C326-4B83-B489-7ECB72B17691}" type="slidenum">
              <a:rPr lang="en-US" altLang="en-US"/>
              <a:pPr/>
              <a:t>‹#›</a:t>
            </a:fld>
            <a:endParaRPr lang="en-US" altLang="en-US"/>
          </a:p>
        </p:txBody>
      </p:sp>
    </p:spTree>
    <p:extLst>
      <p:ext uri="{BB962C8B-B14F-4D97-AF65-F5344CB8AC3E}">
        <p14:creationId xmlns:p14="http://schemas.microsoft.com/office/powerpoint/2010/main" val="160882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3" name="Rectangle 5"/>
          <p:cNvSpPr>
            <a:spLocks noGrp="1" noChangeArrowheads="1"/>
          </p:cNvSpPr>
          <p:nvPr>
            <p:ph type="sldNum" sz="quarter" idx="11"/>
          </p:nvPr>
        </p:nvSpPr>
        <p:spPr>
          <a:ln/>
        </p:spPr>
        <p:txBody>
          <a:bodyPr/>
          <a:lstStyle>
            <a:lvl1pPr>
              <a:defRPr/>
            </a:lvl1pPr>
          </a:lstStyle>
          <a:p>
            <a:r>
              <a:rPr lang="en-US" altLang="en-US"/>
              <a:t>14 - </a:t>
            </a:r>
            <a:fld id="{9859323B-EB11-40A0-B204-F1E54FB2077C}" type="slidenum">
              <a:rPr lang="en-US" altLang="en-US"/>
              <a:pPr/>
              <a:t>‹#›</a:t>
            </a:fld>
            <a:endParaRPr lang="en-US" altLang="en-US"/>
          </a:p>
        </p:txBody>
      </p:sp>
    </p:spTree>
    <p:extLst>
      <p:ext uri="{BB962C8B-B14F-4D97-AF65-F5344CB8AC3E}">
        <p14:creationId xmlns:p14="http://schemas.microsoft.com/office/powerpoint/2010/main" val="173155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14 - </a:t>
            </a:r>
            <a:fld id="{AF96C19A-AF54-4951-AB72-A0ECAEE0B4F9}" type="slidenum">
              <a:rPr lang="en-US" altLang="en-US"/>
              <a:pPr/>
              <a:t>‹#›</a:t>
            </a:fld>
            <a:endParaRPr lang="en-US" altLang="en-US"/>
          </a:p>
        </p:txBody>
      </p:sp>
    </p:spTree>
    <p:extLst>
      <p:ext uri="{BB962C8B-B14F-4D97-AF65-F5344CB8AC3E}">
        <p14:creationId xmlns:p14="http://schemas.microsoft.com/office/powerpoint/2010/main" val="4570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14 - </a:t>
            </a:r>
            <a:fld id="{902AF837-2543-46DA-B3F3-E9EA95C3FC42}" type="slidenum">
              <a:rPr lang="en-US" altLang="en-US"/>
              <a:pPr/>
              <a:t>‹#›</a:t>
            </a:fld>
            <a:endParaRPr lang="en-US" altLang="en-US"/>
          </a:p>
        </p:txBody>
      </p:sp>
    </p:spTree>
    <p:extLst>
      <p:ext uri="{BB962C8B-B14F-4D97-AF65-F5344CB8AC3E}">
        <p14:creationId xmlns:p14="http://schemas.microsoft.com/office/powerpoint/2010/main" val="376020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a:t>
            </a:r>
            <a:br>
              <a:rPr lang="en-US" altLang="en-US" smtClean="0"/>
            </a:br>
            <a:r>
              <a:rPr lang="en-US" altLang="en-US" smtClean="0"/>
              <a:t>Master title style</a:t>
            </a:r>
          </a:p>
        </p:txBody>
      </p:sp>
      <p:sp>
        <p:nvSpPr>
          <p:cNvPr id="1027" name="Rectangle 3"/>
          <p:cNvSpPr>
            <a:spLocks noGrp="1" noChangeArrowheads="1"/>
          </p:cNvSpPr>
          <p:nvPr>
            <p:ph type="body" idx="1"/>
          </p:nvPr>
        </p:nvSpPr>
        <p:spPr bwMode="auto">
          <a:xfrm>
            <a:off x="685800" y="1524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2" name="Rectangle 4"/>
          <p:cNvSpPr>
            <a:spLocks noGrp="1" noChangeArrowheads="1"/>
          </p:cNvSpPr>
          <p:nvPr>
            <p:ph type="ftr" sz="quarter" idx="3"/>
          </p:nvPr>
        </p:nvSpPr>
        <p:spPr bwMode="auto">
          <a:xfrm>
            <a:off x="533400" y="65532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b="1" smtClean="0">
                <a:solidFill>
                  <a:schemeClr val="bg1"/>
                </a:solidFill>
                <a:latin typeface="+mn-lt"/>
              </a:defRPr>
            </a:lvl1pPr>
          </a:lstStyle>
          <a:p>
            <a:pPr>
              <a:defRPr/>
            </a:pPr>
            <a:r>
              <a:rPr lang="en-US"/>
              <a:t>Copyright © Houghton Mifflin Company. All rights reserved.</a:t>
            </a:r>
          </a:p>
        </p:txBody>
      </p:sp>
      <p:sp>
        <p:nvSpPr>
          <p:cNvPr id="43013" name="Rectangle 5"/>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200" b="1">
                <a:solidFill>
                  <a:schemeClr val="bg1"/>
                </a:solidFill>
                <a:latin typeface="Arial" panose="020B0604020202020204" pitchFamily="34" charset="0"/>
              </a:defRPr>
            </a:lvl1pPr>
          </a:lstStyle>
          <a:p>
            <a:r>
              <a:rPr lang="en-US" altLang="en-US"/>
              <a:t>14 - </a:t>
            </a:r>
            <a:fld id="{59535FFC-2487-4833-ABB4-E3E48BA88C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dt="0"/>
  <p:txStyles>
    <p:titleStyle>
      <a:lvl1pPr algn="ctr" rtl="0" eaLnBrk="0" fontAlgn="base" hangingPunct="0">
        <a:spcBef>
          <a:spcPct val="0"/>
        </a:spcBef>
        <a:spcAft>
          <a:spcPct val="0"/>
        </a:spcAft>
        <a:defRPr sz="3200" b="1">
          <a:solidFill>
            <a:srgbClr val="823118"/>
          </a:solidFill>
          <a:latin typeface="+mj-lt"/>
          <a:ea typeface="+mj-ea"/>
          <a:cs typeface="+mj-cs"/>
        </a:defRPr>
      </a:lvl1pPr>
      <a:lvl2pPr algn="ctr" rtl="0" eaLnBrk="0" fontAlgn="base" hangingPunct="0">
        <a:spcBef>
          <a:spcPct val="0"/>
        </a:spcBef>
        <a:spcAft>
          <a:spcPct val="0"/>
        </a:spcAft>
        <a:defRPr sz="3200" b="1">
          <a:solidFill>
            <a:srgbClr val="823118"/>
          </a:solidFill>
          <a:latin typeface="Arial" charset="0"/>
        </a:defRPr>
      </a:lvl2pPr>
      <a:lvl3pPr algn="ctr" rtl="0" eaLnBrk="0" fontAlgn="base" hangingPunct="0">
        <a:spcBef>
          <a:spcPct val="0"/>
        </a:spcBef>
        <a:spcAft>
          <a:spcPct val="0"/>
        </a:spcAft>
        <a:defRPr sz="3200" b="1">
          <a:solidFill>
            <a:srgbClr val="823118"/>
          </a:solidFill>
          <a:latin typeface="Arial" charset="0"/>
        </a:defRPr>
      </a:lvl3pPr>
      <a:lvl4pPr algn="ctr" rtl="0" eaLnBrk="0" fontAlgn="base" hangingPunct="0">
        <a:spcBef>
          <a:spcPct val="0"/>
        </a:spcBef>
        <a:spcAft>
          <a:spcPct val="0"/>
        </a:spcAft>
        <a:defRPr sz="3200" b="1">
          <a:solidFill>
            <a:srgbClr val="823118"/>
          </a:solidFill>
          <a:latin typeface="Arial" charset="0"/>
        </a:defRPr>
      </a:lvl4pPr>
      <a:lvl5pPr algn="ctr" rtl="0" eaLnBrk="0" fontAlgn="base" hangingPunct="0">
        <a:spcBef>
          <a:spcPct val="0"/>
        </a:spcBef>
        <a:spcAft>
          <a:spcPct val="0"/>
        </a:spcAft>
        <a:defRPr sz="3200" b="1">
          <a:solidFill>
            <a:srgbClr val="823118"/>
          </a:solidFill>
          <a:latin typeface="Arial" charset="0"/>
        </a:defRPr>
      </a:lvl5pPr>
      <a:lvl6pPr marL="457200" algn="ctr" rtl="0" fontAlgn="base">
        <a:spcBef>
          <a:spcPct val="0"/>
        </a:spcBef>
        <a:spcAft>
          <a:spcPct val="0"/>
        </a:spcAft>
        <a:defRPr sz="3200" b="1">
          <a:solidFill>
            <a:srgbClr val="823118"/>
          </a:solidFill>
          <a:latin typeface="Arial" charset="0"/>
        </a:defRPr>
      </a:lvl6pPr>
      <a:lvl7pPr marL="914400" algn="ctr" rtl="0" fontAlgn="base">
        <a:spcBef>
          <a:spcPct val="0"/>
        </a:spcBef>
        <a:spcAft>
          <a:spcPct val="0"/>
        </a:spcAft>
        <a:defRPr sz="3200" b="1">
          <a:solidFill>
            <a:srgbClr val="823118"/>
          </a:solidFill>
          <a:latin typeface="Arial" charset="0"/>
        </a:defRPr>
      </a:lvl7pPr>
      <a:lvl8pPr marL="1371600" algn="ctr" rtl="0" fontAlgn="base">
        <a:spcBef>
          <a:spcPct val="0"/>
        </a:spcBef>
        <a:spcAft>
          <a:spcPct val="0"/>
        </a:spcAft>
        <a:defRPr sz="3200" b="1">
          <a:solidFill>
            <a:srgbClr val="823118"/>
          </a:solidFill>
          <a:latin typeface="Arial" charset="0"/>
        </a:defRPr>
      </a:lvl8pPr>
      <a:lvl9pPr marL="1828800" algn="ctr" rtl="0" fontAlgn="base">
        <a:spcBef>
          <a:spcPct val="0"/>
        </a:spcBef>
        <a:spcAft>
          <a:spcPct val="0"/>
        </a:spcAft>
        <a:defRPr sz="3200" b="1">
          <a:solidFill>
            <a:srgbClr val="823118"/>
          </a:solidFill>
          <a:latin typeface="Arial" charset="0"/>
        </a:defRPr>
      </a:lvl9pPr>
    </p:titleStyle>
    <p:bodyStyle>
      <a:lvl1pPr marL="342900" indent="-342900" algn="l" rtl="0" eaLnBrk="0" fontAlgn="base" hangingPunct="0">
        <a:spcBef>
          <a:spcPct val="20000"/>
        </a:spcBef>
        <a:spcAft>
          <a:spcPct val="0"/>
        </a:spcAft>
        <a:buClr>
          <a:srgbClr val="E87226"/>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87226"/>
        </a:buClr>
        <a:buChar char="–"/>
        <a:defRPr sz="2800">
          <a:solidFill>
            <a:schemeClr val="tx1"/>
          </a:solidFill>
          <a:latin typeface="+mn-lt"/>
        </a:defRPr>
      </a:lvl2pPr>
      <a:lvl3pPr marL="1143000" indent="-228600" algn="l" rtl="0" eaLnBrk="0" fontAlgn="base" hangingPunct="0">
        <a:spcBef>
          <a:spcPct val="20000"/>
        </a:spcBef>
        <a:spcAft>
          <a:spcPct val="0"/>
        </a:spcAft>
        <a:buClr>
          <a:srgbClr val="E87226"/>
        </a:buClr>
        <a:buChar char="•"/>
        <a:defRPr sz="2400">
          <a:solidFill>
            <a:schemeClr val="tx1"/>
          </a:solidFill>
          <a:latin typeface="+mn-lt"/>
        </a:defRPr>
      </a:lvl3pPr>
      <a:lvl4pPr marL="1600200" indent="-228600" algn="l" rtl="0" eaLnBrk="0" fontAlgn="base" hangingPunct="0">
        <a:spcBef>
          <a:spcPct val="20000"/>
        </a:spcBef>
        <a:spcAft>
          <a:spcPct val="0"/>
        </a:spcAft>
        <a:buClr>
          <a:srgbClr val="E87226"/>
        </a:buClr>
        <a:buChar char="–"/>
        <a:defRPr sz="2000">
          <a:solidFill>
            <a:schemeClr val="tx1"/>
          </a:solidFill>
          <a:latin typeface="+mn-lt"/>
        </a:defRPr>
      </a:lvl4pPr>
      <a:lvl5pPr marL="2057400" indent="-228600" algn="l" rtl="0" eaLnBrk="0" fontAlgn="base" hangingPunct="0">
        <a:spcBef>
          <a:spcPct val="20000"/>
        </a:spcBef>
        <a:spcAft>
          <a:spcPct val="0"/>
        </a:spcAft>
        <a:buClr>
          <a:srgbClr val="E87226"/>
        </a:buClr>
        <a:buChar char="»"/>
        <a:defRPr sz="2000">
          <a:solidFill>
            <a:schemeClr val="tx1"/>
          </a:solidFill>
          <a:latin typeface="+mn-lt"/>
        </a:defRPr>
      </a:lvl5pPr>
      <a:lvl6pPr marL="2514600" indent="-228600" algn="l" rtl="0" fontAlgn="base">
        <a:spcBef>
          <a:spcPct val="20000"/>
        </a:spcBef>
        <a:spcAft>
          <a:spcPct val="0"/>
        </a:spcAft>
        <a:buClr>
          <a:srgbClr val="E87226"/>
        </a:buClr>
        <a:buChar char="»"/>
        <a:defRPr sz="2000">
          <a:solidFill>
            <a:schemeClr val="tx1"/>
          </a:solidFill>
          <a:latin typeface="+mn-lt"/>
        </a:defRPr>
      </a:lvl6pPr>
      <a:lvl7pPr marL="2971800" indent="-228600" algn="l" rtl="0" fontAlgn="base">
        <a:spcBef>
          <a:spcPct val="20000"/>
        </a:spcBef>
        <a:spcAft>
          <a:spcPct val="0"/>
        </a:spcAft>
        <a:buClr>
          <a:srgbClr val="E87226"/>
        </a:buClr>
        <a:buChar char="»"/>
        <a:defRPr sz="2000">
          <a:solidFill>
            <a:schemeClr val="tx1"/>
          </a:solidFill>
          <a:latin typeface="+mn-lt"/>
        </a:defRPr>
      </a:lvl7pPr>
      <a:lvl8pPr marL="3429000" indent="-228600" algn="l" rtl="0" fontAlgn="base">
        <a:spcBef>
          <a:spcPct val="20000"/>
        </a:spcBef>
        <a:spcAft>
          <a:spcPct val="0"/>
        </a:spcAft>
        <a:buClr>
          <a:srgbClr val="E87226"/>
        </a:buClr>
        <a:buChar char="»"/>
        <a:defRPr sz="2000">
          <a:solidFill>
            <a:schemeClr val="tx1"/>
          </a:solidFill>
          <a:latin typeface="+mn-lt"/>
        </a:defRPr>
      </a:lvl8pPr>
      <a:lvl9pPr marL="3886200" indent="-228600" algn="l" rtl="0" fontAlgn="base">
        <a:spcBef>
          <a:spcPct val="20000"/>
        </a:spcBef>
        <a:spcAft>
          <a:spcPct val="0"/>
        </a:spcAft>
        <a:buClr>
          <a:srgbClr val="E8722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smtClean="0"/>
              <a:t>14</a:t>
            </a:r>
          </a:p>
        </p:txBody>
      </p:sp>
      <p:sp>
        <p:nvSpPr>
          <p:cNvPr id="3075" name="Rectangle 5"/>
          <p:cNvSpPr>
            <a:spLocks noGrp="1" noChangeArrowheads="1"/>
          </p:cNvSpPr>
          <p:nvPr>
            <p:ph type="subTitle" idx="1"/>
          </p:nvPr>
        </p:nvSpPr>
        <p:spPr>
          <a:xfrm>
            <a:off x="4953000" y="2362200"/>
            <a:ext cx="4038600" cy="2514600"/>
          </a:xfrm>
        </p:spPr>
        <p:txBody>
          <a:bodyPr/>
          <a:lstStyle/>
          <a:p>
            <a:pPr eaLnBrk="1" hangingPunct="1"/>
            <a:r>
              <a:rPr lang="en-US" altLang="en-US" sz="1800" b="1" i="0" smtClean="0"/>
              <a:t>Ready Notes</a:t>
            </a:r>
            <a:endParaRPr lang="en-US" altLang="en-US" smtClean="0"/>
          </a:p>
          <a:p>
            <a:pPr eaLnBrk="1" hangingPunct="1"/>
            <a:r>
              <a:rPr lang="en-US" altLang="en-US" smtClean="0"/>
              <a:t>Managing Human Resources in Organizations</a:t>
            </a:r>
          </a:p>
        </p:txBody>
      </p:sp>
      <p:sp>
        <p:nvSpPr>
          <p:cNvPr id="3076" name="Rectangle 6"/>
          <p:cNvSpPr>
            <a:spLocks noChangeArrowheads="1"/>
          </p:cNvSpPr>
          <p:nvPr/>
        </p:nvSpPr>
        <p:spPr bwMode="auto">
          <a:xfrm>
            <a:off x="5257800" y="4724400"/>
            <a:ext cx="3352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latin typeface="Arial" panose="020B0604020202020204" pitchFamily="34" charset="0"/>
              </a:rPr>
              <a:t>For in-class note taking, choose Handouts or Notes Pages from the print options, with three slides per page.</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914400"/>
          </a:xfrm>
        </p:spPr>
        <p:txBody>
          <a:bodyPr/>
          <a:lstStyle/>
          <a:p>
            <a:pPr eaLnBrk="1" fontAlgn="auto" hangingPunct="1">
              <a:spcAft>
                <a:spcPts val="0"/>
              </a:spcAft>
              <a:defRPr/>
            </a:pPr>
            <a:r>
              <a:rPr lang="en-US">
                <a:solidFill>
                  <a:schemeClr val="tx2">
                    <a:satMod val="130000"/>
                  </a:schemeClr>
                </a:solidFill>
              </a:rPr>
              <a:t>2. Staff (service) function</a:t>
            </a:r>
          </a:p>
        </p:txBody>
      </p:sp>
      <p:sp>
        <p:nvSpPr>
          <p:cNvPr id="12291" name="Rectangle 3"/>
          <p:cNvSpPr>
            <a:spLocks noGrp="1" noChangeArrowheads="1"/>
          </p:cNvSpPr>
          <p:nvPr>
            <p:ph idx="1"/>
          </p:nvPr>
        </p:nvSpPr>
        <p:spPr>
          <a:xfrm>
            <a:off x="762000" y="1447800"/>
            <a:ext cx="7772400" cy="5257800"/>
          </a:xfrm>
        </p:spPr>
        <p:txBody>
          <a:bodyPr/>
          <a:lstStyle/>
          <a:p>
            <a:pPr marL="609600" indent="-609600" algn="justLow" eaLnBrk="1" hangingPunct="1">
              <a:lnSpc>
                <a:spcPct val="90000"/>
              </a:lnSpc>
              <a:buFontTx/>
              <a:buNone/>
            </a:pPr>
            <a:r>
              <a:rPr lang="en-US" altLang="en-US" sz="2800" smtClean="0"/>
              <a:t>	</a:t>
            </a:r>
            <a:r>
              <a:rPr lang="en-US" altLang="en-US" sz="2400" smtClean="0"/>
              <a:t>Assisting and advising line managers is the “bread and butter” of the HR manager’s job. For example, HR assists in the hiring, training, evaluating, rewarding, counseling, promoting,, and firing of employees. It also administers the various benefits programs (health and accident insurance, retirement, vacation, and so on). It helps line managers comply with equal employment and occupational safety laws, and plays an important role in handling grievances and labor relations. It “up-to-date” information on current trends and new methods of solving problems. </a:t>
            </a:r>
          </a:p>
          <a:p>
            <a:pPr marL="609600" indent="-609600"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3. A Coordinative </a:t>
            </a:r>
            <a:r>
              <a:rPr lang="en-US" dirty="0" smtClean="0">
                <a:solidFill>
                  <a:schemeClr val="tx2">
                    <a:satMod val="130000"/>
                  </a:schemeClr>
                </a:solidFill>
              </a:rPr>
              <a:t>Function</a:t>
            </a:r>
            <a:endParaRPr lang="en-US" dirty="0">
              <a:solidFill>
                <a:schemeClr val="tx2">
                  <a:satMod val="130000"/>
                </a:schemeClr>
              </a:solidFill>
            </a:endParaRPr>
          </a:p>
        </p:txBody>
      </p:sp>
      <p:sp>
        <p:nvSpPr>
          <p:cNvPr id="13315" name="Rectangle 3"/>
          <p:cNvSpPr>
            <a:spLocks noGrp="1" noChangeArrowheads="1"/>
          </p:cNvSpPr>
          <p:nvPr>
            <p:ph idx="1"/>
          </p:nvPr>
        </p:nvSpPr>
        <p:spPr/>
        <p:txBody>
          <a:bodyPr/>
          <a:lstStyle/>
          <a:p>
            <a:pPr marL="609600" indent="-609600" algn="just" eaLnBrk="1" hangingPunct="1">
              <a:buFontTx/>
              <a:buNone/>
            </a:pPr>
            <a:r>
              <a:rPr lang="en-US" altLang="en-US" smtClean="0"/>
              <a:t>	HR managers also coordinate personnel activities, a duty often referred to as functional control. Here the HR manager and department act as the “right arm of the top executive” to ensure that the line managers are implementing the firm’s HR objectives, polices, and procedures.  </a:t>
            </a:r>
            <a:r>
              <a:rPr lang="en-US" altLang="en-US" smtClean="0">
                <a:cs typeface="Times New Roman" panose="02020603050405020304" pitchFamily="18" charset="0"/>
              </a:rPr>
              <a:t> </a:t>
            </a:r>
          </a:p>
          <a:p>
            <a:pPr marL="609600" indent="-609600" eaLnBrk="1" hangingPunct="1"/>
            <a:endParaRPr lang="en-US" altLang="en-US" smtClean="0"/>
          </a:p>
          <a:p>
            <a:pPr marL="609600" indent="-609600" eaLnBrk="1" hangingPunct="1"/>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rPr>
              <a:t>Human Resource Management Specialties </a:t>
            </a:r>
            <a:endParaRPr lang="en-US" dirty="0">
              <a:solidFill>
                <a:schemeClr val="tx2">
                  <a:satMod val="130000"/>
                </a:schemeClr>
              </a:solidFill>
            </a:endParaRPr>
          </a:p>
        </p:txBody>
      </p:sp>
      <p:sp>
        <p:nvSpPr>
          <p:cNvPr id="2" name="Content Placeholder 1"/>
          <p:cNvSpPr>
            <a:spLocks noGrp="1"/>
          </p:cNvSpPr>
          <p:nvPr>
            <p:ph idx="1"/>
          </p:nvPr>
        </p:nvSpPr>
        <p:spPr/>
        <p:txBody>
          <a:bodyPr>
            <a:normAutofit fontScale="85000" lnSpcReduction="10000"/>
          </a:bodyPr>
          <a:lstStyle/>
          <a:p>
            <a:pPr marL="365760" indent="-283464" algn="just" eaLnBrk="1" fontAlgn="auto" hangingPunct="1">
              <a:spcAft>
                <a:spcPts val="0"/>
              </a:spcAft>
              <a:buFont typeface="Wingdings 2"/>
              <a:buChar char=""/>
              <a:defRPr/>
            </a:pPr>
            <a:r>
              <a:rPr lang="en-US" dirty="0" smtClean="0">
                <a:solidFill>
                  <a:srgbClr val="080808"/>
                </a:solidFill>
              </a:rPr>
              <a:t>Recruiter –search for qualified applicants</a:t>
            </a:r>
          </a:p>
          <a:p>
            <a:pPr marL="365760" indent="-283464" algn="just" eaLnBrk="1" fontAlgn="auto" hangingPunct="1">
              <a:spcAft>
                <a:spcPts val="0"/>
              </a:spcAft>
              <a:buFont typeface="Wingdings 2"/>
              <a:buChar char=""/>
              <a:defRPr/>
            </a:pPr>
            <a:r>
              <a:rPr lang="en-US" dirty="0" smtClean="0">
                <a:solidFill>
                  <a:srgbClr val="080808"/>
                </a:solidFill>
              </a:rPr>
              <a:t>Equal employment opportunity (EEO) coordinators—investigate and resolve EEO grievances; examine organizational practices of potential violations; and compile and submit EEO reports. </a:t>
            </a:r>
          </a:p>
          <a:p>
            <a:pPr marL="365760" indent="-283464" algn="just" eaLnBrk="1" fontAlgn="auto" hangingPunct="1">
              <a:spcAft>
                <a:spcPts val="0"/>
              </a:spcAft>
              <a:buFont typeface="Wingdings 2"/>
              <a:buChar char=""/>
              <a:defRPr/>
            </a:pPr>
            <a:r>
              <a:rPr lang="en-US" dirty="0" smtClean="0">
                <a:solidFill>
                  <a:srgbClr val="080808"/>
                </a:solidFill>
              </a:rPr>
              <a:t>Job Analysts—collect and examine information about jobs to prepare descriptions</a:t>
            </a:r>
          </a:p>
          <a:p>
            <a:pPr marL="365760" indent="-283464" algn="just" eaLnBrk="1" fontAlgn="auto" hangingPunct="1">
              <a:spcAft>
                <a:spcPts val="0"/>
              </a:spcAft>
              <a:buFont typeface="Wingdings 2"/>
              <a:buChar char=""/>
              <a:defRPr/>
            </a:pPr>
            <a:r>
              <a:rPr lang="en-US" dirty="0" smtClean="0">
                <a:solidFill>
                  <a:srgbClr val="080808"/>
                </a:solidFill>
              </a:rPr>
              <a:t>Compensation managers </a:t>
            </a:r>
          </a:p>
          <a:p>
            <a:pPr marL="365760" indent="-283464" algn="just" eaLnBrk="1" fontAlgn="auto" hangingPunct="1">
              <a:spcAft>
                <a:spcPts val="0"/>
              </a:spcAft>
              <a:buFont typeface="Wingdings 2"/>
              <a:buChar char=""/>
              <a:defRPr/>
            </a:pPr>
            <a:r>
              <a:rPr lang="en-US" dirty="0" smtClean="0">
                <a:solidFill>
                  <a:srgbClr val="080808"/>
                </a:solidFill>
              </a:rPr>
              <a:t>Training specialists</a:t>
            </a:r>
          </a:p>
          <a:p>
            <a:pPr marL="365760" indent="-283464" algn="just" eaLnBrk="1" fontAlgn="auto" hangingPunct="1">
              <a:spcAft>
                <a:spcPts val="0"/>
              </a:spcAft>
              <a:buFont typeface="Wingdings 2"/>
              <a:buChar char=""/>
              <a:defRPr/>
            </a:pPr>
            <a:r>
              <a:rPr lang="en-US" dirty="0" smtClean="0">
                <a:solidFill>
                  <a:srgbClr val="080808"/>
                </a:solidFill>
              </a:rPr>
              <a:t>Labor relations specialists  </a:t>
            </a:r>
            <a:endParaRPr lang="en-US" dirty="0">
              <a:solidFill>
                <a:srgbClr val="080808"/>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rPr>
              <a:t>6.5 New Approaches to Organizing HR </a:t>
            </a:r>
            <a:endParaRPr lang="en-US" dirty="0">
              <a:solidFill>
                <a:schemeClr val="tx2">
                  <a:satMod val="130000"/>
                </a:schemeClr>
              </a:solidFill>
            </a:endParaRPr>
          </a:p>
        </p:txBody>
      </p:sp>
      <p:sp>
        <p:nvSpPr>
          <p:cNvPr id="2" name="Content Placeholder 1"/>
          <p:cNvSpPr>
            <a:spLocks noGrp="1"/>
          </p:cNvSpPr>
          <p:nvPr>
            <p:ph idx="1"/>
          </p:nvPr>
        </p:nvSpPr>
        <p:spPr>
          <a:solidFill>
            <a:schemeClr val="bg1"/>
          </a:solidFill>
        </p:spPr>
        <p:txBody>
          <a:bodyPr>
            <a:normAutofit fontScale="92500" lnSpcReduction="10000"/>
          </a:bodyPr>
          <a:lstStyle/>
          <a:p>
            <a:pPr marL="365760" indent="-283464" algn="just" eaLnBrk="1" fontAlgn="auto" hangingPunct="1">
              <a:spcAft>
                <a:spcPts val="0"/>
              </a:spcAft>
              <a:buFont typeface="Wingdings 2"/>
              <a:buChar char=""/>
              <a:defRPr/>
            </a:pPr>
            <a:r>
              <a:rPr lang="en-US" sz="3600" b="1" i="1" dirty="0" smtClean="0">
                <a:solidFill>
                  <a:srgbClr val="FF0000"/>
                </a:solidFill>
              </a:rPr>
              <a:t>The Transactional HR group- </a:t>
            </a:r>
            <a:r>
              <a:rPr lang="en-US" dirty="0" smtClean="0">
                <a:solidFill>
                  <a:srgbClr val="000000"/>
                </a:solidFill>
              </a:rPr>
              <a:t>focuses on using centralized call centers and outsourcing arrangements with vendors to provide specialized support in day-to-day transactional HR activities to the company’s employees. </a:t>
            </a:r>
          </a:p>
          <a:p>
            <a:pPr marL="365760" indent="-283464" algn="just" eaLnBrk="1" fontAlgn="auto" hangingPunct="1">
              <a:spcAft>
                <a:spcPts val="0"/>
              </a:spcAft>
              <a:buFont typeface="Wingdings 2"/>
              <a:buChar char=""/>
              <a:defRPr/>
            </a:pPr>
            <a:r>
              <a:rPr lang="en-US" sz="3500" b="1" i="1" dirty="0" smtClean="0">
                <a:solidFill>
                  <a:srgbClr val="FF0000"/>
                </a:solidFill>
              </a:rPr>
              <a:t>The Corporate HR group—</a:t>
            </a:r>
            <a:r>
              <a:rPr lang="en-US" sz="3500" b="1" i="1" dirty="0" smtClean="0"/>
              <a:t>focuses </a:t>
            </a:r>
            <a:r>
              <a:rPr lang="en-US" dirty="0" smtClean="0">
                <a:solidFill>
                  <a:srgbClr val="000000"/>
                </a:solidFill>
              </a:rPr>
              <a:t>on assisting top management in “top level” big picture issues such as developing company’s long-term strategic plan.    </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100" y="457200"/>
            <a:ext cx="7499350" cy="5791200"/>
          </a:xfrm>
        </p:spPr>
        <p:txBody>
          <a:bodyPr>
            <a:normAutofit lnSpcReduction="10000"/>
          </a:bodyPr>
          <a:lstStyle/>
          <a:p>
            <a:pPr marL="365760" indent="-283464" algn="just" eaLnBrk="1" fontAlgn="auto" hangingPunct="1">
              <a:spcAft>
                <a:spcPts val="0"/>
              </a:spcAft>
              <a:buFont typeface="Wingdings 2"/>
              <a:buChar char=""/>
              <a:defRPr/>
            </a:pPr>
            <a:r>
              <a:rPr lang="en-US" sz="3600" b="1" i="1" dirty="0" smtClean="0">
                <a:solidFill>
                  <a:srgbClr val="C00000"/>
                </a:solidFill>
              </a:rPr>
              <a:t>The Embedded HR </a:t>
            </a:r>
            <a:r>
              <a:rPr lang="en-US" dirty="0" smtClean="0"/>
              <a:t>unit—assigns HR generalists (</a:t>
            </a:r>
            <a:r>
              <a:rPr lang="en-US" dirty="0" err="1" smtClean="0"/>
              <a:t>a.k.a</a:t>
            </a:r>
            <a:r>
              <a:rPr lang="en-US" dirty="0" smtClean="0"/>
              <a:t> “relationship managers” or “HR business partners”) directly to departments like operations or production, to provide the localized human resource management assistance the departments need. </a:t>
            </a:r>
          </a:p>
          <a:p>
            <a:pPr marL="365760" indent="-283464" algn="just" eaLnBrk="1" fontAlgn="auto" hangingPunct="1">
              <a:spcAft>
                <a:spcPts val="0"/>
              </a:spcAft>
              <a:buFont typeface="Wingdings 2"/>
              <a:buChar char=""/>
              <a:defRPr/>
            </a:pPr>
            <a:r>
              <a:rPr lang="en-US" sz="3600" b="1" i="1" dirty="0" smtClean="0">
                <a:solidFill>
                  <a:srgbClr val="C00000"/>
                </a:solidFill>
              </a:rPr>
              <a:t>The centers of expertise </a:t>
            </a:r>
            <a:r>
              <a:rPr lang="en-US" dirty="0" smtClean="0"/>
              <a:t>are like specialized HR consulting firm within the company—for instance, providing specialized assistance in areas such organizational change.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100" y="457200"/>
            <a:ext cx="7499350" cy="5791200"/>
          </a:xfrm>
        </p:spPr>
        <p:txBody>
          <a:bodyPr>
            <a:normAutofit lnSpcReduction="10000"/>
          </a:bodyPr>
          <a:lstStyle/>
          <a:p>
            <a:pPr marL="365760" indent="-283464" algn="just" eaLnBrk="1" fontAlgn="auto" hangingPunct="1">
              <a:spcAft>
                <a:spcPts val="0"/>
              </a:spcAft>
              <a:buFont typeface="Wingdings 2"/>
              <a:buChar char=""/>
              <a:defRPr/>
            </a:pPr>
            <a:r>
              <a:rPr lang="en-US" sz="3600" b="1" i="1" dirty="0" smtClean="0">
                <a:solidFill>
                  <a:srgbClr val="C00000"/>
                </a:solidFill>
              </a:rPr>
              <a:t>The Embedded HR </a:t>
            </a:r>
            <a:r>
              <a:rPr lang="en-US" dirty="0" smtClean="0"/>
              <a:t>unit—assigns HR generalists (</a:t>
            </a:r>
            <a:r>
              <a:rPr lang="en-US" dirty="0" err="1" smtClean="0"/>
              <a:t>a.k.a</a:t>
            </a:r>
            <a:r>
              <a:rPr lang="en-US" dirty="0" smtClean="0"/>
              <a:t> “relationship managers” or “HR business partners”) directly to departments like operations or production, to provide the localized human resource management assistance the departments need. </a:t>
            </a:r>
          </a:p>
          <a:p>
            <a:pPr marL="365760" indent="-283464" algn="just" eaLnBrk="1" fontAlgn="auto" hangingPunct="1">
              <a:spcAft>
                <a:spcPts val="0"/>
              </a:spcAft>
              <a:buFont typeface="Wingdings 2"/>
              <a:buChar char=""/>
              <a:defRPr/>
            </a:pPr>
            <a:r>
              <a:rPr lang="en-US" sz="3600" b="1" i="1" dirty="0" smtClean="0">
                <a:solidFill>
                  <a:srgbClr val="C00000"/>
                </a:solidFill>
              </a:rPr>
              <a:t>The centers of expertise </a:t>
            </a:r>
            <a:r>
              <a:rPr lang="en-US" dirty="0" smtClean="0"/>
              <a:t>are like specialized HR consulting firm within the company—for instance, providing specialized assistance in areas such organizational change.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cs typeface="Times New Roman" charset="0"/>
              </a:rPr>
              <a:t>6.5 HR’s </a:t>
            </a:r>
            <a:r>
              <a:rPr lang="en-US" dirty="0">
                <a:solidFill>
                  <a:schemeClr val="tx2">
                    <a:satMod val="130000"/>
                  </a:schemeClr>
                </a:solidFill>
                <a:cs typeface="Times New Roman" charset="0"/>
              </a:rPr>
              <a:t>Role as a Strategic Partner</a:t>
            </a:r>
            <a:br>
              <a:rPr lang="en-US" dirty="0">
                <a:solidFill>
                  <a:schemeClr val="tx2">
                    <a:satMod val="130000"/>
                  </a:schemeClr>
                </a:solidFill>
                <a:cs typeface="Times New Roman" charset="0"/>
              </a:rPr>
            </a:br>
            <a:endParaRPr lang="en-US" dirty="0">
              <a:solidFill>
                <a:schemeClr val="tx2">
                  <a:satMod val="130000"/>
                </a:schemeClr>
              </a:solidFill>
              <a:cs typeface="Times New Roman" charset="0"/>
            </a:endParaRPr>
          </a:p>
        </p:txBody>
      </p:sp>
      <p:sp>
        <p:nvSpPr>
          <p:cNvPr id="23555" name="Rectangle 3"/>
          <p:cNvSpPr>
            <a:spLocks noGrp="1" noChangeArrowheads="1"/>
          </p:cNvSpPr>
          <p:nvPr>
            <p:ph idx="1"/>
          </p:nvPr>
        </p:nvSpPr>
        <p:spPr/>
        <p:txBody>
          <a:bodyPr>
            <a:normAutofit fontScale="92500" lnSpcReduction="10000"/>
          </a:bodyPr>
          <a:lstStyle/>
          <a:p>
            <a:pPr marL="365760" indent="-283464" algn="just" eaLnBrk="1" fontAlgn="auto" hangingPunct="1">
              <a:lnSpc>
                <a:spcPct val="90000"/>
              </a:lnSpc>
              <a:spcAft>
                <a:spcPts val="0"/>
              </a:spcAft>
              <a:buFontTx/>
              <a:buNone/>
              <a:defRPr/>
            </a:pPr>
            <a:r>
              <a:rPr lang="en-US" sz="2800">
                <a:cs typeface="Times New Roman" charset="0"/>
              </a:rPr>
              <a:t>There are different views on the role of HR activities in an organization and these views are summarized below: </a:t>
            </a:r>
          </a:p>
          <a:p>
            <a:pPr marL="365760" indent="-283464" algn="just" eaLnBrk="1" fontAlgn="auto" hangingPunct="1">
              <a:lnSpc>
                <a:spcPct val="90000"/>
              </a:lnSpc>
              <a:spcAft>
                <a:spcPts val="0"/>
              </a:spcAft>
              <a:buFontTx/>
              <a:buNone/>
              <a:defRPr/>
            </a:pPr>
            <a:r>
              <a:rPr lang="en-US" sz="2800" b="1" i="1">
                <a:cs typeface="Times New Roman" charset="0"/>
              </a:rPr>
              <a:t>1.       HR as a Staff or Advisory Function</a:t>
            </a:r>
          </a:p>
          <a:p>
            <a:pPr marL="365760" indent="-283464" algn="just" eaLnBrk="1" fontAlgn="auto" hangingPunct="1">
              <a:lnSpc>
                <a:spcPct val="90000"/>
              </a:lnSpc>
              <a:spcAft>
                <a:spcPts val="0"/>
              </a:spcAft>
              <a:buFontTx/>
              <a:buNone/>
              <a:defRPr/>
            </a:pPr>
            <a:r>
              <a:rPr lang="en-US" sz="2800">
                <a:cs typeface="Times New Roman" charset="0"/>
              </a:rPr>
              <a:t>	HR is strictly operational and that HR activities are not strategic at all. According to this line of reasoning, HR activities involve putting out small fires—ensuring that people are paid on the right day; the job advertisement meets the newspapers deadline; and a suitable supervise is recruited for the right shift for the time it goes ahead.   </a:t>
            </a:r>
          </a:p>
          <a:p>
            <a:pPr marL="365760" indent="-283464" algn="just" eaLnBrk="1" fontAlgn="auto" hangingPunct="1">
              <a:lnSpc>
                <a:spcPct val="90000"/>
              </a:lnSpc>
              <a:spcAft>
                <a:spcPts val="0"/>
              </a:spcAft>
              <a:buFontTx/>
              <a:buNone/>
              <a:defRPr/>
            </a:pPr>
            <a:r>
              <a:rPr lang="en-US" sz="2800">
                <a:cs typeface="Times New Roman"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19459" name="Rectangle 3"/>
          <p:cNvSpPr>
            <a:spLocks noGrp="1" noChangeArrowheads="1"/>
          </p:cNvSpPr>
          <p:nvPr>
            <p:ph idx="1"/>
          </p:nvPr>
        </p:nvSpPr>
        <p:spPr/>
        <p:txBody>
          <a:bodyPr/>
          <a:lstStyle/>
          <a:p>
            <a:pPr algn="just" eaLnBrk="1" hangingPunct="1">
              <a:buFontTx/>
              <a:buNone/>
            </a:pPr>
            <a:r>
              <a:rPr lang="en-US" altLang="en-US" sz="2800" b="1" i="1" smtClean="0">
                <a:cs typeface="Times New Roman" panose="02020603050405020304" pitchFamily="18" charset="0"/>
              </a:rPr>
              <a:t>2.       Compatible to Company Strategy</a:t>
            </a:r>
          </a:p>
          <a:p>
            <a:pPr algn="just" eaLnBrk="1" hangingPunct="1">
              <a:buFontTx/>
              <a:buNone/>
            </a:pPr>
            <a:r>
              <a:rPr lang="en-US" altLang="en-US" sz="2800" smtClean="0">
                <a:cs typeface="Times New Roman" panose="02020603050405020304" pitchFamily="18" charset="0"/>
              </a:rPr>
              <a:t>A second, more expansive, view is that HR’s role is to fit or adapt to the company’s strategy. 	</a:t>
            </a:r>
          </a:p>
          <a:p>
            <a:pPr algn="just" eaLnBrk="1" hangingPunct="1">
              <a:buFontTx/>
              <a:buNone/>
            </a:pPr>
            <a:r>
              <a:rPr lang="en-US" altLang="en-US" sz="2800" smtClean="0">
                <a:cs typeface="Times New Roman" panose="02020603050405020304" pitchFamily="18" charset="0"/>
              </a:rPr>
              <a:t>	Here HR’s strategic role is to adapt individual HR practices (recruiting, rewarding and so on) to fit specific corporate and competitive strategies. Top management crafts a corporate 	strategy and then HR creates the HR programs required to execute corporate strategy. </a:t>
            </a:r>
          </a:p>
          <a:p>
            <a:pPr eaLnBrk="1" hangingPunct="1"/>
            <a:endParaRPr lang="en-US" altLang="en-US" sz="2800" smtClean="0"/>
          </a:p>
          <a:p>
            <a:pPr eaLnBrk="1" hangingPunct="1"/>
            <a:endParaRPr lang="en-US"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609600"/>
            <a:ext cx="7772400" cy="381000"/>
          </a:xfrm>
        </p:spPr>
        <p:txBody>
          <a:bodyPr>
            <a:normAutofit fontScale="90000"/>
          </a:bodyPr>
          <a:lstStyle/>
          <a:p>
            <a:pPr eaLnBrk="1" fontAlgn="auto" hangingPunct="1">
              <a:spcAft>
                <a:spcPts val="0"/>
              </a:spcAft>
              <a:defRPr/>
            </a:pPr>
            <a:endParaRPr lang="en-US">
              <a:solidFill>
                <a:schemeClr val="tx2">
                  <a:satMod val="130000"/>
                </a:schemeClr>
              </a:solidFill>
            </a:endParaRPr>
          </a:p>
        </p:txBody>
      </p:sp>
      <p:sp>
        <p:nvSpPr>
          <p:cNvPr id="60419" name="Rectangle 3"/>
          <p:cNvSpPr>
            <a:spLocks noGrp="1" noChangeArrowheads="1"/>
          </p:cNvSpPr>
          <p:nvPr>
            <p:ph idx="1"/>
          </p:nvPr>
        </p:nvSpPr>
        <p:spPr>
          <a:xfrm>
            <a:off x="685800" y="1219200"/>
            <a:ext cx="7772400" cy="4876800"/>
          </a:xfrm>
        </p:spPr>
        <p:txBody>
          <a:bodyPr>
            <a:normAutofit fontScale="92500" lnSpcReduction="10000"/>
          </a:bodyPr>
          <a:lstStyle/>
          <a:p>
            <a:pPr marL="365760" indent="-283464" algn="just" eaLnBrk="1" fontAlgn="auto" hangingPunct="1">
              <a:lnSpc>
                <a:spcPct val="90000"/>
              </a:lnSpc>
              <a:spcAft>
                <a:spcPts val="0"/>
              </a:spcAft>
              <a:buFontTx/>
              <a:buNone/>
              <a:defRPr/>
            </a:pPr>
            <a:r>
              <a:rPr lang="en-US" sz="2800" b="1" i="1">
                <a:cs typeface="Times New Roman" charset="0"/>
              </a:rPr>
              <a:t>3.       Equal Partner in Strategic Planning Process</a:t>
            </a:r>
          </a:p>
          <a:p>
            <a:pPr marL="365760" indent="-283464" algn="just" eaLnBrk="1" fontAlgn="auto" hangingPunct="1">
              <a:lnSpc>
                <a:spcPct val="90000"/>
              </a:lnSpc>
              <a:spcAft>
                <a:spcPts val="0"/>
              </a:spcAft>
              <a:buFontTx/>
              <a:buNone/>
              <a:defRPr/>
            </a:pPr>
            <a:r>
              <a:rPr lang="en-US" sz="2800">
                <a:cs typeface="Times New Roman" charset="0"/>
              </a:rPr>
              <a:t>	A third view of HR management is that it is an equal partner in the strategic planning process. Here HR’s role is not just to adapt its activities neither to the firm’s business strategy, nor, certainly, just to carry out operational day-to-day tasks like paying employees. Instead, the need to forge the firm’s workforce into a competitive advantage means that HR management must be an equal partner in both the formulation and implementation of the company’s strategies. </a:t>
            </a:r>
          </a:p>
          <a:p>
            <a:pPr marL="365760" indent="-283464" algn="just" eaLnBrk="1" fontAlgn="auto" hangingPunct="1">
              <a:lnSpc>
                <a:spcPct val="90000"/>
              </a:lnSpc>
              <a:spcAft>
                <a:spcPts val="0"/>
              </a:spcAft>
              <a:buFontTx/>
              <a:buNone/>
              <a:defRPr/>
            </a:pPr>
            <a:r>
              <a:rPr lang="en-US" sz="2800">
                <a:cs typeface="Times New Roman"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1FE973E0-D3B6-4E70-A6E2-CB857542BADB}" type="slidenum">
              <a:rPr lang="en-US" altLang="en-US" sz="1200">
                <a:solidFill>
                  <a:schemeClr val="bg1"/>
                </a:solidFill>
                <a:latin typeface="Arial" panose="020B0604020202020204" pitchFamily="34" charset="0"/>
              </a:rPr>
              <a:pPr eaLnBrk="1" hangingPunct="1"/>
              <a:t>19</a:t>
            </a:fld>
            <a:endParaRPr lang="en-US" altLang="en-US" sz="1200">
              <a:solidFill>
                <a:schemeClr val="bg1"/>
              </a:solidFill>
              <a:latin typeface="Arial" panose="020B0604020202020204" pitchFamily="34" charset="0"/>
            </a:endParaRPr>
          </a:p>
        </p:txBody>
      </p:sp>
      <p:sp>
        <p:nvSpPr>
          <p:cNvPr id="21508" name="Rectangle 4"/>
          <p:cNvSpPr>
            <a:spLocks noGrp="1" noChangeArrowheads="1"/>
          </p:cNvSpPr>
          <p:nvPr>
            <p:ph type="title"/>
          </p:nvPr>
        </p:nvSpPr>
        <p:spPr/>
        <p:txBody>
          <a:bodyPr/>
          <a:lstStyle/>
          <a:p>
            <a:pPr eaLnBrk="1" hangingPunct="1"/>
            <a:r>
              <a:rPr lang="en-US" altLang="en-US" smtClean="0"/>
              <a:t>6.6 The Strategic Importance of HRM</a:t>
            </a:r>
          </a:p>
        </p:txBody>
      </p:sp>
      <p:sp>
        <p:nvSpPr>
          <p:cNvPr id="6149" name="Rectangle 5"/>
          <p:cNvSpPr>
            <a:spLocks noGrp="1" noChangeArrowheads="1"/>
          </p:cNvSpPr>
          <p:nvPr>
            <p:ph type="body" idx="1"/>
          </p:nvPr>
        </p:nvSpPr>
        <p:spPr/>
        <p:txBody>
          <a:bodyPr/>
          <a:lstStyle/>
          <a:p>
            <a:pPr eaLnBrk="1" hangingPunct="1"/>
            <a:r>
              <a:rPr lang="en-US" altLang="en-US" smtClean="0"/>
              <a:t>What is the status of HRMs in organizations?</a:t>
            </a:r>
          </a:p>
          <a:p>
            <a:pPr lvl="1" eaLnBrk="1" hangingPunct="1"/>
            <a:r>
              <a:rPr lang="en-US" altLang="en-US" smtClean="0"/>
              <a:t>Once regarded as second class, the HRMs now play an important role because of:</a:t>
            </a:r>
          </a:p>
          <a:p>
            <a:pPr lvl="2" eaLnBrk="1" hangingPunct="1"/>
            <a:r>
              <a:rPr lang="en-US" altLang="en-US" smtClean="0"/>
              <a:t>Increased legal complexities.</a:t>
            </a:r>
          </a:p>
          <a:p>
            <a:pPr lvl="2" eaLnBrk="1" hangingPunct="1"/>
            <a:r>
              <a:rPr lang="en-US" altLang="en-US" smtClean="0"/>
              <a:t>Improving productivity.</a:t>
            </a:r>
          </a:p>
          <a:p>
            <a:pPr lvl="2" eaLnBrk="1" hangingPunct="1"/>
            <a:r>
              <a:rPr lang="en-US" altLang="en-US" smtClean="0"/>
              <a:t>Awareness of the costs associated with poor HRM.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left)">
                                      <p:cBhvr>
                                        <p:cTn id="12" dur="500"/>
                                        <p:tgtEl>
                                          <p:spTgt spid="6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wipe(left)">
                                      <p:cBhvr>
                                        <p:cTn id="17" dur="500"/>
                                        <p:tgtEl>
                                          <p:spTgt spid="61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9">
                                            <p:txEl>
                                              <p:pRg st="3" end="3"/>
                                            </p:txEl>
                                          </p:spTgt>
                                        </p:tgtEl>
                                        <p:attrNameLst>
                                          <p:attrName>style.visibility</p:attrName>
                                        </p:attrNameLst>
                                      </p:cBhvr>
                                      <p:to>
                                        <p:strVal val="visible"/>
                                      </p:to>
                                    </p:set>
                                    <p:animEffect transition="in" filter="wipe(left)">
                                      <p:cBhvr>
                                        <p:cTn id="22" dur="500"/>
                                        <p:tgtEl>
                                          <p:spTgt spid="61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9">
                                            <p:txEl>
                                              <p:pRg st="4" end="4"/>
                                            </p:txEl>
                                          </p:spTgt>
                                        </p:tgtEl>
                                        <p:attrNameLst>
                                          <p:attrName>style.visibility</p:attrName>
                                        </p:attrNameLst>
                                      </p:cBhvr>
                                      <p:to>
                                        <p:strVal val="visible"/>
                                      </p:to>
                                    </p:set>
                                    <p:animEffect transition="in" filter="wipe(left)">
                                      <p:cBhvr>
                                        <p:cTn id="27" dur="500"/>
                                        <p:tgtEl>
                                          <p:spTgt spid="6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82CDB8F2-4B7D-4592-BB3F-06E0741DC1A5}" type="slidenum">
              <a:rPr lang="en-US" altLang="en-US" sz="1200">
                <a:solidFill>
                  <a:schemeClr val="bg1"/>
                </a:solidFill>
                <a:latin typeface="Arial" panose="020B0604020202020204" pitchFamily="34" charset="0"/>
              </a:rPr>
              <a:pPr eaLnBrk="1" hangingPunct="1"/>
              <a:t>2</a:t>
            </a:fld>
            <a:endParaRPr lang="en-US" altLang="en-US" sz="1200">
              <a:solidFill>
                <a:schemeClr val="bg1"/>
              </a:solidFill>
              <a:latin typeface="Arial" panose="020B0604020202020204" pitchFamily="34" charset="0"/>
            </a:endParaRPr>
          </a:p>
        </p:txBody>
      </p:sp>
      <p:sp>
        <p:nvSpPr>
          <p:cNvPr id="4100" name="Rectangle 4"/>
          <p:cNvSpPr>
            <a:spLocks noGrp="1" noChangeArrowheads="1"/>
          </p:cNvSpPr>
          <p:nvPr>
            <p:ph type="title"/>
          </p:nvPr>
        </p:nvSpPr>
        <p:spPr/>
        <p:txBody>
          <a:bodyPr/>
          <a:lstStyle/>
          <a:p>
            <a:pPr eaLnBrk="1" hangingPunct="1"/>
            <a:r>
              <a:rPr lang="en-US" altLang="en-US" smtClean="0"/>
              <a:t>6.1 Definition of Human Resource Management </a:t>
            </a:r>
          </a:p>
        </p:txBody>
      </p:sp>
      <p:sp>
        <p:nvSpPr>
          <p:cNvPr id="5125" name="Rectangle 5"/>
          <p:cNvSpPr>
            <a:spLocks noGrp="1" noChangeArrowheads="1"/>
          </p:cNvSpPr>
          <p:nvPr>
            <p:ph type="body" idx="1"/>
          </p:nvPr>
        </p:nvSpPr>
        <p:spPr>
          <a:xfrm>
            <a:off x="685800" y="1524000"/>
            <a:ext cx="7848600" cy="4724400"/>
          </a:xfrm>
        </p:spPr>
        <p:txBody>
          <a:bodyPr/>
          <a:lstStyle/>
          <a:p>
            <a:pPr eaLnBrk="1" hangingPunct="1"/>
            <a:r>
              <a:rPr lang="en-US" altLang="en-US" smtClean="0"/>
              <a:t>What is Human Resource Management?</a:t>
            </a:r>
          </a:p>
          <a:p>
            <a:pPr lvl="1" eaLnBrk="1" hangingPunct="1"/>
            <a:r>
              <a:rPr lang="en-US" altLang="en-US" smtClean="0"/>
              <a:t>(HRM), the set of organizational activities directed at attracting, developing, and maintaining an effective workforce.</a:t>
            </a:r>
          </a:p>
          <a:p>
            <a:pPr algn="just" eaLnBrk="1" hangingPunct="1"/>
            <a:r>
              <a:rPr lang="en-US" altLang="en-US" sz="2800" smtClean="0">
                <a:cs typeface="Times New Roman" panose="02020603050405020304" pitchFamily="18" charset="0"/>
              </a:rPr>
              <a:t>Human resource management (HRM) is the process of acquiring, training, appraising, and compensating employees, and of attending to their labor relations, health and safety, and fairness concerns. (Garry Dessler) </a:t>
            </a:r>
          </a:p>
          <a:p>
            <a:pPr algn="just" eaLnBrk="1" hangingPunct="1"/>
            <a:endParaRPr lang="en-US"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wipe(left)">
                                      <p:cBhvr>
                                        <p:cTn id="7" dur="500"/>
                                        <p:tgtEl>
                                          <p:spTgt spid="5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wipe(left)">
                                      <p:cBhvr>
                                        <p:cTn id="12" dur="500"/>
                                        <p:tgtEl>
                                          <p:spTgt spid="51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wipe(left)">
                                      <p:cBhvr>
                                        <p:cTn id="17" dur="500"/>
                                        <p:tgtEl>
                                          <p:spTgt spid="5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fontAlgn="auto" hangingPunct="1">
              <a:spcAft>
                <a:spcPts val="0"/>
              </a:spcAft>
              <a:defRPr/>
            </a:pPr>
            <a:r>
              <a:rPr lang="en-US">
                <a:solidFill>
                  <a:schemeClr val="tx2">
                    <a:satMod val="130000"/>
                  </a:schemeClr>
                </a:solidFill>
                <a:cs typeface="Times New Roman" charset="0"/>
              </a:rPr>
              <a:t>HR’s Role in Executing Strategy</a:t>
            </a:r>
            <a:br>
              <a:rPr lang="en-US">
                <a:solidFill>
                  <a:schemeClr val="tx2">
                    <a:satMod val="130000"/>
                  </a:schemeClr>
                </a:solidFill>
                <a:cs typeface="Times New Roman" charset="0"/>
              </a:rPr>
            </a:br>
            <a:endParaRPr lang="en-US">
              <a:solidFill>
                <a:schemeClr val="tx2">
                  <a:satMod val="130000"/>
                </a:schemeClr>
              </a:solidFill>
              <a:cs typeface="Times New Roman" charset="0"/>
            </a:endParaRPr>
          </a:p>
        </p:txBody>
      </p:sp>
      <p:sp>
        <p:nvSpPr>
          <p:cNvPr id="22531" name="Rectangle 3"/>
          <p:cNvSpPr>
            <a:spLocks noGrp="1" noChangeArrowheads="1"/>
          </p:cNvSpPr>
          <p:nvPr>
            <p:ph idx="1"/>
          </p:nvPr>
        </p:nvSpPr>
        <p:spPr/>
        <p:txBody>
          <a:bodyPr/>
          <a:lstStyle/>
          <a:p>
            <a:pPr algn="just" eaLnBrk="1" hangingPunct="1">
              <a:lnSpc>
                <a:spcPct val="90000"/>
              </a:lnSpc>
              <a:buFontTx/>
              <a:buNone/>
            </a:pPr>
            <a:r>
              <a:rPr lang="en-US" altLang="en-US" sz="2800" smtClean="0">
                <a:cs typeface="Times New Roman" panose="02020603050405020304" pitchFamily="18" charset="0"/>
              </a:rPr>
              <a:t>Execution has traditionally been the heart of HR’s strategic role, and that makes sense. A firm’s functional strategies should support its competitive strategies. A different firm with different competitive strategy might well have a very different approach to HR. </a:t>
            </a:r>
          </a:p>
          <a:p>
            <a:pPr algn="just" eaLnBrk="1" hangingPunct="1">
              <a:lnSpc>
                <a:spcPct val="90000"/>
              </a:lnSpc>
            </a:pPr>
            <a:r>
              <a:rPr lang="en-US" altLang="en-US" sz="2800" smtClean="0">
                <a:cs typeface="Times New Roman" panose="02020603050405020304" pitchFamily="18" charset="0"/>
              </a:rPr>
              <a:t>HR supports strategy implementation in different ways:</a:t>
            </a:r>
          </a:p>
          <a:p>
            <a:pPr algn="just" eaLnBrk="1" hangingPunct="1">
              <a:lnSpc>
                <a:spcPct val="90000"/>
              </a:lnSpc>
            </a:pPr>
            <a:r>
              <a:rPr lang="en-US" altLang="en-US" sz="2800" smtClean="0"/>
              <a:t>HR creates a committed, competent, and customer-oriented workforce for implementing firm’s strategies.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3555" name="Rectangle 3"/>
          <p:cNvSpPr>
            <a:spLocks noGrp="1" noChangeArrowheads="1"/>
          </p:cNvSpPr>
          <p:nvPr>
            <p:ph idx="1"/>
          </p:nvPr>
        </p:nvSpPr>
        <p:spPr/>
        <p:txBody>
          <a:bodyPr/>
          <a:lstStyle/>
          <a:p>
            <a:pPr algn="just" eaLnBrk="1" hangingPunct="1"/>
            <a:r>
              <a:rPr lang="en-US" altLang="en-US" smtClean="0"/>
              <a:t>HR handles the execution of most firm’s downsizing and restructuring strategies—by outplacing employees, instituting pay-or-performance plans, reducing health care costs, and retraining employees. </a:t>
            </a:r>
          </a:p>
          <a:p>
            <a:pPr algn="just" eaLnBrk="1" hangingPunct="1"/>
            <a:r>
              <a:rPr lang="en-US" altLang="en-US" smtClean="0"/>
              <a:t>HR plays strategic role in merging wildly divergent cultures into a multicultural organizations.</a:t>
            </a:r>
          </a:p>
          <a:p>
            <a:pPr eaLnBrk="1" hangingPunct="1"/>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4579" name="Rectangle 3"/>
          <p:cNvSpPr>
            <a:spLocks noGrp="1" noChangeArrowheads="1"/>
          </p:cNvSpPr>
          <p:nvPr>
            <p:ph idx="1"/>
          </p:nvPr>
        </p:nvSpPr>
        <p:spPr/>
        <p:txBody>
          <a:bodyPr/>
          <a:lstStyle/>
          <a:p>
            <a:pPr algn="just" eaLnBrk="1" hangingPunct="1"/>
            <a:r>
              <a:rPr lang="en-US" altLang="en-US" smtClean="0"/>
              <a:t>HR handles the execution of most firm’s downsizing and restructuring strategies—by outplacing employees, instituting pay-or-performance plans, reducing health care costs, and retraining employees. </a:t>
            </a:r>
          </a:p>
          <a:p>
            <a:pPr algn="just" eaLnBrk="1" hangingPunct="1"/>
            <a:r>
              <a:rPr lang="en-US" altLang="en-US" smtClean="0"/>
              <a:t>HR plays strategic role in merging wildly divergent cultures into a multicultural organizations.</a:t>
            </a:r>
          </a:p>
          <a:p>
            <a:pPr eaLnBrk="1" hangingPunct="1"/>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5603" name="Rectangle 3"/>
          <p:cNvSpPr>
            <a:spLocks noGrp="1" noChangeArrowheads="1"/>
          </p:cNvSpPr>
          <p:nvPr>
            <p:ph idx="1"/>
          </p:nvPr>
        </p:nvSpPr>
        <p:spPr/>
        <p:txBody>
          <a:bodyPr/>
          <a:lstStyle/>
          <a:p>
            <a:pPr algn="just" eaLnBrk="1" hangingPunct="1">
              <a:lnSpc>
                <a:spcPct val="90000"/>
              </a:lnSpc>
            </a:pPr>
            <a:r>
              <a:rPr lang="en-US" altLang="en-US" sz="2800" smtClean="0"/>
              <a:t>HR applies the value chain analysis to find the ingenious ways to deliver their own services more cost effectively. Strategies execution usually involves identifying and reducing cost, and thereby value chain analysis. A company’s value chain identifies the primary activities that create value for customers and the related activities. Every business consists of chain of activities, each of which contributes to designing, producing, marketing, and delivering a product or service. Each activity gives rise to costs. </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6627" name="Rectangle 3"/>
          <p:cNvSpPr>
            <a:spLocks noGrp="1" noChangeArrowheads="1"/>
          </p:cNvSpPr>
          <p:nvPr>
            <p:ph idx="1"/>
          </p:nvPr>
        </p:nvSpPr>
        <p:spPr/>
        <p:txBody>
          <a:bodyPr/>
          <a:lstStyle/>
          <a:p>
            <a:pPr algn="just" eaLnBrk="1" hangingPunct="1"/>
            <a:r>
              <a:rPr lang="en-US" altLang="en-US" smtClean="0"/>
              <a:t>Outsourcing—letting outside vendors provide services—is another option through which HR can reduce its costs. Outsourcing one or more of HR activities such as temporary staffing, recruiting, benefits administration, payroll, and training. </a:t>
            </a:r>
          </a:p>
          <a:p>
            <a:pPr algn="just" eaLnBrk="1" hangingPunct="1">
              <a:buFontTx/>
              <a:buNone/>
            </a:pPr>
            <a:r>
              <a:rPr lang="en-US" altLang="en-US" smtClean="0">
                <a:cs typeface="Times New Roman" panose="02020603050405020304" pitchFamily="18" charset="0"/>
              </a:rPr>
              <a:t> </a:t>
            </a:r>
          </a:p>
          <a:p>
            <a:pPr eaLnBrk="1" hangingPunct="1"/>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fontAlgn="auto" hangingPunct="1">
              <a:spcAft>
                <a:spcPts val="0"/>
              </a:spcAft>
              <a:defRPr/>
            </a:pPr>
            <a:r>
              <a:rPr lang="en-US">
                <a:solidFill>
                  <a:schemeClr val="tx2">
                    <a:satMod val="130000"/>
                  </a:schemeClr>
                </a:solidFill>
                <a:cs typeface="Times New Roman" charset="0"/>
              </a:rPr>
              <a:t>HR’s Role in Formulating Strategy</a:t>
            </a:r>
          </a:p>
        </p:txBody>
      </p:sp>
      <p:sp>
        <p:nvSpPr>
          <p:cNvPr id="27651" name="Rectangle 3"/>
          <p:cNvSpPr>
            <a:spLocks noGrp="1" noChangeArrowheads="1"/>
          </p:cNvSpPr>
          <p:nvPr>
            <p:ph idx="1"/>
          </p:nvPr>
        </p:nvSpPr>
        <p:spPr/>
        <p:txBody>
          <a:bodyPr/>
          <a:lstStyle/>
          <a:p>
            <a:pPr algn="just" eaLnBrk="1" hangingPunct="1">
              <a:lnSpc>
                <a:spcPct val="90000"/>
              </a:lnSpc>
            </a:pPr>
            <a:endParaRPr lang="en-US" altLang="en-US" sz="2800" b="1" smtClean="0">
              <a:cs typeface="Times New Roman" panose="02020603050405020304" pitchFamily="18" charset="0"/>
            </a:endParaRPr>
          </a:p>
          <a:p>
            <a:pPr algn="just" eaLnBrk="1" hangingPunct="1">
              <a:lnSpc>
                <a:spcPct val="90000"/>
              </a:lnSpc>
              <a:buFontTx/>
              <a:buNone/>
            </a:pPr>
            <a:r>
              <a:rPr lang="en-US" altLang="en-US" sz="2800" smtClean="0">
                <a:cs typeface="Times New Roman" panose="02020603050405020304" pitchFamily="18" charset="0"/>
              </a:rPr>
              <a:t>Formulating a strategic plan requires identifying, analyzing, and balancing the company’s external opportunities and threats, and its internal strengths and weakness. HR plays a role here, too. Some of the examples are listed below:</a:t>
            </a:r>
          </a:p>
          <a:p>
            <a:pPr algn="just" eaLnBrk="1" hangingPunct="1">
              <a:lnSpc>
                <a:spcPct val="90000"/>
              </a:lnSpc>
            </a:pPr>
            <a:r>
              <a:rPr lang="en-US" altLang="en-US" sz="2800" smtClean="0"/>
              <a:t>HR managers can help with what strategic planners call environmental scanning, identifying and analyzing external opportunities and threats that may be crucial to the firm’s success. </a:t>
            </a:r>
          </a:p>
          <a:p>
            <a:pPr algn="just" eaLnBrk="1" hangingPunct="1">
              <a:lnSpc>
                <a:spcPct val="90000"/>
              </a:lnSpc>
              <a:buFontTx/>
              <a:buNone/>
            </a:pPr>
            <a:r>
              <a:rPr lang="en-US" altLang="en-US" sz="2800" smtClean="0">
                <a:cs typeface="Times New Roman" panose="02020603050405020304" pitchFamily="18" charset="0"/>
              </a:rPr>
              <a:t> </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8675" name="Rectangle 3"/>
          <p:cNvSpPr>
            <a:spLocks noGrp="1" noChangeArrowheads="1"/>
          </p:cNvSpPr>
          <p:nvPr>
            <p:ph idx="1"/>
          </p:nvPr>
        </p:nvSpPr>
        <p:spPr/>
        <p:txBody>
          <a:bodyPr/>
          <a:lstStyle/>
          <a:p>
            <a:pPr algn="just" eaLnBrk="1" hangingPunct="1">
              <a:lnSpc>
                <a:spcPct val="90000"/>
              </a:lnSpc>
            </a:pPr>
            <a:r>
              <a:rPr lang="en-US" altLang="en-US" sz="2800" smtClean="0"/>
              <a:t>Formulating plans require competitive intelligence, and HR management can supply useful information. Details regarding competitors’ incentive plans, and information about pending legislation like labor laws or mandatory health are some examples.</a:t>
            </a:r>
          </a:p>
          <a:p>
            <a:pPr algn="just" eaLnBrk="1" hangingPunct="1">
              <a:lnSpc>
                <a:spcPct val="90000"/>
              </a:lnSpc>
            </a:pPr>
            <a:r>
              <a:rPr lang="en-US" altLang="en-US" sz="2800" smtClean="0"/>
              <a:t>HR also supplies information regarding the company’s internal strengths and weakness. </a:t>
            </a:r>
          </a:p>
          <a:p>
            <a:pPr algn="just" eaLnBrk="1" hangingPunct="1">
              <a:lnSpc>
                <a:spcPct val="90000"/>
              </a:lnSpc>
            </a:pPr>
            <a:r>
              <a:rPr lang="en-US" altLang="en-US" sz="2800" smtClean="0"/>
              <a:t>Many firms even build their strategies around on HR –based competitive advantage.  </a:t>
            </a:r>
          </a:p>
          <a:p>
            <a:pPr algn="just" eaLnBrk="1" hangingPunct="1">
              <a:lnSpc>
                <a:spcPct val="90000"/>
              </a:lnSpc>
            </a:pPr>
            <a:r>
              <a:rPr lang="en-US" altLang="en-US" sz="2800" smtClean="0">
                <a:cs typeface="Times New Roman" panose="02020603050405020304" pitchFamily="18" charset="0"/>
              </a:rPr>
              <a:t> </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29699" name="Rectangle 3"/>
          <p:cNvSpPr>
            <a:spLocks noGrp="1" noChangeArrowheads="1"/>
          </p:cNvSpPr>
          <p:nvPr>
            <p:ph idx="1"/>
          </p:nvPr>
        </p:nvSpPr>
        <p:spPr/>
        <p:txBody>
          <a:bodyPr/>
          <a:lstStyle/>
          <a:p>
            <a:pPr algn="just" eaLnBrk="1" hangingPunct="1">
              <a:lnSpc>
                <a:spcPct val="90000"/>
              </a:lnSpc>
            </a:pPr>
            <a:r>
              <a:rPr lang="en-US" altLang="en-US" sz="2800" smtClean="0"/>
              <a:t>Formulating plans require competitive intelligence, and HR management can supply useful information. Details regarding competitors’ incentive plans, and information about pending legislation like labor laws or mandatory health are some examples.</a:t>
            </a:r>
          </a:p>
          <a:p>
            <a:pPr algn="just" eaLnBrk="1" hangingPunct="1">
              <a:lnSpc>
                <a:spcPct val="90000"/>
              </a:lnSpc>
            </a:pPr>
            <a:r>
              <a:rPr lang="en-US" altLang="en-US" sz="2800" smtClean="0"/>
              <a:t>HR also supplies information regarding the company’s internal strengths and weakness. </a:t>
            </a:r>
          </a:p>
          <a:p>
            <a:pPr algn="just" eaLnBrk="1" hangingPunct="1">
              <a:lnSpc>
                <a:spcPct val="90000"/>
              </a:lnSpc>
            </a:pPr>
            <a:r>
              <a:rPr lang="en-US" altLang="en-US" sz="2800" smtClean="0"/>
              <a:t>Many firms even build their strategies around on HR –based competitive advantage.  </a:t>
            </a:r>
          </a:p>
          <a:p>
            <a:pPr algn="just" eaLnBrk="1" hangingPunct="1">
              <a:lnSpc>
                <a:spcPct val="90000"/>
              </a:lnSpc>
            </a:pPr>
            <a:r>
              <a:rPr lang="en-US" altLang="en-US" sz="2800" smtClean="0">
                <a:cs typeface="Times New Roman" panose="02020603050405020304" pitchFamily="18" charset="0"/>
              </a:rPr>
              <a:t> </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F2CC3522-BC53-436C-9414-C4B018921D31}" type="slidenum">
              <a:rPr lang="en-US" altLang="en-US" sz="1200">
                <a:solidFill>
                  <a:schemeClr val="bg1"/>
                </a:solidFill>
                <a:latin typeface="Arial" panose="020B0604020202020204" pitchFamily="34" charset="0"/>
              </a:rPr>
              <a:pPr eaLnBrk="1" hangingPunct="1"/>
              <a:t>28</a:t>
            </a:fld>
            <a:endParaRPr lang="en-US" altLang="en-US" sz="1200">
              <a:solidFill>
                <a:schemeClr val="bg1"/>
              </a:solidFill>
              <a:latin typeface="Arial" panose="020B0604020202020204" pitchFamily="34" charset="0"/>
            </a:endParaRPr>
          </a:p>
        </p:txBody>
      </p:sp>
      <p:sp>
        <p:nvSpPr>
          <p:cNvPr id="30724" name="Rectangle 4"/>
          <p:cNvSpPr>
            <a:spLocks noGrp="1" noChangeArrowheads="1"/>
          </p:cNvSpPr>
          <p:nvPr>
            <p:ph type="title"/>
          </p:nvPr>
        </p:nvSpPr>
        <p:spPr/>
        <p:txBody>
          <a:bodyPr/>
          <a:lstStyle/>
          <a:p>
            <a:pPr eaLnBrk="1" hangingPunct="1"/>
            <a:r>
              <a:rPr lang="en-US" altLang="en-US" smtClean="0"/>
              <a:t>6.7 Job Analysis</a:t>
            </a:r>
          </a:p>
        </p:txBody>
      </p:sp>
      <p:sp>
        <p:nvSpPr>
          <p:cNvPr id="25605" name="Rectangle 5"/>
          <p:cNvSpPr>
            <a:spLocks noGrp="1" noChangeArrowheads="1"/>
          </p:cNvSpPr>
          <p:nvPr>
            <p:ph type="body" idx="1"/>
          </p:nvPr>
        </p:nvSpPr>
        <p:spPr>
          <a:xfrm>
            <a:off x="685800" y="1066800"/>
            <a:ext cx="7772400" cy="4724400"/>
          </a:xfrm>
        </p:spPr>
        <p:txBody>
          <a:bodyPr/>
          <a:lstStyle/>
          <a:p>
            <a:pPr algn="just" eaLnBrk="1" hangingPunct="1">
              <a:lnSpc>
                <a:spcPct val="90000"/>
              </a:lnSpc>
            </a:pPr>
            <a:r>
              <a:rPr lang="en-US" altLang="en-US" smtClean="0"/>
              <a:t>A job analysis is the systematic exploration of the activities within a job. Alternatively, it is a process in which information about a job is systematically collected, evaluated, and organized. </a:t>
            </a:r>
          </a:p>
          <a:p>
            <a:pPr algn="just" eaLnBrk="1" hangingPunct="1">
              <a:lnSpc>
                <a:spcPct val="90000"/>
              </a:lnSpc>
            </a:pPr>
            <a:r>
              <a:rPr lang="en-US" altLang="en-US" smtClean="0"/>
              <a:t>As HR activities grow in scope and complexity, many duties, such as recruiting and compensating, are delegated to the HR department. But HR specialists do not know the details of jobs as well as operating managers do.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cs typeface="Times New Roman" panose="02020603050405020304" pitchFamily="18" charset="0"/>
              </a:rPr>
              <a:t>Job Description and Job Specification</a:t>
            </a:r>
          </a:p>
        </p:txBody>
      </p:sp>
      <p:sp>
        <p:nvSpPr>
          <p:cNvPr id="31747" name="Rectangle 3"/>
          <p:cNvSpPr>
            <a:spLocks noGrp="1" noChangeArrowheads="1"/>
          </p:cNvSpPr>
          <p:nvPr>
            <p:ph type="body" idx="1"/>
          </p:nvPr>
        </p:nvSpPr>
        <p:spPr/>
        <p:txBody>
          <a:bodyPr/>
          <a:lstStyle/>
          <a:p>
            <a:pPr algn="just" eaLnBrk="1" hangingPunct="1">
              <a:buFontTx/>
              <a:buNone/>
            </a:pPr>
            <a:r>
              <a:rPr lang="en-US" altLang="en-US" sz="2800" smtClean="0">
                <a:cs typeface="Times New Roman" panose="02020603050405020304" pitchFamily="18" charset="0"/>
              </a:rPr>
              <a:t>The job analysis process results in two very important documents: the job description and the job specification. </a:t>
            </a:r>
          </a:p>
          <a:p>
            <a:pPr algn="just" eaLnBrk="1" hangingPunct="1"/>
            <a:r>
              <a:rPr lang="en-US" altLang="en-US" sz="2800" smtClean="0">
                <a:cs typeface="Times New Roman" panose="02020603050405020304" pitchFamily="18" charset="0"/>
              </a:rPr>
              <a:t>Job Descriptions: A job description is a written statement of what the jobholder does, how is it done, under what conditions it is done, and why it is done. It describes the duties, responsibilities, working conditions, and activities of a particular job. </a:t>
            </a:r>
            <a:endParaRPr lang="en-US" alt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smtClean="0"/>
          </a:p>
        </p:txBody>
      </p:sp>
      <p:sp>
        <p:nvSpPr>
          <p:cNvPr id="5123" name="Content Placeholder 2"/>
          <p:cNvSpPr>
            <a:spLocks noGrp="1"/>
          </p:cNvSpPr>
          <p:nvPr>
            <p:ph idx="1"/>
          </p:nvPr>
        </p:nvSpPr>
        <p:spPr/>
        <p:txBody>
          <a:bodyPr/>
          <a:lstStyle/>
          <a:p>
            <a:pPr eaLnBrk="1" hangingPunct="1"/>
            <a:r>
              <a:rPr lang="en-US" altLang="en-US" smtClean="0"/>
              <a:t>In other words, HRM is (i) getting people, (ii) preparing people, (iii) stimulating them, and (iv) keeping them </a:t>
            </a:r>
          </a:p>
          <a:p>
            <a:pPr eaLnBrk="1" hangingPunct="1"/>
            <a:endParaRPr lang="en-US" altLang="en-US" smtClean="0"/>
          </a:p>
          <a:p>
            <a:pPr eaLnBrk="1" hangingPunct="1"/>
            <a:r>
              <a:rPr lang="en-US" altLang="en-US" smtClean="0"/>
              <a:t>Why Human Resource Management?</a:t>
            </a:r>
          </a:p>
          <a:p>
            <a:pPr eaLnBrk="1" hangingPunct="1"/>
            <a:r>
              <a:rPr lang="en-US" altLang="en-US" smtClean="0"/>
              <a:t>Human resources are critical for effective organizational functioning.</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7AD8036C-1DF2-47F8-85D3-BBF786851EA5}" type="slidenum">
              <a:rPr lang="en-US" altLang="en-US" sz="1200">
                <a:solidFill>
                  <a:schemeClr val="bg1"/>
                </a:solidFill>
                <a:latin typeface="Arial" panose="020B0604020202020204" pitchFamily="34" charset="0"/>
              </a:rPr>
              <a:pPr eaLnBrk="1" hangingPunct="1"/>
              <a:t>3</a:t>
            </a:fld>
            <a:endParaRPr lang="en-US" altLang="en-US" sz="1200">
              <a:solidFill>
                <a:schemeClr val="bg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en-US" altLang="en-US" smtClean="0"/>
          </a:p>
        </p:txBody>
      </p:sp>
      <p:sp>
        <p:nvSpPr>
          <p:cNvPr id="9219" name="Rectangle 3"/>
          <p:cNvSpPr>
            <a:spLocks noGrp="1" noChangeArrowheads="1"/>
          </p:cNvSpPr>
          <p:nvPr>
            <p:ph type="body" idx="1"/>
          </p:nvPr>
        </p:nvSpPr>
        <p:spPr/>
        <p:txBody>
          <a:bodyPr/>
          <a:lstStyle/>
          <a:p>
            <a:pPr algn="just" eaLnBrk="1" hangingPunct="1">
              <a:buFontTx/>
              <a:buNone/>
              <a:defRPr/>
            </a:pPr>
            <a:r>
              <a:rPr lang="en-US" sz="2800" dirty="0" smtClean="0">
                <a:cs typeface="Times New Roman" pitchFamily="18" charset="0"/>
              </a:rPr>
              <a:t>A common format of the job description includes:</a:t>
            </a:r>
            <a:endParaRPr lang="en-US" sz="2800" dirty="0" smtClean="0"/>
          </a:p>
          <a:p>
            <a:pPr algn="just" eaLnBrk="1" hangingPunct="1">
              <a:defRPr/>
            </a:pPr>
            <a:r>
              <a:rPr lang="en-US" sz="2800" dirty="0" smtClean="0"/>
              <a:t>Job Title</a:t>
            </a:r>
          </a:p>
          <a:p>
            <a:pPr algn="just" eaLnBrk="1" hangingPunct="1">
              <a:defRPr/>
            </a:pPr>
            <a:r>
              <a:rPr lang="en-US" sz="2800" dirty="0" smtClean="0"/>
              <a:t>The duties to be performed</a:t>
            </a:r>
          </a:p>
          <a:p>
            <a:pPr algn="just" eaLnBrk="1" hangingPunct="1">
              <a:defRPr/>
            </a:pPr>
            <a:r>
              <a:rPr lang="en-US" sz="2800" dirty="0" smtClean="0"/>
              <a:t>The distinguishing characteristics of the job</a:t>
            </a:r>
          </a:p>
          <a:p>
            <a:pPr algn="just" eaLnBrk="1" hangingPunct="1">
              <a:defRPr/>
            </a:pPr>
            <a:r>
              <a:rPr lang="en-US" sz="2800" dirty="0" smtClean="0"/>
              <a:t>Environmental conditions</a:t>
            </a:r>
          </a:p>
          <a:p>
            <a:pPr algn="just" eaLnBrk="1" hangingPunct="1">
              <a:defRPr/>
            </a:pPr>
            <a:r>
              <a:rPr lang="en-US" sz="2800" dirty="0" smtClean="0"/>
              <a:t>Authority and responsibility of the jobholders</a:t>
            </a:r>
          </a:p>
          <a:p>
            <a:pPr marL="0" indent="0" algn="just" eaLnBrk="1" hangingPunct="1">
              <a:buFontTx/>
              <a:buNone/>
              <a:defRPr/>
            </a:pPr>
            <a:r>
              <a:rPr lang="en-US" sz="2800" dirty="0" smtClean="0">
                <a:cs typeface="Times New Roman" pitchFamily="18" charset="0"/>
              </a:rPr>
              <a:t> </a:t>
            </a:r>
          </a:p>
          <a:p>
            <a:pPr eaLnBrk="1" hangingPunct="1">
              <a:defRPr/>
            </a:pPr>
            <a:endParaRPr lang="en-US"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Job specifications</a:t>
            </a:r>
          </a:p>
        </p:txBody>
      </p:sp>
      <p:sp>
        <p:nvSpPr>
          <p:cNvPr id="33795" name="Rectangle 3"/>
          <p:cNvSpPr>
            <a:spLocks noGrp="1" noChangeArrowheads="1"/>
          </p:cNvSpPr>
          <p:nvPr>
            <p:ph type="body" idx="1"/>
          </p:nvPr>
        </p:nvSpPr>
        <p:spPr/>
        <p:txBody>
          <a:bodyPr/>
          <a:lstStyle/>
          <a:p>
            <a:pPr algn="just" eaLnBrk="1" hangingPunct="1">
              <a:lnSpc>
                <a:spcPct val="90000"/>
              </a:lnSpc>
            </a:pPr>
            <a:r>
              <a:rPr lang="en-US" altLang="en-US" smtClean="0">
                <a:cs typeface="Times New Roman" panose="02020603050405020304" pitchFamily="18" charset="0"/>
              </a:rPr>
              <a:t>The job specification states the minimum acceptable qualification that the incumbent must posses to perform the job most successfully. Based on the information through job analysis, the job specification identifies the knowledge, skills, education, experience, certification, and abilities needed to do the job effectively.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t>6.8 HR Planning </a:t>
            </a:r>
          </a:p>
        </p:txBody>
      </p:sp>
      <p:sp>
        <p:nvSpPr>
          <p:cNvPr id="34819" name="Content Placeholder 2"/>
          <p:cNvSpPr>
            <a:spLocks noGrp="1"/>
          </p:cNvSpPr>
          <p:nvPr>
            <p:ph idx="1"/>
          </p:nvPr>
        </p:nvSpPr>
        <p:spPr/>
        <p:txBody>
          <a:bodyPr/>
          <a:lstStyle/>
          <a:p>
            <a:pPr algn="just" eaLnBrk="1" hangingPunct="1"/>
            <a:r>
              <a:rPr lang="en-US" altLang="en-US" smtClean="0"/>
              <a:t>Human resource planning is the process of systematically making decisions regarding the acquisition and utilization of human resources. </a:t>
            </a:r>
          </a:p>
          <a:p>
            <a:pPr algn="just" eaLnBrk="1" hangingPunct="1"/>
            <a:r>
              <a:rPr lang="en-US" altLang="en-US" smtClean="0"/>
              <a:t>Armed with information about jobs and their design, human resource planning forecasts an organization’s future demand for and supply of employees. </a:t>
            </a:r>
          </a:p>
          <a:p>
            <a:pPr algn="just" eaLnBrk="1" hangingPunct="1"/>
            <a:endParaRPr lang="en-US" altLang="en-US"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CB53B278-C8AF-49EF-B296-FD24ACC0E53B}" type="slidenum">
              <a:rPr lang="en-US" altLang="en-US" sz="1200">
                <a:solidFill>
                  <a:schemeClr val="bg1"/>
                </a:solidFill>
                <a:latin typeface="Arial" panose="020B0604020202020204" pitchFamily="34" charset="0"/>
              </a:rPr>
              <a:pPr eaLnBrk="1" hangingPunct="1"/>
              <a:t>32</a:t>
            </a:fld>
            <a:endParaRPr lang="en-US" altLang="en-US" sz="120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 y="762000"/>
            <a:ext cx="9144000" cy="1143000"/>
          </a:xfrm>
        </p:spPr>
        <p:txBody>
          <a:bodyPr/>
          <a:lstStyle/>
          <a:p>
            <a:pPr eaLnBrk="1" hangingPunct="1"/>
            <a:r>
              <a:rPr lang="en-US" altLang="en-US" smtClean="0">
                <a:cs typeface="Times New Roman" panose="02020603050405020304" pitchFamily="18" charset="0"/>
              </a:rPr>
              <a:t>Exhibit 6.1 A Model of Constructing Human Resource Plan</a:t>
            </a:r>
            <a:br>
              <a:rPr lang="en-US" altLang="en-US" smtClean="0">
                <a:cs typeface="Times New Roman" panose="02020603050405020304" pitchFamily="18" charset="0"/>
              </a:rPr>
            </a:br>
            <a:endParaRPr lang="en-US" altLang="en-US" smtClean="0"/>
          </a:p>
        </p:txBody>
      </p:sp>
      <p:graphicFrame>
        <p:nvGraphicFramePr>
          <p:cNvPr id="35843" name="Object 3"/>
          <p:cNvGraphicFramePr>
            <a:graphicFrameLocks noChangeAspect="1"/>
          </p:cNvGraphicFramePr>
          <p:nvPr>
            <p:ph type="body" idx="1"/>
          </p:nvPr>
        </p:nvGraphicFramePr>
        <p:xfrm>
          <a:off x="2592388" y="2057400"/>
          <a:ext cx="3957637" cy="4572000"/>
        </p:xfrm>
        <a:graphic>
          <a:graphicData uri="http://schemas.openxmlformats.org/presentationml/2006/ole">
            <mc:AlternateContent xmlns:mc="http://schemas.openxmlformats.org/markup-compatibility/2006">
              <mc:Choice xmlns:v="urn:schemas-microsoft-com:vml" Requires="v">
                <p:oleObj spid="_x0000_s35845" name="Document" r:id="rId4" imgW="6181344" imgH="6425184" progId="Word.Document.8">
                  <p:embed/>
                </p:oleObj>
              </mc:Choice>
              <mc:Fallback>
                <p:oleObj name="Document" r:id="rId4" imgW="6181344" imgH="642518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88" y="2057400"/>
                        <a:ext cx="3957637"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44" name="Rectangle 4"/>
          <p:cNvSpPr>
            <a:spLocks noGrp="1" noChangeArrowheads="1"/>
          </p:cNvSpPr>
          <p:nvPr>
            <p:ph type="body" idx="1"/>
          </p:nvPr>
        </p:nvSpPr>
        <p:spPr/>
        <p:txBody>
          <a:bodyPr/>
          <a:lstStyle/>
          <a:p>
            <a:pPr algn="just" eaLnBrk="1" hangingPunct="1">
              <a:buFontTx/>
              <a:buNone/>
            </a:pPr>
            <a:r>
              <a:rPr lang="en-US" altLang="en-US" smtClean="0">
                <a:cs typeface="Times New Roman" panose="02020603050405020304" pitchFamily="18" charset="0"/>
              </a:rPr>
              <a:t> </a:t>
            </a:r>
            <a:r>
              <a:rPr lang="en-US" altLang="en-US" smtClean="0"/>
              <a:t/>
            </a:r>
            <a:br>
              <a:rPr lang="en-US" altLang="en-US" smtClean="0"/>
            </a:br>
            <a:endParaRPr lang="en-US"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576AA014-0D7D-49B4-8E39-9E48236D37AF}" type="slidenum">
              <a:rPr lang="en-US" altLang="en-US" sz="1200">
                <a:solidFill>
                  <a:schemeClr val="bg1"/>
                </a:solidFill>
                <a:latin typeface="Arial" panose="020B0604020202020204" pitchFamily="34" charset="0"/>
              </a:rPr>
              <a:pPr eaLnBrk="1" hangingPunct="1"/>
              <a:t>34</a:t>
            </a:fld>
            <a:endParaRPr lang="en-US" altLang="en-US" sz="1200">
              <a:solidFill>
                <a:schemeClr val="bg1"/>
              </a:solidFill>
              <a:latin typeface="Arial" panose="020B0604020202020204" pitchFamily="34" charset="0"/>
            </a:endParaRPr>
          </a:p>
        </p:txBody>
      </p:sp>
      <p:sp>
        <p:nvSpPr>
          <p:cNvPr id="36868" name="Rectangle 4"/>
          <p:cNvSpPr>
            <a:spLocks noGrp="1" noChangeArrowheads="1"/>
          </p:cNvSpPr>
          <p:nvPr>
            <p:ph type="title"/>
          </p:nvPr>
        </p:nvSpPr>
        <p:spPr/>
        <p:txBody>
          <a:bodyPr/>
          <a:lstStyle/>
          <a:p>
            <a:pPr eaLnBrk="1" hangingPunct="1"/>
            <a:r>
              <a:rPr lang="en-US" altLang="en-US" smtClean="0"/>
              <a:t>6.9 Recruiting and Selecting Human Resources</a:t>
            </a:r>
          </a:p>
        </p:txBody>
      </p:sp>
      <p:sp>
        <p:nvSpPr>
          <p:cNvPr id="26629" name="Rectangle 5"/>
          <p:cNvSpPr>
            <a:spLocks noGrp="1" noChangeArrowheads="1"/>
          </p:cNvSpPr>
          <p:nvPr>
            <p:ph type="body" idx="1"/>
          </p:nvPr>
        </p:nvSpPr>
        <p:spPr/>
        <p:txBody>
          <a:bodyPr/>
          <a:lstStyle/>
          <a:p>
            <a:pPr eaLnBrk="1" hangingPunct="1"/>
            <a:r>
              <a:rPr lang="en-US" altLang="en-US" smtClean="0"/>
              <a:t>What does recruiting consist of?</a:t>
            </a:r>
          </a:p>
          <a:p>
            <a:pPr lvl="1" eaLnBrk="1" hangingPunct="1"/>
            <a:r>
              <a:rPr lang="en-US" altLang="en-US" smtClean="0"/>
              <a:t>Attracting qualified persons to apply for the jobs that are open.</a:t>
            </a:r>
          </a:p>
          <a:p>
            <a:pPr eaLnBrk="1" hangingPunct="1"/>
            <a:r>
              <a:rPr lang="en-US" altLang="en-US" smtClean="0"/>
              <a:t>What are the forms of recruiting?</a:t>
            </a:r>
          </a:p>
          <a:p>
            <a:pPr lvl="1" eaLnBrk="1" hangingPunct="1"/>
            <a:r>
              <a:rPr lang="en-US" altLang="en-US" smtClean="0"/>
              <a:t>Internal recruiting: considering present employees as candidates for openings.</a:t>
            </a:r>
          </a:p>
          <a:p>
            <a:pPr lvl="1" eaLnBrk="1" hangingPunct="1"/>
            <a:r>
              <a:rPr lang="en-US" altLang="en-US" smtClean="0"/>
              <a:t>External recruiting: attracting persons outside the organization to apply for jobs.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wipe(left)">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wipe(left)">
                                      <p:cBhvr>
                                        <p:cTn id="12" dur="500"/>
                                        <p:tgtEl>
                                          <p:spTgt spid="26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wipe(left)">
                                      <p:cBhvr>
                                        <p:cTn id="17" dur="500"/>
                                        <p:tgtEl>
                                          <p:spTgt spid="26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9">
                                            <p:txEl>
                                              <p:pRg st="3" end="3"/>
                                            </p:txEl>
                                          </p:spTgt>
                                        </p:tgtEl>
                                        <p:attrNameLst>
                                          <p:attrName>style.visibility</p:attrName>
                                        </p:attrNameLst>
                                      </p:cBhvr>
                                      <p:to>
                                        <p:strVal val="visible"/>
                                      </p:to>
                                    </p:set>
                                    <p:animEffect transition="in" filter="wipe(left)">
                                      <p:cBhvr>
                                        <p:cTn id="22" dur="500"/>
                                        <p:tgtEl>
                                          <p:spTgt spid="26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9">
                                            <p:txEl>
                                              <p:pRg st="4" end="4"/>
                                            </p:txEl>
                                          </p:spTgt>
                                        </p:tgtEl>
                                        <p:attrNameLst>
                                          <p:attrName>style.visibility</p:attrName>
                                        </p:attrNameLst>
                                      </p:cBhvr>
                                      <p:to>
                                        <p:strVal val="visible"/>
                                      </p:to>
                                    </p:set>
                                    <p:animEffect transition="in" filter="wipe(left)">
                                      <p:cBhvr>
                                        <p:cTn id="27" dur="500"/>
                                        <p:tgtEl>
                                          <p:spTgt spid="266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152400"/>
            <a:ext cx="9144000" cy="914400"/>
          </a:xfrm>
        </p:spPr>
        <p:txBody>
          <a:bodyPr/>
          <a:lstStyle/>
          <a:p>
            <a:pPr eaLnBrk="1" hangingPunct="1"/>
            <a:r>
              <a:rPr lang="en-US" altLang="en-US" smtClean="0"/>
              <a:t>Meaning of Selection</a:t>
            </a:r>
          </a:p>
        </p:txBody>
      </p:sp>
      <p:sp>
        <p:nvSpPr>
          <p:cNvPr id="37891" name="Content Placeholder 2"/>
          <p:cNvSpPr>
            <a:spLocks noGrp="1"/>
          </p:cNvSpPr>
          <p:nvPr>
            <p:ph idx="1"/>
          </p:nvPr>
        </p:nvSpPr>
        <p:spPr/>
        <p:txBody>
          <a:bodyPr/>
          <a:lstStyle/>
          <a:p>
            <a:pPr algn="just" eaLnBrk="1" hangingPunct="1"/>
            <a:r>
              <a:rPr lang="en-US" altLang="en-US" smtClean="0"/>
              <a:t>Selection is the process of whittling down the applicant pool by using the various screening tools such as tests, assessment, background and reference checks. Given the pool of candidates that results from the recruitment efforts, selection is the mechanism that determines overall quality of an organization’s human resources. </a:t>
            </a:r>
          </a:p>
          <a:p>
            <a:pPr eaLnBrk="1" hangingPunct="1"/>
            <a:endParaRPr lang="en-US" altLang="en-US"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E2973DCC-881D-4E94-9501-B0AC654DF1A8}" type="slidenum">
              <a:rPr lang="en-US" altLang="en-US" sz="1200">
                <a:solidFill>
                  <a:schemeClr val="bg1"/>
                </a:solidFill>
                <a:latin typeface="Arial" panose="020B0604020202020204" pitchFamily="34" charset="0"/>
              </a:rPr>
              <a:pPr eaLnBrk="1" hangingPunct="1"/>
              <a:t>35</a:t>
            </a:fld>
            <a:endParaRPr lang="en-US" altLang="en-US" sz="1200">
              <a:solidFill>
                <a:schemeClr val="bg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400" y="228600"/>
            <a:ext cx="9144000" cy="1600200"/>
          </a:xfrm>
        </p:spPr>
        <p:txBody>
          <a:bodyPr/>
          <a:lstStyle/>
          <a:p>
            <a:pPr eaLnBrk="1" hangingPunct="1"/>
            <a:r>
              <a:rPr lang="en-US" altLang="en-US" sz="4000" smtClean="0"/>
              <a:t/>
            </a:r>
            <a:br>
              <a:rPr lang="en-US" altLang="en-US" sz="4000" smtClean="0"/>
            </a:br>
            <a:r>
              <a:rPr lang="en-US" altLang="en-US" sz="4000" smtClean="0"/>
              <a:t>Major Activities Associated with Employment in an Organization</a:t>
            </a:r>
            <a:br>
              <a:rPr lang="en-US" altLang="en-US" sz="4000" smtClean="0"/>
            </a:br>
            <a:endParaRPr lang="en-US" altLang="en-US" sz="4000" smtClean="0"/>
          </a:p>
        </p:txBody>
      </p:sp>
      <p:sp>
        <p:nvSpPr>
          <p:cNvPr id="38915" name="Rectangle 3"/>
          <p:cNvSpPr>
            <a:spLocks noGrp="1" noChangeArrowheads="1"/>
          </p:cNvSpPr>
          <p:nvPr>
            <p:ph type="body" idx="1"/>
          </p:nvPr>
        </p:nvSpPr>
        <p:spPr>
          <a:xfrm>
            <a:off x="457200" y="1905000"/>
            <a:ext cx="7772400" cy="4724400"/>
          </a:xfrm>
        </p:spPr>
        <p:txBody>
          <a:bodyPr/>
          <a:lstStyle/>
          <a:p>
            <a:pPr eaLnBrk="1" hangingPunct="1">
              <a:buFontTx/>
              <a:buNone/>
            </a:pPr>
            <a:r>
              <a:rPr lang="en-US" altLang="en-US" smtClean="0"/>
              <a:t>The employment function in any organization may be concerned with some or all of the following activities: </a:t>
            </a:r>
          </a:p>
          <a:p>
            <a:pPr eaLnBrk="1" hangingPunct="1"/>
            <a:r>
              <a:rPr lang="en-US" altLang="en-US" smtClean="0"/>
              <a:t>Receiving applications</a:t>
            </a:r>
          </a:p>
          <a:p>
            <a:pPr eaLnBrk="1" hangingPunct="1"/>
            <a:r>
              <a:rPr lang="en-US" altLang="en-US" smtClean="0"/>
              <a:t>Interviewing applicants</a:t>
            </a:r>
          </a:p>
          <a:p>
            <a:pPr eaLnBrk="1" hangingPunct="1"/>
            <a:r>
              <a:rPr lang="en-US" altLang="en-US" smtClean="0"/>
              <a:t>Administering test to applicants </a:t>
            </a:r>
          </a:p>
          <a:p>
            <a:pPr eaLnBrk="1" hangingPunct="1"/>
            <a:r>
              <a:rPr lang="en-US" altLang="en-US" smtClean="0"/>
              <a:t>Conducting background investigations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US" altLang="en-US" smtClean="0"/>
          </a:p>
        </p:txBody>
      </p:sp>
      <p:sp>
        <p:nvSpPr>
          <p:cNvPr id="39939" name="Rectangle 3"/>
          <p:cNvSpPr>
            <a:spLocks noGrp="1" noChangeArrowheads="1"/>
          </p:cNvSpPr>
          <p:nvPr>
            <p:ph type="body" idx="1"/>
          </p:nvPr>
        </p:nvSpPr>
        <p:spPr/>
        <p:txBody>
          <a:bodyPr/>
          <a:lstStyle/>
          <a:p>
            <a:pPr eaLnBrk="1" hangingPunct="1"/>
            <a:r>
              <a:rPr lang="en-US" altLang="en-US" smtClean="0"/>
              <a:t>Arranging for physical examinations</a:t>
            </a:r>
          </a:p>
          <a:p>
            <a:pPr eaLnBrk="1" hangingPunct="1"/>
            <a:r>
              <a:rPr lang="en-US" altLang="en-US" smtClean="0"/>
              <a:t>Placing and assigning new employees</a:t>
            </a:r>
          </a:p>
          <a:p>
            <a:pPr eaLnBrk="1" hangingPunct="1"/>
            <a:r>
              <a:rPr lang="en-US" altLang="en-US" smtClean="0"/>
              <a:t>Coordinating follow-up of this employees</a:t>
            </a:r>
          </a:p>
          <a:p>
            <a:pPr eaLnBrk="1" hangingPunct="1"/>
            <a:r>
              <a:rPr lang="en-US" altLang="en-US" smtClean="0"/>
              <a:t>Exit interviewing of departing employees </a:t>
            </a:r>
          </a:p>
          <a:p>
            <a:pPr eaLnBrk="1" hangingPunct="1"/>
            <a:r>
              <a:rPr lang="en-US" altLang="en-US" smtClean="0"/>
              <a:t>Maintaining appropriate records and reports. </a:t>
            </a:r>
          </a:p>
          <a:p>
            <a:pPr eaLnBrk="1" hangingPunct="1"/>
            <a:endParaRPr lang="en-US" altLang="en-US" smtClean="0"/>
          </a:p>
          <a:p>
            <a:pPr eaLnBrk="1" hangingPunct="1"/>
            <a:endParaRPr lang="en-US"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68712A6B-8646-4BA2-BFC6-4B785F131D62}" type="slidenum">
              <a:rPr lang="en-US" altLang="en-US" sz="1200">
                <a:solidFill>
                  <a:schemeClr val="bg1"/>
                </a:solidFill>
                <a:latin typeface="Arial" panose="020B0604020202020204" pitchFamily="34" charset="0"/>
              </a:rPr>
              <a:pPr eaLnBrk="1" hangingPunct="1"/>
              <a:t>38</a:t>
            </a:fld>
            <a:endParaRPr lang="en-US" altLang="en-US" sz="1200">
              <a:solidFill>
                <a:schemeClr val="bg1"/>
              </a:solidFill>
              <a:latin typeface="Arial" panose="020B0604020202020204" pitchFamily="34" charset="0"/>
            </a:endParaRPr>
          </a:p>
        </p:txBody>
      </p:sp>
      <p:sp>
        <p:nvSpPr>
          <p:cNvPr id="40964" name="Rectangle 4"/>
          <p:cNvSpPr>
            <a:spLocks noGrp="1" noChangeArrowheads="1"/>
          </p:cNvSpPr>
          <p:nvPr>
            <p:ph type="title"/>
          </p:nvPr>
        </p:nvSpPr>
        <p:spPr/>
        <p:txBody>
          <a:bodyPr/>
          <a:lstStyle/>
          <a:p>
            <a:pPr eaLnBrk="1" hangingPunct="1"/>
            <a:r>
              <a:rPr lang="en-US" altLang="en-US" smtClean="0"/>
              <a:t>6.10 Developing Human Resources</a:t>
            </a:r>
          </a:p>
        </p:txBody>
      </p:sp>
      <p:sp>
        <p:nvSpPr>
          <p:cNvPr id="35845" name="Rectangle 5"/>
          <p:cNvSpPr>
            <a:spLocks noGrp="1" noChangeArrowheads="1"/>
          </p:cNvSpPr>
          <p:nvPr>
            <p:ph type="body" idx="1"/>
          </p:nvPr>
        </p:nvSpPr>
        <p:spPr/>
        <p:txBody>
          <a:bodyPr/>
          <a:lstStyle/>
          <a:p>
            <a:pPr eaLnBrk="1" hangingPunct="1"/>
            <a:r>
              <a:rPr lang="en-US" altLang="en-US" smtClean="0"/>
              <a:t>What does training mean?</a:t>
            </a:r>
          </a:p>
          <a:p>
            <a:pPr lvl="1" eaLnBrk="1" hangingPunct="1"/>
            <a:r>
              <a:rPr lang="en-US" altLang="en-US" smtClean="0"/>
              <a:t>Teaching operational or technical employees how to do the job for which they were hired.</a:t>
            </a:r>
          </a:p>
          <a:p>
            <a:pPr eaLnBrk="1" hangingPunct="1"/>
            <a:r>
              <a:rPr lang="en-US" altLang="en-US" smtClean="0"/>
              <a:t>What is employee development?</a:t>
            </a:r>
          </a:p>
          <a:p>
            <a:pPr lvl="1" eaLnBrk="1" hangingPunct="1"/>
            <a:r>
              <a:rPr lang="en-US" altLang="en-US" smtClean="0"/>
              <a:t>Teaching managers and professionals the skills needed for both present and future jobs. (see next slide Figure 14.2 for illustration on training)</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wipe(left)">
                                      <p:cBhvr>
                                        <p:cTn id="7" dur="500"/>
                                        <p:tgtEl>
                                          <p:spTgt spid="358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wipe(left)">
                                      <p:cBhvr>
                                        <p:cTn id="12" dur="500"/>
                                        <p:tgtEl>
                                          <p:spTgt spid="358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xEl>
                                              <p:pRg st="2" end="2"/>
                                            </p:txEl>
                                          </p:spTgt>
                                        </p:tgtEl>
                                        <p:attrNameLst>
                                          <p:attrName>style.visibility</p:attrName>
                                        </p:attrNameLst>
                                      </p:cBhvr>
                                      <p:to>
                                        <p:strVal val="visible"/>
                                      </p:to>
                                    </p:set>
                                    <p:animEffect transition="in" filter="wipe(left)">
                                      <p:cBhvr>
                                        <p:cTn id="17" dur="500"/>
                                        <p:tgtEl>
                                          <p:spTgt spid="358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
                                            <p:txEl>
                                              <p:pRg st="3" end="3"/>
                                            </p:txEl>
                                          </p:spTgt>
                                        </p:tgtEl>
                                        <p:attrNameLst>
                                          <p:attrName>style.visibility</p:attrName>
                                        </p:attrNameLst>
                                      </p:cBhvr>
                                      <p:to>
                                        <p:strVal val="visible"/>
                                      </p:to>
                                    </p:set>
                                    <p:animEffect transition="in" filter="wipe(left)">
                                      <p:cBhvr>
                                        <p:cTn id="22" dur="500"/>
                                        <p:tgtEl>
                                          <p:spTgt spid="358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F8547980-0DB9-4F22-AC93-5AFD96085F16}" type="slidenum">
              <a:rPr lang="en-US" altLang="en-US" sz="1200">
                <a:solidFill>
                  <a:schemeClr val="bg1"/>
                </a:solidFill>
                <a:latin typeface="Arial" panose="020B0604020202020204" pitchFamily="34" charset="0"/>
              </a:rPr>
              <a:pPr eaLnBrk="1" hangingPunct="1"/>
              <a:t>39</a:t>
            </a:fld>
            <a:endParaRPr lang="en-US" altLang="en-US" sz="1200">
              <a:solidFill>
                <a:schemeClr val="bg1"/>
              </a:solidFill>
              <a:latin typeface="Arial" panose="020B0604020202020204" pitchFamily="34" charset="0"/>
            </a:endParaRPr>
          </a:p>
        </p:txBody>
      </p:sp>
      <p:sp>
        <p:nvSpPr>
          <p:cNvPr id="41988" name="Rectangle 1028"/>
          <p:cNvSpPr>
            <a:spLocks noGrp="1" noChangeArrowheads="1"/>
          </p:cNvSpPr>
          <p:nvPr>
            <p:ph type="title"/>
          </p:nvPr>
        </p:nvSpPr>
        <p:spPr/>
        <p:txBody>
          <a:bodyPr/>
          <a:lstStyle/>
          <a:p>
            <a:pPr eaLnBrk="1" hangingPunct="1"/>
            <a:r>
              <a:rPr lang="en-US" altLang="en-US" smtClean="0"/>
              <a:t>Figure 14.2: The Training Process</a:t>
            </a:r>
          </a:p>
        </p:txBody>
      </p:sp>
      <p:pic>
        <p:nvPicPr>
          <p:cNvPr id="41989" name="Picture 1031" descr="C:\Documents and Settings\fournij\Desktop\griffin_gifs\335020_la_14_02.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52578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solidFill>
                  <a:schemeClr val="accent2"/>
                </a:solidFill>
              </a:rPr>
              <a:t>6.2 SCOPE OF HRM</a:t>
            </a:r>
          </a:p>
        </p:txBody>
      </p:sp>
      <p:sp>
        <p:nvSpPr>
          <p:cNvPr id="6147" name="Rectangle 3"/>
          <p:cNvSpPr>
            <a:spLocks noGrp="1" noChangeArrowheads="1"/>
          </p:cNvSpPr>
          <p:nvPr>
            <p:ph idx="1"/>
          </p:nvPr>
        </p:nvSpPr>
        <p:spPr/>
        <p:txBody>
          <a:bodyPr/>
          <a:lstStyle/>
          <a:p>
            <a:pPr algn="just" eaLnBrk="1" hangingPunct="1">
              <a:lnSpc>
                <a:spcPct val="90000"/>
              </a:lnSpc>
              <a:buFontTx/>
              <a:buNone/>
            </a:pPr>
            <a:r>
              <a:rPr lang="en-US" altLang="en-US" sz="2800" smtClean="0">
                <a:cs typeface="Times New Roman" panose="02020603050405020304" pitchFamily="18" charset="0"/>
              </a:rPr>
              <a:t>The HRM process includes the followings: </a:t>
            </a:r>
          </a:p>
          <a:p>
            <a:pPr algn="just" eaLnBrk="1" hangingPunct="1">
              <a:lnSpc>
                <a:spcPct val="90000"/>
              </a:lnSpc>
            </a:pPr>
            <a:r>
              <a:rPr lang="en-US" altLang="en-US" sz="2800" smtClean="0"/>
              <a:t>Conducting Job Analyses—determining the nature of each employee’s job.</a:t>
            </a:r>
          </a:p>
          <a:p>
            <a:pPr algn="just" eaLnBrk="1" hangingPunct="1">
              <a:lnSpc>
                <a:spcPct val="90000"/>
              </a:lnSpc>
            </a:pPr>
            <a:r>
              <a:rPr lang="en-US" altLang="en-US" sz="2800" smtClean="0"/>
              <a:t>Planning Labor Needs and Recruiting Job Candidates</a:t>
            </a:r>
          </a:p>
          <a:p>
            <a:pPr algn="just" eaLnBrk="1" hangingPunct="1">
              <a:lnSpc>
                <a:spcPct val="90000"/>
              </a:lnSpc>
            </a:pPr>
            <a:r>
              <a:rPr lang="en-US" altLang="en-US" sz="2800" smtClean="0"/>
              <a:t>Selecting Job Candidates</a:t>
            </a:r>
          </a:p>
          <a:p>
            <a:pPr algn="just" eaLnBrk="1" hangingPunct="1">
              <a:lnSpc>
                <a:spcPct val="90000"/>
              </a:lnSpc>
            </a:pPr>
            <a:r>
              <a:rPr lang="en-US" altLang="en-US" sz="2800" smtClean="0"/>
              <a:t>Orienting and Training New Employees</a:t>
            </a:r>
          </a:p>
          <a:p>
            <a:pPr algn="just" eaLnBrk="1" hangingPunct="1">
              <a:lnSpc>
                <a:spcPct val="90000"/>
              </a:lnSpc>
            </a:pPr>
            <a:r>
              <a:rPr lang="en-US" altLang="en-US" sz="2800" smtClean="0"/>
              <a:t>Managing Wages and Salaries—compensating employees</a:t>
            </a:r>
          </a:p>
          <a:p>
            <a:pPr algn="just" eaLnBrk="1" hangingPunct="1">
              <a:lnSpc>
                <a:spcPct val="90000"/>
              </a:lnSpc>
            </a:pPr>
            <a:r>
              <a:rPr lang="en-US" altLang="en-US" sz="2800" smtClean="0"/>
              <a:t>Providing Incentives and Benefits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pPr>
              <a:defRPr/>
            </a:pPr>
            <a:r>
              <a:rPr lang="en-US"/>
              <a:t>Copyright © Houghton Mifflin Company. All rights reserved.</a:t>
            </a:r>
          </a:p>
        </p:txBody>
      </p:sp>
      <p:sp>
        <p:nvSpPr>
          <p:cNvPr id="1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946357C9-F88E-4738-B5DE-30B0E5937F10}" type="slidenum">
              <a:rPr lang="en-US" altLang="en-US" sz="1200">
                <a:solidFill>
                  <a:schemeClr val="bg1"/>
                </a:solidFill>
                <a:latin typeface="Arial" panose="020B0604020202020204" pitchFamily="34" charset="0"/>
              </a:rPr>
              <a:pPr eaLnBrk="1" hangingPunct="1"/>
              <a:t>40</a:t>
            </a:fld>
            <a:endParaRPr lang="en-US" altLang="en-US" sz="1200">
              <a:solidFill>
                <a:schemeClr val="bg1"/>
              </a:solidFill>
              <a:latin typeface="Arial" panose="020B0604020202020204" pitchFamily="34" charset="0"/>
            </a:endParaRPr>
          </a:p>
        </p:txBody>
      </p:sp>
      <p:sp>
        <p:nvSpPr>
          <p:cNvPr id="43012" name="Line 14"/>
          <p:cNvSpPr>
            <a:spLocks noChangeShapeType="1"/>
          </p:cNvSpPr>
          <p:nvPr/>
        </p:nvSpPr>
        <p:spPr bwMode="auto">
          <a:xfrm>
            <a:off x="2057400" y="4114800"/>
            <a:ext cx="533400" cy="1066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3" name="Line 15"/>
          <p:cNvSpPr>
            <a:spLocks noChangeShapeType="1"/>
          </p:cNvSpPr>
          <p:nvPr/>
        </p:nvSpPr>
        <p:spPr bwMode="auto">
          <a:xfrm flipH="1">
            <a:off x="6553200" y="4114800"/>
            <a:ext cx="5334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4" name="Line 10"/>
          <p:cNvSpPr>
            <a:spLocks noChangeShapeType="1"/>
          </p:cNvSpPr>
          <p:nvPr/>
        </p:nvSpPr>
        <p:spPr bwMode="auto">
          <a:xfrm>
            <a:off x="4648200" y="2438400"/>
            <a:ext cx="0" cy="3200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5" name="Rectangle 17"/>
          <p:cNvSpPr>
            <a:spLocks noGrp="1" noChangeArrowheads="1"/>
          </p:cNvSpPr>
          <p:nvPr>
            <p:ph type="title"/>
          </p:nvPr>
        </p:nvSpPr>
        <p:spPr/>
        <p:txBody>
          <a:bodyPr/>
          <a:lstStyle/>
          <a:p>
            <a:pPr eaLnBrk="1" hangingPunct="1"/>
            <a:r>
              <a:rPr lang="en-US" altLang="en-US" smtClean="0"/>
              <a:t>Selecting Human Resources</a:t>
            </a:r>
          </a:p>
        </p:txBody>
      </p:sp>
      <p:sp>
        <p:nvSpPr>
          <p:cNvPr id="30725" name="Rectangle 5"/>
          <p:cNvSpPr>
            <a:spLocks noChangeArrowheads="1"/>
          </p:cNvSpPr>
          <p:nvPr/>
        </p:nvSpPr>
        <p:spPr bwMode="auto">
          <a:xfrm>
            <a:off x="3048000" y="1371600"/>
            <a:ext cx="3276600" cy="1371600"/>
          </a:xfrm>
          <a:prstGeom prst="rect">
            <a:avLst/>
          </a:prstGeom>
          <a:solidFill>
            <a:srgbClr val="99CCFF"/>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Validation, determining the extent to which a selection device is predictive of future job performance</a:t>
            </a:r>
          </a:p>
        </p:txBody>
      </p:sp>
      <p:sp>
        <p:nvSpPr>
          <p:cNvPr id="30726" name="Oval 6"/>
          <p:cNvSpPr>
            <a:spLocks noChangeArrowheads="1"/>
          </p:cNvSpPr>
          <p:nvPr/>
        </p:nvSpPr>
        <p:spPr bwMode="auto">
          <a:xfrm>
            <a:off x="762000" y="3048000"/>
            <a:ext cx="2286000" cy="1066800"/>
          </a:xfrm>
          <a:prstGeom prst="ellipse">
            <a:avLst/>
          </a:prstGeom>
          <a:solidFill>
            <a:srgbClr val="99CCFF"/>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Application</a:t>
            </a:r>
          </a:p>
          <a:p>
            <a:pPr algn="ctr" eaLnBrk="1" hangingPunct="1"/>
            <a:r>
              <a:rPr lang="en-US" altLang="en-US" sz="1800" b="1">
                <a:latin typeface="Arial" panose="020B0604020202020204" pitchFamily="34" charset="0"/>
              </a:rPr>
              <a:t>Blanks</a:t>
            </a:r>
          </a:p>
        </p:txBody>
      </p:sp>
      <p:sp>
        <p:nvSpPr>
          <p:cNvPr id="30727" name="Oval 7"/>
          <p:cNvSpPr>
            <a:spLocks noChangeArrowheads="1"/>
          </p:cNvSpPr>
          <p:nvPr/>
        </p:nvSpPr>
        <p:spPr bwMode="auto">
          <a:xfrm>
            <a:off x="6019800" y="3124200"/>
            <a:ext cx="2286000" cy="1066800"/>
          </a:xfrm>
          <a:prstGeom prst="ellipse">
            <a:avLst/>
          </a:prstGeom>
          <a:solidFill>
            <a:srgbClr val="99CCFF"/>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Tests</a:t>
            </a:r>
          </a:p>
        </p:txBody>
      </p:sp>
      <p:sp>
        <p:nvSpPr>
          <p:cNvPr id="30728" name="Oval 8"/>
          <p:cNvSpPr>
            <a:spLocks noChangeArrowheads="1"/>
          </p:cNvSpPr>
          <p:nvPr/>
        </p:nvSpPr>
        <p:spPr bwMode="auto">
          <a:xfrm>
            <a:off x="1752600" y="5029200"/>
            <a:ext cx="2286000" cy="1143000"/>
          </a:xfrm>
          <a:prstGeom prst="ellipse">
            <a:avLst/>
          </a:prstGeom>
          <a:solidFill>
            <a:srgbClr val="99CCFF"/>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Interviews</a:t>
            </a:r>
          </a:p>
        </p:txBody>
      </p:sp>
      <p:sp>
        <p:nvSpPr>
          <p:cNvPr id="30729" name="Oval 9"/>
          <p:cNvSpPr>
            <a:spLocks noChangeArrowheads="1"/>
          </p:cNvSpPr>
          <p:nvPr/>
        </p:nvSpPr>
        <p:spPr bwMode="auto">
          <a:xfrm>
            <a:off x="5410200" y="5029200"/>
            <a:ext cx="2133600" cy="1066800"/>
          </a:xfrm>
          <a:prstGeom prst="ellipse">
            <a:avLst/>
          </a:prstGeom>
          <a:solidFill>
            <a:srgbClr val="99CCFF"/>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b="1">
                <a:latin typeface="Arial" panose="020B0604020202020204" pitchFamily="34" charset="0"/>
              </a:rPr>
              <a:t>Assessment</a:t>
            </a:r>
          </a:p>
          <a:p>
            <a:pPr algn="ctr" eaLnBrk="1" hangingPunct="1"/>
            <a:r>
              <a:rPr lang="en-US" altLang="en-US" sz="1800" b="1">
                <a:latin typeface="Arial" panose="020B0604020202020204" pitchFamily="34" charset="0"/>
              </a:rPr>
              <a:t>Centers</a:t>
            </a:r>
          </a:p>
        </p:txBody>
      </p:sp>
      <p:sp>
        <p:nvSpPr>
          <p:cNvPr id="43021" name="Line 12"/>
          <p:cNvSpPr>
            <a:spLocks noChangeShapeType="1"/>
          </p:cNvSpPr>
          <p:nvPr/>
        </p:nvSpPr>
        <p:spPr bwMode="auto">
          <a:xfrm>
            <a:off x="4038600" y="5638800"/>
            <a:ext cx="13716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22" name="Line 13"/>
          <p:cNvSpPr>
            <a:spLocks noChangeShapeType="1"/>
          </p:cNvSpPr>
          <p:nvPr/>
        </p:nvSpPr>
        <p:spPr bwMode="auto">
          <a:xfrm>
            <a:off x="3048000" y="3581400"/>
            <a:ext cx="29718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ox(in)">
                                      <p:cBhvr>
                                        <p:cTn id="12" dur="500"/>
                                        <p:tgtEl>
                                          <p:spTgt spid="30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ox(in)">
                                      <p:cBhvr>
                                        <p:cTn id="17" dur="500"/>
                                        <p:tgtEl>
                                          <p:spTgt spid="30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box(in)">
                                      <p:cBhvr>
                                        <p:cTn id="22" dur="500"/>
                                        <p:tgtEl>
                                          <p:spTgt spid="30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729"/>
                                        </p:tgtEl>
                                        <p:attrNameLst>
                                          <p:attrName>style.visibility</p:attrName>
                                        </p:attrNameLst>
                                      </p:cBhvr>
                                      <p:to>
                                        <p:strVal val="visible"/>
                                      </p:to>
                                    </p:set>
                                    <p:animEffect transition="in" filter="box(in)">
                                      <p:cBhvr>
                                        <p:cTn id="2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animBg="1"/>
      <p:bldP spid="30727" grpId="0" animBg="1"/>
      <p:bldP spid="30728" grpId="0" animBg="1"/>
      <p:bldP spid="307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1"/>
          <p:cNvSpPr>
            <a:spLocks noGrp="1"/>
          </p:cNvSpPr>
          <p:nvPr>
            <p:ph type="ftr" sz="quarter" idx="10"/>
          </p:nvPr>
        </p:nvSpPr>
        <p:spPr/>
        <p:txBody>
          <a:bodyPr/>
          <a:lstStyle/>
          <a:p>
            <a:pPr>
              <a:defRPr/>
            </a:pPr>
            <a:r>
              <a:rPr lang="en-US"/>
              <a:t>Copyright © Houghton Mifflin Company. All rights reserved.</a:t>
            </a:r>
          </a:p>
        </p:txBody>
      </p:sp>
      <p:sp>
        <p:nvSpPr>
          <p:cNvPr id="25" name="Slide Number Placeholder 2"/>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78A917FF-E4C8-4826-AF45-1F4088048762}" type="slidenum">
              <a:rPr lang="en-US" altLang="en-US" sz="1200">
                <a:solidFill>
                  <a:schemeClr val="bg1"/>
                </a:solidFill>
                <a:latin typeface="Arial" panose="020B0604020202020204" pitchFamily="34" charset="0"/>
              </a:rPr>
              <a:pPr eaLnBrk="1" hangingPunct="1"/>
              <a:t>41</a:t>
            </a:fld>
            <a:endParaRPr lang="en-US" altLang="en-US" sz="1200">
              <a:solidFill>
                <a:schemeClr val="bg1"/>
              </a:solidFill>
              <a:latin typeface="Arial" panose="020B0604020202020204" pitchFamily="34" charset="0"/>
            </a:endParaRPr>
          </a:p>
        </p:txBody>
      </p:sp>
      <p:sp>
        <p:nvSpPr>
          <p:cNvPr id="32772" name="Rectangle 4"/>
          <p:cNvSpPr>
            <a:spLocks noChangeArrowheads="1"/>
          </p:cNvSpPr>
          <p:nvPr/>
        </p:nvSpPr>
        <p:spPr bwMode="auto">
          <a:xfrm>
            <a:off x="2933700" y="304800"/>
            <a:ext cx="3276600" cy="1066800"/>
          </a:xfrm>
          <a:prstGeom prst="rect">
            <a:avLst/>
          </a:prstGeom>
          <a:solidFill>
            <a:srgbClr val="99C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Assess training needs</a:t>
            </a:r>
          </a:p>
          <a:p>
            <a:pPr algn="ctr" eaLnBrk="1" hangingPunct="1"/>
            <a:r>
              <a:rPr lang="en-US" altLang="en-US" sz="1600" b="1">
                <a:latin typeface="Arial" panose="020B0604020202020204" pitchFamily="34" charset="0"/>
              </a:rPr>
              <a:t>Who needs training?</a:t>
            </a:r>
          </a:p>
          <a:p>
            <a:pPr algn="ctr" eaLnBrk="1" hangingPunct="1"/>
            <a:r>
              <a:rPr lang="en-US" altLang="en-US" sz="1600" b="1">
                <a:latin typeface="Arial" panose="020B0604020202020204" pitchFamily="34" charset="0"/>
              </a:rPr>
              <a:t>What do they need to know?</a:t>
            </a:r>
          </a:p>
          <a:p>
            <a:pPr algn="ctr" eaLnBrk="1" hangingPunct="1"/>
            <a:r>
              <a:rPr lang="en-US" altLang="en-US" sz="1600" b="1">
                <a:latin typeface="Arial" panose="020B0604020202020204" pitchFamily="34" charset="0"/>
              </a:rPr>
              <a:t>What do they already know?</a:t>
            </a:r>
          </a:p>
        </p:txBody>
      </p:sp>
      <p:grpSp>
        <p:nvGrpSpPr>
          <p:cNvPr id="32790" name="Group 22"/>
          <p:cNvGrpSpPr>
            <a:grpSpLocks/>
          </p:cNvGrpSpPr>
          <p:nvPr/>
        </p:nvGrpSpPr>
        <p:grpSpPr bwMode="auto">
          <a:xfrm>
            <a:off x="2895600" y="1371600"/>
            <a:ext cx="3352800" cy="1066800"/>
            <a:chOff x="1824" y="864"/>
            <a:chExt cx="2112" cy="672"/>
          </a:xfrm>
        </p:grpSpPr>
        <p:sp>
          <p:nvSpPr>
            <p:cNvPr id="32773" name="Rectangle 5"/>
            <p:cNvSpPr>
              <a:spLocks noChangeArrowheads="1"/>
            </p:cNvSpPr>
            <p:nvPr/>
          </p:nvSpPr>
          <p:spPr bwMode="auto">
            <a:xfrm>
              <a:off x="1824" y="1152"/>
              <a:ext cx="2112" cy="384"/>
            </a:xfrm>
            <a:prstGeom prst="rect">
              <a:avLst/>
            </a:prstGeom>
            <a:solidFill>
              <a:srgbClr val="FFCC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Set training objectives</a:t>
              </a:r>
            </a:p>
            <a:p>
              <a:pPr algn="ctr" eaLnBrk="1" hangingPunct="1"/>
              <a:r>
                <a:rPr lang="en-US" altLang="en-US" sz="1600" b="1">
                  <a:latin typeface="Arial" panose="020B0604020202020204" pitchFamily="34" charset="0"/>
                </a:rPr>
                <a:t>Specific                Measurable  </a:t>
              </a:r>
            </a:p>
          </p:txBody>
        </p:sp>
        <p:sp>
          <p:nvSpPr>
            <p:cNvPr id="44057" name="Line 11"/>
            <p:cNvSpPr>
              <a:spLocks noChangeShapeType="1"/>
            </p:cNvSpPr>
            <p:nvPr/>
          </p:nvSpPr>
          <p:spPr bwMode="auto">
            <a:xfrm>
              <a:off x="2880" y="864"/>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2791" name="Group 23"/>
          <p:cNvGrpSpPr>
            <a:grpSpLocks/>
          </p:cNvGrpSpPr>
          <p:nvPr/>
        </p:nvGrpSpPr>
        <p:grpSpPr bwMode="auto">
          <a:xfrm>
            <a:off x="304800" y="2590800"/>
            <a:ext cx="8458200" cy="1447800"/>
            <a:chOff x="192" y="1632"/>
            <a:chExt cx="5328" cy="912"/>
          </a:xfrm>
        </p:grpSpPr>
        <p:sp>
          <p:nvSpPr>
            <p:cNvPr id="32774" name="Rectangle 6"/>
            <p:cNvSpPr>
              <a:spLocks noChangeArrowheads="1"/>
            </p:cNvSpPr>
            <p:nvPr/>
          </p:nvSpPr>
          <p:spPr bwMode="auto">
            <a:xfrm>
              <a:off x="192" y="1776"/>
              <a:ext cx="2256" cy="768"/>
            </a:xfrm>
            <a:prstGeom prst="rect">
              <a:avLst/>
            </a:prstGeom>
            <a:solidFill>
              <a:srgbClr val="FFCC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Plan training evaluation</a:t>
              </a:r>
            </a:p>
            <a:p>
              <a:pPr algn="ctr" eaLnBrk="1" hangingPunct="1"/>
              <a:r>
                <a:rPr lang="en-US" altLang="en-US" sz="1600" b="1">
                  <a:latin typeface="Arial" panose="020B0604020202020204" pitchFamily="34" charset="0"/>
                </a:rPr>
                <a:t>Did trainees like the training?</a:t>
              </a:r>
            </a:p>
            <a:p>
              <a:pPr algn="ctr" eaLnBrk="1" hangingPunct="1"/>
              <a:r>
                <a:rPr lang="en-US" altLang="en-US" sz="1600" b="1">
                  <a:latin typeface="Arial" panose="020B0604020202020204" pitchFamily="34" charset="0"/>
                </a:rPr>
                <a:t>Can they meet training objectives?</a:t>
              </a:r>
            </a:p>
            <a:p>
              <a:pPr algn="ctr" eaLnBrk="1" hangingPunct="1"/>
              <a:r>
                <a:rPr lang="en-US" altLang="en-US" sz="1600" b="1">
                  <a:latin typeface="Arial" panose="020B0604020202020204" pitchFamily="34" charset="0"/>
                </a:rPr>
                <a:t>Do they perform better on the job?</a:t>
              </a:r>
            </a:p>
          </p:txBody>
        </p:sp>
        <p:sp>
          <p:nvSpPr>
            <p:cNvPr id="32775" name="Rectangle 7"/>
            <p:cNvSpPr>
              <a:spLocks noChangeArrowheads="1"/>
            </p:cNvSpPr>
            <p:nvPr/>
          </p:nvSpPr>
          <p:spPr bwMode="auto">
            <a:xfrm>
              <a:off x="3456" y="1776"/>
              <a:ext cx="2064" cy="768"/>
            </a:xfrm>
            <a:prstGeom prst="rect">
              <a:avLst/>
            </a:prstGeom>
            <a:solidFill>
              <a:srgbClr val="FFCC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Develop training program</a:t>
              </a:r>
            </a:p>
            <a:p>
              <a:pPr algn="ctr" eaLnBrk="1" hangingPunct="1"/>
              <a:r>
                <a:rPr lang="en-US" altLang="en-US" sz="1600" b="1">
                  <a:latin typeface="Arial" panose="020B0604020202020204" pitchFamily="34" charset="0"/>
                </a:rPr>
                <a:t>Content           Location</a:t>
              </a:r>
            </a:p>
            <a:p>
              <a:pPr algn="ctr" eaLnBrk="1" hangingPunct="1"/>
              <a:r>
                <a:rPr lang="en-US" altLang="en-US" sz="1600" b="1">
                  <a:latin typeface="Arial" panose="020B0604020202020204" pitchFamily="34" charset="0"/>
                </a:rPr>
                <a:t>Methods         Trainers</a:t>
              </a:r>
            </a:p>
            <a:p>
              <a:pPr algn="ctr" eaLnBrk="1" hangingPunct="1"/>
              <a:r>
                <a:rPr lang="en-US" altLang="en-US" sz="1600" b="1">
                  <a:latin typeface="Arial" panose="020B0604020202020204" pitchFamily="34" charset="0"/>
                </a:rPr>
                <a:t>Duration</a:t>
              </a:r>
            </a:p>
          </p:txBody>
        </p:sp>
        <p:sp>
          <p:nvSpPr>
            <p:cNvPr id="44053" name="Line 12"/>
            <p:cNvSpPr>
              <a:spLocks noChangeShapeType="1"/>
            </p:cNvSpPr>
            <p:nvPr/>
          </p:nvSpPr>
          <p:spPr bwMode="auto">
            <a:xfrm>
              <a:off x="1200" y="1632"/>
              <a:ext cx="340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54" name="Line 13"/>
            <p:cNvSpPr>
              <a:spLocks noChangeShapeType="1"/>
            </p:cNvSpPr>
            <p:nvPr/>
          </p:nvSpPr>
          <p:spPr bwMode="auto">
            <a:xfrm>
              <a:off x="1200" y="1632"/>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55" name="Line 14"/>
            <p:cNvSpPr>
              <a:spLocks noChangeShapeType="1"/>
            </p:cNvSpPr>
            <p:nvPr/>
          </p:nvSpPr>
          <p:spPr bwMode="auto">
            <a:xfrm>
              <a:off x="4608" y="1632"/>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2792" name="Group 24"/>
          <p:cNvGrpSpPr>
            <a:grpSpLocks/>
          </p:cNvGrpSpPr>
          <p:nvPr/>
        </p:nvGrpSpPr>
        <p:grpSpPr bwMode="auto">
          <a:xfrm>
            <a:off x="2971800" y="4038600"/>
            <a:ext cx="4419600" cy="685800"/>
            <a:chOff x="1872" y="2544"/>
            <a:chExt cx="2784" cy="432"/>
          </a:xfrm>
        </p:grpSpPr>
        <p:sp>
          <p:nvSpPr>
            <p:cNvPr id="44048" name="Line 19"/>
            <p:cNvSpPr>
              <a:spLocks noChangeShapeType="1"/>
            </p:cNvSpPr>
            <p:nvPr/>
          </p:nvSpPr>
          <p:spPr bwMode="auto">
            <a:xfrm flipH="1">
              <a:off x="3840" y="2880"/>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Rectangle 8"/>
            <p:cNvSpPr>
              <a:spLocks noChangeArrowheads="1"/>
            </p:cNvSpPr>
            <p:nvPr/>
          </p:nvSpPr>
          <p:spPr bwMode="auto">
            <a:xfrm>
              <a:off x="1872" y="2784"/>
              <a:ext cx="2016" cy="192"/>
            </a:xfrm>
            <a:prstGeom prst="rect">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Conduct training</a:t>
              </a:r>
            </a:p>
          </p:txBody>
        </p:sp>
        <p:sp>
          <p:nvSpPr>
            <p:cNvPr id="44050" name="Line 17"/>
            <p:cNvSpPr>
              <a:spLocks noChangeShapeType="1"/>
            </p:cNvSpPr>
            <p:nvPr/>
          </p:nvSpPr>
          <p:spPr bwMode="auto">
            <a:xfrm>
              <a:off x="4656" y="2544"/>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2793" name="Group 25"/>
          <p:cNvGrpSpPr>
            <a:grpSpLocks/>
          </p:cNvGrpSpPr>
          <p:nvPr/>
        </p:nvGrpSpPr>
        <p:grpSpPr bwMode="auto">
          <a:xfrm>
            <a:off x="1905000" y="4038600"/>
            <a:ext cx="4267200" cy="1371600"/>
            <a:chOff x="1200" y="2544"/>
            <a:chExt cx="2688" cy="864"/>
          </a:xfrm>
        </p:grpSpPr>
        <p:sp>
          <p:nvSpPr>
            <p:cNvPr id="44044" name="Line 16"/>
            <p:cNvSpPr>
              <a:spLocks noChangeShapeType="1"/>
            </p:cNvSpPr>
            <p:nvPr/>
          </p:nvSpPr>
          <p:spPr bwMode="auto">
            <a:xfrm>
              <a:off x="1200" y="3264"/>
              <a:ext cx="7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7" name="Rectangle 9"/>
            <p:cNvSpPr>
              <a:spLocks noChangeArrowheads="1"/>
            </p:cNvSpPr>
            <p:nvPr/>
          </p:nvSpPr>
          <p:spPr bwMode="auto">
            <a:xfrm>
              <a:off x="1872" y="3168"/>
              <a:ext cx="2016" cy="240"/>
            </a:xfrm>
            <a:prstGeom prst="rect">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Evaluate training</a:t>
              </a:r>
            </a:p>
          </p:txBody>
        </p:sp>
        <p:sp>
          <p:nvSpPr>
            <p:cNvPr id="44046" name="Line 15"/>
            <p:cNvSpPr>
              <a:spLocks noChangeShapeType="1"/>
            </p:cNvSpPr>
            <p:nvPr/>
          </p:nvSpPr>
          <p:spPr bwMode="auto">
            <a:xfrm>
              <a:off x="1200" y="2544"/>
              <a:ext cx="0" cy="72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47" name="Line 20"/>
            <p:cNvSpPr>
              <a:spLocks noChangeShapeType="1"/>
            </p:cNvSpPr>
            <p:nvPr/>
          </p:nvSpPr>
          <p:spPr bwMode="auto">
            <a:xfrm>
              <a:off x="2880" y="2976"/>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2794" name="Group 26"/>
          <p:cNvGrpSpPr>
            <a:grpSpLocks/>
          </p:cNvGrpSpPr>
          <p:nvPr/>
        </p:nvGrpSpPr>
        <p:grpSpPr bwMode="auto">
          <a:xfrm>
            <a:off x="2933700" y="5410200"/>
            <a:ext cx="3276600" cy="838200"/>
            <a:chOff x="1848" y="3408"/>
            <a:chExt cx="2064" cy="528"/>
          </a:xfrm>
        </p:grpSpPr>
        <p:sp>
          <p:nvSpPr>
            <p:cNvPr id="32778" name="Rectangle 10"/>
            <p:cNvSpPr>
              <a:spLocks noChangeArrowheads="1"/>
            </p:cNvSpPr>
            <p:nvPr/>
          </p:nvSpPr>
          <p:spPr bwMode="auto">
            <a:xfrm>
              <a:off x="1848" y="3600"/>
              <a:ext cx="2064" cy="336"/>
            </a:xfrm>
            <a:prstGeom prst="rect">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Modify training program</a:t>
              </a:r>
            </a:p>
            <a:p>
              <a:pPr algn="ctr" eaLnBrk="1" hangingPunct="1"/>
              <a:r>
                <a:rPr lang="en-US" altLang="en-US" sz="1600" b="1">
                  <a:latin typeface="Arial" panose="020B0604020202020204" pitchFamily="34" charset="0"/>
                </a:rPr>
                <a:t>based on evaluation</a:t>
              </a:r>
            </a:p>
          </p:txBody>
        </p:sp>
        <p:sp>
          <p:nvSpPr>
            <p:cNvPr id="44043" name="Line 21"/>
            <p:cNvSpPr>
              <a:spLocks noChangeShapeType="1"/>
            </p:cNvSpPr>
            <p:nvPr/>
          </p:nvSpPr>
          <p:spPr bwMode="auto">
            <a:xfrm>
              <a:off x="2880" y="340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up)">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790"/>
                                        </p:tgtEl>
                                        <p:attrNameLst>
                                          <p:attrName>style.visibility</p:attrName>
                                        </p:attrNameLst>
                                      </p:cBhvr>
                                      <p:to>
                                        <p:strVal val="visible"/>
                                      </p:to>
                                    </p:set>
                                    <p:animEffect transition="in" filter="wipe(up)">
                                      <p:cBhvr>
                                        <p:cTn id="12" dur="500"/>
                                        <p:tgtEl>
                                          <p:spTgt spid="327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2791"/>
                                        </p:tgtEl>
                                        <p:attrNameLst>
                                          <p:attrName>style.visibility</p:attrName>
                                        </p:attrNameLst>
                                      </p:cBhvr>
                                      <p:to>
                                        <p:strVal val="visible"/>
                                      </p:to>
                                    </p:set>
                                    <p:animEffect transition="in" filter="wipe(up)">
                                      <p:cBhvr>
                                        <p:cTn id="17" dur="500"/>
                                        <p:tgtEl>
                                          <p:spTgt spid="327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2792"/>
                                        </p:tgtEl>
                                        <p:attrNameLst>
                                          <p:attrName>style.visibility</p:attrName>
                                        </p:attrNameLst>
                                      </p:cBhvr>
                                      <p:to>
                                        <p:strVal val="visible"/>
                                      </p:to>
                                    </p:set>
                                    <p:animEffect transition="in" filter="wipe(up)">
                                      <p:cBhvr>
                                        <p:cTn id="22" dur="500"/>
                                        <p:tgtEl>
                                          <p:spTgt spid="32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2793"/>
                                        </p:tgtEl>
                                        <p:attrNameLst>
                                          <p:attrName>style.visibility</p:attrName>
                                        </p:attrNameLst>
                                      </p:cBhvr>
                                      <p:to>
                                        <p:strVal val="visible"/>
                                      </p:to>
                                    </p:set>
                                    <p:animEffect transition="in" filter="wipe(up)">
                                      <p:cBhvr>
                                        <p:cTn id="27" dur="500"/>
                                        <p:tgtEl>
                                          <p:spTgt spid="327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2794"/>
                                        </p:tgtEl>
                                        <p:attrNameLst>
                                          <p:attrName>style.visibility</p:attrName>
                                        </p:attrNameLst>
                                      </p:cBhvr>
                                      <p:to>
                                        <p:strVal val="visible"/>
                                      </p:to>
                                    </p:set>
                                    <p:animEffect transition="in" filter="wipe(up)">
                                      <p:cBhvr>
                                        <p:cTn id="32" dur="500"/>
                                        <p:tgtEl>
                                          <p:spTgt spid="32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37B61B5E-6638-430F-9AD6-D2B579F5A116}" type="slidenum">
              <a:rPr lang="en-US" altLang="en-US" sz="1200">
                <a:solidFill>
                  <a:schemeClr val="bg1"/>
                </a:solidFill>
                <a:latin typeface="Arial" panose="020B0604020202020204" pitchFamily="34" charset="0"/>
              </a:rPr>
              <a:pPr eaLnBrk="1" hangingPunct="1"/>
              <a:t>42</a:t>
            </a:fld>
            <a:endParaRPr lang="en-US" altLang="en-US" sz="1200">
              <a:solidFill>
                <a:schemeClr val="bg1"/>
              </a:solidFill>
              <a:latin typeface="Arial" panose="020B0604020202020204" pitchFamily="34" charset="0"/>
            </a:endParaRPr>
          </a:p>
        </p:txBody>
      </p:sp>
      <p:sp>
        <p:nvSpPr>
          <p:cNvPr id="45060" name="Rectangle 4"/>
          <p:cNvSpPr>
            <a:spLocks noGrp="1" noChangeArrowheads="1"/>
          </p:cNvSpPr>
          <p:nvPr>
            <p:ph type="title"/>
          </p:nvPr>
        </p:nvSpPr>
        <p:spPr/>
        <p:txBody>
          <a:bodyPr/>
          <a:lstStyle/>
          <a:p>
            <a:pPr eaLnBrk="1" hangingPunct="1"/>
            <a:r>
              <a:rPr lang="en-US" altLang="en-US" smtClean="0"/>
              <a:t>6.11 What Is a Performance Appraisal?</a:t>
            </a:r>
          </a:p>
        </p:txBody>
      </p:sp>
      <p:sp>
        <p:nvSpPr>
          <p:cNvPr id="37893" name="Rectangle 5"/>
          <p:cNvSpPr>
            <a:spLocks noGrp="1" noChangeArrowheads="1"/>
          </p:cNvSpPr>
          <p:nvPr>
            <p:ph type="body" idx="1"/>
          </p:nvPr>
        </p:nvSpPr>
        <p:spPr/>
        <p:txBody>
          <a:bodyPr/>
          <a:lstStyle/>
          <a:p>
            <a:pPr eaLnBrk="1" hangingPunct="1"/>
            <a:r>
              <a:rPr lang="en-US" altLang="en-US" smtClean="0"/>
              <a:t>A formal assessment of how well an employee is doing his or her job.</a:t>
            </a:r>
          </a:p>
          <a:p>
            <a:pPr eaLnBrk="1" hangingPunct="1"/>
            <a:r>
              <a:rPr lang="en-US" altLang="en-US" smtClean="0"/>
              <a:t>There are various form of appraisals such as:</a:t>
            </a:r>
          </a:p>
          <a:p>
            <a:pPr lvl="1" eaLnBrk="1" hangingPunct="1"/>
            <a:r>
              <a:rPr lang="en-US" altLang="en-US" smtClean="0"/>
              <a:t>Behaviorally anchored rating scale (BARS), a sophisticated rating method in which supervisors construct a rating scale associated with behavioral anchors. (see next two slides for Figures 14.3 and 14.4)</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wipe(left)">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wipe(left)">
                                      <p:cBhvr>
                                        <p:cTn id="12" dur="500"/>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wipe(left)">
                                      <p:cBhvr>
                                        <p:cTn id="17" dur="500"/>
                                        <p:tgtEl>
                                          <p:spTgt spid="378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F0265F8D-D472-4A2F-9C76-1C07AB94CBBE}" type="slidenum">
              <a:rPr lang="en-US" altLang="en-US" sz="1200">
                <a:solidFill>
                  <a:schemeClr val="bg1"/>
                </a:solidFill>
                <a:latin typeface="Arial" panose="020B0604020202020204" pitchFamily="34" charset="0"/>
              </a:rPr>
              <a:pPr eaLnBrk="1" hangingPunct="1"/>
              <a:t>43</a:t>
            </a:fld>
            <a:endParaRPr lang="en-US" altLang="en-US" sz="1200">
              <a:solidFill>
                <a:schemeClr val="bg1"/>
              </a:solidFill>
              <a:latin typeface="Arial" panose="020B0604020202020204" pitchFamily="34" charset="0"/>
            </a:endParaRPr>
          </a:p>
        </p:txBody>
      </p:sp>
      <p:sp>
        <p:nvSpPr>
          <p:cNvPr id="46084" name="Rectangle 4"/>
          <p:cNvSpPr>
            <a:spLocks noGrp="1" noChangeArrowheads="1"/>
          </p:cNvSpPr>
          <p:nvPr>
            <p:ph type="title"/>
          </p:nvPr>
        </p:nvSpPr>
        <p:spPr/>
        <p:txBody>
          <a:bodyPr/>
          <a:lstStyle/>
          <a:p>
            <a:pPr eaLnBrk="1" hangingPunct="1"/>
            <a:r>
              <a:rPr lang="en-US" altLang="en-US" smtClean="0"/>
              <a:t>Figure 14.3: Graphic Rating </a:t>
            </a:r>
            <a:br>
              <a:rPr lang="en-US" altLang="en-US" smtClean="0"/>
            </a:br>
            <a:r>
              <a:rPr lang="en-US" altLang="en-US" smtClean="0"/>
              <a:t>Scales for a Bank Teller</a:t>
            </a:r>
          </a:p>
        </p:txBody>
      </p:sp>
      <p:pic>
        <p:nvPicPr>
          <p:cNvPr id="46085" name="Picture 7" descr="C:\Documents and Settings\fournij\Desktop\griffin_gifs\335020_la_14_03.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70000"/>
            <a:ext cx="5334000" cy="5181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DB90484B-7688-4137-BF60-CDFB550B5BAE}" type="slidenum">
              <a:rPr lang="en-US" altLang="en-US" sz="1200">
                <a:solidFill>
                  <a:schemeClr val="bg1"/>
                </a:solidFill>
                <a:latin typeface="Arial" panose="020B0604020202020204" pitchFamily="34" charset="0"/>
              </a:rPr>
              <a:pPr eaLnBrk="1" hangingPunct="1"/>
              <a:t>44</a:t>
            </a:fld>
            <a:endParaRPr lang="en-US" altLang="en-US" sz="1200">
              <a:solidFill>
                <a:schemeClr val="bg1"/>
              </a:solidFill>
              <a:latin typeface="Arial" panose="020B0604020202020204" pitchFamily="34" charset="0"/>
            </a:endParaRPr>
          </a:p>
        </p:txBody>
      </p:sp>
      <p:sp>
        <p:nvSpPr>
          <p:cNvPr id="47108" name="Rectangle 1028"/>
          <p:cNvSpPr>
            <a:spLocks noGrp="1" noChangeArrowheads="1"/>
          </p:cNvSpPr>
          <p:nvPr>
            <p:ph type="title"/>
          </p:nvPr>
        </p:nvSpPr>
        <p:spPr/>
        <p:txBody>
          <a:bodyPr/>
          <a:lstStyle/>
          <a:p>
            <a:pPr eaLnBrk="1" hangingPunct="1"/>
            <a:r>
              <a:rPr lang="en-US" altLang="en-US" smtClean="0"/>
              <a:t>Figure 14.4: Behaviorally </a:t>
            </a:r>
            <a:br>
              <a:rPr lang="en-US" altLang="en-US" smtClean="0"/>
            </a:br>
            <a:r>
              <a:rPr lang="en-US" altLang="en-US" smtClean="0"/>
              <a:t>Anchored Rating Scale</a:t>
            </a:r>
          </a:p>
        </p:txBody>
      </p:sp>
      <p:pic>
        <p:nvPicPr>
          <p:cNvPr id="47109" name="Picture 1031" descr="C:\Documents and Settings\fournij\Desktop\griffin_gifs\335020_la_14_04.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162800" cy="47847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Copyright © Houghton Mifflin Company. All rights reserved.</a:t>
            </a:r>
          </a:p>
        </p:txBody>
      </p:sp>
      <p:sp>
        <p:nvSpPr>
          <p:cNvPr id="8"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4D8781C4-E6A9-45C7-8F8E-F1D0388B3869}" type="slidenum">
              <a:rPr lang="en-US" altLang="en-US" sz="1200">
                <a:solidFill>
                  <a:schemeClr val="bg1"/>
                </a:solidFill>
                <a:latin typeface="Arial" panose="020B0604020202020204" pitchFamily="34" charset="0"/>
              </a:rPr>
              <a:pPr eaLnBrk="1" hangingPunct="1"/>
              <a:t>45</a:t>
            </a:fld>
            <a:endParaRPr lang="en-US" altLang="en-US" sz="1200">
              <a:solidFill>
                <a:schemeClr val="bg1"/>
              </a:solidFill>
              <a:latin typeface="Arial" panose="020B0604020202020204" pitchFamily="34" charset="0"/>
            </a:endParaRPr>
          </a:p>
        </p:txBody>
      </p:sp>
      <p:sp>
        <p:nvSpPr>
          <p:cNvPr id="48132" name="Rectangle 7"/>
          <p:cNvSpPr>
            <a:spLocks noGrp="1" noChangeArrowheads="1"/>
          </p:cNvSpPr>
          <p:nvPr>
            <p:ph type="title"/>
          </p:nvPr>
        </p:nvSpPr>
        <p:spPr/>
        <p:txBody>
          <a:bodyPr/>
          <a:lstStyle/>
          <a:p>
            <a:pPr eaLnBrk="1" hangingPunct="1"/>
            <a:r>
              <a:rPr lang="en-US" altLang="en-US" smtClean="0"/>
              <a:t>6.12 Compensation </a:t>
            </a:r>
          </a:p>
        </p:txBody>
      </p:sp>
      <p:sp>
        <p:nvSpPr>
          <p:cNvPr id="34824" name="Rectangle 8"/>
          <p:cNvSpPr>
            <a:spLocks noGrp="1" noChangeArrowheads="1"/>
          </p:cNvSpPr>
          <p:nvPr>
            <p:ph type="body" idx="1"/>
          </p:nvPr>
        </p:nvSpPr>
        <p:spPr/>
        <p:txBody>
          <a:bodyPr/>
          <a:lstStyle/>
          <a:p>
            <a:pPr indent="6350" eaLnBrk="1" hangingPunct="1">
              <a:buFontTx/>
              <a:buNone/>
            </a:pPr>
            <a:r>
              <a:rPr lang="en-US" altLang="en-US" smtClean="0"/>
              <a:t>Compensation is the financial remuneration given to employees by the organization for their work, based on: </a:t>
            </a:r>
          </a:p>
        </p:txBody>
      </p:sp>
      <p:sp>
        <p:nvSpPr>
          <p:cNvPr id="34820" name="Oval 4"/>
          <p:cNvSpPr>
            <a:spLocks noChangeArrowheads="1"/>
          </p:cNvSpPr>
          <p:nvPr/>
        </p:nvSpPr>
        <p:spPr bwMode="auto">
          <a:xfrm>
            <a:off x="1524000" y="3429000"/>
            <a:ext cx="2743200" cy="914400"/>
          </a:xfrm>
          <a:prstGeom prst="ellipse">
            <a:avLst/>
          </a:prstGeom>
          <a:solidFill>
            <a:srgbClr val="E4C6D6"/>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Wage-Level</a:t>
            </a:r>
          </a:p>
          <a:p>
            <a:pPr algn="ctr" eaLnBrk="1" hangingPunct="1"/>
            <a:r>
              <a:rPr lang="en-US" altLang="en-US" sz="1600" b="1">
                <a:latin typeface="Arial" panose="020B0604020202020204" pitchFamily="34" charset="0"/>
              </a:rPr>
              <a:t>Decision</a:t>
            </a:r>
          </a:p>
        </p:txBody>
      </p:sp>
      <p:sp>
        <p:nvSpPr>
          <p:cNvPr id="34821" name="Oval 5"/>
          <p:cNvSpPr>
            <a:spLocks noChangeArrowheads="1"/>
          </p:cNvSpPr>
          <p:nvPr/>
        </p:nvSpPr>
        <p:spPr bwMode="auto">
          <a:xfrm>
            <a:off x="5334000" y="3429000"/>
            <a:ext cx="2438400" cy="914400"/>
          </a:xfrm>
          <a:prstGeom prst="ellipse">
            <a:avLst/>
          </a:prstGeom>
          <a:solidFill>
            <a:srgbClr val="6699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Wage-Structure</a:t>
            </a:r>
          </a:p>
          <a:p>
            <a:pPr algn="ctr" eaLnBrk="1" hangingPunct="1"/>
            <a:r>
              <a:rPr lang="en-US" altLang="en-US" sz="1600" b="1">
                <a:latin typeface="Arial" panose="020B0604020202020204" pitchFamily="34" charset="0"/>
              </a:rPr>
              <a:t>Decision</a:t>
            </a:r>
          </a:p>
        </p:txBody>
      </p:sp>
      <p:sp>
        <p:nvSpPr>
          <p:cNvPr id="34822" name="Oval 6"/>
          <p:cNvSpPr>
            <a:spLocks noChangeArrowheads="1"/>
          </p:cNvSpPr>
          <p:nvPr/>
        </p:nvSpPr>
        <p:spPr bwMode="auto">
          <a:xfrm>
            <a:off x="3200400" y="4876800"/>
            <a:ext cx="2743200" cy="990600"/>
          </a:xfrm>
          <a:prstGeom prst="ellipse">
            <a:avLst/>
          </a:prstGeom>
          <a:solidFill>
            <a:schemeClr va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Individual Wage</a:t>
            </a:r>
          </a:p>
          <a:p>
            <a:pPr algn="ctr" eaLnBrk="1" hangingPunct="1"/>
            <a:r>
              <a:rPr lang="en-US" altLang="en-US" sz="1600" b="1">
                <a:latin typeface="Arial" panose="020B0604020202020204" pitchFamily="34" charset="0"/>
              </a:rPr>
              <a:t>Decisions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xEl>
                                              <p:pRg st="0" end="0"/>
                                            </p:txEl>
                                          </p:spTgt>
                                        </p:tgtEl>
                                        <p:attrNameLst>
                                          <p:attrName>style.visibility</p:attrName>
                                        </p:attrNameLst>
                                      </p:cBhvr>
                                      <p:to>
                                        <p:strVal val="visible"/>
                                      </p:to>
                                    </p:set>
                                    <p:animEffect transition="in" filter="wipe(left)">
                                      <p:cBhvr>
                                        <p:cTn id="7" dur="500"/>
                                        <p:tgtEl>
                                          <p:spTgt spid="348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8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48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uild="p" autoUpdateAnimBg="0"/>
      <p:bldP spid="34820" grpId="0" animBg="1" autoUpdateAnimBg="0"/>
      <p:bldP spid="34821" grpId="0" animBg="1" autoUpdateAnimBg="0"/>
      <p:bldP spid="3482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48C182FC-3BF3-4EB2-BBB5-4D2172355971}" type="slidenum">
              <a:rPr lang="en-US" altLang="en-US" sz="1200">
                <a:solidFill>
                  <a:schemeClr val="bg1"/>
                </a:solidFill>
                <a:latin typeface="Arial" panose="020B0604020202020204" pitchFamily="34" charset="0"/>
              </a:rPr>
              <a:pPr eaLnBrk="1" hangingPunct="1"/>
              <a:t>46</a:t>
            </a:fld>
            <a:endParaRPr lang="en-US" altLang="en-US" sz="1200">
              <a:solidFill>
                <a:schemeClr val="bg1"/>
              </a:solidFill>
              <a:latin typeface="Arial" panose="020B0604020202020204" pitchFamily="34" charset="0"/>
            </a:endParaRPr>
          </a:p>
        </p:txBody>
      </p:sp>
      <p:sp>
        <p:nvSpPr>
          <p:cNvPr id="49156" name="Rectangle 4"/>
          <p:cNvSpPr>
            <a:spLocks noGrp="1" noChangeArrowheads="1"/>
          </p:cNvSpPr>
          <p:nvPr>
            <p:ph type="title"/>
          </p:nvPr>
        </p:nvSpPr>
        <p:spPr/>
        <p:txBody>
          <a:bodyPr/>
          <a:lstStyle/>
          <a:p>
            <a:pPr eaLnBrk="1" hangingPunct="1"/>
            <a:r>
              <a:rPr lang="en-US" altLang="en-US" smtClean="0"/>
              <a:t>6.13   Can You Define Labor Relations?</a:t>
            </a:r>
          </a:p>
        </p:txBody>
      </p:sp>
      <p:sp>
        <p:nvSpPr>
          <p:cNvPr id="40965" name="Rectangle 5"/>
          <p:cNvSpPr>
            <a:spLocks noGrp="1" noChangeArrowheads="1"/>
          </p:cNvSpPr>
          <p:nvPr>
            <p:ph type="body" idx="1"/>
          </p:nvPr>
        </p:nvSpPr>
        <p:spPr/>
        <p:txBody>
          <a:bodyPr/>
          <a:lstStyle/>
          <a:p>
            <a:pPr eaLnBrk="1" hangingPunct="1">
              <a:lnSpc>
                <a:spcPct val="90000"/>
              </a:lnSpc>
            </a:pPr>
            <a:r>
              <a:rPr lang="en-US" altLang="en-US" smtClean="0"/>
              <a:t>The process of dealing with employees when they are represented by a labor union. (see next slide Figure 14.5)</a:t>
            </a:r>
          </a:p>
          <a:p>
            <a:pPr eaLnBrk="1" hangingPunct="1">
              <a:lnSpc>
                <a:spcPct val="90000"/>
              </a:lnSpc>
            </a:pPr>
            <a:r>
              <a:rPr lang="en-US" altLang="en-US" smtClean="0"/>
              <a:t>Define the following:</a:t>
            </a:r>
          </a:p>
          <a:p>
            <a:pPr lvl="1" eaLnBrk="1" hangingPunct="1">
              <a:lnSpc>
                <a:spcPct val="90000"/>
              </a:lnSpc>
            </a:pPr>
            <a:r>
              <a:rPr lang="en-US" altLang="en-US" smtClean="0"/>
              <a:t>Collective bargaining</a:t>
            </a:r>
          </a:p>
          <a:p>
            <a:pPr lvl="2" eaLnBrk="1" hangingPunct="1">
              <a:lnSpc>
                <a:spcPct val="90000"/>
              </a:lnSpc>
            </a:pPr>
            <a:r>
              <a:rPr lang="en-US" altLang="en-US" smtClean="0"/>
              <a:t>The process of agreeing on a satisfactory labor contract.</a:t>
            </a:r>
          </a:p>
          <a:p>
            <a:pPr lvl="1" eaLnBrk="1" hangingPunct="1">
              <a:lnSpc>
                <a:spcPct val="90000"/>
              </a:lnSpc>
            </a:pPr>
            <a:r>
              <a:rPr lang="en-US" altLang="en-US" smtClean="0"/>
              <a:t>Grievance procedure</a:t>
            </a:r>
          </a:p>
          <a:p>
            <a:pPr lvl="2" eaLnBrk="1" hangingPunct="1">
              <a:lnSpc>
                <a:spcPct val="90000"/>
              </a:lnSpc>
            </a:pPr>
            <a:r>
              <a:rPr lang="en-US" altLang="en-US" smtClean="0"/>
              <a:t>The means by which a labor contract is enforced.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5">
                                            <p:txEl>
                                              <p:pRg st="3" end="3"/>
                                            </p:txEl>
                                          </p:spTgt>
                                        </p:tgtEl>
                                        <p:attrNameLst>
                                          <p:attrName>style.visibility</p:attrName>
                                        </p:attrNameLst>
                                      </p:cBhvr>
                                      <p:to>
                                        <p:strVal val="visible"/>
                                      </p:to>
                                    </p:set>
                                    <p:animEffect transition="in" filter="wipe(left)">
                                      <p:cBhvr>
                                        <p:cTn id="22" dur="500"/>
                                        <p:tgtEl>
                                          <p:spTgt spid="409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5">
                                            <p:txEl>
                                              <p:pRg st="4" end="4"/>
                                            </p:txEl>
                                          </p:spTgt>
                                        </p:tgtEl>
                                        <p:attrNameLst>
                                          <p:attrName>style.visibility</p:attrName>
                                        </p:attrNameLst>
                                      </p:cBhvr>
                                      <p:to>
                                        <p:strVal val="visible"/>
                                      </p:to>
                                    </p:set>
                                    <p:animEffect transition="in" filter="wipe(left)">
                                      <p:cBhvr>
                                        <p:cTn id="27" dur="500"/>
                                        <p:tgtEl>
                                          <p:spTgt spid="4096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5">
                                            <p:txEl>
                                              <p:pRg st="5" end="5"/>
                                            </p:txEl>
                                          </p:spTgt>
                                        </p:tgtEl>
                                        <p:attrNameLst>
                                          <p:attrName>style.visibility</p:attrName>
                                        </p:attrNameLst>
                                      </p:cBhvr>
                                      <p:to>
                                        <p:strVal val="visible"/>
                                      </p:to>
                                    </p:set>
                                    <p:animEffect transition="in" filter="wipe(left)">
                                      <p:cBhvr>
                                        <p:cTn id="32" dur="500"/>
                                        <p:tgtEl>
                                          <p:spTgt spid="409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14 - </a:t>
            </a:r>
            <a:fld id="{B5EE51B7-E7E3-4810-B6BC-AF3A56A641CA}" type="slidenum">
              <a:rPr lang="en-US" altLang="en-US" sz="1200">
                <a:solidFill>
                  <a:schemeClr val="bg1"/>
                </a:solidFill>
                <a:latin typeface="Arial" panose="020B0604020202020204" pitchFamily="34" charset="0"/>
              </a:rPr>
              <a:pPr eaLnBrk="1" hangingPunct="1"/>
              <a:t>47</a:t>
            </a:fld>
            <a:endParaRPr lang="en-US" altLang="en-US" sz="1200">
              <a:solidFill>
                <a:schemeClr val="bg1"/>
              </a:solidFill>
              <a:latin typeface="Arial" panose="020B0604020202020204" pitchFamily="34" charset="0"/>
            </a:endParaRPr>
          </a:p>
        </p:txBody>
      </p:sp>
      <p:sp>
        <p:nvSpPr>
          <p:cNvPr id="50180" name="Rectangle 4"/>
          <p:cNvSpPr>
            <a:spLocks noGrp="1" noChangeArrowheads="1"/>
          </p:cNvSpPr>
          <p:nvPr>
            <p:ph type="title"/>
          </p:nvPr>
        </p:nvSpPr>
        <p:spPr>
          <a:xfrm>
            <a:off x="0" y="1790700"/>
            <a:ext cx="2514600" cy="3276600"/>
          </a:xfrm>
        </p:spPr>
        <p:txBody>
          <a:bodyPr/>
          <a:lstStyle/>
          <a:p>
            <a:pPr algn="l" eaLnBrk="1" hangingPunct="1"/>
            <a:r>
              <a:rPr lang="en-US" altLang="en-US" smtClean="0"/>
              <a:t>Figure 14.5: The Union-Organizing Process</a:t>
            </a:r>
          </a:p>
        </p:txBody>
      </p:sp>
      <p:pic>
        <p:nvPicPr>
          <p:cNvPr id="50181" name="Picture 7" descr="C:\Documents and Settings\fournij\Desktop\griffin_gifs\335020_la_14_05.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
            <a:ext cx="6248400" cy="6165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685800" y="990600"/>
            <a:ext cx="7772400" cy="5105400"/>
          </a:xfrm>
        </p:spPr>
        <p:txBody>
          <a:bodyPr/>
          <a:lstStyle/>
          <a:p>
            <a:pPr algn="just" eaLnBrk="1" hangingPunct="1"/>
            <a:r>
              <a:rPr lang="en-US" altLang="en-US" sz="2800" smtClean="0"/>
              <a:t>Appraising Performance</a:t>
            </a:r>
          </a:p>
          <a:p>
            <a:pPr algn="just" eaLnBrk="1" hangingPunct="1"/>
            <a:r>
              <a:rPr lang="en-US" altLang="en-US" sz="2800" smtClean="0"/>
              <a:t>Communicating—Interviewing, Counseling, Disciplining</a:t>
            </a:r>
          </a:p>
          <a:p>
            <a:pPr algn="just" eaLnBrk="1" hangingPunct="1"/>
            <a:r>
              <a:rPr lang="en-US" altLang="en-US" sz="2800" smtClean="0"/>
              <a:t>Training and Developing Managers</a:t>
            </a:r>
          </a:p>
          <a:p>
            <a:pPr algn="just" eaLnBrk="1" hangingPunct="1"/>
            <a:r>
              <a:rPr lang="en-US" altLang="en-US" sz="2800" smtClean="0"/>
              <a:t>Building Employee Commitment</a:t>
            </a:r>
          </a:p>
          <a:p>
            <a:pPr algn="just" eaLnBrk="1" hangingPunct="1">
              <a:buFontTx/>
              <a:buNone/>
            </a:pPr>
            <a:endParaRPr lang="en-US" altLang="en-US" sz="2800" smtClean="0">
              <a:cs typeface="Times New Roman" panose="02020603050405020304" pitchFamily="18" charset="0"/>
            </a:endParaRPr>
          </a:p>
          <a:p>
            <a:pPr algn="just" eaLnBrk="1" hangingPunct="1">
              <a:buFontTx/>
              <a:buNone/>
            </a:pPr>
            <a:r>
              <a:rPr lang="en-US" altLang="en-US" sz="2800" smtClean="0">
                <a:cs typeface="Times New Roman" panose="02020603050405020304" pitchFamily="18" charset="0"/>
              </a:rPr>
              <a:t>And what a manager should know about: </a:t>
            </a:r>
          </a:p>
          <a:p>
            <a:pPr algn="just" eaLnBrk="1" hangingPunct="1"/>
            <a:r>
              <a:rPr lang="en-US" altLang="en-US" sz="2800" smtClean="0"/>
              <a:t>Equal employment and affirmative action</a:t>
            </a:r>
          </a:p>
          <a:p>
            <a:pPr algn="just" eaLnBrk="1" hangingPunct="1"/>
            <a:r>
              <a:rPr lang="en-US" altLang="en-US" sz="2800" smtClean="0"/>
              <a:t>Employee health and safety</a:t>
            </a:r>
          </a:p>
          <a:p>
            <a:pPr algn="just" eaLnBrk="1" hangingPunct="1"/>
            <a:r>
              <a:rPr lang="en-US" altLang="en-US" sz="2800" smtClean="0"/>
              <a:t>Handling grievance and labor relations </a:t>
            </a:r>
            <a:r>
              <a:rPr lang="en-US" altLang="en-US" sz="2800" smtClean="0">
                <a:cs typeface="Times New Roman" panose="02020603050405020304" pitchFamily="18" charset="0"/>
              </a:rPr>
              <a:t> </a:t>
            </a:r>
          </a:p>
          <a:p>
            <a:pPr eaLnBrk="1" hangingPunct="1"/>
            <a:endParaRPr lang="en-US" altLang="en-US" sz="2800" smtClean="0"/>
          </a:p>
          <a:p>
            <a:pPr eaLnBrk="1" hangingPunct="1"/>
            <a:endParaRPr lang="en-US"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
            </a:r>
            <a:br>
              <a:rPr lang="en-US" dirty="0" smtClean="0">
                <a:solidFill>
                  <a:schemeClr val="tx2">
                    <a:satMod val="130000"/>
                  </a:schemeClr>
                </a:solidFill>
              </a:rPr>
            </a:br>
            <a:r>
              <a:rPr lang="en-US" dirty="0" smtClean="0">
                <a:solidFill>
                  <a:srgbClr val="FF0000"/>
                </a:solidFill>
              </a:rPr>
              <a:t>6.3 Why </a:t>
            </a:r>
            <a:r>
              <a:rPr lang="en-US" dirty="0">
                <a:solidFill>
                  <a:srgbClr val="FF0000"/>
                </a:solidFill>
              </a:rPr>
              <a:t>is HR Management Important to All Managers?</a:t>
            </a:r>
            <a:br>
              <a:rPr lang="en-US" dirty="0">
                <a:solidFill>
                  <a:srgbClr val="FF0000"/>
                </a:solidFill>
              </a:rPr>
            </a:br>
            <a:endParaRPr lang="en-US" dirty="0">
              <a:solidFill>
                <a:srgbClr val="FF0000"/>
              </a:solidFill>
            </a:endParaRPr>
          </a:p>
        </p:txBody>
      </p:sp>
      <p:sp>
        <p:nvSpPr>
          <p:cNvPr id="8195" name="Rectangle 3"/>
          <p:cNvSpPr>
            <a:spLocks noGrp="1" noChangeArrowheads="1"/>
          </p:cNvSpPr>
          <p:nvPr>
            <p:ph idx="1"/>
          </p:nvPr>
        </p:nvSpPr>
        <p:spPr/>
        <p:txBody>
          <a:bodyPr/>
          <a:lstStyle/>
          <a:p>
            <a:pPr algn="just" eaLnBrk="1" hangingPunct="1">
              <a:lnSpc>
                <a:spcPct val="90000"/>
              </a:lnSpc>
              <a:buFontTx/>
              <a:buNone/>
            </a:pPr>
            <a:r>
              <a:rPr lang="en-US" altLang="en-US" smtClean="0">
                <a:cs typeface="Times New Roman" panose="02020603050405020304" pitchFamily="18" charset="0"/>
              </a:rPr>
              <a:t>	HR Management is important to all types of managers because of being careful about the following mistakes regarding the managing of people. </a:t>
            </a:r>
          </a:p>
          <a:p>
            <a:pPr algn="just" eaLnBrk="1" hangingPunct="1">
              <a:lnSpc>
                <a:spcPct val="90000"/>
              </a:lnSpc>
            </a:pPr>
            <a:r>
              <a:rPr lang="en-US" altLang="en-US" smtClean="0"/>
              <a:t>Hire wrong person for the job. </a:t>
            </a:r>
          </a:p>
          <a:p>
            <a:pPr algn="just" eaLnBrk="1" hangingPunct="1">
              <a:lnSpc>
                <a:spcPct val="90000"/>
              </a:lnSpc>
            </a:pPr>
            <a:r>
              <a:rPr lang="en-US" altLang="en-US" smtClean="0"/>
              <a:t>Experience high turnover</a:t>
            </a:r>
          </a:p>
          <a:p>
            <a:pPr algn="just" eaLnBrk="1" hangingPunct="1">
              <a:lnSpc>
                <a:spcPct val="90000"/>
              </a:lnSpc>
            </a:pPr>
            <a:r>
              <a:rPr lang="en-US" altLang="en-US" smtClean="0"/>
              <a:t>Find your people not dong their best</a:t>
            </a:r>
          </a:p>
          <a:p>
            <a:pPr algn="just" eaLnBrk="1" hangingPunct="1">
              <a:lnSpc>
                <a:spcPct val="90000"/>
              </a:lnSpc>
            </a:pPr>
            <a:r>
              <a:rPr lang="en-US" altLang="en-US" smtClean="0"/>
              <a:t>Waste time with useless interviews </a:t>
            </a:r>
          </a:p>
          <a:p>
            <a:pPr algn="just"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685800" y="762000"/>
            <a:ext cx="7772400" cy="5334000"/>
          </a:xfrm>
        </p:spPr>
        <p:txBody>
          <a:bodyPr/>
          <a:lstStyle/>
          <a:p>
            <a:pPr eaLnBrk="1" hangingPunct="1">
              <a:lnSpc>
                <a:spcPct val="90000"/>
              </a:lnSpc>
            </a:pPr>
            <a:r>
              <a:rPr lang="en-US" altLang="en-US" smtClean="0"/>
              <a:t>Have your company taken to court because of discriminatory actions</a:t>
            </a:r>
          </a:p>
          <a:p>
            <a:pPr eaLnBrk="1" hangingPunct="1">
              <a:lnSpc>
                <a:spcPct val="90000"/>
              </a:lnSpc>
            </a:pPr>
            <a:r>
              <a:rPr lang="en-US" altLang="en-US" smtClean="0"/>
              <a:t>Have your company cited under occupational safety laws for unsafe practices</a:t>
            </a:r>
          </a:p>
          <a:p>
            <a:pPr eaLnBrk="1" hangingPunct="1">
              <a:lnSpc>
                <a:spcPct val="90000"/>
              </a:lnSpc>
            </a:pPr>
            <a:r>
              <a:rPr lang="en-US" altLang="en-US" smtClean="0"/>
              <a:t>Have some employees think that their salaries are unfair and inequitable relative to others in the organization. </a:t>
            </a:r>
          </a:p>
          <a:p>
            <a:pPr eaLnBrk="1" hangingPunct="1">
              <a:lnSpc>
                <a:spcPct val="90000"/>
              </a:lnSpc>
            </a:pPr>
            <a:r>
              <a:rPr lang="en-US" altLang="en-US" smtClean="0"/>
              <a:t>Allow a lack of training to undermine your department’s effectiveness</a:t>
            </a:r>
          </a:p>
          <a:p>
            <a:pPr eaLnBrk="1" hangingPunct="1">
              <a:lnSpc>
                <a:spcPct val="90000"/>
              </a:lnSpc>
            </a:pPr>
            <a:r>
              <a:rPr lang="en-US" altLang="en-US" smtClean="0"/>
              <a:t>Commit any unfair labor practices. </a:t>
            </a:r>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pPr eaLnBrk="1" hangingPunct="1"/>
            <a:r>
              <a:rPr lang="en-US" altLang="en-US" smtClean="0">
                <a:solidFill>
                  <a:srgbClr val="000000"/>
                </a:solidFill>
              </a:rPr>
              <a:t>6.4   Human Resource Manager’s Duties </a:t>
            </a:r>
          </a:p>
        </p:txBody>
      </p:sp>
      <p:sp>
        <p:nvSpPr>
          <p:cNvPr id="2" name="Content Placeholder 1"/>
          <p:cNvSpPr>
            <a:spLocks noGrp="1"/>
          </p:cNvSpPr>
          <p:nvPr>
            <p:ph idx="1"/>
          </p:nvPr>
        </p:nvSpPr>
        <p:spPr>
          <a:solidFill>
            <a:srgbClr val="FFC000"/>
          </a:solidFill>
        </p:spPr>
        <p:txBody>
          <a:bodyPr>
            <a:normAutofit/>
          </a:bodyPr>
          <a:lstStyle/>
          <a:p>
            <a:pPr marL="365125" indent="-282575" eaLnBrk="1" hangingPunct="1">
              <a:buFont typeface="Wingdings 2" panose="05020102010507070707" pitchFamily="18" charset="2"/>
              <a:buNone/>
            </a:pPr>
            <a:r>
              <a:rPr lang="en-US" altLang="en-US" smtClean="0"/>
              <a:t>In providing the specialized assistance, the human resource manager carries out three distinct functions:</a:t>
            </a:r>
          </a:p>
          <a:p>
            <a:pPr marL="365125" indent="-282575" eaLnBrk="1" hangingPunct="1">
              <a:buFontTx/>
              <a:buAutoNum type="arabicPeriod"/>
            </a:pPr>
            <a:r>
              <a:rPr lang="en-US" altLang="en-US" sz="4000" smtClean="0"/>
              <a:t>A line function </a:t>
            </a:r>
          </a:p>
          <a:p>
            <a:pPr marL="365125" indent="-282575" eaLnBrk="1" hangingPunct="1">
              <a:buFontTx/>
              <a:buAutoNum type="arabicPeriod"/>
            </a:pPr>
            <a:r>
              <a:rPr lang="en-US" altLang="en-US" sz="4000" smtClean="0"/>
              <a:t>A coordinative function</a:t>
            </a:r>
          </a:p>
          <a:p>
            <a:pPr marL="365125" indent="-282575" eaLnBrk="1" hangingPunct="1">
              <a:buFontTx/>
              <a:buAutoNum type="arabicPeriod"/>
            </a:pPr>
            <a:r>
              <a:rPr lang="en-US" altLang="en-US" sz="4000" smtClean="0"/>
              <a:t>Staff function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219200"/>
          </a:xfrm>
        </p:spPr>
        <p:txBody>
          <a:bodyPr/>
          <a:lstStyle/>
          <a:p>
            <a:pPr eaLnBrk="1" fontAlgn="auto" hangingPunct="1">
              <a:spcAft>
                <a:spcPts val="0"/>
              </a:spcAft>
              <a:defRPr/>
            </a:pPr>
            <a:r>
              <a:rPr lang="en-US">
                <a:solidFill>
                  <a:schemeClr val="tx2">
                    <a:satMod val="130000"/>
                  </a:schemeClr>
                </a:solidFill>
                <a:cs typeface="Times New Roman" charset="0"/>
              </a:rPr>
              <a:t> 1. </a:t>
            </a:r>
            <a:r>
              <a:rPr lang="en-US">
                <a:solidFill>
                  <a:schemeClr val="tx2">
                    <a:satMod val="130000"/>
                  </a:schemeClr>
                </a:solidFill>
              </a:rPr>
              <a:t>A Line Function: </a:t>
            </a:r>
          </a:p>
        </p:txBody>
      </p:sp>
      <p:sp>
        <p:nvSpPr>
          <p:cNvPr id="11267" name="Rectangle 3"/>
          <p:cNvSpPr>
            <a:spLocks noGrp="1" noChangeArrowheads="1"/>
          </p:cNvSpPr>
          <p:nvPr>
            <p:ph idx="1"/>
          </p:nvPr>
        </p:nvSpPr>
        <p:spPr>
          <a:xfrm>
            <a:off x="685800" y="1143000"/>
            <a:ext cx="7772400" cy="5334000"/>
          </a:xfrm>
        </p:spPr>
        <p:txBody>
          <a:bodyPr/>
          <a:lstStyle/>
          <a:p>
            <a:pPr algn="just" eaLnBrk="1" hangingPunct="1">
              <a:lnSpc>
                <a:spcPct val="90000"/>
              </a:lnSpc>
              <a:buFontTx/>
              <a:buNone/>
            </a:pPr>
            <a:r>
              <a:rPr lang="en-US" altLang="en-US" sz="2800" smtClean="0"/>
              <a:t>The HR manager directs the activities of the people in his or her own department and in related service areas, like the plant cafeteria. In other words, he or she exerts line authority within the HR department. While they generally, can’t wield line authority outside HR, they are likely to exert implied authority. This is because line managers know HR has top management’s ear in areas like testing and affirmative action. As a result, HR mangers’ “suggestions” are often seen as “orders from top-side.” And, as you might imagine, this carries even more weight with supervisors troubled by staffing problems.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Settings\fournij\Desktop\griffin_template.pot</Template>
  <TotalTime>1639</TotalTime>
  <Words>2246</Words>
  <Application>Microsoft Office PowerPoint</Application>
  <PresentationFormat>On-screen Show (4:3)</PresentationFormat>
  <Paragraphs>254</Paragraphs>
  <Slides>47</Slides>
  <Notes>21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2" baseType="lpstr">
      <vt:lpstr>Times New Roman</vt:lpstr>
      <vt:lpstr>Arial</vt:lpstr>
      <vt:lpstr>Wingdings 2</vt:lpstr>
      <vt:lpstr>griffin_template</vt:lpstr>
      <vt:lpstr>Microsoft Word Document</vt:lpstr>
      <vt:lpstr>14</vt:lpstr>
      <vt:lpstr>6.1 Definition of Human Resource Management </vt:lpstr>
      <vt:lpstr>PowerPoint Presentation</vt:lpstr>
      <vt:lpstr>6.2 SCOPE OF HRM</vt:lpstr>
      <vt:lpstr>PowerPoint Presentation</vt:lpstr>
      <vt:lpstr> 6.3 Why is HR Management Important to All Managers? </vt:lpstr>
      <vt:lpstr>PowerPoint Presentation</vt:lpstr>
      <vt:lpstr>6.4   Human Resource Manager’s Duties </vt:lpstr>
      <vt:lpstr> 1. A Line Function: </vt:lpstr>
      <vt:lpstr>2. Staff (service) function</vt:lpstr>
      <vt:lpstr>3. A Coordinative Function</vt:lpstr>
      <vt:lpstr>Human Resource Management Specialties </vt:lpstr>
      <vt:lpstr>6.5 New Approaches to Organizing HR </vt:lpstr>
      <vt:lpstr>PowerPoint Presentation</vt:lpstr>
      <vt:lpstr>PowerPoint Presentation</vt:lpstr>
      <vt:lpstr>6.5 HR’s Role as a Strategic Partner </vt:lpstr>
      <vt:lpstr>PowerPoint Presentation</vt:lpstr>
      <vt:lpstr>PowerPoint Presentation</vt:lpstr>
      <vt:lpstr>6.6 The Strategic Importance of HRM</vt:lpstr>
      <vt:lpstr>HR’s Role in Executing Strategy </vt:lpstr>
      <vt:lpstr>PowerPoint Presentation</vt:lpstr>
      <vt:lpstr>PowerPoint Presentation</vt:lpstr>
      <vt:lpstr>PowerPoint Presentation</vt:lpstr>
      <vt:lpstr>PowerPoint Presentation</vt:lpstr>
      <vt:lpstr>HR’s Role in Formulating Strategy</vt:lpstr>
      <vt:lpstr>PowerPoint Presentation</vt:lpstr>
      <vt:lpstr>PowerPoint Presentation</vt:lpstr>
      <vt:lpstr>6.7 Job Analysis</vt:lpstr>
      <vt:lpstr>Job Description and Job Specification</vt:lpstr>
      <vt:lpstr>PowerPoint Presentation</vt:lpstr>
      <vt:lpstr>Job specifications</vt:lpstr>
      <vt:lpstr>6.8 HR Planning </vt:lpstr>
      <vt:lpstr>Exhibit 6.1 A Model of Constructing Human Resource Plan </vt:lpstr>
      <vt:lpstr>6.9 Recruiting and Selecting Human Resources</vt:lpstr>
      <vt:lpstr>Meaning of Selection</vt:lpstr>
      <vt:lpstr> Major Activities Associated with Employment in an Organization </vt:lpstr>
      <vt:lpstr>PowerPoint Presentation</vt:lpstr>
      <vt:lpstr>6.10 Developing Human Resources</vt:lpstr>
      <vt:lpstr>Figure 14.2: The Training Process</vt:lpstr>
      <vt:lpstr>Selecting Human Resources</vt:lpstr>
      <vt:lpstr>PowerPoint Presentation</vt:lpstr>
      <vt:lpstr>6.11 What Is a Performance Appraisal?</vt:lpstr>
      <vt:lpstr>Figure 14.3: Graphic Rating  Scales for a Bank Teller</vt:lpstr>
      <vt:lpstr>Figure 14.4: Behaviorally  Anchored Rating Scale</vt:lpstr>
      <vt:lpstr>6.12 Compensation </vt:lpstr>
      <vt:lpstr>6.13   Can You Define Labor Relations?</vt:lpstr>
      <vt:lpstr>Figure 14.5: The Union-Organizing Process</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User</cp:lastModifiedBy>
  <cp:revision>21</cp:revision>
  <dcterms:created xsi:type="dcterms:W3CDTF">2003-06-21T19:45:27Z</dcterms:created>
  <dcterms:modified xsi:type="dcterms:W3CDTF">2022-06-30T09:14:30Z</dcterms:modified>
</cp:coreProperties>
</file>