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6" r:id="rId19"/>
    <p:sldId id="277" r:id="rId20"/>
    <p:sldId id="273" r:id="rId21"/>
    <p:sldId id="274" r:id="rId22"/>
    <p:sldId id="278" r:id="rId23"/>
    <p:sldId id="279" r:id="rId24"/>
    <p:sldId id="280" r:id="rId25"/>
    <p:sldId id="275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FF"/>
    <a:srgbClr val="FFCC99"/>
    <a:srgbClr val="6699FF"/>
    <a:srgbClr val="E4C6D6"/>
    <a:srgbClr val="99CCFF"/>
    <a:srgbClr val="8A4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06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11990C-140A-4812-9827-FE0F87407A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altLang="en-US" noProof="0" smtClean="0"/>
              <a:t>An Introduction to Management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altLang="en-US" noProof="0" smtClean="0"/>
              <a:t>22</a:t>
            </a:r>
          </a:p>
        </p:txBody>
      </p:sp>
      <p:sp>
        <p:nvSpPr>
          <p:cNvPr id="44036" name="Text Box 4"/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Slide content created by Joseph B. Mosca, Monmouth University. 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Copyright © Houghton Mifflin Company. All rights reserved.</a:t>
            </a:r>
            <a:endParaRPr lang="en-US" altLang="en-US" sz="1400" b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470E927F-C638-4F4C-96CA-9A7E070B9E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9F490423-FFDA-4579-9548-8E993CCFB2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38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4953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8F793F65-E3E2-447C-B9F7-CE59F5A04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E7ADFB14-E4DB-4603-AEE4-D41AD1DC9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7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408CC3A0-1D84-4B68-83E5-69473421AA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676D8010-FFA4-4550-A59B-542B41046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88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964708DE-D26F-40DE-971F-26C286BDF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20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74900549-503B-4BC1-988F-A09995F095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39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FA9903D7-7D39-4321-897F-FE512A0D1A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83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1938C6C4-03A8-48D6-A4AB-A7892F119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76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14 - </a:t>
            </a:r>
            <a:fld id="{43A86E44-DC37-4D11-A459-6386388B2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</a:t>
            </a:r>
            <a:br>
              <a:rPr lang="en-US" altLang="en-US" smtClean="0"/>
            </a:br>
            <a:r>
              <a:rPr lang="en-US" altLang="en-US" smtClean="0"/>
              <a:t>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495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en-US"/>
              <a:t>14 - </a:t>
            </a:r>
            <a:fld id="{6D42ECD5-7336-4038-B796-E8B4A006D1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rgbClr val="82311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87226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87226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14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2362200"/>
            <a:ext cx="4038600" cy="2514600"/>
          </a:xfrm>
        </p:spPr>
        <p:txBody>
          <a:bodyPr/>
          <a:lstStyle/>
          <a:p>
            <a:r>
              <a:rPr lang="en-US" altLang="en-US" sz="1800" b="1" i="0"/>
              <a:t>Ready Notes</a:t>
            </a:r>
            <a:endParaRPr lang="en-US" altLang="en-US"/>
          </a:p>
          <a:p>
            <a:r>
              <a:rPr lang="en-US" altLang="en-US"/>
              <a:t>Managing Human Resources in Organizations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257800" y="4724400"/>
            <a:ext cx="335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>
                <a:latin typeface="Arial" panose="020B0604020202020204" pitchFamily="34" charset="0"/>
              </a:rPr>
              <a:t>For in-class note taking, choose Handouts or Notes Pages from the print options, with three slides per page.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49FE1E6D-B6E3-42FD-82B1-E9E63B919BB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Equal Pay Act of 1963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does this legislation require?</a:t>
            </a:r>
          </a:p>
          <a:p>
            <a:pPr lvl="1"/>
            <a:r>
              <a:rPr lang="en-US" altLang="en-US"/>
              <a:t>Requires that men and women be paid the same amount for doing the same job.</a:t>
            </a:r>
          </a:p>
          <a:p>
            <a:r>
              <a:rPr lang="en-US" altLang="en-US"/>
              <a:t>What standards does the Employee Retirement Income Security Act of 1974 (ERISA), set?</a:t>
            </a:r>
          </a:p>
          <a:p>
            <a:pPr lvl="1"/>
            <a:r>
              <a:rPr lang="en-US" altLang="en-US"/>
              <a:t>Sets standards for pension plan management and provides federal insurance if pension funds go bankrupt.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9A8BC8AC-E7FA-4934-BE3B-B69F9CF8E08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Family and Medical Leave Act of 1993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does this act require?</a:t>
            </a:r>
          </a:p>
          <a:p>
            <a:pPr lvl="1"/>
            <a:r>
              <a:rPr lang="en-US" altLang="en-US"/>
              <a:t>Requires employers to provide up to twelve weeks of unpaid leave for family and medical emergencies.</a:t>
            </a:r>
          </a:p>
          <a:p>
            <a:r>
              <a:rPr lang="en-US" altLang="en-US"/>
              <a:t>What procedures does the National Labor Relations Act call for?</a:t>
            </a:r>
          </a:p>
          <a:p>
            <a:pPr lvl="1"/>
            <a:r>
              <a:rPr lang="en-US" altLang="en-US"/>
              <a:t>Passed in 1935 to set up procedures for employees to vote whether to have a union; also known as the Wagner Act.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2B980E47-D234-408A-B634-BF7887A8805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National Labor Relations Board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What is its function?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Established by the Wagner Act to enforce its provisions.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What does the Labor Management Relations Act limit?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Passed in 1947 to limit union power; also known as the Taft Hartley Act.</a:t>
            </a:r>
          </a:p>
        </p:txBody>
      </p:sp>
      <p:pic>
        <p:nvPicPr>
          <p:cNvPr id="19466" name="Picture 10" descr="j0215541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2362200"/>
            <a:ext cx="2690813" cy="281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67977642-3FF7-46E3-8974-EE8A88CA09E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OSHA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495800"/>
          </a:xfrm>
        </p:spPr>
        <p:txBody>
          <a:bodyPr/>
          <a:lstStyle/>
          <a:p>
            <a:r>
              <a:rPr lang="en-US" altLang="en-US" sz="2800"/>
              <a:t>What does OSHA stand for?</a:t>
            </a:r>
          </a:p>
          <a:p>
            <a:pPr lvl="1"/>
            <a:r>
              <a:rPr lang="en-US" altLang="en-US" sz="2400"/>
              <a:t>Occupational Safety and Health Act of 1970: Directly mandates the provisions of safe working conditions. </a:t>
            </a:r>
          </a:p>
        </p:txBody>
      </p:sp>
      <p:pic>
        <p:nvPicPr>
          <p:cNvPr id="21517" name="Picture 13" descr="j007877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843088"/>
            <a:ext cx="3157538" cy="3170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3915CF33-AC21-411D-B0B8-C30E24FD0C6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 and HRM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495800" cy="4724400"/>
          </a:xfrm>
        </p:spPr>
        <p:txBody>
          <a:bodyPr/>
          <a:lstStyle/>
          <a:p>
            <a:r>
              <a:rPr lang="en-US" altLang="en-US" sz="2800"/>
              <a:t>What does “Employment at Will” limit?</a:t>
            </a:r>
          </a:p>
          <a:p>
            <a:pPr lvl="1"/>
            <a:r>
              <a:rPr lang="en-US" altLang="en-US" sz="2400"/>
              <a:t>A traditional view of the workplace in which organizations can fire their employees for any reason; recent court judgments are limiting employment-at-will.</a:t>
            </a:r>
          </a:p>
        </p:txBody>
      </p:sp>
      <p:pic>
        <p:nvPicPr>
          <p:cNvPr id="23562" name="Picture 10" descr="j0078710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1905000"/>
            <a:ext cx="2713038" cy="3511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77F0F42A-8FC9-4C74-93E7-26508236B62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Attracting Human Resources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is a Job Analysis?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systematic analysis of jobs within an organization.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do HRMs forecast human resource demand and supply?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Assessing trends.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Sales forecast analysis.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Forecasting the labor supply.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Plan for dealing with predicted shortfalls or overstaffing.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010C9C7C-D772-43C7-ABCA-5A5918B67A0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672" name="Rectangle 10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Human Resource Planning</a:t>
            </a:r>
          </a:p>
        </p:txBody>
      </p:sp>
      <p:sp>
        <p:nvSpPr>
          <p:cNvPr id="27653" name="Rectangle 1029"/>
          <p:cNvSpPr>
            <a:spLocks noChangeArrowheads="1"/>
          </p:cNvSpPr>
          <p:nvPr/>
        </p:nvSpPr>
        <p:spPr bwMode="auto">
          <a:xfrm>
            <a:off x="3090863" y="1282700"/>
            <a:ext cx="2971800" cy="1447800"/>
          </a:xfrm>
          <a:prstGeom prst="rect">
            <a:avLst/>
          </a:prstGeom>
          <a:solidFill>
            <a:srgbClr val="E4C6D6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Assess trends in: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External labor market        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Current employees               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Future organizational plans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General economic trends    </a:t>
            </a:r>
          </a:p>
        </p:txBody>
      </p:sp>
      <p:grpSp>
        <p:nvGrpSpPr>
          <p:cNvPr id="27673" name="Group 1049"/>
          <p:cNvGrpSpPr>
            <a:grpSpLocks/>
          </p:cNvGrpSpPr>
          <p:nvPr/>
        </p:nvGrpSpPr>
        <p:grpSpPr bwMode="auto">
          <a:xfrm>
            <a:off x="3352800" y="2730500"/>
            <a:ext cx="2514600" cy="609600"/>
            <a:chOff x="2112" y="1720"/>
            <a:chExt cx="1584" cy="384"/>
          </a:xfrm>
        </p:grpSpPr>
        <p:sp>
          <p:nvSpPr>
            <p:cNvPr id="27654" name="Rectangle 1030"/>
            <p:cNvSpPr>
              <a:spLocks noChangeArrowheads="1"/>
            </p:cNvSpPr>
            <p:nvPr/>
          </p:nvSpPr>
          <p:spPr bwMode="auto">
            <a:xfrm>
              <a:off x="2112" y="1864"/>
              <a:ext cx="1584" cy="240"/>
            </a:xfrm>
            <a:prstGeom prst="rect">
              <a:avLst/>
            </a:prstGeom>
            <a:solidFill>
              <a:srgbClr val="66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Predict demand</a:t>
              </a:r>
            </a:p>
          </p:txBody>
        </p:sp>
        <p:sp>
          <p:nvSpPr>
            <p:cNvPr id="27659" name="Line 1035"/>
            <p:cNvSpPr>
              <a:spLocks noChangeShapeType="1"/>
            </p:cNvSpPr>
            <p:nvPr/>
          </p:nvSpPr>
          <p:spPr bwMode="auto">
            <a:xfrm>
              <a:off x="2880" y="17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674" name="Group 1050"/>
          <p:cNvGrpSpPr>
            <a:grpSpLocks/>
          </p:cNvGrpSpPr>
          <p:nvPr/>
        </p:nvGrpSpPr>
        <p:grpSpPr bwMode="auto">
          <a:xfrm>
            <a:off x="457200" y="3340100"/>
            <a:ext cx="8229600" cy="838200"/>
            <a:chOff x="288" y="2104"/>
            <a:chExt cx="5184" cy="528"/>
          </a:xfrm>
        </p:grpSpPr>
        <p:sp>
          <p:nvSpPr>
            <p:cNvPr id="27655" name="Rectangle 1031"/>
            <p:cNvSpPr>
              <a:spLocks noChangeArrowheads="1"/>
            </p:cNvSpPr>
            <p:nvPr/>
          </p:nvSpPr>
          <p:spPr bwMode="auto">
            <a:xfrm>
              <a:off x="288" y="2392"/>
              <a:ext cx="1728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Forecast internal supply</a:t>
              </a:r>
            </a:p>
          </p:txBody>
        </p:sp>
        <p:sp>
          <p:nvSpPr>
            <p:cNvPr id="27656" name="Rectangle 1032"/>
            <p:cNvSpPr>
              <a:spLocks noChangeArrowheads="1"/>
            </p:cNvSpPr>
            <p:nvPr/>
          </p:nvSpPr>
          <p:spPr bwMode="auto">
            <a:xfrm>
              <a:off x="3744" y="2392"/>
              <a:ext cx="1728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Forecast external supply</a:t>
              </a:r>
            </a:p>
          </p:txBody>
        </p:sp>
        <p:sp>
          <p:nvSpPr>
            <p:cNvPr id="27660" name="Line 1036"/>
            <p:cNvSpPr>
              <a:spLocks noChangeShapeType="1"/>
            </p:cNvSpPr>
            <p:nvPr/>
          </p:nvSpPr>
          <p:spPr bwMode="auto">
            <a:xfrm>
              <a:off x="1056" y="2248"/>
              <a:ext cx="35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1" name="Line 1037"/>
            <p:cNvSpPr>
              <a:spLocks noChangeShapeType="1"/>
            </p:cNvSpPr>
            <p:nvPr/>
          </p:nvSpPr>
          <p:spPr bwMode="auto">
            <a:xfrm>
              <a:off x="1056" y="224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2" name="Line 1038"/>
            <p:cNvSpPr>
              <a:spLocks noChangeShapeType="1"/>
            </p:cNvSpPr>
            <p:nvPr/>
          </p:nvSpPr>
          <p:spPr bwMode="auto">
            <a:xfrm>
              <a:off x="4608" y="224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3" name="Line 1039"/>
            <p:cNvSpPr>
              <a:spLocks noChangeShapeType="1"/>
            </p:cNvSpPr>
            <p:nvPr/>
          </p:nvSpPr>
          <p:spPr bwMode="auto">
            <a:xfrm>
              <a:off x="2880" y="2104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675" name="Group 1051"/>
          <p:cNvGrpSpPr>
            <a:grpSpLocks/>
          </p:cNvGrpSpPr>
          <p:nvPr/>
        </p:nvGrpSpPr>
        <p:grpSpPr bwMode="auto">
          <a:xfrm>
            <a:off x="1676400" y="4178300"/>
            <a:ext cx="5638800" cy="1143000"/>
            <a:chOff x="1056" y="2632"/>
            <a:chExt cx="3552" cy="720"/>
          </a:xfrm>
        </p:grpSpPr>
        <p:sp>
          <p:nvSpPr>
            <p:cNvPr id="27657" name="Rectangle 1033"/>
            <p:cNvSpPr>
              <a:spLocks noChangeArrowheads="1"/>
            </p:cNvSpPr>
            <p:nvPr/>
          </p:nvSpPr>
          <p:spPr bwMode="auto">
            <a:xfrm>
              <a:off x="2016" y="2968"/>
              <a:ext cx="1824" cy="384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Compare future demand and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internal supply</a:t>
              </a:r>
            </a:p>
          </p:txBody>
        </p:sp>
        <p:sp>
          <p:nvSpPr>
            <p:cNvPr id="27664" name="Line 1040"/>
            <p:cNvSpPr>
              <a:spLocks noChangeShapeType="1"/>
            </p:cNvSpPr>
            <p:nvPr/>
          </p:nvSpPr>
          <p:spPr bwMode="auto">
            <a:xfrm>
              <a:off x="1056" y="2728"/>
              <a:ext cx="35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7" name="Line 1043"/>
            <p:cNvSpPr>
              <a:spLocks noChangeShapeType="1"/>
            </p:cNvSpPr>
            <p:nvPr/>
          </p:nvSpPr>
          <p:spPr bwMode="auto">
            <a:xfrm flipV="1">
              <a:off x="1056" y="26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8" name="Line 1044"/>
            <p:cNvSpPr>
              <a:spLocks noChangeShapeType="1"/>
            </p:cNvSpPr>
            <p:nvPr/>
          </p:nvSpPr>
          <p:spPr bwMode="auto">
            <a:xfrm flipV="1">
              <a:off x="4608" y="26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9" name="Line 1045"/>
            <p:cNvSpPr>
              <a:spLocks noChangeShapeType="1"/>
            </p:cNvSpPr>
            <p:nvPr/>
          </p:nvSpPr>
          <p:spPr bwMode="auto">
            <a:xfrm>
              <a:off x="2880" y="272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676" name="Group 1052"/>
          <p:cNvGrpSpPr>
            <a:grpSpLocks/>
          </p:cNvGrpSpPr>
          <p:nvPr/>
        </p:nvGrpSpPr>
        <p:grpSpPr bwMode="auto">
          <a:xfrm>
            <a:off x="2892425" y="5321300"/>
            <a:ext cx="3352800" cy="990600"/>
            <a:chOff x="1822" y="3352"/>
            <a:chExt cx="2112" cy="624"/>
          </a:xfrm>
        </p:grpSpPr>
        <p:sp>
          <p:nvSpPr>
            <p:cNvPr id="27658" name="Rectangle 1034"/>
            <p:cNvSpPr>
              <a:spLocks noChangeArrowheads="1"/>
            </p:cNvSpPr>
            <p:nvPr/>
          </p:nvSpPr>
          <p:spPr bwMode="auto">
            <a:xfrm>
              <a:off x="1822" y="3544"/>
              <a:ext cx="2112" cy="432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Plan for dealing with predicted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shortfalls or overstaffing</a:t>
              </a:r>
            </a:p>
          </p:txBody>
        </p:sp>
        <p:sp>
          <p:nvSpPr>
            <p:cNvPr id="27670" name="Line 1046"/>
            <p:cNvSpPr>
              <a:spLocks noChangeShapeType="1"/>
            </p:cNvSpPr>
            <p:nvPr/>
          </p:nvSpPr>
          <p:spPr bwMode="auto">
            <a:xfrm>
              <a:off x="2880" y="335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 autoUpdateAnimBg="0"/>
      <p:bldP spid="27654" grpId="0" animBg="1"/>
      <p:bldP spid="27655" grpId="0" animBg="1"/>
      <p:bldP spid="27656" grpId="0" animBg="1"/>
      <p:bldP spid="27657" grpId="0" animBg="1"/>
      <p:bldP spid="276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CE1D798C-2245-4DDC-BA9C-1FE1AF90B01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Recruiting Human Resources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does recruiting consist of?</a:t>
            </a:r>
          </a:p>
          <a:p>
            <a:pPr lvl="1"/>
            <a:r>
              <a:rPr lang="en-US" altLang="en-US"/>
              <a:t>Attracting qualified persons to apply for the jobs that are open.</a:t>
            </a:r>
          </a:p>
          <a:p>
            <a:r>
              <a:rPr lang="en-US" altLang="en-US"/>
              <a:t>What are the forms of recruiting?</a:t>
            </a:r>
          </a:p>
          <a:p>
            <a:pPr lvl="1"/>
            <a:r>
              <a:rPr lang="en-US" altLang="en-US"/>
              <a:t>Internal recruiting: considering present employees as candidates for openings.</a:t>
            </a:r>
          </a:p>
          <a:p>
            <a:pPr lvl="1"/>
            <a:r>
              <a:rPr lang="en-US" altLang="en-US"/>
              <a:t>External recruiting: attracting persons outside the organization to apply for jobs.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14C66AFB-E310-4910-B5B6-528A2E0559E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Human Resources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does training mean?</a:t>
            </a:r>
          </a:p>
          <a:p>
            <a:pPr lvl="1"/>
            <a:r>
              <a:rPr lang="en-US" altLang="en-US"/>
              <a:t>Teaching operational or technical employees how to do the job for which they were hired.</a:t>
            </a:r>
          </a:p>
          <a:p>
            <a:r>
              <a:rPr lang="en-US" altLang="en-US"/>
              <a:t>What is employee development?</a:t>
            </a:r>
          </a:p>
          <a:p>
            <a:pPr lvl="1"/>
            <a:r>
              <a:rPr lang="en-US" altLang="en-US"/>
              <a:t>Teaching managers and professionals the skills needed for both present and future jobs. (see next slide Figure 14.2 for illustration on training)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C4968EA5-6680-4D65-9B01-9EFB119B977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14.2: The Training Process</a:t>
            </a:r>
          </a:p>
        </p:txBody>
      </p:sp>
      <p:pic>
        <p:nvPicPr>
          <p:cNvPr id="36871" name="Picture 1031" descr="C:\Documents and Settings\fournij\Desktop\griffin_gifs\335020_la_14_02.e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525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38C20D2B-2C09-4F77-A93B-C57A3F05443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Environmental Context of Human Resource Management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724400"/>
          </a:xfrm>
        </p:spPr>
        <p:txBody>
          <a:bodyPr/>
          <a:lstStyle/>
          <a:p>
            <a:r>
              <a:rPr lang="en-US" altLang="en-US"/>
              <a:t>What is Human Resource Management?</a:t>
            </a:r>
          </a:p>
          <a:p>
            <a:pPr lvl="1"/>
            <a:r>
              <a:rPr lang="en-US" altLang="en-US"/>
              <a:t>(HRM), the set of organizational activities directed at attracting, developing, and maintaining an effective workforce.</a:t>
            </a:r>
          </a:p>
          <a:p>
            <a:r>
              <a:rPr lang="en-US" altLang="en-US"/>
              <a:t>Why Human Resource Management?</a:t>
            </a:r>
          </a:p>
          <a:p>
            <a:pPr lvl="1"/>
            <a:r>
              <a:rPr lang="en-US" altLang="en-US"/>
              <a:t>Human resources are critical for effective organizational functioning.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55A42276-48DC-4F0A-AE16-574F7243D0B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2057400" y="4114800"/>
            <a:ext cx="53340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>
            <a:off x="6553200" y="4114800"/>
            <a:ext cx="533400" cy="914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648200" y="2438400"/>
            <a:ext cx="0" cy="3200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Human Resources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048000" y="1371600"/>
            <a:ext cx="3276600" cy="13716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Validation, determining the extent to which a selection device is predictive of future job performance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762000" y="3048000"/>
            <a:ext cx="2286000" cy="1066800"/>
          </a:xfrm>
          <a:prstGeom prst="ellipse">
            <a:avLst/>
          </a:prstGeom>
          <a:solidFill>
            <a:srgbClr val="99CCFF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Application</a:t>
            </a:r>
          </a:p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Blanks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6019800" y="3124200"/>
            <a:ext cx="2286000" cy="1066800"/>
          </a:xfrm>
          <a:prstGeom prst="ellipse">
            <a:avLst/>
          </a:prstGeom>
          <a:solidFill>
            <a:srgbClr val="99CCFF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Tests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752600" y="5029200"/>
            <a:ext cx="2286000" cy="1143000"/>
          </a:xfrm>
          <a:prstGeom prst="ellipse">
            <a:avLst/>
          </a:prstGeom>
          <a:solidFill>
            <a:srgbClr val="99CCFF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Interviews</a:t>
            </a: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5410200" y="5029200"/>
            <a:ext cx="2133600" cy="1066800"/>
          </a:xfrm>
          <a:prstGeom prst="ellipse">
            <a:avLst/>
          </a:prstGeom>
          <a:solidFill>
            <a:srgbClr val="99CCFF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Assessment</a:t>
            </a:r>
          </a:p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Centers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4038600" y="5638800"/>
            <a:ext cx="1371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3048000" y="3581400"/>
            <a:ext cx="2971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  <p:bldP spid="30728" grpId="0" animBg="1"/>
      <p:bldP spid="307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FAA9ACFB-8283-4C91-8E77-BD00B9368C4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933700" y="304800"/>
            <a:ext cx="3276600" cy="10668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Assess training needs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Who needs training?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What do they need to know?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What do they already know?</a:t>
            </a:r>
          </a:p>
        </p:txBody>
      </p:sp>
      <p:grpSp>
        <p:nvGrpSpPr>
          <p:cNvPr id="32790" name="Group 22"/>
          <p:cNvGrpSpPr>
            <a:grpSpLocks/>
          </p:cNvGrpSpPr>
          <p:nvPr/>
        </p:nvGrpSpPr>
        <p:grpSpPr bwMode="auto">
          <a:xfrm>
            <a:off x="2895600" y="1371600"/>
            <a:ext cx="3352800" cy="1066800"/>
            <a:chOff x="1824" y="864"/>
            <a:chExt cx="2112" cy="672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824" y="1152"/>
              <a:ext cx="2112" cy="384"/>
            </a:xfrm>
            <a:prstGeom prst="rect">
              <a:avLst/>
            </a:prstGeom>
            <a:solidFill>
              <a:srgbClr val="FFCC9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Set training objectives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Specific                Measurable  </a:t>
              </a:r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2880" y="86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791" name="Group 23"/>
          <p:cNvGrpSpPr>
            <a:grpSpLocks/>
          </p:cNvGrpSpPr>
          <p:nvPr/>
        </p:nvGrpSpPr>
        <p:grpSpPr bwMode="auto">
          <a:xfrm>
            <a:off x="304800" y="2590800"/>
            <a:ext cx="8458200" cy="1447800"/>
            <a:chOff x="192" y="1632"/>
            <a:chExt cx="5328" cy="912"/>
          </a:xfrm>
        </p:grpSpPr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92" y="1776"/>
              <a:ext cx="2256" cy="768"/>
            </a:xfrm>
            <a:prstGeom prst="rect">
              <a:avLst/>
            </a:prstGeom>
            <a:solidFill>
              <a:srgbClr val="FFCC9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Plan training evaluation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Did trainees like the training?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Can they meet training objectives?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Do they perform better on the job?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2064" cy="768"/>
            </a:xfrm>
            <a:prstGeom prst="rect">
              <a:avLst/>
            </a:prstGeom>
            <a:solidFill>
              <a:srgbClr val="FFCC9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Develop training program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Content           Location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Methods         Trainers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1200" y="1632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1200" y="163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4608" y="163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792" name="Group 24"/>
          <p:cNvGrpSpPr>
            <a:grpSpLocks/>
          </p:cNvGrpSpPr>
          <p:nvPr/>
        </p:nvGrpSpPr>
        <p:grpSpPr bwMode="auto">
          <a:xfrm>
            <a:off x="2971800" y="4038600"/>
            <a:ext cx="4419600" cy="685800"/>
            <a:chOff x="1872" y="2544"/>
            <a:chExt cx="2784" cy="432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flipH="1">
              <a:off x="3840" y="2880"/>
              <a:ext cx="8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1872" y="2784"/>
              <a:ext cx="2016" cy="192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Conduct training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4656" y="254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793" name="Group 25"/>
          <p:cNvGrpSpPr>
            <a:grpSpLocks/>
          </p:cNvGrpSpPr>
          <p:nvPr/>
        </p:nvGrpSpPr>
        <p:grpSpPr bwMode="auto">
          <a:xfrm>
            <a:off x="1905000" y="4038600"/>
            <a:ext cx="4267200" cy="1371600"/>
            <a:chOff x="1200" y="2544"/>
            <a:chExt cx="2688" cy="864"/>
          </a:xfrm>
        </p:grpSpPr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1200" y="3264"/>
              <a:ext cx="7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1872" y="3168"/>
              <a:ext cx="2016" cy="240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Evaluate training</a:t>
              </a: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1200" y="2544"/>
              <a:ext cx="0" cy="7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>
              <a:off x="2880" y="297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794" name="Group 26"/>
          <p:cNvGrpSpPr>
            <a:grpSpLocks/>
          </p:cNvGrpSpPr>
          <p:nvPr/>
        </p:nvGrpSpPr>
        <p:grpSpPr bwMode="auto">
          <a:xfrm>
            <a:off x="2933700" y="5410200"/>
            <a:ext cx="3276600" cy="838200"/>
            <a:chOff x="1848" y="3408"/>
            <a:chExt cx="2064" cy="528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848" y="3600"/>
              <a:ext cx="2064" cy="33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Modify training program</a:t>
              </a:r>
            </a:p>
            <a:p>
              <a:pPr algn="ctr"/>
              <a:r>
                <a:rPr lang="en-US" altLang="en-US" sz="1600" b="1">
                  <a:latin typeface="Arial" panose="020B0604020202020204" pitchFamily="34" charset="0"/>
                </a:rPr>
                <a:t>based on evaluation</a:t>
              </a:r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>
              <a:off x="2880" y="340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6F3711DB-2E65-47B3-BB67-F5DE219ED58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Performance Appraisal?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formal assessment of how well an employee is doing his or her job.</a:t>
            </a:r>
          </a:p>
          <a:p>
            <a:r>
              <a:rPr lang="en-US" altLang="en-US"/>
              <a:t>There are various form of appraisals such as:</a:t>
            </a:r>
          </a:p>
          <a:p>
            <a:pPr lvl="1"/>
            <a:r>
              <a:rPr lang="en-US" altLang="en-US"/>
              <a:t>Behaviorally anchored rating scale (BARS), a sophisticated rating method in which supervisors construct a rating scale associated with behavioral anchors. (see next two slides for Figures 14.3 and 14.4)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3E169FF5-5409-40F4-B4BD-B72F1295109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14.3: Graphic Rating </a:t>
            </a:r>
            <a:br>
              <a:rPr lang="en-US" altLang="en-US"/>
            </a:br>
            <a:r>
              <a:rPr lang="en-US" altLang="en-US"/>
              <a:t>Scales for a Bank Teller</a:t>
            </a:r>
          </a:p>
        </p:txBody>
      </p:sp>
      <p:pic>
        <p:nvPicPr>
          <p:cNvPr id="38919" name="Picture 7" descr="C:\Documents and Settings\fournij\Desktop\griffin_gifs\335020_la_14_03.e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70000"/>
            <a:ext cx="5334000" cy="5181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58B324FF-BA9A-4CDA-A9AA-EB91AFF6856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994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14.4: Behaviorally </a:t>
            </a:r>
            <a:br>
              <a:rPr lang="en-US" altLang="en-US"/>
            </a:br>
            <a:r>
              <a:rPr lang="en-US" altLang="en-US"/>
              <a:t>Anchored Rating Scale</a:t>
            </a:r>
          </a:p>
        </p:txBody>
      </p:sp>
      <p:pic>
        <p:nvPicPr>
          <p:cNvPr id="39943" name="Picture 1031" descr="C:\Documents and Settings\fournij\Desktop\griffin_gifs\335020_la_14_04.e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162800" cy="4784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F3D37CA0-EDD5-4315-918E-018108098FD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Compensation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6350">
              <a:buFontTx/>
              <a:buNone/>
            </a:pPr>
            <a:r>
              <a:rPr lang="en-US" altLang="en-US"/>
              <a:t>Compensation is the financial remuneration given to employees by the organization for their work, based on: 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524000" y="3429000"/>
            <a:ext cx="2743200" cy="914400"/>
          </a:xfrm>
          <a:prstGeom prst="ellipse">
            <a:avLst/>
          </a:prstGeom>
          <a:solidFill>
            <a:srgbClr val="E4C6D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Wage-Level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Decision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334000" y="3429000"/>
            <a:ext cx="2438400" cy="914400"/>
          </a:xfrm>
          <a:prstGeom prst="ellipse">
            <a:avLst/>
          </a:prstGeom>
          <a:solidFill>
            <a:srgbClr val="66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Wage-Structure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Decision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200400" y="4876800"/>
            <a:ext cx="2743200" cy="9906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Individual Wage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Decisions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build="p" autoUpdateAnimBg="0"/>
      <p:bldP spid="34820" grpId="0" animBg="1" autoUpdateAnimBg="0"/>
      <p:bldP spid="34821" grpId="0" animBg="1" autoUpdateAnimBg="0"/>
      <p:bldP spid="3482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B75837FA-805C-4594-9538-A77716B2DD9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 You Define Labor Relations?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process of dealing with employees when they are represented by a labor union. (see next slide Figure 14.5)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Define the following: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Collective bargaining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The process of agreeing on a satisfactory labor contract.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Grievance procedure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The means by which a labor contract is enforced.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93DBA477-A15E-43EC-957B-0A82A51EABC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790700"/>
            <a:ext cx="2514600" cy="3276600"/>
          </a:xfrm>
        </p:spPr>
        <p:txBody>
          <a:bodyPr/>
          <a:lstStyle/>
          <a:p>
            <a:pPr algn="l"/>
            <a:r>
              <a:rPr lang="en-US" altLang="en-US"/>
              <a:t>Figure 14.5: The Union-Organizing Process</a:t>
            </a:r>
          </a:p>
        </p:txBody>
      </p:sp>
      <p:pic>
        <p:nvPicPr>
          <p:cNvPr id="41991" name="Picture 7" descr="C:\Documents and Settings\fournij\Desktop\griffin_gifs\335020_la_14_05.e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"/>
            <a:ext cx="6248400" cy="6165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2259A346-FD65-4117-8784-9509DC1A289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Strategic Importance of HRM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the status of HRMs in organizations?</a:t>
            </a:r>
          </a:p>
          <a:p>
            <a:pPr lvl="1"/>
            <a:r>
              <a:rPr lang="en-US" altLang="en-US"/>
              <a:t>Once regarded as second class, the HRMs now play an important role because of:</a:t>
            </a:r>
          </a:p>
          <a:p>
            <a:pPr lvl="2"/>
            <a:r>
              <a:rPr lang="en-US" altLang="en-US"/>
              <a:t>Increased legal complexities.</a:t>
            </a:r>
          </a:p>
          <a:p>
            <a:pPr lvl="2"/>
            <a:r>
              <a:rPr lang="en-US" altLang="en-US"/>
              <a:t>Improving productivity.</a:t>
            </a:r>
          </a:p>
          <a:p>
            <a:pPr lvl="2"/>
            <a:r>
              <a:rPr lang="en-US" altLang="en-US"/>
              <a:t>Awareness of the costs associated with poor HRM.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588C6B0F-B99B-4A74-8325-F59A8DFC096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Legal Environment of HRM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Title VII of the Civil Rights Act of 1964: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Forbids discrimination on the basis of gender, race, color, religion, or national origin in all areas of the employment relationship.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Adverse impact: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When minority group members pass a selection standard at a rate less than 80 percent of the rate of majority group members.</a:t>
            </a:r>
          </a:p>
        </p:txBody>
      </p:sp>
      <p:pic>
        <p:nvPicPr>
          <p:cNvPr id="7180" name="Picture 12" descr="j0178798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1752600"/>
            <a:ext cx="2395538" cy="3879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1347C5FE-B91B-4C0B-AE61-FA006816E78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Equal Employment Opportunity Commission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it?</a:t>
            </a:r>
          </a:p>
          <a:p>
            <a:pPr lvl="1"/>
            <a:r>
              <a:rPr lang="en-US" altLang="en-US"/>
              <a:t>Charged with enforcing Title VII of the Civil Rights Act of 1964, as well as several other employment-related laws.</a:t>
            </a:r>
          </a:p>
          <a:p>
            <a:r>
              <a:rPr lang="en-US" altLang="en-US"/>
              <a:t>Can you define the Age Discrimination in Employment Act?</a:t>
            </a:r>
          </a:p>
          <a:p>
            <a:pPr lvl="1"/>
            <a:r>
              <a:rPr lang="en-US" altLang="en-US"/>
              <a:t>Outlaws discrimination against people older than forty years; passed in 1967, amended in 1978 and 1986.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2B2D51BD-9E22-409D-8F76-56411CEC9D9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Affirmative Action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3810000" cy="4343400"/>
          </a:xfrm>
        </p:spPr>
        <p:txBody>
          <a:bodyPr/>
          <a:lstStyle/>
          <a:p>
            <a:r>
              <a:rPr lang="en-US" altLang="en-US" sz="2800"/>
              <a:t>What was the intention of this legislation?</a:t>
            </a:r>
          </a:p>
          <a:p>
            <a:pPr lvl="1"/>
            <a:r>
              <a:rPr lang="en-US" altLang="en-US" sz="2400"/>
              <a:t>Intentionally seeking and hiring employees from groups that are underrepresented in the organization.</a:t>
            </a:r>
          </a:p>
        </p:txBody>
      </p:sp>
      <p:pic>
        <p:nvPicPr>
          <p:cNvPr id="10250" name="Picture 10" descr="j0316739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2362200"/>
            <a:ext cx="3657600" cy="2462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4D0C215A-657F-447E-A5F7-B4459157E8B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Americans with Disabilities Act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Who is protected by this legislation?</a:t>
            </a:r>
          </a:p>
          <a:p>
            <a:pPr lvl="1"/>
            <a:r>
              <a:rPr lang="en-US" altLang="en-US" sz="2400"/>
              <a:t>Forbids discrimination on the basis of disabilities and requires employers to provide reasonable accommodations for disabled employees.</a:t>
            </a:r>
          </a:p>
        </p:txBody>
      </p:sp>
      <p:pic>
        <p:nvPicPr>
          <p:cNvPr id="12298" name="Picture 10" descr="j0211937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2286000"/>
            <a:ext cx="2895600" cy="279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360E801A-C5E3-4ED2-96DB-D33B863ADB0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Civil Rights Act of 1991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has this legislation affected discrimination lawsuits?</a:t>
            </a:r>
          </a:p>
          <a:p>
            <a:pPr lvl="1"/>
            <a:r>
              <a:rPr lang="en-US" altLang="en-US"/>
              <a:t>Amends the original Civil Rights Act, making it easier to bring discrimination lawsuits while also limiting punitive damages that can be awarded in those lawsuits.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14 - </a:t>
            </a:r>
            <a:fld id="{CB5DDBC6-34F3-483C-A2FE-C0B8562A664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Fair Labor Standards Act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495800"/>
          </a:xfrm>
        </p:spPr>
        <p:txBody>
          <a:bodyPr/>
          <a:lstStyle/>
          <a:p>
            <a:r>
              <a:rPr lang="en-US" altLang="en-US" sz="2800"/>
              <a:t>How does this act protect wages?</a:t>
            </a:r>
          </a:p>
          <a:p>
            <a:pPr lvl="1"/>
            <a:r>
              <a:rPr lang="en-US" altLang="en-US" sz="2400"/>
              <a:t>Sets a minimum wage and requires overtime pay for work in excess of forty hours per week; passed in 1938 and amended frequently since then.</a:t>
            </a:r>
          </a:p>
        </p:txBody>
      </p:sp>
      <p:pic>
        <p:nvPicPr>
          <p:cNvPr id="15370" name="Picture 10" descr="j0177737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362200"/>
            <a:ext cx="3657600" cy="2587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uild="p" bldLvl="2" autoUpdateAnimBg="0"/>
    </p:bldLst>
  </p:timing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Settings\fournij\Desktop\griffin_template.pot</Template>
  <TotalTime>1588</TotalTime>
  <Words>1397</Words>
  <Application>Microsoft Office PowerPoint</Application>
  <PresentationFormat>On-screen Show (4:3)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Times New Roman</vt:lpstr>
      <vt:lpstr>Arial</vt:lpstr>
      <vt:lpstr>griffin_template</vt:lpstr>
      <vt:lpstr>14</vt:lpstr>
      <vt:lpstr>The Environmental Context of Human Resource Management</vt:lpstr>
      <vt:lpstr>The Strategic Importance of HRM</vt:lpstr>
      <vt:lpstr>The Legal Environment of HRM</vt:lpstr>
      <vt:lpstr>Equal Employment Opportunity Commission</vt:lpstr>
      <vt:lpstr>Affirmative Action</vt:lpstr>
      <vt:lpstr>Americans with Disabilities Act</vt:lpstr>
      <vt:lpstr>Civil Rights Act of 1991</vt:lpstr>
      <vt:lpstr>Fair Labor Standards Act</vt:lpstr>
      <vt:lpstr>Equal Pay Act of 1963</vt:lpstr>
      <vt:lpstr>Family and Medical Leave Act of 1993</vt:lpstr>
      <vt:lpstr>National Labor Relations Board</vt:lpstr>
      <vt:lpstr>OSHA</vt:lpstr>
      <vt:lpstr>Change and HRM</vt:lpstr>
      <vt:lpstr>Attracting Human Resources</vt:lpstr>
      <vt:lpstr>Human Resource Planning</vt:lpstr>
      <vt:lpstr>Recruiting Human Resources</vt:lpstr>
      <vt:lpstr>Developing Human Resources</vt:lpstr>
      <vt:lpstr>Figure 14.2: The Training Process</vt:lpstr>
      <vt:lpstr>Selecting Human Resources</vt:lpstr>
      <vt:lpstr>PowerPoint Presentation</vt:lpstr>
      <vt:lpstr>What Is a Performance Appraisal?</vt:lpstr>
      <vt:lpstr>Figure 14.3: Graphic Rating  Scales for a Bank Teller</vt:lpstr>
      <vt:lpstr>Figure 14.4: Behaviorally  Anchored Rating Scale</vt:lpstr>
      <vt:lpstr>Determining Compensation</vt:lpstr>
      <vt:lpstr>Can You Define Labor Relations?</vt:lpstr>
      <vt:lpstr>Figure 14.5: The Union-Organizing Process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User</cp:lastModifiedBy>
  <cp:revision>10</cp:revision>
  <dcterms:created xsi:type="dcterms:W3CDTF">2003-06-21T19:45:27Z</dcterms:created>
  <dcterms:modified xsi:type="dcterms:W3CDTF">2022-06-30T09:21:28Z</dcterms:modified>
</cp:coreProperties>
</file>