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71" r:id="rId2"/>
    <p:sldId id="333" r:id="rId3"/>
    <p:sldId id="331" r:id="rId4"/>
    <p:sldId id="275" r:id="rId5"/>
    <p:sldId id="327" r:id="rId6"/>
    <p:sldId id="328" r:id="rId7"/>
    <p:sldId id="334" r:id="rId8"/>
    <p:sldId id="326" r:id="rId9"/>
    <p:sldId id="335" r:id="rId10"/>
    <p:sldId id="336" r:id="rId11"/>
    <p:sldId id="274" r:id="rId12"/>
    <p:sldId id="332" r:id="rId13"/>
    <p:sldId id="337" r:id="rId14"/>
    <p:sldId id="310" r:id="rId15"/>
    <p:sldId id="311" r:id="rId16"/>
    <p:sldId id="304" r:id="rId17"/>
    <p:sldId id="329" r:id="rId18"/>
    <p:sldId id="330" r:id="rId19"/>
    <p:sldId id="313" r:id="rId20"/>
    <p:sldId id="314" r:id="rId21"/>
    <p:sldId id="315" r:id="rId22"/>
    <p:sldId id="316" r:id="rId23"/>
    <p:sldId id="318" r:id="rId24"/>
    <p:sldId id="302" r:id="rId25"/>
    <p:sldId id="346" r:id="rId26"/>
    <p:sldId id="347" r:id="rId27"/>
    <p:sldId id="348" r:id="rId28"/>
    <p:sldId id="349" r:id="rId29"/>
    <p:sldId id="320" r:id="rId30"/>
    <p:sldId id="350" r:id="rId31"/>
    <p:sldId id="351" r:id="rId32"/>
    <p:sldId id="297" r:id="rId33"/>
    <p:sldId id="324" r:id="rId34"/>
    <p:sldId id="325" r:id="rId35"/>
    <p:sldId id="338" r:id="rId36"/>
    <p:sldId id="339" r:id="rId37"/>
    <p:sldId id="340" r:id="rId38"/>
    <p:sldId id="298"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505"/>
    <a:srgbClr val="D8AF00"/>
    <a:srgbClr val="E1F2F3"/>
    <a:srgbClr val="F0C200"/>
    <a:srgbClr val="9900CC"/>
    <a:srgbClr val="DDDDDD"/>
    <a:srgbClr val="65D7FF"/>
    <a:srgbClr val="F00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71" autoAdjust="0"/>
    <p:restoredTop sz="94762" autoAdjust="0"/>
  </p:normalViewPr>
  <p:slideViewPr>
    <p:cSldViewPr>
      <p:cViewPr varScale="1">
        <p:scale>
          <a:sx n="71" d="100"/>
          <a:sy n="71" d="100"/>
        </p:scale>
        <p:origin x="172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13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27" tIns="45713" rIns="91427" bIns="45713"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27" tIns="45713" rIns="91427" bIns="45713" rtlCol="0"/>
          <a:lstStyle>
            <a:lvl1pPr algn="r">
              <a:defRPr sz="1200">
                <a:latin typeface="Arial" charset="0"/>
              </a:defRPr>
            </a:lvl1pPr>
          </a:lstStyle>
          <a:p>
            <a:pPr>
              <a:defRPr/>
            </a:pPr>
            <a:fld id="{E13A4F8B-F1D8-4726-BBA6-A4955C7BC315}" type="datetimeFigureOut">
              <a:rPr lang="en-US"/>
              <a:pPr>
                <a:defRPr/>
              </a:pPr>
              <a:t>6/30/2022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27" tIns="45713" rIns="91427" bIns="45713"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27" tIns="45713" rIns="91427" bIns="45713" numCol="1" anchor="b" anchorCtr="0" compatLnSpc="1">
            <a:prstTxWarp prst="textNoShape">
              <a:avLst/>
            </a:prstTxWarp>
          </a:bodyPr>
          <a:lstStyle>
            <a:lvl1pPr algn="r">
              <a:defRPr sz="1200"/>
            </a:lvl1pPr>
          </a:lstStyle>
          <a:p>
            <a:fld id="{FB73DCF6-D0BD-4F5B-86BD-76D127441C7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defRPr sz="1200">
                <a:latin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defRPr sz="1200"/>
            </a:lvl1pPr>
          </a:lstStyle>
          <a:p>
            <a:fld id="{E713932D-AAFC-4E6D-AB00-1E527A33AE9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816664E-F0F4-4681-9E72-212EF894EF12}" type="slidenum">
              <a:rPr lang="en-US" altLang="en-US"/>
              <a:pPr eaLnBrk="1" hangingPunct="1">
                <a:spcBef>
                  <a:spcPct val="0"/>
                </a:spcBef>
              </a:pPr>
              <a:t>1</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Figure 1.2 shows the relationship between the industry and the market. Sellers and buyers are connected by four flows. Sellers send goods and services and communications such as ads and direct mail to the market; in return they receive money and information such as customer attitudes and sales data. The inner loop shows an exchange of money for goods and services; the outer loop shows an exchange of information.</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BD234D2-14B2-4F05-B0A9-008BC4B11287}" type="slidenum">
              <a:rPr lang="en-US" altLang="en-US"/>
              <a:pPr eaLnBrk="1" hangingPunct="1">
                <a:spcBef>
                  <a:spcPct val="0"/>
                </a:spcBef>
              </a:pPr>
              <a:t>15</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C0D90EE-F4BD-43FA-A9D8-C2C38E1C0DAC}" type="slidenum">
              <a:rPr lang="en-US" altLang="en-US"/>
              <a:pPr eaLnBrk="1" hangingPunct="1">
                <a:spcBef>
                  <a:spcPct val="0"/>
                </a:spcBef>
              </a:pPr>
              <a:t>16</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This is a list of core marketing concepts. They will be discussed further on the coming slides.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CEFE65A-9359-45D3-91A2-FC0E59E4F1D4}" type="slidenum">
              <a:rPr lang="en-US" altLang="en-US"/>
              <a:pPr eaLnBrk="1" hangingPunct="1">
                <a:spcBef>
                  <a:spcPct val="0"/>
                </a:spcBef>
              </a:pPr>
              <a:t>17</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FC635E4-73B8-455D-B130-5DD3E7D12F61}" type="slidenum">
              <a:rPr lang="en-US" altLang="en-US"/>
              <a:pPr eaLnBrk="1" hangingPunct="1">
                <a:spcBef>
                  <a:spcPct val="0"/>
                </a:spcBef>
              </a:pPr>
              <a:t>18</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Not everyone likes the same cereal, restaurant, college, or movie. Therefore, marketers start by dividing the market into segments. They identify and profile distinct groups of buyers who might prefer or require varying product and service mixes by examining demographic, psychographic, and behavioral differences among buyers.</a:t>
            </a:r>
          </a:p>
          <a:p>
            <a:pPr eaLnBrk="1" hangingPunct="1"/>
            <a:r>
              <a:rPr lang="en-US" altLang="en-US" smtClean="0">
                <a:latin typeface="Arial" panose="020B0604020202020204" pitchFamily="34" charset="0"/>
              </a:rPr>
              <a:t>After identifying market segments, the marketer decides which present the greatest opportunities— which are its target markets. For each, the firm develops a market offering that it positions in the minds of the target buyers as delivering some central benefit(s). </a:t>
            </a: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A05B7FE-65CE-4097-8D51-DC99C169F6F8}" type="slidenum">
              <a:rPr lang="en-US" altLang="en-US"/>
              <a:pPr eaLnBrk="1" hangingPunct="1">
                <a:spcBef>
                  <a:spcPct val="0"/>
                </a:spcBef>
              </a:pPr>
              <a:t>19</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Companies address customer needs by putting forth a value proposition, a set of benefits that satisfy those needs. The intangible value proposition is made physical by an offering, which can be a combination of products, services, information, and experiences.</a:t>
            </a:r>
          </a:p>
          <a:p>
            <a:pPr eaLnBrk="1" hangingPunct="1"/>
            <a:r>
              <a:rPr lang="en-US" altLang="en-US" smtClean="0">
                <a:latin typeface="Arial" panose="020B0604020202020204" pitchFamily="34" charset="0"/>
              </a:rPr>
              <a:t>A brand is an offering from a known source. A brand name such as McDonald’s carries many associations in people’s minds that make up its image: hamburgers, cleanliness, convenience, courteous service, and golden arches. All companies strive to build a brand image with as many strong, favorable, and unique brand associations as possible.</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710FC9F-0FFA-4322-BBB4-20483607ACF9}" type="slidenum">
              <a:rPr lang="en-US" altLang="en-US"/>
              <a:pPr eaLnBrk="1" hangingPunct="1">
                <a:spcBef>
                  <a:spcPct val="0"/>
                </a:spcBef>
              </a:pPr>
              <a:t>20</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buyer chooses the offerings he or she perceives to deliver the most value, the sum of the tangible and intangible benefits and costs to her. Value, a central marketing concept, is primarily a combination of quality, service, and price (qsp), called the customer value triad. Value perceptions increase with quality and service but decrease with price. We can think of marketing as the identification, creation, communication, delivery, and monitoring of customer value. Satisfaction reflects a person’s judgment of a product’s perceived performance in relationship to expectations. If the performance falls short of expectations, the customer is disappointed. If it matches expectations, the customer is satisfied. If it exceeds them, the customer is delighted. LL Bean consistently has high satisfaction ratings.</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74B32DE-3E73-4D77-BF1D-B8029F9E7630}" type="slidenum">
              <a:rPr lang="en-US" altLang="en-US"/>
              <a:pPr eaLnBrk="1" hangingPunct="1">
                <a:spcBef>
                  <a:spcPct val="0"/>
                </a:spcBef>
              </a:pPr>
              <a:t>21</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To reach a target market, the marketer uses three kinds of marketing channels. Communication channels deliver and receive messages from target buyers and include newspapers, magazines, radio, television, mail, telephone, billboards, posters, fliers, CDs, audiotapes, and the Internet. Beyond these, firms communicate through the look of their retail stores and Web sites and other media. Marketers are increasingly adding dialogue channels such as e-mail, blogs, and toll-free numbers to familiar monologue channels such as ads.</a:t>
            </a:r>
          </a:p>
          <a:p>
            <a:pPr eaLnBrk="1" hangingPunct="1"/>
            <a:r>
              <a:rPr lang="en-US" altLang="en-US" smtClean="0">
                <a:latin typeface="Arial" panose="020B0604020202020204" pitchFamily="34" charset="0"/>
              </a:rPr>
              <a:t>The marketer uses distribution channels to display, sell, or deliver the physical product or service(s) to the buyer or user. These channels may be direct via the Internet, mail, or mobile phone or telephone, or indirect with distributors, wholesalers, retailers, and agents as intermediaries.</a:t>
            </a:r>
          </a:p>
          <a:p>
            <a:pPr eaLnBrk="1" hangingPunct="1"/>
            <a:r>
              <a:rPr lang="en-US" altLang="en-US" smtClean="0">
                <a:latin typeface="Arial" panose="020B0604020202020204" pitchFamily="34" charset="0"/>
              </a:rPr>
              <a:t>To carry out transactions with potential buyers, the marketer also uses service channels that include warehouses, transportation companies, banks, and insurance companies. Marketers clearly face a design challenge in choosing the best mix of communication, distribution, and service channels for their offerings.</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C40EDC7-8252-4088-9A23-62B9DF08BC3D}" type="slidenum">
              <a:rPr lang="en-US" altLang="en-US"/>
              <a:pPr eaLnBrk="1" hangingPunct="1">
                <a:spcBef>
                  <a:spcPct val="0"/>
                </a:spcBef>
              </a:pPr>
              <a:t>22</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marketing environment consists of the task environment and the broad environment. The task environment includes the actors engaged in producing, distributing, and promoting the offering.</a:t>
            </a:r>
          </a:p>
          <a:p>
            <a:pPr eaLnBrk="1" hangingPunct="1"/>
            <a:r>
              <a:rPr lang="en-US" altLang="en-US" smtClean="0">
                <a:latin typeface="Arial" panose="020B0604020202020204" pitchFamily="34" charset="0"/>
              </a:rPr>
              <a:t>These are the company, suppliers, distributors, dealers, and target customers. In the supplier group are material suppliers and service suppliers, such as marketing research agencies, advertising agencies, banking and insurance companies, transportation companies, and telecommunications companies.</a:t>
            </a:r>
          </a:p>
          <a:p>
            <a:pPr eaLnBrk="1" hangingPunct="1"/>
            <a:r>
              <a:rPr lang="en-US" altLang="en-US" smtClean="0">
                <a:latin typeface="Arial" panose="020B0604020202020204" pitchFamily="34" charset="0"/>
              </a:rPr>
              <a:t>Distributors and dealers include agents, brokers, manufacturer representatives, and others who facilitate finding and selling to customers.</a:t>
            </a:r>
          </a:p>
          <a:p>
            <a:pPr eaLnBrk="1" hangingPunct="1"/>
            <a:r>
              <a:rPr lang="en-US" altLang="en-US" smtClean="0">
                <a:latin typeface="Arial" panose="020B0604020202020204" pitchFamily="34" charset="0"/>
              </a:rPr>
              <a:t>The broad environment consists of six components: demographic environment, economic environment, </a:t>
            </a:r>
            <a:r>
              <a:rPr lang="fr-FR" altLang="en-US" smtClean="0">
                <a:latin typeface="Arial" panose="020B0604020202020204" pitchFamily="34" charset="0"/>
              </a:rPr>
              <a:t>social-cultural environment, natural environment, technological environment, and political- </a:t>
            </a:r>
            <a:r>
              <a:rPr lang="en-US" altLang="en-US" smtClean="0">
                <a:latin typeface="Arial" panose="020B0604020202020204" pitchFamily="34" charset="0"/>
              </a:rPr>
              <a:t>legal environment. Marketers must pay close attention to the trends and developments in these and adjust their marketing strategies as needed.</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B34D6C6-4961-4CE4-BA4C-231DE912CF74}" type="slidenum">
              <a:rPr lang="en-US" altLang="en-US"/>
              <a:pPr eaLnBrk="1" hangingPunct="1">
                <a:spcBef>
                  <a:spcPct val="0"/>
                </a:spcBef>
              </a:pPr>
              <a:t>23</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6678484-19EF-4A63-8F14-B5B14566D47B}" type="slidenum">
              <a:rPr lang="en-US" altLang="en-US"/>
              <a:pPr eaLnBrk="1" hangingPunct="1">
                <a:spcBef>
                  <a:spcPct val="0"/>
                </a:spcBef>
              </a:pPr>
              <a:t>24</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production concept is one of the oldest concepts in business. It holds that consumers prefer products that are widely available and inexpensive. Managers of production-oriented businesses concentrate on achieving high production efficiency, low costs, and mass distribution. </a:t>
            </a:r>
          </a:p>
          <a:p>
            <a:pPr eaLnBrk="1" hangingPunct="1"/>
            <a:r>
              <a:rPr lang="en-US" altLang="en-US" smtClean="0">
                <a:latin typeface="Arial" panose="020B0604020202020204" pitchFamily="34" charset="0"/>
              </a:rPr>
              <a:t>The product concept proposes that consumers favor products offering the most quality, performance, or innovative features.</a:t>
            </a:r>
          </a:p>
          <a:p>
            <a:pPr eaLnBrk="1" hangingPunct="1"/>
            <a:r>
              <a:rPr lang="en-US" altLang="en-US" smtClean="0">
                <a:latin typeface="Arial" panose="020B0604020202020204" pitchFamily="34" charset="0"/>
              </a:rPr>
              <a:t>The selling concept holds that consumers and businesses, if left alone, won’t buy enough of the organization’s products. It is practiced most aggressively with unsought goods—goods buyers don’t normally think of buying such as insurance and cemetery plots—and when firms with overcapacity aim to sell what they make, rather than make what the market wants. The marketing concept emerged in the mid-1950s41 as a customer-centered, sense-and respond philosophy. The job is to find not the right customers for your products, but the right products for your customers.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0C88D55-3E00-4C95-852A-6F3C18ECE9B7}" type="slidenum">
              <a:rPr lang="en-US" altLang="en-US"/>
              <a:pPr eaLnBrk="1" hangingPunct="1">
                <a:spcBef>
                  <a:spcPct val="0"/>
                </a:spcBef>
              </a:pPr>
              <a:t>3</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Marketing is about identifying and meeting human and social needs. One of the shortest good definitions of marketing is “meeting needs profitably.” </a:t>
            </a:r>
          </a:p>
          <a:p>
            <a:pPr eaLnBrk="1" hangingPunct="1"/>
            <a:r>
              <a:rPr lang="en-US" altLang="en-US" smtClean="0">
                <a:latin typeface="Arial" panose="020B0604020202020204" pitchFamily="34" charset="0"/>
              </a:rPr>
              <a:t>The American Marketing Association offers the following formal definition: Marketing is the activity, set of institutions, and processes for creating, communicating, delivering, and exchanging offerings that have value for customers, clients, partners, and society at large.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holistic marketing concept is based on the development, design, and implementation of marketing programs, processes, and activities that recognize their breadth and interdependencies.</a:t>
            </a:r>
          </a:p>
          <a:p>
            <a:pPr eaLnBrk="1" hangingPunct="1"/>
            <a:r>
              <a:rPr lang="en-US" altLang="en-US" smtClean="0">
                <a:latin typeface="Arial" panose="020B0604020202020204" pitchFamily="34" charset="0"/>
              </a:rPr>
              <a:t>Holistic marketing acknowledges that everything matters in marketing—and that a broad, integrated perspective is often necessary. Figure 1.3 provides a schematic overview of four broad components characterizing holistic marketing: relationship marketing, integrated marketing, internal marketing, and performance marketing.</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9CC37EC-C0C5-4A42-BD44-F8B37D7857A1}" type="slidenum">
              <a:rPr lang="en-US" altLang="en-US"/>
              <a:pPr eaLnBrk="1" hangingPunct="1">
                <a:spcBef>
                  <a:spcPct val="0"/>
                </a:spcBef>
              </a:pPr>
              <a:t>29</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D6702BB-6852-4554-9C7A-BD223738D389}" type="slidenum">
              <a:rPr lang="en-US" altLang="en-US"/>
              <a:pPr eaLnBrk="1" hangingPunct="1">
                <a:spcBef>
                  <a:spcPct val="0"/>
                </a:spcBef>
              </a:pPr>
              <a:t>32</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Performance marketing requires understanding the financial and nonfinancial returns to business and society from marketing activities and programs. Top marketers are increasingly going beyond sales revenue to examine the marketing scorecard and interpret what is happening to market share, customer loss rate, customer satisfaction, product quality, and other measures. They are also considering the legal, ethical, social, and environmental effects of marketing activities and programs.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McCarthy classified various marketing activities into marketing-mix tools of four broad kinds, which he called the four Ps of marketing: product, price, place, and promotion. The marketing variables under each P are shown in Figure 1.4. Given the breadth, complexity, and richness of marketing, however—as exemplified by holistic marketing—clearly these four Ps are not the whole story anymore.</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89862E2-3538-4CDD-B10E-DD3EF0151999}" type="slidenum">
              <a:rPr lang="en-US" altLang="en-US"/>
              <a:pPr eaLnBrk="1" hangingPunct="1">
                <a:spcBef>
                  <a:spcPct val="0"/>
                </a:spcBef>
              </a:pPr>
              <a:t>33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If we update them to reflect the holistic marketing concept, we arrive at a more representative set that encompasses modern marketing realities: people, processes, programs, and performance, as in Figure 1.5.</a:t>
            </a:r>
          </a:p>
          <a:p>
            <a:pPr eaLnBrk="1" hangingPunct="1"/>
            <a:r>
              <a:rPr lang="en-US" altLang="en-US" smtClean="0">
                <a:latin typeface="Arial" panose="020B0604020202020204" pitchFamily="34" charset="0"/>
              </a:rPr>
              <a:t>People reflects, in part, internal marketing and the fact that employees are critical to marketing success. </a:t>
            </a:r>
          </a:p>
          <a:p>
            <a:pPr eaLnBrk="1" hangingPunct="1"/>
            <a:r>
              <a:rPr lang="en-US" altLang="en-US" smtClean="0">
                <a:latin typeface="Arial" panose="020B0604020202020204" pitchFamily="34" charset="0"/>
              </a:rPr>
              <a:t>Processes reflects all the creativity, discipline, and structure brought to marketing management. Programs reflects all the firm’s consumer-directed activities. It encompasses the old four Ps as well as a range of other marketing activities that might not fit as neatly into the old view of marketing.</a:t>
            </a:r>
          </a:p>
          <a:p>
            <a:pPr eaLnBrk="1" hangingPunct="1"/>
            <a:r>
              <a:rPr lang="en-US" altLang="en-US" smtClean="0">
                <a:latin typeface="Arial" panose="020B0604020202020204" pitchFamily="34" charset="0"/>
              </a:rPr>
              <a:t>We define performance as in holistic marketing, to capture the range of possible outcome measures that have financial and nonfinancial implications (profitability as well as brand and customer equity), and implications beyond the company itself (social responsibility, legal, ethical, and community related).</a:t>
            </a: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4BD8BF9-A9D6-4DCB-9491-DDB03392DCFA}" type="slidenum">
              <a:rPr lang="en-US" altLang="en-US"/>
              <a:pPr eaLnBrk="1" hangingPunct="1">
                <a:spcBef>
                  <a:spcPct val="0"/>
                </a:spcBef>
              </a:pPr>
              <a:t>34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1EA8DF3-03C3-4366-A25A-9750665A218B}" type="slidenum">
              <a:rPr lang="en-US" altLang="en-US"/>
              <a:pPr eaLnBrk="1" hangingPunct="1">
                <a:spcBef>
                  <a:spcPct val="0"/>
                </a:spcBef>
              </a:pPr>
              <a:t>38</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With the holistic marketing philosophy as a backdrop, we can identify a specific set of tasks that make up successful marketing management and marketing leadership.</a:t>
            </a:r>
          </a:p>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B483702-7C8A-40C8-95C1-B9FD4B6156C2}" type="slidenum">
              <a:rPr lang="en-US" altLang="en-US"/>
              <a:pPr eaLnBrk="1" hangingPunct="1">
                <a:spcBef>
                  <a:spcPct val="0"/>
                </a:spcBef>
              </a:pPr>
              <a:t>4</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Marketing management takes place when at least one party to a potential exchange thinks about the means of achieving desired responses from other parties.</a:t>
            </a:r>
          </a:p>
          <a:p>
            <a:pPr eaLnBrk="1" hangingPunct="1"/>
            <a:r>
              <a:rPr lang="en-US" altLang="en-US" smtClean="0">
                <a:latin typeface="Arial" panose="020B0604020202020204" pitchFamily="34" charset="0"/>
              </a:rPr>
              <a:t>Thus we see marketing management as the art and science of choosing target markets and getting, keeping, and growing customers through creating, delivering, and communicating superior customer value.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Marketers market 10 main types of entities as shown on slides 1-5 and 1-6.</a:t>
            </a: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9A91762-66E7-4816-AF50-53C5B7382DE1}" type="slidenum">
              <a:rPr lang="en-US" altLang="en-US"/>
              <a:pPr eaLnBrk="1" hangingPunct="1">
                <a:spcBef>
                  <a:spcPct val="0"/>
                </a:spcBef>
              </a:pPr>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B5106EE-CF9D-4741-A7EB-710F96C5F800}" type="slidenum">
              <a:rPr lang="en-US" altLang="en-US"/>
              <a:pPr eaLnBrk="1" hangingPunct="1">
                <a:spcBef>
                  <a:spcPct val="0"/>
                </a:spcBef>
              </a:pPr>
              <a:t>6</a:t>
            </a:fld>
            <a:endParaRPr lang="en-US" altLang="en-US"/>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F3CE199-923A-4144-B5C0-16405BADA2AB}" type="slidenum">
              <a:rPr lang="en-US" altLang="en-US"/>
              <a:pPr eaLnBrk="1" hangingPunct="1">
                <a:spcBef>
                  <a:spcPct val="0"/>
                </a:spcBef>
              </a:pPr>
              <a:t>8</a:t>
            </a:fld>
            <a:endParaRPr lang="en-US" altLang="en-US"/>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010B06B-8424-44A3-A04F-C6283DC7A67E}" type="slidenum">
              <a:rPr lang="en-US" altLang="en-US"/>
              <a:pPr eaLnBrk="1" hangingPunct="1">
                <a:spcBef>
                  <a:spcPct val="0"/>
                </a:spcBef>
              </a:pPr>
              <a:t>11</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Marketing is about identifying and meeting human and social needs. One of the shortest good definitions of marketing is “meeting needs profitably.” </a:t>
            </a:r>
          </a:p>
          <a:p>
            <a:pPr eaLnBrk="1" hangingPunct="1"/>
            <a:r>
              <a:rPr lang="en-US" altLang="en-US" smtClean="0">
                <a:latin typeface="Arial" panose="020B0604020202020204" pitchFamily="34" charset="0"/>
              </a:rPr>
              <a:t>The American Marketing Association offers the following formal definition: Marketing is the activity, set of institutions, and processes for creating, communicating, delivering, and exchanging offerings that have value for customers, clients, partners, and society at large.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79F4FCC-34BD-4030-99A7-DE231CD09617}" type="slidenum">
              <a:rPr lang="en-US" altLang="en-US"/>
              <a:pPr eaLnBrk="1" hangingPunct="1">
                <a:spcBef>
                  <a:spcPct val="0"/>
                </a:spcBef>
              </a:pPr>
              <a:t>12</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Marketing is about identifying and meeting human and social needs. One of the shortest good definitions of marketing is “meeting needs profitably.” </a:t>
            </a:r>
          </a:p>
          <a:p>
            <a:pPr eaLnBrk="1" hangingPunct="1"/>
            <a:r>
              <a:rPr lang="en-US" altLang="en-US" smtClean="0">
                <a:latin typeface="Arial" panose="020B0604020202020204" pitchFamily="34" charset="0"/>
              </a:rPr>
              <a:t>The American Marketing Association offers the following formal definition: Marketing is the activity, set of institutions, and processes for creating, communicating, delivering, and exchanging offerings that have value for customers, clients, partners, and society at large.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Traditionally, a “market” was a physical place where buyers and sellers gathered to buy and sell goods. Economists describe a market as a collection of buyers and sellers who transact over a particular product or product class (such as the housing market or the grain market).</a:t>
            </a:r>
          </a:p>
          <a:p>
            <a:pPr eaLnBrk="1" hangingPunct="1"/>
            <a:r>
              <a:rPr lang="en-US" altLang="en-US" smtClean="0">
                <a:latin typeface="Arial" panose="020B0604020202020204" pitchFamily="34" charset="0"/>
              </a:rPr>
              <a:t>Five basic markets and their connecting flows are shown in Figure 1.1.</a:t>
            </a:r>
          </a:p>
          <a:p>
            <a:pPr eaLnBrk="1" hangingPunct="1"/>
            <a:r>
              <a:rPr lang="en-US" altLang="en-US" smtClean="0">
                <a:latin typeface="Arial" panose="020B0604020202020204" pitchFamily="34" charset="0"/>
              </a:rPr>
              <a:t>Manufacturers go to resource markets (raw material markets, labor markets, money markets), buy resources and turn them into goods and services, and sell finished products to intermediaries, who sell them to consumers. Consumers sell their labor and receive money with which they pay for goods and services. The government collects tax revenues to buy goods from resource, manufacturer, and intermediary markets and uses these goods and services to provide public services. Each nation’s economy, and the global economy, consists of interacting sets of markets linked through exchange processes. Marketers use the term market to cover various groupings of customers. They view sellers as constituting the industry and buyers as constituting the market. </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8D0CD05-9947-4240-8EBA-6B15B468E9E7}" type="slidenum">
              <a:rPr lang="en-US" altLang="en-US"/>
              <a:pPr eaLnBrk="1" hangingPunct="1">
                <a:spcBef>
                  <a:spcPct val="0"/>
                </a:spcBef>
              </a:pPr>
              <a:t>14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7"/>
          <p:cNvSpPr/>
          <p:nvPr userDrawn="1"/>
        </p:nvSpPr>
        <p:spPr>
          <a:xfrm>
            <a:off x="0" y="0"/>
            <a:ext cx="9144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 name="Picture 2"/>
          <p:cNvPicPr>
            <a:picLocks noChangeAspect="1" noChangeArrowheads="1"/>
          </p:cNvPicPr>
          <p:nvPr userDrawn="1"/>
        </p:nvPicPr>
        <p:blipFill>
          <a:blip r:embed="rId2">
            <a:clrChange>
              <a:clrFrom>
                <a:srgbClr val="231F20"/>
              </a:clrFrom>
              <a:clrTo>
                <a:srgbClr val="231F20">
                  <a:alpha val="0"/>
                </a:srgbClr>
              </a:clrTo>
            </a:clrChange>
            <a:extLst>
              <a:ext uri="{28A0092B-C50C-407E-A947-70E740481C1C}">
                <a14:useLocalDpi xmlns:a14="http://schemas.microsoft.com/office/drawing/2010/main" val="0"/>
              </a:ext>
            </a:extLst>
          </a:blip>
          <a:srcRect t="65591" b="7527"/>
          <a:stretch>
            <a:fillRect/>
          </a:stretch>
        </p:blipFill>
        <p:spPr bwMode="auto">
          <a:xfrm>
            <a:off x="2362200" y="5233988"/>
            <a:ext cx="61722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clrChange>
              <a:clrFrom>
                <a:srgbClr val="231F20"/>
              </a:clrFrom>
              <a:clrTo>
                <a:srgbClr val="231F20">
                  <a:alpha val="0"/>
                </a:srgbClr>
              </a:clrTo>
            </a:clrChange>
            <a:extLst>
              <a:ext uri="{28A0092B-C50C-407E-A947-70E740481C1C}">
                <a14:useLocalDpi xmlns:a14="http://schemas.microsoft.com/office/drawing/2010/main" val="0"/>
              </a:ext>
            </a:extLst>
          </a:blip>
          <a:srcRect/>
          <a:stretch>
            <a:fillRect/>
          </a:stretch>
        </p:blipFill>
        <p:spPr bwMode="auto">
          <a:xfrm>
            <a:off x="0" y="0"/>
            <a:ext cx="1447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2362200" y="1524000"/>
            <a:ext cx="6248400" cy="1393825"/>
          </a:xfrm>
          <a:solidFill>
            <a:schemeClr val="bg1"/>
          </a:solidFill>
        </p:spPr>
        <p:txBody>
          <a:bodyPr/>
          <a:lstStyle>
            <a:lvl1pPr algn="ctr">
              <a:defRPr sz="4000">
                <a:solidFill>
                  <a:srgbClr val="FF0000"/>
                </a:solidFill>
                <a:latin typeface="+mj-lt"/>
              </a:defRPr>
            </a:lvl1pPr>
          </a:lstStyle>
          <a:p>
            <a:endParaRPr lang="en-US" dirty="0"/>
          </a:p>
        </p:txBody>
      </p:sp>
    </p:spTree>
    <p:extLst>
      <p:ext uri="{BB962C8B-B14F-4D97-AF65-F5344CB8AC3E}">
        <p14:creationId xmlns:p14="http://schemas.microsoft.com/office/powerpoint/2010/main" val="1717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z="1400"/>
            </a:lvl1pPr>
          </a:lstStyle>
          <a:p>
            <a:r>
              <a:rPr lang="en-US" altLang="en-US"/>
              <a:t>Copyright © 2011 Pearson Education, Inc.  Publishing as Prentice Hall		        1-</a:t>
            </a:r>
            <a:fld id="{F2E99819-96B2-48DA-916E-325D447C7F1E}" type="slidenum">
              <a:rPr lang="en-US" altLang="en-US"/>
              <a:pPr/>
              <a:t>‹#›</a:t>
            </a:fld>
            <a:endParaRPr lang="en-US" altLang="en-US"/>
          </a:p>
        </p:txBody>
      </p:sp>
    </p:spTree>
    <p:extLst>
      <p:ext uri="{BB962C8B-B14F-4D97-AF65-F5344CB8AC3E}">
        <p14:creationId xmlns:p14="http://schemas.microsoft.com/office/powerpoint/2010/main" val="326494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274638"/>
            <a:ext cx="1924050"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61975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z="1400"/>
            </a:lvl1pPr>
          </a:lstStyle>
          <a:p>
            <a:r>
              <a:rPr lang="en-US" altLang="en-US"/>
              <a:t>Copyright © 2011 Pearson Education, Inc.  Publishing as Prentice Hall		        1-</a:t>
            </a:r>
            <a:fld id="{FE0B0814-BF65-4FAE-88FA-0A33D6AC24C0}" type="slidenum">
              <a:rPr lang="en-US" altLang="en-US"/>
              <a:pPr/>
              <a:t>‹#›</a:t>
            </a:fld>
            <a:endParaRPr lang="en-US" altLang="en-US"/>
          </a:p>
        </p:txBody>
      </p:sp>
    </p:spTree>
    <p:extLst>
      <p:ext uri="{BB962C8B-B14F-4D97-AF65-F5344CB8AC3E}">
        <p14:creationId xmlns:p14="http://schemas.microsoft.com/office/powerpoint/2010/main" val="77897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3400" y="1600200"/>
            <a:ext cx="79248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altLang="en-US"/>
              <a:t>Copyright © 2011 Pearson Education, Inc.  Publishing as Prentice Hall			     1-</a:t>
            </a:r>
            <a:fld id="{7ECEDB76-C98A-42F0-BF5C-BE2293C696F3}" type="slidenum">
              <a:rPr lang="en-US" altLang="en-US"/>
              <a:pPr/>
              <a:t>‹#›</a:t>
            </a:fld>
            <a:endParaRPr lang="en-US" altLang="en-US"/>
          </a:p>
        </p:txBody>
      </p:sp>
    </p:spTree>
    <p:extLst>
      <p:ext uri="{BB962C8B-B14F-4D97-AF65-F5344CB8AC3E}">
        <p14:creationId xmlns:p14="http://schemas.microsoft.com/office/powerpoint/2010/main" val="395211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Copyright © 2011 Pearson Education, Inc.  Publishing as Prentice Hall		     	 1-</a:t>
            </a:r>
            <a:fld id="{4655465B-37B8-4B1F-9F7E-A89444BB91B9}" type="slidenum">
              <a:rPr lang="en-US" altLang="en-US"/>
              <a:pPr/>
              <a:t>‹#›</a:t>
            </a:fld>
            <a:endParaRPr lang="en-US" altLang="en-US"/>
          </a:p>
        </p:txBody>
      </p:sp>
    </p:spTree>
    <p:extLst>
      <p:ext uri="{BB962C8B-B14F-4D97-AF65-F5344CB8AC3E}">
        <p14:creationId xmlns:p14="http://schemas.microsoft.com/office/powerpoint/2010/main" val="79667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771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86300" y="1600200"/>
            <a:ext cx="3771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r>
              <a:rPr lang="en-US" altLang="en-US"/>
              <a:t>Copyright © 2011 Pearson Education, Inc.  Publishing as Prentice Hall			       1-</a:t>
            </a:r>
            <a:fld id="{70529C53-DECE-4992-8CD9-14DBDC841935}" type="slidenum">
              <a:rPr lang="en-US" altLang="en-US"/>
              <a:pPr/>
              <a:t>‹#›</a:t>
            </a:fld>
            <a:endParaRPr lang="en-US" altLang="en-US"/>
          </a:p>
        </p:txBody>
      </p:sp>
    </p:spTree>
    <p:extLst>
      <p:ext uri="{BB962C8B-B14F-4D97-AF65-F5344CB8AC3E}">
        <p14:creationId xmlns:p14="http://schemas.microsoft.com/office/powerpoint/2010/main" val="207760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Copyright © 2011 Pearson Education, Inc.  Publishing as Prentice Hall			     1-</a:t>
            </a:r>
            <a:fld id="{6C568505-4D76-4E1E-8DDD-CEE90CC43E8D}" type="slidenum">
              <a:rPr lang="en-US" altLang="en-US"/>
              <a:pPr/>
              <a:t>‹#›</a:t>
            </a:fld>
            <a:endParaRPr lang="en-US" altLang="en-US"/>
          </a:p>
        </p:txBody>
      </p:sp>
    </p:spTree>
    <p:extLst>
      <p:ext uri="{BB962C8B-B14F-4D97-AF65-F5344CB8AC3E}">
        <p14:creationId xmlns:p14="http://schemas.microsoft.com/office/powerpoint/2010/main" val="28969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r>
              <a:rPr lang="en-US" altLang="en-US"/>
              <a:t>Copyright © 2011 Pearson Education, Inc.  Publishing as Prentice Hall			      1-</a:t>
            </a:r>
            <a:fld id="{2268ACF8-736F-4EC1-B2A3-E44E8B8A20A2}" type="slidenum">
              <a:rPr lang="en-US" altLang="en-US"/>
              <a:pPr/>
              <a:t>‹#›</a:t>
            </a:fld>
            <a:endParaRPr lang="en-US" altLang="en-US"/>
          </a:p>
        </p:txBody>
      </p:sp>
    </p:spTree>
    <p:extLst>
      <p:ext uri="{BB962C8B-B14F-4D97-AF65-F5344CB8AC3E}">
        <p14:creationId xmlns:p14="http://schemas.microsoft.com/office/powerpoint/2010/main" val="425185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z="1400"/>
            </a:lvl1pPr>
          </a:lstStyle>
          <a:p>
            <a:r>
              <a:rPr lang="en-US" altLang="en-US"/>
              <a:t>Copyright © 2011 Pearson Education, Inc.  Publishing as Prentice Hall		       1-</a:t>
            </a:r>
            <a:fld id="{26D1C178-1BA0-4998-8C54-FD391A02EB86}" type="slidenum">
              <a:rPr lang="en-US" altLang="en-US"/>
              <a:pPr/>
              <a:t>‹#›</a:t>
            </a:fld>
            <a:endParaRPr lang="en-US" altLang="en-US"/>
          </a:p>
        </p:txBody>
      </p:sp>
    </p:spTree>
    <p:extLst>
      <p:ext uri="{BB962C8B-B14F-4D97-AF65-F5344CB8AC3E}">
        <p14:creationId xmlns:p14="http://schemas.microsoft.com/office/powerpoint/2010/main" val="388508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z="1400"/>
            </a:lvl1pPr>
          </a:lstStyle>
          <a:p>
            <a:r>
              <a:rPr lang="en-US" altLang="en-US"/>
              <a:t>Copyright © 2011 Pearson Education, Inc.  Publishing as Prentice Hall		      1-</a:t>
            </a:r>
            <a:fld id="{6D7D26F8-D2F1-4D3F-84FD-8ADE5967450C}" type="slidenum">
              <a:rPr lang="en-US" altLang="en-US"/>
              <a:pPr/>
              <a:t>‹#›</a:t>
            </a:fld>
            <a:endParaRPr lang="en-US" altLang="en-US"/>
          </a:p>
        </p:txBody>
      </p:sp>
    </p:spTree>
    <p:extLst>
      <p:ext uri="{BB962C8B-B14F-4D97-AF65-F5344CB8AC3E}">
        <p14:creationId xmlns:p14="http://schemas.microsoft.com/office/powerpoint/2010/main" val="309980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z="1400"/>
            </a:lvl1pPr>
          </a:lstStyle>
          <a:p>
            <a:r>
              <a:rPr lang="en-US" altLang="en-US"/>
              <a:t>Copyright © 2011 Pearson Education, Inc.  Publishing as Prentice Hall		        1-</a:t>
            </a:r>
            <a:fld id="{F36AF898-D974-4E54-8DA1-08A1A3C383E0}" type="slidenum">
              <a:rPr lang="en-US" altLang="en-US"/>
              <a:pPr/>
              <a:t>‹#›</a:t>
            </a:fld>
            <a:endParaRPr lang="en-US" altLang="en-US"/>
          </a:p>
        </p:txBody>
      </p:sp>
    </p:spTree>
    <p:extLst>
      <p:ext uri="{BB962C8B-B14F-4D97-AF65-F5344CB8AC3E}">
        <p14:creationId xmlns:p14="http://schemas.microsoft.com/office/powerpoint/2010/main" val="313098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228600" y="6381750"/>
            <a:ext cx="8610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en-US" altLang="en-US"/>
              <a:t>Copyright © 2011 Pearson Education, Inc.  Publishing as Prentice Hall	</a:t>
            </a:r>
            <a:r>
              <a:rPr lang="en-US" altLang="en-US" sz="1400"/>
              <a:t>	          	   </a:t>
            </a:r>
            <a:r>
              <a:rPr lang="en-US" altLang="en-US"/>
              <a:t>1-</a:t>
            </a:r>
            <a:fld id="{F9CBCD06-FB6C-48EE-92FF-8D8A1FC0BBC8}" type="slidenum">
              <a:rPr lang="en-US" altLang="en-US"/>
              <a:pPr/>
              <a:t>‹#›</a:t>
            </a:fld>
            <a:endParaRPr lang="en-US" altLang="en-US"/>
          </a:p>
        </p:txBody>
      </p:sp>
      <p:sp>
        <p:nvSpPr>
          <p:cNvPr id="1027" name="Rectangle 3"/>
          <p:cNvSpPr>
            <a:spLocks noGrp="1" noChangeArrowheads="1"/>
          </p:cNvSpPr>
          <p:nvPr>
            <p:ph type="body" idx="1"/>
          </p:nvPr>
        </p:nvSpPr>
        <p:spPr bwMode="auto">
          <a:xfrm>
            <a:off x="762000" y="1600200"/>
            <a:ext cx="7696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2"/>
          <p:cNvSpPr>
            <a:spLocks noGrp="1" noChangeArrowheads="1"/>
          </p:cNvSpPr>
          <p:nvPr>
            <p:ph type="title"/>
          </p:nvPr>
        </p:nvSpPr>
        <p:spPr bwMode="auto">
          <a:xfrm>
            <a:off x="762000" y="274638"/>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1" name="Rectangle 10"/>
          <p:cNvSpPr/>
          <p:nvPr userDrawn="1"/>
        </p:nvSpPr>
        <p:spPr>
          <a:xfrm>
            <a:off x="8458200" y="0"/>
            <a:ext cx="6858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Isosceles Triangle 11"/>
          <p:cNvSpPr/>
          <p:nvPr userDrawn="1"/>
        </p:nvSpPr>
        <p:spPr>
          <a:xfrm rot="16200000">
            <a:off x="5724525" y="2752725"/>
            <a:ext cx="6858000" cy="1352550"/>
          </a:xfrm>
          <a:prstGeom prst="triangle">
            <a:avLst/>
          </a:prstGeom>
          <a:solidFill>
            <a:schemeClr val="bg1"/>
          </a:solidFill>
          <a:ln>
            <a:solidFill>
              <a:srgbClr val="FF050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Isosceles Triangle 12"/>
          <p:cNvSpPr/>
          <p:nvPr userDrawn="1"/>
        </p:nvSpPr>
        <p:spPr>
          <a:xfrm rot="16200000">
            <a:off x="-228600" y="381000"/>
            <a:ext cx="1143000" cy="381000"/>
          </a:xfrm>
          <a:prstGeom prst="triangle">
            <a:avLst/>
          </a:prstGeom>
          <a:solidFill>
            <a:schemeClr val="tx1"/>
          </a:solidFill>
          <a:ln>
            <a:solidFill>
              <a:srgbClr val="FF050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Rectangle 13"/>
          <p:cNvSpPr/>
          <p:nvPr userDrawn="1"/>
        </p:nvSpPr>
        <p:spPr>
          <a:xfrm>
            <a:off x="0" y="0"/>
            <a:ext cx="152400" cy="1143000"/>
          </a:xfrm>
          <a:prstGeom prst="rect">
            <a:avLst/>
          </a:prstGeom>
          <a:solidFill>
            <a:schemeClr val="tx1"/>
          </a:solidFill>
          <a:ln>
            <a:solidFill>
              <a:srgbClr val="FF050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defRPr>
      </a:lvl2pPr>
      <a:lvl3pPr algn="l" rtl="0" eaLnBrk="0" fontAlgn="base" hangingPunct="0">
        <a:spcBef>
          <a:spcPct val="0"/>
        </a:spcBef>
        <a:spcAft>
          <a:spcPct val="0"/>
        </a:spcAft>
        <a:defRPr sz="3600" b="1">
          <a:solidFill>
            <a:schemeClr val="tx1"/>
          </a:solidFill>
          <a:latin typeface="Arial" charset="0"/>
        </a:defRPr>
      </a:lvl3pPr>
      <a:lvl4pPr algn="l" rtl="0" eaLnBrk="0" fontAlgn="base" hangingPunct="0">
        <a:spcBef>
          <a:spcPct val="0"/>
        </a:spcBef>
        <a:spcAft>
          <a:spcPct val="0"/>
        </a:spcAft>
        <a:defRPr sz="3600" b="1">
          <a:solidFill>
            <a:schemeClr val="tx1"/>
          </a:solidFill>
          <a:latin typeface="Arial" charset="0"/>
        </a:defRPr>
      </a:lvl4pPr>
      <a:lvl5pPr algn="l" rtl="0" eaLnBrk="0" fontAlgn="base" hangingPunct="0">
        <a:spcBef>
          <a:spcPct val="0"/>
        </a:spcBef>
        <a:spcAft>
          <a:spcPct val="0"/>
        </a:spcAft>
        <a:defRPr sz="3600" b="1">
          <a:solidFill>
            <a:schemeClr val="tx1"/>
          </a:solidFill>
          <a:latin typeface="Arial"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mn-lt"/>
        </a:defRPr>
      </a:lvl4pPr>
      <a:lvl5pPr marL="2057400" indent="-228600" algn="l" rtl="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mn-lt"/>
        </a:defRPr>
      </a:lvl5pPr>
      <a:lvl6pPr marL="2514600" indent="-228600" algn="l" rtl="0" fontAlgn="base">
        <a:spcBef>
          <a:spcPct val="25000"/>
        </a:spcBef>
        <a:spcAft>
          <a:spcPct val="25000"/>
        </a:spcAft>
        <a:buClr>
          <a:schemeClr val="tx1"/>
        </a:buClr>
        <a:buChar char="•"/>
        <a:defRPr sz="2000">
          <a:solidFill>
            <a:schemeClr val="tx1"/>
          </a:solidFill>
          <a:latin typeface="+mn-lt"/>
        </a:defRPr>
      </a:lvl6pPr>
      <a:lvl7pPr marL="2971800" indent="-228600" algn="l" rtl="0" fontAlgn="base">
        <a:spcBef>
          <a:spcPct val="25000"/>
        </a:spcBef>
        <a:spcAft>
          <a:spcPct val="25000"/>
        </a:spcAft>
        <a:buClr>
          <a:schemeClr val="tx1"/>
        </a:buClr>
        <a:buChar char="•"/>
        <a:defRPr sz="2000">
          <a:solidFill>
            <a:schemeClr val="tx1"/>
          </a:solidFill>
          <a:latin typeface="+mn-lt"/>
        </a:defRPr>
      </a:lvl7pPr>
      <a:lvl8pPr marL="3429000" indent="-228600" algn="l" rtl="0" fontAlgn="base">
        <a:spcBef>
          <a:spcPct val="25000"/>
        </a:spcBef>
        <a:spcAft>
          <a:spcPct val="25000"/>
        </a:spcAft>
        <a:buClr>
          <a:schemeClr val="tx1"/>
        </a:buClr>
        <a:buChar char="•"/>
        <a:defRPr sz="2000">
          <a:solidFill>
            <a:schemeClr val="tx1"/>
          </a:solidFill>
          <a:latin typeface="+mn-lt"/>
        </a:defRPr>
      </a:lvl8pPr>
      <a:lvl9pPr marL="3886200" indent="-228600" algn="l" rtl="0" fontAlgn="base">
        <a:spcBef>
          <a:spcPct val="25000"/>
        </a:spcBef>
        <a:spcAft>
          <a:spcPct val="2500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438400" y="1143000"/>
            <a:ext cx="5562600" cy="4495800"/>
          </a:xfrm>
        </p:spPr>
        <p:txBody>
          <a:bodyPr/>
          <a:lstStyle/>
          <a:p>
            <a:pPr eaLnBrk="1" hangingPunct="1"/>
            <a:r>
              <a:rPr lang="en-US" altLang="en-US" smtClean="0">
                <a:solidFill>
                  <a:schemeClr val="tx1"/>
                </a:solidFill>
                <a:latin typeface="Garamond" panose="02020404030301010803" pitchFamily="18" charset="0"/>
              </a:rPr>
              <a:t>1</a:t>
            </a:r>
            <a:br>
              <a:rPr lang="en-US" altLang="en-US" smtClean="0">
                <a:solidFill>
                  <a:schemeClr val="tx1"/>
                </a:solidFill>
                <a:latin typeface="Garamond" panose="02020404030301010803" pitchFamily="18" charset="0"/>
              </a:rPr>
            </a:br>
            <a:r>
              <a:rPr lang="en-US" altLang="en-US" smtClean="0">
                <a:solidFill>
                  <a:schemeClr val="tx1"/>
                </a:solidFill>
                <a:latin typeface="Garamond" panose="02020404030301010803" pitchFamily="18" charset="0"/>
              </a:rPr>
              <a:t>Defining Marketing </a:t>
            </a:r>
            <a:br>
              <a:rPr lang="en-US" altLang="en-US" smtClean="0">
                <a:solidFill>
                  <a:schemeClr val="tx1"/>
                </a:solidFill>
                <a:latin typeface="Garamond" panose="02020404030301010803" pitchFamily="18" charset="0"/>
              </a:rPr>
            </a:br>
            <a:r>
              <a:rPr lang="en-US" altLang="en-US" smtClean="0">
                <a:solidFill>
                  <a:schemeClr val="tx1"/>
                </a:solidFill>
                <a:latin typeface="Garamond" panose="02020404030301010803" pitchFamily="18" charset="0"/>
              </a:rPr>
              <a:t>for the 21</a:t>
            </a:r>
            <a:r>
              <a:rPr lang="en-US" altLang="en-US" baseline="30000" smtClean="0">
                <a:solidFill>
                  <a:schemeClr val="tx1"/>
                </a:solidFill>
                <a:latin typeface="Garamond" panose="02020404030301010803" pitchFamily="18" charset="0"/>
              </a:rPr>
              <a:t>st</a:t>
            </a:r>
            <a:r>
              <a:rPr lang="en-US" altLang="en-US" smtClean="0">
                <a:solidFill>
                  <a:schemeClr val="tx1"/>
                </a:solidFill>
                <a:latin typeface="Garamond" panose="02020404030301010803" pitchFamily="18" charset="0"/>
              </a:rPr>
              <a:t> Century</a:t>
            </a:r>
          </a:p>
        </p:txBody>
      </p:sp>
      <p:sp>
        <p:nvSpPr>
          <p:cNvPr id="13315" name="Text Box 4"/>
          <p:cNvSpPr txBox="1">
            <a:spLocks noChangeArrowheads="1"/>
          </p:cNvSpPr>
          <p:nvPr/>
        </p:nvSpPr>
        <p:spPr bwMode="auto">
          <a:xfrm>
            <a:off x="228600" y="914400"/>
            <a:ext cx="2133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algn="r" eaLnBrk="1" hangingPunct="1">
              <a:spcBef>
                <a:spcPct val="50000"/>
              </a:spcBef>
              <a:spcAft>
                <a:spcPct val="0"/>
              </a:spcAft>
              <a:buClrTx/>
              <a:buSzTx/>
              <a:buFontTx/>
              <a:buNone/>
            </a:pPr>
            <a:r>
              <a:rPr lang="en-US" altLang="en-US" sz="8000" b="1">
                <a:latin typeface="Brush Script MT" panose="03060802040406070304" pitchFamily="66" charset="0"/>
              </a:rPr>
              <a:t>1</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62000" y="274638"/>
            <a:ext cx="7696200" cy="334962"/>
          </a:xfrm>
        </p:spPr>
        <p:txBody>
          <a:bodyPr/>
          <a:lstStyle/>
          <a:p>
            <a:endParaRPr lang="en-US" altLang="en-US" smtClean="0"/>
          </a:p>
        </p:txBody>
      </p:sp>
      <p:sp>
        <p:nvSpPr>
          <p:cNvPr id="3" name="Content Placeholder 2"/>
          <p:cNvSpPr>
            <a:spLocks noGrp="1"/>
          </p:cNvSpPr>
          <p:nvPr>
            <p:ph idx="1"/>
          </p:nvPr>
        </p:nvSpPr>
        <p:spPr>
          <a:xfrm>
            <a:off x="533400" y="762000"/>
            <a:ext cx="7924800" cy="5410200"/>
          </a:xfrm>
        </p:spPr>
        <p:txBody>
          <a:bodyPr/>
          <a:lstStyle/>
          <a:p>
            <a:pPr marL="0" indent="0">
              <a:buFont typeface="Wingdings" panose="05000000000000000000" pitchFamily="2" charset="2"/>
              <a:buNone/>
              <a:defRPr/>
            </a:pPr>
            <a:r>
              <a:rPr lang="en-GB" b="1" dirty="0" smtClean="0"/>
              <a:t>4. </a:t>
            </a:r>
            <a:r>
              <a:rPr lang="en-GB" b="1" i="1" dirty="0" smtClean="0"/>
              <a:t>Declining demand</a:t>
            </a:r>
            <a:r>
              <a:rPr lang="en-GB" dirty="0" smtClean="0"/>
              <a:t>—Consumers begin to buy the product less frequently or not at all.</a:t>
            </a:r>
          </a:p>
          <a:p>
            <a:pPr marL="0" indent="0">
              <a:buFont typeface="Wingdings" panose="05000000000000000000" pitchFamily="2" charset="2"/>
              <a:buNone/>
              <a:defRPr/>
            </a:pPr>
            <a:r>
              <a:rPr lang="en-GB" b="1" dirty="0" smtClean="0"/>
              <a:t>5. </a:t>
            </a:r>
            <a:r>
              <a:rPr lang="en-GB" b="1" i="1" dirty="0" smtClean="0"/>
              <a:t>Irregular demand</a:t>
            </a:r>
            <a:r>
              <a:rPr lang="en-GB" dirty="0" smtClean="0"/>
              <a:t>—Consumer purchases vary on a seasonal, monthly, weekly, daily, or even </a:t>
            </a:r>
            <a:r>
              <a:rPr lang="en-US" dirty="0" smtClean="0"/>
              <a:t>hourly basis.</a:t>
            </a:r>
          </a:p>
          <a:p>
            <a:pPr marL="0" indent="0">
              <a:buFont typeface="Wingdings" panose="05000000000000000000" pitchFamily="2" charset="2"/>
              <a:buNone/>
              <a:defRPr/>
            </a:pPr>
            <a:r>
              <a:rPr lang="en-GB" b="1" dirty="0" smtClean="0"/>
              <a:t>6. </a:t>
            </a:r>
            <a:r>
              <a:rPr lang="en-GB" b="1" i="1" dirty="0" smtClean="0"/>
              <a:t>Full demand</a:t>
            </a:r>
            <a:r>
              <a:rPr lang="en-GB" dirty="0" smtClean="0"/>
              <a:t>—Consumers are adequately buying all products put into the marketplace.</a:t>
            </a:r>
          </a:p>
          <a:p>
            <a:pPr marL="0" indent="0">
              <a:buFont typeface="Wingdings" panose="05000000000000000000" pitchFamily="2" charset="2"/>
              <a:buNone/>
              <a:defRPr/>
            </a:pPr>
            <a:r>
              <a:rPr lang="en-GB" b="1" dirty="0" smtClean="0"/>
              <a:t>7. </a:t>
            </a:r>
            <a:r>
              <a:rPr lang="en-GB" b="1" i="1" dirty="0" smtClean="0"/>
              <a:t>Overfull demand</a:t>
            </a:r>
            <a:r>
              <a:rPr lang="en-GB" dirty="0" smtClean="0"/>
              <a:t>—More consumers would like to buy the product than can be satisfied.</a:t>
            </a:r>
          </a:p>
          <a:p>
            <a:pPr marL="0" indent="0">
              <a:buFont typeface="Wingdings" panose="05000000000000000000" pitchFamily="2" charset="2"/>
              <a:buNone/>
              <a:defRPr/>
            </a:pPr>
            <a:r>
              <a:rPr lang="en-GB" b="1" dirty="0" smtClean="0"/>
              <a:t>8. </a:t>
            </a:r>
            <a:r>
              <a:rPr lang="en-GB" b="1" i="1" dirty="0" smtClean="0"/>
              <a:t>Unwholesome demand</a:t>
            </a:r>
            <a:r>
              <a:rPr lang="en-GB" dirty="0" smtClean="0"/>
              <a:t>—Consumers may be attracted to products that have undesirable social</a:t>
            </a:r>
          </a:p>
          <a:p>
            <a:pPr>
              <a:defRPr/>
            </a:pPr>
            <a:r>
              <a:rPr lang="en-US" dirty="0" smtClean="0"/>
              <a:t>consequences</a:t>
            </a:r>
            <a:endParaRPr lang="en-US" dirty="0"/>
          </a:p>
        </p:txBody>
      </p:sp>
      <p:sp>
        <p:nvSpPr>
          <p:cNvPr id="2253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Copyright © 2011 Pearson Education, Inc.  Publishing as Prentice Hall			     1-</a:t>
            </a:r>
            <a:fld id="{7309299F-FEE1-4B54-8D6B-7CCAE96FA976}" type="slidenum">
              <a:rPr lang="en-US" altLang="en-US"/>
              <a:pPr eaLnBrk="1" hangingPunct="1"/>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The Basic Profit Equation</a:t>
            </a:r>
          </a:p>
        </p:txBody>
      </p:sp>
      <p:sp>
        <p:nvSpPr>
          <p:cNvPr id="2355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E8529EF2-710F-4CE9-A25A-56AB859BBA42}" type="slidenum">
              <a:rPr lang="en-US" altLang="en-US" sz="1200"/>
              <a:pPr eaLnBrk="1" hangingPunct="1">
                <a:spcBef>
                  <a:spcPct val="0"/>
                </a:spcBef>
                <a:spcAft>
                  <a:spcPct val="0"/>
                </a:spcAft>
                <a:buClrTx/>
                <a:buSzTx/>
                <a:buFontTx/>
                <a:buNone/>
              </a:pPr>
              <a:t>11</a:t>
            </a:fld>
            <a:endParaRPr lang="en-US" altLang="en-US" sz="1200"/>
          </a:p>
        </p:txBody>
      </p:sp>
      <p:sp>
        <p:nvSpPr>
          <p:cNvPr id="23556" name="AutoShape 3"/>
          <p:cNvSpPr>
            <a:spLocks noChangeArrowheads="1"/>
          </p:cNvSpPr>
          <p:nvPr/>
        </p:nvSpPr>
        <p:spPr bwMode="auto">
          <a:xfrm>
            <a:off x="533400" y="1295400"/>
            <a:ext cx="7543800" cy="472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algn="r" eaLnBrk="1" hangingPunct="1">
              <a:spcBef>
                <a:spcPct val="0"/>
              </a:spcBef>
              <a:spcAft>
                <a:spcPct val="0"/>
              </a:spcAft>
              <a:buClrTx/>
              <a:buSzTx/>
              <a:buFontTx/>
              <a:buNone/>
            </a:pPr>
            <a:r>
              <a:rPr lang="en-US" altLang="en-US" sz="4000" b="1"/>
              <a:t>Profit =                      </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The Basic Profit Equation</a:t>
            </a:r>
          </a:p>
        </p:txBody>
      </p:sp>
      <p:sp>
        <p:nvSpPr>
          <p:cNvPr id="2457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7924BFAF-572A-4DDC-B3A9-CD783908CD41}" type="slidenum">
              <a:rPr lang="en-US" altLang="en-US" sz="1200"/>
              <a:pPr eaLnBrk="1" hangingPunct="1">
                <a:spcBef>
                  <a:spcPct val="0"/>
                </a:spcBef>
                <a:spcAft>
                  <a:spcPct val="0"/>
                </a:spcAft>
                <a:buClrTx/>
                <a:buSzTx/>
                <a:buFontTx/>
                <a:buNone/>
              </a:pPr>
              <a:t>12</a:t>
            </a:fld>
            <a:endParaRPr lang="en-US" altLang="en-US" sz="1200"/>
          </a:p>
        </p:txBody>
      </p:sp>
      <p:sp>
        <p:nvSpPr>
          <p:cNvPr id="24580" name="AutoShape 3"/>
          <p:cNvSpPr>
            <a:spLocks noChangeArrowheads="1"/>
          </p:cNvSpPr>
          <p:nvPr/>
        </p:nvSpPr>
        <p:spPr bwMode="auto">
          <a:xfrm>
            <a:off x="533400" y="1295400"/>
            <a:ext cx="7543800" cy="472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algn="r" eaLnBrk="1" hangingPunct="1">
              <a:spcBef>
                <a:spcPct val="0"/>
              </a:spcBef>
              <a:spcAft>
                <a:spcPct val="0"/>
              </a:spcAft>
              <a:buClrTx/>
              <a:buSzTx/>
              <a:buFontTx/>
              <a:buNone/>
            </a:pPr>
            <a:r>
              <a:rPr lang="en-US" altLang="en-US" sz="4000" b="1"/>
              <a:t>Profit = Revenues – Costs    </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GB" altLang="en-US" smtClean="0"/>
              <a:t>MARKETS</a:t>
            </a:r>
            <a:endParaRPr lang="en-US" altLang="en-US" smtClean="0"/>
          </a:p>
        </p:txBody>
      </p:sp>
      <p:sp>
        <p:nvSpPr>
          <p:cNvPr id="5" name="Content Placeholder 4"/>
          <p:cNvSpPr>
            <a:spLocks noGrp="1"/>
          </p:cNvSpPr>
          <p:nvPr>
            <p:ph idx="1"/>
          </p:nvPr>
        </p:nvSpPr>
        <p:spPr/>
        <p:txBody>
          <a:bodyPr/>
          <a:lstStyle/>
          <a:p>
            <a:pPr algn="just">
              <a:defRPr/>
            </a:pPr>
            <a:r>
              <a:rPr lang="en-GB" dirty="0" smtClean="0"/>
              <a:t>Traditionally</a:t>
            </a:r>
            <a:r>
              <a:rPr lang="en-GB" dirty="0"/>
              <a:t>, a “market” was a physical place where buyers and sellers gathered to buy</a:t>
            </a:r>
          </a:p>
          <a:p>
            <a:pPr marL="0" indent="0" algn="just">
              <a:buFont typeface="Wingdings" panose="05000000000000000000" pitchFamily="2" charset="2"/>
              <a:buNone/>
              <a:defRPr/>
            </a:pPr>
            <a:r>
              <a:rPr lang="en-GB" dirty="0" smtClean="0"/>
              <a:t> and </a:t>
            </a:r>
            <a:r>
              <a:rPr lang="en-GB" dirty="0"/>
              <a:t>sell goods. </a:t>
            </a:r>
            <a:endParaRPr lang="en-GB" dirty="0" smtClean="0"/>
          </a:p>
          <a:p>
            <a:pPr algn="just">
              <a:defRPr/>
            </a:pPr>
            <a:r>
              <a:rPr lang="en-GB" dirty="0" smtClean="0"/>
              <a:t>Economists </a:t>
            </a:r>
            <a:r>
              <a:rPr lang="en-GB" dirty="0"/>
              <a:t>describe a </a:t>
            </a:r>
            <a:r>
              <a:rPr lang="en-GB" i="1" dirty="0"/>
              <a:t>market </a:t>
            </a:r>
            <a:r>
              <a:rPr lang="en-GB" dirty="0"/>
              <a:t>as a collection of buyers and sellers who transact </a:t>
            </a:r>
            <a:r>
              <a:rPr lang="en-GB" dirty="0" smtClean="0"/>
              <a:t>over a </a:t>
            </a:r>
            <a:r>
              <a:rPr lang="en-GB" dirty="0"/>
              <a:t>particular product or product class (such as </a:t>
            </a:r>
            <a:r>
              <a:rPr lang="en-GB" dirty="0" smtClean="0"/>
              <a:t>the </a:t>
            </a:r>
            <a:r>
              <a:rPr lang="en-GB" dirty="0"/>
              <a:t>housing market or the grain market</a:t>
            </a:r>
            <a:r>
              <a:rPr lang="en-GB" dirty="0" smtClean="0"/>
              <a:t>).</a:t>
            </a:r>
          </a:p>
          <a:p>
            <a:pPr>
              <a:defRPr/>
            </a:pPr>
            <a:r>
              <a:rPr lang="en-GB" dirty="0"/>
              <a:t>Marketers use the term </a:t>
            </a:r>
            <a:r>
              <a:rPr lang="en-GB" b="1" dirty="0"/>
              <a:t>market </a:t>
            </a:r>
            <a:r>
              <a:rPr lang="en-GB" dirty="0"/>
              <a:t>to cover various groupings of customers. </a:t>
            </a:r>
            <a:endParaRPr lang="en-US" dirty="0"/>
          </a:p>
        </p:txBody>
      </p:sp>
      <p:sp>
        <p:nvSpPr>
          <p:cNvPr id="2560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1-</a:t>
            </a:r>
            <a:fld id="{DCB4B11F-F21F-4D94-86B7-C0B0F72F384D}" type="slidenum">
              <a:rPr lang="en-US" altLang="en-US"/>
              <a:pPr eaLnBrk="1" hangingPunct="1"/>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p:cNvSpPr>
            <a:spLocks noGrp="1"/>
          </p:cNvSpPr>
          <p:nvPr>
            <p:ph type="title"/>
          </p:nvPr>
        </p:nvSpPr>
        <p:spPr/>
        <p:txBody>
          <a:bodyPr/>
          <a:lstStyle/>
          <a:p>
            <a:pPr eaLnBrk="1" hangingPunct="1"/>
            <a:r>
              <a:rPr lang="en-US" altLang="en-US" smtClean="0"/>
              <a:t>Figure 1.1 Structure of Flows in Modern Exchange Economy</a:t>
            </a:r>
          </a:p>
        </p:txBody>
      </p:sp>
      <p:sp>
        <p:nvSpPr>
          <p:cNvPr id="2662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		      						 1-</a:t>
            </a:r>
            <a:fld id="{C90C364D-36D1-474D-AB78-01CC1AD0C386}" type="slidenum">
              <a:rPr lang="en-US" altLang="en-US" sz="1200"/>
              <a:pPr eaLnBrk="1" hangingPunct="1">
                <a:spcBef>
                  <a:spcPct val="0"/>
                </a:spcBef>
                <a:spcAft>
                  <a:spcPct val="0"/>
                </a:spcAft>
                <a:buClrTx/>
                <a:buSzTx/>
                <a:buFontTx/>
                <a:buNone/>
              </a:pPr>
              <a:t>14</a:t>
            </a:fld>
            <a:endParaRPr lang="en-US" altLang="en-US" sz="1200"/>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3246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62000" y="685800"/>
            <a:ext cx="7696200" cy="1143000"/>
          </a:xfrm>
        </p:spPr>
        <p:txBody>
          <a:bodyPr/>
          <a:lstStyle/>
          <a:p>
            <a:pPr eaLnBrk="1" hangingPunct="1"/>
            <a:r>
              <a:rPr lang="en-US" altLang="en-US" smtClean="0"/>
              <a:t>Figure 1.2 </a:t>
            </a:r>
            <a:br>
              <a:rPr lang="en-US" altLang="en-US" smtClean="0"/>
            </a:br>
            <a:r>
              <a:rPr lang="en-US" altLang="en-US" smtClean="0"/>
              <a:t>A Simple Marketing System</a:t>
            </a:r>
            <a:br>
              <a:rPr lang="en-US" altLang="en-US" smtClean="0"/>
            </a:br>
            <a:r>
              <a:rPr lang="en-US" altLang="en-US" smtClean="0"/>
              <a:t>A.K.A. The Exchange Process</a:t>
            </a:r>
            <a:br>
              <a:rPr lang="en-US" altLang="en-US" smtClean="0"/>
            </a:br>
            <a:endParaRPr lang="en-US" altLang="en-US" smtClean="0"/>
          </a:p>
        </p:txBody>
      </p:sp>
      <p:sp>
        <p:nvSpPr>
          <p:cNvPr id="2765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50219625-5E7D-4F1B-94BF-3A0D184115D6}" type="slidenum">
              <a:rPr lang="en-US" altLang="en-US" sz="1200"/>
              <a:pPr eaLnBrk="1" hangingPunct="1">
                <a:spcBef>
                  <a:spcPct val="0"/>
                </a:spcBef>
                <a:spcAft>
                  <a:spcPct val="0"/>
                </a:spcAft>
                <a:buClrTx/>
                <a:buSzTx/>
                <a:buFontTx/>
                <a:buNone/>
              </a:pPr>
              <a:t>15</a:t>
            </a:fld>
            <a:endParaRPr lang="en-US" altLang="en-US" sz="1200"/>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70675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Core Concepts</a:t>
            </a:r>
          </a:p>
        </p:txBody>
      </p:sp>
      <p:sp>
        <p:nvSpPr>
          <p:cNvPr id="28675" name="Rectangle 3"/>
          <p:cNvSpPr>
            <a:spLocks noGrp="1" noChangeArrowheads="1"/>
          </p:cNvSpPr>
          <p:nvPr>
            <p:ph type="body" sz="half" idx="1"/>
          </p:nvPr>
        </p:nvSpPr>
        <p:spPr/>
        <p:txBody>
          <a:bodyPr/>
          <a:lstStyle/>
          <a:p>
            <a:pPr eaLnBrk="1" hangingPunct="1"/>
            <a:r>
              <a:rPr lang="en-US" altLang="en-US" smtClean="0"/>
              <a:t>Needs, wants, and demands</a:t>
            </a:r>
          </a:p>
          <a:p>
            <a:pPr eaLnBrk="1" hangingPunct="1"/>
            <a:r>
              <a:rPr lang="en-US" altLang="en-US" smtClean="0"/>
              <a:t>Target markets, positioning, segmentation</a:t>
            </a:r>
          </a:p>
          <a:p>
            <a:pPr eaLnBrk="1" hangingPunct="1"/>
            <a:r>
              <a:rPr lang="en-US" altLang="en-US" smtClean="0"/>
              <a:t>Offerings and brands</a:t>
            </a:r>
          </a:p>
          <a:p>
            <a:pPr eaLnBrk="1" hangingPunct="1"/>
            <a:r>
              <a:rPr lang="en-US" altLang="en-US" smtClean="0"/>
              <a:t>Value and satisfaction</a:t>
            </a:r>
          </a:p>
        </p:txBody>
      </p:sp>
      <p:sp>
        <p:nvSpPr>
          <p:cNvPr id="28676" name="Rectangle 4"/>
          <p:cNvSpPr>
            <a:spLocks noGrp="1" noChangeArrowheads="1"/>
          </p:cNvSpPr>
          <p:nvPr>
            <p:ph type="body" sz="half" idx="2"/>
          </p:nvPr>
        </p:nvSpPr>
        <p:spPr/>
        <p:txBody>
          <a:bodyPr/>
          <a:lstStyle/>
          <a:p>
            <a:pPr eaLnBrk="1" hangingPunct="1"/>
            <a:r>
              <a:rPr lang="en-US" altLang="en-US" smtClean="0"/>
              <a:t>Marketing channels</a:t>
            </a:r>
          </a:p>
          <a:p>
            <a:pPr eaLnBrk="1" hangingPunct="1"/>
            <a:r>
              <a:rPr lang="en-US" altLang="en-US" smtClean="0"/>
              <a:t>Supply chain</a:t>
            </a:r>
          </a:p>
          <a:p>
            <a:pPr eaLnBrk="1" hangingPunct="1"/>
            <a:r>
              <a:rPr lang="en-US" altLang="en-US" smtClean="0"/>
              <a:t>Competition</a:t>
            </a:r>
          </a:p>
          <a:p>
            <a:pPr eaLnBrk="1" hangingPunct="1"/>
            <a:r>
              <a:rPr lang="en-US" altLang="en-US" smtClean="0"/>
              <a:t>Marketing environment</a:t>
            </a:r>
          </a:p>
          <a:p>
            <a:pPr eaLnBrk="1" hangingPunct="1"/>
            <a:r>
              <a:rPr lang="en-US" altLang="en-US" smtClean="0"/>
              <a:t>Marketing planning</a:t>
            </a:r>
          </a:p>
        </p:txBody>
      </p:sp>
      <p:sp>
        <p:nvSpPr>
          <p:cNvPr id="2867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23986810-874E-48B8-B47E-5070A5D76877}" type="slidenum">
              <a:rPr lang="en-US" altLang="en-US" sz="1200"/>
              <a:pPr eaLnBrk="1" hangingPunct="1">
                <a:spcBef>
                  <a:spcPct val="0"/>
                </a:spcBef>
                <a:spcAft>
                  <a:spcPct val="0"/>
                </a:spcAft>
                <a:buClrTx/>
                <a:buSzTx/>
                <a:buFontTx/>
                <a:buNone/>
              </a:pPr>
              <a:t>16</a:t>
            </a:fld>
            <a:endParaRPr lang="en-US" altLang="en-US" sz="120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1-</a:t>
            </a:r>
            <a:fld id="{29EEF0C1-CB78-46F5-B7DA-05BC248C5590}" type="slidenum">
              <a:rPr lang="en-US" altLang="en-US" sz="1200"/>
              <a:pPr eaLnBrk="1" hangingPunct="1">
                <a:spcBef>
                  <a:spcPct val="0"/>
                </a:spcBef>
                <a:spcAft>
                  <a:spcPct val="0"/>
                </a:spcAft>
                <a:buClrTx/>
                <a:buSzTx/>
                <a:buFontTx/>
                <a:buNone/>
              </a:pPr>
              <a:t>17</a:t>
            </a:fld>
            <a:endParaRPr lang="en-US" altLang="en-US" sz="1200"/>
          </a:p>
        </p:txBody>
      </p:sp>
      <p:sp>
        <p:nvSpPr>
          <p:cNvPr id="29699" name="Rectangle 3"/>
          <p:cNvSpPr>
            <a:spLocks noGrp="1" noChangeArrowheads="1"/>
          </p:cNvSpPr>
          <p:nvPr>
            <p:ph type="body" idx="1"/>
          </p:nvPr>
        </p:nvSpPr>
        <p:spPr>
          <a:xfrm>
            <a:off x="304800" y="914400"/>
            <a:ext cx="8458200" cy="4105275"/>
          </a:xfrm>
          <a:noFill/>
        </p:spPr>
        <p:txBody>
          <a:bodyPr lIns="81203" tIns="39889" rIns="81203" bIns="39889"/>
          <a:lstStyle/>
          <a:p>
            <a:pPr marL="0" indent="0" eaLnBrk="1" hangingPunct="1">
              <a:lnSpc>
                <a:spcPct val="90000"/>
              </a:lnSpc>
              <a:buClr>
                <a:schemeClr val="tx2"/>
              </a:buClr>
              <a:buFont typeface="Wingdings" panose="05000000000000000000" pitchFamily="2" charset="2"/>
              <a:buNone/>
            </a:pPr>
            <a:endParaRPr lang="en-US" altLang="en-US" b="1" smtClean="0">
              <a:solidFill>
                <a:schemeClr val="tx2"/>
              </a:solidFill>
            </a:endParaRPr>
          </a:p>
          <a:p>
            <a:pPr marL="0" indent="0" eaLnBrk="1" hangingPunct="1">
              <a:lnSpc>
                <a:spcPct val="90000"/>
              </a:lnSpc>
              <a:buClr>
                <a:schemeClr val="tx2"/>
              </a:buClr>
              <a:buFont typeface="Wingdings" panose="05000000000000000000" pitchFamily="2" charset="2"/>
              <a:buNone/>
            </a:pPr>
            <a:r>
              <a:rPr lang="en-US" altLang="en-US" b="1" smtClean="0">
                <a:solidFill>
                  <a:schemeClr val="tx2"/>
                </a:solidFill>
              </a:rPr>
              <a:t>Needs</a:t>
            </a:r>
            <a:r>
              <a:rPr lang="en-US" altLang="en-US" smtClean="0"/>
              <a:t> - states of felt deprivation including </a:t>
            </a:r>
            <a:r>
              <a:rPr lang="en-US" altLang="en-US" u="sng" smtClean="0"/>
              <a:t>physical</a:t>
            </a:r>
            <a:r>
              <a:rPr lang="en-US" altLang="en-US" smtClean="0"/>
              <a:t> needs for food, </a:t>
            </a:r>
            <a:r>
              <a:rPr lang="en-US" altLang="en-US" u="sng" smtClean="0"/>
              <a:t>social</a:t>
            </a:r>
            <a:r>
              <a:rPr lang="en-US" altLang="en-US" smtClean="0"/>
              <a:t> needs for belonging and </a:t>
            </a:r>
            <a:r>
              <a:rPr lang="en-US" altLang="en-US" u="sng" smtClean="0"/>
              <a:t>individual</a:t>
            </a:r>
            <a:r>
              <a:rPr lang="en-US" altLang="en-US" smtClean="0"/>
              <a:t> needs for self-expression.    </a:t>
            </a:r>
          </a:p>
          <a:p>
            <a:pPr marL="0" indent="0" eaLnBrk="1" hangingPunct="1">
              <a:lnSpc>
                <a:spcPct val="90000"/>
              </a:lnSpc>
              <a:buClr>
                <a:schemeClr val="tx2"/>
              </a:buClr>
              <a:buFont typeface="Wingdings" panose="05000000000000000000" pitchFamily="2" charset="2"/>
              <a:buNone/>
            </a:pPr>
            <a:r>
              <a:rPr lang="en-US" altLang="en-US" smtClean="0"/>
              <a:t>i.e. I am thirsty.</a:t>
            </a:r>
          </a:p>
          <a:p>
            <a:pPr marL="0" indent="0" eaLnBrk="1" hangingPunct="1">
              <a:lnSpc>
                <a:spcPct val="90000"/>
              </a:lnSpc>
              <a:buClr>
                <a:schemeClr val="tx2"/>
              </a:buClr>
              <a:buFont typeface="Wingdings" panose="05000000000000000000" pitchFamily="2" charset="2"/>
              <a:buNone/>
            </a:pPr>
            <a:r>
              <a:rPr lang="en-US" altLang="en-US" b="1" smtClean="0">
                <a:solidFill>
                  <a:schemeClr val="tx2"/>
                </a:solidFill>
              </a:rPr>
              <a:t>Wants</a:t>
            </a:r>
            <a:r>
              <a:rPr lang="en-US" altLang="en-US" smtClean="0"/>
              <a:t> - form that a human need takes as </a:t>
            </a:r>
          </a:p>
          <a:p>
            <a:pPr marL="0" indent="0" eaLnBrk="1" hangingPunct="1">
              <a:lnSpc>
                <a:spcPct val="90000"/>
              </a:lnSpc>
              <a:buClr>
                <a:schemeClr val="tx2"/>
              </a:buClr>
              <a:buFont typeface="Wingdings" panose="05000000000000000000" pitchFamily="2" charset="2"/>
              <a:buNone/>
            </a:pPr>
            <a:r>
              <a:rPr lang="en-US" altLang="en-US" smtClean="0"/>
              <a:t>shaped by culture and individual personality. </a:t>
            </a:r>
          </a:p>
          <a:p>
            <a:pPr marL="0" indent="0" eaLnBrk="1" hangingPunct="1">
              <a:lnSpc>
                <a:spcPct val="90000"/>
              </a:lnSpc>
              <a:buClr>
                <a:schemeClr val="tx2"/>
              </a:buClr>
              <a:buFont typeface="Wingdings" panose="05000000000000000000" pitchFamily="2" charset="2"/>
              <a:buNone/>
            </a:pPr>
            <a:r>
              <a:rPr lang="en-US" altLang="en-US" smtClean="0"/>
              <a:t>i.e. I want a Coca-Cola.</a:t>
            </a:r>
          </a:p>
          <a:p>
            <a:pPr marL="0" indent="0" eaLnBrk="1" hangingPunct="1">
              <a:lnSpc>
                <a:spcPct val="90000"/>
              </a:lnSpc>
              <a:buClr>
                <a:schemeClr val="tx2"/>
              </a:buClr>
              <a:buFont typeface="Wingdings" panose="05000000000000000000" pitchFamily="2" charset="2"/>
              <a:buNone/>
            </a:pPr>
            <a:r>
              <a:rPr lang="en-US" altLang="en-US" b="1" smtClean="0">
                <a:solidFill>
                  <a:schemeClr val="tx2"/>
                </a:solidFill>
              </a:rPr>
              <a:t>Demands</a:t>
            </a:r>
            <a:r>
              <a:rPr lang="en-US" altLang="en-US" smtClean="0"/>
              <a:t> - human wants backed by buying power. i.e. I have money to buy a Coca-Cola.</a:t>
            </a:r>
          </a:p>
        </p:txBody>
      </p:sp>
      <p:sp>
        <p:nvSpPr>
          <p:cNvPr id="29700" name="TextBox 1"/>
          <p:cNvSpPr txBox="1">
            <a:spLocks noChangeArrowheads="1"/>
          </p:cNvSpPr>
          <p:nvPr/>
        </p:nvSpPr>
        <p:spPr bwMode="auto">
          <a:xfrm>
            <a:off x="876300" y="146050"/>
            <a:ext cx="7162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3200" b="1"/>
              <a:t>Needs. Wants. Demands.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400"/>
              <a:t>1-</a:t>
            </a:r>
            <a:fld id="{198F5296-215F-461D-B345-85AE1544DC7E}" type="slidenum">
              <a:rPr lang="en-US" altLang="en-US" sz="1400"/>
              <a:pPr eaLnBrk="1" hangingPunct="1">
                <a:spcBef>
                  <a:spcPct val="0"/>
                </a:spcBef>
                <a:spcAft>
                  <a:spcPct val="0"/>
                </a:spcAft>
                <a:buClrTx/>
                <a:buSzTx/>
                <a:buFontTx/>
                <a:buNone/>
              </a:pPr>
              <a:t>18</a:t>
            </a:fld>
            <a:endParaRPr lang="en-US" altLang="en-US" sz="1400"/>
          </a:p>
        </p:txBody>
      </p:sp>
      <p:pic>
        <p:nvPicPr>
          <p:cNvPr id="30723" name="Picture 2" descr="H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57200"/>
            <a:ext cx="44275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t>Target Markets, </a:t>
            </a:r>
            <a:br>
              <a:rPr lang="en-US" altLang="en-US" smtClean="0"/>
            </a:br>
            <a:r>
              <a:rPr lang="en-US" altLang="en-US" smtClean="0"/>
              <a:t>Positioning &amp; Segmentation</a:t>
            </a:r>
          </a:p>
        </p:txBody>
      </p:sp>
      <p:sp>
        <p:nvSpPr>
          <p:cNvPr id="3174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53ED4EE9-BF55-4001-976C-5FC8D5059416}" type="slidenum">
              <a:rPr lang="en-US" altLang="en-US" sz="1200"/>
              <a:pPr eaLnBrk="1" hangingPunct="1">
                <a:spcBef>
                  <a:spcPct val="0"/>
                </a:spcBef>
                <a:spcAft>
                  <a:spcPct val="0"/>
                </a:spcAft>
                <a:buClrTx/>
                <a:buSzTx/>
                <a:buFontTx/>
                <a:buNone/>
              </a:pPr>
              <a:t>19</a:t>
            </a:fld>
            <a:endParaRPr lang="en-US" altLang="en-US" sz="1200"/>
          </a:p>
        </p:txBody>
      </p:sp>
      <p:pic>
        <p:nvPicPr>
          <p:cNvPr id="31748" name="Picture 2" descr="http://www.thegoddessblogs.com/wp-content/uploads/2010/11/shoppin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5148263"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altLang="en-US" smtClean="0"/>
          </a:p>
        </p:txBody>
      </p:sp>
      <p:sp>
        <p:nvSpPr>
          <p:cNvPr id="14339" name="Content Placeholder 2"/>
          <p:cNvSpPr>
            <a:spLocks noGrp="1"/>
          </p:cNvSpPr>
          <p:nvPr>
            <p:ph idx="1"/>
          </p:nvPr>
        </p:nvSpPr>
        <p:spPr/>
        <p:txBody>
          <a:bodyPr/>
          <a:lstStyle/>
          <a:p>
            <a:pPr marL="0" indent="0">
              <a:buFont typeface="Wingdings" panose="05000000000000000000" pitchFamily="2" charset="2"/>
              <a:buNone/>
            </a:pPr>
            <a:r>
              <a:rPr lang="en-GB" altLang="en-US" smtClean="0"/>
              <a:t>In This Chapter, We Will Address</a:t>
            </a:r>
          </a:p>
          <a:p>
            <a:pPr marL="0" indent="0">
              <a:buFont typeface="Wingdings" panose="05000000000000000000" pitchFamily="2" charset="2"/>
              <a:buNone/>
            </a:pPr>
            <a:r>
              <a:rPr lang="en-US" altLang="en-US" smtClean="0"/>
              <a:t>the Following </a:t>
            </a:r>
            <a:r>
              <a:rPr lang="en-US" altLang="en-US" b="1" smtClean="0"/>
              <a:t>Questions</a:t>
            </a:r>
          </a:p>
          <a:p>
            <a:pPr marL="0" indent="0" algn="just">
              <a:buFont typeface="Wingdings" panose="05000000000000000000" pitchFamily="2" charset="2"/>
              <a:buNone/>
            </a:pPr>
            <a:r>
              <a:rPr lang="en-GB" altLang="en-US" smtClean="0"/>
              <a:t>1. Why is marketing important?</a:t>
            </a:r>
          </a:p>
          <a:p>
            <a:pPr marL="0" indent="0" algn="just">
              <a:buFont typeface="Wingdings" panose="05000000000000000000" pitchFamily="2" charset="2"/>
              <a:buNone/>
            </a:pPr>
            <a:r>
              <a:rPr lang="en-GB" altLang="en-US" smtClean="0"/>
              <a:t>2. What is the scope of marketing?</a:t>
            </a:r>
          </a:p>
          <a:p>
            <a:pPr marL="0" indent="0" algn="just">
              <a:buFont typeface="Wingdings" panose="05000000000000000000" pitchFamily="2" charset="2"/>
              <a:buNone/>
            </a:pPr>
            <a:r>
              <a:rPr lang="en-GB" altLang="en-US" smtClean="0"/>
              <a:t>3. What are some core marketing concepts?</a:t>
            </a:r>
          </a:p>
          <a:p>
            <a:pPr marL="0" indent="0" algn="just">
              <a:buFont typeface="Wingdings" panose="05000000000000000000" pitchFamily="2" charset="2"/>
              <a:buNone/>
            </a:pPr>
            <a:r>
              <a:rPr lang="en-GB" altLang="en-US" smtClean="0"/>
              <a:t>4. How has marketing management changed in recent years?</a:t>
            </a:r>
          </a:p>
          <a:p>
            <a:pPr marL="0" indent="0" algn="just">
              <a:buFont typeface="Wingdings" panose="05000000000000000000" pitchFamily="2" charset="2"/>
              <a:buNone/>
            </a:pPr>
            <a:r>
              <a:rPr lang="en-GB" altLang="en-US" smtClean="0"/>
              <a:t>5. What are the tasks necessary for successful marketing </a:t>
            </a:r>
            <a:r>
              <a:rPr lang="en-US" altLang="en-US" smtClean="0"/>
              <a:t>management?</a:t>
            </a:r>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Prepared by Professor M Kashem, MIS, DU		     1-</a:t>
            </a:r>
            <a:fld id="{FE85A256-2C8A-4A8A-9417-C8398C00EBC7}" type="slidenum">
              <a:rPr lang="en-US" altLang="en-US"/>
              <a:pPr eaLnBrk="1" hangingPunct="1"/>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t>Offerings and Brands</a:t>
            </a:r>
          </a:p>
        </p:txBody>
      </p:sp>
      <p:sp>
        <p:nvSpPr>
          <p:cNvPr id="3277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DC894DF8-4904-419C-9C19-AE07EA1BA705}" type="slidenum">
              <a:rPr lang="en-US" altLang="en-US" sz="1200"/>
              <a:pPr eaLnBrk="1" hangingPunct="1">
                <a:spcBef>
                  <a:spcPct val="0"/>
                </a:spcBef>
                <a:spcAft>
                  <a:spcPct val="0"/>
                </a:spcAft>
                <a:buClrTx/>
                <a:buSzTx/>
                <a:buFontTx/>
                <a:buNone/>
              </a:pPr>
              <a:t>20</a:t>
            </a:fld>
            <a:endParaRPr lang="en-US" altLang="en-US" sz="1200"/>
          </a:p>
        </p:txBody>
      </p:sp>
      <p:pic>
        <p:nvPicPr>
          <p:cNvPr id="3277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5033963"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t>Value and Satisfaction</a:t>
            </a:r>
          </a:p>
        </p:txBody>
      </p:sp>
      <p:sp>
        <p:nvSpPr>
          <p:cNvPr id="3379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3579790F-106C-4087-85F0-08A07E8F483A}" type="slidenum">
              <a:rPr lang="en-US" altLang="en-US" sz="1200"/>
              <a:pPr eaLnBrk="1" hangingPunct="1">
                <a:spcBef>
                  <a:spcPct val="0"/>
                </a:spcBef>
                <a:spcAft>
                  <a:spcPct val="0"/>
                </a:spcAft>
                <a:buClrTx/>
                <a:buSzTx/>
                <a:buFontTx/>
                <a:buNone/>
              </a:pPr>
              <a:t>21</a:t>
            </a:fld>
            <a:endParaRPr lang="en-US" altLang="en-US" sz="1200"/>
          </a:p>
        </p:txBody>
      </p:sp>
      <p:pic>
        <p:nvPicPr>
          <p:cNvPr id="3379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371600"/>
            <a:ext cx="38862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mtClean="0"/>
              <a:t>Marketing Channels</a:t>
            </a:r>
          </a:p>
        </p:txBody>
      </p:sp>
      <p:sp>
        <p:nvSpPr>
          <p:cNvPr id="3481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05D1861B-F177-40AA-B894-723D34733568}" type="slidenum">
              <a:rPr lang="en-US" altLang="en-US" sz="1200"/>
              <a:pPr eaLnBrk="1" hangingPunct="1">
                <a:spcBef>
                  <a:spcPct val="0"/>
                </a:spcBef>
                <a:spcAft>
                  <a:spcPct val="0"/>
                </a:spcAft>
                <a:buClrTx/>
                <a:buSzTx/>
                <a:buFontTx/>
                <a:buNone/>
              </a:pPr>
              <a:t>22</a:t>
            </a:fld>
            <a:endParaRPr lang="en-US" altLang="en-US" sz="1200"/>
          </a:p>
        </p:txBody>
      </p:sp>
      <p:sp>
        <p:nvSpPr>
          <p:cNvPr id="5" name="Rounded Rectangle 4"/>
          <p:cNvSpPr/>
          <p:nvPr/>
        </p:nvSpPr>
        <p:spPr>
          <a:xfrm>
            <a:off x="1371600" y="1905000"/>
            <a:ext cx="5486400" cy="8382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Communication</a:t>
            </a:r>
          </a:p>
        </p:txBody>
      </p:sp>
      <p:sp>
        <p:nvSpPr>
          <p:cNvPr id="6" name="Rounded Rectangle 5"/>
          <p:cNvSpPr/>
          <p:nvPr/>
        </p:nvSpPr>
        <p:spPr>
          <a:xfrm>
            <a:off x="1371600" y="3048000"/>
            <a:ext cx="5486400" cy="8382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Distribution</a:t>
            </a:r>
          </a:p>
        </p:txBody>
      </p:sp>
      <p:sp>
        <p:nvSpPr>
          <p:cNvPr id="7" name="Rounded Rectangle 6"/>
          <p:cNvSpPr/>
          <p:nvPr/>
        </p:nvSpPr>
        <p:spPr>
          <a:xfrm>
            <a:off x="1371600" y="4114800"/>
            <a:ext cx="5486400" cy="8382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Service</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mtClean="0"/>
              <a:t>Broad Marketing Environment</a:t>
            </a:r>
          </a:p>
        </p:txBody>
      </p:sp>
      <p:sp>
        <p:nvSpPr>
          <p:cNvPr id="3584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56224625-9DFE-4AC5-BFB8-E83AEEA5DD5C}" type="slidenum">
              <a:rPr lang="en-US" altLang="en-US" sz="1200"/>
              <a:pPr eaLnBrk="1" hangingPunct="1">
                <a:spcBef>
                  <a:spcPct val="0"/>
                </a:spcBef>
                <a:spcAft>
                  <a:spcPct val="0"/>
                </a:spcAft>
                <a:buClrTx/>
                <a:buSzTx/>
                <a:buFontTx/>
                <a:buNone/>
              </a:pPr>
              <a:t>23</a:t>
            </a:fld>
            <a:endParaRPr lang="en-US" altLang="en-US" sz="1200"/>
          </a:p>
        </p:txBody>
      </p:sp>
      <p:sp>
        <p:nvSpPr>
          <p:cNvPr id="5" name="Oval 4"/>
          <p:cNvSpPr/>
          <p:nvPr/>
        </p:nvSpPr>
        <p:spPr>
          <a:xfrm>
            <a:off x="1676400" y="1600200"/>
            <a:ext cx="2286000" cy="11430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Demographic</a:t>
            </a:r>
          </a:p>
        </p:txBody>
      </p:sp>
      <p:sp>
        <p:nvSpPr>
          <p:cNvPr id="6" name="Oval 5"/>
          <p:cNvSpPr/>
          <p:nvPr/>
        </p:nvSpPr>
        <p:spPr>
          <a:xfrm>
            <a:off x="4267200" y="1600200"/>
            <a:ext cx="2286000" cy="11430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Economic</a:t>
            </a:r>
          </a:p>
        </p:txBody>
      </p:sp>
      <p:sp>
        <p:nvSpPr>
          <p:cNvPr id="7" name="Oval 6"/>
          <p:cNvSpPr/>
          <p:nvPr/>
        </p:nvSpPr>
        <p:spPr>
          <a:xfrm>
            <a:off x="5334000" y="2819400"/>
            <a:ext cx="2286000" cy="11430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Socio-cultural</a:t>
            </a:r>
          </a:p>
        </p:txBody>
      </p:sp>
      <p:sp>
        <p:nvSpPr>
          <p:cNvPr id="8" name="Oval 7"/>
          <p:cNvSpPr/>
          <p:nvPr/>
        </p:nvSpPr>
        <p:spPr>
          <a:xfrm>
            <a:off x="4343400" y="4267200"/>
            <a:ext cx="2286000" cy="11430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Natural</a:t>
            </a:r>
          </a:p>
        </p:txBody>
      </p:sp>
      <p:sp>
        <p:nvSpPr>
          <p:cNvPr id="9" name="Oval 8"/>
          <p:cNvSpPr/>
          <p:nvPr/>
        </p:nvSpPr>
        <p:spPr>
          <a:xfrm>
            <a:off x="1752600" y="4191000"/>
            <a:ext cx="2286000" cy="11430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Technological</a:t>
            </a:r>
          </a:p>
        </p:txBody>
      </p:sp>
      <p:sp>
        <p:nvSpPr>
          <p:cNvPr id="10" name="Oval 9"/>
          <p:cNvSpPr/>
          <p:nvPr/>
        </p:nvSpPr>
        <p:spPr>
          <a:xfrm>
            <a:off x="685800" y="2971800"/>
            <a:ext cx="2286000" cy="11430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Political-legal</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Company Orientations</a:t>
            </a:r>
          </a:p>
        </p:txBody>
      </p:sp>
      <p:sp>
        <p:nvSpPr>
          <p:cNvPr id="3686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A2711DE9-A5E8-4400-9B03-37F0C501F31D}" type="slidenum">
              <a:rPr lang="en-US" altLang="en-US" sz="1200"/>
              <a:pPr eaLnBrk="1" hangingPunct="1">
                <a:spcBef>
                  <a:spcPct val="0"/>
                </a:spcBef>
                <a:spcAft>
                  <a:spcPct val="0"/>
                </a:spcAft>
                <a:buClrTx/>
                <a:buSzTx/>
                <a:buFontTx/>
                <a:buNone/>
              </a:pPr>
              <a:t>24</a:t>
            </a:fld>
            <a:endParaRPr lang="en-US" altLang="en-US" sz="1200"/>
          </a:p>
        </p:txBody>
      </p:sp>
      <p:sp>
        <p:nvSpPr>
          <p:cNvPr id="5" name="Rounded Rectangle 4"/>
          <p:cNvSpPr/>
          <p:nvPr/>
        </p:nvSpPr>
        <p:spPr>
          <a:xfrm>
            <a:off x="1905000" y="1828800"/>
            <a:ext cx="5029200" cy="7620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Production</a:t>
            </a:r>
          </a:p>
        </p:txBody>
      </p:sp>
      <p:sp>
        <p:nvSpPr>
          <p:cNvPr id="6" name="Rounded Rectangle 5"/>
          <p:cNvSpPr/>
          <p:nvPr/>
        </p:nvSpPr>
        <p:spPr>
          <a:xfrm>
            <a:off x="1905000" y="2743200"/>
            <a:ext cx="5029200" cy="7620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Product</a:t>
            </a:r>
          </a:p>
        </p:txBody>
      </p:sp>
      <p:sp>
        <p:nvSpPr>
          <p:cNvPr id="7" name="Rounded Rectangle 6"/>
          <p:cNvSpPr/>
          <p:nvPr/>
        </p:nvSpPr>
        <p:spPr>
          <a:xfrm>
            <a:off x="1905000" y="3657600"/>
            <a:ext cx="5029200" cy="7620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Selling</a:t>
            </a:r>
          </a:p>
        </p:txBody>
      </p:sp>
      <p:sp>
        <p:nvSpPr>
          <p:cNvPr id="8" name="Rounded Rectangle 7"/>
          <p:cNvSpPr/>
          <p:nvPr/>
        </p:nvSpPr>
        <p:spPr>
          <a:xfrm>
            <a:off x="1905000" y="4572000"/>
            <a:ext cx="5029200" cy="7620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Marketing</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Company Orientation Toward</a:t>
            </a:r>
            <a:br>
              <a:rPr lang="en-US" altLang="en-US" smtClean="0"/>
            </a:br>
            <a:r>
              <a:rPr lang="en-US" altLang="en-US" smtClean="0"/>
              <a:t>the Marketplace</a:t>
            </a:r>
          </a:p>
        </p:txBody>
      </p:sp>
      <p:sp>
        <p:nvSpPr>
          <p:cNvPr id="37891" name="Content Placeholder 2"/>
          <p:cNvSpPr>
            <a:spLocks noGrp="1"/>
          </p:cNvSpPr>
          <p:nvPr>
            <p:ph idx="1"/>
          </p:nvPr>
        </p:nvSpPr>
        <p:spPr/>
        <p:txBody>
          <a:bodyPr/>
          <a:lstStyle/>
          <a:p>
            <a:r>
              <a:rPr lang="en-US" altLang="en-US" smtClean="0"/>
              <a:t>Production Concept</a:t>
            </a:r>
          </a:p>
          <a:p>
            <a:pPr algn="just"/>
            <a:r>
              <a:rPr lang="en-GB" altLang="en-US" smtClean="0"/>
              <a:t>The </a:t>
            </a:r>
            <a:r>
              <a:rPr lang="en-GB" altLang="en-US" b="1" smtClean="0"/>
              <a:t>production concept </a:t>
            </a:r>
            <a:r>
              <a:rPr lang="en-GB" altLang="en-US" smtClean="0"/>
              <a:t>is one of the oldest concepts in business. It holds that consumers prefer products that are widely available and inexpensive. Managers of production-oriented businesses concentrate on achieving high production efficiency, low costs, and mass distribution</a:t>
            </a:r>
            <a:endParaRPr lang="en-US" altLang="en-US" smtClean="0"/>
          </a:p>
        </p:txBody>
      </p:sp>
      <p:sp>
        <p:nvSpPr>
          <p:cNvPr id="3789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Copyright © 2011 Pearson Education, Inc.  Publishing as Prentice Hall			     1-</a:t>
            </a:r>
            <a:fld id="{10CD3866-BBF8-42A1-9AFC-58621C01F82C}" type="slidenum">
              <a:rPr lang="en-US" altLang="en-US"/>
              <a:pPr eaLnBrk="1" hangingPunct="1"/>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The Product Concept</a:t>
            </a:r>
            <a:br>
              <a:rPr lang="en-US" altLang="en-US" smtClean="0"/>
            </a:br>
            <a:endParaRPr lang="en-US" altLang="en-US" smtClean="0"/>
          </a:p>
        </p:txBody>
      </p:sp>
      <p:sp>
        <p:nvSpPr>
          <p:cNvPr id="38915" name="Content Placeholder 2"/>
          <p:cNvSpPr>
            <a:spLocks noGrp="1"/>
          </p:cNvSpPr>
          <p:nvPr>
            <p:ph idx="1"/>
          </p:nvPr>
        </p:nvSpPr>
        <p:spPr/>
        <p:txBody>
          <a:bodyPr/>
          <a:lstStyle/>
          <a:p>
            <a:pPr algn="just"/>
            <a:r>
              <a:rPr lang="en-GB" altLang="en-US" smtClean="0"/>
              <a:t>The </a:t>
            </a:r>
            <a:r>
              <a:rPr lang="en-GB" altLang="en-US" b="1" smtClean="0"/>
              <a:t>product concept </a:t>
            </a:r>
            <a:r>
              <a:rPr lang="en-GB" altLang="en-US" smtClean="0"/>
              <a:t>proposes that consumers favor products offering the most quality, performance, or innovative features. However, managers are sometimes caught in a love affair with their products. They might commit the “better-mousetrap” fallacy, believing a better product will by itself lead people to beat a path to their door. </a:t>
            </a:r>
            <a:endParaRPr lang="en-US" altLang="en-US" smtClean="0"/>
          </a:p>
        </p:txBody>
      </p:sp>
      <p:sp>
        <p:nvSpPr>
          <p:cNvPr id="3891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1-</a:t>
            </a:r>
            <a:fld id="{1A8B4178-F1BA-450E-903D-B9CB22C4D6DD}" type="slidenum">
              <a:rPr lang="en-US" altLang="en-US"/>
              <a:pPr eaLnBrk="1" hangingPunct="1"/>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altLang="en-US" smtClean="0"/>
              <a:t>The selling concept</a:t>
            </a:r>
            <a:endParaRPr lang="en-US" altLang="en-US" smtClean="0"/>
          </a:p>
        </p:txBody>
      </p:sp>
      <p:sp>
        <p:nvSpPr>
          <p:cNvPr id="39939" name="Content Placeholder 2"/>
          <p:cNvSpPr>
            <a:spLocks noGrp="1"/>
          </p:cNvSpPr>
          <p:nvPr>
            <p:ph idx="1"/>
          </p:nvPr>
        </p:nvSpPr>
        <p:spPr/>
        <p:txBody>
          <a:bodyPr/>
          <a:lstStyle/>
          <a:p>
            <a:pPr algn="just"/>
            <a:r>
              <a:rPr lang="en-GB" altLang="en-US" smtClean="0"/>
              <a:t>The </a:t>
            </a:r>
            <a:r>
              <a:rPr lang="en-GB" altLang="en-US" b="1" smtClean="0"/>
              <a:t>selling concept </a:t>
            </a:r>
            <a:r>
              <a:rPr lang="en-GB" altLang="en-US" smtClean="0"/>
              <a:t>holds that consumers and businesses, if left alone, won’t buy enough of the organization’s products. It is practiced most aggressively with unsought goods—goods buyers don’t normally think of buying such as insurance and cemetery plots—and when firms with overcapacity aim to sell what they make, rather than make what the market wants.</a:t>
            </a:r>
          </a:p>
        </p:txBody>
      </p:sp>
      <p:sp>
        <p:nvSpPr>
          <p:cNvPr id="399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Copyright © 2011 Pearson Education, Inc.  Publishing as Prentice Hall			     1-</a:t>
            </a:r>
            <a:fld id="{091FFB7D-9F0B-4BBC-B479-51459CE72BFA}" type="slidenum">
              <a:rPr lang="en-US" altLang="en-US"/>
              <a:pPr eaLnBrk="1" hangingPunct="1"/>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GB" altLang="en-US" smtClean="0"/>
              <a:t>The marketing concept</a:t>
            </a:r>
            <a:endParaRPr lang="en-US" altLang="en-US" smtClean="0"/>
          </a:p>
        </p:txBody>
      </p:sp>
      <p:sp>
        <p:nvSpPr>
          <p:cNvPr id="40963" name="Content Placeholder 2"/>
          <p:cNvSpPr>
            <a:spLocks noGrp="1"/>
          </p:cNvSpPr>
          <p:nvPr>
            <p:ph idx="1"/>
          </p:nvPr>
        </p:nvSpPr>
        <p:spPr/>
        <p:txBody>
          <a:bodyPr/>
          <a:lstStyle/>
          <a:p>
            <a:r>
              <a:rPr lang="en-GB" altLang="en-US" smtClean="0"/>
              <a:t>The </a:t>
            </a:r>
            <a:r>
              <a:rPr lang="en-GB" altLang="en-US" b="1" smtClean="0"/>
              <a:t>marketing concept </a:t>
            </a:r>
            <a:r>
              <a:rPr lang="en-GB" altLang="en-US" smtClean="0"/>
              <a:t>emerged in the mid-1950s41 as a customer-centered, sense-and-respond philosophy. The job is to find not the right customers for your products, but the right products for your customers. Dell doesn’t prepare a perfect computer for its target market. Rather, it provides product platforms on which each person customizes the features he or she desires in the </a:t>
            </a:r>
            <a:r>
              <a:rPr lang="en-US" altLang="en-US" smtClean="0"/>
              <a:t>computer.</a:t>
            </a:r>
          </a:p>
        </p:txBody>
      </p:sp>
      <p:sp>
        <p:nvSpPr>
          <p:cNvPr id="4096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1-</a:t>
            </a:r>
            <a:fld id="{4454F6AF-5928-43A4-9F42-913E0AEE1CBE}" type="slidenum">
              <a:rPr lang="en-US" altLang="en-US"/>
              <a:pPr eaLnBrk="1" hangingPunct="1"/>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Holistic Marketing</a:t>
            </a:r>
          </a:p>
        </p:txBody>
      </p:sp>
      <p:sp>
        <p:nvSpPr>
          <p:cNvPr id="4198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479FF3D0-15BC-4120-B3F1-909F6CE124EB}" type="slidenum">
              <a:rPr lang="en-US" altLang="en-US" sz="1200"/>
              <a:pPr eaLnBrk="1" hangingPunct="1">
                <a:spcBef>
                  <a:spcPct val="0"/>
                </a:spcBef>
                <a:spcAft>
                  <a:spcPct val="0"/>
                </a:spcAft>
                <a:buClrTx/>
                <a:buSzTx/>
                <a:buFontTx/>
                <a:buNone/>
              </a:pPr>
              <a:t>29</a:t>
            </a:fld>
            <a:endParaRPr lang="en-US" altLang="en-US" sz="1200"/>
          </a:p>
        </p:txBody>
      </p:sp>
      <p:pic>
        <p:nvPicPr>
          <p:cNvPr id="419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6653213"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What is Marketing?</a:t>
            </a:r>
          </a:p>
        </p:txBody>
      </p:sp>
      <p:sp>
        <p:nvSpPr>
          <p:cNvPr id="1536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		              	1-</a:t>
            </a:r>
            <a:fld id="{D87F3014-FB3E-4243-B0EE-06C06A872767}" type="slidenum">
              <a:rPr lang="en-US" altLang="en-US" sz="1200"/>
              <a:pPr eaLnBrk="1" hangingPunct="1">
                <a:spcBef>
                  <a:spcPct val="0"/>
                </a:spcBef>
                <a:spcAft>
                  <a:spcPct val="0"/>
                </a:spcAft>
                <a:buClrTx/>
                <a:buSzTx/>
                <a:buFontTx/>
                <a:buNone/>
              </a:pPr>
              <a:t>3</a:t>
            </a:fld>
            <a:endParaRPr lang="en-US" altLang="en-US" sz="1200"/>
          </a:p>
        </p:txBody>
      </p:sp>
      <p:sp>
        <p:nvSpPr>
          <p:cNvPr id="15364" name="AutoShape 3"/>
          <p:cNvSpPr>
            <a:spLocks noChangeArrowheads="1"/>
          </p:cNvSpPr>
          <p:nvPr/>
        </p:nvSpPr>
        <p:spPr bwMode="auto">
          <a:xfrm>
            <a:off x="533400" y="1295400"/>
            <a:ext cx="7543800" cy="472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algn="r" eaLnBrk="1" hangingPunct="1">
              <a:spcBef>
                <a:spcPct val="0"/>
              </a:spcBef>
              <a:spcAft>
                <a:spcPct val="0"/>
              </a:spcAft>
              <a:buClrTx/>
              <a:buSzTx/>
              <a:buFontTx/>
              <a:buNone/>
            </a:pPr>
            <a:r>
              <a:rPr lang="en-US" altLang="en-US" b="1"/>
              <a:t>Marketing</a:t>
            </a:r>
            <a:r>
              <a:rPr lang="en-US" altLang="en-US"/>
              <a:t> is an organizational function </a:t>
            </a:r>
          </a:p>
          <a:p>
            <a:pPr algn="r" eaLnBrk="1" hangingPunct="1">
              <a:spcBef>
                <a:spcPct val="0"/>
              </a:spcBef>
              <a:spcAft>
                <a:spcPct val="0"/>
              </a:spcAft>
              <a:buClrTx/>
              <a:buSzTx/>
              <a:buFontTx/>
              <a:buNone/>
            </a:pPr>
            <a:r>
              <a:rPr lang="en-US" altLang="en-US"/>
              <a:t>and a set of processes for creating,</a:t>
            </a:r>
          </a:p>
          <a:p>
            <a:pPr algn="r" eaLnBrk="1" hangingPunct="1">
              <a:spcBef>
                <a:spcPct val="0"/>
              </a:spcBef>
              <a:spcAft>
                <a:spcPct val="0"/>
              </a:spcAft>
              <a:buClrTx/>
              <a:buSzTx/>
              <a:buFontTx/>
              <a:buNone/>
            </a:pPr>
            <a:r>
              <a:rPr lang="en-US" altLang="en-US"/>
              <a:t>communicating, and delivering value </a:t>
            </a:r>
          </a:p>
          <a:p>
            <a:pPr algn="r" eaLnBrk="1" hangingPunct="1">
              <a:spcBef>
                <a:spcPct val="0"/>
              </a:spcBef>
              <a:spcAft>
                <a:spcPct val="0"/>
              </a:spcAft>
              <a:buClrTx/>
              <a:buSzTx/>
              <a:buFontTx/>
              <a:buNone/>
            </a:pPr>
            <a:r>
              <a:rPr lang="en-US" altLang="en-US"/>
              <a:t>to customers and for managing</a:t>
            </a:r>
          </a:p>
          <a:p>
            <a:pPr algn="r" eaLnBrk="1" hangingPunct="1">
              <a:spcBef>
                <a:spcPct val="0"/>
              </a:spcBef>
              <a:spcAft>
                <a:spcPct val="0"/>
              </a:spcAft>
              <a:buClrTx/>
              <a:buSzTx/>
              <a:buFontTx/>
              <a:buNone/>
            </a:pPr>
            <a:r>
              <a:rPr lang="en-US" altLang="en-US"/>
              <a:t>customer relationships in ways that </a:t>
            </a:r>
          </a:p>
          <a:p>
            <a:pPr algn="r" eaLnBrk="1" hangingPunct="1">
              <a:spcBef>
                <a:spcPct val="0"/>
              </a:spcBef>
              <a:spcAft>
                <a:spcPct val="0"/>
              </a:spcAft>
              <a:buClrTx/>
              <a:buSzTx/>
              <a:buFontTx/>
              <a:buNone/>
            </a:pPr>
            <a:r>
              <a:rPr lang="en-US" altLang="en-US"/>
              <a:t>benefit the organization and its </a:t>
            </a:r>
          </a:p>
          <a:p>
            <a:pPr algn="r" eaLnBrk="1" hangingPunct="1">
              <a:spcBef>
                <a:spcPct val="0"/>
              </a:spcBef>
              <a:spcAft>
                <a:spcPct val="0"/>
              </a:spcAft>
              <a:buClrTx/>
              <a:buSzTx/>
              <a:buFontTx/>
              <a:buNone/>
            </a:pPr>
            <a:r>
              <a:rPr lang="en-US" altLang="en-US"/>
              <a:t>stakeholders.</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p>
            <a:r>
              <a:rPr lang="en-US" altLang="en-US" smtClean="0"/>
              <a:t>Relationship Marketing</a:t>
            </a:r>
            <a:br>
              <a:rPr lang="en-US" altLang="en-US" smtClean="0"/>
            </a:br>
            <a:endParaRPr lang="en-US" altLang="en-US" smtClean="0"/>
          </a:p>
        </p:txBody>
      </p:sp>
      <p:sp>
        <p:nvSpPr>
          <p:cNvPr id="43011" name="Content Placeholder 4"/>
          <p:cNvSpPr>
            <a:spLocks noGrp="1"/>
          </p:cNvSpPr>
          <p:nvPr>
            <p:ph idx="1"/>
          </p:nvPr>
        </p:nvSpPr>
        <p:spPr/>
        <p:txBody>
          <a:bodyPr/>
          <a:lstStyle/>
          <a:p>
            <a:r>
              <a:rPr lang="en-GB" altLang="en-US" b="1" smtClean="0"/>
              <a:t>Relationship marketing </a:t>
            </a:r>
            <a:r>
              <a:rPr lang="en-GB" altLang="en-US" smtClean="0"/>
              <a:t>aims to build mutually satisfying long-term relationships with key constituents in order to earn and retain their business.</a:t>
            </a:r>
            <a:endParaRPr lang="en-US" altLang="en-US" smtClean="0"/>
          </a:p>
        </p:txBody>
      </p:sp>
      <p:sp>
        <p:nvSpPr>
          <p:cNvPr id="4301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Copyright © 2011 Pearson Education, Inc.  Publishing as Prentice Hall			      1-</a:t>
            </a:r>
            <a:fld id="{95DBBF71-4BED-40EF-8543-B0EA1C85D633}" type="slidenum">
              <a:rPr lang="en-US" altLang="en-US"/>
              <a:pPr eaLnBrk="1" hangingPunct="1"/>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b="0" smtClean="0"/>
              <a:t>Integrated Marketing</a:t>
            </a:r>
            <a:endParaRPr lang="en-US" altLang="en-US" smtClean="0"/>
          </a:p>
        </p:txBody>
      </p:sp>
      <p:sp>
        <p:nvSpPr>
          <p:cNvPr id="44035" name="Content Placeholder 2"/>
          <p:cNvSpPr>
            <a:spLocks noGrp="1"/>
          </p:cNvSpPr>
          <p:nvPr>
            <p:ph idx="1"/>
          </p:nvPr>
        </p:nvSpPr>
        <p:spPr/>
        <p:txBody>
          <a:bodyPr/>
          <a:lstStyle/>
          <a:p>
            <a:pPr algn="just"/>
            <a:r>
              <a:rPr lang="en-GB" altLang="en-US" smtClean="0"/>
              <a:t>Integrated marketing occurs when the marketer devises marketing activities and assembles marketing programs to create, communicate, and deliver value for consumers such that “the whole is greater than the sum of its parts.”</a:t>
            </a:r>
            <a:endParaRPr lang="en-US" altLang="en-US" smtClean="0"/>
          </a:p>
        </p:txBody>
      </p:sp>
      <p:sp>
        <p:nvSpPr>
          <p:cNvPr id="4403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Copyright © 2011 Pearson Education, Inc.  Publishing as Prentice Hall			     1-</a:t>
            </a:r>
            <a:fld id="{1433FFF1-9A14-4A22-A6A7-35811332220B}" type="slidenum">
              <a:rPr lang="en-US" altLang="en-US"/>
              <a:pPr eaLnBrk="1" hangingPunct="1"/>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5"/>
          <p:cNvSpPr>
            <a:spLocks noGrp="1" noChangeArrowheads="1"/>
          </p:cNvSpPr>
          <p:nvPr>
            <p:ph type="title"/>
          </p:nvPr>
        </p:nvSpPr>
        <p:spPr/>
        <p:txBody>
          <a:bodyPr/>
          <a:lstStyle/>
          <a:p>
            <a:pPr eaLnBrk="1" hangingPunct="1"/>
            <a:r>
              <a:rPr lang="en-US" altLang="en-US" smtClean="0"/>
              <a:t>Performance Marketing </a:t>
            </a:r>
          </a:p>
        </p:txBody>
      </p:sp>
      <p:sp>
        <p:nvSpPr>
          <p:cNvPr id="4505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F36C32D1-A18A-492D-AA2D-19D668875E77}" type="slidenum">
              <a:rPr lang="en-US" altLang="en-US" sz="1200"/>
              <a:pPr eaLnBrk="1" hangingPunct="1">
                <a:spcBef>
                  <a:spcPct val="0"/>
                </a:spcBef>
                <a:spcAft>
                  <a:spcPct val="0"/>
                </a:spcAft>
                <a:buClrTx/>
                <a:buSzTx/>
                <a:buFontTx/>
                <a:buNone/>
              </a:pPr>
              <a:t>32</a:t>
            </a:fld>
            <a:endParaRPr lang="en-US" altLang="en-US" sz="1200"/>
          </a:p>
        </p:txBody>
      </p:sp>
      <p:sp>
        <p:nvSpPr>
          <p:cNvPr id="6" name="Rounded Rectangle 5"/>
          <p:cNvSpPr/>
          <p:nvPr/>
        </p:nvSpPr>
        <p:spPr>
          <a:xfrm>
            <a:off x="1066800" y="2133600"/>
            <a:ext cx="2971800" cy="29718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Financial </a:t>
            </a:r>
          </a:p>
          <a:p>
            <a:pPr algn="ctr">
              <a:defRPr/>
            </a:pPr>
            <a:r>
              <a:rPr lang="en-US" dirty="0">
                <a:solidFill>
                  <a:schemeClr val="tx1"/>
                </a:solidFill>
              </a:rPr>
              <a:t>Accountability</a:t>
            </a:r>
          </a:p>
        </p:txBody>
      </p:sp>
      <p:sp>
        <p:nvSpPr>
          <p:cNvPr id="7" name="Rounded Rectangle 6"/>
          <p:cNvSpPr/>
          <p:nvPr/>
        </p:nvSpPr>
        <p:spPr>
          <a:xfrm>
            <a:off x="4191000" y="2133600"/>
            <a:ext cx="2971800" cy="29718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Social Responsibility Marketing</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4"/>
          <p:cNvSpPr>
            <a:spLocks noGrp="1"/>
          </p:cNvSpPr>
          <p:nvPr>
            <p:ph type="title"/>
          </p:nvPr>
        </p:nvSpPr>
        <p:spPr/>
        <p:txBody>
          <a:bodyPr/>
          <a:lstStyle/>
          <a:p>
            <a:pPr eaLnBrk="1" hangingPunct="1"/>
            <a:r>
              <a:rPr lang="en-US" altLang="en-US" smtClean="0"/>
              <a:t>The Marketing Mix</a:t>
            </a:r>
            <a:br>
              <a:rPr lang="en-US" altLang="en-US" smtClean="0"/>
            </a:br>
            <a:r>
              <a:rPr lang="en-US" altLang="en-US" smtClean="0"/>
              <a:t>The Four Ps</a:t>
            </a:r>
          </a:p>
        </p:txBody>
      </p:sp>
      <p:sp>
        <p:nvSpPr>
          <p:cNvPr id="4608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08595284-66F4-4E79-9EAD-E4650F35F884}" type="slidenum">
              <a:rPr lang="en-US" altLang="en-US" sz="1200"/>
              <a:pPr eaLnBrk="1" hangingPunct="1">
                <a:spcBef>
                  <a:spcPct val="0"/>
                </a:spcBef>
                <a:spcAft>
                  <a:spcPct val="0"/>
                </a:spcAft>
                <a:buClrTx/>
                <a:buSzTx/>
                <a:buFontTx/>
                <a:buNone/>
              </a:pPr>
              <a:t>33</a:t>
            </a:fld>
            <a:endParaRPr lang="en-US" altLang="en-US" sz="1200"/>
          </a:p>
        </p:txBody>
      </p:sp>
      <p:pic>
        <p:nvPicPr>
          <p:cNvPr id="460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614838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smtClean="0"/>
              <a:t>The </a:t>
            </a:r>
            <a:r>
              <a:rPr lang="en-US" altLang="en-US" smtClean="0">
                <a:solidFill>
                  <a:srgbClr val="FF0000"/>
                </a:solidFill>
              </a:rPr>
              <a:t>New</a:t>
            </a:r>
            <a:r>
              <a:rPr lang="en-US" altLang="en-US" smtClean="0"/>
              <a:t> Four Ps</a:t>
            </a:r>
          </a:p>
        </p:txBody>
      </p:sp>
      <p:sp>
        <p:nvSpPr>
          <p:cNvPr id="4710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Copyright © 2011 Pearson Education, Inc.  Publishing as Prentice Hall			      1-</a:t>
            </a:r>
            <a:fld id="{22BB6112-2222-40D6-B54F-2A47E10EB577}" type="slidenum">
              <a:rPr lang="en-US" altLang="en-US" sz="1200"/>
              <a:pPr eaLnBrk="1" hangingPunct="1">
                <a:spcBef>
                  <a:spcPct val="0"/>
                </a:spcBef>
                <a:spcAft>
                  <a:spcPct val="0"/>
                </a:spcAft>
                <a:buClrTx/>
                <a:buSzTx/>
                <a:buFontTx/>
                <a:buNone/>
              </a:pPr>
              <a:t>34</a:t>
            </a:fld>
            <a:endParaRPr lang="en-US" altLang="en-US" sz="1200"/>
          </a:p>
        </p:txBody>
      </p:sp>
      <p:sp>
        <p:nvSpPr>
          <p:cNvPr id="5" name="Rounded Rectangle 4"/>
          <p:cNvSpPr/>
          <p:nvPr/>
        </p:nvSpPr>
        <p:spPr>
          <a:xfrm>
            <a:off x="2286000" y="2667000"/>
            <a:ext cx="4114800" cy="7620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Processes</a:t>
            </a:r>
          </a:p>
        </p:txBody>
      </p:sp>
      <p:sp>
        <p:nvSpPr>
          <p:cNvPr id="6" name="Rounded Rectangle 5"/>
          <p:cNvSpPr/>
          <p:nvPr/>
        </p:nvSpPr>
        <p:spPr>
          <a:xfrm>
            <a:off x="2286000" y="1752600"/>
            <a:ext cx="4114800" cy="7620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People</a:t>
            </a:r>
          </a:p>
        </p:txBody>
      </p:sp>
      <p:sp>
        <p:nvSpPr>
          <p:cNvPr id="7" name="Rounded Rectangle 6"/>
          <p:cNvSpPr/>
          <p:nvPr/>
        </p:nvSpPr>
        <p:spPr>
          <a:xfrm>
            <a:off x="2286000" y="3581400"/>
            <a:ext cx="4114800" cy="7620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Programs</a:t>
            </a:r>
          </a:p>
        </p:txBody>
      </p:sp>
      <p:sp>
        <p:nvSpPr>
          <p:cNvPr id="8" name="Rounded Rectangle 7"/>
          <p:cNvSpPr/>
          <p:nvPr/>
        </p:nvSpPr>
        <p:spPr>
          <a:xfrm>
            <a:off x="2286000" y="4495800"/>
            <a:ext cx="4114800" cy="7620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Performance</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p:txBody>
          <a:bodyPr/>
          <a:lstStyle/>
          <a:p>
            <a:r>
              <a:rPr lang="en-US" altLang="en-US" smtClean="0"/>
              <a:t>The New Marketing Realities</a:t>
            </a:r>
          </a:p>
        </p:txBody>
      </p:sp>
      <p:sp>
        <p:nvSpPr>
          <p:cNvPr id="5" name="Content Placeholder 4"/>
          <p:cNvSpPr>
            <a:spLocks noGrp="1"/>
          </p:cNvSpPr>
          <p:nvPr>
            <p:ph idx="1"/>
          </p:nvPr>
        </p:nvSpPr>
        <p:spPr>
          <a:xfrm>
            <a:off x="533400" y="1219200"/>
            <a:ext cx="7924800" cy="4876800"/>
          </a:xfrm>
          <a:extLst/>
        </p:spPr>
        <p:txBody>
          <a:bodyPr numCol="2"/>
          <a:lstStyle/>
          <a:p>
            <a:pPr>
              <a:defRPr/>
            </a:pPr>
            <a:r>
              <a:rPr lang="en-US" sz="2400" b="1" i="1" dirty="0" smtClean="0"/>
              <a:t>Network </a:t>
            </a:r>
            <a:r>
              <a:rPr lang="en-US" sz="2400" b="1" i="1" dirty="0"/>
              <a:t>information technology</a:t>
            </a:r>
            <a:r>
              <a:rPr lang="en-US" sz="2400" b="1" i="1" dirty="0" smtClean="0"/>
              <a:t>.</a:t>
            </a:r>
          </a:p>
          <a:p>
            <a:pPr>
              <a:defRPr/>
            </a:pPr>
            <a:r>
              <a:rPr lang="en-US" sz="2400" b="1" i="1" dirty="0" smtClean="0"/>
              <a:t>Globalization </a:t>
            </a:r>
          </a:p>
          <a:p>
            <a:pPr>
              <a:defRPr/>
            </a:pPr>
            <a:r>
              <a:rPr lang="en-US" sz="2400" b="1" i="1" dirty="0" smtClean="0"/>
              <a:t>Deregulation </a:t>
            </a:r>
          </a:p>
          <a:p>
            <a:pPr>
              <a:defRPr/>
            </a:pPr>
            <a:r>
              <a:rPr lang="en-US" sz="2400" b="1" i="1" dirty="0" smtClean="0"/>
              <a:t>Privatization </a:t>
            </a:r>
          </a:p>
          <a:p>
            <a:pPr>
              <a:defRPr/>
            </a:pPr>
            <a:r>
              <a:rPr lang="en-US" sz="2400" b="1" i="1" dirty="0"/>
              <a:t>Heightened competition</a:t>
            </a:r>
            <a:r>
              <a:rPr lang="en-US" sz="2400" b="1" i="1" dirty="0" smtClean="0"/>
              <a:t>.</a:t>
            </a:r>
          </a:p>
          <a:p>
            <a:pPr>
              <a:defRPr/>
            </a:pPr>
            <a:r>
              <a:rPr lang="en-US" sz="2400" b="1" i="1" dirty="0" smtClean="0"/>
              <a:t>Industry convergence </a:t>
            </a:r>
          </a:p>
          <a:p>
            <a:pPr>
              <a:defRPr/>
            </a:pPr>
            <a:r>
              <a:rPr lang="en-US" sz="2400" b="1" i="1" dirty="0" smtClean="0"/>
              <a:t>Retail </a:t>
            </a:r>
            <a:r>
              <a:rPr lang="en-US" sz="2400" b="1" i="1" dirty="0"/>
              <a:t>transformation</a:t>
            </a:r>
            <a:r>
              <a:rPr lang="en-US" sz="2400" b="1" i="1" dirty="0" smtClean="0"/>
              <a:t>.</a:t>
            </a:r>
          </a:p>
          <a:p>
            <a:pPr>
              <a:defRPr/>
            </a:pPr>
            <a:r>
              <a:rPr lang="en-US" sz="2400" b="1" i="1" dirty="0"/>
              <a:t>Disintermediation</a:t>
            </a:r>
            <a:r>
              <a:rPr lang="en-US" sz="2400" b="1" i="1" dirty="0" smtClean="0"/>
              <a:t>.</a:t>
            </a:r>
          </a:p>
          <a:p>
            <a:pPr>
              <a:defRPr/>
            </a:pPr>
            <a:endParaRPr lang="en-US" sz="2400" b="1" i="1" dirty="0" smtClean="0"/>
          </a:p>
          <a:p>
            <a:pPr>
              <a:defRPr/>
            </a:pPr>
            <a:r>
              <a:rPr lang="en-US" sz="2400" b="1" i="1" dirty="0" smtClean="0"/>
              <a:t>Consumer </a:t>
            </a:r>
            <a:r>
              <a:rPr lang="en-US" sz="2400" b="1" i="1" dirty="0"/>
              <a:t>buying power</a:t>
            </a:r>
            <a:r>
              <a:rPr lang="en-US" sz="2400" b="1" i="1" dirty="0" smtClean="0"/>
              <a:t>.</a:t>
            </a:r>
          </a:p>
          <a:p>
            <a:pPr>
              <a:defRPr/>
            </a:pPr>
            <a:r>
              <a:rPr lang="en-US" sz="2400" b="1" i="1" dirty="0" smtClean="0"/>
              <a:t>Consumer information </a:t>
            </a:r>
          </a:p>
          <a:p>
            <a:pPr>
              <a:defRPr/>
            </a:pPr>
            <a:r>
              <a:rPr lang="en-US" sz="2400" b="1" i="1" dirty="0"/>
              <a:t>Consumer </a:t>
            </a:r>
            <a:r>
              <a:rPr lang="en-US" sz="2400" b="1" i="1" dirty="0" smtClean="0"/>
              <a:t>participation</a:t>
            </a:r>
          </a:p>
          <a:p>
            <a:pPr>
              <a:defRPr/>
            </a:pPr>
            <a:r>
              <a:rPr lang="en-US" sz="2400" b="1" i="1" dirty="0"/>
              <a:t>Consumer resistance.</a:t>
            </a:r>
            <a:endParaRPr lang="en-US" sz="2400" b="1" i="1" dirty="0" smtClean="0"/>
          </a:p>
          <a:p>
            <a:pPr>
              <a:defRPr/>
            </a:pPr>
            <a:endParaRPr lang="en-US" sz="2400" b="1" i="1" dirty="0" smtClean="0"/>
          </a:p>
          <a:p>
            <a:pPr>
              <a:defRPr/>
            </a:pPr>
            <a:endParaRPr lang="en-US" dirty="0"/>
          </a:p>
        </p:txBody>
      </p:sp>
      <p:sp>
        <p:nvSpPr>
          <p:cNvPr id="4813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1-</a:t>
            </a:r>
            <a:fld id="{E775B645-574B-4315-A944-4FF22AD00737}" type="slidenum">
              <a:rPr lang="en-US" altLang="en-US"/>
              <a:pPr eaLnBrk="1" hangingPunct="1"/>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b="0" smtClean="0"/>
              <a:t>New Company Capabilities</a:t>
            </a:r>
            <a:endParaRPr lang="en-US" altLang="en-US" smtClean="0"/>
          </a:p>
        </p:txBody>
      </p:sp>
      <p:sp>
        <p:nvSpPr>
          <p:cNvPr id="49155" name="Content Placeholder 2"/>
          <p:cNvSpPr>
            <a:spLocks noGrp="1"/>
          </p:cNvSpPr>
          <p:nvPr>
            <p:ph idx="1"/>
          </p:nvPr>
        </p:nvSpPr>
        <p:spPr/>
        <p:txBody>
          <a:bodyPr/>
          <a:lstStyle/>
          <a:p>
            <a:pPr marL="514350" indent="-514350" algn="just">
              <a:buFont typeface="Arial" panose="020B0604020202020204" pitchFamily="34" charset="0"/>
              <a:buAutoNum type="arabicPeriod"/>
            </a:pPr>
            <a:r>
              <a:rPr lang="en-GB" altLang="en-US" b="1" i="1" smtClean="0"/>
              <a:t>Marketers can use the Internet as a powerful information and sales channel</a:t>
            </a:r>
          </a:p>
          <a:p>
            <a:pPr marL="514350" indent="-514350" algn="just">
              <a:buFont typeface="Arial" panose="020B0604020202020204" pitchFamily="34" charset="0"/>
              <a:buAutoNum type="arabicPeriod"/>
            </a:pPr>
            <a:r>
              <a:rPr lang="en-GB" altLang="en-US" b="1" i="1" smtClean="0"/>
              <a:t>Marketers can collect fuller and richer information about markets, customers, prospects,</a:t>
            </a:r>
            <a:r>
              <a:rPr lang="en-US" altLang="en-US" b="1" i="1" smtClean="0"/>
              <a:t>and competitors.</a:t>
            </a:r>
          </a:p>
          <a:p>
            <a:pPr marL="514350" indent="-514350" algn="just">
              <a:buFont typeface="Arial" panose="020B0604020202020204" pitchFamily="34" charset="0"/>
              <a:buAutoNum type="arabicPeriod"/>
            </a:pPr>
            <a:r>
              <a:rPr lang="en-GB" altLang="en-US" b="1" i="1" smtClean="0"/>
              <a:t>Marketers can tap into social media to amplify their brand message.</a:t>
            </a:r>
          </a:p>
          <a:p>
            <a:pPr marL="514350" indent="-514350" algn="just">
              <a:buFont typeface="Arial" panose="020B0604020202020204" pitchFamily="34" charset="0"/>
              <a:buAutoNum type="arabicPeriod"/>
            </a:pPr>
            <a:r>
              <a:rPr lang="en-GB" altLang="en-US" b="1" i="1" smtClean="0"/>
              <a:t>Marketers can facilitate and speed external communication among customers.</a:t>
            </a:r>
            <a:endParaRPr lang="en-US" altLang="en-US" smtClean="0"/>
          </a:p>
        </p:txBody>
      </p:sp>
      <p:sp>
        <p:nvSpPr>
          <p:cNvPr id="4915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p>
          <a:p>
            <a:pPr eaLnBrk="1" hangingPunct="1"/>
            <a:r>
              <a:rPr lang="en-US" altLang="en-US"/>
              <a:t>	    							 1-</a:t>
            </a:r>
            <a:fld id="{B2BECD2C-D2E6-4D53-BA29-58C557A30FA0}" type="slidenum">
              <a:rPr lang="en-US" altLang="en-US"/>
              <a:pPr eaLnBrk="1" hangingPunct="1"/>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7924800" cy="5867400"/>
          </a:xfrm>
        </p:spPr>
        <p:txBody>
          <a:bodyPr/>
          <a:lstStyle/>
          <a:p>
            <a:pPr marL="0" indent="0" algn="just">
              <a:buFont typeface="Wingdings" panose="05000000000000000000" pitchFamily="2" charset="2"/>
              <a:buNone/>
              <a:defRPr/>
            </a:pPr>
            <a:r>
              <a:rPr lang="en-GB" b="1" i="1" dirty="0" smtClean="0"/>
              <a:t>4. send </a:t>
            </a:r>
            <a:r>
              <a:rPr lang="en-GB" b="1" i="1" dirty="0"/>
              <a:t>ads, coupons, samples, and information to customers </a:t>
            </a:r>
            <a:endParaRPr lang="en-GB" b="1" i="1" dirty="0" smtClean="0"/>
          </a:p>
          <a:p>
            <a:pPr marL="0" indent="0" algn="just">
              <a:buFont typeface="Wingdings" panose="05000000000000000000" pitchFamily="2" charset="2"/>
              <a:buNone/>
              <a:defRPr/>
            </a:pPr>
            <a:r>
              <a:rPr lang="en-GB" b="1" i="1" dirty="0" smtClean="0"/>
              <a:t>5. reach </a:t>
            </a:r>
            <a:r>
              <a:rPr lang="en-GB" b="1" i="1" dirty="0"/>
              <a:t>consumers on the move with mobile </a:t>
            </a:r>
            <a:r>
              <a:rPr lang="en-GB" b="1" i="1" dirty="0" smtClean="0"/>
              <a:t>marketing</a:t>
            </a:r>
          </a:p>
          <a:p>
            <a:pPr marL="0" indent="0" algn="just">
              <a:buFont typeface="Wingdings" panose="05000000000000000000" pitchFamily="2" charset="2"/>
              <a:buNone/>
              <a:defRPr/>
            </a:pPr>
            <a:r>
              <a:rPr lang="en-GB" b="1" i="1" dirty="0" smtClean="0"/>
              <a:t>6. sell </a:t>
            </a:r>
            <a:r>
              <a:rPr lang="en-GB" b="1" i="1" dirty="0"/>
              <a:t>individually differentiated goods</a:t>
            </a:r>
            <a:r>
              <a:rPr lang="en-GB" b="1" i="1" dirty="0" smtClean="0"/>
              <a:t>.</a:t>
            </a:r>
          </a:p>
          <a:p>
            <a:pPr marL="0" indent="0">
              <a:buFont typeface="Wingdings" panose="05000000000000000000" pitchFamily="2" charset="2"/>
              <a:buNone/>
              <a:defRPr/>
            </a:pPr>
            <a:r>
              <a:rPr lang="en-GB" b="1" i="1" dirty="0" smtClean="0"/>
              <a:t>7. improve </a:t>
            </a:r>
            <a:r>
              <a:rPr lang="en-GB" b="1" i="1" dirty="0"/>
              <a:t>purchasing, recruiting, training, and internal and </a:t>
            </a:r>
            <a:r>
              <a:rPr lang="en-GB" b="1" i="1" dirty="0" smtClean="0"/>
              <a:t>external </a:t>
            </a:r>
            <a:r>
              <a:rPr lang="en-US" b="1" i="1" dirty="0" smtClean="0"/>
              <a:t>communications</a:t>
            </a:r>
          </a:p>
          <a:p>
            <a:pPr marL="0" indent="0">
              <a:buFont typeface="Wingdings" panose="05000000000000000000" pitchFamily="2" charset="2"/>
              <a:buNone/>
              <a:defRPr/>
            </a:pPr>
            <a:r>
              <a:rPr lang="en-US" b="1" i="1" dirty="0" smtClean="0"/>
              <a:t>8. </a:t>
            </a:r>
            <a:r>
              <a:rPr lang="en-GB" b="1" i="1" dirty="0"/>
              <a:t>facilitate and speed up internal </a:t>
            </a:r>
            <a:r>
              <a:rPr lang="en-GB" b="1" i="1" dirty="0" smtClean="0"/>
              <a:t>communication</a:t>
            </a:r>
          </a:p>
          <a:p>
            <a:pPr marL="0" indent="0">
              <a:buFont typeface="Wingdings" panose="05000000000000000000" pitchFamily="2" charset="2"/>
              <a:buNone/>
              <a:defRPr/>
            </a:pPr>
            <a:r>
              <a:rPr lang="en-US" b="1" i="1" dirty="0" smtClean="0"/>
              <a:t>9. improve </a:t>
            </a:r>
            <a:r>
              <a:rPr lang="en-US" b="1" i="1" dirty="0"/>
              <a:t>their cost efficiency</a:t>
            </a:r>
            <a:endParaRPr lang="en-GB" b="1" i="1" dirty="0" smtClean="0"/>
          </a:p>
          <a:p>
            <a:pPr marL="514350" indent="-514350" algn="just">
              <a:buFont typeface="+mj-lt"/>
              <a:buAutoNum type="arabicPeriod"/>
              <a:defRPr/>
            </a:pPr>
            <a:endParaRPr lang="en-US" dirty="0"/>
          </a:p>
        </p:txBody>
      </p:sp>
      <p:sp>
        <p:nvSpPr>
          <p:cNvPr id="5017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1-</a:t>
            </a:r>
            <a:fld id="{E764E96A-81C7-4C6C-B2E4-8EFE00319695}" type="slidenum">
              <a:rPr lang="en-US" altLang="en-US"/>
              <a:pPr eaLnBrk="1" hangingPunct="1"/>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Marketing Management Tasks</a:t>
            </a:r>
          </a:p>
        </p:txBody>
      </p:sp>
      <p:sp>
        <p:nvSpPr>
          <p:cNvPr id="2584579" name="Rectangle 3"/>
          <p:cNvSpPr>
            <a:spLocks noGrp="1" noChangeArrowheads="1"/>
          </p:cNvSpPr>
          <p:nvPr>
            <p:ph type="body" idx="1"/>
          </p:nvPr>
        </p:nvSpPr>
        <p:spPr/>
        <p:txBody>
          <a:bodyPr/>
          <a:lstStyle/>
          <a:p>
            <a:pPr eaLnBrk="1" hangingPunct="1"/>
            <a:r>
              <a:rPr lang="en-US" altLang="en-US" smtClean="0"/>
              <a:t>Develop market strategies and plans</a:t>
            </a:r>
          </a:p>
          <a:p>
            <a:pPr eaLnBrk="1" hangingPunct="1"/>
            <a:r>
              <a:rPr lang="en-US" altLang="en-US" smtClean="0"/>
              <a:t>Capture marketing insights</a:t>
            </a:r>
          </a:p>
          <a:p>
            <a:pPr eaLnBrk="1" hangingPunct="1"/>
            <a:r>
              <a:rPr lang="en-US" altLang="en-US" smtClean="0"/>
              <a:t>Connect with customers</a:t>
            </a:r>
          </a:p>
          <a:p>
            <a:pPr eaLnBrk="1" hangingPunct="1"/>
            <a:r>
              <a:rPr lang="en-US" altLang="en-US" smtClean="0"/>
              <a:t>Build strong brands</a:t>
            </a:r>
          </a:p>
          <a:p>
            <a:pPr eaLnBrk="1" hangingPunct="1"/>
            <a:r>
              <a:rPr lang="en-US" altLang="en-US" smtClean="0"/>
              <a:t>Shape market offerings</a:t>
            </a:r>
          </a:p>
          <a:p>
            <a:pPr eaLnBrk="1" hangingPunct="1"/>
            <a:r>
              <a:rPr lang="en-US" altLang="en-US" smtClean="0"/>
              <a:t>Deliver value</a:t>
            </a:r>
          </a:p>
          <a:p>
            <a:pPr eaLnBrk="1" hangingPunct="1"/>
            <a:r>
              <a:rPr lang="en-US" altLang="en-US" smtClean="0"/>
              <a:t>Communicate value</a:t>
            </a:r>
          </a:p>
          <a:p>
            <a:pPr eaLnBrk="1" hangingPunct="1"/>
            <a:r>
              <a:rPr lang="en-US" altLang="en-US" smtClean="0"/>
              <a:t>Create long-term growth</a:t>
            </a:r>
          </a:p>
        </p:txBody>
      </p:sp>
      <p:sp>
        <p:nvSpPr>
          <p:cNvPr id="5120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							              1-</a:t>
            </a:r>
            <a:fld id="{9D14D06D-4939-4AEB-ACC0-4FDA45CB47A5}" type="slidenum">
              <a:rPr lang="en-US" altLang="en-US" sz="1200"/>
              <a:pPr eaLnBrk="1" hangingPunct="1">
                <a:spcBef>
                  <a:spcPct val="0"/>
                </a:spcBef>
                <a:spcAft>
                  <a:spcPct val="0"/>
                </a:spcAft>
                <a:buClrTx/>
                <a:buSzTx/>
                <a:buFontTx/>
                <a:buNone/>
              </a:pPr>
              <a:t>38</a:t>
            </a:fld>
            <a:endParaRPr lang="en-US" altLang="en-US" sz="12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84579">
                                            <p:txEl>
                                              <p:pRg st="0" end="0"/>
                                            </p:txEl>
                                          </p:spTgt>
                                        </p:tgtEl>
                                        <p:attrNameLst>
                                          <p:attrName>style.visibility</p:attrName>
                                        </p:attrNameLst>
                                      </p:cBhvr>
                                      <p:to>
                                        <p:strVal val="visible"/>
                                      </p:to>
                                    </p:set>
                                    <p:animEffect transition="in" filter="blinds(horizontal)">
                                      <p:cBhvr>
                                        <p:cTn id="7" dur="500"/>
                                        <p:tgtEl>
                                          <p:spTgt spid="258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84579">
                                            <p:txEl>
                                              <p:pRg st="1" end="1"/>
                                            </p:txEl>
                                          </p:spTgt>
                                        </p:tgtEl>
                                        <p:attrNameLst>
                                          <p:attrName>style.visibility</p:attrName>
                                        </p:attrNameLst>
                                      </p:cBhvr>
                                      <p:to>
                                        <p:strVal val="visible"/>
                                      </p:to>
                                    </p:set>
                                    <p:animEffect transition="in" filter="blinds(horizontal)">
                                      <p:cBhvr>
                                        <p:cTn id="12" dur="500"/>
                                        <p:tgtEl>
                                          <p:spTgt spid="258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84579">
                                            <p:txEl>
                                              <p:pRg st="2" end="2"/>
                                            </p:txEl>
                                          </p:spTgt>
                                        </p:tgtEl>
                                        <p:attrNameLst>
                                          <p:attrName>style.visibility</p:attrName>
                                        </p:attrNameLst>
                                      </p:cBhvr>
                                      <p:to>
                                        <p:strVal val="visible"/>
                                      </p:to>
                                    </p:set>
                                    <p:animEffect transition="in" filter="blinds(horizontal)">
                                      <p:cBhvr>
                                        <p:cTn id="17" dur="500"/>
                                        <p:tgtEl>
                                          <p:spTgt spid="258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84579">
                                            <p:txEl>
                                              <p:pRg st="3" end="3"/>
                                            </p:txEl>
                                          </p:spTgt>
                                        </p:tgtEl>
                                        <p:attrNameLst>
                                          <p:attrName>style.visibility</p:attrName>
                                        </p:attrNameLst>
                                      </p:cBhvr>
                                      <p:to>
                                        <p:strVal val="visible"/>
                                      </p:to>
                                    </p:set>
                                    <p:animEffect transition="in" filter="blinds(horizontal)">
                                      <p:cBhvr>
                                        <p:cTn id="22" dur="500"/>
                                        <p:tgtEl>
                                          <p:spTgt spid="2584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84579">
                                            <p:txEl>
                                              <p:pRg st="4" end="4"/>
                                            </p:txEl>
                                          </p:spTgt>
                                        </p:tgtEl>
                                        <p:attrNameLst>
                                          <p:attrName>style.visibility</p:attrName>
                                        </p:attrNameLst>
                                      </p:cBhvr>
                                      <p:to>
                                        <p:strVal val="visible"/>
                                      </p:to>
                                    </p:set>
                                    <p:animEffect transition="in" filter="blinds(horizontal)">
                                      <p:cBhvr>
                                        <p:cTn id="27" dur="500"/>
                                        <p:tgtEl>
                                          <p:spTgt spid="2584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84579">
                                            <p:txEl>
                                              <p:pRg st="5" end="5"/>
                                            </p:txEl>
                                          </p:spTgt>
                                        </p:tgtEl>
                                        <p:attrNameLst>
                                          <p:attrName>style.visibility</p:attrName>
                                        </p:attrNameLst>
                                      </p:cBhvr>
                                      <p:to>
                                        <p:strVal val="visible"/>
                                      </p:to>
                                    </p:set>
                                    <p:animEffect transition="in" filter="blinds(horizontal)">
                                      <p:cBhvr>
                                        <p:cTn id="32" dur="500"/>
                                        <p:tgtEl>
                                          <p:spTgt spid="25845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84579">
                                            <p:txEl>
                                              <p:pRg st="6" end="6"/>
                                            </p:txEl>
                                          </p:spTgt>
                                        </p:tgtEl>
                                        <p:attrNameLst>
                                          <p:attrName>style.visibility</p:attrName>
                                        </p:attrNameLst>
                                      </p:cBhvr>
                                      <p:to>
                                        <p:strVal val="visible"/>
                                      </p:to>
                                    </p:set>
                                    <p:animEffect transition="in" filter="blinds(horizontal)">
                                      <p:cBhvr>
                                        <p:cTn id="37" dur="500"/>
                                        <p:tgtEl>
                                          <p:spTgt spid="25845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84579">
                                            <p:txEl>
                                              <p:pRg st="7" end="7"/>
                                            </p:txEl>
                                          </p:spTgt>
                                        </p:tgtEl>
                                        <p:attrNameLst>
                                          <p:attrName>style.visibility</p:attrName>
                                        </p:attrNameLst>
                                      </p:cBhvr>
                                      <p:to>
                                        <p:strVal val="visible"/>
                                      </p:to>
                                    </p:set>
                                    <p:animEffect transition="in" filter="blinds(horizontal)">
                                      <p:cBhvr>
                                        <p:cTn id="42" dur="500"/>
                                        <p:tgtEl>
                                          <p:spTgt spid="258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45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What is Marketing Management?</a:t>
            </a:r>
          </a:p>
        </p:txBody>
      </p:sp>
      <p:sp>
        <p:nvSpPr>
          <p:cNvPr id="1638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	              1-</a:t>
            </a:r>
            <a:fld id="{F67DCAF4-EE47-46DC-8D2F-76279798AF48}" type="slidenum">
              <a:rPr lang="en-US" altLang="en-US" sz="1200"/>
              <a:pPr eaLnBrk="1" hangingPunct="1">
                <a:spcBef>
                  <a:spcPct val="0"/>
                </a:spcBef>
                <a:spcAft>
                  <a:spcPct val="0"/>
                </a:spcAft>
                <a:buClrTx/>
                <a:buSzTx/>
                <a:buFontTx/>
                <a:buNone/>
              </a:pPr>
              <a:t>4</a:t>
            </a:fld>
            <a:endParaRPr lang="en-US" altLang="en-US" sz="1200"/>
          </a:p>
        </p:txBody>
      </p:sp>
      <p:sp>
        <p:nvSpPr>
          <p:cNvPr id="16388" name="AutoShape 3"/>
          <p:cNvSpPr>
            <a:spLocks noChangeArrowheads="1"/>
          </p:cNvSpPr>
          <p:nvPr/>
        </p:nvSpPr>
        <p:spPr bwMode="auto">
          <a:xfrm>
            <a:off x="1066800" y="1371600"/>
            <a:ext cx="7315200" cy="46482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algn="r" eaLnBrk="1" hangingPunct="1">
              <a:spcBef>
                <a:spcPct val="0"/>
              </a:spcBef>
              <a:spcAft>
                <a:spcPct val="0"/>
              </a:spcAft>
              <a:buClrTx/>
              <a:buSzTx/>
              <a:buFontTx/>
              <a:buNone/>
            </a:pPr>
            <a:r>
              <a:rPr lang="en-US" altLang="en-US" b="1"/>
              <a:t>Marketing</a:t>
            </a:r>
            <a:r>
              <a:rPr lang="en-US" altLang="en-US"/>
              <a:t> </a:t>
            </a:r>
            <a:r>
              <a:rPr lang="en-US" altLang="en-US" b="1"/>
              <a:t>management</a:t>
            </a:r>
            <a:r>
              <a:rPr lang="en-US" altLang="en-US"/>
              <a:t> is the</a:t>
            </a:r>
          </a:p>
          <a:p>
            <a:pPr algn="r" eaLnBrk="1" hangingPunct="1">
              <a:spcBef>
                <a:spcPct val="0"/>
              </a:spcBef>
              <a:spcAft>
                <a:spcPct val="0"/>
              </a:spcAft>
              <a:buClrTx/>
              <a:buSzTx/>
              <a:buFontTx/>
              <a:buNone/>
            </a:pPr>
            <a:r>
              <a:rPr lang="en-US" altLang="en-US" i="1"/>
              <a:t>art and science</a:t>
            </a:r>
            <a:r>
              <a:rPr lang="en-US" altLang="en-US"/>
              <a:t> </a:t>
            </a:r>
          </a:p>
          <a:p>
            <a:pPr algn="r" eaLnBrk="1" hangingPunct="1">
              <a:spcBef>
                <a:spcPct val="0"/>
              </a:spcBef>
              <a:spcAft>
                <a:spcPct val="0"/>
              </a:spcAft>
              <a:buClrTx/>
              <a:buSzTx/>
              <a:buFontTx/>
              <a:buNone/>
            </a:pPr>
            <a:r>
              <a:rPr lang="en-US" altLang="en-US"/>
              <a:t>of choosing target markets </a:t>
            </a:r>
          </a:p>
          <a:p>
            <a:pPr algn="r" eaLnBrk="1" hangingPunct="1">
              <a:spcBef>
                <a:spcPct val="0"/>
              </a:spcBef>
              <a:spcAft>
                <a:spcPct val="0"/>
              </a:spcAft>
              <a:buClrTx/>
              <a:buSzTx/>
              <a:buFontTx/>
              <a:buNone/>
            </a:pPr>
            <a:r>
              <a:rPr lang="en-US" altLang="en-US"/>
              <a:t>and getting, keeping, and growing </a:t>
            </a:r>
          </a:p>
          <a:p>
            <a:pPr algn="r" eaLnBrk="1" hangingPunct="1">
              <a:spcBef>
                <a:spcPct val="0"/>
              </a:spcBef>
              <a:spcAft>
                <a:spcPct val="0"/>
              </a:spcAft>
              <a:buClrTx/>
              <a:buSzTx/>
              <a:buFontTx/>
              <a:buNone/>
            </a:pPr>
            <a:r>
              <a:rPr lang="en-US" altLang="en-US"/>
              <a:t>customers through</a:t>
            </a:r>
          </a:p>
          <a:p>
            <a:pPr algn="r" eaLnBrk="1" hangingPunct="1">
              <a:spcBef>
                <a:spcPct val="0"/>
              </a:spcBef>
              <a:spcAft>
                <a:spcPct val="0"/>
              </a:spcAft>
              <a:buClrTx/>
              <a:buSzTx/>
              <a:buFontTx/>
              <a:buNone/>
            </a:pPr>
            <a:r>
              <a:rPr lang="en-US" altLang="en-US"/>
              <a:t>creating, delivering, and communicating</a:t>
            </a:r>
          </a:p>
          <a:p>
            <a:pPr algn="r" eaLnBrk="1" hangingPunct="1">
              <a:spcBef>
                <a:spcPct val="0"/>
              </a:spcBef>
              <a:spcAft>
                <a:spcPct val="0"/>
              </a:spcAft>
              <a:buClrTx/>
              <a:buSzTx/>
              <a:buFontTx/>
              <a:buNone/>
            </a:pPr>
            <a:r>
              <a:rPr lang="en-US" altLang="en-US"/>
              <a:t>superior customer value.</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What is Marketed?</a:t>
            </a:r>
          </a:p>
        </p:txBody>
      </p:sp>
      <p:sp>
        <p:nvSpPr>
          <p:cNvPr id="1741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			      1-</a:t>
            </a:r>
            <a:fld id="{87D32F62-C461-4CAA-A157-7BBB3A66F20C}" type="slidenum">
              <a:rPr lang="en-US" altLang="en-US" sz="1200"/>
              <a:pPr eaLnBrk="1" hangingPunct="1">
                <a:spcBef>
                  <a:spcPct val="0"/>
                </a:spcBef>
                <a:spcAft>
                  <a:spcPct val="0"/>
                </a:spcAft>
                <a:buClrTx/>
                <a:buSzTx/>
                <a:buFontTx/>
                <a:buNone/>
              </a:pPr>
              <a:t>5</a:t>
            </a:fld>
            <a:endParaRPr lang="en-US" altLang="en-US" sz="1200"/>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650" y="1828800"/>
            <a:ext cx="5289550"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4"/>
          <p:cNvSpPr txBox="1">
            <a:spLocks noChangeArrowheads="1"/>
          </p:cNvSpPr>
          <p:nvPr/>
        </p:nvSpPr>
        <p:spPr bwMode="auto">
          <a:xfrm>
            <a:off x="295275" y="1247775"/>
            <a:ext cx="3810000"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lnSpc>
                <a:spcPct val="150000"/>
              </a:lnSpc>
              <a:spcBef>
                <a:spcPct val="0"/>
              </a:spcBef>
              <a:spcAft>
                <a:spcPct val="0"/>
              </a:spcAft>
              <a:buClrTx/>
              <a:buSzTx/>
              <a:buFont typeface="Arial" panose="020B0604020202020204" pitchFamily="34" charset="0"/>
              <a:buChar char="•"/>
            </a:pPr>
            <a:r>
              <a:rPr lang="en-US" altLang="en-US"/>
              <a:t> </a:t>
            </a:r>
            <a:r>
              <a:rPr lang="en-US" altLang="en-US" sz="2000"/>
              <a:t>Goods (products)</a:t>
            </a:r>
          </a:p>
          <a:p>
            <a:pPr eaLnBrk="1" hangingPunct="1">
              <a:lnSpc>
                <a:spcPct val="150000"/>
              </a:lnSpc>
              <a:spcBef>
                <a:spcPct val="0"/>
              </a:spcBef>
              <a:spcAft>
                <a:spcPct val="0"/>
              </a:spcAft>
              <a:buClrTx/>
              <a:buSzTx/>
              <a:buFont typeface="Arial" panose="020B0604020202020204" pitchFamily="34" charset="0"/>
              <a:buChar char="•"/>
            </a:pPr>
            <a:r>
              <a:rPr lang="en-US" altLang="en-US" sz="2000"/>
              <a:t> Services</a:t>
            </a:r>
          </a:p>
          <a:p>
            <a:pPr eaLnBrk="1" hangingPunct="1">
              <a:lnSpc>
                <a:spcPct val="150000"/>
              </a:lnSpc>
              <a:spcBef>
                <a:spcPct val="0"/>
              </a:spcBef>
              <a:spcAft>
                <a:spcPct val="0"/>
              </a:spcAft>
              <a:buClrTx/>
              <a:buSzTx/>
              <a:buFont typeface="Arial" panose="020B0604020202020204" pitchFamily="34" charset="0"/>
              <a:buChar char="•"/>
            </a:pPr>
            <a:r>
              <a:rPr lang="en-US" altLang="en-US" sz="2000"/>
              <a:t> Events</a:t>
            </a:r>
          </a:p>
          <a:p>
            <a:pPr eaLnBrk="1" hangingPunct="1">
              <a:lnSpc>
                <a:spcPct val="150000"/>
              </a:lnSpc>
              <a:spcBef>
                <a:spcPct val="0"/>
              </a:spcBef>
              <a:spcAft>
                <a:spcPct val="0"/>
              </a:spcAft>
              <a:buClrTx/>
              <a:buSzTx/>
              <a:buFont typeface="Arial" panose="020B0604020202020204" pitchFamily="34" charset="0"/>
              <a:buChar char="•"/>
            </a:pPr>
            <a:r>
              <a:rPr lang="en-US" altLang="en-US" sz="2000"/>
              <a:t> Experiences</a:t>
            </a:r>
          </a:p>
          <a:p>
            <a:pPr eaLnBrk="1" hangingPunct="1">
              <a:lnSpc>
                <a:spcPct val="150000"/>
              </a:lnSpc>
              <a:spcBef>
                <a:spcPct val="0"/>
              </a:spcBef>
              <a:spcAft>
                <a:spcPct val="0"/>
              </a:spcAft>
              <a:buClrTx/>
              <a:buSzTx/>
              <a:buFont typeface="Arial" panose="020B0604020202020204" pitchFamily="34" charset="0"/>
              <a:buChar char="•"/>
            </a:pPr>
            <a:r>
              <a:rPr lang="en-US" altLang="en-US" sz="2000"/>
              <a:t> Persons</a:t>
            </a:r>
          </a:p>
          <a:p>
            <a:pPr eaLnBrk="1" hangingPunct="1">
              <a:lnSpc>
                <a:spcPct val="150000"/>
              </a:lnSpc>
              <a:spcBef>
                <a:spcPct val="0"/>
              </a:spcBef>
              <a:spcAft>
                <a:spcPct val="0"/>
              </a:spcAft>
              <a:buClrTx/>
              <a:buSzTx/>
              <a:buFont typeface="Arial" panose="020B0604020202020204" pitchFamily="34" charset="0"/>
              <a:buChar char="•"/>
            </a:pPr>
            <a:r>
              <a:rPr lang="en-US" altLang="en-US" sz="2000"/>
              <a:t> Places</a:t>
            </a:r>
          </a:p>
          <a:p>
            <a:pPr eaLnBrk="1" hangingPunct="1">
              <a:lnSpc>
                <a:spcPct val="150000"/>
              </a:lnSpc>
              <a:spcBef>
                <a:spcPct val="0"/>
              </a:spcBef>
              <a:spcAft>
                <a:spcPct val="0"/>
              </a:spcAft>
              <a:buClrTx/>
              <a:buSzTx/>
              <a:buFont typeface="Arial" panose="020B0604020202020204" pitchFamily="34" charset="0"/>
              <a:buChar char="•"/>
            </a:pPr>
            <a:r>
              <a:rPr lang="en-US" altLang="en-US" sz="2000"/>
              <a:t> Properties</a:t>
            </a:r>
          </a:p>
          <a:p>
            <a:pPr eaLnBrk="1" hangingPunct="1">
              <a:lnSpc>
                <a:spcPct val="150000"/>
              </a:lnSpc>
              <a:spcBef>
                <a:spcPct val="0"/>
              </a:spcBef>
              <a:spcAft>
                <a:spcPct val="0"/>
              </a:spcAft>
              <a:buClrTx/>
              <a:buSzTx/>
              <a:buFont typeface="Arial" panose="020B0604020202020204" pitchFamily="34" charset="0"/>
              <a:buChar char="•"/>
            </a:pPr>
            <a:r>
              <a:rPr lang="en-US" altLang="en-US" sz="2000"/>
              <a:t> Organizations</a:t>
            </a:r>
          </a:p>
          <a:p>
            <a:pPr eaLnBrk="1" hangingPunct="1">
              <a:lnSpc>
                <a:spcPct val="150000"/>
              </a:lnSpc>
              <a:spcBef>
                <a:spcPct val="0"/>
              </a:spcBef>
              <a:spcAft>
                <a:spcPct val="0"/>
              </a:spcAft>
              <a:buClrTx/>
              <a:buSzTx/>
              <a:buFont typeface="Arial" panose="020B0604020202020204" pitchFamily="34" charset="0"/>
              <a:buChar char="•"/>
            </a:pPr>
            <a:r>
              <a:rPr lang="en-US" altLang="en-US" sz="2000"/>
              <a:t> Information</a:t>
            </a:r>
          </a:p>
          <a:p>
            <a:pPr eaLnBrk="1" hangingPunct="1">
              <a:lnSpc>
                <a:spcPct val="150000"/>
              </a:lnSpc>
              <a:spcBef>
                <a:spcPct val="0"/>
              </a:spcBef>
              <a:spcAft>
                <a:spcPct val="0"/>
              </a:spcAft>
              <a:buClrTx/>
              <a:buSzTx/>
              <a:buFont typeface="Arial" panose="020B0604020202020204" pitchFamily="34" charset="0"/>
              <a:buChar char="•"/>
            </a:pPr>
            <a:r>
              <a:rPr lang="en-US" altLang="en-US" sz="2000"/>
              <a:t> Ideas</a:t>
            </a:r>
          </a:p>
          <a:p>
            <a:pPr eaLnBrk="1" hangingPunct="1">
              <a:lnSpc>
                <a:spcPct val="150000"/>
              </a:lnSpc>
              <a:spcBef>
                <a:spcPct val="0"/>
              </a:spcBef>
              <a:spcAft>
                <a:spcPct val="0"/>
              </a:spcAft>
              <a:buClrTx/>
              <a:buSzTx/>
              <a:buFont typeface="Arial" panose="020B0604020202020204" pitchFamily="34" charset="0"/>
              <a:buChar char="•"/>
            </a:pPr>
            <a:endParaRPr lang="en-US" altLang="en-US"/>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1-</a:t>
            </a:r>
            <a:fld id="{B44C393D-CBB6-4596-B8F1-28C440CE3269}" type="slidenum">
              <a:rPr lang="en-US" altLang="en-US" sz="1200"/>
              <a:pPr eaLnBrk="1" hangingPunct="1">
                <a:spcBef>
                  <a:spcPct val="0"/>
                </a:spcBef>
                <a:spcAft>
                  <a:spcPct val="0"/>
                </a:spcAft>
                <a:buClrTx/>
                <a:buSzTx/>
                <a:buFontTx/>
                <a:buNone/>
              </a:pPr>
              <a:t>6</a:t>
            </a:fld>
            <a:endParaRPr lang="en-US" altLang="en-US" sz="1200"/>
          </a:p>
        </p:txBody>
      </p:sp>
      <p:sp>
        <p:nvSpPr>
          <p:cNvPr id="18435" name="Rectangle 6"/>
          <p:cNvSpPr>
            <a:spLocks noGrp="1" noChangeArrowheads="1"/>
          </p:cNvSpPr>
          <p:nvPr>
            <p:ph type="title"/>
          </p:nvPr>
        </p:nvSpPr>
        <p:spPr/>
        <p:txBody>
          <a:bodyPr/>
          <a:lstStyle/>
          <a:p>
            <a:pPr eaLnBrk="1" hangingPunct="1"/>
            <a:r>
              <a:rPr lang="en-US" altLang="en-US" smtClean="0"/>
              <a:t>Marketing Can Promote Ideas</a:t>
            </a:r>
          </a:p>
        </p:txBody>
      </p:sp>
      <p:pic>
        <p:nvPicPr>
          <p:cNvPr id="18436"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524000"/>
            <a:ext cx="3416300" cy="4572000"/>
          </a:xfrm>
          <a:noFill/>
        </p:spPr>
      </p:pic>
    </p:spTree>
  </p:cSld>
  <p:clrMapOvr>
    <a:masterClrMapping/>
  </p:clrMapOvr>
  <p:transition>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Who Markets?</a:t>
            </a:r>
            <a:br>
              <a:rPr lang="en-US" altLang="en-US" smtClean="0"/>
            </a:br>
            <a:endParaRPr lang="en-US" altLang="en-US" smtClean="0"/>
          </a:p>
        </p:txBody>
      </p:sp>
      <p:sp>
        <p:nvSpPr>
          <p:cNvPr id="19459" name="Content Placeholder 2"/>
          <p:cNvSpPr>
            <a:spLocks noGrp="1"/>
          </p:cNvSpPr>
          <p:nvPr>
            <p:ph idx="1"/>
          </p:nvPr>
        </p:nvSpPr>
        <p:spPr/>
        <p:txBody>
          <a:bodyPr/>
          <a:lstStyle/>
          <a:p>
            <a:r>
              <a:rPr lang="en-GB" altLang="en-US" smtClean="0"/>
              <a:t>MARKETERS AND PROSPECTS </a:t>
            </a:r>
          </a:p>
          <a:p>
            <a:pPr algn="just"/>
            <a:r>
              <a:rPr lang="en-GB" altLang="en-US" smtClean="0"/>
              <a:t>A </a:t>
            </a:r>
            <a:r>
              <a:rPr lang="en-GB" altLang="en-US" b="1" smtClean="0"/>
              <a:t>marketer </a:t>
            </a:r>
            <a:r>
              <a:rPr lang="en-GB" altLang="en-US" smtClean="0"/>
              <a:t>is someone who seeks a response—attention, a purchase, a vote, a donation—from another party, called the </a:t>
            </a:r>
            <a:r>
              <a:rPr lang="en-GB" altLang="en-US" b="1" smtClean="0"/>
              <a:t>prospect</a:t>
            </a:r>
            <a:r>
              <a:rPr lang="en-GB" altLang="en-US" smtClean="0"/>
              <a:t>. </a:t>
            </a:r>
          </a:p>
          <a:p>
            <a:pPr algn="just"/>
            <a:r>
              <a:rPr lang="en-GB" altLang="en-US" smtClean="0"/>
              <a:t>If two parties are seeking to sell something to each other, we call them both marketers.</a:t>
            </a:r>
            <a:endParaRPr lang="en-US" altLang="en-US" smtClean="0"/>
          </a:p>
        </p:txBody>
      </p:sp>
      <p:sp>
        <p:nvSpPr>
          <p:cNvPr id="1946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Copyright © 2011 Pearson Education, Inc.  Publishing as Prentice Hall			     1-</a:t>
            </a:r>
            <a:fld id="{CADE6ADF-8E08-44B2-AC60-90A42CE2FCF2}" type="slidenum">
              <a:rPr lang="en-US" altLang="en-US"/>
              <a:pPr eaLnBrk="1" hangingPunct="1"/>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eaLnBrk="1" hangingPunct="1">
              <a:spcBef>
                <a:spcPct val="0"/>
              </a:spcBef>
              <a:spcAft>
                <a:spcPct val="0"/>
              </a:spcAft>
              <a:buClrTx/>
              <a:buSzTx/>
              <a:buFontTx/>
              <a:buNone/>
            </a:pPr>
            <a:r>
              <a:rPr lang="en-US" altLang="en-US" sz="1200"/>
              <a:t>1-</a:t>
            </a:r>
            <a:fld id="{744737FE-E0FD-41BD-B717-862585BDC8FE}" type="slidenum">
              <a:rPr lang="en-US" altLang="en-US" sz="1200"/>
              <a:pPr eaLnBrk="1" hangingPunct="1">
                <a:spcBef>
                  <a:spcPct val="0"/>
                </a:spcBef>
                <a:spcAft>
                  <a:spcPct val="0"/>
                </a:spcAft>
                <a:buClrTx/>
                <a:buSzTx/>
                <a:buFontTx/>
                <a:buNone/>
              </a:pPr>
              <a:t>8</a:t>
            </a:fld>
            <a:endParaRPr lang="en-US" altLang="en-US" sz="1200"/>
          </a:p>
        </p:txBody>
      </p:sp>
      <p:sp>
        <p:nvSpPr>
          <p:cNvPr id="20483" name="Rectangle 2"/>
          <p:cNvSpPr>
            <a:spLocks noGrp="1" noChangeArrowheads="1"/>
          </p:cNvSpPr>
          <p:nvPr>
            <p:ph type="title"/>
          </p:nvPr>
        </p:nvSpPr>
        <p:spPr/>
        <p:txBody>
          <a:bodyPr/>
          <a:lstStyle/>
          <a:p>
            <a:pPr eaLnBrk="1" hangingPunct="1"/>
            <a:r>
              <a:rPr lang="en-US" altLang="en-US" sz="2800" smtClean="0"/>
              <a:t>Selling is only the tip of the iceberg</a:t>
            </a:r>
          </a:p>
        </p:txBody>
      </p:sp>
      <p:sp>
        <p:nvSpPr>
          <p:cNvPr id="20484" name="AutoShape 3"/>
          <p:cNvSpPr>
            <a:spLocks noChangeArrowheads="1"/>
          </p:cNvSpPr>
          <p:nvPr/>
        </p:nvSpPr>
        <p:spPr bwMode="auto">
          <a:xfrm flipV="1">
            <a:off x="2667000" y="1752600"/>
            <a:ext cx="6019800" cy="4343400"/>
          </a:xfrm>
          <a:prstGeom prst="wedgeRoundRectCallout">
            <a:avLst>
              <a:gd name="adj1" fmla="val -54671"/>
              <a:gd name="adj2" fmla="val 5741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1pPr>
            <a:lvl2pPr marL="742950" indent="-285750" eaLnBrk="0" hangingPunct="0">
              <a:spcBef>
                <a:spcPct val="10000"/>
              </a:spcBef>
              <a:spcAft>
                <a:spcPct val="10000"/>
              </a:spcAft>
              <a:buClr>
                <a:schemeClr val="tx1"/>
              </a:buClr>
              <a:buSzPct val="50000"/>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10000"/>
              </a:spcBef>
              <a:spcAft>
                <a:spcPct val="10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4pPr>
            <a:lvl5pPr marL="2057400" indent="-228600" eaLnBrk="0"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5pPr>
            <a:lvl6pPr marL="25146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6pPr>
            <a:lvl7pPr marL="29718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7pPr>
            <a:lvl8pPr marL="34290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8pPr>
            <a:lvl9pPr marL="3886200" indent="-228600" eaLnBrk="0" fontAlgn="base" hangingPunct="0">
              <a:spcBef>
                <a:spcPct val="25000"/>
              </a:spcBef>
              <a:spcAft>
                <a:spcPct val="25000"/>
              </a:spcAft>
              <a:buClr>
                <a:schemeClr val="tx1"/>
              </a:buClr>
              <a:buSzPct val="50000"/>
              <a:buFont typeface="Wingdings" panose="05000000000000000000" pitchFamily="2" charset="2"/>
              <a:buChar char="§"/>
              <a:defRPr sz="2400">
                <a:solidFill>
                  <a:schemeClr val="tx1"/>
                </a:solidFill>
                <a:latin typeface="Arial" panose="020B0604020202020204" pitchFamily="34" charset="0"/>
              </a:defRPr>
            </a:lvl9pPr>
          </a:lstStyle>
          <a:p>
            <a:pPr algn="ctr" eaLnBrk="1" hangingPunct="1">
              <a:spcBef>
                <a:spcPct val="0"/>
              </a:spcBef>
              <a:spcAft>
                <a:spcPct val="0"/>
              </a:spcAft>
              <a:buClrTx/>
              <a:buSzTx/>
              <a:buFontTx/>
              <a:buNone/>
            </a:pPr>
            <a:r>
              <a:rPr lang="en-US" altLang="en-US" sz="2400"/>
              <a:t>“</a:t>
            </a:r>
            <a:r>
              <a:rPr lang="en-US" altLang="en-US" sz="2400" i="1"/>
              <a:t>There will always be a need for </a:t>
            </a:r>
          </a:p>
          <a:p>
            <a:pPr algn="ctr" eaLnBrk="1" hangingPunct="1">
              <a:spcBef>
                <a:spcPct val="0"/>
              </a:spcBef>
              <a:spcAft>
                <a:spcPct val="0"/>
              </a:spcAft>
              <a:buClrTx/>
              <a:buSzTx/>
              <a:buFontTx/>
              <a:buNone/>
            </a:pPr>
            <a:r>
              <a:rPr lang="en-US" altLang="en-US" sz="2400" i="1"/>
              <a:t>some selling. But the aim of marketing is to make selling superfluous. The aim of marketing is to know and understand the customer so well that the product or service fits him and sells itself. Ideally, marketing should result in a customer who is ready to buy. All that should be needed is to make the product or service available.”</a:t>
            </a:r>
          </a:p>
          <a:p>
            <a:pPr algn="ctr" eaLnBrk="1" hangingPunct="1">
              <a:spcBef>
                <a:spcPct val="0"/>
              </a:spcBef>
              <a:spcAft>
                <a:spcPct val="0"/>
              </a:spcAft>
              <a:buClrTx/>
              <a:buSzTx/>
              <a:buFontTx/>
              <a:buNone/>
            </a:pPr>
            <a:r>
              <a:rPr lang="en-US" altLang="en-US" sz="2400" i="1"/>
              <a:t>Peter Drucker</a:t>
            </a:r>
          </a:p>
        </p:txBody>
      </p:sp>
      <p:pic>
        <p:nvPicPr>
          <p:cNvPr id="20485" name="Picture 4" descr="Peter Drucke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295400"/>
            <a:ext cx="1817688" cy="1503363"/>
          </a:xfrm>
          <a:noFill/>
        </p:spPr>
      </p:pic>
    </p:spTree>
  </p:cSld>
  <p:clrMapOvr>
    <a:masterClrMapping/>
  </p:clrMapOvr>
  <p:transition>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Marketing is Demand Management</a:t>
            </a:r>
          </a:p>
        </p:txBody>
      </p:sp>
      <p:sp>
        <p:nvSpPr>
          <p:cNvPr id="21507" name="Content Placeholder 2"/>
          <p:cNvSpPr>
            <a:spLocks noGrp="1"/>
          </p:cNvSpPr>
          <p:nvPr>
            <p:ph idx="1"/>
          </p:nvPr>
        </p:nvSpPr>
        <p:spPr>
          <a:xfrm>
            <a:off x="533400" y="1600200"/>
            <a:ext cx="8077200" cy="4572000"/>
          </a:xfrm>
        </p:spPr>
        <p:txBody>
          <a:bodyPr/>
          <a:lstStyle/>
          <a:p>
            <a:pPr marL="0" indent="0">
              <a:buFont typeface="Wingdings" panose="05000000000000000000" pitchFamily="2" charset="2"/>
              <a:buNone/>
            </a:pPr>
            <a:r>
              <a:rPr lang="en-GB" altLang="en-US" smtClean="0"/>
              <a:t> Eight demand states are possible:</a:t>
            </a:r>
          </a:p>
          <a:p>
            <a:pPr marL="0" indent="0">
              <a:buFont typeface="Wingdings" panose="05000000000000000000" pitchFamily="2" charset="2"/>
              <a:buNone/>
            </a:pPr>
            <a:r>
              <a:rPr lang="en-GB" altLang="en-US" b="1" smtClean="0"/>
              <a:t>1. </a:t>
            </a:r>
            <a:r>
              <a:rPr lang="en-GB" altLang="en-US" b="1" i="1" smtClean="0"/>
              <a:t>Negative demand</a:t>
            </a:r>
            <a:r>
              <a:rPr lang="en-GB" altLang="en-US" smtClean="0"/>
              <a:t>—Consumers dislike the product and may even pay to avoid it.</a:t>
            </a:r>
          </a:p>
          <a:p>
            <a:pPr marL="0" indent="0">
              <a:buFont typeface="Wingdings" panose="05000000000000000000" pitchFamily="2" charset="2"/>
              <a:buNone/>
            </a:pPr>
            <a:r>
              <a:rPr lang="en-GB" altLang="en-US" b="1" smtClean="0"/>
              <a:t>2. </a:t>
            </a:r>
            <a:r>
              <a:rPr lang="en-GB" altLang="en-US" b="1" i="1" smtClean="0"/>
              <a:t>Nonexistent demand</a:t>
            </a:r>
            <a:r>
              <a:rPr lang="en-GB" altLang="en-US" smtClean="0"/>
              <a:t>—Consumers may be unaware of or uninterested in the product.</a:t>
            </a:r>
          </a:p>
          <a:p>
            <a:pPr marL="0" indent="0">
              <a:buFont typeface="Wingdings" panose="05000000000000000000" pitchFamily="2" charset="2"/>
              <a:buNone/>
            </a:pPr>
            <a:r>
              <a:rPr lang="en-GB" altLang="en-US" b="1" smtClean="0"/>
              <a:t>3. </a:t>
            </a:r>
            <a:r>
              <a:rPr lang="en-GB" altLang="en-US" b="1" i="1" smtClean="0"/>
              <a:t>Latent demand</a:t>
            </a:r>
            <a:r>
              <a:rPr lang="en-GB" altLang="en-US" smtClean="0"/>
              <a:t>—Consumers may share a strong need that cannot be satisfied by an existing </a:t>
            </a:r>
            <a:r>
              <a:rPr lang="en-US" altLang="en-US" smtClean="0"/>
              <a:t>product.</a:t>
            </a:r>
          </a:p>
          <a:p>
            <a:pPr marL="0" indent="0">
              <a:buFont typeface="Wingdings" panose="05000000000000000000" pitchFamily="2" charset="2"/>
              <a:buNone/>
            </a:pPr>
            <a:endParaRPr lang="en-US" altLang="en-US" smtClean="0"/>
          </a:p>
        </p:txBody>
      </p:sp>
      <p:sp>
        <p:nvSpPr>
          <p:cNvPr id="2150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1-</a:t>
            </a:r>
            <a:fld id="{E7AA12DB-D0C7-4CBA-A806-5D42C92CE5CB}" type="slidenum">
              <a:rPr lang="en-US" altLang="en-US"/>
              <a:pPr eaLnBrk="1" hangingPunct="1"/>
              <a:t>9</a:t>
            </a:fld>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5774</TotalTime>
  <Words>3185</Words>
  <Application>Microsoft Office PowerPoint</Application>
  <PresentationFormat>On-screen Show (4:3)</PresentationFormat>
  <Paragraphs>262</Paragraphs>
  <Slides>38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Wingdings</vt:lpstr>
      <vt:lpstr>Garamond</vt:lpstr>
      <vt:lpstr>Brush Script MT</vt:lpstr>
      <vt:lpstr>Default Design</vt:lpstr>
      <vt:lpstr>1 Defining Marketing  for the 21st Century</vt:lpstr>
      <vt:lpstr>PowerPoint Presentation</vt:lpstr>
      <vt:lpstr>What is Marketing?</vt:lpstr>
      <vt:lpstr>What is Marketing Management?</vt:lpstr>
      <vt:lpstr>What is Marketed?</vt:lpstr>
      <vt:lpstr>Marketing Can Promote Ideas</vt:lpstr>
      <vt:lpstr>Who Markets? </vt:lpstr>
      <vt:lpstr>Selling is only the tip of the iceberg</vt:lpstr>
      <vt:lpstr>Marketing is Demand Management</vt:lpstr>
      <vt:lpstr>PowerPoint Presentation</vt:lpstr>
      <vt:lpstr>The Basic Profit Equation</vt:lpstr>
      <vt:lpstr>The Basic Profit Equation</vt:lpstr>
      <vt:lpstr>MARKETS</vt:lpstr>
      <vt:lpstr>Figure 1.1 Structure of Flows in Modern Exchange Economy</vt:lpstr>
      <vt:lpstr>Figure 1.2  A Simple Marketing System A.K.A. The Exchange Process </vt:lpstr>
      <vt:lpstr>Core Concepts</vt:lpstr>
      <vt:lpstr>PowerPoint Presentation</vt:lpstr>
      <vt:lpstr>PowerPoint Presentation</vt:lpstr>
      <vt:lpstr>Target Markets,  Positioning &amp; Segmentation</vt:lpstr>
      <vt:lpstr>Offerings and Brands</vt:lpstr>
      <vt:lpstr>Value and Satisfaction</vt:lpstr>
      <vt:lpstr>Marketing Channels</vt:lpstr>
      <vt:lpstr>Broad Marketing Environment</vt:lpstr>
      <vt:lpstr>Company Orientations</vt:lpstr>
      <vt:lpstr>Company Orientation Toward the Marketplace</vt:lpstr>
      <vt:lpstr>The Product Concept </vt:lpstr>
      <vt:lpstr>The selling concept</vt:lpstr>
      <vt:lpstr>The marketing concept</vt:lpstr>
      <vt:lpstr>Holistic Marketing</vt:lpstr>
      <vt:lpstr>Relationship Marketing </vt:lpstr>
      <vt:lpstr>Integrated Marketing</vt:lpstr>
      <vt:lpstr>Performance Marketing </vt:lpstr>
      <vt:lpstr>The Marketing Mix The Four Ps</vt:lpstr>
      <vt:lpstr>The New Four Ps</vt:lpstr>
      <vt:lpstr>The New Marketing Realities</vt:lpstr>
      <vt:lpstr>New Company Capabilities</vt:lpstr>
      <vt:lpstr>PowerPoint Presentation</vt:lpstr>
      <vt:lpstr>Marketing Management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Kotler Keller 1</dc:title>
  <dc:creator>Tracy Tuten</dc:creator>
  <cp:lastModifiedBy>User</cp:lastModifiedBy>
  <cp:revision>418</cp:revision>
  <cp:lastPrinted>2011-07-06T13:25:04Z</cp:lastPrinted>
  <dcterms:created xsi:type="dcterms:W3CDTF">2006-04-02T17:59:30Z</dcterms:created>
  <dcterms:modified xsi:type="dcterms:W3CDTF">2022-06-30T09:22:28Z</dcterms:modified>
</cp:coreProperties>
</file>