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0" r:id="rId1"/>
  </p:sldMasterIdLst>
  <p:notesMasterIdLst>
    <p:notesMasterId r:id="rId32"/>
  </p:notesMasterIdLst>
  <p:handoutMasterIdLst>
    <p:handoutMasterId r:id="rId33"/>
  </p:handoutMasterIdLst>
  <p:sldIdLst>
    <p:sldId id="292" r:id="rId2"/>
    <p:sldId id="256" r:id="rId3"/>
    <p:sldId id="293" r:id="rId4"/>
    <p:sldId id="276" r:id="rId5"/>
    <p:sldId id="275" r:id="rId6"/>
    <p:sldId id="278" r:id="rId7"/>
    <p:sldId id="279" r:id="rId8"/>
    <p:sldId id="280" r:id="rId9"/>
    <p:sldId id="281" r:id="rId10"/>
    <p:sldId id="267" r:id="rId11"/>
    <p:sldId id="268" r:id="rId12"/>
    <p:sldId id="269" r:id="rId13"/>
    <p:sldId id="270" r:id="rId14"/>
    <p:sldId id="263" r:id="rId15"/>
    <p:sldId id="283" r:id="rId16"/>
    <p:sldId id="284" r:id="rId17"/>
    <p:sldId id="271" r:id="rId18"/>
    <p:sldId id="285" r:id="rId19"/>
    <p:sldId id="286" r:id="rId20"/>
    <p:sldId id="287" r:id="rId21"/>
    <p:sldId id="288" r:id="rId22"/>
    <p:sldId id="289" r:id="rId23"/>
    <p:sldId id="272" r:id="rId24"/>
    <p:sldId id="290" r:id="rId25"/>
    <p:sldId id="259" r:id="rId26"/>
    <p:sldId id="264" r:id="rId27"/>
    <p:sldId id="260" r:id="rId28"/>
    <p:sldId id="261" r:id="rId29"/>
    <p:sldId id="262" r:id="rId30"/>
    <p:sldId id="277" r:id="rId31"/>
  </p:sldIdLst>
  <p:sldSz cx="9144000" cy="6858000" type="screen4x3"/>
  <p:notesSz cx="68580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302B"/>
    <a:srgbClr val="ED7549"/>
    <a:srgbClr val="FFEEAC"/>
    <a:srgbClr val="607698"/>
    <a:srgbClr val="D9DD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49" autoAdjust="0"/>
    <p:restoredTop sz="94677" autoAdjust="0"/>
  </p:normalViewPr>
  <p:slideViewPr>
    <p:cSldViewPr>
      <p:cViewPr varScale="1">
        <p:scale>
          <a:sx n="75" d="100"/>
          <a:sy n="75" d="100"/>
        </p:scale>
        <p:origin x="130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1026"/>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47" tIns="46324" rIns="92647" bIns="46324" numCol="1" anchor="t" anchorCtr="0" compatLnSpc="1">
            <a:prstTxWarp prst="textNoShape">
              <a:avLst/>
            </a:prstTxWarp>
          </a:bodyPr>
          <a:lstStyle>
            <a:lvl1pPr defTabSz="927100" eaLnBrk="1" hangingPunct="1">
              <a:defRPr sz="1200"/>
            </a:lvl1pPr>
          </a:lstStyle>
          <a:p>
            <a:pPr>
              <a:defRPr/>
            </a:pPr>
            <a:endParaRPr lang="en-US" altLang="en-US"/>
          </a:p>
        </p:txBody>
      </p:sp>
      <p:sp>
        <p:nvSpPr>
          <p:cNvPr id="49155" name="Rectangle 1027"/>
          <p:cNvSpPr>
            <a:spLocks noGrp="1" noChangeArrowheads="1"/>
          </p:cNvSpPr>
          <p:nvPr>
            <p:ph type="dt" sz="quarter" idx="1"/>
          </p:nvPr>
        </p:nvSpPr>
        <p:spPr bwMode="auto">
          <a:xfrm>
            <a:off x="388620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47" tIns="46324" rIns="92647" bIns="46324" numCol="1" anchor="t" anchorCtr="0" compatLnSpc="1">
            <a:prstTxWarp prst="textNoShape">
              <a:avLst/>
            </a:prstTxWarp>
          </a:bodyPr>
          <a:lstStyle>
            <a:lvl1pPr algn="r" defTabSz="927100" eaLnBrk="1" hangingPunct="1">
              <a:defRPr sz="1200"/>
            </a:lvl1pPr>
          </a:lstStyle>
          <a:p>
            <a:pPr>
              <a:defRPr/>
            </a:pPr>
            <a:endParaRPr lang="en-US" altLang="en-US"/>
          </a:p>
        </p:txBody>
      </p:sp>
      <p:sp>
        <p:nvSpPr>
          <p:cNvPr id="49156" name="Rectangle 1028"/>
          <p:cNvSpPr>
            <a:spLocks noGrp="1" noChangeArrowheads="1"/>
          </p:cNvSpPr>
          <p:nvPr>
            <p:ph type="ftr" sz="quarter" idx="2"/>
          </p:nvPr>
        </p:nvSpPr>
        <p:spPr bwMode="auto">
          <a:xfrm>
            <a:off x="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47" tIns="46324" rIns="92647" bIns="46324" numCol="1" anchor="b" anchorCtr="0" compatLnSpc="1">
            <a:prstTxWarp prst="textNoShape">
              <a:avLst/>
            </a:prstTxWarp>
          </a:bodyPr>
          <a:lstStyle>
            <a:lvl1pPr defTabSz="927100" eaLnBrk="1" hangingPunct="1">
              <a:defRPr sz="1200"/>
            </a:lvl1pPr>
          </a:lstStyle>
          <a:p>
            <a:pPr>
              <a:defRPr/>
            </a:pPr>
            <a:endParaRPr lang="en-US" altLang="en-US"/>
          </a:p>
        </p:txBody>
      </p:sp>
      <p:sp>
        <p:nvSpPr>
          <p:cNvPr id="49157" name="Rectangle 1029"/>
          <p:cNvSpPr>
            <a:spLocks noGrp="1" noChangeArrowheads="1"/>
          </p:cNvSpPr>
          <p:nvPr>
            <p:ph type="sldNum" sz="quarter" idx="3"/>
          </p:nvPr>
        </p:nvSpPr>
        <p:spPr bwMode="auto">
          <a:xfrm>
            <a:off x="388620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47" tIns="46324" rIns="92647" bIns="46324" numCol="1" anchor="b" anchorCtr="0" compatLnSpc="1">
            <a:prstTxWarp prst="textNoShape">
              <a:avLst/>
            </a:prstTxWarp>
          </a:bodyPr>
          <a:lstStyle>
            <a:lvl1pPr algn="r" defTabSz="927100" eaLnBrk="1" hangingPunct="1">
              <a:defRPr sz="1200"/>
            </a:lvl1pPr>
          </a:lstStyle>
          <a:p>
            <a:pPr>
              <a:defRPr/>
            </a:pPr>
            <a:r>
              <a:rPr lang="en-US" altLang="en-US"/>
              <a:t>1-</a:t>
            </a:r>
            <a:fld id="{55D82FBE-2582-421F-B77B-087607F8DBE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47" tIns="46324" rIns="92647" bIns="46324" numCol="1" anchor="t" anchorCtr="0" compatLnSpc="1">
            <a:prstTxWarp prst="textNoShape">
              <a:avLst/>
            </a:prstTxWarp>
          </a:bodyPr>
          <a:lstStyle>
            <a:lvl1pPr defTabSz="927100" eaLnBrk="1" hangingPunct="1">
              <a:defRPr sz="1200"/>
            </a:lvl1pPr>
          </a:lstStyle>
          <a:p>
            <a:pPr>
              <a:defRPr/>
            </a:pPr>
            <a:endParaRPr lang="en-US" altLang="en-US"/>
          </a:p>
        </p:txBody>
      </p:sp>
      <p:sp>
        <p:nvSpPr>
          <p:cNvPr id="8195" name="Rectangle 3"/>
          <p:cNvSpPr>
            <a:spLocks noGrp="1" noChangeArrowheads="1"/>
          </p:cNvSpPr>
          <p:nvPr>
            <p:ph type="dt" idx="1"/>
          </p:nvPr>
        </p:nvSpPr>
        <p:spPr bwMode="auto">
          <a:xfrm>
            <a:off x="3884613"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47" tIns="46324" rIns="92647" bIns="46324" numCol="1" anchor="t" anchorCtr="0" compatLnSpc="1">
            <a:prstTxWarp prst="textNoShape">
              <a:avLst/>
            </a:prstTxWarp>
          </a:bodyPr>
          <a:lstStyle>
            <a:lvl1pPr algn="r" defTabSz="927100" eaLnBrk="1" hangingPunct="1">
              <a:defRPr sz="1200"/>
            </a:lvl1pPr>
          </a:lstStyle>
          <a:p>
            <a:pPr>
              <a:defRPr/>
            </a:pPr>
            <a:endParaRPr lang="en-US" altLang="en-US"/>
          </a:p>
        </p:txBody>
      </p:sp>
      <p:sp>
        <p:nvSpPr>
          <p:cNvPr id="3076" name="Rectangle 4"/>
          <p:cNvSpPr>
            <a:spLocks noRo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416425"/>
            <a:ext cx="548640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47" tIns="46324" rIns="92647" bIns="46324"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8198" name="Rectangle 6"/>
          <p:cNvSpPr>
            <a:spLocks noGrp="1" noChangeArrowheads="1"/>
          </p:cNvSpPr>
          <p:nvPr>
            <p:ph type="ftr" sz="quarter" idx="4"/>
          </p:nvPr>
        </p:nvSpPr>
        <p:spPr bwMode="auto">
          <a:xfrm>
            <a:off x="0"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47" tIns="46324" rIns="92647" bIns="46324" numCol="1" anchor="b" anchorCtr="0" compatLnSpc="1">
            <a:prstTxWarp prst="textNoShape">
              <a:avLst/>
            </a:prstTxWarp>
          </a:bodyPr>
          <a:lstStyle>
            <a:lvl1pPr defTabSz="927100" eaLnBrk="1" hangingPunct="1">
              <a:defRPr sz="1200"/>
            </a:lvl1pPr>
          </a:lstStyle>
          <a:p>
            <a:pPr>
              <a:defRPr/>
            </a:pPr>
            <a:endParaRPr lang="en-US" altLang="en-US"/>
          </a:p>
        </p:txBody>
      </p:sp>
      <p:sp>
        <p:nvSpPr>
          <p:cNvPr id="8199" name="Rectangle 7"/>
          <p:cNvSpPr>
            <a:spLocks noGrp="1" noChangeArrowheads="1"/>
          </p:cNvSpPr>
          <p:nvPr>
            <p:ph type="sldNum" sz="quarter" idx="5"/>
          </p:nvPr>
        </p:nvSpPr>
        <p:spPr bwMode="auto">
          <a:xfrm>
            <a:off x="3884613"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47" tIns="46324" rIns="92647" bIns="46324" numCol="1" anchor="b" anchorCtr="0" compatLnSpc="1">
            <a:prstTxWarp prst="textNoShape">
              <a:avLst/>
            </a:prstTxWarp>
          </a:bodyPr>
          <a:lstStyle>
            <a:lvl1pPr algn="r" defTabSz="927100" eaLnBrk="1" hangingPunct="1">
              <a:defRPr sz="1200"/>
            </a:lvl1pPr>
          </a:lstStyle>
          <a:p>
            <a:pPr>
              <a:defRPr/>
            </a:pPr>
            <a:fld id="{35C68F92-E58A-44C3-8F85-6920E50EF35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BC71B1CB-C9D9-4275-AE65-46793DE99A28}" type="slidenum">
              <a:rPr lang="en-US" altLang="en-US" smtClean="0"/>
              <a:pPr/>
              <a:t>3</a:t>
            </a:fld>
            <a:endParaRPr lang="en-US" altLang="en-US" smtClean="0"/>
          </a:p>
        </p:txBody>
      </p:sp>
      <p:sp>
        <p:nvSpPr>
          <p:cNvPr id="9219" name="Rectangle 2"/>
          <p:cNvSpPr>
            <a:spLocks noRot="1" noChangeArrowheads="1" noTextEdit="1"/>
          </p:cNvSpPr>
          <p:nvPr>
            <p:ph type="sldImg"/>
          </p:nvPr>
        </p:nvSpPr>
        <p:spPr>
          <a:ln/>
        </p:spPr>
      </p:sp>
      <p:sp>
        <p:nvSpPr>
          <p:cNvPr id="108547" name="Rectangle 3"/>
          <p:cNvSpPr>
            <a:spLocks noGrp="1" noChangeArrowheads="1"/>
          </p:cNvSpPr>
          <p:nvPr>
            <p:ph type="body" idx="1"/>
          </p:nvPr>
        </p:nvSpPr>
        <p:spPr>
          <a:xfrm>
            <a:off x="914400" y="4416425"/>
            <a:ext cx="5029200" cy="4183063"/>
          </a:xfrm>
        </p:spPr>
        <p:txBody>
          <a:bodyPr/>
          <a:lstStyle/>
          <a:p>
            <a:pPr eaLnBrk="1" hangingPunct="1">
              <a:defRPr/>
            </a:pPr>
            <a:r>
              <a:rPr lang="en-US" altLang="en-US" sz="1100" b="1" i="1" smtClean="0">
                <a:effectLst>
                  <a:outerShdw blurRad="38100" dist="38100" dir="2700000" algn="tl">
                    <a:srgbClr val="C0C0C0"/>
                  </a:outerShdw>
                </a:effectLst>
              </a:rPr>
              <a:t>Video Note:</a:t>
            </a:r>
            <a:r>
              <a:rPr lang="en-US" altLang="en-US" sz="1100" smtClean="0"/>
              <a:t> This video discusses how capital is raised in financial markets and shows an open-outcry market at the Chicago Board of Trade.</a:t>
            </a:r>
          </a:p>
          <a:p>
            <a:pPr eaLnBrk="1" hangingPunct="1">
              <a:defRPr/>
            </a:pPr>
            <a:endParaRPr lang="en-US" altLang="en-US" sz="1100" smtClean="0"/>
          </a:p>
          <a:p>
            <a:pPr eaLnBrk="1" hangingPunct="1">
              <a:defRPr/>
            </a:pPr>
            <a:r>
              <a:rPr lang="en-US" altLang="en-US" sz="1100" smtClean="0"/>
              <a:t>Discuss the cash flows to the firm.  You might have students turn to Figure 1.2 in their book to see an illustration of the cash flows.  The main point is that cash comes into the firm from the sale of debt and equity.  The money is used to purchase assets.  Those assets generate cash that is used to pay stakeholders, reinvest in additional assets, repay debtholders, and pay dividends to stockholders.</a:t>
            </a:r>
          </a:p>
          <a:p>
            <a:pPr eaLnBrk="1" hangingPunct="1">
              <a:defRPr/>
            </a:pPr>
            <a:endParaRPr lang="en-US" altLang="en-US" sz="1100" smtClean="0"/>
          </a:p>
          <a:p>
            <a:pPr eaLnBrk="1" hangingPunct="1">
              <a:defRPr/>
            </a:pPr>
            <a:r>
              <a:rPr lang="en-US" altLang="en-US" sz="1100" smtClean="0"/>
              <a:t>Students are often confused by the fact that the NASDAQ is an OTC market.  Explain that the NASDAQ market site is just a convenient place for reporters to show how stocks are moving, but that trading does not actually take place there.</a:t>
            </a:r>
          </a:p>
          <a:p>
            <a:pPr eaLnBrk="1" hangingPunct="1">
              <a:defRPr/>
            </a:pPr>
            <a:endParaRPr lang="en-US" altLang="en-US" sz="1100" smtClean="0"/>
          </a:p>
          <a:p>
            <a:pPr eaLnBrk="1" hangingPunct="1">
              <a:defRPr/>
            </a:pPr>
            <a:r>
              <a:rPr lang="en-US" altLang="en-US" sz="1100" smtClean="0"/>
              <a:t>See the instructor’s manual for a discussion of an October 1999 BusinessWeek article concerning the move by the NYSE and the NASDAQ toward becoming for-profit companies and the possible impact on investors.</a:t>
            </a:r>
          </a:p>
          <a:p>
            <a:pPr eaLnBrk="1" hangingPunct="1">
              <a:defRPr/>
            </a:pPr>
            <a:endParaRPr lang="en-US" altLang="en-US" sz="1100" smtClean="0"/>
          </a:p>
          <a:p>
            <a:pPr eaLnBrk="1" hangingPunct="1">
              <a:defRPr/>
            </a:pPr>
            <a:r>
              <a:rPr lang="en-US" altLang="en-US" sz="1100" b="1" i="1" smtClean="0">
                <a:effectLst>
                  <a:outerShdw blurRad="38100" dist="38100" dir="2700000" algn="tl">
                    <a:srgbClr val="C0C0C0"/>
                  </a:outerShdw>
                </a:effectLst>
              </a:rPr>
              <a:t>www: </a:t>
            </a:r>
            <a:r>
              <a:rPr lang="en-US" altLang="en-US" sz="1100" smtClean="0"/>
              <a:t>Click on the NYSE and NASDAQ hyperlinks to go to their Web sites</a:t>
            </a:r>
          </a:p>
          <a:p>
            <a:pPr eaLnBrk="1" hangingPunct="1">
              <a:defRPr/>
            </a:pPr>
            <a:endParaRPr lang="en-US" altLang="en-US" sz="1100" b="1" i="1" smtClean="0">
              <a:effectLst>
                <a:outerShdw blurRad="38100" dist="38100" dir="2700000" algn="tl">
                  <a:srgbClr val="C0C0C0"/>
                </a:outerShdw>
              </a:effectLs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DFD376CD-E8AB-4A46-8122-636579FCF727}" type="slidenum">
              <a:rPr lang="en-US" altLang="en-US" smtClean="0"/>
              <a:pPr/>
              <a:t>24</a:t>
            </a:fld>
            <a:endParaRPr lang="en-US" altLang="en-US" smtClean="0"/>
          </a:p>
        </p:txBody>
      </p:sp>
      <p:sp>
        <p:nvSpPr>
          <p:cNvPr id="39939" name="Rectangle 2"/>
          <p:cNvSpPr>
            <a:spLocks noRot="1" noChangeArrowheads="1" noTextEdit="1"/>
          </p:cNvSpPr>
          <p:nvPr>
            <p:ph type="sldImg"/>
          </p:nvPr>
        </p:nvSpPr>
        <p:spPr>
          <a:ln/>
        </p:spPr>
      </p:sp>
      <p:sp>
        <p:nvSpPr>
          <p:cNvPr id="73731" name="Rectangle 3"/>
          <p:cNvSpPr>
            <a:spLocks noGrp="1" noChangeArrowheads="1"/>
          </p:cNvSpPr>
          <p:nvPr>
            <p:ph type="body" idx="1"/>
          </p:nvPr>
        </p:nvSpPr>
        <p:spPr>
          <a:xfrm>
            <a:off x="914400" y="4416425"/>
            <a:ext cx="5029200" cy="4183063"/>
          </a:xfrm>
        </p:spPr>
        <p:txBody>
          <a:bodyPr/>
          <a:lstStyle/>
          <a:p>
            <a:pPr eaLnBrk="1" hangingPunct="1">
              <a:defRPr/>
            </a:pPr>
            <a:r>
              <a:rPr lang="en-US" altLang="en-US" smtClean="0"/>
              <a:t>Each of these topics will be discussed in more detail in the following slides.</a:t>
            </a:r>
          </a:p>
          <a:p>
            <a:pPr eaLnBrk="1" hangingPunct="1">
              <a:defRPr/>
            </a:pPr>
            <a:endParaRPr lang="en-US" altLang="en-US" smtClean="0"/>
          </a:p>
          <a:p>
            <a:pPr eaLnBrk="1" hangingPunct="1">
              <a:defRPr/>
            </a:pPr>
            <a:r>
              <a:rPr lang="en-US" altLang="en-US" b="1" i="1" smtClean="0">
                <a:effectLst>
                  <a:outerShdw blurRad="38100" dist="38100" dir="2700000" algn="tl">
                    <a:srgbClr val="C0C0C0"/>
                  </a:outerShdw>
                </a:effectLst>
              </a:rPr>
              <a:t>www:</a:t>
            </a:r>
            <a:r>
              <a:rPr lang="en-US" altLang="en-US" smtClean="0"/>
              <a:t> Several of the following slides will have hot links to a Web site that provides information about different business jobs including descriptions, skills and traits, etc.  The address is www.careers-in-business.com</a:t>
            </a:r>
          </a:p>
          <a:p>
            <a:pPr eaLnBrk="1" hangingPunct="1">
              <a:defRPr/>
            </a:pPr>
            <a:endParaRPr lang="en-US" altLang="en-US" smtClean="0"/>
          </a:p>
          <a:p>
            <a:pPr eaLnBrk="1" hangingPunct="1">
              <a:defRPr/>
            </a:pPr>
            <a:r>
              <a:rPr lang="en-US" altLang="en-US" b="1" i="1" smtClean="0">
                <a:effectLst>
                  <a:outerShdw blurRad="38100" dist="38100" dir="2700000" algn="tl">
                    <a:srgbClr val="C0C0C0"/>
                  </a:outerShdw>
                </a:effectLst>
              </a:rPr>
              <a:t>Video:</a:t>
            </a:r>
            <a:r>
              <a:rPr lang="en-US" altLang="en-US" smtClean="0"/>
              <a:t>  Advice from recent graduates on what it takes to have a career in finance.</a:t>
            </a:r>
            <a:endParaRPr lang="en-US" altLang="en-US" b="1" i="1" smtClean="0">
              <a:effectLst>
                <a:outerShdw blurRad="38100" dist="38100" dir="2700000" algn="tl">
                  <a:srgbClr val="C0C0C0"/>
                </a:outerShdw>
              </a:effectLst>
            </a:endParaRPr>
          </a:p>
          <a:p>
            <a:pPr eaLnBrk="1" hangingPunct="1">
              <a:defRPr/>
            </a:pPr>
            <a:endParaRPr lang="en-US" altLang="en-US" smtClean="0"/>
          </a:p>
          <a:p>
            <a:pPr eaLnBrk="1" hangingPunct="1">
              <a:defRPr/>
            </a:pPr>
            <a:r>
              <a:rPr lang="en-US" altLang="en-US" smtClean="0"/>
              <a:t>The discussion on corporate finance is deferred until later in the chapter.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D6F114EF-DB8E-45DA-B7B0-A15B767C9EC6}" type="slidenum">
              <a:rPr lang="en-US" altLang="en-US" smtClean="0"/>
              <a:pPr/>
              <a:t>25</a:t>
            </a:fld>
            <a:endParaRPr lang="en-US" altLang="en-US" smtClean="0"/>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xfrm>
            <a:off x="914400" y="4416425"/>
            <a:ext cx="5029200" cy="4183063"/>
          </a:xfrm>
          <a:noFill/>
        </p:spPr>
        <p:txBody>
          <a:bodyPr/>
          <a:lstStyle/>
          <a:p>
            <a:pPr eaLnBrk="1" hangingPunct="1"/>
            <a:r>
              <a:rPr lang="en-US" altLang="en-US" smtClean="0"/>
              <a:t>Emphasize that “business finance” is just another name for “corporate finance” mentioned under the four basic types.  Students often get confused by the terminology, especially when different terms are used to refer to the same thing.</a:t>
            </a:r>
          </a:p>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C25EBF40-F031-4EA0-8EBC-F7C7E117AEBE}" type="slidenum">
              <a:rPr lang="en-US" altLang="en-US" smtClean="0"/>
              <a:pPr/>
              <a:t>26</a:t>
            </a:fld>
            <a:endParaRPr lang="en-US" altLang="en-US" smtClean="0"/>
          </a:p>
        </p:txBody>
      </p:sp>
      <p:sp>
        <p:nvSpPr>
          <p:cNvPr id="44035" name="Rectangle 2"/>
          <p:cNvSpPr>
            <a:spLocks noRot="1" noChangeArrowheads="1" noTextEdit="1"/>
          </p:cNvSpPr>
          <p:nvPr>
            <p:ph type="sldImg"/>
          </p:nvPr>
        </p:nvSpPr>
        <p:spPr>
          <a:ln/>
        </p:spPr>
      </p:sp>
      <p:sp>
        <p:nvSpPr>
          <p:cNvPr id="75779" name="Rectangle 3"/>
          <p:cNvSpPr>
            <a:spLocks noGrp="1" noChangeArrowheads="1"/>
          </p:cNvSpPr>
          <p:nvPr>
            <p:ph type="body" idx="1"/>
          </p:nvPr>
        </p:nvSpPr>
        <p:spPr>
          <a:xfrm>
            <a:off x="914400" y="4416425"/>
            <a:ext cx="5029200" cy="4183063"/>
          </a:xfrm>
        </p:spPr>
        <p:txBody>
          <a:bodyPr/>
          <a:lstStyle/>
          <a:p>
            <a:pPr eaLnBrk="1" hangingPunct="1">
              <a:defRPr/>
            </a:pPr>
            <a:r>
              <a:rPr lang="en-US" altLang="en-US" b="1" i="1" smtClean="0">
                <a:effectLst>
                  <a:outerShdw blurRad="38100" dist="38100" dir="2700000" algn="tl">
                    <a:srgbClr val="C0C0C0"/>
                  </a:outerShdw>
                </a:effectLst>
              </a:rPr>
              <a:t>www:</a:t>
            </a:r>
            <a:r>
              <a:rPr lang="en-US" altLang="en-US" smtClean="0"/>
              <a:t> Clicking on the “Web surfer” icon will take you to the Careers in Business Home Page.  The “Money Management” option discusses careers as portfolio managers, mutual fund analysts, etc.  The “Financial Planning”  section discusses careers as financial consultants.</a:t>
            </a:r>
            <a:endParaRPr lang="en-US" altLang="en-US" b="1" i="1" smtClean="0">
              <a:effectLst>
                <a:outerShdw blurRad="38100" dist="38100" dir="2700000" algn="tl">
                  <a:srgbClr val="C0C0C0"/>
                </a:outerShdw>
              </a:effectLs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39FA8C43-45F9-4BC8-9BC2-1EFB020E147F}" type="slidenum">
              <a:rPr lang="en-US" altLang="en-US" smtClean="0"/>
              <a:pPr/>
              <a:t>27</a:t>
            </a:fld>
            <a:endParaRPr lang="en-US" altLang="en-US" smtClean="0"/>
          </a:p>
        </p:txBody>
      </p:sp>
      <p:sp>
        <p:nvSpPr>
          <p:cNvPr id="46083" name="Rectangle 2"/>
          <p:cNvSpPr>
            <a:spLocks noRot="1" noChangeArrowheads="1" noTextEdit="1"/>
          </p:cNvSpPr>
          <p:nvPr>
            <p:ph type="sldImg"/>
          </p:nvPr>
        </p:nvSpPr>
        <p:spPr>
          <a:ln/>
        </p:spPr>
      </p:sp>
      <p:sp>
        <p:nvSpPr>
          <p:cNvPr id="77827" name="Rectangle 3"/>
          <p:cNvSpPr>
            <a:spLocks noGrp="1" noChangeArrowheads="1"/>
          </p:cNvSpPr>
          <p:nvPr>
            <p:ph type="body" idx="1"/>
          </p:nvPr>
        </p:nvSpPr>
        <p:spPr>
          <a:xfrm>
            <a:off x="914400" y="4416425"/>
            <a:ext cx="5029200" cy="4183063"/>
          </a:xfrm>
        </p:spPr>
        <p:txBody>
          <a:bodyPr/>
          <a:lstStyle/>
          <a:p>
            <a:pPr eaLnBrk="1" hangingPunct="1">
              <a:defRPr/>
            </a:pPr>
            <a:r>
              <a:rPr lang="en-US" altLang="en-US" b="1" i="1" smtClean="0">
                <a:effectLst>
                  <a:outerShdw blurRad="38100" dist="38100" dir="2700000" algn="tl">
                    <a:srgbClr val="C0C0C0"/>
                  </a:outerShdw>
                </a:effectLst>
              </a:rPr>
              <a:t>www:</a:t>
            </a:r>
            <a:r>
              <a:rPr lang="en-US" altLang="en-US" smtClean="0"/>
              <a:t> Clicking on the “Web surfer” icon will take you to the Careers in Business Home page.  “Commercial Banking”, “Insurance,” and “Investment Banking” all discuss job opportunities in the Financial Institutions area.</a:t>
            </a:r>
            <a:endParaRPr lang="en-US" altLang="en-US" b="1" i="1" smtClean="0">
              <a:effectLst>
                <a:outerShdw blurRad="38100" dist="38100" dir="2700000" algn="tl">
                  <a:srgbClr val="C0C0C0"/>
                </a:outerShdw>
              </a:effectLs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3A647BA6-23C6-4B87-A6AD-E10972B67E0F}" type="slidenum">
              <a:rPr lang="en-US" altLang="en-US" smtClean="0"/>
              <a:pPr/>
              <a:t>28</a:t>
            </a:fld>
            <a:endParaRPr lang="en-US" altLang="en-US" smtClean="0"/>
          </a:p>
        </p:txBody>
      </p:sp>
      <p:sp>
        <p:nvSpPr>
          <p:cNvPr id="48131" name="Rectangle 2"/>
          <p:cNvSpPr>
            <a:spLocks noRo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A5AE63D0-A994-4E83-987B-01178A70964E}" type="slidenum">
              <a:rPr lang="en-US" altLang="en-US" smtClean="0"/>
              <a:pPr/>
              <a:t>29</a:t>
            </a:fld>
            <a:endParaRPr lang="en-US" altLang="en-US" smtClean="0"/>
          </a:p>
        </p:txBody>
      </p:sp>
      <p:sp>
        <p:nvSpPr>
          <p:cNvPr id="50179" name="Rectangle 2"/>
          <p:cNvSpPr>
            <a:spLocks noRo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44305D1E-DDAD-484E-B466-94AD7D7AFBC3}" type="slidenum">
              <a:rPr lang="en-US" altLang="en-US" smtClean="0"/>
              <a:pPr/>
              <a:t>4</a:t>
            </a:fld>
            <a:endParaRPr lang="en-US" altLang="en-US" smtClean="0"/>
          </a:p>
        </p:txBody>
      </p:sp>
      <p:sp>
        <p:nvSpPr>
          <p:cNvPr id="11267" name="Rectangle 2"/>
          <p:cNvSpPr>
            <a:spLocks noRo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56FDA454-F44F-4A53-92AF-8B60F63146A4}" type="slidenum">
              <a:rPr lang="en-US" altLang="en-US" smtClean="0"/>
              <a:pPr/>
              <a:t>9</a:t>
            </a:fld>
            <a:endParaRPr lang="en-US" altLang="en-US" smtClean="0"/>
          </a:p>
        </p:txBody>
      </p:sp>
      <p:sp>
        <p:nvSpPr>
          <p:cNvPr id="17411" name="Rectangle 2"/>
          <p:cNvSpPr>
            <a:spLocks noRot="1" noChangeArrowheads="1" noTextEdit="1"/>
          </p:cNvSpPr>
          <p:nvPr>
            <p:ph type="sldImg"/>
          </p:nvPr>
        </p:nvSpPr>
        <p:spPr>
          <a:ln/>
        </p:spPr>
      </p:sp>
      <p:sp>
        <p:nvSpPr>
          <p:cNvPr id="90115" name="Rectangle 3"/>
          <p:cNvSpPr>
            <a:spLocks noGrp="1" noChangeArrowheads="1"/>
          </p:cNvSpPr>
          <p:nvPr>
            <p:ph type="body" idx="1"/>
          </p:nvPr>
        </p:nvSpPr>
        <p:spPr>
          <a:xfrm>
            <a:off x="914400" y="4416425"/>
            <a:ext cx="5029200" cy="4183063"/>
          </a:xfrm>
        </p:spPr>
        <p:txBody>
          <a:bodyPr/>
          <a:lstStyle/>
          <a:p>
            <a:pPr eaLnBrk="1" hangingPunct="1">
              <a:defRPr/>
            </a:pPr>
            <a:r>
              <a:rPr lang="en-US" altLang="en-US" b="1" i="1" smtClean="0">
                <a:effectLst>
                  <a:outerShdw blurRad="38100" dist="38100" dir="2700000" algn="tl">
                    <a:srgbClr val="C0C0C0"/>
                  </a:outerShdw>
                </a:effectLst>
              </a:rPr>
              <a:t>www:</a:t>
            </a:r>
            <a:r>
              <a:rPr lang="en-US" altLang="en-US" smtClean="0"/>
              <a:t> Clicking on the “Web surfer” will take you to a Web site that will provide a discussion about which form of business may be appropriate for an entrepreneur.  The following pages will provide links to specific pages on the Web site that provide additional information about the legal aspects of each form of business, as well as a discussion of the advantages and disadvantages.  The address is:  http://www.nolo.com/encyclopedia/sb_ency.html#Subtopic16</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FD98F98B-6B11-4F3B-9276-DA5D403B16EA}" type="slidenum">
              <a:rPr lang="en-US" altLang="en-US" smtClean="0"/>
              <a:pPr/>
              <a:t>10</a:t>
            </a:fld>
            <a:endParaRPr lang="en-US" altLang="en-US" smtClean="0"/>
          </a:p>
        </p:txBody>
      </p:sp>
      <p:sp>
        <p:nvSpPr>
          <p:cNvPr id="19459" name="Rectangle 2"/>
          <p:cNvSpPr>
            <a:spLocks noRot="1" noChangeArrowheads="1" noTextEdit="1"/>
          </p:cNvSpPr>
          <p:nvPr>
            <p:ph type="sldImg"/>
          </p:nvPr>
        </p:nvSpPr>
        <p:spPr>
          <a:ln/>
        </p:spPr>
      </p:sp>
      <p:sp>
        <p:nvSpPr>
          <p:cNvPr id="92163" name="Rectangle 3"/>
          <p:cNvSpPr>
            <a:spLocks noGrp="1" noChangeArrowheads="1"/>
          </p:cNvSpPr>
          <p:nvPr>
            <p:ph type="body" idx="1"/>
          </p:nvPr>
        </p:nvSpPr>
        <p:spPr>
          <a:xfrm>
            <a:off x="914400" y="4416425"/>
            <a:ext cx="5029200" cy="4183063"/>
          </a:xfrm>
        </p:spPr>
        <p:txBody>
          <a:bodyPr/>
          <a:lstStyle/>
          <a:p>
            <a:pPr eaLnBrk="1" hangingPunct="1">
              <a:defRPr/>
            </a:pPr>
            <a:r>
              <a:rPr lang="en-US" altLang="en-US" b="1" i="1" smtClean="0">
                <a:effectLst>
                  <a:outerShdw blurRad="38100" dist="38100" dir="2700000" algn="tl">
                    <a:srgbClr val="C0C0C0"/>
                  </a:outerShdw>
                </a:effectLst>
              </a:rPr>
              <a:t>www:</a:t>
            </a:r>
            <a:r>
              <a:rPr lang="en-US" altLang="en-US" smtClean="0"/>
              <a:t> Click on the “Web surfer” for more information about sole proprietorships.  If you click on the “--Sole Proprietorship” link, you will be taken to an index that will provide a link to information about husband and wife sole proprietorships.</a:t>
            </a:r>
            <a:endParaRPr lang="en-US" altLang="en-US" b="1" i="1" smtClean="0">
              <a:effectLst>
                <a:outerShdw blurRad="38100" dist="38100" dir="2700000" algn="tl">
                  <a:srgbClr val="C0C0C0"/>
                </a:outerShdw>
              </a:effectLs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978D2ECE-081D-4CA6-B400-2B57DA46EFA3}" type="slidenum">
              <a:rPr lang="en-US" altLang="en-US" smtClean="0"/>
              <a:pPr/>
              <a:t>11</a:t>
            </a:fld>
            <a:endParaRPr lang="en-US" altLang="en-US" smtClean="0"/>
          </a:p>
        </p:txBody>
      </p:sp>
      <p:sp>
        <p:nvSpPr>
          <p:cNvPr id="21507" name="Rectangle 2"/>
          <p:cNvSpPr>
            <a:spLocks noRot="1" noChangeArrowheads="1" noTextEdit="1"/>
          </p:cNvSpPr>
          <p:nvPr>
            <p:ph type="sldImg"/>
          </p:nvPr>
        </p:nvSpPr>
        <p:spPr>
          <a:ln/>
        </p:spPr>
      </p:sp>
      <p:sp>
        <p:nvSpPr>
          <p:cNvPr id="94211" name="Rectangle 3"/>
          <p:cNvSpPr>
            <a:spLocks noGrp="1" noChangeArrowheads="1"/>
          </p:cNvSpPr>
          <p:nvPr>
            <p:ph type="body" idx="1"/>
          </p:nvPr>
        </p:nvSpPr>
        <p:spPr>
          <a:xfrm>
            <a:off x="914400" y="4416425"/>
            <a:ext cx="5029200" cy="4183063"/>
          </a:xfrm>
        </p:spPr>
        <p:txBody>
          <a:bodyPr/>
          <a:lstStyle/>
          <a:p>
            <a:pPr eaLnBrk="1" hangingPunct="1">
              <a:defRPr/>
            </a:pPr>
            <a:r>
              <a:rPr lang="en-US" altLang="en-US" b="1" i="1" smtClean="0">
                <a:effectLst>
                  <a:outerShdw blurRad="38100" dist="38100" dir="2700000" algn="tl">
                    <a:srgbClr val="C0C0C0"/>
                  </a:outerShdw>
                </a:effectLst>
              </a:rPr>
              <a:t>www:</a:t>
            </a:r>
            <a:r>
              <a:rPr lang="en-US" altLang="en-US" smtClean="0"/>
              <a:t> Click on the “Web surfer” for more information about partnerships. If you click on the “—Partnerships” link, you will go to an index that provides links to additional information about limited partnerships, partnership agreements, and buy-sell agreements.</a:t>
            </a:r>
            <a:endParaRPr lang="en-US" altLang="en-US" b="1" i="1" smtClean="0">
              <a:effectLst>
                <a:outerShdw blurRad="38100" dist="38100" dir="2700000" algn="tl">
                  <a:srgbClr val="C0C0C0"/>
                </a:outerShdw>
              </a:effectLst>
            </a:endParaRPr>
          </a:p>
          <a:p>
            <a:pPr eaLnBrk="1" hangingPunct="1">
              <a:defRPr/>
            </a:pPr>
            <a:endParaRPr lang="en-US" altLang="en-US" smtClean="0"/>
          </a:p>
          <a:p>
            <a:pPr eaLnBrk="1" hangingPunct="1">
              <a:defRPr/>
            </a:pPr>
            <a:r>
              <a:rPr lang="en-US" altLang="en-US" smtClean="0"/>
              <a:t>Note that unlimited liability applies to all partners in a general partnership but only to the general partner(s) in a limited partnership</a:t>
            </a:r>
          </a:p>
          <a:p>
            <a:pPr eaLnBrk="1" hangingPunct="1">
              <a:defRPr/>
            </a:pPr>
            <a:endParaRPr lang="en-US" altLang="en-US" smtClean="0"/>
          </a:p>
          <a:p>
            <a:pPr eaLnBrk="1" hangingPunct="1">
              <a:defRPr/>
            </a:pPr>
            <a:r>
              <a:rPr lang="en-US" altLang="en-US" smtClean="0"/>
              <a:t>Written agreements are essential due to the unlimited liability.</a:t>
            </a:r>
          </a:p>
          <a:p>
            <a:pPr eaLnBrk="1" hangingPunct="1">
              <a:defRPr/>
            </a:pPr>
            <a:endParaRPr lang="en-US" altLang="en-US" smtClean="0"/>
          </a:p>
          <a:p>
            <a:pPr eaLnBrk="1" hangingPunct="1">
              <a:defRPr/>
            </a:pPr>
            <a:r>
              <a:rPr lang="en-US" altLang="en-US" smtClean="0"/>
              <a:t>Limited partners cannot be actively involved in the business or else they may be deemed general partners.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A2C61471-750C-4CAD-94D4-E944DCCC11F2}" type="slidenum">
              <a:rPr lang="en-US" altLang="en-US" smtClean="0"/>
              <a:pPr/>
              <a:t>12</a:t>
            </a:fld>
            <a:endParaRPr lang="en-US" altLang="en-US" smtClean="0"/>
          </a:p>
        </p:txBody>
      </p:sp>
      <p:sp>
        <p:nvSpPr>
          <p:cNvPr id="23555" name="Rectangle 2"/>
          <p:cNvSpPr>
            <a:spLocks noRot="1" noChangeArrowheads="1" noTextEdit="1"/>
          </p:cNvSpPr>
          <p:nvPr>
            <p:ph type="sldImg"/>
          </p:nvPr>
        </p:nvSpPr>
        <p:spPr>
          <a:ln/>
        </p:spPr>
      </p:sp>
      <p:sp>
        <p:nvSpPr>
          <p:cNvPr id="96259" name="Rectangle 3"/>
          <p:cNvSpPr>
            <a:spLocks noGrp="1" noChangeArrowheads="1"/>
          </p:cNvSpPr>
          <p:nvPr>
            <p:ph type="body" idx="1"/>
          </p:nvPr>
        </p:nvSpPr>
        <p:spPr>
          <a:xfrm>
            <a:off x="914400" y="4416425"/>
            <a:ext cx="5029200" cy="4183063"/>
          </a:xfrm>
        </p:spPr>
        <p:txBody>
          <a:bodyPr/>
          <a:lstStyle/>
          <a:p>
            <a:pPr eaLnBrk="1" hangingPunct="1">
              <a:defRPr/>
            </a:pPr>
            <a:r>
              <a:rPr lang="en-US" altLang="en-US" b="1" i="1" smtClean="0">
                <a:effectLst>
                  <a:outerShdw blurRad="38100" dist="38100" dir="2700000" algn="tl">
                    <a:srgbClr val="C0C0C0"/>
                  </a:outerShdw>
                </a:effectLst>
              </a:rPr>
              <a:t>www:</a:t>
            </a:r>
            <a:r>
              <a:rPr lang="en-US" altLang="en-US" smtClean="0"/>
              <a:t> Click on the “Web surfer” to go to a page that discusses corporations.  If you click on the “—Corporations” link it will take you back to an index that provides links to additional information on corporations as well as limited liability corporations.</a:t>
            </a:r>
          </a:p>
          <a:p>
            <a:pPr eaLnBrk="1" hangingPunct="1">
              <a:defRPr/>
            </a:pPr>
            <a:r>
              <a:rPr lang="en-US" altLang="en-US" smtClean="0"/>
              <a:t> </a:t>
            </a:r>
            <a:endParaRPr lang="en-US" altLang="en-US" b="1" i="1" smtClean="0">
              <a:effectLst>
                <a:outerShdw blurRad="38100" dist="38100" dir="2700000" algn="tl">
                  <a:srgbClr val="C0C0C0"/>
                </a:outerShdw>
              </a:effectLst>
            </a:endParaRPr>
          </a:p>
          <a:p>
            <a:pPr eaLnBrk="1" hangingPunct="1">
              <a:defRPr/>
            </a:pPr>
            <a:r>
              <a:rPr lang="en-US" altLang="en-US" smtClean="0"/>
              <a:t>Discuss how separation of ownership and management can be both an advantage and a disadvantage:</a:t>
            </a:r>
          </a:p>
          <a:p>
            <a:pPr eaLnBrk="1" hangingPunct="1">
              <a:buFontTx/>
              <a:buChar char="•"/>
              <a:defRPr/>
            </a:pPr>
            <a:r>
              <a:rPr lang="en-US" altLang="en-US" smtClean="0"/>
              <a:t>Advantages</a:t>
            </a:r>
          </a:p>
          <a:p>
            <a:pPr lvl="1" eaLnBrk="1" hangingPunct="1">
              <a:buFontTx/>
              <a:buChar char="•"/>
              <a:defRPr/>
            </a:pPr>
            <a:r>
              <a:rPr lang="en-US" altLang="en-US" smtClean="0"/>
              <a:t>You can benefit from ownership in several different businesses (diversification)</a:t>
            </a:r>
          </a:p>
          <a:p>
            <a:pPr lvl="1" eaLnBrk="1" hangingPunct="1">
              <a:buFontTx/>
              <a:buChar char="•"/>
              <a:defRPr/>
            </a:pPr>
            <a:r>
              <a:rPr lang="en-US" altLang="en-US" smtClean="0"/>
              <a:t>You can take advantage of the expertise of others (comparative advantage)</a:t>
            </a:r>
          </a:p>
          <a:p>
            <a:pPr lvl="1" eaLnBrk="1" hangingPunct="1">
              <a:buFontTx/>
              <a:buChar char="•"/>
              <a:defRPr/>
            </a:pPr>
            <a:r>
              <a:rPr lang="en-US" altLang="en-US" smtClean="0"/>
              <a:t>It is easier to transfer ownership</a:t>
            </a:r>
          </a:p>
          <a:p>
            <a:pPr eaLnBrk="1" hangingPunct="1">
              <a:buFontTx/>
              <a:buChar char="•"/>
              <a:defRPr/>
            </a:pPr>
            <a:r>
              <a:rPr lang="en-US" altLang="en-US" smtClean="0"/>
              <a:t>Disadvantage</a:t>
            </a:r>
          </a:p>
          <a:p>
            <a:pPr lvl="1" eaLnBrk="1" hangingPunct="1">
              <a:buFontTx/>
              <a:buChar char="•"/>
              <a:defRPr/>
            </a:pPr>
            <a:r>
              <a:rPr lang="en-US" altLang="en-US" smtClean="0"/>
              <a:t>Agency problems if management goals and owner goals are not aligned</a:t>
            </a:r>
          </a:p>
          <a:p>
            <a:pPr eaLnBrk="1" hangingPunct="1">
              <a:defRPr/>
            </a:pPr>
            <a:endParaRPr lang="en-US" altLang="en-US" smtClean="0"/>
          </a:p>
          <a:p>
            <a:pPr eaLnBrk="1" hangingPunct="1">
              <a:defRPr/>
            </a:pPr>
            <a:r>
              <a:rPr lang="en-US" altLang="en-US" smtClean="0"/>
              <a:t>The instructor’s manual provides additional discussion of limited liability companies and S-corporations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5332208F-BCEB-4B13-998B-4395ADF3EDA1}" type="slidenum">
              <a:rPr lang="en-US" altLang="en-US" smtClean="0"/>
              <a:pPr/>
              <a:t>13</a:t>
            </a:fld>
            <a:endParaRPr lang="en-US" altLang="en-US" smtClean="0"/>
          </a:p>
        </p:txBody>
      </p:sp>
      <p:sp>
        <p:nvSpPr>
          <p:cNvPr id="25603" name="Rectangle 2"/>
          <p:cNvSpPr>
            <a:spLocks noRot="1" noChangeArrowheads="1" noTextEdit="1"/>
          </p:cNvSpPr>
          <p:nvPr>
            <p:ph type="sldImg"/>
          </p:nvPr>
        </p:nvSpPr>
        <p:spPr>
          <a:ln/>
        </p:spPr>
      </p:sp>
      <p:sp>
        <p:nvSpPr>
          <p:cNvPr id="25604" name="Rectangle 3"/>
          <p:cNvSpPr>
            <a:spLocks noGrp="1" noChangeArrowheads="1"/>
          </p:cNvSpPr>
          <p:nvPr>
            <p:ph type="body" idx="1"/>
          </p:nvPr>
        </p:nvSpPr>
        <p:spPr>
          <a:xfrm>
            <a:off x="914400" y="4416425"/>
            <a:ext cx="5029200" cy="4183063"/>
          </a:xfrm>
          <a:noFill/>
        </p:spPr>
        <p:txBody>
          <a:bodyPr/>
          <a:lstStyle/>
          <a:p>
            <a:pPr eaLnBrk="1" hangingPunct="1"/>
            <a:r>
              <a:rPr lang="en-US" altLang="en-US" sz="900" smtClean="0"/>
              <a:t>Since this course is generally required of all business majors, it is important to emphasize that everyone needs to have a basic understanding of financial concepts so that they can communicate effectively within an organization.  This is the same reason that everyone is required to take marketing courses, management courses, etc.  It is important to speak the language of business, and that includes finance.</a:t>
            </a:r>
          </a:p>
          <a:p>
            <a:pPr eaLnBrk="1" hangingPunct="1"/>
            <a:r>
              <a:rPr lang="en-US" altLang="en-US" sz="900" smtClean="0"/>
              <a:t>Marketing</a:t>
            </a:r>
          </a:p>
          <a:p>
            <a:pPr lvl="1" eaLnBrk="1" hangingPunct="1">
              <a:buFontTx/>
              <a:buChar char="•"/>
            </a:pPr>
            <a:r>
              <a:rPr lang="en-US" altLang="en-US" sz="900" smtClean="0"/>
              <a:t>Have to work within a budget</a:t>
            </a:r>
          </a:p>
          <a:p>
            <a:pPr lvl="1" eaLnBrk="1" hangingPunct="1">
              <a:buFontTx/>
              <a:buChar char="•"/>
            </a:pPr>
            <a:r>
              <a:rPr lang="en-US" altLang="en-US" sz="900" smtClean="0"/>
              <a:t>Marketing research is often very important to financial analysts; those doing the research need to understand what information the analysts need so that they ask the right questions</a:t>
            </a:r>
          </a:p>
          <a:p>
            <a:pPr lvl="1" eaLnBrk="1" hangingPunct="1">
              <a:buFontTx/>
              <a:buChar char="•"/>
            </a:pPr>
            <a:r>
              <a:rPr lang="en-US" altLang="en-US" sz="900" smtClean="0"/>
              <a:t>Marketing financial products – including entire companies through IPOs and seasoned equity offerings, as well as insurance and other basic financial products</a:t>
            </a:r>
          </a:p>
          <a:p>
            <a:pPr eaLnBrk="1" hangingPunct="1">
              <a:buFontTx/>
              <a:buChar char="•"/>
            </a:pPr>
            <a:r>
              <a:rPr lang="en-US" altLang="en-US" sz="900" smtClean="0"/>
              <a:t>Accounting</a:t>
            </a:r>
          </a:p>
          <a:p>
            <a:pPr lvl="1" eaLnBrk="1" hangingPunct="1">
              <a:buFontTx/>
              <a:buChar char="•"/>
            </a:pPr>
            <a:r>
              <a:rPr lang="en-US" altLang="en-US" sz="900" smtClean="0"/>
              <a:t>In smaller businesses, accountants often perform both the accounting and finance functions</a:t>
            </a:r>
          </a:p>
          <a:p>
            <a:pPr lvl="1" eaLnBrk="1" hangingPunct="1">
              <a:buFontTx/>
              <a:buChar char="•"/>
            </a:pPr>
            <a:r>
              <a:rPr lang="en-US" altLang="en-US" sz="900" smtClean="0"/>
              <a:t>Prepare the financial statements that financial analysts rely on for information</a:t>
            </a:r>
          </a:p>
          <a:p>
            <a:pPr eaLnBrk="1" hangingPunct="1">
              <a:buFontTx/>
              <a:buChar char="•"/>
            </a:pPr>
            <a:r>
              <a:rPr lang="en-US" altLang="en-US" sz="900" smtClean="0"/>
              <a:t>Management</a:t>
            </a:r>
          </a:p>
          <a:p>
            <a:pPr lvl="1" eaLnBrk="1" hangingPunct="1">
              <a:buFontTx/>
              <a:buChar char="•"/>
            </a:pPr>
            <a:r>
              <a:rPr lang="en-US" altLang="en-US" sz="900" smtClean="0"/>
              <a:t>Business strategy – have to understand the goals of the business and how cash flow works</a:t>
            </a:r>
          </a:p>
          <a:p>
            <a:pPr lvl="1" eaLnBrk="1" hangingPunct="1">
              <a:buFontTx/>
              <a:buChar char="•"/>
            </a:pPr>
            <a:r>
              <a:rPr lang="en-US" altLang="en-US" sz="900" smtClean="0"/>
              <a:t>Understand how job performance affects profitability</a:t>
            </a:r>
          </a:p>
          <a:p>
            <a:pPr eaLnBrk="1" hangingPunct="1">
              <a:buFontTx/>
              <a:buChar char="•"/>
            </a:pPr>
            <a:r>
              <a:rPr lang="en-US" altLang="en-US" sz="900" smtClean="0"/>
              <a:t>Personal Finance</a:t>
            </a:r>
          </a:p>
          <a:p>
            <a:pPr lvl="1" eaLnBrk="1" hangingPunct="1">
              <a:buFontTx/>
              <a:buChar char="•"/>
            </a:pPr>
            <a:r>
              <a:rPr lang="en-US" altLang="en-US" sz="900" smtClean="0"/>
              <a:t>For many students, emphasizing the personal finance issues whenever possible can make the material more relevant</a:t>
            </a:r>
          </a:p>
          <a:p>
            <a:pPr lvl="1" eaLnBrk="1" hangingPunct="1">
              <a:buFontTx/>
              <a:buChar char="•"/>
            </a:pPr>
            <a:r>
              <a:rPr lang="en-US" altLang="en-US" sz="900" smtClean="0"/>
              <a:t>Decisions about 401K plans, saving for houses, cars, child’s college, etc. can be discussed throughout the course</a:t>
            </a:r>
          </a:p>
          <a:p>
            <a:pPr lvl="1" eaLnBrk="1" hangingPunct="1">
              <a:buFontTx/>
              <a:buChar char="•"/>
            </a:pPr>
            <a:r>
              <a:rPr lang="en-US" altLang="en-US" sz="900" smtClean="0"/>
              <a:t>Day-to-day decisions about consumption vs. saving can also be discussed within a finance framework</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C01453D4-1C9B-434D-921D-24740790FC5F}" type="slidenum">
              <a:rPr lang="en-US" altLang="en-US" smtClean="0"/>
              <a:pPr/>
              <a:t>16</a:t>
            </a:fld>
            <a:endParaRPr lang="en-US" altLang="en-US" smtClean="0"/>
          </a:p>
        </p:txBody>
      </p:sp>
      <p:sp>
        <p:nvSpPr>
          <p:cNvPr id="29699" name="Rectangle 2"/>
          <p:cNvSpPr>
            <a:spLocks noRot="1" noChangeArrowheads="1" noTextEdit="1"/>
          </p:cNvSpPr>
          <p:nvPr>
            <p:ph type="sldImg"/>
          </p:nvPr>
        </p:nvSpPr>
        <p:spPr>
          <a:ln/>
        </p:spPr>
      </p:sp>
      <p:sp>
        <p:nvSpPr>
          <p:cNvPr id="98307" name="Rectangle 3"/>
          <p:cNvSpPr>
            <a:spLocks noGrp="1" noChangeArrowheads="1"/>
          </p:cNvSpPr>
          <p:nvPr>
            <p:ph type="body" idx="1"/>
          </p:nvPr>
        </p:nvSpPr>
        <p:spPr>
          <a:xfrm>
            <a:off x="914400" y="4416425"/>
            <a:ext cx="5029200" cy="4183063"/>
          </a:xfrm>
        </p:spPr>
        <p:txBody>
          <a:bodyPr/>
          <a:lstStyle/>
          <a:p>
            <a:pPr eaLnBrk="1" hangingPunct="1">
              <a:defRPr/>
            </a:pPr>
            <a:r>
              <a:rPr lang="en-US" altLang="en-US" sz="900" smtClean="0"/>
              <a:t>Try to have the students discuss each of the goals above and the inherent problems of the first three goals:</a:t>
            </a:r>
          </a:p>
          <a:p>
            <a:pPr eaLnBrk="1" hangingPunct="1">
              <a:buFontTx/>
              <a:buChar char="•"/>
              <a:defRPr/>
            </a:pPr>
            <a:r>
              <a:rPr lang="en-US" altLang="en-US" sz="900" smtClean="0"/>
              <a:t>Maximize profit – Are we talking about long-run or short-run profits?  Do we mean accounting profits or some measure of cash flow?</a:t>
            </a:r>
          </a:p>
          <a:p>
            <a:pPr eaLnBrk="1" hangingPunct="1">
              <a:buFontTx/>
              <a:buChar char="•"/>
              <a:defRPr/>
            </a:pPr>
            <a:r>
              <a:rPr lang="en-US" altLang="en-US" sz="900" smtClean="0"/>
              <a:t>Minimize costs – We can minimize costs today by not purchasing new equipment, or by delaying maintenance, but this may not be in the best interest of the firm or its owners.</a:t>
            </a:r>
          </a:p>
          <a:p>
            <a:pPr eaLnBrk="1" hangingPunct="1">
              <a:buFontTx/>
              <a:buChar char="•"/>
              <a:defRPr/>
            </a:pPr>
            <a:r>
              <a:rPr lang="en-US" altLang="en-US" sz="900" smtClean="0"/>
              <a:t>Maximize market share – This has been a strategy of many of the dot.com companies.  They issued stock and then used it primarily for advertising to increase the number of “hits” to their Web sites.  Even though many of the companies may have huge market share (i.e. Amazon) that still does not guarantee positive earnings, so their owners may not be happy.</a:t>
            </a:r>
          </a:p>
          <a:p>
            <a:pPr eaLnBrk="1" hangingPunct="1">
              <a:buFontTx/>
              <a:buChar char="•"/>
              <a:defRPr/>
            </a:pPr>
            <a:r>
              <a:rPr lang="en-US" altLang="en-US" sz="900" smtClean="0"/>
              <a:t>Maximize the current value of the company’s stock</a:t>
            </a:r>
          </a:p>
          <a:p>
            <a:pPr lvl="1" eaLnBrk="1" hangingPunct="1">
              <a:buFontTx/>
              <a:buChar char="•"/>
              <a:defRPr/>
            </a:pPr>
            <a:r>
              <a:rPr lang="en-US" altLang="en-US" sz="900" smtClean="0"/>
              <a:t>There is no short run vs. long run here.  The stock price should incorporate expectations about the future of the company and consider the trade-off between short-run profits and long-run profits.</a:t>
            </a:r>
          </a:p>
          <a:p>
            <a:pPr lvl="1" eaLnBrk="1" hangingPunct="1">
              <a:buFontTx/>
              <a:buChar char="•"/>
              <a:defRPr/>
            </a:pPr>
            <a:r>
              <a:rPr lang="en-US" altLang="en-US" sz="900" smtClean="0"/>
              <a:t>The purpose of a for-profit business should be to make money for its owners.  Maximizing the current stock price increases the wealth of the owners of the firm.</a:t>
            </a:r>
          </a:p>
          <a:p>
            <a:pPr lvl="1" eaLnBrk="1" hangingPunct="1">
              <a:buFontTx/>
              <a:buChar char="•"/>
              <a:defRPr/>
            </a:pPr>
            <a:r>
              <a:rPr lang="en-US" altLang="en-US" sz="900" smtClean="0"/>
              <a:t>This is analogous to maximizing owners’ equity for firms that do not have publicly traded stock.</a:t>
            </a:r>
          </a:p>
          <a:p>
            <a:pPr lvl="1" eaLnBrk="1" hangingPunct="1">
              <a:buFontTx/>
              <a:buChar char="•"/>
              <a:defRPr/>
            </a:pPr>
            <a:r>
              <a:rPr lang="en-US" altLang="en-US" sz="900" smtClean="0"/>
              <a:t>Not-for-profits can also follow the same principle, but their “owners” are the constituencies that they were created to help.</a:t>
            </a:r>
          </a:p>
          <a:p>
            <a:pPr lvl="1" eaLnBrk="1" hangingPunct="1">
              <a:buFontTx/>
              <a:buChar char="•"/>
              <a:defRPr/>
            </a:pPr>
            <a:endParaRPr lang="en-US" altLang="en-US" sz="900" smtClean="0"/>
          </a:p>
          <a:p>
            <a:pPr eaLnBrk="1" hangingPunct="1">
              <a:defRPr/>
            </a:pPr>
            <a:r>
              <a:rPr lang="en-US" altLang="en-US" sz="900" smtClean="0"/>
              <a:t>The instructors manual provides a letter to stockholders that was written by former Coca-Cola CEO Roberto Goizueta.  There is also a brief discussion of an article that appeared in Fortune magazine that discusses Coke vs. Pepsi and their different philosophies on business in the early 1990s.</a:t>
            </a:r>
          </a:p>
          <a:p>
            <a:pPr eaLnBrk="1" hangingPunct="1">
              <a:defRPr/>
            </a:pPr>
            <a:endParaRPr lang="en-US" altLang="en-US" sz="900" smtClean="0"/>
          </a:p>
          <a:p>
            <a:pPr eaLnBrk="1" hangingPunct="1">
              <a:defRPr/>
            </a:pPr>
            <a:r>
              <a:rPr lang="en-US" altLang="en-US" sz="900" b="1" i="1" smtClean="0">
                <a:effectLst>
                  <a:outerShdw blurRad="38100" dist="38100" dir="2700000" algn="tl">
                    <a:srgbClr val="C0C0C0"/>
                  </a:outerShdw>
                </a:effectLst>
              </a:rPr>
              <a:t>Ethics Note:</a:t>
            </a:r>
            <a:r>
              <a:rPr lang="en-US" altLang="en-US" sz="900" smtClean="0"/>
              <a:t> See the instructor’s manual for a discussion of Dow-Corning, silicone breast implants, and the ethics involved with pursuing owners’ wealth at all costs.</a:t>
            </a:r>
            <a:endParaRPr lang="en-US" altLang="en-US" sz="900" b="1" i="1" smtClean="0">
              <a:effectLst>
                <a:outerShdw blurRad="38100" dist="38100" dir="2700000" algn="tl">
                  <a:srgbClr val="C0C0C0"/>
                </a:outerShdw>
              </a:effectLst>
            </a:endParaRPr>
          </a:p>
          <a:p>
            <a:pPr eaLnBrk="1" hangingPunct="1">
              <a:defRPr/>
            </a:pPr>
            <a:endParaRPr lang="en-US" altLang="en-US" sz="9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822C1F43-99E3-4EE1-98D2-98F62A70E2C2}" type="slidenum">
              <a:rPr lang="en-US" altLang="en-US" smtClean="0"/>
              <a:pPr/>
              <a:t>22</a:t>
            </a:fld>
            <a:endParaRPr lang="en-US" altLang="en-US" smtClean="0"/>
          </a:p>
        </p:txBody>
      </p:sp>
      <p:sp>
        <p:nvSpPr>
          <p:cNvPr id="36867" name="Rectangle 2"/>
          <p:cNvSpPr>
            <a:spLocks noRot="1" noChangeArrowheads="1" noTextEdit="1"/>
          </p:cNvSpPr>
          <p:nvPr>
            <p:ph type="sldImg"/>
          </p:nvPr>
        </p:nvSpPr>
        <p:spPr>
          <a:ln/>
        </p:spPr>
      </p:sp>
      <p:sp>
        <p:nvSpPr>
          <p:cNvPr id="100355" name="Rectangle 3"/>
          <p:cNvSpPr>
            <a:spLocks noGrp="1" noChangeArrowheads="1"/>
          </p:cNvSpPr>
          <p:nvPr>
            <p:ph type="body" idx="1"/>
          </p:nvPr>
        </p:nvSpPr>
        <p:spPr>
          <a:xfrm>
            <a:off x="914400" y="4416425"/>
            <a:ext cx="5029200" cy="4183063"/>
          </a:xfrm>
        </p:spPr>
        <p:txBody>
          <a:bodyPr/>
          <a:lstStyle/>
          <a:p>
            <a:pPr eaLnBrk="1" hangingPunct="1">
              <a:defRPr/>
            </a:pPr>
            <a:r>
              <a:rPr lang="en-US" altLang="en-US" b="1" i="1" smtClean="0">
                <a:effectLst>
                  <a:outerShdw blurRad="38100" dist="38100" dir="2700000" algn="tl">
                    <a:srgbClr val="C0C0C0"/>
                  </a:outerShdw>
                </a:effectLst>
              </a:rPr>
              <a:t>Video Note:</a:t>
            </a:r>
            <a:r>
              <a:rPr lang="en-US" altLang="en-US" smtClean="0"/>
              <a:t> This video focuses on how one company handled the tough decision to cut jobs and managed to successfully increase shareholder value.  It features ABT Co. in Canada.</a:t>
            </a:r>
          </a:p>
          <a:p>
            <a:pPr eaLnBrk="1" hangingPunct="1">
              <a:defRPr/>
            </a:pPr>
            <a:endParaRPr lang="en-US" altLang="en-US" smtClean="0"/>
          </a:p>
          <a:p>
            <a:pPr eaLnBrk="1" hangingPunct="1">
              <a:defRPr/>
            </a:pPr>
            <a:r>
              <a:rPr lang="en-US" altLang="en-US" smtClean="0"/>
              <a:t>A common example of an agency relationship is a real estate broker – in particular, if you break it down between a buyer’s agent and a seller’s agent.  A classic conflict of interest is when the agent is paid on commission, so they may be less willing to let the buyer know that a lower price might be accepted or they may elect to only show the buyer homes that are listed at the high end of the buyer’s price range.</a:t>
            </a:r>
          </a:p>
          <a:p>
            <a:pPr eaLnBrk="1" hangingPunct="1">
              <a:defRPr/>
            </a:pPr>
            <a:endParaRPr lang="en-US" altLang="en-US" smtClean="0"/>
          </a:p>
          <a:p>
            <a:pPr eaLnBrk="1" hangingPunct="1">
              <a:defRPr/>
            </a:pPr>
            <a:r>
              <a:rPr lang="en-US" altLang="en-US" b="1" i="1" smtClean="0">
                <a:effectLst>
                  <a:outerShdw blurRad="38100" dist="38100" dir="2700000" algn="tl">
                    <a:srgbClr val="C0C0C0"/>
                  </a:outerShdw>
                </a:effectLst>
              </a:rPr>
              <a:t>Ethics Note: </a:t>
            </a:r>
            <a:r>
              <a:rPr lang="en-US" altLang="en-US" smtClean="0"/>
              <a:t>The instructor’s manual provides a discussion of Gillette and the apparent agency problems that existed prior to the introduction of the Sensor razor.</a:t>
            </a:r>
          </a:p>
          <a:p>
            <a:pPr eaLnBrk="1" hangingPunct="1">
              <a:defRPr/>
            </a:pPr>
            <a:endParaRPr lang="en-US" altLang="en-US" smtClean="0"/>
          </a:p>
          <a:p>
            <a:pPr eaLnBrk="1" hangingPunct="1">
              <a:defRPr/>
            </a:pPr>
            <a:r>
              <a:rPr lang="en-US" altLang="en-US" smtClean="0"/>
              <a:t>Direct agency costs – the purchase of something for management that can’t be justified from a risk-return standpoint; monitoring costs.</a:t>
            </a:r>
          </a:p>
          <a:p>
            <a:pPr eaLnBrk="1" hangingPunct="1">
              <a:defRPr/>
            </a:pPr>
            <a:r>
              <a:rPr lang="en-US" altLang="en-US" smtClean="0"/>
              <a:t>Indirect agency costs – management’s tendency to forgo risky or expensive projects that could be justified from a risk-return standpoint.</a:t>
            </a:r>
            <a:endParaRPr lang="en-US" altLang="en-US" b="1" i="1" smtClean="0">
              <a:effectLst>
                <a:outerShdw blurRad="38100" dist="38100" dir="2700000" algn="tl">
                  <a:srgbClr val="C0C0C0"/>
                </a:outerShdw>
              </a:effectLs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a:spLocks noChangeArrowheads="1"/>
          </p:cNvSpPr>
          <p:nvPr/>
        </p:nvSpPr>
        <p:spPr bwMode="auto">
          <a:xfrm>
            <a:off x="8458200" y="990600"/>
            <a:ext cx="685800" cy="5867400"/>
          </a:xfrm>
          <a:prstGeom prst="rect">
            <a:avLst/>
          </a:prstGeom>
          <a:solidFill>
            <a:srgbClr val="60769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mtClean="0"/>
          </a:p>
        </p:txBody>
      </p:sp>
      <p:sp>
        <p:nvSpPr>
          <p:cNvPr id="5" name="Rectangle 7"/>
          <p:cNvSpPr>
            <a:spLocks noChangeArrowheads="1"/>
          </p:cNvSpPr>
          <p:nvPr/>
        </p:nvSpPr>
        <p:spPr bwMode="auto">
          <a:xfrm>
            <a:off x="0" y="5791200"/>
            <a:ext cx="8839200" cy="1066800"/>
          </a:xfrm>
          <a:prstGeom prst="rect">
            <a:avLst/>
          </a:prstGeom>
          <a:solidFill>
            <a:srgbClr val="FFEEA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mtClean="0"/>
          </a:p>
        </p:txBody>
      </p:sp>
      <p:sp>
        <p:nvSpPr>
          <p:cNvPr id="6" name="Rectangle 8"/>
          <p:cNvSpPr>
            <a:spLocks noChangeArrowheads="1"/>
          </p:cNvSpPr>
          <p:nvPr/>
        </p:nvSpPr>
        <p:spPr bwMode="auto">
          <a:xfrm>
            <a:off x="0" y="0"/>
            <a:ext cx="685800" cy="6477000"/>
          </a:xfrm>
          <a:prstGeom prst="rect">
            <a:avLst/>
          </a:prstGeom>
          <a:solidFill>
            <a:srgbClr val="60769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mtClean="0"/>
          </a:p>
        </p:txBody>
      </p:sp>
      <p:sp>
        <p:nvSpPr>
          <p:cNvPr id="7" name="Rectangle 9"/>
          <p:cNvSpPr>
            <a:spLocks noChangeArrowheads="1"/>
          </p:cNvSpPr>
          <p:nvPr/>
        </p:nvSpPr>
        <p:spPr bwMode="auto">
          <a:xfrm>
            <a:off x="304800" y="0"/>
            <a:ext cx="8839200" cy="990600"/>
          </a:xfrm>
          <a:prstGeom prst="rect">
            <a:avLst/>
          </a:prstGeom>
          <a:solidFill>
            <a:srgbClr val="FFEEA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mtClean="0"/>
          </a:p>
        </p:txBody>
      </p:sp>
      <p:sp>
        <p:nvSpPr>
          <p:cNvPr id="8" name="Rectangle 10"/>
          <p:cNvSpPr>
            <a:spLocks noChangeArrowheads="1"/>
          </p:cNvSpPr>
          <p:nvPr/>
        </p:nvSpPr>
        <p:spPr bwMode="auto">
          <a:xfrm>
            <a:off x="8458200" y="304800"/>
            <a:ext cx="685800" cy="685800"/>
          </a:xfrm>
          <a:prstGeom prst="rect">
            <a:avLst/>
          </a:prstGeom>
          <a:solidFill>
            <a:srgbClr val="60769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mtClean="0"/>
          </a:p>
        </p:txBody>
      </p:sp>
      <p:sp>
        <p:nvSpPr>
          <p:cNvPr id="9" name="Rectangle 11"/>
          <p:cNvSpPr>
            <a:spLocks noChangeArrowheads="1"/>
          </p:cNvSpPr>
          <p:nvPr/>
        </p:nvSpPr>
        <p:spPr bwMode="auto">
          <a:xfrm>
            <a:off x="4495800" y="762000"/>
            <a:ext cx="228600" cy="5257800"/>
          </a:xfrm>
          <a:prstGeom prst="rect">
            <a:avLst/>
          </a:prstGeom>
          <a:solidFill>
            <a:srgbClr val="94302B"/>
          </a:solidFill>
          <a:ln>
            <a:noFill/>
          </a:ln>
          <a:effectLst/>
          <a:extLst>
            <a:ext uri="{91240B29-F687-4F45-9708-019B960494DF}">
              <a14:hiddenLine xmlns:a14="http://schemas.microsoft.com/office/drawing/2010/main" w="9525">
                <a:solidFill>
                  <a:srgbClr val="F5F4B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mtClean="0"/>
          </a:p>
        </p:txBody>
      </p:sp>
      <p:sp>
        <p:nvSpPr>
          <p:cNvPr id="10" name="Rectangle 12"/>
          <p:cNvSpPr>
            <a:spLocks noChangeArrowheads="1"/>
          </p:cNvSpPr>
          <p:nvPr/>
        </p:nvSpPr>
        <p:spPr bwMode="auto">
          <a:xfrm>
            <a:off x="457200" y="762000"/>
            <a:ext cx="228600" cy="5257800"/>
          </a:xfrm>
          <a:prstGeom prst="rect">
            <a:avLst/>
          </a:prstGeom>
          <a:solidFill>
            <a:srgbClr val="94302B"/>
          </a:solidFill>
          <a:ln>
            <a:noFill/>
          </a:ln>
          <a:effectLst/>
          <a:extLst>
            <a:ext uri="{91240B29-F687-4F45-9708-019B960494DF}">
              <a14:hiddenLine xmlns:a14="http://schemas.microsoft.com/office/drawing/2010/main" w="9525">
                <a:solidFill>
                  <a:srgbClr val="F5F4B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mtClean="0"/>
          </a:p>
        </p:txBody>
      </p:sp>
      <p:sp>
        <p:nvSpPr>
          <p:cNvPr id="11" name="Rectangle 13"/>
          <p:cNvSpPr>
            <a:spLocks noChangeArrowheads="1"/>
          </p:cNvSpPr>
          <p:nvPr/>
        </p:nvSpPr>
        <p:spPr bwMode="auto">
          <a:xfrm>
            <a:off x="685800" y="5791200"/>
            <a:ext cx="3810000" cy="228600"/>
          </a:xfrm>
          <a:prstGeom prst="rect">
            <a:avLst/>
          </a:prstGeom>
          <a:solidFill>
            <a:srgbClr val="9430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mtClean="0"/>
          </a:p>
        </p:txBody>
      </p:sp>
      <p:sp>
        <p:nvSpPr>
          <p:cNvPr id="12" name="Rectangle 14"/>
          <p:cNvSpPr>
            <a:spLocks noChangeArrowheads="1"/>
          </p:cNvSpPr>
          <p:nvPr/>
        </p:nvSpPr>
        <p:spPr bwMode="auto">
          <a:xfrm>
            <a:off x="685800" y="762000"/>
            <a:ext cx="3810000" cy="228600"/>
          </a:xfrm>
          <a:prstGeom prst="rect">
            <a:avLst/>
          </a:prstGeom>
          <a:solidFill>
            <a:srgbClr val="9430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mtClean="0"/>
          </a:p>
        </p:txBody>
      </p:sp>
      <p:sp>
        <p:nvSpPr>
          <p:cNvPr id="13" name="Rectangle 15"/>
          <p:cNvSpPr>
            <a:spLocks noChangeArrowheads="1"/>
          </p:cNvSpPr>
          <p:nvPr/>
        </p:nvSpPr>
        <p:spPr bwMode="auto">
          <a:xfrm>
            <a:off x="3505200" y="6553200"/>
            <a:ext cx="5410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defRPr/>
            </a:pPr>
            <a:r>
              <a:rPr lang="en-US" altLang="en-US" sz="1200" i="1" dirty="0" smtClean="0">
                <a:solidFill>
                  <a:schemeClr val="bg1"/>
                </a:solidFill>
                <a:latin typeface="Book Antiqua" panose="02040602050305030304" pitchFamily="18" charset="0"/>
              </a:rPr>
              <a:t>.</a:t>
            </a:r>
          </a:p>
        </p:txBody>
      </p:sp>
      <p:sp>
        <p:nvSpPr>
          <p:cNvPr id="14" name="Rectangle 16"/>
          <p:cNvSpPr>
            <a:spLocks noChangeArrowheads="1"/>
          </p:cNvSpPr>
          <p:nvPr/>
        </p:nvSpPr>
        <p:spPr bwMode="auto">
          <a:xfrm>
            <a:off x="76200" y="6553200"/>
            <a:ext cx="2514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defRPr/>
            </a:pPr>
            <a:r>
              <a:rPr lang="en-US" altLang="en-US" sz="1200" b="1" i="1" dirty="0" smtClean="0">
                <a:solidFill>
                  <a:srgbClr val="660033"/>
                </a:solidFill>
                <a:latin typeface="Book Antiqua" panose="02040602050305030304" pitchFamily="18" charset="0"/>
              </a:rPr>
              <a:t>Slides by MAKS, MIS, DU</a:t>
            </a:r>
          </a:p>
        </p:txBody>
      </p:sp>
      <p:sp>
        <p:nvSpPr>
          <p:cNvPr id="60433" name="Rectangle 17"/>
          <p:cNvSpPr>
            <a:spLocks noGrp="1" noChangeArrowheads="1"/>
          </p:cNvSpPr>
          <p:nvPr>
            <p:ph type="subTitle" idx="1"/>
          </p:nvPr>
        </p:nvSpPr>
        <p:spPr>
          <a:xfrm>
            <a:off x="4724400" y="2895600"/>
            <a:ext cx="3733800" cy="2819400"/>
          </a:xfrm>
          <a:effectLst>
            <a:outerShdw dist="45791" dir="8778596" algn="ctr" rotWithShape="0">
              <a:schemeClr val="bg1">
                <a:alpha val="50000"/>
              </a:schemeClr>
            </a:outerShdw>
          </a:effectLst>
        </p:spPr>
        <p:txBody>
          <a:bodyPr anchor="ctr" anchorCtr="1"/>
          <a:lstStyle>
            <a:lvl1pPr marL="0" indent="0" algn="ctr">
              <a:buFontTx/>
              <a:buNone/>
              <a:defRPr>
                <a:solidFill>
                  <a:srgbClr val="607698"/>
                </a:solidFill>
              </a:defRPr>
            </a:lvl1pPr>
          </a:lstStyle>
          <a:p>
            <a:pPr lvl="0"/>
            <a:r>
              <a:rPr lang="en-US" altLang="en-US" noProof="0" smtClean="0"/>
              <a:t>Click to edit Master subtitle style</a:t>
            </a:r>
          </a:p>
        </p:txBody>
      </p:sp>
      <p:sp>
        <p:nvSpPr>
          <p:cNvPr id="60434" name="Rectangle 18"/>
          <p:cNvSpPr>
            <a:spLocks noGrp="1" noChangeArrowheads="1"/>
          </p:cNvSpPr>
          <p:nvPr>
            <p:ph type="ctrTitle" sz="quarter"/>
          </p:nvPr>
        </p:nvSpPr>
        <p:spPr>
          <a:xfrm>
            <a:off x="4724400" y="1143000"/>
            <a:ext cx="3657600" cy="1470025"/>
          </a:xfrm>
        </p:spPr>
        <p:txBody>
          <a:bodyPr/>
          <a:lstStyle>
            <a:lvl1pPr>
              <a:defRPr sz="4000"/>
            </a:lvl1pPr>
          </a:lstStyle>
          <a:p>
            <a:pPr lvl="0"/>
            <a:r>
              <a:rPr lang="en-US" altLang="en-US" noProof="0" smtClean="0"/>
              <a:t>Chapter ##</a:t>
            </a:r>
          </a:p>
        </p:txBody>
      </p:sp>
    </p:spTree>
    <p:extLst>
      <p:ext uri="{BB962C8B-B14F-4D97-AF65-F5344CB8AC3E}">
        <p14:creationId xmlns:p14="http://schemas.microsoft.com/office/powerpoint/2010/main" val="2321503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D39C08B-6350-40A6-88C2-B9C2D424CB22}" type="slidenum">
              <a:rPr lang="en-US" altLang="en-US"/>
              <a:pPr>
                <a:defRPr/>
              </a:pPr>
              <a:t>‹#›</a:t>
            </a:fld>
            <a:endParaRPr lang="en-US" altLang="en-US"/>
          </a:p>
        </p:txBody>
      </p:sp>
    </p:spTree>
    <p:extLst>
      <p:ext uri="{BB962C8B-B14F-4D97-AF65-F5344CB8AC3E}">
        <p14:creationId xmlns:p14="http://schemas.microsoft.com/office/powerpoint/2010/main" val="2118678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CD7A2EB-516E-4566-9622-235B5C4542D5}" type="slidenum">
              <a:rPr lang="en-US" altLang="en-US"/>
              <a:pPr>
                <a:defRPr/>
              </a:pPr>
              <a:t>‹#›</a:t>
            </a:fld>
            <a:endParaRPr lang="en-US" altLang="en-US"/>
          </a:p>
        </p:txBody>
      </p:sp>
    </p:spTree>
    <p:extLst>
      <p:ext uri="{BB962C8B-B14F-4D97-AF65-F5344CB8AC3E}">
        <p14:creationId xmlns:p14="http://schemas.microsoft.com/office/powerpoint/2010/main" val="410281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637807F-1D06-422C-912F-0541DD7277AF}" type="slidenum">
              <a:rPr lang="en-US" altLang="en-US"/>
              <a:pPr>
                <a:defRPr/>
              </a:pPr>
              <a:t>‹#›</a:t>
            </a:fld>
            <a:endParaRPr lang="en-US" altLang="en-US"/>
          </a:p>
        </p:txBody>
      </p:sp>
    </p:spTree>
    <p:extLst>
      <p:ext uri="{BB962C8B-B14F-4D97-AF65-F5344CB8AC3E}">
        <p14:creationId xmlns:p14="http://schemas.microsoft.com/office/powerpoint/2010/main" val="988211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B219D4C-F3CE-4265-988F-AD9871774764}" type="slidenum">
              <a:rPr lang="en-US" altLang="en-US"/>
              <a:pPr>
                <a:defRPr/>
              </a:pPr>
              <a:t>‹#›</a:t>
            </a:fld>
            <a:endParaRPr lang="en-US" altLang="en-US"/>
          </a:p>
        </p:txBody>
      </p:sp>
    </p:spTree>
    <p:extLst>
      <p:ext uri="{BB962C8B-B14F-4D97-AF65-F5344CB8AC3E}">
        <p14:creationId xmlns:p14="http://schemas.microsoft.com/office/powerpoint/2010/main" val="2935573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12F4611F-EA46-46BD-8785-7B707768E743}" type="slidenum">
              <a:rPr lang="en-US" altLang="en-US"/>
              <a:pPr>
                <a:defRPr/>
              </a:pPr>
              <a:t>‹#›</a:t>
            </a:fld>
            <a:endParaRPr lang="en-US" altLang="en-US"/>
          </a:p>
        </p:txBody>
      </p:sp>
    </p:spTree>
    <p:extLst>
      <p:ext uri="{BB962C8B-B14F-4D97-AF65-F5344CB8AC3E}">
        <p14:creationId xmlns:p14="http://schemas.microsoft.com/office/powerpoint/2010/main" val="707155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55BAF91A-DAD4-4961-8A57-660768E7D1EC}" type="slidenum">
              <a:rPr lang="en-US" altLang="en-US"/>
              <a:pPr>
                <a:defRPr/>
              </a:pPr>
              <a:t>‹#›</a:t>
            </a:fld>
            <a:endParaRPr lang="en-US" altLang="en-US"/>
          </a:p>
        </p:txBody>
      </p:sp>
    </p:spTree>
    <p:extLst>
      <p:ext uri="{BB962C8B-B14F-4D97-AF65-F5344CB8AC3E}">
        <p14:creationId xmlns:p14="http://schemas.microsoft.com/office/powerpoint/2010/main" val="3553490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7E8DE689-CE5B-4D77-84FA-BE229A44DDCE}" type="slidenum">
              <a:rPr lang="en-US" altLang="en-US"/>
              <a:pPr>
                <a:defRPr/>
              </a:pPr>
              <a:t>‹#›</a:t>
            </a:fld>
            <a:endParaRPr lang="en-US" altLang="en-US"/>
          </a:p>
        </p:txBody>
      </p:sp>
    </p:spTree>
    <p:extLst>
      <p:ext uri="{BB962C8B-B14F-4D97-AF65-F5344CB8AC3E}">
        <p14:creationId xmlns:p14="http://schemas.microsoft.com/office/powerpoint/2010/main" val="206067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C78C46C5-7D97-4A71-853C-91571BAFC9E9}" type="slidenum">
              <a:rPr lang="en-US" altLang="en-US"/>
              <a:pPr>
                <a:defRPr/>
              </a:pPr>
              <a:t>‹#›</a:t>
            </a:fld>
            <a:endParaRPr lang="en-US" altLang="en-US"/>
          </a:p>
        </p:txBody>
      </p:sp>
    </p:spTree>
    <p:extLst>
      <p:ext uri="{BB962C8B-B14F-4D97-AF65-F5344CB8AC3E}">
        <p14:creationId xmlns:p14="http://schemas.microsoft.com/office/powerpoint/2010/main" val="2482324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5FF333B3-E6F4-47D8-ABB6-080E2890AE58}" type="slidenum">
              <a:rPr lang="en-US" altLang="en-US"/>
              <a:pPr>
                <a:defRPr/>
              </a:pPr>
              <a:t>‹#›</a:t>
            </a:fld>
            <a:endParaRPr lang="en-US" altLang="en-US"/>
          </a:p>
        </p:txBody>
      </p:sp>
    </p:spTree>
    <p:extLst>
      <p:ext uri="{BB962C8B-B14F-4D97-AF65-F5344CB8AC3E}">
        <p14:creationId xmlns:p14="http://schemas.microsoft.com/office/powerpoint/2010/main" val="2841348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72755E0-C0B7-4AC6-BE9C-35B74B91515B}" type="slidenum">
              <a:rPr lang="en-US" altLang="en-US"/>
              <a:pPr>
                <a:defRPr/>
              </a:pPr>
              <a:t>‹#›</a:t>
            </a:fld>
            <a:endParaRPr lang="en-US" altLang="en-US"/>
          </a:p>
        </p:txBody>
      </p:sp>
    </p:spTree>
    <p:extLst>
      <p:ext uri="{BB962C8B-B14F-4D97-AF65-F5344CB8AC3E}">
        <p14:creationId xmlns:p14="http://schemas.microsoft.com/office/powerpoint/2010/main" val="2741901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939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5939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
        <p:nvSpPr>
          <p:cNvPr id="5939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CBF1208-E856-4200-8842-E1208B4BAD71}" type="slidenum">
              <a:rPr lang="en-US" altLang="en-US"/>
              <a:pPr>
                <a:defRPr/>
              </a:pPr>
              <a:t>‹#›</a:t>
            </a:fld>
            <a:endParaRPr lang="en-US" altLang="en-US"/>
          </a:p>
        </p:txBody>
      </p:sp>
      <p:sp>
        <p:nvSpPr>
          <p:cNvPr id="1031" name="Rectangle 7"/>
          <p:cNvSpPr>
            <a:spLocks noChangeArrowheads="1"/>
          </p:cNvSpPr>
          <p:nvPr/>
        </p:nvSpPr>
        <p:spPr bwMode="auto">
          <a:xfrm>
            <a:off x="8763000" y="990600"/>
            <a:ext cx="381000" cy="5867400"/>
          </a:xfrm>
          <a:prstGeom prst="rect">
            <a:avLst/>
          </a:prstGeom>
          <a:solidFill>
            <a:srgbClr val="60769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mtClean="0"/>
          </a:p>
        </p:txBody>
      </p:sp>
      <p:sp>
        <p:nvSpPr>
          <p:cNvPr id="1032" name="Rectangle 12"/>
          <p:cNvSpPr>
            <a:spLocks noChangeArrowheads="1"/>
          </p:cNvSpPr>
          <p:nvPr/>
        </p:nvSpPr>
        <p:spPr bwMode="auto">
          <a:xfrm>
            <a:off x="0" y="6324600"/>
            <a:ext cx="8915400" cy="533400"/>
          </a:xfrm>
          <a:prstGeom prst="rect">
            <a:avLst/>
          </a:prstGeom>
          <a:solidFill>
            <a:srgbClr val="FFEEA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mtClean="0"/>
          </a:p>
        </p:txBody>
      </p:sp>
      <p:sp>
        <p:nvSpPr>
          <p:cNvPr id="1033" name="Text Box 13"/>
          <p:cNvSpPr txBox="1">
            <a:spLocks noChangeArrowheads="1"/>
          </p:cNvSpPr>
          <p:nvPr/>
        </p:nvSpPr>
        <p:spPr bwMode="auto">
          <a:xfrm>
            <a:off x="8229600" y="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defRPr/>
            </a:pPr>
            <a:r>
              <a:rPr lang="en-US" altLang="en-US" smtClean="0">
                <a:solidFill>
                  <a:srgbClr val="660033"/>
                </a:solidFill>
                <a:latin typeface="Times New Roman" panose="02020603050405020304" pitchFamily="18" charset="0"/>
              </a:rPr>
              <a:t>1-</a:t>
            </a:r>
            <a:fld id="{C17EEC60-7725-4DB7-A5F0-4F36C26C0B51}" type="slidenum">
              <a:rPr lang="en-US" altLang="en-US" smtClean="0">
                <a:solidFill>
                  <a:srgbClr val="660033"/>
                </a:solidFill>
                <a:latin typeface="Times New Roman" panose="02020603050405020304" pitchFamily="18" charset="0"/>
              </a:rPr>
              <a:pPr eaLnBrk="1" hangingPunct="1">
                <a:spcBef>
                  <a:spcPct val="50000"/>
                </a:spcBef>
                <a:defRPr/>
              </a:pPr>
              <a:t>‹#›</a:t>
            </a:fld>
            <a:endParaRPr lang="en-US" altLang="en-US" smtClean="0">
              <a:solidFill>
                <a:srgbClr val="660033"/>
              </a:solidFill>
              <a:latin typeface="Times New Roman" panose="02020603050405020304" pitchFamily="18" charset="0"/>
            </a:endParaRPr>
          </a:p>
        </p:txBody>
      </p:sp>
      <p:sp>
        <p:nvSpPr>
          <p:cNvPr id="1034" name="Rectangle 14"/>
          <p:cNvSpPr>
            <a:spLocks noChangeArrowheads="1"/>
          </p:cNvSpPr>
          <p:nvPr/>
        </p:nvSpPr>
        <p:spPr bwMode="auto">
          <a:xfrm>
            <a:off x="0" y="0"/>
            <a:ext cx="457200" cy="6477000"/>
          </a:xfrm>
          <a:prstGeom prst="rect">
            <a:avLst/>
          </a:prstGeom>
          <a:solidFill>
            <a:srgbClr val="60769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mtClean="0"/>
          </a:p>
        </p:txBody>
      </p:sp>
      <p:sp>
        <p:nvSpPr>
          <p:cNvPr id="1035" name="Rectangle 15"/>
          <p:cNvSpPr>
            <a:spLocks noChangeArrowheads="1"/>
          </p:cNvSpPr>
          <p:nvPr/>
        </p:nvSpPr>
        <p:spPr bwMode="auto">
          <a:xfrm>
            <a:off x="304800" y="0"/>
            <a:ext cx="8839200" cy="381000"/>
          </a:xfrm>
          <a:prstGeom prst="rect">
            <a:avLst/>
          </a:prstGeom>
          <a:solidFill>
            <a:srgbClr val="FFEEA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mtClean="0"/>
          </a:p>
        </p:txBody>
      </p:sp>
      <p:sp>
        <p:nvSpPr>
          <p:cNvPr id="1036" name="Rectangle 16"/>
          <p:cNvSpPr>
            <a:spLocks noChangeArrowheads="1"/>
          </p:cNvSpPr>
          <p:nvPr/>
        </p:nvSpPr>
        <p:spPr bwMode="auto">
          <a:xfrm>
            <a:off x="8763000" y="304800"/>
            <a:ext cx="381000" cy="685800"/>
          </a:xfrm>
          <a:prstGeom prst="rect">
            <a:avLst/>
          </a:prstGeom>
          <a:solidFill>
            <a:srgbClr val="60769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mtClean="0"/>
          </a:p>
        </p:txBody>
      </p:sp>
      <p:sp>
        <p:nvSpPr>
          <p:cNvPr id="1037" name="Text Box 17"/>
          <p:cNvSpPr txBox="1">
            <a:spLocks noChangeArrowheads="1"/>
          </p:cNvSpPr>
          <p:nvPr/>
        </p:nvSpPr>
        <p:spPr bwMode="auto">
          <a:xfrm>
            <a:off x="8305800" y="0"/>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defRPr/>
            </a:pPr>
            <a:r>
              <a:rPr lang="en-US" altLang="en-US" sz="2000" smtClean="0">
                <a:solidFill>
                  <a:srgbClr val="660033"/>
                </a:solidFill>
              </a:rPr>
              <a:t>1-</a:t>
            </a:r>
            <a:fld id="{6FB7161A-FABF-400F-B051-DBBB9A97F679}" type="slidenum">
              <a:rPr lang="en-US" altLang="en-US" sz="2000" smtClean="0">
                <a:solidFill>
                  <a:srgbClr val="660033"/>
                </a:solidFill>
              </a:rPr>
              <a:pPr algn="r" eaLnBrk="1" hangingPunct="1">
                <a:spcBef>
                  <a:spcPct val="50000"/>
                </a:spcBef>
                <a:defRPr/>
              </a:pPr>
              <a:t>‹#›</a:t>
            </a:fld>
            <a:endParaRPr lang="en-US" altLang="en-US" sz="2000" smtClean="0">
              <a:solidFill>
                <a:srgbClr val="660033"/>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ctr" rtl="0" eaLnBrk="0" fontAlgn="base" hangingPunct="0">
        <a:spcBef>
          <a:spcPct val="0"/>
        </a:spcBef>
        <a:spcAft>
          <a:spcPct val="0"/>
        </a:spcAft>
        <a:defRPr sz="4400" kern="1200">
          <a:solidFill>
            <a:srgbClr val="607698"/>
          </a:solidFill>
          <a:latin typeface="+mj-lt"/>
          <a:ea typeface="+mj-ea"/>
          <a:cs typeface="+mj-cs"/>
        </a:defRPr>
      </a:lvl1pPr>
      <a:lvl2pPr algn="ctr" rtl="0" eaLnBrk="0" fontAlgn="base" hangingPunct="0">
        <a:spcBef>
          <a:spcPct val="0"/>
        </a:spcBef>
        <a:spcAft>
          <a:spcPct val="0"/>
        </a:spcAft>
        <a:defRPr sz="4400">
          <a:solidFill>
            <a:srgbClr val="607698"/>
          </a:solidFill>
          <a:latin typeface="Arial" panose="020B0604020202020204" pitchFamily="34" charset="0"/>
        </a:defRPr>
      </a:lvl2pPr>
      <a:lvl3pPr algn="ctr" rtl="0" eaLnBrk="0" fontAlgn="base" hangingPunct="0">
        <a:spcBef>
          <a:spcPct val="0"/>
        </a:spcBef>
        <a:spcAft>
          <a:spcPct val="0"/>
        </a:spcAft>
        <a:defRPr sz="4400">
          <a:solidFill>
            <a:srgbClr val="607698"/>
          </a:solidFill>
          <a:latin typeface="Arial" panose="020B0604020202020204" pitchFamily="34" charset="0"/>
        </a:defRPr>
      </a:lvl3pPr>
      <a:lvl4pPr algn="ctr" rtl="0" eaLnBrk="0" fontAlgn="base" hangingPunct="0">
        <a:spcBef>
          <a:spcPct val="0"/>
        </a:spcBef>
        <a:spcAft>
          <a:spcPct val="0"/>
        </a:spcAft>
        <a:defRPr sz="4400">
          <a:solidFill>
            <a:srgbClr val="607698"/>
          </a:solidFill>
          <a:latin typeface="Arial" panose="020B0604020202020204" pitchFamily="34" charset="0"/>
        </a:defRPr>
      </a:lvl4pPr>
      <a:lvl5pPr algn="ctr" rtl="0" eaLnBrk="0" fontAlgn="base" hangingPunct="0">
        <a:spcBef>
          <a:spcPct val="0"/>
        </a:spcBef>
        <a:spcAft>
          <a:spcPct val="0"/>
        </a:spcAft>
        <a:defRPr sz="4400">
          <a:solidFill>
            <a:srgbClr val="607698"/>
          </a:solidFill>
          <a:latin typeface="Arial" panose="020B0604020202020204" pitchFamily="34" charset="0"/>
        </a:defRPr>
      </a:lvl5pPr>
      <a:lvl6pPr marL="457200" algn="ctr" rtl="0" fontAlgn="base">
        <a:spcBef>
          <a:spcPct val="0"/>
        </a:spcBef>
        <a:spcAft>
          <a:spcPct val="0"/>
        </a:spcAft>
        <a:defRPr sz="4400">
          <a:solidFill>
            <a:srgbClr val="607698"/>
          </a:solidFill>
          <a:latin typeface="Arial" panose="020B0604020202020204" pitchFamily="34" charset="0"/>
        </a:defRPr>
      </a:lvl6pPr>
      <a:lvl7pPr marL="914400" algn="ctr" rtl="0" fontAlgn="base">
        <a:spcBef>
          <a:spcPct val="0"/>
        </a:spcBef>
        <a:spcAft>
          <a:spcPct val="0"/>
        </a:spcAft>
        <a:defRPr sz="4400">
          <a:solidFill>
            <a:srgbClr val="607698"/>
          </a:solidFill>
          <a:latin typeface="Arial" panose="020B0604020202020204" pitchFamily="34" charset="0"/>
        </a:defRPr>
      </a:lvl7pPr>
      <a:lvl8pPr marL="1371600" algn="ctr" rtl="0" fontAlgn="base">
        <a:spcBef>
          <a:spcPct val="0"/>
        </a:spcBef>
        <a:spcAft>
          <a:spcPct val="0"/>
        </a:spcAft>
        <a:defRPr sz="4400">
          <a:solidFill>
            <a:srgbClr val="607698"/>
          </a:solidFill>
          <a:latin typeface="Arial" panose="020B0604020202020204" pitchFamily="34" charset="0"/>
        </a:defRPr>
      </a:lvl8pPr>
      <a:lvl9pPr marL="1828800" algn="ctr" rtl="0" fontAlgn="base">
        <a:spcBef>
          <a:spcPct val="0"/>
        </a:spcBef>
        <a:spcAft>
          <a:spcPct val="0"/>
        </a:spcAft>
        <a:defRPr sz="4400">
          <a:solidFill>
            <a:srgbClr val="607698"/>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hyperlink" Target="http://www.nolo.com/encyclopedia/articles/sb/which_form.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3" Type="http://schemas.openxmlformats.org/officeDocument/2006/relationships/hyperlink" Target="http://www.nolo.com/encyclopedia/articles/sb/sps_defined.html"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3" Type="http://schemas.openxmlformats.org/officeDocument/2006/relationships/hyperlink" Target="http://www.nolo.com/encyclopedia/articles/sb/partnerships.html"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wmf"/></Relationships>
</file>

<file path=ppt/slides/_rels/slide13.xml.rels><?xml version="1.0" encoding="UTF-8" standalone="yes"?>
<Relationships xmlns="http://schemas.openxmlformats.org/package/2006/relationships"><Relationship Id="rId3" Type="http://schemas.openxmlformats.org/officeDocument/2006/relationships/hyperlink" Target="http://www.nolo.com/encyclopedia/articles/sb/corp_faq.html"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careers-in-business.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28.xml.rels><?xml version="1.0" encoding="UTF-8" standalone="yes"?>
<Relationships xmlns="http://schemas.openxmlformats.org/package/2006/relationships"><Relationship Id="rId3" Type="http://schemas.openxmlformats.org/officeDocument/2006/relationships/hyperlink" Target="http://www.careers-in-business.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nyse.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nasdaq.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5"/>
          <p:cNvSpPr>
            <a:spLocks noGrp="1"/>
          </p:cNvSpPr>
          <p:nvPr>
            <p:ph idx="1"/>
          </p:nvPr>
        </p:nvSpPr>
        <p:spPr>
          <a:xfrm>
            <a:off x="838200" y="457200"/>
            <a:ext cx="7678738" cy="5943600"/>
          </a:xfrm>
        </p:spPr>
        <p:txBody>
          <a:bodyPr/>
          <a:lstStyle/>
          <a:p>
            <a:pPr marL="0" indent="0">
              <a:buFontTx/>
              <a:buNone/>
            </a:pPr>
            <a:r>
              <a:rPr lang="en-US" altLang="en-US" sz="4400" b="1" smtClean="0">
                <a:solidFill>
                  <a:srgbClr val="94302B"/>
                </a:solidFill>
              </a:rPr>
              <a:t>Principles of Managerial Finance </a:t>
            </a:r>
          </a:p>
          <a:p>
            <a:pPr marL="0" indent="0">
              <a:buFontTx/>
              <a:buNone/>
            </a:pPr>
            <a:r>
              <a:rPr lang="en-US" altLang="en-US" sz="4400" b="1" smtClean="0">
                <a:solidFill>
                  <a:srgbClr val="94302B"/>
                </a:solidFill>
              </a:rPr>
              <a:t>14</a:t>
            </a:r>
            <a:r>
              <a:rPr lang="en-US" altLang="en-US" sz="4400" b="1" baseline="30000" smtClean="0">
                <a:solidFill>
                  <a:srgbClr val="94302B"/>
                </a:solidFill>
              </a:rPr>
              <a:t>th</a:t>
            </a:r>
            <a:r>
              <a:rPr lang="en-US" altLang="en-US" sz="4400" b="1" smtClean="0">
                <a:solidFill>
                  <a:srgbClr val="94302B"/>
                </a:solidFill>
              </a:rPr>
              <a:t> Edition </a:t>
            </a:r>
          </a:p>
          <a:p>
            <a:pPr marL="0" indent="0">
              <a:buFontTx/>
              <a:buNone/>
            </a:pPr>
            <a:endParaRPr lang="en-US" altLang="en-US" smtClean="0"/>
          </a:p>
          <a:p>
            <a:pPr marL="0" indent="0">
              <a:buFontTx/>
              <a:buNone/>
            </a:pPr>
            <a:r>
              <a:rPr lang="en-US" altLang="en-US" smtClean="0"/>
              <a:t>Lawrence J. Gitman</a:t>
            </a:r>
          </a:p>
          <a:p>
            <a:pPr marL="0" indent="0">
              <a:buFontTx/>
              <a:buNone/>
            </a:pPr>
            <a:r>
              <a:rPr lang="en-US" altLang="en-US" smtClean="0"/>
              <a:t>San Diego State University</a:t>
            </a:r>
          </a:p>
          <a:p>
            <a:pPr marL="0" indent="0">
              <a:buFontTx/>
              <a:buNone/>
            </a:pPr>
            <a:r>
              <a:rPr lang="en-US" altLang="en-US" smtClean="0"/>
              <a:t>Chad J. Zutter</a:t>
            </a:r>
          </a:p>
          <a:p>
            <a:pPr marL="0" indent="0">
              <a:buFontTx/>
              <a:buNone/>
            </a:pPr>
            <a:r>
              <a:rPr lang="en-US" altLang="en-US" smtClean="0"/>
              <a:t>University of Pittsburgh</a:t>
            </a:r>
          </a:p>
          <a:p>
            <a:pPr marL="0" indent="0">
              <a:buFontTx/>
              <a:buNone/>
            </a:pPr>
            <a:endParaRPr lang="en-US" altLang="en-US" smtClean="0"/>
          </a:p>
        </p:txBody>
      </p:sp>
      <p:sp>
        <p:nvSpPr>
          <p:cNvPr id="5123" name="Slide Number Placeholder 3"/>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D5F867B-5A74-4BF8-9A25-89652216F1DD}" type="slidenum">
              <a:rPr lang="en-US" altLang="en-US" smtClean="0"/>
              <a:pPr/>
              <a:t>0</a:t>
            </a:fld>
            <a:endParaRPr lang="en-US" altLang="en-US"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2F799ED-B582-42BE-8CF6-B0FF7BBC3034}" type="slidenum">
              <a:rPr lang="en-US" altLang="en-US" sz="1400" smtClean="0"/>
              <a:pPr>
                <a:spcBef>
                  <a:spcPct val="0"/>
                </a:spcBef>
                <a:buFontTx/>
                <a:buNone/>
              </a:pPr>
              <a:t>9</a:t>
            </a:fld>
            <a:endParaRPr lang="en-US" altLang="en-US" sz="1400" smtClean="0"/>
          </a:p>
        </p:txBody>
      </p:sp>
      <p:sp>
        <p:nvSpPr>
          <p:cNvPr id="16387" name="Rectangle 2"/>
          <p:cNvSpPr>
            <a:spLocks noGrp="1" noChangeArrowheads="1"/>
          </p:cNvSpPr>
          <p:nvPr>
            <p:ph type="title"/>
          </p:nvPr>
        </p:nvSpPr>
        <p:spPr/>
        <p:txBody>
          <a:bodyPr/>
          <a:lstStyle/>
          <a:p>
            <a:pPr eaLnBrk="1" hangingPunct="1"/>
            <a:r>
              <a:rPr lang="en-US" altLang="en-US" smtClean="0"/>
              <a:t>Forms of Business Organization</a:t>
            </a:r>
          </a:p>
        </p:txBody>
      </p:sp>
      <p:sp>
        <p:nvSpPr>
          <p:cNvPr id="89091" name="Rectangle 3"/>
          <p:cNvSpPr>
            <a:spLocks noGrp="1" noChangeArrowheads="1"/>
          </p:cNvSpPr>
          <p:nvPr>
            <p:ph type="body" idx="1"/>
          </p:nvPr>
        </p:nvSpPr>
        <p:spPr>
          <a:xfrm>
            <a:off x="685800" y="1600200"/>
            <a:ext cx="7772400" cy="4525963"/>
          </a:xfrm>
        </p:spPr>
        <p:txBody>
          <a:bodyPr/>
          <a:lstStyle/>
          <a:p>
            <a:pPr eaLnBrk="1" hangingPunct="1"/>
            <a:r>
              <a:rPr lang="en-US" altLang="en-US" smtClean="0"/>
              <a:t>Three major forms in the United States</a:t>
            </a:r>
          </a:p>
          <a:p>
            <a:pPr lvl="1" eaLnBrk="1" hangingPunct="1"/>
            <a:r>
              <a:rPr lang="en-US" altLang="en-US" smtClean="0"/>
              <a:t>Sole proprietorship</a:t>
            </a:r>
          </a:p>
          <a:p>
            <a:pPr lvl="1" eaLnBrk="1" hangingPunct="1"/>
            <a:r>
              <a:rPr lang="en-US" altLang="en-US" smtClean="0"/>
              <a:t>Partnership</a:t>
            </a:r>
          </a:p>
          <a:p>
            <a:pPr lvl="2" eaLnBrk="1" hangingPunct="1"/>
            <a:r>
              <a:rPr lang="en-US" altLang="en-US" smtClean="0"/>
              <a:t>General</a:t>
            </a:r>
          </a:p>
          <a:p>
            <a:pPr lvl="2" eaLnBrk="1" hangingPunct="1"/>
            <a:r>
              <a:rPr lang="en-US" altLang="en-US" smtClean="0"/>
              <a:t>Limited</a:t>
            </a:r>
          </a:p>
          <a:p>
            <a:pPr lvl="1" eaLnBrk="1" hangingPunct="1"/>
            <a:r>
              <a:rPr lang="en-US" altLang="en-US" smtClean="0"/>
              <a:t>Corporation</a:t>
            </a:r>
          </a:p>
          <a:p>
            <a:pPr lvl="2" eaLnBrk="1" hangingPunct="1"/>
            <a:r>
              <a:rPr lang="en-US" altLang="en-US" smtClean="0"/>
              <a:t>S-Corp</a:t>
            </a:r>
          </a:p>
          <a:p>
            <a:pPr lvl="2" eaLnBrk="1" hangingPunct="1"/>
            <a:r>
              <a:rPr lang="en-US" altLang="en-US" smtClean="0"/>
              <a:t>Limited liability company</a:t>
            </a:r>
          </a:p>
        </p:txBody>
      </p:sp>
      <p:pic>
        <p:nvPicPr>
          <p:cNvPr id="89092" name="Picture 4" descr="bd09310_">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00" y="3276600"/>
            <a:ext cx="64928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 calcmode="lin" valueType="num">
                                      <p:cBhvr additive="base">
                                        <p:cTn id="7" dur="500" fill="hold"/>
                                        <p:tgtEl>
                                          <p:spTgt spid="89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909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091">
                                            <p:txEl>
                                              <p:pRg st="0" end="0"/>
                                            </p:txEl>
                                          </p:spTgt>
                                        </p:tgtEl>
                                        <p:attrNameLst>
                                          <p:attrName>ppt_c</p:attrName>
                                        </p:attrNameLst>
                                      </p:cBhvr>
                                      <p:to>
                                        <a:schemeClr val="tx2"/>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1">
                                            <p:txEl>
                                              <p:pRg st="1" end="1"/>
                                            </p:txEl>
                                          </p:spTgt>
                                        </p:tgtEl>
                                        <p:attrNameLst>
                                          <p:attrName>style.visibility</p:attrName>
                                        </p:attrNameLst>
                                      </p:cBhvr>
                                      <p:to>
                                        <p:strVal val="visible"/>
                                      </p:to>
                                    </p:set>
                                    <p:anim calcmode="lin" valueType="num">
                                      <p:cBhvr additive="base">
                                        <p:cTn id="13" dur="500" fill="hold"/>
                                        <p:tgtEl>
                                          <p:spTgt spid="890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9091">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091">
                                            <p:txEl>
                                              <p:pRg st="1" end="1"/>
                                            </p:txEl>
                                          </p:spTgt>
                                        </p:tgtEl>
                                        <p:attrNameLst>
                                          <p:attrName>ppt_c</p:attrName>
                                        </p:attrNameLst>
                                      </p:cBhvr>
                                      <p:to>
                                        <a:schemeClr val="tx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9091">
                                            <p:txEl>
                                              <p:pRg st="2" end="2"/>
                                            </p:txEl>
                                          </p:spTgt>
                                        </p:tgtEl>
                                        <p:attrNameLst>
                                          <p:attrName>style.visibility</p:attrName>
                                        </p:attrNameLst>
                                      </p:cBhvr>
                                      <p:to>
                                        <p:strVal val="visible"/>
                                      </p:to>
                                    </p:set>
                                    <p:anim calcmode="lin" valueType="num">
                                      <p:cBhvr additive="base">
                                        <p:cTn id="19" dur="500" fill="hold"/>
                                        <p:tgtEl>
                                          <p:spTgt spid="890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9091">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091">
                                            <p:txEl>
                                              <p:pRg st="2" end="2"/>
                                            </p:txEl>
                                          </p:spTgt>
                                        </p:tgtEl>
                                        <p:attrNameLst>
                                          <p:attrName>ppt_c</p:attrName>
                                        </p:attrNameLst>
                                      </p:cBhvr>
                                      <p:to>
                                        <a:schemeClr val="tx2"/>
                                      </p:to>
                                    </p:animClr>
                                  </p:subTnLst>
                                </p:cTn>
                              </p:par>
                              <p:par>
                                <p:cTn id="21" presetID="2" presetClass="entr" presetSubtype="8" fill="hold" grpId="0" nodeType="withEffect">
                                  <p:stCondLst>
                                    <p:cond delay="0"/>
                                  </p:stCondLst>
                                  <p:childTnLst>
                                    <p:set>
                                      <p:cBhvr>
                                        <p:cTn id="22" dur="1" fill="hold">
                                          <p:stCondLst>
                                            <p:cond delay="0"/>
                                          </p:stCondLst>
                                        </p:cTn>
                                        <p:tgtEl>
                                          <p:spTgt spid="89091">
                                            <p:txEl>
                                              <p:pRg st="3" end="3"/>
                                            </p:txEl>
                                          </p:spTgt>
                                        </p:tgtEl>
                                        <p:attrNameLst>
                                          <p:attrName>style.visibility</p:attrName>
                                        </p:attrNameLst>
                                      </p:cBhvr>
                                      <p:to>
                                        <p:strVal val="visible"/>
                                      </p:to>
                                    </p:set>
                                    <p:anim calcmode="lin" valueType="num">
                                      <p:cBhvr additive="base">
                                        <p:cTn id="23" dur="500" fill="hold"/>
                                        <p:tgtEl>
                                          <p:spTgt spid="89091">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9091">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091">
                                            <p:txEl>
                                              <p:pRg st="3" end="3"/>
                                            </p:txEl>
                                          </p:spTgt>
                                        </p:tgtEl>
                                        <p:attrNameLst>
                                          <p:attrName>ppt_c</p:attrName>
                                        </p:attrNameLst>
                                      </p:cBhvr>
                                      <p:to>
                                        <a:schemeClr val="tx2"/>
                                      </p:to>
                                    </p:animClr>
                                  </p:subTnLst>
                                </p:cTn>
                              </p:par>
                              <p:par>
                                <p:cTn id="25" presetID="2" presetClass="entr" presetSubtype="8" fill="hold" grpId="0" nodeType="withEffect">
                                  <p:stCondLst>
                                    <p:cond delay="0"/>
                                  </p:stCondLst>
                                  <p:childTnLst>
                                    <p:set>
                                      <p:cBhvr>
                                        <p:cTn id="26" dur="1" fill="hold">
                                          <p:stCondLst>
                                            <p:cond delay="0"/>
                                          </p:stCondLst>
                                        </p:cTn>
                                        <p:tgtEl>
                                          <p:spTgt spid="89091">
                                            <p:txEl>
                                              <p:pRg st="4" end="4"/>
                                            </p:txEl>
                                          </p:spTgt>
                                        </p:tgtEl>
                                        <p:attrNameLst>
                                          <p:attrName>style.visibility</p:attrName>
                                        </p:attrNameLst>
                                      </p:cBhvr>
                                      <p:to>
                                        <p:strVal val="visible"/>
                                      </p:to>
                                    </p:set>
                                    <p:anim calcmode="lin" valueType="num">
                                      <p:cBhvr additive="base">
                                        <p:cTn id="27" dur="500" fill="hold"/>
                                        <p:tgtEl>
                                          <p:spTgt spid="89091">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89091">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091">
                                            <p:txEl>
                                              <p:pRg st="4" end="4"/>
                                            </p:txEl>
                                          </p:spTgt>
                                        </p:tgtEl>
                                        <p:attrNameLst>
                                          <p:attrName>ppt_c</p:attrName>
                                        </p:attrNameLst>
                                      </p:cBhvr>
                                      <p:to>
                                        <a:schemeClr val="tx2"/>
                                      </p:to>
                                    </p:animClr>
                                  </p:sub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89091">
                                            <p:txEl>
                                              <p:pRg st="5" end="5"/>
                                            </p:txEl>
                                          </p:spTgt>
                                        </p:tgtEl>
                                        <p:attrNameLst>
                                          <p:attrName>style.visibility</p:attrName>
                                        </p:attrNameLst>
                                      </p:cBhvr>
                                      <p:to>
                                        <p:strVal val="visible"/>
                                      </p:to>
                                    </p:set>
                                    <p:anim calcmode="lin" valueType="num">
                                      <p:cBhvr additive="base">
                                        <p:cTn id="33" dur="500" fill="hold"/>
                                        <p:tgtEl>
                                          <p:spTgt spid="89091">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89091">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091">
                                            <p:txEl>
                                              <p:pRg st="5" end="5"/>
                                            </p:txEl>
                                          </p:spTgt>
                                        </p:tgtEl>
                                        <p:attrNameLst>
                                          <p:attrName>ppt_c</p:attrName>
                                        </p:attrNameLst>
                                      </p:cBhvr>
                                      <p:to>
                                        <a:schemeClr val="tx2"/>
                                      </p:to>
                                    </p:animClr>
                                  </p:subTnLst>
                                </p:cTn>
                              </p:par>
                              <p:par>
                                <p:cTn id="35" presetID="2" presetClass="entr" presetSubtype="8" fill="hold" grpId="0" nodeType="withEffect">
                                  <p:stCondLst>
                                    <p:cond delay="0"/>
                                  </p:stCondLst>
                                  <p:childTnLst>
                                    <p:set>
                                      <p:cBhvr>
                                        <p:cTn id="36" dur="1" fill="hold">
                                          <p:stCondLst>
                                            <p:cond delay="0"/>
                                          </p:stCondLst>
                                        </p:cTn>
                                        <p:tgtEl>
                                          <p:spTgt spid="89091">
                                            <p:txEl>
                                              <p:pRg st="6" end="6"/>
                                            </p:txEl>
                                          </p:spTgt>
                                        </p:tgtEl>
                                        <p:attrNameLst>
                                          <p:attrName>style.visibility</p:attrName>
                                        </p:attrNameLst>
                                      </p:cBhvr>
                                      <p:to>
                                        <p:strVal val="visible"/>
                                      </p:to>
                                    </p:set>
                                    <p:anim calcmode="lin" valueType="num">
                                      <p:cBhvr additive="base">
                                        <p:cTn id="37" dur="500" fill="hold"/>
                                        <p:tgtEl>
                                          <p:spTgt spid="8909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9091">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091">
                                            <p:txEl>
                                              <p:pRg st="6" end="6"/>
                                            </p:txEl>
                                          </p:spTgt>
                                        </p:tgtEl>
                                        <p:attrNameLst>
                                          <p:attrName>ppt_c</p:attrName>
                                        </p:attrNameLst>
                                      </p:cBhvr>
                                      <p:to>
                                        <a:schemeClr val="tx2"/>
                                      </p:to>
                                    </p:animClr>
                                  </p:subTnLst>
                                </p:cTn>
                              </p:par>
                              <p:par>
                                <p:cTn id="39" presetID="2" presetClass="entr" presetSubtype="8" fill="hold" grpId="0" nodeType="withEffect">
                                  <p:stCondLst>
                                    <p:cond delay="0"/>
                                  </p:stCondLst>
                                  <p:childTnLst>
                                    <p:set>
                                      <p:cBhvr>
                                        <p:cTn id="40" dur="1" fill="hold">
                                          <p:stCondLst>
                                            <p:cond delay="0"/>
                                          </p:stCondLst>
                                        </p:cTn>
                                        <p:tgtEl>
                                          <p:spTgt spid="89091">
                                            <p:txEl>
                                              <p:pRg st="7" end="7"/>
                                            </p:txEl>
                                          </p:spTgt>
                                        </p:tgtEl>
                                        <p:attrNameLst>
                                          <p:attrName>style.visibility</p:attrName>
                                        </p:attrNameLst>
                                      </p:cBhvr>
                                      <p:to>
                                        <p:strVal val="visible"/>
                                      </p:to>
                                    </p:set>
                                    <p:anim calcmode="lin" valueType="num">
                                      <p:cBhvr additive="base">
                                        <p:cTn id="41" dur="500" fill="hold"/>
                                        <p:tgtEl>
                                          <p:spTgt spid="89091">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89091">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091">
                                            <p:txEl>
                                              <p:pRg st="7" end="7"/>
                                            </p:txEl>
                                          </p:spTgt>
                                        </p:tgtEl>
                                        <p:attrNameLst>
                                          <p:attrName>ppt_c</p:attrName>
                                        </p:attrNameLst>
                                      </p:cBhvr>
                                      <p:to>
                                        <a:schemeClr val="tx2"/>
                                      </p:to>
                                    </p:animClr>
                                  </p:subTnLst>
                                </p:cTn>
                              </p:par>
                            </p:childTnLst>
                          </p:cTn>
                        </p:par>
                        <p:par>
                          <p:cTn id="43" fill="hold" nodeType="afterGroup">
                            <p:stCondLst>
                              <p:cond delay="500"/>
                            </p:stCondLst>
                            <p:childTnLst>
                              <p:par>
                                <p:cTn id="44" presetID="1" presetClass="entr" presetSubtype="0" fill="hold" nodeType="afterEffect">
                                  <p:stCondLst>
                                    <p:cond delay="0"/>
                                  </p:stCondLst>
                                  <p:childTnLst>
                                    <p:set>
                                      <p:cBhvr>
                                        <p:cTn id="45" dur="1" fill="hold">
                                          <p:stCondLst>
                                            <p:cond delay="499"/>
                                          </p:stCondLst>
                                        </p:cTn>
                                        <p:tgtEl>
                                          <p:spTgt spid="89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Slide Number Placeholder 6"/>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EA0F15E-50F3-4479-AE66-851650F5C1C4}" type="slidenum">
              <a:rPr lang="en-US" altLang="en-US" sz="1400" smtClean="0"/>
              <a:pPr>
                <a:spcBef>
                  <a:spcPct val="0"/>
                </a:spcBef>
                <a:buFontTx/>
                <a:buNone/>
              </a:pPr>
              <a:t>10</a:t>
            </a:fld>
            <a:endParaRPr lang="en-US" altLang="en-US" sz="1400" smtClean="0"/>
          </a:p>
        </p:txBody>
      </p:sp>
      <p:sp>
        <p:nvSpPr>
          <p:cNvPr id="18435" name="Rectangle 2"/>
          <p:cNvSpPr>
            <a:spLocks noGrp="1" noChangeArrowheads="1"/>
          </p:cNvSpPr>
          <p:nvPr>
            <p:ph type="title"/>
          </p:nvPr>
        </p:nvSpPr>
        <p:spPr/>
        <p:txBody>
          <a:bodyPr lIns="91435" tIns="45718" rIns="91435" bIns="45718" anchor="t"/>
          <a:lstStyle/>
          <a:p>
            <a:pPr defTabSz="809625" eaLnBrk="1" hangingPunct="1"/>
            <a:r>
              <a:rPr lang="en-US" altLang="en-US" smtClean="0"/>
              <a:t>Sole Proprietorship</a:t>
            </a:r>
          </a:p>
        </p:txBody>
      </p:sp>
      <p:sp>
        <p:nvSpPr>
          <p:cNvPr id="91139" name="Rectangle 3"/>
          <p:cNvSpPr>
            <a:spLocks noGrp="1" noChangeArrowheads="1"/>
          </p:cNvSpPr>
          <p:nvPr>
            <p:ph type="body" sz="half" idx="1"/>
          </p:nvPr>
        </p:nvSpPr>
        <p:spPr>
          <a:xfrm>
            <a:off x="685800" y="1600200"/>
            <a:ext cx="3805238" cy="4525963"/>
          </a:xfrm>
        </p:spPr>
        <p:txBody>
          <a:bodyPr lIns="91435" tIns="45718" rIns="91435" bIns="45718"/>
          <a:lstStyle/>
          <a:p>
            <a:pPr marL="225425" indent="-225425" defTabSz="809625" eaLnBrk="1" hangingPunct="1"/>
            <a:r>
              <a:rPr lang="en-US" altLang="en-US" sz="2800" smtClean="0"/>
              <a:t>Advantages</a:t>
            </a:r>
          </a:p>
          <a:p>
            <a:pPr marL="568325" lvl="1" indent="-223838" defTabSz="809625" eaLnBrk="1" hangingPunct="1"/>
            <a:r>
              <a:rPr lang="en-US" altLang="en-US" sz="2400" smtClean="0"/>
              <a:t>Easiest to start</a:t>
            </a:r>
          </a:p>
          <a:p>
            <a:pPr marL="568325" lvl="1" indent="-223838" defTabSz="809625" eaLnBrk="1" hangingPunct="1"/>
            <a:r>
              <a:rPr lang="en-US" altLang="en-US" sz="2400" smtClean="0"/>
              <a:t>Least regulated</a:t>
            </a:r>
          </a:p>
          <a:p>
            <a:pPr marL="568325" lvl="1" indent="-223838" defTabSz="809625" eaLnBrk="1" hangingPunct="1"/>
            <a:r>
              <a:rPr lang="en-US" altLang="en-US" sz="2400" smtClean="0"/>
              <a:t>Single owner keeps all of the profits</a:t>
            </a:r>
          </a:p>
          <a:p>
            <a:pPr marL="568325" lvl="1" indent="-223838" defTabSz="809625" eaLnBrk="1" hangingPunct="1"/>
            <a:r>
              <a:rPr lang="en-US" altLang="en-US" sz="2400" smtClean="0"/>
              <a:t>Taxed once as personal income</a:t>
            </a:r>
          </a:p>
        </p:txBody>
      </p:sp>
      <p:sp>
        <p:nvSpPr>
          <p:cNvPr id="91140" name="Rectangle 4"/>
          <p:cNvSpPr>
            <a:spLocks noGrp="1" noChangeArrowheads="1"/>
          </p:cNvSpPr>
          <p:nvPr>
            <p:ph type="body" sz="half" idx="2"/>
          </p:nvPr>
        </p:nvSpPr>
        <p:spPr>
          <a:xfrm>
            <a:off x="4651375" y="1600200"/>
            <a:ext cx="3883025" cy="4525963"/>
          </a:xfrm>
        </p:spPr>
        <p:txBody>
          <a:bodyPr lIns="91435" tIns="45718" rIns="91435" bIns="45718"/>
          <a:lstStyle/>
          <a:p>
            <a:pPr marL="225425" indent="-225425" defTabSz="809625" eaLnBrk="1" hangingPunct="1"/>
            <a:r>
              <a:rPr lang="en-US" altLang="en-US" sz="2800" smtClean="0"/>
              <a:t>Disadvantages</a:t>
            </a:r>
          </a:p>
          <a:p>
            <a:pPr marL="568325" lvl="1" indent="-223838" defTabSz="809625" eaLnBrk="1" hangingPunct="1"/>
            <a:r>
              <a:rPr lang="en-US" altLang="en-US" sz="2400" smtClean="0"/>
              <a:t>Limited to life of owner</a:t>
            </a:r>
          </a:p>
          <a:p>
            <a:pPr marL="568325" lvl="1" indent="-223838" defTabSz="809625" eaLnBrk="1" hangingPunct="1"/>
            <a:r>
              <a:rPr lang="en-US" altLang="en-US" sz="2400" smtClean="0"/>
              <a:t>Equity capital limited to owner’s personal wealth</a:t>
            </a:r>
          </a:p>
          <a:p>
            <a:pPr marL="568325" lvl="1" indent="-223838" defTabSz="809625" eaLnBrk="1" hangingPunct="1"/>
            <a:r>
              <a:rPr lang="en-US" altLang="en-US" sz="2400" smtClean="0"/>
              <a:t>Unlimited liability</a:t>
            </a:r>
          </a:p>
          <a:p>
            <a:pPr marL="568325" lvl="1" indent="-223838" defTabSz="809625" eaLnBrk="1" hangingPunct="1"/>
            <a:r>
              <a:rPr lang="en-US" altLang="en-US" sz="2400" smtClean="0"/>
              <a:t>Difficult to sell ownership interest</a:t>
            </a:r>
          </a:p>
        </p:txBody>
      </p:sp>
      <p:pic>
        <p:nvPicPr>
          <p:cNvPr id="18438" name="Picture 5" descr="bd09310_">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43800" y="152400"/>
            <a:ext cx="6508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 calcmode="lin" valueType="num">
                                      <p:cBhvr additive="base">
                                        <p:cTn id="7" dur="500" fill="hold"/>
                                        <p:tgtEl>
                                          <p:spTgt spid="911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113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1139">
                                            <p:txEl>
                                              <p:pRg st="0" end="0"/>
                                            </p:txEl>
                                          </p:spTgt>
                                        </p:tgtEl>
                                        <p:attrNameLst>
                                          <p:attrName>ppt_c</p:attrName>
                                        </p:attrNameLst>
                                      </p:cBhvr>
                                      <p:to>
                                        <a:schemeClr val="tx2"/>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1139">
                                            <p:txEl>
                                              <p:pRg st="1" end="1"/>
                                            </p:txEl>
                                          </p:spTgt>
                                        </p:tgtEl>
                                        <p:attrNameLst>
                                          <p:attrName>style.visibility</p:attrName>
                                        </p:attrNameLst>
                                      </p:cBhvr>
                                      <p:to>
                                        <p:strVal val="visible"/>
                                      </p:to>
                                    </p:set>
                                    <p:anim calcmode="lin" valueType="num">
                                      <p:cBhvr additive="base">
                                        <p:cTn id="13" dur="500" fill="hold"/>
                                        <p:tgtEl>
                                          <p:spTgt spid="911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113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1139">
                                            <p:txEl>
                                              <p:pRg st="1" end="1"/>
                                            </p:txEl>
                                          </p:spTgt>
                                        </p:tgtEl>
                                        <p:attrNameLst>
                                          <p:attrName>ppt_c</p:attrName>
                                        </p:attrNameLst>
                                      </p:cBhvr>
                                      <p:to>
                                        <a:schemeClr val="tx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1139">
                                            <p:txEl>
                                              <p:pRg st="2" end="2"/>
                                            </p:txEl>
                                          </p:spTgt>
                                        </p:tgtEl>
                                        <p:attrNameLst>
                                          <p:attrName>style.visibility</p:attrName>
                                        </p:attrNameLst>
                                      </p:cBhvr>
                                      <p:to>
                                        <p:strVal val="visible"/>
                                      </p:to>
                                    </p:set>
                                    <p:anim calcmode="lin" valueType="num">
                                      <p:cBhvr additive="base">
                                        <p:cTn id="19" dur="500" fill="hold"/>
                                        <p:tgtEl>
                                          <p:spTgt spid="911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1139">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1139">
                                            <p:txEl>
                                              <p:pRg st="2" end="2"/>
                                            </p:txEl>
                                          </p:spTgt>
                                        </p:tgtEl>
                                        <p:attrNameLst>
                                          <p:attrName>ppt_c</p:attrName>
                                        </p:attrNameLst>
                                      </p:cBhvr>
                                      <p:to>
                                        <a:schemeClr val="tx2"/>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1139">
                                            <p:txEl>
                                              <p:pRg st="3" end="3"/>
                                            </p:txEl>
                                          </p:spTgt>
                                        </p:tgtEl>
                                        <p:attrNameLst>
                                          <p:attrName>style.visibility</p:attrName>
                                        </p:attrNameLst>
                                      </p:cBhvr>
                                      <p:to>
                                        <p:strVal val="visible"/>
                                      </p:to>
                                    </p:set>
                                    <p:anim calcmode="lin" valueType="num">
                                      <p:cBhvr additive="base">
                                        <p:cTn id="25" dur="500" fill="hold"/>
                                        <p:tgtEl>
                                          <p:spTgt spid="911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1139">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1139">
                                            <p:txEl>
                                              <p:pRg st="3" end="3"/>
                                            </p:txEl>
                                          </p:spTgt>
                                        </p:tgtEl>
                                        <p:attrNameLst>
                                          <p:attrName>ppt_c</p:attrName>
                                        </p:attrNameLst>
                                      </p:cBhvr>
                                      <p:to>
                                        <a:schemeClr val="tx2"/>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1139">
                                            <p:txEl>
                                              <p:pRg st="4" end="4"/>
                                            </p:txEl>
                                          </p:spTgt>
                                        </p:tgtEl>
                                        <p:attrNameLst>
                                          <p:attrName>style.visibility</p:attrName>
                                        </p:attrNameLst>
                                      </p:cBhvr>
                                      <p:to>
                                        <p:strVal val="visible"/>
                                      </p:to>
                                    </p:set>
                                    <p:anim calcmode="lin" valueType="num">
                                      <p:cBhvr additive="base">
                                        <p:cTn id="31" dur="500" fill="hold"/>
                                        <p:tgtEl>
                                          <p:spTgt spid="911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1139">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1139">
                                            <p:txEl>
                                              <p:pRg st="4" end="4"/>
                                            </p:txEl>
                                          </p:spTgt>
                                        </p:tgtEl>
                                        <p:attrNameLst>
                                          <p:attrName>ppt_c</p:attrName>
                                        </p:attrNameLst>
                                      </p:cBhvr>
                                      <p:to>
                                        <a:schemeClr val="tx2"/>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1140">
                                            <p:txEl>
                                              <p:pRg st="0" end="0"/>
                                            </p:txEl>
                                          </p:spTgt>
                                        </p:tgtEl>
                                        <p:attrNameLst>
                                          <p:attrName>style.visibility</p:attrName>
                                        </p:attrNameLst>
                                      </p:cBhvr>
                                      <p:to>
                                        <p:strVal val="visible"/>
                                      </p:to>
                                    </p:set>
                                    <p:anim calcmode="lin" valueType="num">
                                      <p:cBhvr additive="base">
                                        <p:cTn id="37" dur="500" fill="hold"/>
                                        <p:tgtEl>
                                          <p:spTgt spid="91140">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1140">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1140">
                                            <p:txEl>
                                              <p:pRg st="0" end="0"/>
                                            </p:txEl>
                                          </p:spTgt>
                                        </p:tgtEl>
                                        <p:attrNameLst>
                                          <p:attrName>ppt_c</p:attrName>
                                        </p:attrNameLst>
                                      </p:cBhvr>
                                      <p:to>
                                        <a:schemeClr val="tx2"/>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1140">
                                            <p:txEl>
                                              <p:pRg st="1" end="1"/>
                                            </p:txEl>
                                          </p:spTgt>
                                        </p:tgtEl>
                                        <p:attrNameLst>
                                          <p:attrName>style.visibility</p:attrName>
                                        </p:attrNameLst>
                                      </p:cBhvr>
                                      <p:to>
                                        <p:strVal val="visible"/>
                                      </p:to>
                                    </p:set>
                                    <p:anim calcmode="lin" valueType="num">
                                      <p:cBhvr additive="base">
                                        <p:cTn id="43" dur="500" fill="hold"/>
                                        <p:tgtEl>
                                          <p:spTgt spid="91140">
                                            <p:txEl>
                                              <p:p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1140">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1140">
                                            <p:txEl>
                                              <p:pRg st="1" end="1"/>
                                            </p:txEl>
                                          </p:spTgt>
                                        </p:tgtEl>
                                        <p:attrNameLst>
                                          <p:attrName>ppt_c</p:attrName>
                                        </p:attrNameLst>
                                      </p:cBhvr>
                                      <p:to>
                                        <a:schemeClr val="tx2"/>
                                      </p:to>
                                    </p:animClr>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91140">
                                            <p:txEl>
                                              <p:pRg st="2" end="2"/>
                                            </p:txEl>
                                          </p:spTgt>
                                        </p:tgtEl>
                                        <p:attrNameLst>
                                          <p:attrName>style.visibility</p:attrName>
                                        </p:attrNameLst>
                                      </p:cBhvr>
                                      <p:to>
                                        <p:strVal val="visible"/>
                                      </p:to>
                                    </p:set>
                                    <p:anim calcmode="lin" valueType="num">
                                      <p:cBhvr additive="base">
                                        <p:cTn id="49" dur="500" fill="hold"/>
                                        <p:tgtEl>
                                          <p:spTgt spid="91140">
                                            <p:txEl>
                                              <p:pRg st="2" end="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91140">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1140">
                                            <p:txEl>
                                              <p:pRg st="2" end="2"/>
                                            </p:txEl>
                                          </p:spTgt>
                                        </p:tgtEl>
                                        <p:attrNameLst>
                                          <p:attrName>ppt_c</p:attrName>
                                        </p:attrNameLst>
                                      </p:cBhvr>
                                      <p:to>
                                        <a:schemeClr val="tx2"/>
                                      </p:to>
                                    </p:animClr>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91140">
                                            <p:txEl>
                                              <p:pRg st="3" end="3"/>
                                            </p:txEl>
                                          </p:spTgt>
                                        </p:tgtEl>
                                        <p:attrNameLst>
                                          <p:attrName>style.visibility</p:attrName>
                                        </p:attrNameLst>
                                      </p:cBhvr>
                                      <p:to>
                                        <p:strVal val="visible"/>
                                      </p:to>
                                    </p:set>
                                    <p:anim calcmode="lin" valueType="num">
                                      <p:cBhvr additive="base">
                                        <p:cTn id="55" dur="500" fill="hold"/>
                                        <p:tgtEl>
                                          <p:spTgt spid="91140">
                                            <p:txEl>
                                              <p:pRg st="3" end="3"/>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91140">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1140">
                                            <p:txEl>
                                              <p:pRg st="3" end="3"/>
                                            </p:txEl>
                                          </p:spTgt>
                                        </p:tgtEl>
                                        <p:attrNameLst>
                                          <p:attrName>ppt_c</p:attrName>
                                        </p:attrNameLst>
                                      </p:cBhvr>
                                      <p:to>
                                        <a:schemeClr val="tx2"/>
                                      </p:to>
                                    </p:animClr>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91140">
                                            <p:txEl>
                                              <p:pRg st="4" end="4"/>
                                            </p:txEl>
                                          </p:spTgt>
                                        </p:tgtEl>
                                        <p:attrNameLst>
                                          <p:attrName>style.visibility</p:attrName>
                                        </p:attrNameLst>
                                      </p:cBhvr>
                                      <p:to>
                                        <p:strVal val="visible"/>
                                      </p:to>
                                    </p:set>
                                    <p:anim calcmode="lin" valueType="num">
                                      <p:cBhvr additive="base">
                                        <p:cTn id="61" dur="500" fill="hold"/>
                                        <p:tgtEl>
                                          <p:spTgt spid="91140">
                                            <p:txEl>
                                              <p:pRg st="4" end="4"/>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91140">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1140">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bldLvl="2" autoUpdateAnimBg="0"/>
      <p:bldP spid="91140"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Slide Number Placeholder 6"/>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ED88BCB-7852-4FB7-B61D-B4CEDD6485A8}" type="slidenum">
              <a:rPr lang="en-US" altLang="en-US" sz="1400" smtClean="0"/>
              <a:pPr>
                <a:spcBef>
                  <a:spcPct val="0"/>
                </a:spcBef>
                <a:buFontTx/>
                <a:buNone/>
              </a:pPr>
              <a:t>11</a:t>
            </a:fld>
            <a:endParaRPr lang="en-US" altLang="en-US" sz="1400" smtClean="0"/>
          </a:p>
        </p:txBody>
      </p:sp>
      <p:sp>
        <p:nvSpPr>
          <p:cNvPr id="20483" name="Rectangle 2"/>
          <p:cNvSpPr>
            <a:spLocks noGrp="1" noChangeArrowheads="1"/>
          </p:cNvSpPr>
          <p:nvPr>
            <p:ph type="title"/>
          </p:nvPr>
        </p:nvSpPr>
        <p:spPr/>
        <p:txBody>
          <a:bodyPr lIns="91435" tIns="45718" rIns="91435" bIns="45718" anchor="t"/>
          <a:lstStyle/>
          <a:p>
            <a:pPr defTabSz="809625" eaLnBrk="1" hangingPunct="1"/>
            <a:r>
              <a:rPr lang="en-US" altLang="en-US" smtClean="0"/>
              <a:t>Partnership</a:t>
            </a:r>
          </a:p>
        </p:txBody>
      </p:sp>
      <p:sp>
        <p:nvSpPr>
          <p:cNvPr id="93187" name="Rectangle 3"/>
          <p:cNvSpPr>
            <a:spLocks noGrp="1" noChangeArrowheads="1"/>
          </p:cNvSpPr>
          <p:nvPr>
            <p:ph type="body" sz="half" idx="1"/>
          </p:nvPr>
        </p:nvSpPr>
        <p:spPr>
          <a:xfrm>
            <a:off x="685800" y="1600200"/>
            <a:ext cx="3805238" cy="4495800"/>
          </a:xfrm>
        </p:spPr>
        <p:txBody>
          <a:bodyPr lIns="91435" tIns="45718" rIns="91435" bIns="45718"/>
          <a:lstStyle/>
          <a:p>
            <a:pPr marL="225425" indent="-225425" defTabSz="809625" eaLnBrk="1" hangingPunct="1"/>
            <a:r>
              <a:rPr lang="en-US" altLang="en-US" sz="2800" smtClean="0"/>
              <a:t>Advantages</a:t>
            </a:r>
          </a:p>
          <a:p>
            <a:pPr marL="568325" lvl="1" indent="-223838" defTabSz="809625" eaLnBrk="1" hangingPunct="1"/>
            <a:r>
              <a:rPr lang="en-US" altLang="en-US" sz="2400" smtClean="0"/>
              <a:t>Two or more owners</a:t>
            </a:r>
          </a:p>
          <a:p>
            <a:pPr marL="568325" lvl="1" indent="-223838" defTabSz="809625" eaLnBrk="1" hangingPunct="1"/>
            <a:r>
              <a:rPr lang="en-US" altLang="en-US" sz="2400" smtClean="0"/>
              <a:t>More capital available</a:t>
            </a:r>
          </a:p>
          <a:p>
            <a:pPr marL="568325" lvl="1" indent="-223838" defTabSz="809625" eaLnBrk="1" hangingPunct="1"/>
            <a:r>
              <a:rPr lang="en-US" altLang="en-US" sz="2400" smtClean="0"/>
              <a:t>Relatively easy to start</a:t>
            </a:r>
          </a:p>
          <a:p>
            <a:pPr marL="568325" lvl="1" indent="-223838" defTabSz="809625" eaLnBrk="1" hangingPunct="1"/>
            <a:r>
              <a:rPr lang="en-US" altLang="en-US" sz="2400" smtClean="0"/>
              <a:t>Income taxed once as personal income</a:t>
            </a:r>
          </a:p>
        </p:txBody>
      </p:sp>
      <p:sp>
        <p:nvSpPr>
          <p:cNvPr id="93188" name="Rectangle 4"/>
          <p:cNvSpPr>
            <a:spLocks noGrp="1" noChangeArrowheads="1"/>
          </p:cNvSpPr>
          <p:nvPr>
            <p:ph type="body" sz="half" idx="2"/>
          </p:nvPr>
        </p:nvSpPr>
        <p:spPr>
          <a:xfrm>
            <a:off x="4651375" y="1600200"/>
            <a:ext cx="3883025" cy="4495800"/>
          </a:xfrm>
        </p:spPr>
        <p:txBody>
          <a:bodyPr lIns="91435" tIns="45718" rIns="91435" bIns="45718"/>
          <a:lstStyle/>
          <a:p>
            <a:pPr marL="225425" indent="-225425" defTabSz="809625" eaLnBrk="1" hangingPunct="1"/>
            <a:r>
              <a:rPr lang="en-US" altLang="en-US" sz="2800" smtClean="0"/>
              <a:t>Disadvantages</a:t>
            </a:r>
          </a:p>
          <a:p>
            <a:pPr marL="568325" lvl="1" indent="-223838" defTabSz="809625" eaLnBrk="1" hangingPunct="1"/>
            <a:r>
              <a:rPr lang="en-US" altLang="en-US" sz="2400" smtClean="0"/>
              <a:t>Unlimited liability</a:t>
            </a:r>
          </a:p>
          <a:p>
            <a:pPr marL="912813" lvl="2" indent="-225425" defTabSz="809625" eaLnBrk="1" hangingPunct="1"/>
            <a:r>
              <a:rPr lang="en-US" altLang="en-US" sz="2000" smtClean="0"/>
              <a:t>General partnership</a:t>
            </a:r>
          </a:p>
          <a:p>
            <a:pPr marL="912813" lvl="2" indent="-225425" defTabSz="809625" eaLnBrk="1" hangingPunct="1"/>
            <a:r>
              <a:rPr lang="en-US" altLang="en-US" sz="2000" smtClean="0"/>
              <a:t>Limited partnership</a:t>
            </a:r>
          </a:p>
          <a:p>
            <a:pPr marL="568325" lvl="1" indent="-223838" defTabSz="809625" eaLnBrk="1" hangingPunct="1"/>
            <a:r>
              <a:rPr lang="en-US" altLang="en-US" sz="2400" smtClean="0"/>
              <a:t>Partnership dissolves when one partner dies or wishes to sell</a:t>
            </a:r>
          </a:p>
          <a:p>
            <a:pPr marL="568325" lvl="1" indent="-223838" defTabSz="809625" eaLnBrk="1" hangingPunct="1"/>
            <a:r>
              <a:rPr lang="en-US" altLang="en-US" sz="2400" smtClean="0"/>
              <a:t>Difficult to transfer ownership</a:t>
            </a:r>
          </a:p>
        </p:txBody>
      </p:sp>
      <p:pic>
        <p:nvPicPr>
          <p:cNvPr id="20486" name="Picture 5" descr="bd09310_">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00" y="533400"/>
            <a:ext cx="64928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 calcmode="lin" valueType="num">
                                      <p:cBhvr additive="base">
                                        <p:cTn id="7" dur="500" fill="hold"/>
                                        <p:tgtEl>
                                          <p:spTgt spid="93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318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187">
                                            <p:txEl>
                                              <p:pRg st="0" end="0"/>
                                            </p:txEl>
                                          </p:spTgt>
                                        </p:tgtEl>
                                        <p:attrNameLst>
                                          <p:attrName>ppt_c</p:attrName>
                                        </p:attrNameLst>
                                      </p:cBhvr>
                                      <p:to>
                                        <a:schemeClr val="tx2"/>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3187">
                                            <p:txEl>
                                              <p:pRg st="1" end="1"/>
                                            </p:txEl>
                                          </p:spTgt>
                                        </p:tgtEl>
                                        <p:attrNameLst>
                                          <p:attrName>style.visibility</p:attrName>
                                        </p:attrNameLst>
                                      </p:cBhvr>
                                      <p:to>
                                        <p:strVal val="visible"/>
                                      </p:to>
                                    </p:set>
                                    <p:anim calcmode="lin" valueType="num">
                                      <p:cBhvr additive="base">
                                        <p:cTn id="13" dur="500" fill="hold"/>
                                        <p:tgtEl>
                                          <p:spTgt spid="931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318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187">
                                            <p:txEl>
                                              <p:pRg st="1" end="1"/>
                                            </p:txEl>
                                          </p:spTgt>
                                        </p:tgtEl>
                                        <p:attrNameLst>
                                          <p:attrName>ppt_c</p:attrName>
                                        </p:attrNameLst>
                                      </p:cBhvr>
                                      <p:to>
                                        <a:schemeClr val="tx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3187">
                                            <p:txEl>
                                              <p:pRg st="2" end="2"/>
                                            </p:txEl>
                                          </p:spTgt>
                                        </p:tgtEl>
                                        <p:attrNameLst>
                                          <p:attrName>style.visibility</p:attrName>
                                        </p:attrNameLst>
                                      </p:cBhvr>
                                      <p:to>
                                        <p:strVal val="visible"/>
                                      </p:to>
                                    </p:set>
                                    <p:anim calcmode="lin" valueType="num">
                                      <p:cBhvr additive="base">
                                        <p:cTn id="19" dur="500" fill="hold"/>
                                        <p:tgtEl>
                                          <p:spTgt spid="931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3187">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187">
                                            <p:txEl>
                                              <p:pRg st="2" end="2"/>
                                            </p:txEl>
                                          </p:spTgt>
                                        </p:tgtEl>
                                        <p:attrNameLst>
                                          <p:attrName>ppt_c</p:attrName>
                                        </p:attrNameLst>
                                      </p:cBhvr>
                                      <p:to>
                                        <a:schemeClr val="tx2"/>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3187">
                                            <p:txEl>
                                              <p:pRg st="3" end="3"/>
                                            </p:txEl>
                                          </p:spTgt>
                                        </p:tgtEl>
                                        <p:attrNameLst>
                                          <p:attrName>style.visibility</p:attrName>
                                        </p:attrNameLst>
                                      </p:cBhvr>
                                      <p:to>
                                        <p:strVal val="visible"/>
                                      </p:to>
                                    </p:set>
                                    <p:anim calcmode="lin" valueType="num">
                                      <p:cBhvr additive="base">
                                        <p:cTn id="25" dur="500" fill="hold"/>
                                        <p:tgtEl>
                                          <p:spTgt spid="931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3187">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187">
                                            <p:txEl>
                                              <p:pRg st="3" end="3"/>
                                            </p:txEl>
                                          </p:spTgt>
                                        </p:tgtEl>
                                        <p:attrNameLst>
                                          <p:attrName>ppt_c</p:attrName>
                                        </p:attrNameLst>
                                      </p:cBhvr>
                                      <p:to>
                                        <a:schemeClr val="tx2"/>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3187">
                                            <p:txEl>
                                              <p:pRg st="4" end="4"/>
                                            </p:txEl>
                                          </p:spTgt>
                                        </p:tgtEl>
                                        <p:attrNameLst>
                                          <p:attrName>style.visibility</p:attrName>
                                        </p:attrNameLst>
                                      </p:cBhvr>
                                      <p:to>
                                        <p:strVal val="visible"/>
                                      </p:to>
                                    </p:set>
                                    <p:anim calcmode="lin" valueType="num">
                                      <p:cBhvr additive="base">
                                        <p:cTn id="31" dur="500" fill="hold"/>
                                        <p:tgtEl>
                                          <p:spTgt spid="9318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3187">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187">
                                            <p:txEl>
                                              <p:pRg st="4" end="4"/>
                                            </p:txEl>
                                          </p:spTgt>
                                        </p:tgtEl>
                                        <p:attrNameLst>
                                          <p:attrName>ppt_c</p:attrName>
                                        </p:attrNameLst>
                                      </p:cBhvr>
                                      <p:to>
                                        <a:schemeClr val="tx2"/>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3188">
                                            <p:txEl>
                                              <p:pRg st="0" end="0"/>
                                            </p:txEl>
                                          </p:spTgt>
                                        </p:tgtEl>
                                        <p:attrNameLst>
                                          <p:attrName>style.visibility</p:attrName>
                                        </p:attrNameLst>
                                      </p:cBhvr>
                                      <p:to>
                                        <p:strVal val="visible"/>
                                      </p:to>
                                    </p:set>
                                    <p:anim calcmode="lin" valueType="num">
                                      <p:cBhvr additive="base">
                                        <p:cTn id="37" dur="500" fill="hold"/>
                                        <p:tgtEl>
                                          <p:spTgt spid="93188">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3188">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188">
                                            <p:txEl>
                                              <p:pRg st="0" end="0"/>
                                            </p:txEl>
                                          </p:spTgt>
                                        </p:tgtEl>
                                        <p:attrNameLst>
                                          <p:attrName>ppt_c</p:attrName>
                                        </p:attrNameLst>
                                      </p:cBhvr>
                                      <p:to>
                                        <a:schemeClr val="tx2"/>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3188">
                                            <p:txEl>
                                              <p:pRg st="1" end="1"/>
                                            </p:txEl>
                                          </p:spTgt>
                                        </p:tgtEl>
                                        <p:attrNameLst>
                                          <p:attrName>style.visibility</p:attrName>
                                        </p:attrNameLst>
                                      </p:cBhvr>
                                      <p:to>
                                        <p:strVal val="visible"/>
                                      </p:to>
                                    </p:set>
                                    <p:anim calcmode="lin" valueType="num">
                                      <p:cBhvr additive="base">
                                        <p:cTn id="43" dur="500" fill="hold"/>
                                        <p:tgtEl>
                                          <p:spTgt spid="93188">
                                            <p:txEl>
                                              <p:p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3188">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188">
                                            <p:txEl>
                                              <p:pRg st="1" end="1"/>
                                            </p:txEl>
                                          </p:spTgt>
                                        </p:tgtEl>
                                        <p:attrNameLst>
                                          <p:attrName>ppt_c</p:attrName>
                                        </p:attrNameLst>
                                      </p:cBhvr>
                                      <p:to>
                                        <a:schemeClr val="tx2"/>
                                      </p:to>
                                    </p:animClr>
                                  </p:subTnLst>
                                </p:cTn>
                              </p:par>
                              <p:par>
                                <p:cTn id="45" presetID="2" presetClass="entr" presetSubtype="8" fill="hold" grpId="0" nodeType="withEffect">
                                  <p:stCondLst>
                                    <p:cond delay="0"/>
                                  </p:stCondLst>
                                  <p:childTnLst>
                                    <p:set>
                                      <p:cBhvr>
                                        <p:cTn id="46" dur="1" fill="hold">
                                          <p:stCondLst>
                                            <p:cond delay="0"/>
                                          </p:stCondLst>
                                        </p:cTn>
                                        <p:tgtEl>
                                          <p:spTgt spid="93188">
                                            <p:txEl>
                                              <p:pRg st="2" end="2"/>
                                            </p:txEl>
                                          </p:spTgt>
                                        </p:tgtEl>
                                        <p:attrNameLst>
                                          <p:attrName>style.visibility</p:attrName>
                                        </p:attrNameLst>
                                      </p:cBhvr>
                                      <p:to>
                                        <p:strVal val="visible"/>
                                      </p:to>
                                    </p:set>
                                    <p:anim calcmode="lin" valueType="num">
                                      <p:cBhvr additive="base">
                                        <p:cTn id="47" dur="500" fill="hold"/>
                                        <p:tgtEl>
                                          <p:spTgt spid="93188">
                                            <p:txEl>
                                              <p:pRg st="2" end="2"/>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93188">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188">
                                            <p:txEl>
                                              <p:pRg st="2" end="2"/>
                                            </p:txEl>
                                          </p:spTgt>
                                        </p:tgtEl>
                                        <p:attrNameLst>
                                          <p:attrName>ppt_c</p:attrName>
                                        </p:attrNameLst>
                                      </p:cBhvr>
                                      <p:to>
                                        <a:schemeClr val="tx2"/>
                                      </p:to>
                                    </p:animClr>
                                  </p:subTnLst>
                                </p:cTn>
                              </p:par>
                              <p:par>
                                <p:cTn id="49" presetID="2" presetClass="entr" presetSubtype="8" fill="hold" grpId="0" nodeType="withEffect">
                                  <p:stCondLst>
                                    <p:cond delay="0"/>
                                  </p:stCondLst>
                                  <p:childTnLst>
                                    <p:set>
                                      <p:cBhvr>
                                        <p:cTn id="50" dur="1" fill="hold">
                                          <p:stCondLst>
                                            <p:cond delay="0"/>
                                          </p:stCondLst>
                                        </p:cTn>
                                        <p:tgtEl>
                                          <p:spTgt spid="93188">
                                            <p:txEl>
                                              <p:pRg st="3" end="3"/>
                                            </p:txEl>
                                          </p:spTgt>
                                        </p:tgtEl>
                                        <p:attrNameLst>
                                          <p:attrName>style.visibility</p:attrName>
                                        </p:attrNameLst>
                                      </p:cBhvr>
                                      <p:to>
                                        <p:strVal val="visible"/>
                                      </p:to>
                                    </p:set>
                                    <p:anim calcmode="lin" valueType="num">
                                      <p:cBhvr additive="base">
                                        <p:cTn id="51" dur="500" fill="hold"/>
                                        <p:tgtEl>
                                          <p:spTgt spid="93188">
                                            <p:txEl>
                                              <p:pRg st="3" end="3"/>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93188">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188">
                                            <p:txEl>
                                              <p:pRg st="3" end="3"/>
                                            </p:txEl>
                                          </p:spTgt>
                                        </p:tgtEl>
                                        <p:attrNameLst>
                                          <p:attrName>ppt_c</p:attrName>
                                        </p:attrNameLst>
                                      </p:cBhvr>
                                      <p:to>
                                        <a:schemeClr val="tx2"/>
                                      </p:to>
                                    </p:animClr>
                                  </p:sub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93188">
                                            <p:txEl>
                                              <p:pRg st="4" end="4"/>
                                            </p:txEl>
                                          </p:spTgt>
                                        </p:tgtEl>
                                        <p:attrNameLst>
                                          <p:attrName>style.visibility</p:attrName>
                                        </p:attrNameLst>
                                      </p:cBhvr>
                                      <p:to>
                                        <p:strVal val="visible"/>
                                      </p:to>
                                    </p:set>
                                    <p:anim calcmode="lin" valueType="num">
                                      <p:cBhvr additive="base">
                                        <p:cTn id="57" dur="500" fill="hold"/>
                                        <p:tgtEl>
                                          <p:spTgt spid="93188">
                                            <p:txEl>
                                              <p:pRg st="4" end="4"/>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93188">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188">
                                            <p:txEl>
                                              <p:pRg st="4" end="4"/>
                                            </p:txEl>
                                          </p:spTgt>
                                        </p:tgtEl>
                                        <p:attrNameLst>
                                          <p:attrName>ppt_c</p:attrName>
                                        </p:attrNameLst>
                                      </p:cBhvr>
                                      <p:to>
                                        <a:schemeClr val="tx2"/>
                                      </p:to>
                                    </p:animClr>
                                  </p:sub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93188">
                                            <p:txEl>
                                              <p:pRg st="5" end="5"/>
                                            </p:txEl>
                                          </p:spTgt>
                                        </p:tgtEl>
                                        <p:attrNameLst>
                                          <p:attrName>style.visibility</p:attrName>
                                        </p:attrNameLst>
                                      </p:cBhvr>
                                      <p:to>
                                        <p:strVal val="visible"/>
                                      </p:to>
                                    </p:set>
                                    <p:anim calcmode="lin" valueType="num">
                                      <p:cBhvr additive="base">
                                        <p:cTn id="63" dur="500" fill="hold"/>
                                        <p:tgtEl>
                                          <p:spTgt spid="93188">
                                            <p:txEl>
                                              <p:pRg st="5" end="5"/>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93188">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188">
                                            <p:txEl>
                                              <p:pRg st="5" end="5"/>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bldLvl="2" autoUpdateAnimBg="0"/>
      <p:bldP spid="93188"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Slide Number Placeholder 6"/>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E1B29AD-D5D3-47FC-8F8E-828FEE1962FB}" type="slidenum">
              <a:rPr lang="en-US" altLang="en-US" sz="1400" smtClean="0"/>
              <a:pPr>
                <a:spcBef>
                  <a:spcPct val="0"/>
                </a:spcBef>
                <a:buFontTx/>
                <a:buNone/>
              </a:pPr>
              <a:t>12</a:t>
            </a:fld>
            <a:endParaRPr lang="en-US" altLang="en-US" sz="1400" smtClean="0"/>
          </a:p>
        </p:txBody>
      </p:sp>
      <p:sp>
        <p:nvSpPr>
          <p:cNvPr id="22531" name="Rectangle 2"/>
          <p:cNvSpPr>
            <a:spLocks noGrp="1" noChangeArrowheads="1"/>
          </p:cNvSpPr>
          <p:nvPr>
            <p:ph type="title"/>
          </p:nvPr>
        </p:nvSpPr>
        <p:spPr/>
        <p:txBody>
          <a:bodyPr lIns="91435" tIns="45718" rIns="91435" bIns="45718" anchor="t"/>
          <a:lstStyle/>
          <a:p>
            <a:pPr defTabSz="809625" eaLnBrk="1" hangingPunct="1"/>
            <a:r>
              <a:rPr lang="en-US" altLang="en-US" smtClean="0"/>
              <a:t>Corporation</a:t>
            </a:r>
          </a:p>
        </p:txBody>
      </p:sp>
      <p:sp>
        <p:nvSpPr>
          <p:cNvPr id="95235" name="Rectangle 3"/>
          <p:cNvSpPr>
            <a:spLocks noGrp="1" noChangeArrowheads="1"/>
          </p:cNvSpPr>
          <p:nvPr>
            <p:ph type="body" sz="half" idx="1"/>
          </p:nvPr>
        </p:nvSpPr>
        <p:spPr>
          <a:xfrm>
            <a:off x="685800" y="1600200"/>
            <a:ext cx="3805238" cy="4525963"/>
          </a:xfrm>
        </p:spPr>
        <p:txBody>
          <a:bodyPr lIns="91435" tIns="45718" rIns="91435" bIns="45718"/>
          <a:lstStyle/>
          <a:p>
            <a:pPr marL="225425" indent="-225425" defTabSz="809625" eaLnBrk="1" hangingPunct="1">
              <a:lnSpc>
                <a:spcPct val="90000"/>
              </a:lnSpc>
            </a:pPr>
            <a:r>
              <a:rPr lang="en-US" altLang="en-US" sz="2800" smtClean="0"/>
              <a:t>Advantages</a:t>
            </a:r>
          </a:p>
          <a:p>
            <a:pPr marL="568325" lvl="1" indent="-223838" defTabSz="809625" eaLnBrk="1" hangingPunct="1">
              <a:lnSpc>
                <a:spcPct val="90000"/>
              </a:lnSpc>
            </a:pPr>
            <a:r>
              <a:rPr lang="en-US" altLang="en-US" sz="2400" smtClean="0"/>
              <a:t>Limited liability</a:t>
            </a:r>
          </a:p>
          <a:p>
            <a:pPr marL="568325" lvl="1" indent="-223838" defTabSz="809625" eaLnBrk="1" hangingPunct="1">
              <a:lnSpc>
                <a:spcPct val="90000"/>
              </a:lnSpc>
            </a:pPr>
            <a:r>
              <a:rPr lang="en-US" altLang="en-US" sz="2400" smtClean="0"/>
              <a:t>Unlimited life</a:t>
            </a:r>
          </a:p>
          <a:p>
            <a:pPr marL="568325" lvl="1" indent="-223838" defTabSz="809625" eaLnBrk="1" hangingPunct="1">
              <a:lnSpc>
                <a:spcPct val="90000"/>
              </a:lnSpc>
            </a:pPr>
            <a:r>
              <a:rPr lang="en-US" altLang="en-US" sz="2400" smtClean="0"/>
              <a:t>Separation of ownership and management</a:t>
            </a:r>
          </a:p>
          <a:p>
            <a:pPr marL="568325" lvl="1" indent="-223838" defTabSz="809625" eaLnBrk="1" hangingPunct="1">
              <a:lnSpc>
                <a:spcPct val="90000"/>
              </a:lnSpc>
            </a:pPr>
            <a:r>
              <a:rPr lang="en-US" altLang="en-US" sz="2400" smtClean="0"/>
              <a:t>Transfer of ownership is easy</a:t>
            </a:r>
          </a:p>
          <a:p>
            <a:pPr marL="568325" lvl="1" indent="-223838" defTabSz="809625" eaLnBrk="1" hangingPunct="1">
              <a:lnSpc>
                <a:spcPct val="90000"/>
              </a:lnSpc>
            </a:pPr>
            <a:r>
              <a:rPr lang="en-US" altLang="en-US" sz="2400" smtClean="0"/>
              <a:t>Easier to raise capital</a:t>
            </a:r>
          </a:p>
        </p:txBody>
      </p:sp>
      <p:sp>
        <p:nvSpPr>
          <p:cNvPr id="95236" name="Rectangle 4"/>
          <p:cNvSpPr>
            <a:spLocks noGrp="1" noChangeArrowheads="1"/>
          </p:cNvSpPr>
          <p:nvPr>
            <p:ph type="body" sz="half" idx="2"/>
          </p:nvPr>
        </p:nvSpPr>
        <p:spPr>
          <a:xfrm>
            <a:off x="4651375" y="1600200"/>
            <a:ext cx="3883025" cy="4525963"/>
          </a:xfrm>
        </p:spPr>
        <p:txBody>
          <a:bodyPr lIns="91435" tIns="45718" rIns="91435" bIns="45718"/>
          <a:lstStyle/>
          <a:p>
            <a:pPr marL="225425" indent="-225425" defTabSz="809625" eaLnBrk="1" hangingPunct="1">
              <a:lnSpc>
                <a:spcPct val="90000"/>
              </a:lnSpc>
            </a:pPr>
            <a:r>
              <a:rPr lang="en-US" altLang="en-US" sz="2800" smtClean="0"/>
              <a:t>Disadvantages</a:t>
            </a:r>
          </a:p>
          <a:p>
            <a:pPr marL="568325" lvl="1" indent="-223838" defTabSz="809625" eaLnBrk="1" hangingPunct="1">
              <a:lnSpc>
                <a:spcPct val="90000"/>
              </a:lnSpc>
            </a:pPr>
            <a:r>
              <a:rPr lang="en-US" altLang="en-US" sz="2400" smtClean="0"/>
              <a:t>Separation of ownership and management (agency problem)</a:t>
            </a:r>
          </a:p>
          <a:p>
            <a:pPr marL="568325" lvl="1" indent="-223838" defTabSz="809625" eaLnBrk="1" hangingPunct="1">
              <a:lnSpc>
                <a:spcPct val="90000"/>
              </a:lnSpc>
            </a:pPr>
            <a:r>
              <a:rPr lang="en-US" altLang="en-US" sz="2400" smtClean="0"/>
              <a:t>Double taxation (income taxed at the corporate rate and then dividends taxed at personal rate, while dividends paid are not tax deductible)</a:t>
            </a:r>
          </a:p>
        </p:txBody>
      </p:sp>
      <p:pic>
        <p:nvPicPr>
          <p:cNvPr id="22534" name="Picture 5" descr="bd09310_">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72400" y="304800"/>
            <a:ext cx="64928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 calcmode="lin" valueType="num">
                                      <p:cBhvr additive="base">
                                        <p:cTn id="7" dur="500" fill="hold"/>
                                        <p:tgtEl>
                                          <p:spTgt spid="95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523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5235">
                                            <p:txEl>
                                              <p:pRg st="0" end="0"/>
                                            </p:txEl>
                                          </p:spTgt>
                                        </p:tgtEl>
                                        <p:attrNameLst>
                                          <p:attrName>ppt_c</p:attrName>
                                        </p:attrNameLst>
                                      </p:cBhvr>
                                      <p:to>
                                        <a:schemeClr val="tx2"/>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5235">
                                            <p:txEl>
                                              <p:pRg st="1" end="1"/>
                                            </p:txEl>
                                          </p:spTgt>
                                        </p:tgtEl>
                                        <p:attrNameLst>
                                          <p:attrName>style.visibility</p:attrName>
                                        </p:attrNameLst>
                                      </p:cBhvr>
                                      <p:to>
                                        <p:strVal val="visible"/>
                                      </p:to>
                                    </p:set>
                                    <p:anim calcmode="lin" valueType="num">
                                      <p:cBhvr additive="base">
                                        <p:cTn id="13" dur="500" fill="hold"/>
                                        <p:tgtEl>
                                          <p:spTgt spid="952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5235">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5235">
                                            <p:txEl>
                                              <p:pRg st="1" end="1"/>
                                            </p:txEl>
                                          </p:spTgt>
                                        </p:tgtEl>
                                        <p:attrNameLst>
                                          <p:attrName>ppt_c</p:attrName>
                                        </p:attrNameLst>
                                      </p:cBhvr>
                                      <p:to>
                                        <a:schemeClr val="tx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5235">
                                            <p:txEl>
                                              <p:pRg st="2" end="2"/>
                                            </p:txEl>
                                          </p:spTgt>
                                        </p:tgtEl>
                                        <p:attrNameLst>
                                          <p:attrName>style.visibility</p:attrName>
                                        </p:attrNameLst>
                                      </p:cBhvr>
                                      <p:to>
                                        <p:strVal val="visible"/>
                                      </p:to>
                                    </p:set>
                                    <p:anim calcmode="lin" valueType="num">
                                      <p:cBhvr additive="base">
                                        <p:cTn id="19" dur="500" fill="hold"/>
                                        <p:tgtEl>
                                          <p:spTgt spid="952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5235">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5235">
                                            <p:txEl>
                                              <p:pRg st="2" end="2"/>
                                            </p:txEl>
                                          </p:spTgt>
                                        </p:tgtEl>
                                        <p:attrNameLst>
                                          <p:attrName>ppt_c</p:attrName>
                                        </p:attrNameLst>
                                      </p:cBhvr>
                                      <p:to>
                                        <a:schemeClr val="tx2"/>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5235">
                                            <p:txEl>
                                              <p:pRg st="3" end="3"/>
                                            </p:txEl>
                                          </p:spTgt>
                                        </p:tgtEl>
                                        <p:attrNameLst>
                                          <p:attrName>style.visibility</p:attrName>
                                        </p:attrNameLst>
                                      </p:cBhvr>
                                      <p:to>
                                        <p:strVal val="visible"/>
                                      </p:to>
                                    </p:set>
                                    <p:anim calcmode="lin" valueType="num">
                                      <p:cBhvr additive="base">
                                        <p:cTn id="25" dur="500" fill="hold"/>
                                        <p:tgtEl>
                                          <p:spTgt spid="952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5235">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5235">
                                            <p:txEl>
                                              <p:pRg st="3" end="3"/>
                                            </p:txEl>
                                          </p:spTgt>
                                        </p:tgtEl>
                                        <p:attrNameLst>
                                          <p:attrName>ppt_c</p:attrName>
                                        </p:attrNameLst>
                                      </p:cBhvr>
                                      <p:to>
                                        <a:schemeClr val="tx2"/>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5235">
                                            <p:txEl>
                                              <p:pRg st="4" end="4"/>
                                            </p:txEl>
                                          </p:spTgt>
                                        </p:tgtEl>
                                        <p:attrNameLst>
                                          <p:attrName>style.visibility</p:attrName>
                                        </p:attrNameLst>
                                      </p:cBhvr>
                                      <p:to>
                                        <p:strVal val="visible"/>
                                      </p:to>
                                    </p:set>
                                    <p:anim calcmode="lin" valueType="num">
                                      <p:cBhvr additive="base">
                                        <p:cTn id="31" dur="500" fill="hold"/>
                                        <p:tgtEl>
                                          <p:spTgt spid="952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5235">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5235">
                                            <p:txEl>
                                              <p:pRg st="4" end="4"/>
                                            </p:txEl>
                                          </p:spTgt>
                                        </p:tgtEl>
                                        <p:attrNameLst>
                                          <p:attrName>ppt_c</p:attrName>
                                        </p:attrNameLst>
                                      </p:cBhvr>
                                      <p:to>
                                        <a:schemeClr val="tx2"/>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5235">
                                            <p:txEl>
                                              <p:pRg st="5" end="5"/>
                                            </p:txEl>
                                          </p:spTgt>
                                        </p:tgtEl>
                                        <p:attrNameLst>
                                          <p:attrName>style.visibility</p:attrName>
                                        </p:attrNameLst>
                                      </p:cBhvr>
                                      <p:to>
                                        <p:strVal val="visible"/>
                                      </p:to>
                                    </p:set>
                                    <p:anim calcmode="lin" valueType="num">
                                      <p:cBhvr additive="base">
                                        <p:cTn id="37" dur="500" fill="hold"/>
                                        <p:tgtEl>
                                          <p:spTgt spid="952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5235">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5235">
                                            <p:txEl>
                                              <p:pRg st="5" end="5"/>
                                            </p:txEl>
                                          </p:spTgt>
                                        </p:tgtEl>
                                        <p:attrNameLst>
                                          <p:attrName>ppt_c</p:attrName>
                                        </p:attrNameLst>
                                      </p:cBhvr>
                                      <p:to>
                                        <a:schemeClr val="tx2"/>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5236">
                                            <p:txEl>
                                              <p:pRg st="0" end="0"/>
                                            </p:txEl>
                                          </p:spTgt>
                                        </p:tgtEl>
                                        <p:attrNameLst>
                                          <p:attrName>style.visibility</p:attrName>
                                        </p:attrNameLst>
                                      </p:cBhvr>
                                      <p:to>
                                        <p:strVal val="visible"/>
                                      </p:to>
                                    </p:set>
                                    <p:anim calcmode="lin" valueType="num">
                                      <p:cBhvr additive="base">
                                        <p:cTn id="43" dur="500" fill="hold"/>
                                        <p:tgtEl>
                                          <p:spTgt spid="95236">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5236">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5236">
                                            <p:txEl>
                                              <p:pRg st="0" end="0"/>
                                            </p:txEl>
                                          </p:spTgt>
                                        </p:tgtEl>
                                        <p:attrNameLst>
                                          <p:attrName>ppt_c</p:attrName>
                                        </p:attrNameLst>
                                      </p:cBhvr>
                                      <p:to>
                                        <a:schemeClr val="tx2"/>
                                      </p:to>
                                    </p:animClr>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95236">
                                            <p:txEl>
                                              <p:pRg st="1" end="1"/>
                                            </p:txEl>
                                          </p:spTgt>
                                        </p:tgtEl>
                                        <p:attrNameLst>
                                          <p:attrName>style.visibility</p:attrName>
                                        </p:attrNameLst>
                                      </p:cBhvr>
                                      <p:to>
                                        <p:strVal val="visible"/>
                                      </p:to>
                                    </p:set>
                                    <p:anim calcmode="lin" valueType="num">
                                      <p:cBhvr additive="base">
                                        <p:cTn id="49" dur="500" fill="hold"/>
                                        <p:tgtEl>
                                          <p:spTgt spid="95236">
                                            <p:txEl>
                                              <p:pRg st="1" end="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95236">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5236">
                                            <p:txEl>
                                              <p:pRg st="1" end="1"/>
                                            </p:txEl>
                                          </p:spTgt>
                                        </p:tgtEl>
                                        <p:attrNameLst>
                                          <p:attrName>ppt_c</p:attrName>
                                        </p:attrNameLst>
                                      </p:cBhvr>
                                      <p:to>
                                        <a:schemeClr val="tx2"/>
                                      </p:to>
                                    </p:animClr>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95236">
                                            <p:txEl>
                                              <p:pRg st="2" end="2"/>
                                            </p:txEl>
                                          </p:spTgt>
                                        </p:tgtEl>
                                        <p:attrNameLst>
                                          <p:attrName>style.visibility</p:attrName>
                                        </p:attrNameLst>
                                      </p:cBhvr>
                                      <p:to>
                                        <p:strVal val="visible"/>
                                      </p:to>
                                    </p:set>
                                    <p:anim calcmode="lin" valueType="num">
                                      <p:cBhvr additive="base">
                                        <p:cTn id="55" dur="500" fill="hold"/>
                                        <p:tgtEl>
                                          <p:spTgt spid="95236">
                                            <p:txEl>
                                              <p:pRg st="2" end="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95236">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5236">
                                            <p:txEl>
                                              <p:pRg st="2" end="2"/>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bldLvl="2" autoUpdateAnimBg="0"/>
      <p:bldP spid="95236"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601C997-9313-490F-A20B-C2DA56DAACC6}" type="slidenum">
              <a:rPr lang="en-US" altLang="en-US" sz="1400" smtClean="0"/>
              <a:pPr>
                <a:spcBef>
                  <a:spcPct val="0"/>
                </a:spcBef>
                <a:buFontTx/>
                <a:buNone/>
              </a:pPr>
              <a:t>13</a:t>
            </a:fld>
            <a:endParaRPr lang="en-US" altLang="en-US" sz="1400" smtClean="0"/>
          </a:p>
        </p:txBody>
      </p:sp>
      <p:sp>
        <p:nvSpPr>
          <p:cNvPr id="24579" name="Rectangle 2"/>
          <p:cNvSpPr>
            <a:spLocks noGrp="1" noChangeArrowheads="1"/>
          </p:cNvSpPr>
          <p:nvPr>
            <p:ph type="title"/>
          </p:nvPr>
        </p:nvSpPr>
        <p:spPr/>
        <p:txBody>
          <a:bodyPr/>
          <a:lstStyle/>
          <a:p>
            <a:pPr eaLnBrk="1" hangingPunct="1"/>
            <a:r>
              <a:rPr lang="en-US" altLang="en-US" smtClean="0"/>
              <a:t>Why Study Finance?</a:t>
            </a:r>
          </a:p>
        </p:txBody>
      </p:sp>
      <p:sp>
        <p:nvSpPr>
          <p:cNvPr id="80899" name="Rectangle 3"/>
          <p:cNvSpPr>
            <a:spLocks noGrp="1" noChangeArrowheads="1"/>
          </p:cNvSpPr>
          <p:nvPr>
            <p:ph type="body" idx="1"/>
          </p:nvPr>
        </p:nvSpPr>
        <p:spPr>
          <a:xfrm>
            <a:off x="685800" y="1600200"/>
            <a:ext cx="7848600" cy="4525963"/>
          </a:xfrm>
        </p:spPr>
        <p:txBody>
          <a:bodyPr/>
          <a:lstStyle/>
          <a:p>
            <a:pPr eaLnBrk="1" hangingPunct="1">
              <a:lnSpc>
                <a:spcPct val="90000"/>
              </a:lnSpc>
            </a:pPr>
            <a:r>
              <a:rPr lang="en-US" altLang="en-US" sz="2800" smtClean="0"/>
              <a:t>Marketing</a:t>
            </a:r>
          </a:p>
          <a:p>
            <a:pPr lvl="1" eaLnBrk="1" hangingPunct="1">
              <a:lnSpc>
                <a:spcPct val="90000"/>
              </a:lnSpc>
            </a:pPr>
            <a:r>
              <a:rPr lang="en-US" altLang="en-US" sz="2400" smtClean="0"/>
              <a:t>Budgets, marketing research, marketing financial products</a:t>
            </a:r>
          </a:p>
          <a:p>
            <a:pPr eaLnBrk="1" hangingPunct="1">
              <a:lnSpc>
                <a:spcPct val="90000"/>
              </a:lnSpc>
            </a:pPr>
            <a:r>
              <a:rPr lang="en-US" altLang="en-US" sz="2800" smtClean="0"/>
              <a:t>Accounting</a:t>
            </a:r>
          </a:p>
          <a:p>
            <a:pPr lvl="1" eaLnBrk="1" hangingPunct="1">
              <a:lnSpc>
                <a:spcPct val="90000"/>
              </a:lnSpc>
            </a:pPr>
            <a:r>
              <a:rPr lang="en-US" altLang="en-US" sz="2400" smtClean="0"/>
              <a:t>Dual accounting and finance function, preparation of financial statements</a:t>
            </a:r>
          </a:p>
          <a:p>
            <a:pPr eaLnBrk="1" hangingPunct="1">
              <a:lnSpc>
                <a:spcPct val="90000"/>
              </a:lnSpc>
            </a:pPr>
            <a:r>
              <a:rPr lang="en-US" altLang="en-US" sz="2800" smtClean="0"/>
              <a:t>Management</a:t>
            </a:r>
          </a:p>
          <a:p>
            <a:pPr lvl="1" eaLnBrk="1" hangingPunct="1">
              <a:lnSpc>
                <a:spcPct val="90000"/>
              </a:lnSpc>
            </a:pPr>
            <a:r>
              <a:rPr lang="en-US" altLang="en-US" sz="2400" smtClean="0"/>
              <a:t>Strategic thinking, job performance, profitability</a:t>
            </a:r>
          </a:p>
          <a:p>
            <a:pPr eaLnBrk="1" hangingPunct="1">
              <a:lnSpc>
                <a:spcPct val="90000"/>
              </a:lnSpc>
            </a:pPr>
            <a:r>
              <a:rPr lang="en-US" altLang="en-US" sz="2800" smtClean="0"/>
              <a:t>Personal finance</a:t>
            </a:r>
          </a:p>
          <a:p>
            <a:pPr lvl="1" eaLnBrk="1" hangingPunct="1">
              <a:lnSpc>
                <a:spcPct val="90000"/>
              </a:lnSpc>
            </a:pPr>
            <a:r>
              <a:rPr lang="en-US" altLang="en-US" sz="2400" smtClean="0"/>
              <a:t>Budgeting, retirement planning, college planning, day-to-day cash flow issues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 calcmode="lin" valueType="num">
                                      <p:cBhvr additive="base">
                                        <p:cTn id="7" dur="500" fill="hold"/>
                                        <p:tgtEl>
                                          <p:spTgt spid="808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89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0899">
                                            <p:txEl>
                                              <p:pRg st="0" end="0"/>
                                            </p:txEl>
                                          </p:spTgt>
                                        </p:tgtEl>
                                        <p:attrNameLst>
                                          <p:attrName>ppt_c</p:attrName>
                                        </p:attrNameLst>
                                      </p:cBhvr>
                                      <p:to>
                                        <a:schemeClr val="tx2"/>
                                      </p:to>
                                    </p:animClr>
                                  </p:subTnLst>
                                </p:cTn>
                              </p:par>
                              <p:par>
                                <p:cTn id="9" presetID="2" presetClass="entr" presetSubtype="8" fill="hold" grpId="0" nodeType="with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anim calcmode="lin" valueType="num">
                                      <p:cBhvr additive="base">
                                        <p:cTn id="11" dur="500" fill="hold"/>
                                        <p:tgtEl>
                                          <p:spTgt spid="8089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089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0899">
                                            <p:txEl>
                                              <p:pRg st="1" end="1"/>
                                            </p:txEl>
                                          </p:spTgt>
                                        </p:tgtEl>
                                        <p:attrNameLst>
                                          <p:attrName>ppt_c</p:attrName>
                                        </p:attrNameLst>
                                      </p:cBhvr>
                                      <p:to>
                                        <a:schemeClr val="tx2"/>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0899">
                                            <p:txEl>
                                              <p:pRg st="2" end="2"/>
                                            </p:txEl>
                                          </p:spTgt>
                                        </p:tgtEl>
                                        <p:attrNameLst>
                                          <p:attrName>style.visibility</p:attrName>
                                        </p:attrNameLst>
                                      </p:cBhvr>
                                      <p:to>
                                        <p:strVal val="visible"/>
                                      </p:to>
                                    </p:set>
                                    <p:anim calcmode="lin" valueType="num">
                                      <p:cBhvr additive="base">
                                        <p:cTn id="17" dur="500" fill="hold"/>
                                        <p:tgtEl>
                                          <p:spTgt spid="8089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0899">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0899">
                                            <p:txEl>
                                              <p:pRg st="2" end="2"/>
                                            </p:txEl>
                                          </p:spTgt>
                                        </p:tgtEl>
                                        <p:attrNameLst>
                                          <p:attrName>ppt_c</p:attrName>
                                        </p:attrNameLst>
                                      </p:cBhvr>
                                      <p:to>
                                        <a:schemeClr val="tx2"/>
                                      </p:to>
                                    </p:animClr>
                                  </p:subTnLst>
                                </p:cTn>
                              </p:par>
                              <p:par>
                                <p:cTn id="19" presetID="2" presetClass="entr" presetSubtype="8" fill="hold" grpId="0" nodeType="withEffect">
                                  <p:stCondLst>
                                    <p:cond delay="0"/>
                                  </p:stCondLst>
                                  <p:childTnLst>
                                    <p:set>
                                      <p:cBhvr>
                                        <p:cTn id="20" dur="1" fill="hold">
                                          <p:stCondLst>
                                            <p:cond delay="0"/>
                                          </p:stCondLst>
                                        </p:cTn>
                                        <p:tgtEl>
                                          <p:spTgt spid="80899">
                                            <p:txEl>
                                              <p:pRg st="3" end="3"/>
                                            </p:txEl>
                                          </p:spTgt>
                                        </p:tgtEl>
                                        <p:attrNameLst>
                                          <p:attrName>style.visibility</p:attrName>
                                        </p:attrNameLst>
                                      </p:cBhvr>
                                      <p:to>
                                        <p:strVal val="visible"/>
                                      </p:to>
                                    </p:set>
                                    <p:anim calcmode="lin" valueType="num">
                                      <p:cBhvr additive="base">
                                        <p:cTn id="21" dur="500" fill="hold"/>
                                        <p:tgtEl>
                                          <p:spTgt spid="8089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80899">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0899">
                                            <p:txEl>
                                              <p:pRg st="3" end="3"/>
                                            </p:txEl>
                                          </p:spTgt>
                                        </p:tgtEl>
                                        <p:attrNameLst>
                                          <p:attrName>ppt_c</p:attrName>
                                        </p:attrNameLst>
                                      </p:cBhvr>
                                      <p:to>
                                        <a:schemeClr val="tx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80899">
                                            <p:txEl>
                                              <p:pRg st="4" end="4"/>
                                            </p:txEl>
                                          </p:spTgt>
                                        </p:tgtEl>
                                        <p:attrNameLst>
                                          <p:attrName>style.visibility</p:attrName>
                                        </p:attrNameLst>
                                      </p:cBhvr>
                                      <p:to>
                                        <p:strVal val="visible"/>
                                      </p:to>
                                    </p:set>
                                    <p:anim calcmode="lin" valueType="num">
                                      <p:cBhvr additive="base">
                                        <p:cTn id="27" dur="500" fill="hold"/>
                                        <p:tgtEl>
                                          <p:spTgt spid="8089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80899">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0899">
                                            <p:txEl>
                                              <p:pRg st="4" end="4"/>
                                            </p:txEl>
                                          </p:spTgt>
                                        </p:tgtEl>
                                        <p:attrNameLst>
                                          <p:attrName>ppt_c</p:attrName>
                                        </p:attrNameLst>
                                      </p:cBhvr>
                                      <p:to>
                                        <a:schemeClr val="tx2"/>
                                      </p:to>
                                    </p:animClr>
                                  </p:subTnLst>
                                </p:cTn>
                              </p:par>
                              <p:par>
                                <p:cTn id="29" presetID="2" presetClass="entr" presetSubtype="8" fill="hold" grpId="0" nodeType="withEffect">
                                  <p:stCondLst>
                                    <p:cond delay="0"/>
                                  </p:stCondLst>
                                  <p:childTnLst>
                                    <p:set>
                                      <p:cBhvr>
                                        <p:cTn id="30" dur="1" fill="hold">
                                          <p:stCondLst>
                                            <p:cond delay="0"/>
                                          </p:stCondLst>
                                        </p:cTn>
                                        <p:tgtEl>
                                          <p:spTgt spid="80899">
                                            <p:txEl>
                                              <p:pRg st="5" end="5"/>
                                            </p:txEl>
                                          </p:spTgt>
                                        </p:tgtEl>
                                        <p:attrNameLst>
                                          <p:attrName>style.visibility</p:attrName>
                                        </p:attrNameLst>
                                      </p:cBhvr>
                                      <p:to>
                                        <p:strVal val="visible"/>
                                      </p:to>
                                    </p:set>
                                    <p:anim calcmode="lin" valueType="num">
                                      <p:cBhvr additive="base">
                                        <p:cTn id="31" dur="500" fill="hold"/>
                                        <p:tgtEl>
                                          <p:spTgt spid="8089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0899">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0899">
                                            <p:txEl>
                                              <p:pRg st="5" end="5"/>
                                            </p:txEl>
                                          </p:spTgt>
                                        </p:tgtEl>
                                        <p:attrNameLst>
                                          <p:attrName>ppt_c</p:attrName>
                                        </p:attrNameLst>
                                      </p:cBhvr>
                                      <p:to>
                                        <a:schemeClr val="tx2"/>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0899">
                                            <p:txEl>
                                              <p:pRg st="6" end="6"/>
                                            </p:txEl>
                                          </p:spTgt>
                                        </p:tgtEl>
                                        <p:attrNameLst>
                                          <p:attrName>style.visibility</p:attrName>
                                        </p:attrNameLst>
                                      </p:cBhvr>
                                      <p:to>
                                        <p:strVal val="visible"/>
                                      </p:to>
                                    </p:set>
                                    <p:anim calcmode="lin" valueType="num">
                                      <p:cBhvr additive="base">
                                        <p:cTn id="37" dur="500" fill="hold"/>
                                        <p:tgtEl>
                                          <p:spTgt spid="80899">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0899">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0899">
                                            <p:txEl>
                                              <p:pRg st="6" end="6"/>
                                            </p:txEl>
                                          </p:spTgt>
                                        </p:tgtEl>
                                        <p:attrNameLst>
                                          <p:attrName>ppt_c</p:attrName>
                                        </p:attrNameLst>
                                      </p:cBhvr>
                                      <p:to>
                                        <a:schemeClr val="tx2"/>
                                      </p:to>
                                    </p:animClr>
                                  </p:subTnLst>
                                </p:cTn>
                              </p:par>
                              <p:par>
                                <p:cTn id="39" presetID="2" presetClass="entr" presetSubtype="8" fill="hold" grpId="0" nodeType="withEffect">
                                  <p:stCondLst>
                                    <p:cond delay="0"/>
                                  </p:stCondLst>
                                  <p:childTnLst>
                                    <p:set>
                                      <p:cBhvr>
                                        <p:cTn id="40" dur="1" fill="hold">
                                          <p:stCondLst>
                                            <p:cond delay="0"/>
                                          </p:stCondLst>
                                        </p:cTn>
                                        <p:tgtEl>
                                          <p:spTgt spid="80899">
                                            <p:txEl>
                                              <p:pRg st="7" end="7"/>
                                            </p:txEl>
                                          </p:spTgt>
                                        </p:tgtEl>
                                        <p:attrNameLst>
                                          <p:attrName>style.visibility</p:attrName>
                                        </p:attrNameLst>
                                      </p:cBhvr>
                                      <p:to>
                                        <p:strVal val="visible"/>
                                      </p:to>
                                    </p:set>
                                    <p:anim calcmode="lin" valueType="num">
                                      <p:cBhvr additive="base">
                                        <p:cTn id="41" dur="500" fill="hold"/>
                                        <p:tgtEl>
                                          <p:spTgt spid="80899">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80899">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0899">
                                            <p:txEl>
                                              <p:pRg st="7" end="7"/>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74638"/>
            <a:ext cx="8229600" cy="868362"/>
          </a:xfrm>
        </p:spPr>
        <p:txBody>
          <a:bodyPr/>
          <a:lstStyle/>
          <a:p>
            <a:pPr algn="l" eaLnBrk="1" hangingPunct="1"/>
            <a:r>
              <a:rPr lang="en-US" altLang="en-US" sz="2400" b="1" smtClean="0">
                <a:solidFill>
                  <a:srgbClr val="FF0000"/>
                </a:solidFill>
              </a:rPr>
              <a:t>Career Opportunities in Managerial Finance</a:t>
            </a:r>
          </a:p>
        </p:txBody>
      </p:sp>
      <p:pic>
        <p:nvPicPr>
          <p:cNvPr id="26627"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990600"/>
            <a:ext cx="8229600" cy="5254625"/>
          </a:xfrm>
        </p:spPr>
      </p:pic>
      <p:sp>
        <p:nvSpPr>
          <p:cNvPr id="26628"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39CA1ED-A593-42C4-80F6-D49E81427772}" type="slidenum">
              <a:rPr lang="en-US" altLang="en-US" sz="1400" smtClean="0"/>
              <a:pPr>
                <a:spcBef>
                  <a:spcPct val="0"/>
                </a:spcBef>
                <a:buFontTx/>
                <a:buNone/>
              </a:pPr>
              <a:t>14</a:t>
            </a:fld>
            <a:endParaRPr lang="en-US" altLang="en-US" sz="14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274638"/>
            <a:ext cx="8229600" cy="944562"/>
          </a:xfrm>
        </p:spPr>
        <p:txBody>
          <a:bodyPr/>
          <a:lstStyle/>
          <a:p>
            <a:pPr eaLnBrk="1" hangingPunct="1"/>
            <a:r>
              <a:rPr lang="en-US" altLang="en-US" sz="3200" smtClean="0"/>
              <a:t>1.2 Goal of the Firm </a:t>
            </a:r>
          </a:p>
        </p:txBody>
      </p:sp>
      <p:sp>
        <p:nvSpPr>
          <p:cNvPr id="27651" name="Content Placeholder 2"/>
          <p:cNvSpPr>
            <a:spLocks noGrp="1"/>
          </p:cNvSpPr>
          <p:nvPr>
            <p:ph idx="1"/>
          </p:nvPr>
        </p:nvSpPr>
        <p:spPr>
          <a:xfrm>
            <a:off x="422275" y="1371600"/>
            <a:ext cx="8229600" cy="4525963"/>
          </a:xfrm>
        </p:spPr>
        <p:txBody>
          <a:bodyPr/>
          <a:lstStyle/>
          <a:p>
            <a:pPr eaLnBrk="1" hangingPunct="1"/>
            <a:r>
              <a:rPr lang="en-US" altLang="en-US" smtClean="0"/>
              <a:t>Maximize the Shareholder Wealth</a:t>
            </a:r>
          </a:p>
          <a:p>
            <a:pPr lvl="1" eaLnBrk="1" hangingPunct="1"/>
            <a:r>
              <a:rPr lang="en-US" altLang="en-US" smtClean="0"/>
              <a:t> managers’ primary goal should be to maximize the wealth of the firm’s owners, the stockholders. </a:t>
            </a:r>
          </a:p>
          <a:p>
            <a:pPr eaLnBrk="1" hangingPunct="1"/>
            <a:r>
              <a:rPr lang="en-US" altLang="en-US" smtClean="0"/>
              <a:t>Maximize Profit</a:t>
            </a:r>
          </a:p>
          <a:p>
            <a:pPr lvl="1" eaLnBrk="1" hangingPunct="1"/>
            <a:r>
              <a:rPr lang="en-US" altLang="en-US" smtClean="0"/>
              <a:t> maximizing a firm’s share price is equivalent to maximizing its profits. It is measured by earning per share (EPS) </a:t>
            </a:r>
          </a:p>
          <a:p>
            <a:pPr eaLnBrk="1" hangingPunct="1"/>
            <a:endParaRPr lang="en-US" altLang="en-US" smtClean="0"/>
          </a:p>
        </p:txBody>
      </p:sp>
      <p:sp>
        <p:nvSpPr>
          <p:cNvPr id="27652"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0E1FF02-6EA5-4CBD-A674-79C77BB6A618}" type="slidenum">
              <a:rPr lang="en-US" altLang="en-US" sz="1400" smtClean="0"/>
              <a:pPr>
                <a:spcBef>
                  <a:spcPct val="0"/>
                </a:spcBef>
                <a:buFontTx/>
                <a:buNone/>
              </a:pPr>
              <a:t>15</a:t>
            </a:fld>
            <a:endParaRPr lang="en-US" altLang="en-US" sz="140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A52FD90-E363-4DA4-BD3C-D23780099183}" type="slidenum">
              <a:rPr lang="en-US" altLang="en-US" sz="1400" smtClean="0"/>
              <a:pPr>
                <a:spcBef>
                  <a:spcPct val="0"/>
                </a:spcBef>
                <a:buFontTx/>
                <a:buNone/>
              </a:pPr>
              <a:t>16</a:t>
            </a:fld>
            <a:endParaRPr lang="en-US" altLang="en-US" sz="1400" smtClean="0"/>
          </a:p>
        </p:txBody>
      </p:sp>
      <p:sp>
        <p:nvSpPr>
          <p:cNvPr id="28675" name="Rectangle 2"/>
          <p:cNvSpPr>
            <a:spLocks noGrp="1" noChangeArrowheads="1"/>
          </p:cNvSpPr>
          <p:nvPr>
            <p:ph type="title"/>
          </p:nvPr>
        </p:nvSpPr>
        <p:spPr/>
        <p:txBody>
          <a:bodyPr/>
          <a:lstStyle/>
          <a:p>
            <a:pPr eaLnBrk="1" hangingPunct="1"/>
            <a:r>
              <a:rPr lang="en-US" altLang="en-US" smtClean="0"/>
              <a:t>Goal Of Financial Management</a:t>
            </a:r>
          </a:p>
        </p:txBody>
      </p:sp>
      <p:sp>
        <p:nvSpPr>
          <p:cNvPr id="97283" name="Rectangle 3"/>
          <p:cNvSpPr>
            <a:spLocks noGrp="1" noChangeArrowheads="1"/>
          </p:cNvSpPr>
          <p:nvPr>
            <p:ph type="body" idx="1"/>
          </p:nvPr>
        </p:nvSpPr>
        <p:spPr>
          <a:xfrm>
            <a:off x="685800" y="1600200"/>
            <a:ext cx="7772400" cy="4525963"/>
          </a:xfrm>
        </p:spPr>
        <p:txBody>
          <a:bodyPr/>
          <a:lstStyle/>
          <a:p>
            <a:pPr eaLnBrk="1" hangingPunct="1"/>
            <a:r>
              <a:rPr lang="en-US" altLang="en-US" sz="3000" smtClean="0"/>
              <a:t>What should be the goal of a corporation?</a:t>
            </a:r>
          </a:p>
          <a:p>
            <a:pPr lvl="1" eaLnBrk="1" hangingPunct="1"/>
            <a:r>
              <a:rPr lang="en-US" altLang="en-US" sz="2600" smtClean="0"/>
              <a:t>Maximize profit?</a:t>
            </a:r>
          </a:p>
          <a:p>
            <a:pPr lvl="1" eaLnBrk="1" hangingPunct="1"/>
            <a:r>
              <a:rPr lang="en-US" altLang="en-US" sz="2600" smtClean="0"/>
              <a:t>Minimize costs?</a:t>
            </a:r>
          </a:p>
          <a:p>
            <a:pPr lvl="1" eaLnBrk="1" hangingPunct="1"/>
            <a:r>
              <a:rPr lang="en-US" altLang="en-US" sz="2600" smtClean="0"/>
              <a:t>Maximize market share?</a:t>
            </a:r>
          </a:p>
          <a:p>
            <a:pPr lvl="1" eaLnBrk="1" hangingPunct="1"/>
            <a:r>
              <a:rPr lang="en-US" altLang="en-US" sz="2600" smtClean="0"/>
              <a:t>Maximize the current value of the company’s stock?</a:t>
            </a:r>
          </a:p>
          <a:p>
            <a:pPr eaLnBrk="1" hangingPunct="1"/>
            <a:r>
              <a:rPr lang="en-US" altLang="en-US" sz="3000" smtClean="0"/>
              <a:t>Does this mean we should do anything and everything to maximize owner wealth?</a:t>
            </a:r>
          </a:p>
          <a:p>
            <a:pPr eaLnBrk="1" hangingPunct="1"/>
            <a:r>
              <a:rPr lang="en-US" altLang="en-US" sz="3000" smtClean="0"/>
              <a:t>Sarbanes-Oxley Act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 calcmode="lin" valueType="num">
                                      <p:cBhvr additive="base">
                                        <p:cTn id="7" dur="500" fill="hold"/>
                                        <p:tgtEl>
                                          <p:spTgt spid="972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728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7283">
                                            <p:txEl>
                                              <p:pRg st="0" end="0"/>
                                            </p:txEl>
                                          </p:spTgt>
                                        </p:tgtEl>
                                        <p:attrNameLst>
                                          <p:attrName>ppt_c</p:attrName>
                                        </p:attrNameLst>
                                      </p:cBhvr>
                                      <p:to>
                                        <a:schemeClr val="tx2"/>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7283">
                                            <p:txEl>
                                              <p:pRg st="1" end="1"/>
                                            </p:txEl>
                                          </p:spTgt>
                                        </p:tgtEl>
                                        <p:attrNameLst>
                                          <p:attrName>style.visibility</p:attrName>
                                        </p:attrNameLst>
                                      </p:cBhvr>
                                      <p:to>
                                        <p:strVal val="visible"/>
                                      </p:to>
                                    </p:set>
                                    <p:anim calcmode="lin" valueType="num">
                                      <p:cBhvr additive="base">
                                        <p:cTn id="13" dur="500" fill="hold"/>
                                        <p:tgtEl>
                                          <p:spTgt spid="972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728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7283">
                                            <p:txEl>
                                              <p:pRg st="1" end="1"/>
                                            </p:txEl>
                                          </p:spTgt>
                                        </p:tgtEl>
                                        <p:attrNameLst>
                                          <p:attrName>ppt_c</p:attrName>
                                        </p:attrNameLst>
                                      </p:cBhvr>
                                      <p:to>
                                        <a:schemeClr val="tx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7283">
                                            <p:txEl>
                                              <p:pRg st="2" end="2"/>
                                            </p:txEl>
                                          </p:spTgt>
                                        </p:tgtEl>
                                        <p:attrNameLst>
                                          <p:attrName>style.visibility</p:attrName>
                                        </p:attrNameLst>
                                      </p:cBhvr>
                                      <p:to>
                                        <p:strVal val="visible"/>
                                      </p:to>
                                    </p:set>
                                    <p:anim calcmode="lin" valueType="num">
                                      <p:cBhvr additive="base">
                                        <p:cTn id="19" dur="500" fill="hold"/>
                                        <p:tgtEl>
                                          <p:spTgt spid="972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728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7283">
                                            <p:txEl>
                                              <p:pRg st="2" end="2"/>
                                            </p:txEl>
                                          </p:spTgt>
                                        </p:tgtEl>
                                        <p:attrNameLst>
                                          <p:attrName>ppt_c</p:attrName>
                                        </p:attrNameLst>
                                      </p:cBhvr>
                                      <p:to>
                                        <a:schemeClr val="tx2"/>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7283">
                                            <p:txEl>
                                              <p:pRg st="3" end="3"/>
                                            </p:txEl>
                                          </p:spTgt>
                                        </p:tgtEl>
                                        <p:attrNameLst>
                                          <p:attrName>style.visibility</p:attrName>
                                        </p:attrNameLst>
                                      </p:cBhvr>
                                      <p:to>
                                        <p:strVal val="visible"/>
                                      </p:to>
                                    </p:set>
                                    <p:anim calcmode="lin" valueType="num">
                                      <p:cBhvr additive="base">
                                        <p:cTn id="25" dur="500" fill="hold"/>
                                        <p:tgtEl>
                                          <p:spTgt spid="972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7283">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7283">
                                            <p:txEl>
                                              <p:pRg st="3" end="3"/>
                                            </p:txEl>
                                          </p:spTgt>
                                        </p:tgtEl>
                                        <p:attrNameLst>
                                          <p:attrName>ppt_c</p:attrName>
                                        </p:attrNameLst>
                                      </p:cBhvr>
                                      <p:to>
                                        <a:schemeClr val="tx2"/>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7283">
                                            <p:txEl>
                                              <p:pRg st="4" end="4"/>
                                            </p:txEl>
                                          </p:spTgt>
                                        </p:tgtEl>
                                        <p:attrNameLst>
                                          <p:attrName>style.visibility</p:attrName>
                                        </p:attrNameLst>
                                      </p:cBhvr>
                                      <p:to>
                                        <p:strVal val="visible"/>
                                      </p:to>
                                    </p:set>
                                    <p:anim calcmode="lin" valueType="num">
                                      <p:cBhvr additive="base">
                                        <p:cTn id="31" dur="500" fill="hold"/>
                                        <p:tgtEl>
                                          <p:spTgt spid="9728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7283">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7283">
                                            <p:txEl>
                                              <p:pRg st="4" end="4"/>
                                            </p:txEl>
                                          </p:spTgt>
                                        </p:tgtEl>
                                        <p:attrNameLst>
                                          <p:attrName>ppt_c</p:attrName>
                                        </p:attrNameLst>
                                      </p:cBhvr>
                                      <p:to>
                                        <a:schemeClr val="tx2"/>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7283">
                                            <p:txEl>
                                              <p:pRg st="5" end="5"/>
                                            </p:txEl>
                                          </p:spTgt>
                                        </p:tgtEl>
                                        <p:attrNameLst>
                                          <p:attrName>style.visibility</p:attrName>
                                        </p:attrNameLst>
                                      </p:cBhvr>
                                      <p:to>
                                        <p:strVal val="visible"/>
                                      </p:to>
                                    </p:set>
                                    <p:anim calcmode="lin" valueType="num">
                                      <p:cBhvr additive="base">
                                        <p:cTn id="37" dur="500" fill="hold"/>
                                        <p:tgtEl>
                                          <p:spTgt spid="9728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7283">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7283">
                                            <p:txEl>
                                              <p:pRg st="5" end="5"/>
                                            </p:txEl>
                                          </p:spTgt>
                                        </p:tgtEl>
                                        <p:attrNameLst>
                                          <p:attrName>ppt_c</p:attrName>
                                        </p:attrNameLst>
                                      </p:cBhvr>
                                      <p:to>
                                        <a:schemeClr val="tx2"/>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7283">
                                            <p:txEl>
                                              <p:pRg st="6" end="6"/>
                                            </p:txEl>
                                          </p:spTgt>
                                        </p:tgtEl>
                                        <p:attrNameLst>
                                          <p:attrName>style.visibility</p:attrName>
                                        </p:attrNameLst>
                                      </p:cBhvr>
                                      <p:to>
                                        <p:strVal val="visible"/>
                                      </p:to>
                                    </p:set>
                                    <p:anim calcmode="lin" valueType="num">
                                      <p:cBhvr additive="base">
                                        <p:cTn id="43" dur="500" fill="hold"/>
                                        <p:tgtEl>
                                          <p:spTgt spid="9728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7283">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7283">
                                            <p:txEl>
                                              <p:pRg st="6" end="6"/>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274638"/>
            <a:ext cx="8229600" cy="715962"/>
          </a:xfrm>
        </p:spPr>
        <p:txBody>
          <a:bodyPr/>
          <a:lstStyle/>
          <a:p>
            <a:pPr eaLnBrk="1" hangingPunct="1"/>
            <a:r>
              <a:rPr lang="en-US" altLang="en-US" sz="3200" b="1" smtClean="0">
                <a:solidFill>
                  <a:srgbClr val="FF0000"/>
                </a:solidFill>
              </a:rPr>
              <a:t>1.3 Managerial Finance Function</a:t>
            </a:r>
          </a:p>
        </p:txBody>
      </p:sp>
      <p:sp>
        <p:nvSpPr>
          <p:cNvPr id="3" name="Content Placeholder 2"/>
          <p:cNvSpPr>
            <a:spLocks noGrp="1"/>
          </p:cNvSpPr>
          <p:nvPr>
            <p:ph idx="1"/>
          </p:nvPr>
        </p:nvSpPr>
        <p:spPr>
          <a:xfrm>
            <a:off x="463550" y="1004888"/>
            <a:ext cx="8229600" cy="5105400"/>
          </a:xfrm>
        </p:spPr>
        <p:txBody>
          <a:bodyPr/>
          <a:lstStyle/>
          <a:p>
            <a:pPr algn="just" eaLnBrk="1" hangingPunct="1">
              <a:defRPr/>
            </a:pPr>
            <a:r>
              <a:rPr lang="en-US" sz="2400" dirty="0" smtClean="0"/>
              <a:t>The managerial finance function can be broadly described by considering its role within the organization, its relationship to economics and accounting, and the primary activities of the financial manager.</a:t>
            </a:r>
          </a:p>
          <a:p>
            <a:pPr algn="just" eaLnBrk="1" hangingPunct="1">
              <a:defRPr/>
            </a:pPr>
            <a:r>
              <a:rPr lang="en-US" sz="2400" dirty="0" smtClean="0"/>
              <a:t>Organization of Finance Functions: </a:t>
            </a:r>
          </a:p>
          <a:p>
            <a:pPr lvl="1" algn="just" eaLnBrk="1" hangingPunct="1">
              <a:defRPr/>
            </a:pPr>
            <a:r>
              <a:rPr lang="en-US" sz="2000" dirty="0" smtClean="0"/>
              <a:t>CFO </a:t>
            </a:r>
          </a:p>
          <a:p>
            <a:pPr lvl="3" algn="just" eaLnBrk="1" hangingPunct="1">
              <a:defRPr/>
            </a:pPr>
            <a:r>
              <a:rPr lang="en-US" sz="1800" b="1" dirty="0" smtClean="0">
                <a:solidFill>
                  <a:srgbClr val="FF0000"/>
                </a:solidFill>
              </a:rPr>
              <a:t>Treasurer</a:t>
            </a:r>
            <a:r>
              <a:rPr lang="en-US" sz="1800" b="1" dirty="0" smtClean="0"/>
              <a:t>:</a:t>
            </a:r>
            <a:r>
              <a:rPr lang="en-US" sz="1800" dirty="0" smtClean="0"/>
              <a:t> The firm’s chief financial manager, who manages the firm’s cash, oversees its pension plans, and manages key risks.  </a:t>
            </a:r>
          </a:p>
          <a:p>
            <a:pPr lvl="3" algn="just" eaLnBrk="1" hangingPunct="1">
              <a:defRPr/>
            </a:pPr>
            <a:r>
              <a:rPr lang="en-US" sz="1800" b="1" dirty="0" smtClean="0">
                <a:solidFill>
                  <a:srgbClr val="FF0000"/>
                </a:solidFill>
              </a:rPr>
              <a:t>Controller</a:t>
            </a:r>
            <a:r>
              <a:rPr lang="en-US" sz="1800" dirty="0" smtClean="0"/>
              <a:t>: The firm’s chief accountant, who is responsible for the firm’s accounting activities, such as corporate accounting, tax management, financial accounting, and cost accounting.</a:t>
            </a:r>
          </a:p>
          <a:p>
            <a:pPr lvl="3" algn="just" eaLnBrk="1" hangingPunct="1">
              <a:defRPr/>
            </a:pPr>
            <a:r>
              <a:rPr lang="en-US" sz="1800" b="1" dirty="0" smtClean="0">
                <a:solidFill>
                  <a:srgbClr val="FF0000"/>
                </a:solidFill>
              </a:rPr>
              <a:t>foreign exchange manager </a:t>
            </a:r>
            <a:r>
              <a:rPr lang="en-US" sz="1800" dirty="0" smtClean="0"/>
              <a:t>The manager responsible for managing and monitoring the firm’s exposure to loss from currency fluctuations. </a:t>
            </a:r>
          </a:p>
          <a:p>
            <a:pPr marL="0" indent="0" algn="just" eaLnBrk="1" hangingPunct="1">
              <a:buFontTx/>
              <a:buNone/>
              <a:defRPr/>
            </a:pPr>
            <a:endParaRPr lang="en-US" dirty="0" smtClean="0"/>
          </a:p>
        </p:txBody>
      </p:sp>
      <p:sp>
        <p:nvSpPr>
          <p:cNvPr id="30724"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E473E66-F11F-4B37-9447-D57D1F23A630}" type="slidenum">
              <a:rPr lang="en-US" altLang="en-US" sz="1400" smtClean="0"/>
              <a:pPr>
                <a:spcBef>
                  <a:spcPct val="0"/>
                </a:spcBef>
                <a:buFontTx/>
                <a:buNone/>
              </a:pPr>
              <a:t>17</a:t>
            </a:fld>
            <a:endParaRPr lang="en-US" altLang="en-US" sz="140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274638"/>
            <a:ext cx="8229600" cy="792162"/>
          </a:xfrm>
        </p:spPr>
        <p:txBody>
          <a:bodyPr/>
          <a:lstStyle/>
          <a:p>
            <a:pPr eaLnBrk="1" hangingPunct="1"/>
            <a:r>
              <a:rPr lang="en-US" altLang="en-US" sz="2400" smtClean="0">
                <a:solidFill>
                  <a:srgbClr val="FF0000"/>
                </a:solidFill>
              </a:rPr>
              <a:t>RELATIONSHIP TO ECONOMICS</a:t>
            </a:r>
          </a:p>
        </p:txBody>
      </p:sp>
      <p:sp>
        <p:nvSpPr>
          <p:cNvPr id="31747" name="Content Placeholder 2"/>
          <p:cNvSpPr>
            <a:spLocks noGrp="1"/>
          </p:cNvSpPr>
          <p:nvPr>
            <p:ph idx="1"/>
          </p:nvPr>
        </p:nvSpPr>
        <p:spPr>
          <a:xfrm>
            <a:off x="457200" y="990600"/>
            <a:ext cx="8229600" cy="5135563"/>
          </a:xfrm>
        </p:spPr>
        <p:txBody>
          <a:bodyPr/>
          <a:lstStyle/>
          <a:p>
            <a:pPr eaLnBrk="1" hangingPunct="1"/>
            <a:r>
              <a:rPr lang="en-US" altLang="en-US" smtClean="0"/>
              <a:t>Closely related to economics. </a:t>
            </a:r>
          </a:p>
          <a:p>
            <a:pPr eaLnBrk="1" hangingPunct="1"/>
            <a:r>
              <a:rPr lang="en-US" altLang="en-US" smtClean="0"/>
              <a:t>Understand the economic framework </a:t>
            </a:r>
          </a:p>
          <a:p>
            <a:pPr eaLnBrk="1" hangingPunct="1"/>
            <a:r>
              <a:rPr lang="en-US" altLang="en-US" smtClean="0"/>
              <a:t>be alert to the consequences of varying levels of economic activity</a:t>
            </a:r>
          </a:p>
          <a:p>
            <a:pPr eaLnBrk="1" hangingPunct="1"/>
            <a:r>
              <a:rPr lang="en-US" altLang="en-US" smtClean="0"/>
              <a:t>changes in economic policy. </a:t>
            </a:r>
          </a:p>
          <a:p>
            <a:pPr eaLnBrk="1" hangingPunct="1"/>
            <a:r>
              <a:rPr lang="en-US" altLang="en-US" smtClean="0"/>
              <a:t>Use economic theories as guidelines for efficient business operation. </a:t>
            </a:r>
          </a:p>
        </p:txBody>
      </p:sp>
      <p:sp>
        <p:nvSpPr>
          <p:cNvPr id="31748"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E4EB731-3216-40B5-89A4-14EAA1B99DD5}" type="slidenum">
              <a:rPr lang="en-US" altLang="en-US" sz="1400" smtClean="0"/>
              <a:pPr>
                <a:spcBef>
                  <a:spcPct val="0"/>
                </a:spcBef>
                <a:buFontTx/>
                <a:buNone/>
              </a:pPr>
              <a:t>18</a:t>
            </a:fld>
            <a:endParaRPr lang="en-US" altLang="en-US" sz="14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subTitle" idx="1"/>
          </p:nvPr>
        </p:nvSpPr>
        <p:spPr/>
        <p:txBody>
          <a:bodyPr/>
          <a:lstStyle/>
          <a:p>
            <a:r>
              <a:rPr lang="en-US" altLang="en-US" smtClean="0"/>
              <a:t>The Role of Managerial Finance </a:t>
            </a:r>
          </a:p>
        </p:txBody>
      </p:sp>
      <p:sp>
        <p:nvSpPr>
          <p:cNvPr id="6147" name="Rectangle 2"/>
          <p:cNvSpPr>
            <a:spLocks noGrp="1" noChangeArrowheads="1"/>
          </p:cNvSpPr>
          <p:nvPr>
            <p:ph type="ctrTitle"/>
          </p:nvPr>
        </p:nvSpPr>
        <p:spPr/>
        <p:txBody>
          <a:bodyPr/>
          <a:lstStyle/>
          <a:p>
            <a:r>
              <a:rPr lang="en-US" altLang="en-US" smtClean="0"/>
              <a:t>Chapter 1</a:t>
            </a:r>
          </a:p>
        </p:txBody>
      </p:sp>
      <p:pic>
        <p:nvPicPr>
          <p:cNvPr id="6148"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62000"/>
            <a:ext cx="4267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sz="2800" smtClean="0">
                <a:solidFill>
                  <a:srgbClr val="FF0000"/>
                </a:solidFill>
              </a:rPr>
              <a:t>RELATIONSHIP TO ACCOUNTING </a:t>
            </a:r>
          </a:p>
        </p:txBody>
      </p:sp>
      <p:sp>
        <p:nvSpPr>
          <p:cNvPr id="32771" name="Content Placeholder 2"/>
          <p:cNvSpPr>
            <a:spLocks noGrp="1"/>
          </p:cNvSpPr>
          <p:nvPr>
            <p:ph idx="1"/>
          </p:nvPr>
        </p:nvSpPr>
        <p:spPr/>
        <p:txBody>
          <a:bodyPr/>
          <a:lstStyle/>
          <a:p>
            <a:pPr algn="just" eaLnBrk="1" hangingPunct="1"/>
            <a:r>
              <a:rPr lang="en-US" altLang="en-US" sz="2400" smtClean="0"/>
              <a:t>The firm’s finance and accounting activities are closely related and generally overlap. In small firms, accountants often carry out the finance function; in large firms, financial analysts often help compile accounting information.</a:t>
            </a:r>
          </a:p>
          <a:p>
            <a:pPr algn="just" eaLnBrk="1" hangingPunct="1"/>
            <a:r>
              <a:rPr lang="en-US" altLang="en-US" sz="2800" smtClean="0"/>
              <a:t>Two Differences </a:t>
            </a:r>
          </a:p>
          <a:p>
            <a:pPr lvl="1" algn="just" eaLnBrk="1" hangingPunct="1"/>
            <a:r>
              <a:rPr lang="en-US" altLang="en-US" sz="2400" smtClean="0"/>
              <a:t>Cash flows- cash basis vs. accrual basis  </a:t>
            </a:r>
          </a:p>
          <a:p>
            <a:pPr lvl="1" algn="just" eaLnBrk="1" hangingPunct="1"/>
            <a:r>
              <a:rPr lang="en-US" altLang="en-US" sz="2400" smtClean="0"/>
              <a:t>Decision Making </a:t>
            </a:r>
          </a:p>
          <a:p>
            <a:pPr lvl="3" algn="just" eaLnBrk="1" hangingPunct="1"/>
            <a:r>
              <a:rPr lang="en-US" altLang="en-US" smtClean="0"/>
              <a:t>Accountant- collection and presentation of data for making decision </a:t>
            </a:r>
          </a:p>
          <a:p>
            <a:pPr lvl="3" algn="just" eaLnBrk="1" hangingPunct="1"/>
            <a:r>
              <a:rPr lang="en-US" altLang="en-US" smtClean="0"/>
              <a:t>Finance Manager: concerned with making decisions </a:t>
            </a:r>
          </a:p>
        </p:txBody>
      </p:sp>
      <p:sp>
        <p:nvSpPr>
          <p:cNvPr id="32772"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91FF8A2-4E3C-41AC-99DF-DD3EA0251C2F}" type="slidenum">
              <a:rPr lang="en-US" altLang="en-US" sz="1400" smtClean="0"/>
              <a:pPr>
                <a:spcBef>
                  <a:spcPct val="0"/>
                </a:spcBef>
                <a:buFontTx/>
                <a:buNone/>
              </a:pPr>
              <a:t>19</a:t>
            </a:fld>
            <a:endParaRPr lang="en-US" altLang="en-US" sz="140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algn="l" eaLnBrk="1" hangingPunct="1"/>
            <a:r>
              <a:rPr lang="en-US" altLang="en-US" sz="2800" b="1" smtClean="0">
                <a:solidFill>
                  <a:srgbClr val="FF0000"/>
                </a:solidFill>
              </a:rPr>
              <a:t>PRIMARY ACTIVITIES OF THE FINANCIAL MANAGER</a:t>
            </a:r>
          </a:p>
        </p:txBody>
      </p:sp>
      <p:sp>
        <p:nvSpPr>
          <p:cNvPr id="33795" name="Content Placeholder 2"/>
          <p:cNvSpPr>
            <a:spLocks noGrp="1"/>
          </p:cNvSpPr>
          <p:nvPr>
            <p:ph idx="1"/>
          </p:nvPr>
        </p:nvSpPr>
        <p:spPr/>
        <p:txBody>
          <a:bodyPr/>
          <a:lstStyle/>
          <a:p>
            <a:pPr eaLnBrk="1" hangingPunct="1"/>
            <a:r>
              <a:rPr lang="en-US" altLang="en-US" smtClean="0"/>
              <a:t>Primary Activities </a:t>
            </a:r>
          </a:p>
          <a:p>
            <a:pPr lvl="1" eaLnBrk="1" hangingPunct="1"/>
            <a:r>
              <a:rPr lang="en-US" altLang="en-US" smtClean="0"/>
              <a:t>Investment Decision </a:t>
            </a:r>
          </a:p>
          <a:p>
            <a:pPr lvl="1" eaLnBrk="1" hangingPunct="1"/>
            <a:r>
              <a:rPr lang="en-US" altLang="en-US" smtClean="0"/>
              <a:t>Financial Decision </a:t>
            </a:r>
          </a:p>
          <a:p>
            <a:pPr lvl="1" eaLnBrk="1" hangingPunct="1"/>
            <a:r>
              <a:rPr lang="en-US" altLang="en-US" smtClean="0"/>
              <a:t>Working Capital Decision </a:t>
            </a:r>
          </a:p>
          <a:p>
            <a:pPr lvl="1" eaLnBrk="1" hangingPunct="1"/>
            <a:r>
              <a:rPr lang="en-US" altLang="en-US" smtClean="0"/>
              <a:t>Capital Budgeting </a:t>
            </a:r>
          </a:p>
          <a:p>
            <a:pPr lvl="1" eaLnBrk="1" hangingPunct="1"/>
            <a:r>
              <a:rPr lang="en-US" altLang="en-US" smtClean="0"/>
              <a:t>Distribution of Earnings </a:t>
            </a:r>
          </a:p>
          <a:p>
            <a:pPr lvl="1" eaLnBrk="1" hangingPunct="1"/>
            <a:r>
              <a:rPr lang="en-US" altLang="en-US" smtClean="0"/>
              <a:t>Capital Structure Decisions </a:t>
            </a:r>
          </a:p>
        </p:txBody>
      </p:sp>
      <p:sp>
        <p:nvSpPr>
          <p:cNvPr id="33796"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4667C2C-05B3-45E7-AAA3-AF72BAEE1B04}" type="slidenum">
              <a:rPr lang="en-US" altLang="en-US" sz="1400" smtClean="0"/>
              <a:pPr>
                <a:spcBef>
                  <a:spcPct val="0"/>
                </a:spcBef>
                <a:buFontTx/>
                <a:buNone/>
              </a:pPr>
              <a:t>20</a:t>
            </a:fld>
            <a:endParaRPr lang="en-US" altLang="en-US" sz="140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274638"/>
            <a:ext cx="8229600" cy="715962"/>
          </a:xfrm>
        </p:spPr>
        <p:txBody>
          <a:bodyPr/>
          <a:lstStyle/>
          <a:p>
            <a:pPr algn="l" eaLnBrk="1" hangingPunct="1"/>
            <a:r>
              <a:rPr lang="en-US" altLang="en-US" sz="3600" b="1" smtClean="0">
                <a:solidFill>
                  <a:srgbClr val="FF0000"/>
                </a:solidFill>
              </a:rPr>
              <a:t>1.4 Governance and Agency</a:t>
            </a:r>
          </a:p>
        </p:txBody>
      </p:sp>
      <p:sp>
        <p:nvSpPr>
          <p:cNvPr id="3" name="Content Placeholder 2"/>
          <p:cNvSpPr>
            <a:spLocks noGrp="1"/>
          </p:cNvSpPr>
          <p:nvPr>
            <p:ph idx="1"/>
          </p:nvPr>
        </p:nvSpPr>
        <p:spPr>
          <a:xfrm>
            <a:off x="436563" y="1028700"/>
            <a:ext cx="8229600" cy="5295900"/>
          </a:xfrm>
        </p:spPr>
        <p:txBody>
          <a:bodyPr/>
          <a:lstStyle/>
          <a:p>
            <a:pPr marL="0" indent="0" eaLnBrk="1" hangingPunct="1">
              <a:buFontTx/>
              <a:buNone/>
              <a:defRPr/>
            </a:pPr>
            <a:r>
              <a:rPr lang="en-US" dirty="0" smtClean="0"/>
              <a:t>CORPORATE GOVERNANCE </a:t>
            </a:r>
          </a:p>
          <a:p>
            <a:pPr algn="just" eaLnBrk="1" hangingPunct="1">
              <a:defRPr/>
            </a:pPr>
            <a:r>
              <a:rPr lang="en-US" sz="2400" dirty="0" smtClean="0"/>
              <a:t>The rules, processes, and laws by which companies are operated, controlled, and regulated. </a:t>
            </a:r>
          </a:p>
          <a:p>
            <a:pPr algn="just" eaLnBrk="1" hangingPunct="1">
              <a:defRPr/>
            </a:pPr>
            <a:r>
              <a:rPr lang="en-US" sz="2400" dirty="0" smtClean="0"/>
              <a:t>Defines the rights and responsibilities of the corporate participants </a:t>
            </a:r>
          </a:p>
          <a:p>
            <a:pPr algn="just" eaLnBrk="1" hangingPunct="1">
              <a:defRPr/>
            </a:pPr>
            <a:r>
              <a:rPr lang="en-US" sz="2400" dirty="0" smtClean="0"/>
              <a:t>Rules and procedures for making corporate decisions. </a:t>
            </a:r>
          </a:p>
          <a:p>
            <a:pPr algn="just" eaLnBrk="1" hangingPunct="1">
              <a:defRPr/>
            </a:pPr>
            <a:r>
              <a:rPr lang="en-US" sz="2400" dirty="0" smtClean="0"/>
              <a:t>A well-defined corporate governance structure is intended to benefit all corporate stakeholders by ensuring that the firm is run in a lawful and ethical fashion, in accordance with best practices, and subject to all corporate regulations.</a:t>
            </a:r>
          </a:p>
        </p:txBody>
      </p:sp>
      <p:sp>
        <p:nvSpPr>
          <p:cNvPr id="34820"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BF32E95-81AD-47BC-AD74-F88300D7A4DA}" type="slidenum">
              <a:rPr lang="en-US" altLang="en-US" sz="1400" smtClean="0"/>
              <a:pPr>
                <a:spcBef>
                  <a:spcPct val="0"/>
                </a:spcBef>
                <a:buFontTx/>
                <a:buNone/>
              </a:pPr>
              <a:t>21</a:t>
            </a:fld>
            <a:endParaRPr lang="en-US" altLang="en-US" sz="140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2CEBB59-3116-4501-AE94-3B3742CBA53D}" type="slidenum">
              <a:rPr lang="en-US" altLang="en-US" sz="1400" smtClean="0"/>
              <a:pPr>
                <a:spcBef>
                  <a:spcPct val="0"/>
                </a:spcBef>
                <a:buFontTx/>
                <a:buNone/>
              </a:pPr>
              <a:t>22</a:t>
            </a:fld>
            <a:endParaRPr lang="en-US" altLang="en-US" sz="1400" smtClean="0"/>
          </a:p>
        </p:txBody>
      </p:sp>
      <p:sp>
        <p:nvSpPr>
          <p:cNvPr id="35843" name="Rectangle 2"/>
          <p:cNvSpPr>
            <a:spLocks noGrp="1" noChangeArrowheads="1"/>
          </p:cNvSpPr>
          <p:nvPr>
            <p:ph type="title"/>
          </p:nvPr>
        </p:nvSpPr>
        <p:spPr/>
        <p:txBody>
          <a:bodyPr/>
          <a:lstStyle/>
          <a:p>
            <a:pPr eaLnBrk="1" hangingPunct="1"/>
            <a:r>
              <a:rPr lang="en-US" altLang="en-US" sz="3600" b="1" smtClean="0">
                <a:solidFill>
                  <a:srgbClr val="FF0000"/>
                </a:solidFill>
              </a:rPr>
              <a:t>The Agency Problem</a:t>
            </a:r>
          </a:p>
        </p:txBody>
      </p:sp>
      <p:sp>
        <p:nvSpPr>
          <p:cNvPr id="99331" name="Rectangle 3"/>
          <p:cNvSpPr>
            <a:spLocks noGrp="1" noChangeArrowheads="1"/>
          </p:cNvSpPr>
          <p:nvPr>
            <p:ph type="body" idx="1"/>
          </p:nvPr>
        </p:nvSpPr>
        <p:spPr>
          <a:xfrm>
            <a:off x="762000" y="1600200"/>
            <a:ext cx="7772400" cy="4525963"/>
          </a:xfrm>
        </p:spPr>
        <p:txBody>
          <a:bodyPr/>
          <a:lstStyle/>
          <a:p>
            <a:pPr eaLnBrk="1" hangingPunct="1">
              <a:lnSpc>
                <a:spcPct val="90000"/>
              </a:lnSpc>
            </a:pPr>
            <a:r>
              <a:rPr lang="en-US" altLang="en-US" smtClean="0"/>
              <a:t>Agency relationship</a:t>
            </a:r>
          </a:p>
          <a:p>
            <a:pPr lvl="1" eaLnBrk="1" hangingPunct="1">
              <a:lnSpc>
                <a:spcPct val="90000"/>
              </a:lnSpc>
            </a:pPr>
            <a:r>
              <a:rPr lang="en-US" altLang="en-US" smtClean="0"/>
              <a:t>Principal hires an agent to represent its interests</a:t>
            </a:r>
          </a:p>
          <a:p>
            <a:pPr lvl="1" eaLnBrk="1" hangingPunct="1">
              <a:lnSpc>
                <a:spcPct val="90000"/>
              </a:lnSpc>
            </a:pPr>
            <a:r>
              <a:rPr lang="en-US" altLang="en-US" smtClean="0"/>
              <a:t>Stockholders (principals) hire managers (agents) to run the company</a:t>
            </a:r>
          </a:p>
          <a:p>
            <a:pPr eaLnBrk="1" hangingPunct="1">
              <a:lnSpc>
                <a:spcPct val="90000"/>
              </a:lnSpc>
            </a:pPr>
            <a:r>
              <a:rPr lang="en-US" altLang="en-US" smtClean="0"/>
              <a:t>Agency problem</a:t>
            </a:r>
          </a:p>
          <a:p>
            <a:pPr lvl="1" eaLnBrk="1" hangingPunct="1">
              <a:lnSpc>
                <a:spcPct val="90000"/>
              </a:lnSpc>
            </a:pPr>
            <a:r>
              <a:rPr lang="en-US" altLang="en-US" smtClean="0"/>
              <a:t>Conflict of interest between principal and agent</a:t>
            </a:r>
          </a:p>
          <a:p>
            <a:pPr eaLnBrk="1" hangingPunct="1">
              <a:lnSpc>
                <a:spcPct val="90000"/>
              </a:lnSpc>
            </a:pPr>
            <a:r>
              <a:rPr lang="en-US" altLang="en-US" smtClean="0"/>
              <a:t>Management goals and agency costs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 calcmode="lin" valueType="num">
                                      <p:cBhvr additive="base">
                                        <p:cTn id="7" dur="500" fill="hold"/>
                                        <p:tgtEl>
                                          <p:spTgt spid="993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933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9331">
                                            <p:txEl>
                                              <p:pRg st="0" end="0"/>
                                            </p:txEl>
                                          </p:spTgt>
                                        </p:tgtEl>
                                        <p:attrNameLst>
                                          <p:attrName>ppt_c</p:attrName>
                                        </p:attrNameLst>
                                      </p:cBhvr>
                                      <p:to>
                                        <a:schemeClr val="tx2"/>
                                      </p:to>
                                    </p:animClr>
                                  </p:subTnLst>
                                </p:cTn>
                              </p:par>
                              <p:par>
                                <p:cTn id="9" presetID="2" presetClass="entr" presetSubtype="8" fill="hold" grpId="0" nodeType="withEffect">
                                  <p:stCondLst>
                                    <p:cond delay="0"/>
                                  </p:stCondLst>
                                  <p:childTnLst>
                                    <p:set>
                                      <p:cBhvr>
                                        <p:cTn id="10" dur="1" fill="hold">
                                          <p:stCondLst>
                                            <p:cond delay="0"/>
                                          </p:stCondLst>
                                        </p:cTn>
                                        <p:tgtEl>
                                          <p:spTgt spid="99331">
                                            <p:txEl>
                                              <p:pRg st="1" end="1"/>
                                            </p:txEl>
                                          </p:spTgt>
                                        </p:tgtEl>
                                        <p:attrNameLst>
                                          <p:attrName>style.visibility</p:attrName>
                                        </p:attrNameLst>
                                      </p:cBhvr>
                                      <p:to>
                                        <p:strVal val="visible"/>
                                      </p:to>
                                    </p:set>
                                    <p:anim calcmode="lin" valueType="num">
                                      <p:cBhvr additive="base">
                                        <p:cTn id="11" dur="500" fill="hold"/>
                                        <p:tgtEl>
                                          <p:spTgt spid="9933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9331">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9331">
                                            <p:txEl>
                                              <p:pRg st="1" end="1"/>
                                            </p:txEl>
                                          </p:spTgt>
                                        </p:tgtEl>
                                        <p:attrNameLst>
                                          <p:attrName>ppt_c</p:attrName>
                                        </p:attrNameLst>
                                      </p:cBhvr>
                                      <p:to>
                                        <a:schemeClr val="tx2"/>
                                      </p:to>
                                    </p:animClr>
                                  </p:subTnLst>
                                </p:cTn>
                              </p:par>
                              <p:par>
                                <p:cTn id="13" presetID="2" presetClass="entr" presetSubtype="8" fill="hold" grpId="0" nodeType="with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anim calcmode="lin" valueType="num">
                                      <p:cBhvr additive="base">
                                        <p:cTn id="15" dur="500" fill="hold"/>
                                        <p:tgtEl>
                                          <p:spTgt spid="9933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99331">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9331">
                                            <p:txEl>
                                              <p:pRg st="2" end="2"/>
                                            </p:txEl>
                                          </p:spTgt>
                                        </p:tgtEl>
                                        <p:attrNameLst>
                                          <p:attrName>ppt_c</p:attrName>
                                        </p:attrNameLst>
                                      </p:cBhvr>
                                      <p:to>
                                        <a:schemeClr val="tx2"/>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99331">
                                            <p:txEl>
                                              <p:pRg st="3" end="3"/>
                                            </p:txEl>
                                          </p:spTgt>
                                        </p:tgtEl>
                                        <p:attrNameLst>
                                          <p:attrName>style.visibility</p:attrName>
                                        </p:attrNameLst>
                                      </p:cBhvr>
                                      <p:to>
                                        <p:strVal val="visible"/>
                                      </p:to>
                                    </p:set>
                                    <p:anim calcmode="lin" valueType="num">
                                      <p:cBhvr additive="base">
                                        <p:cTn id="21" dur="500" fill="hold"/>
                                        <p:tgtEl>
                                          <p:spTgt spid="9933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99331">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9331">
                                            <p:txEl>
                                              <p:pRg st="3" end="3"/>
                                            </p:txEl>
                                          </p:spTgt>
                                        </p:tgtEl>
                                        <p:attrNameLst>
                                          <p:attrName>ppt_c</p:attrName>
                                        </p:attrNameLst>
                                      </p:cBhvr>
                                      <p:to>
                                        <a:schemeClr val="tx2"/>
                                      </p:to>
                                    </p:animClr>
                                  </p:subTnLst>
                                </p:cTn>
                              </p:par>
                              <p:par>
                                <p:cTn id="23" presetID="2" presetClass="entr" presetSubtype="8" fill="hold" grpId="0" nodeType="withEffect">
                                  <p:stCondLst>
                                    <p:cond delay="0"/>
                                  </p:stCondLst>
                                  <p:childTnLst>
                                    <p:set>
                                      <p:cBhvr>
                                        <p:cTn id="24" dur="1" fill="hold">
                                          <p:stCondLst>
                                            <p:cond delay="0"/>
                                          </p:stCondLst>
                                        </p:cTn>
                                        <p:tgtEl>
                                          <p:spTgt spid="99331">
                                            <p:txEl>
                                              <p:pRg st="4" end="4"/>
                                            </p:txEl>
                                          </p:spTgt>
                                        </p:tgtEl>
                                        <p:attrNameLst>
                                          <p:attrName>style.visibility</p:attrName>
                                        </p:attrNameLst>
                                      </p:cBhvr>
                                      <p:to>
                                        <p:strVal val="visible"/>
                                      </p:to>
                                    </p:set>
                                    <p:anim calcmode="lin" valueType="num">
                                      <p:cBhvr additive="base">
                                        <p:cTn id="25" dur="500" fill="hold"/>
                                        <p:tgtEl>
                                          <p:spTgt spid="9933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9331">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9331">
                                            <p:txEl>
                                              <p:pRg st="4" end="4"/>
                                            </p:txEl>
                                          </p:spTgt>
                                        </p:tgtEl>
                                        <p:attrNameLst>
                                          <p:attrName>ppt_c</p:attrName>
                                        </p:attrNameLst>
                                      </p:cBhvr>
                                      <p:to>
                                        <a:schemeClr val="tx2"/>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9331">
                                            <p:txEl>
                                              <p:pRg st="5" end="5"/>
                                            </p:txEl>
                                          </p:spTgt>
                                        </p:tgtEl>
                                        <p:attrNameLst>
                                          <p:attrName>style.visibility</p:attrName>
                                        </p:attrNameLst>
                                      </p:cBhvr>
                                      <p:to>
                                        <p:strVal val="visible"/>
                                      </p:to>
                                    </p:set>
                                    <p:anim calcmode="lin" valueType="num">
                                      <p:cBhvr additive="base">
                                        <p:cTn id="31" dur="500" fill="hold"/>
                                        <p:tgtEl>
                                          <p:spTgt spid="99331">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9331">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9331">
                                            <p:txEl>
                                              <p:pRg st="5" end="5"/>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en-US" sz="3200" b="1" smtClean="0">
                <a:solidFill>
                  <a:srgbClr val="FF0000"/>
                </a:solidFill>
              </a:rPr>
              <a:t>Mitigating Agency Problem </a:t>
            </a:r>
          </a:p>
        </p:txBody>
      </p:sp>
      <p:sp>
        <p:nvSpPr>
          <p:cNvPr id="37891" name="Content Placeholder 2"/>
          <p:cNvSpPr>
            <a:spLocks noGrp="1"/>
          </p:cNvSpPr>
          <p:nvPr>
            <p:ph idx="1"/>
          </p:nvPr>
        </p:nvSpPr>
        <p:spPr/>
        <p:txBody>
          <a:bodyPr/>
          <a:lstStyle/>
          <a:p>
            <a:pPr eaLnBrk="1" hangingPunct="1"/>
            <a:r>
              <a:rPr lang="en-US" altLang="en-US" sz="2800" smtClean="0"/>
              <a:t>Institute Attractive Compensation Packages </a:t>
            </a:r>
          </a:p>
          <a:p>
            <a:pPr lvl="1" eaLnBrk="1" hangingPunct="1"/>
            <a:r>
              <a:rPr lang="en-US" altLang="en-US" sz="2400" smtClean="0"/>
              <a:t>Incentive plans</a:t>
            </a:r>
          </a:p>
          <a:p>
            <a:pPr lvl="1" eaLnBrk="1" hangingPunct="1"/>
            <a:r>
              <a:rPr lang="en-US" altLang="en-US" sz="2400" smtClean="0"/>
              <a:t>Stock Options </a:t>
            </a:r>
          </a:p>
          <a:p>
            <a:pPr eaLnBrk="1" hangingPunct="1"/>
            <a:r>
              <a:rPr lang="en-US" altLang="en-US" sz="2800" smtClean="0"/>
              <a:t>Board of Directors’ Monitoring and Evaluation </a:t>
            </a:r>
          </a:p>
          <a:p>
            <a:pPr eaLnBrk="1" hangingPunct="1"/>
            <a:r>
              <a:rPr lang="en-US" altLang="en-US" sz="2800" smtClean="0"/>
              <a:t>Critically Evaluating the Financial Reporting </a:t>
            </a:r>
          </a:p>
          <a:p>
            <a:pPr eaLnBrk="1" hangingPunct="1"/>
            <a:r>
              <a:rPr lang="en-US" altLang="en-US" sz="2800" smtClean="0"/>
              <a:t>Hostile Takeover </a:t>
            </a:r>
          </a:p>
        </p:txBody>
      </p:sp>
      <p:sp>
        <p:nvSpPr>
          <p:cNvPr id="37892"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CEA2453-02E9-4B10-B49D-7F665E7A4501}" type="slidenum">
              <a:rPr lang="en-US" altLang="en-US" sz="1400" smtClean="0"/>
              <a:pPr>
                <a:spcBef>
                  <a:spcPct val="0"/>
                </a:spcBef>
                <a:buFontTx/>
                <a:buNone/>
              </a:pPr>
              <a:t>23</a:t>
            </a:fld>
            <a:endParaRPr lang="en-US" altLang="en-US" sz="140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94717DB-4D09-44EE-AF12-655C78537603}" type="slidenum">
              <a:rPr lang="en-US" altLang="en-US" sz="1400" smtClean="0"/>
              <a:pPr>
                <a:spcBef>
                  <a:spcPct val="0"/>
                </a:spcBef>
                <a:buFontTx/>
                <a:buNone/>
              </a:pPr>
              <a:t>24</a:t>
            </a:fld>
            <a:endParaRPr lang="en-US" altLang="en-US" sz="1400" smtClean="0"/>
          </a:p>
        </p:txBody>
      </p:sp>
      <p:sp>
        <p:nvSpPr>
          <p:cNvPr id="38915" name="Rectangle 2"/>
          <p:cNvSpPr>
            <a:spLocks noGrp="1" noChangeArrowheads="1"/>
          </p:cNvSpPr>
          <p:nvPr>
            <p:ph type="title"/>
          </p:nvPr>
        </p:nvSpPr>
        <p:spPr/>
        <p:txBody>
          <a:bodyPr/>
          <a:lstStyle/>
          <a:p>
            <a:pPr eaLnBrk="1" hangingPunct="1"/>
            <a:r>
              <a:rPr lang="en-US" altLang="en-US" smtClean="0"/>
              <a:t>Basic Areas Of Finance</a:t>
            </a:r>
          </a:p>
        </p:txBody>
      </p:sp>
      <p:sp>
        <p:nvSpPr>
          <p:cNvPr id="72707" name="Rectangle 3"/>
          <p:cNvSpPr>
            <a:spLocks noGrp="1" noChangeArrowheads="1"/>
          </p:cNvSpPr>
          <p:nvPr>
            <p:ph type="body" idx="1"/>
          </p:nvPr>
        </p:nvSpPr>
        <p:spPr>
          <a:xfrm>
            <a:off x="762000" y="1600200"/>
            <a:ext cx="7772400" cy="4525963"/>
          </a:xfrm>
        </p:spPr>
        <p:txBody>
          <a:bodyPr/>
          <a:lstStyle/>
          <a:p>
            <a:pPr eaLnBrk="1" hangingPunct="1"/>
            <a:r>
              <a:rPr lang="en-US" altLang="en-US" smtClean="0"/>
              <a:t>Corporate finance</a:t>
            </a:r>
          </a:p>
          <a:p>
            <a:pPr eaLnBrk="1" hangingPunct="1"/>
            <a:r>
              <a:rPr lang="en-US" altLang="en-US" smtClean="0"/>
              <a:t>Investments</a:t>
            </a:r>
          </a:p>
          <a:p>
            <a:pPr eaLnBrk="1" hangingPunct="1"/>
            <a:r>
              <a:rPr lang="en-US" altLang="en-US" smtClean="0"/>
              <a:t>Financial institutions</a:t>
            </a:r>
          </a:p>
          <a:p>
            <a:pPr eaLnBrk="1" hangingPunct="1"/>
            <a:r>
              <a:rPr lang="en-US" altLang="en-US" smtClean="0"/>
              <a:t>International finance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 calcmode="lin" valueType="num">
                                      <p:cBhvr additive="base">
                                        <p:cTn id="7" dur="500" fill="hold"/>
                                        <p:tgtEl>
                                          <p:spTgt spid="727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70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2707">
                                            <p:txEl>
                                              <p:pRg st="0" end="0"/>
                                            </p:txEl>
                                          </p:spTgt>
                                        </p:tgtEl>
                                        <p:attrNameLst>
                                          <p:attrName>ppt_c</p:attrName>
                                        </p:attrNameLst>
                                      </p:cBhvr>
                                      <p:to>
                                        <a:schemeClr val="tx2"/>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707">
                                            <p:txEl>
                                              <p:pRg st="1" end="1"/>
                                            </p:txEl>
                                          </p:spTgt>
                                        </p:tgtEl>
                                        <p:attrNameLst>
                                          <p:attrName>style.visibility</p:attrName>
                                        </p:attrNameLst>
                                      </p:cBhvr>
                                      <p:to>
                                        <p:strVal val="visible"/>
                                      </p:to>
                                    </p:set>
                                    <p:anim calcmode="lin" valueType="num">
                                      <p:cBhvr additive="base">
                                        <p:cTn id="13" dur="500" fill="hold"/>
                                        <p:tgtEl>
                                          <p:spTgt spid="727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270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2707">
                                            <p:txEl>
                                              <p:pRg st="1" end="1"/>
                                            </p:txEl>
                                          </p:spTgt>
                                        </p:tgtEl>
                                        <p:attrNameLst>
                                          <p:attrName>ppt_c</p:attrName>
                                        </p:attrNameLst>
                                      </p:cBhvr>
                                      <p:to>
                                        <a:schemeClr val="tx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2707">
                                            <p:txEl>
                                              <p:pRg st="2" end="2"/>
                                            </p:txEl>
                                          </p:spTgt>
                                        </p:tgtEl>
                                        <p:attrNameLst>
                                          <p:attrName>style.visibility</p:attrName>
                                        </p:attrNameLst>
                                      </p:cBhvr>
                                      <p:to>
                                        <p:strVal val="visible"/>
                                      </p:to>
                                    </p:set>
                                    <p:anim calcmode="lin" valueType="num">
                                      <p:cBhvr additive="base">
                                        <p:cTn id="19" dur="500" fill="hold"/>
                                        <p:tgtEl>
                                          <p:spTgt spid="727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2707">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2707">
                                            <p:txEl>
                                              <p:pRg st="2" end="2"/>
                                            </p:txEl>
                                          </p:spTgt>
                                        </p:tgtEl>
                                        <p:attrNameLst>
                                          <p:attrName>ppt_c</p:attrName>
                                        </p:attrNameLst>
                                      </p:cBhvr>
                                      <p:to>
                                        <a:schemeClr val="tx2"/>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2707">
                                            <p:txEl>
                                              <p:pRg st="3" end="3"/>
                                            </p:txEl>
                                          </p:spTgt>
                                        </p:tgtEl>
                                        <p:attrNameLst>
                                          <p:attrName>style.visibility</p:attrName>
                                        </p:attrNameLst>
                                      </p:cBhvr>
                                      <p:to>
                                        <p:strVal val="visible"/>
                                      </p:to>
                                    </p:set>
                                    <p:anim calcmode="lin" valueType="num">
                                      <p:cBhvr additive="base">
                                        <p:cTn id="25" dur="500" fill="hold"/>
                                        <p:tgtEl>
                                          <p:spTgt spid="727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2707">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2707">
                                            <p:txEl>
                                              <p:pRg st="3" end="3"/>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97E4263-9175-45FC-8098-F155D92814B5}" type="slidenum">
              <a:rPr lang="en-US" altLang="en-US" sz="1400" smtClean="0"/>
              <a:pPr>
                <a:spcBef>
                  <a:spcPct val="0"/>
                </a:spcBef>
                <a:buFontTx/>
                <a:buNone/>
              </a:pPr>
              <a:t>25</a:t>
            </a:fld>
            <a:endParaRPr lang="en-US" altLang="en-US" sz="1400" smtClean="0"/>
          </a:p>
        </p:txBody>
      </p:sp>
      <p:sp>
        <p:nvSpPr>
          <p:cNvPr id="40963" name="Rectangle 2"/>
          <p:cNvSpPr>
            <a:spLocks noGrp="1" noChangeArrowheads="1"/>
          </p:cNvSpPr>
          <p:nvPr>
            <p:ph type="title"/>
          </p:nvPr>
        </p:nvSpPr>
        <p:spPr/>
        <p:txBody>
          <a:bodyPr/>
          <a:lstStyle/>
          <a:p>
            <a:pPr eaLnBrk="1" hangingPunct="1"/>
            <a:r>
              <a:rPr lang="en-US" altLang="en-US" smtClean="0"/>
              <a:t>Business Finance</a:t>
            </a:r>
          </a:p>
        </p:txBody>
      </p:sp>
      <p:sp>
        <p:nvSpPr>
          <p:cNvPr id="82947" name="Rectangle 3"/>
          <p:cNvSpPr>
            <a:spLocks noGrp="1" noChangeArrowheads="1"/>
          </p:cNvSpPr>
          <p:nvPr>
            <p:ph type="body" idx="1"/>
          </p:nvPr>
        </p:nvSpPr>
        <p:spPr>
          <a:xfrm>
            <a:off x="685800" y="1600200"/>
            <a:ext cx="7848600" cy="4495800"/>
          </a:xfrm>
        </p:spPr>
        <p:txBody>
          <a:bodyPr/>
          <a:lstStyle/>
          <a:p>
            <a:pPr eaLnBrk="1" hangingPunct="1"/>
            <a:r>
              <a:rPr lang="en-US" altLang="en-US" smtClean="0"/>
              <a:t>Some important questions that are answered using finance</a:t>
            </a:r>
          </a:p>
          <a:p>
            <a:pPr lvl="1" eaLnBrk="1" hangingPunct="1"/>
            <a:r>
              <a:rPr lang="en-US" altLang="en-US" smtClean="0"/>
              <a:t>What long-term investments should the firm take on?</a:t>
            </a:r>
          </a:p>
          <a:p>
            <a:pPr lvl="1" eaLnBrk="1" hangingPunct="1"/>
            <a:r>
              <a:rPr lang="en-US" altLang="en-US" smtClean="0"/>
              <a:t>Where will we get the long-term financing to pay for the investments?</a:t>
            </a:r>
          </a:p>
          <a:p>
            <a:pPr lvl="1" eaLnBrk="1" hangingPunct="1"/>
            <a:r>
              <a:rPr lang="en-US" altLang="en-US" smtClean="0"/>
              <a:t>How will we manage the everyday financial activities of the firm?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 calcmode="lin" valueType="num">
                                      <p:cBhvr additive="base">
                                        <p:cTn id="7" dur="500" fill="hold"/>
                                        <p:tgtEl>
                                          <p:spTgt spid="829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94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2947">
                                            <p:txEl>
                                              <p:pRg st="0" end="0"/>
                                            </p:txEl>
                                          </p:spTgt>
                                        </p:tgtEl>
                                        <p:attrNameLst>
                                          <p:attrName>ppt_c</p:attrName>
                                        </p:attrNameLst>
                                      </p:cBhvr>
                                      <p:to>
                                        <a:schemeClr val="tx2"/>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947">
                                            <p:txEl>
                                              <p:pRg st="1" end="1"/>
                                            </p:txEl>
                                          </p:spTgt>
                                        </p:tgtEl>
                                        <p:attrNameLst>
                                          <p:attrName>style.visibility</p:attrName>
                                        </p:attrNameLst>
                                      </p:cBhvr>
                                      <p:to>
                                        <p:strVal val="visible"/>
                                      </p:to>
                                    </p:set>
                                    <p:anim calcmode="lin" valueType="num">
                                      <p:cBhvr additive="base">
                                        <p:cTn id="13" dur="500" fill="hold"/>
                                        <p:tgtEl>
                                          <p:spTgt spid="829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294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2947">
                                            <p:txEl>
                                              <p:pRg st="1" end="1"/>
                                            </p:txEl>
                                          </p:spTgt>
                                        </p:tgtEl>
                                        <p:attrNameLst>
                                          <p:attrName>ppt_c</p:attrName>
                                        </p:attrNameLst>
                                      </p:cBhvr>
                                      <p:to>
                                        <a:schemeClr val="tx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2947">
                                            <p:txEl>
                                              <p:pRg st="2" end="2"/>
                                            </p:txEl>
                                          </p:spTgt>
                                        </p:tgtEl>
                                        <p:attrNameLst>
                                          <p:attrName>style.visibility</p:attrName>
                                        </p:attrNameLst>
                                      </p:cBhvr>
                                      <p:to>
                                        <p:strVal val="visible"/>
                                      </p:to>
                                    </p:set>
                                    <p:anim calcmode="lin" valueType="num">
                                      <p:cBhvr additive="base">
                                        <p:cTn id="19" dur="500" fill="hold"/>
                                        <p:tgtEl>
                                          <p:spTgt spid="829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2947">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2947">
                                            <p:txEl>
                                              <p:pRg st="2" end="2"/>
                                            </p:txEl>
                                          </p:spTgt>
                                        </p:tgtEl>
                                        <p:attrNameLst>
                                          <p:attrName>ppt_c</p:attrName>
                                        </p:attrNameLst>
                                      </p:cBhvr>
                                      <p:to>
                                        <a:schemeClr val="tx2"/>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2947">
                                            <p:txEl>
                                              <p:pRg st="3" end="3"/>
                                            </p:txEl>
                                          </p:spTgt>
                                        </p:tgtEl>
                                        <p:attrNameLst>
                                          <p:attrName>style.visibility</p:attrName>
                                        </p:attrNameLst>
                                      </p:cBhvr>
                                      <p:to>
                                        <p:strVal val="visible"/>
                                      </p:to>
                                    </p:set>
                                    <p:anim calcmode="lin" valueType="num">
                                      <p:cBhvr additive="base">
                                        <p:cTn id="25" dur="500" fill="hold"/>
                                        <p:tgtEl>
                                          <p:spTgt spid="829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2947">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2947">
                                            <p:txEl>
                                              <p:pRg st="3" end="3"/>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bldLvl="2"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44333A0-EB32-4986-8A59-9198970C62AE}" type="slidenum">
              <a:rPr lang="en-US" altLang="en-US" sz="1400" smtClean="0"/>
              <a:pPr>
                <a:spcBef>
                  <a:spcPct val="0"/>
                </a:spcBef>
                <a:buFontTx/>
                <a:buNone/>
              </a:pPr>
              <a:t>26</a:t>
            </a:fld>
            <a:endParaRPr lang="en-US" altLang="en-US" sz="1400" smtClean="0"/>
          </a:p>
        </p:txBody>
      </p:sp>
      <p:sp>
        <p:nvSpPr>
          <p:cNvPr id="43011" name="Rectangle 2"/>
          <p:cNvSpPr>
            <a:spLocks noGrp="1" noChangeArrowheads="1"/>
          </p:cNvSpPr>
          <p:nvPr>
            <p:ph type="title"/>
          </p:nvPr>
        </p:nvSpPr>
        <p:spPr/>
        <p:txBody>
          <a:bodyPr/>
          <a:lstStyle/>
          <a:p>
            <a:pPr eaLnBrk="1" hangingPunct="1"/>
            <a:r>
              <a:rPr lang="en-US" altLang="en-US" smtClean="0"/>
              <a:t>Investments</a:t>
            </a:r>
          </a:p>
        </p:txBody>
      </p:sp>
      <p:sp>
        <p:nvSpPr>
          <p:cNvPr id="74755" name="Rectangle 3"/>
          <p:cNvSpPr>
            <a:spLocks noGrp="1" noChangeArrowheads="1"/>
          </p:cNvSpPr>
          <p:nvPr>
            <p:ph type="body" idx="1"/>
          </p:nvPr>
        </p:nvSpPr>
        <p:spPr>
          <a:xfrm>
            <a:off x="685800" y="1600200"/>
            <a:ext cx="7848600" cy="4525963"/>
          </a:xfrm>
        </p:spPr>
        <p:txBody>
          <a:bodyPr/>
          <a:lstStyle/>
          <a:p>
            <a:pPr eaLnBrk="1" hangingPunct="1"/>
            <a:r>
              <a:rPr lang="en-US" altLang="en-US" smtClean="0"/>
              <a:t>Work with financial assets such as stocks and bonds</a:t>
            </a:r>
          </a:p>
          <a:p>
            <a:pPr eaLnBrk="1" hangingPunct="1"/>
            <a:r>
              <a:rPr lang="en-US" altLang="en-US" smtClean="0"/>
              <a:t>Value of financial assets, risk versus return, and asset allocation</a:t>
            </a:r>
          </a:p>
          <a:p>
            <a:pPr eaLnBrk="1" hangingPunct="1"/>
            <a:r>
              <a:rPr lang="en-US" altLang="en-US" smtClean="0"/>
              <a:t>Job opportunities</a:t>
            </a:r>
          </a:p>
          <a:p>
            <a:pPr lvl="1" eaLnBrk="1" hangingPunct="1"/>
            <a:r>
              <a:rPr lang="en-US" altLang="en-US" smtClean="0"/>
              <a:t>Stockbroker or financial advisor</a:t>
            </a:r>
          </a:p>
          <a:p>
            <a:pPr lvl="1" eaLnBrk="1" hangingPunct="1"/>
            <a:r>
              <a:rPr lang="en-US" altLang="en-US" smtClean="0"/>
              <a:t>Portfolio manager</a:t>
            </a:r>
          </a:p>
          <a:p>
            <a:pPr lvl="1" eaLnBrk="1" hangingPunct="1"/>
            <a:r>
              <a:rPr lang="en-US" altLang="en-US" smtClean="0"/>
              <a:t>Security analyst</a:t>
            </a:r>
          </a:p>
        </p:txBody>
      </p:sp>
      <p:pic>
        <p:nvPicPr>
          <p:cNvPr id="74756" name="Picture 4" descr="bd09310_">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5163" y="3762375"/>
            <a:ext cx="833437"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additive="base">
                                        <p:cTn id="7" dur="500" fill="hold"/>
                                        <p:tgtEl>
                                          <p:spTgt spid="747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475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4755">
                                            <p:txEl>
                                              <p:pRg st="0" end="0"/>
                                            </p:txEl>
                                          </p:spTgt>
                                        </p:tgtEl>
                                        <p:attrNameLst>
                                          <p:attrName>ppt_c</p:attrName>
                                        </p:attrNameLst>
                                      </p:cBhvr>
                                      <p:to>
                                        <a:schemeClr val="tx2"/>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755">
                                            <p:txEl>
                                              <p:pRg st="1" end="1"/>
                                            </p:txEl>
                                          </p:spTgt>
                                        </p:tgtEl>
                                        <p:attrNameLst>
                                          <p:attrName>style.visibility</p:attrName>
                                        </p:attrNameLst>
                                      </p:cBhvr>
                                      <p:to>
                                        <p:strVal val="visible"/>
                                      </p:to>
                                    </p:set>
                                    <p:anim calcmode="lin" valueType="num">
                                      <p:cBhvr additive="base">
                                        <p:cTn id="13" dur="500" fill="hold"/>
                                        <p:tgtEl>
                                          <p:spTgt spid="747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4755">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4755">
                                            <p:txEl>
                                              <p:pRg st="1" end="1"/>
                                            </p:txEl>
                                          </p:spTgt>
                                        </p:tgtEl>
                                        <p:attrNameLst>
                                          <p:attrName>ppt_c</p:attrName>
                                        </p:attrNameLst>
                                      </p:cBhvr>
                                      <p:to>
                                        <a:schemeClr val="tx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4755">
                                            <p:txEl>
                                              <p:pRg st="2" end="2"/>
                                            </p:txEl>
                                          </p:spTgt>
                                        </p:tgtEl>
                                        <p:attrNameLst>
                                          <p:attrName>ppt_c</p:attrName>
                                        </p:attrNameLst>
                                      </p:cBhvr>
                                      <p:to>
                                        <a:schemeClr val="tx2"/>
                                      </p:to>
                                    </p:animClr>
                                  </p:subTnLst>
                                </p:cTn>
                              </p:par>
                              <p:par>
                                <p:cTn id="21" presetID="2" presetClass="entr" presetSubtype="8" fill="hold" grpId="0" nodeType="withEffect">
                                  <p:stCondLst>
                                    <p:cond delay="0"/>
                                  </p:stCondLst>
                                  <p:childTnLst>
                                    <p:set>
                                      <p:cBhvr>
                                        <p:cTn id="22" dur="1" fill="hold">
                                          <p:stCondLst>
                                            <p:cond delay="0"/>
                                          </p:stCondLst>
                                        </p:cTn>
                                        <p:tgtEl>
                                          <p:spTgt spid="74755">
                                            <p:txEl>
                                              <p:pRg st="3" end="3"/>
                                            </p:txEl>
                                          </p:spTgt>
                                        </p:tgtEl>
                                        <p:attrNameLst>
                                          <p:attrName>style.visibility</p:attrName>
                                        </p:attrNameLst>
                                      </p:cBhvr>
                                      <p:to>
                                        <p:strVal val="visible"/>
                                      </p:to>
                                    </p:set>
                                    <p:anim calcmode="lin" valueType="num">
                                      <p:cBhvr additive="base">
                                        <p:cTn id="23" dur="500" fill="hold"/>
                                        <p:tgtEl>
                                          <p:spTgt spid="74755">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4755">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4755">
                                            <p:txEl>
                                              <p:pRg st="3" end="3"/>
                                            </p:txEl>
                                          </p:spTgt>
                                        </p:tgtEl>
                                        <p:attrNameLst>
                                          <p:attrName>ppt_c</p:attrName>
                                        </p:attrNameLst>
                                      </p:cBhvr>
                                      <p:to>
                                        <a:schemeClr val="tx2"/>
                                      </p:to>
                                    </p:animClr>
                                  </p:subTnLst>
                                </p:cTn>
                              </p:par>
                              <p:par>
                                <p:cTn id="25" presetID="2" presetClass="entr" presetSubtype="8" fill="hold" grpId="0" nodeType="withEffect">
                                  <p:stCondLst>
                                    <p:cond delay="0"/>
                                  </p:stCondLst>
                                  <p:childTnLst>
                                    <p:set>
                                      <p:cBhvr>
                                        <p:cTn id="26" dur="1" fill="hold">
                                          <p:stCondLst>
                                            <p:cond delay="0"/>
                                          </p:stCondLst>
                                        </p:cTn>
                                        <p:tgtEl>
                                          <p:spTgt spid="74755">
                                            <p:txEl>
                                              <p:pRg st="4" end="4"/>
                                            </p:txEl>
                                          </p:spTgt>
                                        </p:tgtEl>
                                        <p:attrNameLst>
                                          <p:attrName>style.visibility</p:attrName>
                                        </p:attrNameLst>
                                      </p:cBhvr>
                                      <p:to>
                                        <p:strVal val="visible"/>
                                      </p:to>
                                    </p:set>
                                    <p:anim calcmode="lin" valueType="num">
                                      <p:cBhvr additive="base">
                                        <p:cTn id="27" dur="500" fill="hold"/>
                                        <p:tgtEl>
                                          <p:spTgt spid="74755">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4755">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4755">
                                            <p:txEl>
                                              <p:pRg st="4" end="4"/>
                                            </p:txEl>
                                          </p:spTgt>
                                        </p:tgtEl>
                                        <p:attrNameLst>
                                          <p:attrName>ppt_c</p:attrName>
                                        </p:attrNameLst>
                                      </p:cBhvr>
                                      <p:to>
                                        <a:schemeClr val="tx2"/>
                                      </p:to>
                                    </p:animClr>
                                  </p:subTnLst>
                                </p:cTn>
                              </p:par>
                              <p:par>
                                <p:cTn id="29" presetID="2" presetClass="entr" presetSubtype="8" fill="hold" grpId="0" nodeType="withEffect">
                                  <p:stCondLst>
                                    <p:cond delay="0"/>
                                  </p:stCondLst>
                                  <p:childTnLst>
                                    <p:set>
                                      <p:cBhvr>
                                        <p:cTn id="30" dur="1" fill="hold">
                                          <p:stCondLst>
                                            <p:cond delay="0"/>
                                          </p:stCondLst>
                                        </p:cTn>
                                        <p:tgtEl>
                                          <p:spTgt spid="74755">
                                            <p:txEl>
                                              <p:pRg st="5" end="5"/>
                                            </p:txEl>
                                          </p:spTgt>
                                        </p:tgtEl>
                                        <p:attrNameLst>
                                          <p:attrName>style.visibility</p:attrName>
                                        </p:attrNameLst>
                                      </p:cBhvr>
                                      <p:to>
                                        <p:strVal val="visible"/>
                                      </p:to>
                                    </p:set>
                                    <p:anim calcmode="lin" valueType="num">
                                      <p:cBhvr additive="base">
                                        <p:cTn id="31" dur="500" fill="hold"/>
                                        <p:tgtEl>
                                          <p:spTgt spid="74755">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4755">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4755">
                                            <p:txEl>
                                              <p:pRg st="5" end="5"/>
                                            </p:txEl>
                                          </p:spTgt>
                                        </p:tgtEl>
                                        <p:attrNameLst>
                                          <p:attrName>ppt_c</p:attrName>
                                        </p:attrNameLst>
                                      </p:cBhvr>
                                      <p:to>
                                        <a:schemeClr val="tx2"/>
                                      </p:to>
                                    </p:animClr>
                                  </p:sub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499"/>
                                          </p:stCondLst>
                                        </p:cTn>
                                        <p:tgtEl>
                                          <p:spTgt spid="74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B11A9FB-4F1D-4734-BA18-708AB85B5185}" type="slidenum">
              <a:rPr lang="en-US" altLang="en-US" sz="1400" smtClean="0"/>
              <a:pPr>
                <a:spcBef>
                  <a:spcPct val="0"/>
                </a:spcBef>
                <a:buFontTx/>
                <a:buNone/>
              </a:pPr>
              <a:t>27</a:t>
            </a:fld>
            <a:endParaRPr lang="en-US" altLang="en-US" sz="1400" smtClean="0"/>
          </a:p>
        </p:txBody>
      </p:sp>
      <p:sp>
        <p:nvSpPr>
          <p:cNvPr id="45059" name="Rectangle 2"/>
          <p:cNvSpPr>
            <a:spLocks noGrp="1" noChangeArrowheads="1"/>
          </p:cNvSpPr>
          <p:nvPr>
            <p:ph type="title"/>
          </p:nvPr>
        </p:nvSpPr>
        <p:spPr/>
        <p:txBody>
          <a:bodyPr/>
          <a:lstStyle/>
          <a:p>
            <a:pPr eaLnBrk="1" hangingPunct="1"/>
            <a:r>
              <a:rPr lang="en-US" altLang="en-US" smtClean="0"/>
              <a:t>Financial Institutions</a:t>
            </a:r>
          </a:p>
        </p:txBody>
      </p:sp>
      <p:sp>
        <p:nvSpPr>
          <p:cNvPr id="76803" name="Rectangle 3"/>
          <p:cNvSpPr>
            <a:spLocks noGrp="1" noChangeArrowheads="1"/>
          </p:cNvSpPr>
          <p:nvPr>
            <p:ph type="body" idx="1"/>
          </p:nvPr>
        </p:nvSpPr>
        <p:spPr>
          <a:xfrm>
            <a:off x="685800" y="1600200"/>
            <a:ext cx="7848600" cy="4525963"/>
          </a:xfrm>
        </p:spPr>
        <p:txBody>
          <a:bodyPr/>
          <a:lstStyle/>
          <a:p>
            <a:pPr eaLnBrk="1" hangingPunct="1"/>
            <a:r>
              <a:rPr lang="en-US" altLang="en-US" smtClean="0"/>
              <a:t>Companies that specialize in financial matters</a:t>
            </a:r>
          </a:p>
          <a:p>
            <a:pPr lvl="1" eaLnBrk="1" hangingPunct="1"/>
            <a:r>
              <a:rPr lang="en-US" altLang="en-US" smtClean="0"/>
              <a:t>Banks – commercial and investment, credit unions, savings and loans</a:t>
            </a:r>
          </a:p>
          <a:p>
            <a:pPr lvl="1" eaLnBrk="1" hangingPunct="1"/>
            <a:r>
              <a:rPr lang="en-US" altLang="en-US" smtClean="0"/>
              <a:t>Insurance companies</a:t>
            </a:r>
          </a:p>
          <a:p>
            <a:pPr lvl="1" eaLnBrk="1" hangingPunct="1"/>
            <a:r>
              <a:rPr lang="en-US" altLang="en-US" smtClean="0"/>
              <a:t>Brokerage firms</a:t>
            </a:r>
          </a:p>
          <a:p>
            <a:pPr eaLnBrk="1" hangingPunct="1"/>
            <a:r>
              <a:rPr lang="en-US" altLang="en-US" smtClean="0"/>
              <a:t>Job opportunities</a:t>
            </a:r>
          </a:p>
        </p:txBody>
      </p:sp>
      <p:pic>
        <p:nvPicPr>
          <p:cNvPr id="76804" name="Picture 4" descr="bd09310_">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4191000"/>
            <a:ext cx="914400"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 calcmode="lin" valueType="num">
                                      <p:cBhvr additive="base">
                                        <p:cTn id="7" dur="500" fill="hold"/>
                                        <p:tgtEl>
                                          <p:spTgt spid="768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80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6803">
                                            <p:txEl>
                                              <p:pRg st="0" end="0"/>
                                            </p:txEl>
                                          </p:spTgt>
                                        </p:tgtEl>
                                        <p:attrNameLst>
                                          <p:attrName>ppt_c</p:attrName>
                                        </p:attrNameLst>
                                      </p:cBhvr>
                                      <p:to>
                                        <a:schemeClr val="tx2"/>
                                      </p:to>
                                    </p:animClr>
                                  </p:subTnLst>
                                </p:cTn>
                              </p:par>
                              <p:par>
                                <p:cTn id="9" presetID="2" presetClass="entr" presetSubtype="8" fill="hold" grpId="0" nodeType="withEffect">
                                  <p:stCondLst>
                                    <p:cond delay="0"/>
                                  </p:stCondLst>
                                  <p:childTnLst>
                                    <p:set>
                                      <p:cBhvr>
                                        <p:cTn id="10" dur="1" fill="hold">
                                          <p:stCondLst>
                                            <p:cond delay="0"/>
                                          </p:stCondLst>
                                        </p:cTn>
                                        <p:tgtEl>
                                          <p:spTgt spid="76803">
                                            <p:txEl>
                                              <p:pRg st="1" end="1"/>
                                            </p:txEl>
                                          </p:spTgt>
                                        </p:tgtEl>
                                        <p:attrNameLst>
                                          <p:attrName>style.visibility</p:attrName>
                                        </p:attrNameLst>
                                      </p:cBhvr>
                                      <p:to>
                                        <p:strVal val="visible"/>
                                      </p:to>
                                    </p:set>
                                    <p:anim calcmode="lin" valueType="num">
                                      <p:cBhvr additive="base">
                                        <p:cTn id="11" dur="500" fill="hold"/>
                                        <p:tgtEl>
                                          <p:spTgt spid="7680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680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6803">
                                            <p:txEl>
                                              <p:pRg st="1" end="1"/>
                                            </p:txEl>
                                          </p:spTgt>
                                        </p:tgtEl>
                                        <p:attrNameLst>
                                          <p:attrName>ppt_c</p:attrName>
                                        </p:attrNameLst>
                                      </p:cBhvr>
                                      <p:to>
                                        <a:schemeClr val="tx2"/>
                                      </p:to>
                                    </p:animClr>
                                  </p:subTnLst>
                                </p:cTn>
                              </p:par>
                              <p:par>
                                <p:cTn id="13" presetID="2" presetClass="entr" presetSubtype="8" fill="hold" grpId="0" nodeType="withEffect">
                                  <p:stCondLst>
                                    <p:cond delay="0"/>
                                  </p:stCondLst>
                                  <p:childTnLst>
                                    <p:set>
                                      <p:cBhvr>
                                        <p:cTn id="14" dur="1" fill="hold">
                                          <p:stCondLst>
                                            <p:cond delay="0"/>
                                          </p:stCondLst>
                                        </p:cTn>
                                        <p:tgtEl>
                                          <p:spTgt spid="76803">
                                            <p:txEl>
                                              <p:pRg st="2" end="2"/>
                                            </p:txEl>
                                          </p:spTgt>
                                        </p:tgtEl>
                                        <p:attrNameLst>
                                          <p:attrName>style.visibility</p:attrName>
                                        </p:attrNameLst>
                                      </p:cBhvr>
                                      <p:to>
                                        <p:strVal val="visible"/>
                                      </p:to>
                                    </p:set>
                                    <p:anim calcmode="lin" valueType="num">
                                      <p:cBhvr additive="base">
                                        <p:cTn id="15" dur="500" fill="hold"/>
                                        <p:tgtEl>
                                          <p:spTgt spid="7680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680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6803">
                                            <p:txEl>
                                              <p:pRg st="2" end="2"/>
                                            </p:txEl>
                                          </p:spTgt>
                                        </p:tgtEl>
                                        <p:attrNameLst>
                                          <p:attrName>ppt_c</p:attrName>
                                        </p:attrNameLst>
                                      </p:cBhvr>
                                      <p:to>
                                        <a:schemeClr val="tx2"/>
                                      </p:to>
                                    </p:animClr>
                                  </p:subTnLst>
                                </p:cTn>
                              </p:par>
                              <p:par>
                                <p:cTn id="17" presetID="2" presetClass="entr" presetSubtype="8" fill="hold" grpId="0" nodeType="withEffect">
                                  <p:stCondLst>
                                    <p:cond delay="0"/>
                                  </p:stCondLst>
                                  <p:childTnLst>
                                    <p:set>
                                      <p:cBhvr>
                                        <p:cTn id="18" dur="1" fill="hold">
                                          <p:stCondLst>
                                            <p:cond delay="0"/>
                                          </p:stCondLst>
                                        </p:cTn>
                                        <p:tgtEl>
                                          <p:spTgt spid="76803">
                                            <p:txEl>
                                              <p:pRg st="3" end="3"/>
                                            </p:txEl>
                                          </p:spTgt>
                                        </p:tgtEl>
                                        <p:attrNameLst>
                                          <p:attrName>style.visibility</p:attrName>
                                        </p:attrNameLst>
                                      </p:cBhvr>
                                      <p:to>
                                        <p:strVal val="visible"/>
                                      </p:to>
                                    </p:set>
                                    <p:anim calcmode="lin" valueType="num">
                                      <p:cBhvr additive="base">
                                        <p:cTn id="19" dur="500" fill="hold"/>
                                        <p:tgtEl>
                                          <p:spTgt spid="7680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6803">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6803">
                                            <p:txEl>
                                              <p:pRg st="3" end="3"/>
                                            </p:txEl>
                                          </p:spTgt>
                                        </p:tgtEl>
                                        <p:attrNameLst>
                                          <p:attrName>ppt_c</p:attrName>
                                        </p:attrNameLst>
                                      </p:cBhvr>
                                      <p:to>
                                        <a:schemeClr val="tx2"/>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6803">
                                            <p:txEl>
                                              <p:pRg st="4" end="4"/>
                                            </p:txEl>
                                          </p:spTgt>
                                        </p:tgtEl>
                                        <p:attrNameLst>
                                          <p:attrName>style.visibility</p:attrName>
                                        </p:attrNameLst>
                                      </p:cBhvr>
                                      <p:to>
                                        <p:strVal val="visible"/>
                                      </p:to>
                                    </p:set>
                                    <p:anim calcmode="lin" valueType="num">
                                      <p:cBhvr additive="base">
                                        <p:cTn id="25" dur="500" fill="hold"/>
                                        <p:tgtEl>
                                          <p:spTgt spid="7680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6803">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6803">
                                            <p:txEl>
                                              <p:pRg st="4" end="4"/>
                                            </p:txEl>
                                          </p:spTgt>
                                        </p:tgtEl>
                                        <p:attrNameLst>
                                          <p:attrName>ppt_c</p:attrName>
                                        </p:attrNameLst>
                                      </p:cBhvr>
                                      <p:to>
                                        <a:schemeClr val="tx2"/>
                                      </p:to>
                                    </p:animClr>
                                  </p:subTnLst>
                                </p:cTn>
                              </p:par>
                            </p:childTnLst>
                          </p:cTn>
                        </p:par>
                        <p:par>
                          <p:cTn id="27" fill="hold" nodeType="afterGroup">
                            <p:stCondLst>
                              <p:cond delay="500"/>
                            </p:stCondLst>
                            <p:childTnLst>
                              <p:par>
                                <p:cTn id="28" presetID="1" presetClass="entr" presetSubtype="0" fill="hold" nodeType="afterEffect">
                                  <p:stCondLst>
                                    <p:cond delay="0"/>
                                  </p:stCondLst>
                                  <p:childTnLst>
                                    <p:set>
                                      <p:cBhvr>
                                        <p:cTn id="29" dur="1" fill="hold">
                                          <p:stCondLst>
                                            <p:cond delay="499"/>
                                          </p:stCondLst>
                                        </p:cTn>
                                        <p:tgtEl>
                                          <p:spTgt spid="76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1144CAD-F1B1-43F2-B301-1F3690C1CA5D}" type="slidenum">
              <a:rPr lang="en-US" altLang="en-US" sz="1400" smtClean="0"/>
              <a:pPr>
                <a:spcBef>
                  <a:spcPct val="0"/>
                </a:spcBef>
                <a:buFontTx/>
                <a:buNone/>
              </a:pPr>
              <a:t>28</a:t>
            </a:fld>
            <a:endParaRPr lang="en-US" altLang="en-US" sz="1400" smtClean="0"/>
          </a:p>
        </p:txBody>
      </p:sp>
      <p:sp>
        <p:nvSpPr>
          <p:cNvPr id="47107" name="Rectangle 2"/>
          <p:cNvSpPr>
            <a:spLocks noGrp="1" noChangeArrowheads="1"/>
          </p:cNvSpPr>
          <p:nvPr>
            <p:ph type="title"/>
          </p:nvPr>
        </p:nvSpPr>
        <p:spPr/>
        <p:txBody>
          <a:bodyPr/>
          <a:lstStyle/>
          <a:p>
            <a:pPr eaLnBrk="1" hangingPunct="1"/>
            <a:r>
              <a:rPr lang="en-US" altLang="en-US" smtClean="0"/>
              <a:t>International Finance</a:t>
            </a:r>
          </a:p>
        </p:txBody>
      </p:sp>
      <p:sp>
        <p:nvSpPr>
          <p:cNvPr id="78851" name="Rectangle 3"/>
          <p:cNvSpPr>
            <a:spLocks noGrp="1" noChangeArrowheads="1"/>
          </p:cNvSpPr>
          <p:nvPr>
            <p:ph type="body" idx="1"/>
          </p:nvPr>
        </p:nvSpPr>
        <p:spPr>
          <a:xfrm>
            <a:off x="685800" y="1600200"/>
            <a:ext cx="7848600" cy="4525963"/>
          </a:xfrm>
        </p:spPr>
        <p:txBody>
          <a:bodyPr/>
          <a:lstStyle/>
          <a:p>
            <a:pPr eaLnBrk="1" hangingPunct="1"/>
            <a:r>
              <a:rPr lang="en-US" altLang="en-US" sz="2800" smtClean="0"/>
              <a:t>This is an area of specialization within each of the areas discussed so far</a:t>
            </a:r>
          </a:p>
          <a:p>
            <a:pPr eaLnBrk="1" hangingPunct="1"/>
            <a:r>
              <a:rPr lang="en-US" altLang="en-US" sz="2800" smtClean="0"/>
              <a:t>It may allow you to work in other countries or at least travel on a regular basis</a:t>
            </a:r>
          </a:p>
          <a:p>
            <a:pPr eaLnBrk="1" hangingPunct="1"/>
            <a:r>
              <a:rPr lang="en-US" altLang="en-US" sz="2800" smtClean="0"/>
              <a:t>Need to be familiar with exchange rates and political risk</a:t>
            </a:r>
          </a:p>
          <a:p>
            <a:pPr eaLnBrk="1" hangingPunct="1"/>
            <a:r>
              <a:rPr lang="en-US" altLang="en-US" sz="2800" smtClean="0"/>
              <a:t>Need to understand the customs of other countries; speaking a foreign language fluently is also helpful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 calcmode="lin" valueType="num">
                                      <p:cBhvr additive="base">
                                        <p:cTn id="7" dur="500" fill="hold"/>
                                        <p:tgtEl>
                                          <p:spTgt spid="788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8851">
                                            <p:txEl>
                                              <p:pRg st="0" end="0"/>
                                            </p:txEl>
                                          </p:spTgt>
                                        </p:tgtEl>
                                        <p:attrNameLst>
                                          <p:attrName>ppt_c</p:attrName>
                                        </p:attrNameLst>
                                      </p:cBhvr>
                                      <p:to>
                                        <a:schemeClr val="tx2"/>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851">
                                            <p:txEl>
                                              <p:pRg st="1" end="1"/>
                                            </p:txEl>
                                          </p:spTgt>
                                        </p:tgtEl>
                                        <p:attrNameLst>
                                          <p:attrName>style.visibility</p:attrName>
                                        </p:attrNameLst>
                                      </p:cBhvr>
                                      <p:to>
                                        <p:strVal val="visible"/>
                                      </p:to>
                                    </p:set>
                                    <p:anim calcmode="lin" valueType="num">
                                      <p:cBhvr additive="base">
                                        <p:cTn id="13" dur="500" fill="hold"/>
                                        <p:tgtEl>
                                          <p:spTgt spid="788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51">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8851">
                                            <p:txEl>
                                              <p:pRg st="1" end="1"/>
                                            </p:txEl>
                                          </p:spTgt>
                                        </p:tgtEl>
                                        <p:attrNameLst>
                                          <p:attrName>ppt_c</p:attrName>
                                        </p:attrNameLst>
                                      </p:cBhvr>
                                      <p:to>
                                        <a:schemeClr val="tx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8851">
                                            <p:txEl>
                                              <p:pRg st="2" end="2"/>
                                            </p:txEl>
                                          </p:spTgt>
                                        </p:tgtEl>
                                        <p:attrNameLst>
                                          <p:attrName>style.visibility</p:attrName>
                                        </p:attrNameLst>
                                      </p:cBhvr>
                                      <p:to>
                                        <p:strVal val="visible"/>
                                      </p:to>
                                    </p:set>
                                    <p:anim calcmode="lin" valueType="num">
                                      <p:cBhvr additive="base">
                                        <p:cTn id="19" dur="500" fill="hold"/>
                                        <p:tgtEl>
                                          <p:spTgt spid="788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1">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8851">
                                            <p:txEl>
                                              <p:pRg st="2" end="2"/>
                                            </p:txEl>
                                          </p:spTgt>
                                        </p:tgtEl>
                                        <p:attrNameLst>
                                          <p:attrName>ppt_c</p:attrName>
                                        </p:attrNameLst>
                                      </p:cBhvr>
                                      <p:to>
                                        <a:schemeClr val="tx2"/>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8851">
                                            <p:txEl>
                                              <p:pRg st="3" end="3"/>
                                            </p:txEl>
                                          </p:spTgt>
                                        </p:tgtEl>
                                        <p:attrNameLst>
                                          <p:attrName>style.visibility</p:attrName>
                                        </p:attrNameLst>
                                      </p:cBhvr>
                                      <p:to>
                                        <p:strVal val="visible"/>
                                      </p:to>
                                    </p:set>
                                    <p:anim calcmode="lin" valueType="num">
                                      <p:cBhvr additive="base">
                                        <p:cTn id="25" dur="500" fill="hold"/>
                                        <p:tgtEl>
                                          <p:spTgt spid="788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8851">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8851">
                                            <p:txEl>
                                              <p:pRg st="3" end="3"/>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mtClean="0"/>
              <a:t>Learning Goals </a:t>
            </a:r>
          </a:p>
        </p:txBody>
      </p:sp>
      <p:sp>
        <p:nvSpPr>
          <p:cNvPr id="7171" name="Slide Number Placeholder 3"/>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C53D55B-20EB-49E6-B264-9E8F12796569}" type="slidenum">
              <a:rPr lang="en-US" altLang="en-US" smtClean="0"/>
              <a:pPr/>
              <a:t>2</a:t>
            </a:fld>
            <a:endParaRPr lang="en-US" altLang="en-US" smtClean="0"/>
          </a:p>
        </p:txBody>
      </p:sp>
      <p:sp>
        <p:nvSpPr>
          <p:cNvPr id="7172" name="Content Placeholder 5"/>
          <p:cNvSpPr>
            <a:spLocks noGrp="1"/>
          </p:cNvSpPr>
          <p:nvPr>
            <p:ph idx="1"/>
          </p:nvPr>
        </p:nvSpPr>
        <p:spPr>
          <a:xfrm>
            <a:off x="533400" y="1219200"/>
            <a:ext cx="8229600" cy="4943475"/>
          </a:xfrm>
        </p:spPr>
        <p:txBody>
          <a:bodyPr>
            <a:spAutoFit/>
          </a:bodyPr>
          <a:lstStyle/>
          <a:p>
            <a:pPr algn="just"/>
            <a:r>
              <a:rPr lang="en-US" altLang="en-US" sz="2400" smtClean="0"/>
              <a:t>Define finance and the managerial finance function. </a:t>
            </a:r>
          </a:p>
          <a:p>
            <a:pPr algn="just"/>
            <a:r>
              <a:rPr lang="en-US" altLang="en-US" sz="2400" smtClean="0"/>
              <a:t>Describe the legal forms of business organization. </a:t>
            </a:r>
          </a:p>
          <a:p>
            <a:pPr algn="just"/>
            <a:r>
              <a:rPr lang="en-US" altLang="en-US" sz="2400" smtClean="0"/>
              <a:t>Describe the goal of the firm, and explain why maximizing the value of the firm is an appropriate goal for a business. </a:t>
            </a:r>
          </a:p>
          <a:p>
            <a:pPr algn="just"/>
            <a:r>
              <a:rPr lang="en-US" altLang="en-US" sz="2400" smtClean="0"/>
              <a:t>Describe how the managerial finance function is related to economics and accounting. identify the primary activities of the financial manager. </a:t>
            </a:r>
          </a:p>
          <a:p>
            <a:pPr algn="just"/>
            <a:r>
              <a:rPr lang="en-US" altLang="en-US" sz="2400" smtClean="0"/>
              <a:t>Describe the nature of the principal–agent relationship between the owners and managers of a corporation, and explain how various corporate governance mechanisms attempt to manage agency problems.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23DCE5D-D1CD-4991-885E-337448C45568}" type="slidenum">
              <a:rPr lang="en-US" altLang="en-US" sz="1400" smtClean="0"/>
              <a:pPr>
                <a:spcBef>
                  <a:spcPct val="0"/>
                </a:spcBef>
                <a:buFontTx/>
                <a:buNone/>
              </a:pPr>
              <a:t>29</a:t>
            </a:fld>
            <a:endParaRPr lang="en-US" altLang="en-US" sz="1400" smtClean="0"/>
          </a:p>
        </p:txBody>
      </p:sp>
      <p:sp>
        <p:nvSpPr>
          <p:cNvPr id="49155" name="Rectangle 2"/>
          <p:cNvSpPr>
            <a:spLocks noGrp="1" noChangeArrowheads="1"/>
          </p:cNvSpPr>
          <p:nvPr>
            <p:ph type="title"/>
          </p:nvPr>
        </p:nvSpPr>
        <p:spPr/>
        <p:txBody>
          <a:bodyPr/>
          <a:lstStyle/>
          <a:p>
            <a:pPr eaLnBrk="1" hangingPunct="1"/>
            <a:r>
              <a:rPr lang="en-US" altLang="en-US" smtClean="0"/>
              <a:t>Quick Quiz</a:t>
            </a:r>
          </a:p>
        </p:txBody>
      </p:sp>
      <p:sp>
        <p:nvSpPr>
          <p:cNvPr id="109571" name="Rectangle 3"/>
          <p:cNvSpPr>
            <a:spLocks noGrp="1" noChangeArrowheads="1"/>
          </p:cNvSpPr>
          <p:nvPr>
            <p:ph type="body" idx="1"/>
          </p:nvPr>
        </p:nvSpPr>
        <p:spPr>
          <a:xfrm>
            <a:off x="762000" y="1600200"/>
            <a:ext cx="7696200" cy="4525963"/>
          </a:xfrm>
        </p:spPr>
        <p:txBody>
          <a:bodyPr/>
          <a:lstStyle/>
          <a:p>
            <a:pPr eaLnBrk="1" hangingPunct="1"/>
            <a:r>
              <a:rPr lang="en-US" altLang="en-US" sz="2800" smtClean="0"/>
              <a:t>What are the four basic areas of finance?</a:t>
            </a:r>
          </a:p>
          <a:p>
            <a:pPr eaLnBrk="1" hangingPunct="1"/>
            <a:r>
              <a:rPr lang="en-US" altLang="en-US" sz="2800" smtClean="0"/>
              <a:t>What are the three types of financial management decisions, and what questions are they designed to answer?</a:t>
            </a:r>
          </a:p>
          <a:p>
            <a:pPr eaLnBrk="1" hangingPunct="1"/>
            <a:r>
              <a:rPr lang="en-US" altLang="en-US" sz="2800" smtClean="0"/>
              <a:t>What are the three major forms of business organization?</a:t>
            </a:r>
          </a:p>
          <a:p>
            <a:pPr eaLnBrk="1" hangingPunct="1"/>
            <a:r>
              <a:rPr lang="en-US" altLang="en-US" sz="2800" smtClean="0"/>
              <a:t>What is the goal of financial management?</a:t>
            </a:r>
          </a:p>
          <a:p>
            <a:pPr eaLnBrk="1" hangingPunct="1"/>
            <a:r>
              <a:rPr lang="en-US" altLang="en-US" sz="2800" smtClean="0"/>
              <a:t>What are agency problems, and why do they exist within a corporation?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 calcmode="lin" valueType="num">
                                      <p:cBhvr additive="base">
                                        <p:cTn id="7" dur="500" fill="hold"/>
                                        <p:tgtEl>
                                          <p:spTgt spid="1095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9571">
                                            <p:txEl>
                                              <p:pRg st="0" end="0"/>
                                            </p:txEl>
                                          </p:spTgt>
                                        </p:tgtEl>
                                        <p:attrNameLst>
                                          <p:attrName>ppt_c</p:attrName>
                                        </p:attrNameLst>
                                      </p:cBhvr>
                                      <p:to>
                                        <a:schemeClr val="tx2"/>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9571">
                                            <p:txEl>
                                              <p:pRg st="1" end="1"/>
                                            </p:txEl>
                                          </p:spTgt>
                                        </p:tgtEl>
                                        <p:attrNameLst>
                                          <p:attrName>style.visibility</p:attrName>
                                        </p:attrNameLst>
                                      </p:cBhvr>
                                      <p:to>
                                        <p:strVal val="visible"/>
                                      </p:to>
                                    </p:set>
                                    <p:anim calcmode="lin" valueType="num">
                                      <p:cBhvr additive="base">
                                        <p:cTn id="13" dur="500" fill="hold"/>
                                        <p:tgtEl>
                                          <p:spTgt spid="1095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9571">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9571">
                                            <p:txEl>
                                              <p:pRg st="1" end="1"/>
                                            </p:txEl>
                                          </p:spTgt>
                                        </p:tgtEl>
                                        <p:attrNameLst>
                                          <p:attrName>ppt_c</p:attrName>
                                        </p:attrNameLst>
                                      </p:cBhvr>
                                      <p:to>
                                        <a:schemeClr val="tx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9571">
                                            <p:txEl>
                                              <p:pRg st="2" end="2"/>
                                            </p:txEl>
                                          </p:spTgt>
                                        </p:tgtEl>
                                        <p:attrNameLst>
                                          <p:attrName>style.visibility</p:attrName>
                                        </p:attrNameLst>
                                      </p:cBhvr>
                                      <p:to>
                                        <p:strVal val="visible"/>
                                      </p:to>
                                    </p:set>
                                    <p:anim calcmode="lin" valueType="num">
                                      <p:cBhvr additive="base">
                                        <p:cTn id="19" dur="500" fill="hold"/>
                                        <p:tgtEl>
                                          <p:spTgt spid="1095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9571">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9571">
                                            <p:txEl>
                                              <p:pRg st="2" end="2"/>
                                            </p:txEl>
                                          </p:spTgt>
                                        </p:tgtEl>
                                        <p:attrNameLst>
                                          <p:attrName>ppt_c</p:attrName>
                                        </p:attrNameLst>
                                      </p:cBhvr>
                                      <p:to>
                                        <a:schemeClr val="tx2"/>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9571">
                                            <p:txEl>
                                              <p:pRg st="3" end="3"/>
                                            </p:txEl>
                                          </p:spTgt>
                                        </p:tgtEl>
                                        <p:attrNameLst>
                                          <p:attrName>style.visibility</p:attrName>
                                        </p:attrNameLst>
                                      </p:cBhvr>
                                      <p:to>
                                        <p:strVal val="visible"/>
                                      </p:to>
                                    </p:set>
                                    <p:anim calcmode="lin" valueType="num">
                                      <p:cBhvr additive="base">
                                        <p:cTn id="25" dur="500" fill="hold"/>
                                        <p:tgtEl>
                                          <p:spTgt spid="1095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9571">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9571">
                                            <p:txEl>
                                              <p:pRg st="3" end="3"/>
                                            </p:txEl>
                                          </p:spTgt>
                                        </p:tgtEl>
                                        <p:attrNameLst>
                                          <p:attrName>ppt_c</p:attrName>
                                        </p:attrNameLst>
                                      </p:cBhvr>
                                      <p:to>
                                        <a:schemeClr val="tx2"/>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9571">
                                            <p:txEl>
                                              <p:pRg st="4" end="4"/>
                                            </p:txEl>
                                          </p:spTgt>
                                        </p:tgtEl>
                                        <p:attrNameLst>
                                          <p:attrName>style.visibility</p:attrName>
                                        </p:attrNameLst>
                                      </p:cBhvr>
                                      <p:to>
                                        <p:strVal val="visible"/>
                                      </p:to>
                                    </p:set>
                                    <p:anim calcmode="lin" valueType="num">
                                      <p:cBhvr additive="base">
                                        <p:cTn id="31" dur="500" fill="hold"/>
                                        <p:tgtEl>
                                          <p:spTgt spid="10957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9571">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9571">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C0FA6C0-C049-481B-B853-499F77CF9D01}" type="slidenum">
              <a:rPr lang="en-US" altLang="en-US" sz="1400" smtClean="0"/>
              <a:pPr>
                <a:spcBef>
                  <a:spcPct val="0"/>
                </a:spcBef>
                <a:buFontTx/>
                <a:buNone/>
              </a:pPr>
              <a:t>3</a:t>
            </a:fld>
            <a:endParaRPr lang="en-US" altLang="en-US" sz="1400" smtClean="0"/>
          </a:p>
        </p:txBody>
      </p:sp>
      <p:sp>
        <p:nvSpPr>
          <p:cNvPr id="8195" name="Rectangle 2"/>
          <p:cNvSpPr>
            <a:spLocks noGrp="1" noChangeArrowheads="1"/>
          </p:cNvSpPr>
          <p:nvPr>
            <p:ph type="title"/>
          </p:nvPr>
        </p:nvSpPr>
        <p:spPr/>
        <p:txBody>
          <a:bodyPr/>
          <a:lstStyle/>
          <a:p>
            <a:pPr eaLnBrk="1" hangingPunct="1"/>
            <a:r>
              <a:rPr lang="en-US" altLang="en-US" smtClean="0"/>
              <a:t>Financial Markets</a:t>
            </a:r>
          </a:p>
        </p:txBody>
      </p:sp>
      <p:sp>
        <p:nvSpPr>
          <p:cNvPr id="107523" name="Rectangle 3"/>
          <p:cNvSpPr>
            <a:spLocks noGrp="1" noChangeArrowheads="1"/>
          </p:cNvSpPr>
          <p:nvPr>
            <p:ph type="body" idx="1"/>
          </p:nvPr>
        </p:nvSpPr>
        <p:spPr>
          <a:xfrm>
            <a:off x="685800" y="1600200"/>
            <a:ext cx="7772400" cy="4525963"/>
          </a:xfrm>
        </p:spPr>
        <p:txBody>
          <a:bodyPr/>
          <a:lstStyle/>
          <a:p>
            <a:pPr eaLnBrk="1" hangingPunct="1"/>
            <a:r>
              <a:rPr lang="en-US" altLang="en-US" smtClean="0"/>
              <a:t>Cash flows to the firm</a:t>
            </a:r>
          </a:p>
          <a:p>
            <a:pPr eaLnBrk="1" hangingPunct="1"/>
            <a:r>
              <a:rPr lang="en-US" altLang="en-US" smtClean="0"/>
              <a:t>Primary vs. secondary markets</a:t>
            </a:r>
          </a:p>
          <a:p>
            <a:pPr lvl="1" eaLnBrk="1" hangingPunct="1"/>
            <a:r>
              <a:rPr lang="en-US" altLang="en-US" smtClean="0"/>
              <a:t>Dealer vs. auction markets</a:t>
            </a:r>
          </a:p>
          <a:p>
            <a:pPr lvl="1" eaLnBrk="1" hangingPunct="1"/>
            <a:r>
              <a:rPr lang="en-US" altLang="en-US" smtClean="0"/>
              <a:t>Listed vs. over-the-counter securities</a:t>
            </a:r>
          </a:p>
          <a:p>
            <a:pPr lvl="2" eaLnBrk="1" hangingPunct="1"/>
            <a:r>
              <a:rPr lang="en-US" altLang="en-US" smtClean="0">
                <a:hlinkClick r:id="rId3"/>
              </a:rPr>
              <a:t>NYSE</a:t>
            </a:r>
            <a:endParaRPr lang="en-US" altLang="en-US" smtClean="0"/>
          </a:p>
          <a:p>
            <a:pPr lvl="2" eaLnBrk="1" hangingPunct="1"/>
            <a:r>
              <a:rPr lang="en-US" altLang="en-US" smtClean="0">
                <a:hlinkClick r:id="rId4"/>
              </a:rPr>
              <a:t>NASDAQ</a:t>
            </a:r>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 calcmode="lin" valueType="num">
                                      <p:cBhvr additive="base">
                                        <p:cTn id="7" dur="500" fill="hold"/>
                                        <p:tgtEl>
                                          <p:spTgt spid="1075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752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7523">
                                            <p:txEl>
                                              <p:pRg st="0" end="0"/>
                                            </p:txEl>
                                          </p:spTgt>
                                        </p:tgtEl>
                                        <p:attrNameLst>
                                          <p:attrName>ppt_c</p:attrName>
                                        </p:attrNameLst>
                                      </p:cBhvr>
                                      <p:to>
                                        <a:schemeClr val="tx2"/>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7523">
                                            <p:txEl>
                                              <p:pRg st="1" end="1"/>
                                            </p:txEl>
                                          </p:spTgt>
                                        </p:tgtEl>
                                        <p:attrNameLst>
                                          <p:attrName>style.visibility</p:attrName>
                                        </p:attrNameLst>
                                      </p:cBhvr>
                                      <p:to>
                                        <p:strVal val="visible"/>
                                      </p:to>
                                    </p:set>
                                    <p:anim calcmode="lin" valueType="num">
                                      <p:cBhvr additive="base">
                                        <p:cTn id="13" dur="500" fill="hold"/>
                                        <p:tgtEl>
                                          <p:spTgt spid="1075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752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7523">
                                            <p:txEl>
                                              <p:pRg st="1" end="1"/>
                                            </p:txEl>
                                          </p:spTgt>
                                        </p:tgtEl>
                                        <p:attrNameLst>
                                          <p:attrName>ppt_c</p:attrName>
                                        </p:attrNameLst>
                                      </p:cBhvr>
                                      <p:to>
                                        <a:schemeClr val="tx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7523">
                                            <p:txEl>
                                              <p:pRg st="2" end="2"/>
                                            </p:txEl>
                                          </p:spTgt>
                                        </p:tgtEl>
                                        <p:attrNameLst>
                                          <p:attrName>style.visibility</p:attrName>
                                        </p:attrNameLst>
                                      </p:cBhvr>
                                      <p:to>
                                        <p:strVal val="visible"/>
                                      </p:to>
                                    </p:set>
                                    <p:anim calcmode="lin" valueType="num">
                                      <p:cBhvr additive="base">
                                        <p:cTn id="19" dur="500" fill="hold"/>
                                        <p:tgtEl>
                                          <p:spTgt spid="1075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752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7523">
                                            <p:txEl>
                                              <p:pRg st="2" end="2"/>
                                            </p:txEl>
                                          </p:spTgt>
                                        </p:tgtEl>
                                        <p:attrNameLst>
                                          <p:attrName>ppt_c</p:attrName>
                                        </p:attrNameLst>
                                      </p:cBhvr>
                                      <p:to>
                                        <a:schemeClr val="tx2"/>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7523">
                                            <p:txEl>
                                              <p:pRg st="3" end="3"/>
                                            </p:txEl>
                                          </p:spTgt>
                                        </p:tgtEl>
                                        <p:attrNameLst>
                                          <p:attrName>style.visibility</p:attrName>
                                        </p:attrNameLst>
                                      </p:cBhvr>
                                      <p:to>
                                        <p:strVal val="visible"/>
                                      </p:to>
                                    </p:set>
                                    <p:anim calcmode="lin" valueType="num">
                                      <p:cBhvr additive="base">
                                        <p:cTn id="25" dur="500" fill="hold"/>
                                        <p:tgtEl>
                                          <p:spTgt spid="1075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7523">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7523">
                                            <p:txEl>
                                              <p:pRg st="3" end="3"/>
                                            </p:txEl>
                                          </p:spTgt>
                                        </p:tgtEl>
                                        <p:attrNameLst>
                                          <p:attrName>ppt_c</p:attrName>
                                        </p:attrNameLst>
                                      </p:cBhvr>
                                      <p:to>
                                        <a:schemeClr val="tx2"/>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7523">
                                            <p:txEl>
                                              <p:pRg st="4" end="4"/>
                                            </p:txEl>
                                          </p:spTgt>
                                        </p:tgtEl>
                                        <p:attrNameLst>
                                          <p:attrName>style.visibility</p:attrName>
                                        </p:attrNameLst>
                                      </p:cBhvr>
                                      <p:to>
                                        <p:strVal val="visible"/>
                                      </p:to>
                                    </p:set>
                                    <p:anim calcmode="lin" valueType="num">
                                      <p:cBhvr additive="base">
                                        <p:cTn id="31" dur="500" fill="hold"/>
                                        <p:tgtEl>
                                          <p:spTgt spid="1075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7523">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7523">
                                            <p:txEl>
                                              <p:pRg st="4" end="4"/>
                                            </p:txEl>
                                          </p:spTgt>
                                        </p:tgtEl>
                                        <p:attrNameLst>
                                          <p:attrName>ppt_c</p:attrName>
                                        </p:attrNameLst>
                                      </p:cBhvr>
                                      <p:to>
                                        <a:schemeClr val="tx2"/>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7523">
                                            <p:txEl>
                                              <p:pRg st="5" end="5"/>
                                            </p:txEl>
                                          </p:spTgt>
                                        </p:tgtEl>
                                        <p:attrNameLst>
                                          <p:attrName>style.visibility</p:attrName>
                                        </p:attrNameLst>
                                      </p:cBhvr>
                                      <p:to>
                                        <p:strVal val="visible"/>
                                      </p:to>
                                    </p:set>
                                    <p:anim calcmode="lin" valueType="num">
                                      <p:cBhvr additive="base">
                                        <p:cTn id="37" dur="500" fill="hold"/>
                                        <p:tgtEl>
                                          <p:spTgt spid="10752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7523">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7523">
                                            <p:txEl>
                                              <p:pRg st="5" end="5"/>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bldLvl="3"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293611F-4E30-4CE7-8B7B-3BDD34016F35}" type="slidenum">
              <a:rPr lang="en-US" altLang="en-US" sz="1400" smtClean="0"/>
              <a:pPr>
                <a:spcBef>
                  <a:spcPct val="0"/>
                </a:spcBef>
                <a:buFontTx/>
                <a:buNone/>
              </a:pPr>
              <a:t>4</a:t>
            </a:fld>
            <a:endParaRPr lang="en-US" altLang="en-US" sz="1400" smtClean="0"/>
          </a:p>
        </p:txBody>
      </p:sp>
      <p:sp>
        <p:nvSpPr>
          <p:cNvPr id="10243" name="Rectangle 2"/>
          <p:cNvSpPr>
            <a:spLocks noGrp="1" noChangeArrowheads="1"/>
          </p:cNvSpPr>
          <p:nvPr>
            <p:ph type="title"/>
          </p:nvPr>
        </p:nvSpPr>
        <p:spPr/>
        <p:txBody>
          <a:bodyPr/>
          <a:lstStyle/>
          <a:p>
            <a:pPr eaLnBrk="1" hangingPunct="1"/>
            <a:r>
              <a:rPr lang="en-US" altLang="en-US" smtClean="0"/>
              <a:t>Figure 1.2</a:t>
            </a:r>
          </a:p>
        </p:txBody>
      </p:sp>
      <p:pic>
        <p:nvPicPr>
          <p:cNvPr id="10244" name="Picture 3" descr="ros10765_0102"/>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62000" y="1600200"/>
            <a:ext cx="76962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274638"/>
            <a:ext cx="8229600" cy="715962"/>
          </a:xfrm>
        </p:spPr>
        <p:txBody>
          <a:bodyPr/>
          <a:lstStyle/>
          <a:p>
            <a:pPr algn="l" eaLnBrk="1" hangingPunct="1"/>
            <a:r>
              <a:rPr lang="en-US" altLang="en-US" smtClean="0"/>
              <a:t> </a:t>
            </a:r>
            <a:r>
              <a:rPr lang="en-US" altLang="en-US" sz="3600" smtClean="0">
                <a:solidFill>
                  <a:srgbClr val="FF0000"/>
                </a:solidFill>
              </a:rPr>
              <a:t>The Role of Managerial  Finance</a:t>
            </a:r>
          </a:p>
        </p:txBody>
      </p:sp>
      <p:sp>
        <p:nvSpPr>
          <p:cNvPr id="3" name="Content Placeholder 2"/>
          <p:cNvSpPr>
            <a:spLocks noGrp="1"/>
          </p:cNvSpPr>
          <p:nvPr>
            <p:ph idx="1"/>
          </p:nvPr>
        </p:nvSpPr>
        <p:spPr>
          <a:xfrm>
            <a:off x="381000" y="1143000"/>
            <a:ext cx="8229600" cy="4525963"/>
          </a:xfrm>
        </p:spPr>
        <p:txBody>
          <a:bodyPr/>
          <a:lstStyle/>
          <a:p>
            <a:pPr marL="0" indent="0" eaLnBrk="1" hangingPunct="1">
              <a:buFontTx/>
              <a:buNone/>
              <a:defRPr/>
            </a:pPr>
            <a:r>
              <a:rPr lang="en-US" sz="2400" dirty="0" smtClean="0"/>
              <a:t>Learning Goals</a:t>
            </a:r>
          </a:p>
          <a:p>
            <a:pPr algn="just" eaLnBrk="1" hangingPunct="1">
              <a:defRPr/>
            </a:pPr>
            <a:r>
              <a:rPr lang="en-US" sz="2000" dirty="0" smtClean="0"/>
              <a:t> Define finance and the managerial finance function.</a:t>
            </a:r>
          </a:p>
          <a:p>
            <a:pPr algn="just" eaLnBrk="1" hangingPunct="1">
              <a:defRPr/>
            </a:pPr>
            <a:r>
              <a:rPr lang="en-US" sz="2000" dirty="0" smtClean="0"/>
              <a:t> Describe the legal forms of business organization.</a:t>
            </a:r>
          </a:p>
          <a:p>
            <a:pPr algn="just" eaLnBrk="1" hangingPunct="1">
              <a:defRPr/>
            </a:pPr>
            <a:r>
              <a:rPr lang="en-US" sz="2000" dirty="0" smtClean="0"/>
              <a:t> Describe the goal of the firm, and explain why maximizing the value of the firm is an appropriate goal for a business.</a:t>
            </a:r>
          </a:p>
          <a:p>
            <a:pPr algn="just" eaLnBrk="1" hangingPunct="1">
              <a:defRPr/>
            </a:pPr>
            <a:r>
              <a:rPr lang="en-US" sz="2000" dirty="0" smtClean="0"/>
              <a:t> Describe how the managerial finance function is related to economics and accounting.</a:t>
            </a:r>
          </a:p>
          <a:p>
            <a:pPr algn="just" eaLnBrk="1" hangingPunct="1">
              <a:defRPr/>
            </a:pPr>
            <a:r>
              <a:rPr lang="en-US" sz="2000" dirty="0" smtClean="0"/>
              <a:t> identify the primary activities of the financial manager.</a:t>
            </a:r>
          </a:p>
          <a:p>
            <a:pPr algn="just" eaLnBrk="1" hangingPunct="1">
              <a:defRPr/>
            </a:pPr>
            <a:r>
              <a:rPr lang="en-US" sz="2000" dirty="0" smtClean="0"/>
              <a:t> Describe the nature of </a:t>
            </a:r>
          </a:p>
          <a:p>
            <a:pPr algn="just" eaLnBrk="1" hangingPunct="1">
              <a:defRPr/>
            </a:pPr>
            <a:r>
              <a:rPr lang="en-US" sz="2000" dirty="0" smtClean="0"/>
              <a:t>the principal–agent relationship between the owners and managers of a corporation, and explain how various corporate governance mechanisms attempt to manage agency problems.</a:t>
            </a:r>
          </a:p>
          <a:p>
            <a:pPr eaLnBrk="1" hangingPunct="1">
              <a:defRPr/>
            </a:pPr>
            <a:endParaRPr lang="en-US" sz="2400" dirty="0" smtClean="0"/>
          </a:p>
        </p:txBody>
      </p:sp>
      <p:sp>
        <p:nvSpPr>
          <p:cNvPr id="12292"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334DD8C-6A01-447E-BBCD-9111CEF0EF1E}" type="slidenum">
              <a:rPr lang="en-US" altLang="en-US" sz="1400" smtClean="0"/>
              <a:pPr>
                <a:spcBef>
                  <a:spcPct val="0"/>
                </a:spcBef>
                <a:buFontTx/>
                <a:buNone/>
              </a:pPr>
              <a:t>5</a:t>
            </a:fld>
            <a:endParaRPr lang="en-US" altLang="en-US" sz="14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l" eaLnBrk="1" hangingPunct="1"/>
            <a:r>
              <a:rPr lang="en-US" altLang="en-US" sz="4000" smtClean="0">
                <a:solidFill>
                  <a:srgbClr val="FF0000"/>
                </a:solidFill>
              </a:rPr>
              <a:t>1.1 Finance and Business</a:t>
            </a:r>
          </a:p>
        </p:txBody>
      </p:sp>
      <p:sp>
        <p:nvSpPr>
          <p:cNvPr id="13315" name="Content Placeholder 2"/>
          <p:cNvSpPr>
            <a:spLocks noGrp="1"/>
          </p:cNvSpPr>
          <p:nvPr>
            <p:ph idx="1"/>
          </p:nvPr>
        </p:nvSpPr>
        <p:spPr/>
        <p:txBody>
          <a:bodyPr/>
          <a:lstStyle/>
          <a:p>
            <a:pPr algn="just" eaLnBrk="1" hangingPunct="1"/>
            <a:r>
              <a:rPr lang="en-US" altLang="en-US" sz="2800" smtClean="0"/>
              <a:t>The field of finance is broad and dynamic. </a:t>
            </a:r>
          </a:p>
          <a:p>
            <a:pPr algn="just" eaLnBrk="1" hangingPunct="1"/>
            <a:r>
              <a:rPr lang="en-US" altLang="en-US" sz="2800" smtClean="0"/>
              <a:t>Finance influences everything that firms do, from hiring personnel to building factories to launching new advertising campaigns. Because there are important</a:t>
            </a:r>
          </a:p>
        </p:txBody>
      </p:sp>
      <p:sp>
        <p:nvSpPr>
          <p:cNvPr id="13316"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FD3144F-E425-4945-AEDA-21D5ECE74842}" type="slidenum">
              <a:rPr lang="en-US" altLang="en-US" sz="1400" smtClean="0"/>
              <a:pPr>
                <a:spcBef>
                  <a:spcPct val="0"/>
                </a:spcBef>
                <a:buFontTx/>
                <a:buNone/>
              </a:pPr>
              <a:t>6</a:t>
            </a:fld>
            <a:endParaRPr lang="en-US" altLang="en-US" sz="14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l" eaLnBrk="1" hangingPunct="1"/>
            <a:r>
              <a:rPr lang="en-US" altLang="en-US" sz="3600" b="1" smtClean="0">
                <a:solidFill>
                  <a:srgbClr val="FF0000"/>
                </a:solidFill>
              </a:rPr>
              <a:t>Meaning of Finance</a:t>
            </a:r>
          </a:p>
        </p:txBody>
      </p:sp>
      <p:sp>
        <p:nvSpPr>
          <p:cNvPr id="14339" name="Content Placeholder 2"/>
          <p:cNvSpPr>
            <a:spLocks noGrp="1"/>
          </p:cNvSpPr>
          <p:nvPr>
            <p:ph idx="1"/>
          </p:nvPr>
        </p:nvSpPr>
        <p:spPr>
          <a:xfrm>
            <a:off x="457200" y="1295400"/>
            <a:ext cx="8229600" cy="4525963"/>
          </a:xfrm>
        </p:spPr>
        <p:txBody>
          <a:bodyPr/>
          <a:lstStyle/>
          <a:p>
            <a:pPr algn="just" eaLnBrk="1" hangingPunct="1"/>
            <a:r>
              <a:rPr lang="en-US" altLang="en-US" sz="2400" smtClean="0"/>
              <a:t>Finance can be defined as the science and art of managing money.</a:t>
            </a:r>
          </a:p>
          <a:p>
            <a:pPr algn="just" eaLnBrk="1" hangingPunct="1"/>
            <a:r>
              <a:rPr lang="en-US" altLang="en-US" sz="2400" smtClean="0"/>
              <a:t> At the personal level, finance is concerned with individuals’ decisions about how much of their earnings they spend, how much they save, and how they invest their savings. </a:t>
            </a:r>
          </a:p>
          <a:p>
            <a:pPr algn="just" eaLnBrk="1" hangingPunct="1"/>
            <a:r>
              <a:rPr lang="en-US" altLang="en-US" sz="2400" smtClean="0"/>
              <a:t>In a business context, finance involves the same types of decisions: how firms raise money from investors, how firms invest money in an attempt to earn a profit, and how they decide whether to reinvest profits in the business or distribute them back to investors. </a:t>
            </a:r>
          </a:p>
          <a:p>
            <a:pPr eaLnBrk="1" hangingPunct="1"/>
            <a:endParaRPr lang="en-US" altLang="en-US" sz="2400" smtClean="0"/>
          </a:p>
        </p:txBody>
      </p:sp>
      <p:sp>
        <p:nvSpPr>
          <p:cNvPr id="14340"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0D4B096-6F15-4111-92C1-D7EEFB68DCD3}" type="slidenum">
              <a:rPr lang="en-US" altLang="en-US" sz="1400" smtClean="0"/>
              <a:pPr>
                <a:spcBef>
                  <a:spcPct val="0"/>
                </a:spcBef>
                <a:buFontTx/>
                <a:buNone/>
              </a:pPr>
              <a:t>7</a:t>
            </a:fld>
            <a:endParaRPr lang="en-US" altLang="en-US" sz="14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229600" cy="639762"/>
          </a:xfrm>
        </p:spPr>
        <p:txBody>
          <a:bodyPr/>
          <a:lstStyle/>
          <a:p>
            <a:pPr eaLnBrk="1" hangingPunct="1"/>
            <a:r>
              <a:rPr lang="en-US" altLang="en-US" sz="3200" b="1" smtClean="0">
                <a:solidFill>
                  <a:srgbClr val="FF0000"/>
                </a:solidFill>
              </a:rPr>
              <a:t>CAREER OPPORTUNITIES IN FINANCE</a:t>
            </a:r>
          </a:p>
        </p:txBody>
      </p:sp>
      <p:sp>
        <p:nvSpPr>
          <p:cNvPr id="15363" name="Content Placeholder 2"/>
          <p:cNvSpPr>
            <a:spLocks noGrp="1"/>
          </p:cNvSpPr>
          <p:nvPr>
            <p:ph idx="1"/>
          </p:nvPr>
        </p:nvSpPr>
        <p:spPr>
          <a:xfrm>
            <a:off x="457200" y="1143000"/>
            <a:ext cx="8229600" cy="4983163"/>
          </a:xfrm>
        </p:spPr>
        <p:txBody>
          <a:bodyPr/>
          <a:lstStyle/>
          <a:p>
            <a:pPr algn="just" eaLnBrk="1" hangingPunct="1"/>
            <a:r>
              <a:rPr lang="en-US" altLang="en-US" sz="2400" smtClean="0">
                <a:solidFill>
                  <a:srgbClr val="FF0000"/>
                </a:solidFill>
              </a:rPr>
              <a:t>Financial Services-  </a:t>
            </a:r>
            <a:r>
              <a:rPr lang="en-US" altLang="en-US" sz="2400" smtClean="0"/>
              <a:t>the area of finance concerned with the design and delivery of advice and financial products to individuals, businesses, and governments. </a:t>
            </a:r>
          </a:p>
          <a:p>
            <a:pPr lvl="2" algn="just" eaLnBrk="1" hangingPunct="1"/>
            <a:r>
              <a:rPr lang="en-US" altLang="en-US" sz="1600" smtClean="0"/>
              <a:t>banking, </a:t>
            </a:r>
          </a:p>
          <a:p>
            <a:pPr lvl="2" algn="just" eaLnBrk="1" hangingPunct="1"/>
            <a:r>
              <a:rPr lang="en-US" altLang="en-US" sz="1600" smtClean="0"/>
              <a:t>personal financial planning, </a:t>
            </a:r>
          </a:p>
          <a:p>
            <a:pPr lvl="2" algn="just" eaLnBrk="1" hangingPunct="1"/>
            <a:r>
              <a:rPr lang="en-US" altLang="en-US" sz="1600" smtClean="0"/>
              <a:t>investments, </a:t>
            </a:r>
          </a:p>
          <a:p>
            <a:pPr lvl="2" algn="just" eaLnBrk="1" hangingPunct="1"/>
            <a:r>
              <a:rPr lang="en-US" altLang="en-US" sz="1600" smtClean="0"/>
              <a:t>real estate, </a:t>
            </a:r>
          </a:p>
          <a:p>
            <a:pPr lvl="2" algn="just" eaLnBrk="1" hangingPunct="1"/>
            <a:r>
              <a:rPr lang="en-US" altLang="en-US" sz="1600" smtClean="0"/>
              <a:t> insurance. </a:t>
            </a:r>
          </a:p>
          <a:p>
            <a:pPr algn="just" eaLnBrk="1" hangingPunct="1"/>
            <a:r>
              <a:rPr lang="en-US" altLang="en-US" sz="2400" smtClean="0">
                <a:solidFill>
                  <a:srgbClr val="FF0000"/>
                </a:solidFill>
              </a:rPr>
              <a:t>Managerial Finance</a:t>
            </a:r>
            <a:r>
              <a:rPr lang="en-US" altLang="en-US" sz="2400" smtClean="0"/>
              <a:t>: concerned with the duties of the financial manager working in a business. </a:t>
            </a:r>
          </a:p>
          <a:p>
            <a:pPr lvl="1" algn="just" eaLnBrk="1" hangingPunct="1"/>
            <a:r>
              <a:rPr lang="en-US" altLang="en-US" sz="2000" smtClean="0"/>
              <a:t>private and public, large and small, profit seeking and not for profit. </a:t>
            </a:r>
          </a:p>
          <a:p>
            <a:pPr lvl="1" algn="just" eaLnBrk="1" hangingPunct="1"/>
            <a:r>
              <a:rPr lang="en-US" altLang="en-US" sz="2000" smtClean="0"/>
              <a:t>developing a financial plan or budget, extend credit to customers, evaluating proposed large expenditures, and raising money to fund the firm’s operations.</a:t>
            </a:r>
          </a:p>
        </p:txBody>
      </p:sp>
      <p:sp>
        <p:nvSpPr>
          <p:cNvPr id="15364"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24FC7A7-DFF6-4BE0-9F0E-33DC7225916B}" type="slidenum">
              <a:rPr lang="en-US" altLang="en-US" sz="1400" smtClean="0"/>
              <a:pPr>
                <a:spcBef>
                  <a:spcPct val="0"/>
                </a:spcBef>
                <a:buFontTx/>
                <a:buNone/>
              </a:pPr>
              <a:t>8</a:t>
            </a:fld>
            <a:endParaRPr lang="en-US" altLang="en-US" sz="1400" smtClean="0"/>
          </a:p>
        </p:txBody>
      </p:sp>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612</TotalTime>
  <Words>2992</Words>
  <Application>Microsoft Office PowerPoint</Application>
  <PresentationFormat>On-screen Show (4:3)</PresentationFormat>
  <Paragraphs>315</Paragraphs>
  <Slides>30</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Times New Roman</vt:lpstr>
      <vt:lpstr>Book Antiqua</vt:lpstr>
      <vt:lpstr>Custom Design</vt:lpstr>
      <vt:lpstr>PowerPoint Presentation</vt:lpstr>
      <vt:lpstr>Chapter 1</vt:lpstr>
      <vt:lpstr>Learning Goals </vt:lpstr>
      <vt:lpstr>Financial Markets</vt:lpstr>
      <vt:lpstr>Figure 1.2</vt:lpstr>
      <vt:lpstr> The Role of Managerial  Finance</vt:lpstr>
      <vt:lpstr>1.1 Finance and Business</vt:lpstr>
      <vt:lpstr>Meaning of Finance</vt:lpstr>
      <vt:lpstr>CAREER OPPORTUNITIES IN FINANCE</vt:lpstr>
      <vt:lpstr>Forms of Business Organization</vt:lpstr>
      <vt:lpstr>Sole Proprietorship</vt:lpstr>
      <vt:lpstr>Partnership</vt:lpstr>
      <vt:lpstr>Corporation</vt:lpstr>
      <vt:lpstr>Why Study Finance?</vt:lpstr>
      <vt:lpstr>Career Opportunities in Managerial Finance</vt:lpstr>
      <vt:lpstr>1.2 Goal of the Firm </vt:lpstr>
      <vt:lpstr>Goal Of Financial Management</vt:lpstr>
      <vt:lpstr>1.3 Managerial Finance Function</vt:lpstr>
      <vt:lpstr>RELATIONSHIP TO ECONOMICS</vt:lpstr>
      <vt:lpstr>RELATIONSHIP TO ACCOUNTING </vt:lpstr>
      <vt:lpstr>PRIMARY ACTIVITIES OF THE FINANCIAL MANAGER</vt:lpstr>
      <vt:lpstr>1.4 Governance and Agency</vt:lpstr>
      <vt:lpstr>The Agency Problem</vt:lpstr>
      <vt:lpstr>Mitigating Agency Problem </vt:lpstr>
      <vt:lpstr>Basic Areas Of Finance</vt:lpstr>
      <vt:lpstr>Business Finance</vt:lpstr>
      <vt:lpstr>Investments</vt:lpstr>
      <vt:lpstr>Financial Institutions</vt:lpstr>
      <vt:lpstr>International Finance</vt:lpstr>
      <vt:lpstr>Quick Quiz</vt:lpstr>
    </vt:vector>
  </TitlesOfParts>
  <Company>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Financial Management</dc:title>
  <dc:creator>Kent P. Ragan</dc:creator>
  <cp:lastModifiedBy>User</cp:lastModifiedBy>
  <cp:revision>46</cp:revision>
  <dcterms:created xsi:type="dcterms:W3CDTF">2003-02-02T19:12:35Z</dcterms:created>
  <dcterms:modified xsi:type="dcterms:W3CDTF">2022-06-30T09:22:09Z</dcterms:modified>
</cp:coreProperties>
</file>