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1"/>
  </p:notesMasterIdLst>
  <p:sldIdLst>
    <p:sldId id="256" r:id="rId2"/>
    <p:sldId id="364" r:id="rId3"/>
    <p:sldId id="365" r:id="rId4"/>
    <p:sldId id="366" r:id="rId5"/>
    <p:sldId id="367" r:id="rId6"/>
    <p:sldId id="368" r:id="rId7"/>
    <p:sldId id="369" r:id="rId8"/>
    <p:sldId id="363" r:id="rId9"/>
    <p:sldId id="265" r:id="rId10"/>
    <p:sldId id="266" r:id="rId11"/>
    <p:sldId id="267" r:id="rId12"/>
    <p:sldId id="268" r:id="rId13"/>
    <p:sldId id="270" r:id="rId14"/>
    <p:sldId id="271" r:id="rId15"/>
    <p:sldId id="370" r:id="rId16"/>
    <p:sldId id="371" r:id="rId17"/>
    <p:sldId id="372" r:id="rId18"/>
    <p:sldId id="373" r:id="rId19"/>
    <p:sldId id="374" r:id="rId20"/>
    <p:sldId id="272" r:id="rId21"/>
    <p:sldId id="274" r:id="rId22"/>
    <p:sldId id="375" r:id="rId23"/>
    <p:sldId id="275" r:id="rId24"/>
    <p:sldId id="278" r:id="rId25"/>
    <p:sldId id="376" r:id="rId26"/>
    <p:sldId id="377" r:id="rId27"/>
    <p:sldId id="378" r:id="rId28"/>
    <p:sldId id="379" r:id="rId29"/>
    <p:sldId id="380" r:id="rId30"/>
    <p:sldId id="381" r:id="rId31"/>
    <p:sldId id="382" r:id="rId32"/>
    <p:sldId id="279" r:id="rId33"/>
    <p:sldId id="280" r:id="rId34"/>
    <p:sldId id="281" r:id="rId35"/>
    <p:sldId id="383" r:id="rId36"/>
    <p:sldId id="282" r:id="rId37"/>
    <p:sldId id="285" r:id="rId38"/>
    <p:sldId id="286" r:id="rId39"/>
    <p:sldId id="287" r:id="rId40"/>
    <p:sldId id="288" r:id="rId41"/>
    <p:sldId id="289" r:id="rId42"/>
    <p:sldId id="293" r:id="rId43"/>
    <p:sldId id="294" r:id="rId44"/>
    <p:sldId id="295" r:id="rId45"/>
    <p:sldId id="298" r:id="rId46"/>
    <p:sldId id="301" r:id="rId47"/>
    <p:sldId id="384" r:id="rId48"/>
    <p:sldId id="385" r:id="rId49"/>
    <p:sldId id="305" r:id="rId50"/>
    <p:sldId id="306" r:id="rId51"/>
    <p:sldId id="307" r:id="rId52"/>
    <p:sldId id="308" r:id="rId53"/>
    <p:sldId id="310" r:id="rId54"/>
    <p:sldId id="311" r:id="rId55"/>
    <p:sldId id="313" r:id="rId56"/>
    <p:sldId id="314" r:id="rId57"/>
    <p:sldId id="315" r:id="rId58"/>
    <p:sldId id="316" r:id="rId59"/>
    <p:sldId id="317" r:id="rId60"/>
    <p:sldId id="320" r:id="rId61"/>
    <p:sldId id="321" r:id="rId62"/>
    <p:sldId id="324" r:id="rId63"/>
    <p:sldId id="325" r:id="rId64"/>
    <p:sldId id="327" r:id="rId65"/>
    <p:sldId id="330" r:id="rId66"/>
    <p:sldId id="331" r:id="rId67"/>
    <p:sldId id="333" r:id="rId68"/>
    <p:sldId id="336" r:id="rId69"/>
    <p:sldId id="337" r:id="rId70"/>
    <p:sldId id="342" r:id="rId71"/>
    <p:sldId id="354" r:id="rId72"/>
    <p:sldId id="355" r:id="rId73"/>
    <p:sldId id="356" r:id="rId74"/>
    <p:sldId id="362" r:id="rId75"/>
    <p:sldId id="357" r:id="rId76"/>
    <p:sldId id="358" r:id="rId77"/>
    <p:sldId id="359" r:id="rId78"/>
    <p:sldId id="360" r:id="rId79"/>
    <p:sldId id="361" r:id="rId8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44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FE2"/>
    <a:srgbClr val="D25833"/>
    <a:srgbClr val="D3D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71" d="100"/>
          <a:sy n="71" d="100"/>
        </p:scale>
        <p:origin x="1356" y="60"/>
      </p:cViewPr>
      <p:guideLst>
        <p:guide orient="horz" pos="244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8E49435A-A677-4F26-940D-F9CE6F6A6EB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54F005-DBB4-42A5-AFEF-7C54DEB60AE3}" type="slidenum">
              <a:rPr lang="en-US" altLang="en-US" sz="1200" smtClean="0"/>
              <a:pPr/>
              <a:t>1</a:t>
            </a:fld>
            <a:endParaRPr lang="en-US" altLang="en-US" sz="1200" smtClean="0"/>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endParaRPr lang="en-US" altLang="en-US" smtClean="0"/>
          </a:p>
        </p:txBody>
      </p:sp>
      <p:sp>
        <p:nvSpPr>
          <p:cNvPr id="25604"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642914-D457-4DC0-BD99-389860B0294E}" type="slidenum">
              <a:rPr lang="en-US" altLang="en-US" sz="1200" smtClean="0"/>
              <a:pPr/>
              <a:t>8</a:t>
            </a:fld>
            <a:endParaRPr lang="en-US"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endParaRPr lang="en-US" altLang="en-US" smtClean="0"/>
          </a:p>
        </p:txBody>
      </p:sp>
      <p:sp>
        <p:nvSpPr>
          <p:cNvPr id="2867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7EAA8D-D417-4580-A249-263638B95B0A}" type="slidenum">
              <a:rPr lang="en-US" altLang="en-US" sz="1200" smtClean="0"/>
              <a:pPr/>
              <a:t>10</a:t>
            </a:fld>
            <a:endParaRPr lang="en-US"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endParaRPr lang="en-US" altLang="en-US" smtClean="0"/>
          </a:p>
        </p:txBody>
      </p:sp>
      <p:sp>
        <p:nvSpPr>
          <p:cNvPr id="40964"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217413-D2BB-43D6-AE37-4C5BF6DE30FC}" type="slidenum">
              <a:rPr lang="en-US" altLang="en-US" sz="1200" smtClean="0"/>
              <a:pPr/>
              <a:t>21</a:t>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8"/>
          <p:cNvSpPr>
            <a:spLocks noChangeArrowheads="1"/>
          </p:cNvSpPr>
          <p:nvPr/>
        </p:nvSpPr>
        <p:spPr bwMode="auto">
          <a:xfrm>
            <a:off x="1219200" y="6553200"/>
            <a:ext cx="2514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r">
              <a:defRPr sz="2400">
                <a:solidFill>
                  <a:schemeClr val="tx1"/>
                </a:solidFill>
                <a:latin typeface="Arial" panose="020B0604020202020204" pitchFamily="34" charset="0"/>
                <a:ea typeface="ＭＳ Ｐゴシック" panose="020B0600070205080204" pitchFamily="34" charset="-128"/>
              </a:defRPr>
            </a:lvl1pPr>
            <a:lvl2pPr marL="742950" indent="-285750" algn="r">
              <a:defRPr sz="2400">
                <a:solidFill>
                  <a:schemeClr val="tx1"/>
                </a:solidFill>
                <a:latin typeface="Arial" panose="020B0604020202020204" pitchFamily="34" charset="0"/>
                <a:ea typeface="ＭＳ Ｐゴシック" panose="020B0600070205080204" pitchFamily="34" charset="-128"/>
              </a:defRPr>
            </a:lvl2pPr>
            <a:lvl3pPr marL="1143000" indent="-228600" algn="r">
              <a:defRPr sz="2400">
                <a:solidFill>
                  <a:schemeClr val="tx1"/>
                </a:solidFill>
                <a:latin typeface="Arial" panose="020B0604020202020204" pitchFamily="34" charset="0"/>
                <a:ea typeface="ＭＳ Ｐゴシック" panose="020B0600070205080204" pitchFamily="34" charset="-128"/>
              </a:defRPr>
            </a:lvl3pPr>
            <a:lvl4pPr marL="1600200" indent="-228600" algn="r">
              <a:defRPr sz="2400">
                <a:solidFill>
                  <a:schemeClr val="tx1"/>
                </a:solidFill>
                <a:latin typeface="Arial" panose="020B0604020202020204" pitchFamily="34" charset="0"/>
                <a:ea typeface="ＭＳ Ｐゴシック" panose="020B0600070205080204" pitchFamily="34" charset="-128"/>
              </a:defRPr>
            </a:lvl4pPr>
            <a:lvl5pPr marL="2057400" indent="-228600" algn="r">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l">
              <a:defRPr/>
            </a:pPr>
            <a:r>
              <a:rPr lang="en-US" sz="1000" dirty="0" smtClean="0"/>
              <a:t>Copyright © 2021 Pearson Prentice Hall. </a:t>
            </a:r>
          </a:p>
          <a:p>
            <a:pPr algn="l">
              <a:defRPr/>
            </a:pPr>
            <a:r>
              <a:rPr lang="en-US" sz="1000" dirty="0" smtClean="0"/>
              <a:t>All rights reserved.</a:t>
            </a:r>
          </a:p>
        </p:txBody>
      </p:sp>
      <p:sp>
        <p:nvSpPr>
          <p:cNvPr id="3" name="Rectangle 10"/>
          <p:cNvSpPr>
            <a:spLocks noChangeArrowheads="1"/>
          </p:cNvSpPr>
          <p:nvPr/>
        </p:nvSpPr>
        <p:spPr bwMode="auto">
          <a:xfrm>
            <a:off x="304800" y="457200"/>
            <a:ext cx="3429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200" b="1">
                <a:solidFill>
                  <a:schemeClr val="tx2"/>
                </a:solidFill>
                <a:latin typeface="Arial" panose="020B0604020202020204" pitchFamily="34" charset="0"/>
                <a:ea typeface="ＭＳ Ｐゴシック" panose="020B0600070205080204" pitchFamily="34" charset="-128"/>
              </a:defRPr>
            </a:lvl1pPr>
            <a:lvl2pPr algn="ctr">
              <a:defRPr sz="4200" b="1">
                <a:solidFill>
                  <a:schemeClr val="tx2"/>
                </a:solidFill>
                <a:latin typeface="Arial" panose="020B0604020202020204" pitchFamily="34" charset="0"/>
                <a:ea typeface="ＭＳ Ｐゴシック" panose="020B0600070205080204" pitchFamily="34" charset="-128"/>
              </a:defRPr>
            </a:lvl2pPr>
            <a:lvl3pPr algn="ctr">
              <a:defRPr sz="4200" b="1">
                <a:solidFill>
                  <a:schemeClr val="tx2"/>
                </a:solidFill>
                <a:latin typeface="Arial" panose="020B0604020202020204" pitchFamily="34" charset="0"/>
                <a:ea typeface="ＭＳ Ｐゴシック" panose="020B0600070205080204" pitchFamily="34" charset="-128"/>
              </a:defRPr>
            </a:lvl3pPr>
            <a:lvl4pPr algn="ctr">
              <a:defRPr sz="4200" b="1">
                <a:solidFill>
                  <a:schemeClr val="tx2"/>
                </a:solidFill>
                <a:latin typeface="Arial" panose="020B0604020202020204" pitchFamily="34" charset="0"/>
                <a:ea typeface="ＭＳ Ｐゴシック" panose="020B0600070205080204" pitchFamily="34" charset="-128"/>
              </a:defRPr>
            </a:lvl4pPr>
            <a:lvl5pPr algn="ctr">
              <a:defRPr sz="4200" b="1">
                <a:solidFill>
                  <a:schemeClr val="tx2"/>
                </a:solidFill>
                <a:latin typeface="Arial" panose="020B0604020202020204" pitchFamily="34" charset="0"/>
                <a:ea typeface="ＭＳ Ｐゴシック" panose="020B0600070205080204" pitchFamily="34" charset="-128"/>
              </a:defRPr>
            </a:lvl5pPr>
            <a:lvl6pPr marL="457200" algn="ctr" fontAlgn="base">
              <a:spcBef>
                <a:spcPct val="0"/>
              </a:spcBef>
              <a:spcAft>
                <a:spcPct val="0"/>
              </a:spcAft>
              <a:defRPr sz="4200" b="1">
                <a:solidFill>
                  <a:schemeClr val="tx2"/>
                </a:solidFill>
                <a:latin typeface="Arial" panose="020B0604020202020204" pitchFamily="34" charset="0"/>
                <a:ea typeface="ＭＳ Ｐゴシック" panose="020B0600070205080204" pitchFamily="34" charset="-128"/>
              </a:defRPr>
            </a:lvl6pPr>
            <a:lvl7pPr marL="914400" algn="ctr" fontAlgn="base">
              <a:spcBef>
                <a:spcPct val="0"/>
              </a:spcBef>
              <a:spcAft>
                <a:spcPct val="0"/>
              </a:spcAft>
              <a:defRPr sz="4200" b="1">
                <a:solidFill>
                  <a:schemeClr val="tx2"/>
                </a:solidFill>
                <a:latin typeface="Arial" panose="020B0604020202020204" pitchFamily="34" charset="0"/>
                <a:ea typeface="ＭＳ Ｐゴシック" panose="020B0600070205080204" pitchFamily="34" charset="-128"/>
              </a:defRPr>
            </a:lvl7pPr>
            <a:lvl8pPr marL="1371600" algn="ctr" fontAlgn="base">
              <a:spcBef>
                <a:spcPct val="0"/>
              </a:spcBef>
              <a:spcAft>
                <a:spcPct val="0"/>
              </a:spcAft>
              <a:defRPr sz="4200" b="1">
                <a:solidFill>
                  <a:schemeClr val="tx2"/>
                </a:solidFill>
                <a:latin typeface="Arial" panose="020B0604020202020204" pitchFamily="34" charset="0"/>
                <a:ea typeface="ＭＳ Ｐゴシック" panose="020B0600070205080204" pitchFamily="34" charset="-128"/>
              </a:defRPr>
            </a:lvl8pPr>
            <a:lvl9pPr marL="1828800" algn="ctr" fontAlgn="base">
              <a:spcBef>
                <a:spcPct val="0"/>
              </a:spcBef>
              <a:spcAft>
                <a:spcPct val="0"/>
              </a:spcAft>
              <a:defRPr sz="4200" b="1">
                <a:solidFill>
                  <a:schemeClr val="tx2"/>
                </a:solidFill>
                <a:latin typeface="Arial" panose="020B0604020202020204" pitchFamily="34" charset="0"/>
                <a:ea typeface="ＭＳ Ｐゴシック" panose="020B0600070205080204" pitchFamily="34" charset="-128"/>
              </a:defRPr>
            </a:lvl9pPr>
          </a:lstStyle>
          <a:p>
            <a:pPr eaLnBrk="1" hangingPunct="1">
              <a:defRPr/>
            </a:pPr>
            <a:r>
              <a:rPr lang="en-US" smtClean="0"/>
              <a:t>Chapter 5</a:t>
            </a:r>
          </a:p>
        </p:txBody>
      </p:sp>
      <p:sp>
        <p:nvSpPr>
          <p:cNvPr id="4" name="Rectangle 11"/>
          <p:cNvSpPr>
            <a:spLocks noChangeArrowheads="1"/>
          </p:cNvSpPr>
          <p:nvPr/>
        </p:nvSpPr>
        <p:spPr bwMode="auto">
          <a:xfrm>
            <a:off x="304800" y="1981200"/>
            <a:ext cx="342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ts val="600"/>
              </a:spcBef>
              <a:spcAft>
                <a:spcPts val="600"/>
              </a:spcAft>
              <a:defRPr sz="3600">
                <a:solidFill>
                  <a:schemeClr val="tx1"/>
                </a:solidFill>
                <a:latin typeface="Arial" panose="020B0604020202020204" pitchFamily="34" charset="0"/>
                <a:ea typeface="ＭＳ Ｐゴシック" panose="020B0600070205080204" pitchFamily="34" charset="-128"/>
              </a:defRPr>
            </a:lvl1pPr>
            <a:lvl2pPr indent="3175" algn="ctr">
              <a:spcBef>
                <a:spcPts val="600"/>
              </a:spcBef>
              <a:spcAft>
                <a:spcPts val="600"/>
              </a:spcAft>
              <a:buFont typeface="Times" panose="02020603050405020304" pitchFamily="18" charset="0"/>
              <a:defRPr sz="2800">
                <a:solidFill>
                  <a:schemeClr val="tx1"/>
                </a:solidFill>
                <a:latin typeface="Arial" panose="020B0604020202020204" pitchFamily="34" charset="0"/>
                <a:ea typeface="ＭＳ Ｐゴシック" panose="020B0600070205080204" pitchFamily="34" charset="-128"/>
              </a:defRPr>
            </a:lvl2pPr>
            <a:lvl3pPr algn="ctr">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3pPr>
            <a:lvl4pPr algn="ctr">
              <a:spcBef>
                <a:spcPts val="600"/>
              </a:spcBef>
              <a:spcAft>
                <a:spcPts val="600"/>
              </a:spcAft>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4pPr>
            <a:lvl5pPr algn="ctr">
              <a:spcBef>
                <a:spcPts val="600"/>
              </a:spcBef>
              <a:spcAft>
                <a:spcPts val="600"/>
              </a:spcAft>
              <a:defRPr sz="2000">
                <a:solidFill>
                  <a:schemeClr val="tx1"/>
                </a:solidFill>
                <a:latin typeface="Arial" panose="020B0604020202020204" pitchFamily="34" charset="0"/>
                <a:ea typeface="ＭＳ Ｐゴシック" panose="020B0600070205080204" pitchFamily="34" charset="-128"/>
              </a:defRPr>
            </a:lvl5pPr>
            <a:lvl6pPr algn="ctr" fontAlgn="base">
              <a:spcBef>
                <a:spcPts val="600"/>
              </a:spcBef>
              <a:spcAft>
                <a:spcPts val="600"/>
              </a:spcAft>
              <a:defRPr sz="2000">
                <a:solidFill>
                  <a:schemeClr val="tx1"/>
                </a:solidFill>
                <a:latin typeface="Arial" panose="020B0604020202020204" pitchFamily="34" charset="0"/>
                <a:ea typeface="ＭＳ Ｐゴシック" panose="020B0600070205080204" pitchFamily="34" charset="-128"/>
              </a:defRPr>
            </a:lvl6pPr>
            <a:lvl7pPr algn="ctr" fontAlgn="base">
              <a:spcBef>
                <a:spcPts val="600"/>
              </a:spcBef>
              <a:spcAft>
                <a:spcPts val="600"/>
              </a:spcAft>
              <a:defRPr sz="2000">
                <a:solidFill>
                  <a:schemeClr val="tx1"/>
                </a:solidFill>
                <a:latin typeface="Arial" panose="020B0604020202020204" pitchFamily="34" charset="0"/>
                <a:ea typeface="ＭＳ Ｐゴシック" panose="020B0600070205080204" pitchFamily="34" charset="-128"/>
              </a:defRPr>
            </a:lvl7pPr>
            <a:lvl8pPr algn="ctr" fontAlgn="base">
              <a:spcBef>
                <a:spcPts val="600"/>
              </a:spcBef>
              <a:spcAft>
                <a:spcPts val="600"/>
              </a:spcAft>
              <a:defRPr sz="2000">
                <a:solidFill>
                  <a:schemeClr val="tx1"/>
                </a:solidFill>
                <a:latin typeface="Arial" panose="020B0604020202020204" pitchFamily="34" charset="0"/>
                <a:ea typeface="ＭＳ Ｐゴシック" panose="020B0600070205080204" pitchFamily="34" charset="-128"/>
              </a:defRPr>
            </a:lvl8pPr>
            <a:lvl9pPr algn="ctr" fontAlgn="base">
              <a:spcBef>
                <a:spcPts val="600"/>
              </a:spcBef>
              <a:spcAft>
                <a:spcPts val="60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smtClean="0"/>
              <a:t>Time Value of Money</a:t>
            </a:r>
          </a:p>
        </p:txBody>
      </p:sp>
      <p:pic>
        <p:nvPicPr>
          <p:cNvPr id="5" name="Picture 13" descr="P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19800"/>
            <a:ext cx="10048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56100" y="0"/>
            <a:ext cx="4267200" cy="672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24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sldNum" sz="quarter" idx="10"/>
          </p:nvPr>
        </p:nvSpPr>
        <p:spPr/>
        <p:txBody>
          <a:bodyPr/>
          <a:lstStyle>
            <a:lvl1pPr>
              <a:defRPr/>
            </a:lvl1pPr>
          </a:lstStyle>
          <a:p>
            <a:pPr>
              <a:defRPr/>
            </a:pPr>
            <a:r>
              <a:rPr lang="en-US"/>
              <a:t>5-</a:t>
            </a:r>
            <a:fld id="{54D5D792-04E5-40DC-8FFD-A848BDDE7766}" type="slidenum">
              <a:rPr lang="en-US"/>
              <a:pPr>
                <a:defRPr/>
              </a:pPr>
              <a:t>‹#›</a:t>
            </a:fld>
            <a:endParaRPr lang="en-US"/>
          </a:p>
        </p:txBody>
      </p:sp>
    </p:spTree>
    <p:extLst>
      <p:ext uri="{BB962C8B-B14F-4D97-AF65-F5344CB8AC3E}">
        <p14:creationId xmlns:p14="http://schemas.microsoft.com/office/powerpoint/2010/main" val="191248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95288"/>
            <a:ext cx="2209800" cy="5776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95288"/>
            <a:ext cx="6477000" cy="5776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
          <p:cNvSpPr>
            <a:spLocks noGrp="1" noChangeArrowheads="1"/>
          </p:cNvSpPr>
          <p:nvPr>
            <p:ph type="sldNum" sz="quarter" idx="10"/>
          </p:nvPr>
        </p:nvSpPr>
        <p:spPr/>
        <p:txBody>
          <a:bodyPr/>
          <a:lstStyle>
            <a:lvl1pPr>
              <a:defRPr/>
            </a:lvl1pPr>
          </a:lstStyle>
          <a:p>
            <a:pPr>
              <a:defRPr/>
            </a:pPr>
            <a:r>
              <a:rPr lang="en-US"/>
              <a:t>5-</a:t>
            </a:r>
            <a:fld id="{73DF13E6-674E-4F28-9815-D1527C54877F}" type="slidenum">
              <a:rPr lang="en-US"/>
              <a:pPr>
                <a:defRPr/>
              </a:pPr>
              <a:t>‹#›</a:t>
            </a:fld>
            <a:endParaRPr lang="en-US"/>
          </a:p>
        </p:txBody>
      </p:sp>
    </p:spTree>
    <p:extLst>
      <p:ext uri="{BB962C8B-B14F-4D97-AF65-F5344CB8AC3E}">
        <p14:creationId xmlns:p14="http://schemas.microsoft.com/office/powerpoint/2010/main" val="223927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pPr>
              <a:defRPr/>
            </a:pPr>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smtClean="0"/>
            </a:lvl1pPr>
          </a:lstStyle>
          <a:p>
            <a:pPr>
              <a:defRPr/>
            </a:pPr>
            <a:r>
              <a:rPr lang="en-US" altLang="en-US"/>
              <a:t>© 2021Pearson Prentice Hall. All rights reserved.</a:t>
            </a:r>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pPr>
              <a:defRPr/>
            </a:pPr>
            <a:fld id="{3C495DA3-5B65-4581-ACF9-3A10CF0B500C}" type="slidenum">
              <a:rPr lang="en-US" altLang="en-US"/>
              <a:pPr>
                <a:defRPr/>
              </a:pPr>
              <a:t>‹#›</a:t>
            </a:fld>
            <a:endParaRPr lang="en-US" altLang="en-US"/>
          </a:p>
        </p:txBody>
      </p:sp>
    </p:spTree>
    <p:extLst>
      <p:ext uri="{BB962C8B-B14F-4D97-AF65-F5344CB8AC3E}">
        <p14:creationId xmlns:p14="http://schemas.microsoft.com/office/powerpoint/2010/main" val="3548452751"/>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48200" y="1600200"/>
            <a:ext cx="4038600" cy="4530725"/>
          </a:xfrm>
        </p:spPr>
        <p:txBody>
          <a:bodyPr/>
          <a:lstStyle/>
          <a:p>
            <a:pPr lvl="0"/>
            <a:endParaRPr lang="en-US" noProof="0" smtClean="0"/>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smtClean="0"/>
            </a:lvl1pPr>
          </a:lstStyle>
          <a:p>
            <a:pPr>
              <a:defRPr/>
            </a:pPr>
            <a:r>
              <a:rPr lang="en-US" altLang="en-US"/>
              <a:t>© 2021Pearson Prentice Hall. All rights reserved.</a:t>
            </a:r>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6E8D813C-5CC8-4922-AA50-CC97823F875A}" type="slidenum">
              <a:rPr lang="en-US" altLang="en-US"/>
              <a:pPr>
                <a:defRPr/>
              </a:pPr>
              <a:t>‹#›</a:t>
            </a:fld>
            <a:endParaRPr lang="en-US" altLang="en-US"/>
          </a:p>
        </p:txBody>
      </p:sp>
    </p:spTree>
    <p:extLst>
      <p:ext uri="{BB962C8B-B14F-4D97-AF65-F5344CB8AC3E}">
        <p14:creationId xmlns:p14="http://schemas.microsoft.com/office/powerpoint/2010/main" val="556083293"/>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7" descr="Droplets-S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Date Placeholder 3"/>
          <p:cNvSpPr>
            <a:spLocks noGrp="1"/>
          </p:cNvSpPr>
          <p:nvPr>
            <p:ph type="dt" sz="half" idx="10"/>
          </p:nvPr>
        </p:nvSpPr>
        <p:spPr>
          <a:xfrm>
            <a:off x="5759450" y="5883275"/>
            <a:ext cx="20574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r>
              <a:rPr lang="en-US"/>
              <a:t>© 2021Pearson Prentice Hall. All rights reserved.</a:t>
            </a:r>
            <a:endParaRPr lang="en-US"/>
          </a:p>
        </p:txBody>
      </p:sp>
      <p:sp>
        <p:nvSpPr>
          <p:cNvPr id="7" name="Slide Number Placeholder 5"/>
          <p:cNvSpPr>
            <a:spLocks noGrp="1"/>
          </p:cNvSpPr>
          <p:nvPr>
            <p:ph type="sldNum" sz="quarter" idx="12"/>
          </p:nvPr>
        </p:nvSpPr>
        <p:spPr/>
        <p:txBody>
          <a:bodyPr/>
          <a:lstStyle>
            <a:lvl1pPr>
              <a:defRPr/>
            </a:lvl1pPr>
          </a:lstStyle>
          <a:p>
            <a:pPr>
              <a:defRPr/>
            </a:pPr>
            <a:fld id="{F644009D-CA43-4052-A11C-5CBFFAAE5E70}" type="slidenum">
              <a:rPr lang="en-US"/>
              <a:pPr>
                <a:defRPr/>
              </a:pPr>
              <a:t>‹#›</a:t>
            </a:fld>
            <a:endParaRPr lang="en-US"/>
          </a:p>
        </p:txBody>
      </p:sp>
    </p:spTree>
    <p:extLst>
      <p:ext uri="{BB962C8B-B14F-4D97-AF65-F5344CB8AC3E}">
        <p14:creationId xmlns:p14="http://schemas.microsoft.com/office/powerpoint/2010/main" val="609170176"/>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Date Placeholder 3"/>
          <p:cNvSpPr>
            <a:spLocks noGrp="1"/>
          </p:cNvSpPr>
          <p:nvPr>
            <p:ph type="dt" sz="half" idx="10"/>
          </p:nvPr>
        </p:nvSpPr>
        <p:spPr>
          <a:xfrm>
            <a:off x="5759450" y="5883275"/>
            <a:ext cx="20574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 2021Pearson Prentice Hall.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D57F3-770A-42B6-95E5-6F5E808FED25}" type="slidenum">
              <a:rPr lang="en-US"/>
              <a:pPr>
                <a:defRPr/>
              </a:pPr>
              <a:t>‹#›</a:t>
            </a:fld>
            <a:endParaRPr lang="en-US"/>
          </a:p>
        </p:txBody>
      </p:sp>
    </p:spTree>
    <p:extLst>
      <p:ext uri="{BB962C8B-B14F-4D97-AF65-F5344CB8AC3E}">
        <p14:creationId xmlns:p14="http://schemas.microsoft.com/office/powerpoint/2010/main" val="364975433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4"/>
          <p:cNvSpPr>
            <a:spLocks noGrp="1" noChangeArrowheads="1"/>
          </p:cNvSpPr>
          <p:nvPr>
            <p:ph type="sldNum" sz="quarter" idx="10"/>
          </p:nvPr>
        </p:nvSpPr>
        <p:spPr/>
        <p:txBody>
          <a:bodyPr/>
          <a:lstStyle>
            <a:lvl1pPr>
              <a:defRPr/>
            </a:lvl1pPr>
          </a:lstStyle>
          <a:p>
            <a:pPr>
              <a:defRPr/>
            </a:pPr>
            <a:r>
              <a:rPr lang="en-US"/>
              <a:t>5-</a:t>
            </a:r>
            <a:fld id="{9161AC8A-1A83-44AA-9A53-A57487B53097}" type="slidenum">
              <a:rPr lang="en-US"/>
              <a:pPr>
                <a:defRPr/>
              </a:pPr>
              <a:t>‹#›</a:t>
            </a:fld>
            <a:endParaRPr lang="en-US"/>
          </a:p>
        </p:txBody>
      </p:sp>
    </p:spTree>
    <p:extLst>
      <p:ext uri="{BB962C8B-B14F-4D97-AF65-F5344CB8AC3E}">
        <p14:creationId xmlns:p14="http://schemas.microsoft.com/office/powerpoint/2010/main" val="346678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4"/>
          <p:cNvSpPr>
            <a:spLocks noGrp="1" noChangeArrowheads="1"/>
          </p:cNvSpPr>
          <p:nvPr>
            <p:ph type="sldNum" sz="quarter" idx="10"/>
          </p:nvPr>
        </p:nvSpPr>
        <p:spPr/>
        <p:txBody>
          <a:bodyPr/>
          <a:lstStyle>
            <a:lvl1pPr>
              <a:defRPr/>
            </a:lvl1pPr>
          </a:lstStyle>
          <a:p>
            <a:pPr>
              <a:defRPr/>
            </a:pPr>
            <a:r>
              <a:rPr lang="en-US"/>
              <a:t>5-</a:t>
            </a:r>
            <a:fld id="{5B9065B0-C4AB-411D-B950-34074A3AFE5F}" type="slidenum">
              <a:rPr lang="en-US"/>
              <a:pPr>
                <a:defRPr/>
              </a:pPr>
              <a:t>‹#›</a:t>
            </a:fld>
            <a:endParaRPr lang="en-US"/>
          </a:p>
        </p:txBody>
      </p:sp>
    </p:spTree>
    <p:extLst>
      <p:ext uri="{BB962C8B-B14F-4D97-AF65-F5344CB8AC3E}">
        <p14:creationId xmlns:p14="http://schemas.microsoft.com/office/powerpoint/2010/main" val="103462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524000"/>
            <a:ext cx="43434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3434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4"/>
          <p:cNvSpPr>
            <a:spLocks noGrp="1" noChangeArrowheads="1"/>
          </p:cNvSpPr>
          <p:nvPr>
            <p:ph type="sldNum" sz="quarter" idx="10"/>
          </p:nvPr>
        </p:nvSpPr>
        <p:spPr/>
        <p:txBody>
          <a:bodyPr/>
          <a:lstStyle>
            <a:lvl1pPr>
              <a:defRPr/>
            </a:lvl1pPr>
          </a:lstStyle>
          <a:p>
            <a:pPr>
              <a:defRPr/>
            </a:pPr>
            <a:r>
              <a:rPr lang="en-US"/>
              <a:t>5-</a:t>
            </a:r>
            <a:fld id="{03E5E6E4-9E86-4D52-B288-409347ED76C4}" type="slidenum">
              <a:rPr lang="en-US"/>
              <a:pPr>
                <a:defRPr/>
              </a:pPr>
              <a:t>‹#›</a:t>
            </a:fld>
            <a:endParaRPr lang="en-US"/>
          </a:p>
        </p:txBody>
      </p:sp>
    </p:spTree>
    <p:extLst>
      <p:ext uri="{BB962C8B-B14F-4D97-AF65-F5344CB8AC3E}">
        <p14:creationId xmlns:p14="http://schemas.microsoft.com/office/powerpoint/2010/main" val="295602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4"/>
          <p:cNvSpPr>
            <a:spLocks noGrp="1" noChangeArrowheads="1"/>
          </p:cNvSpPr>
          <p:nvPr>
            <p:ph type="sldNum" sz="quarter" idx="10"/>
          </p:nvPr>
        </p:nvSpPr>
        <p:spPr/>
        <p:txBody>
          <a:bodyPr/>
          <a:lstStyle>
            <a:lvl1pPr>
              <a:defRPr/>
            </a:lvl1pPr>
          </a:lstStyle>
          <a:p>
            <a:pPr>
              <a:defRPr/>
            </a:pPr>
            <a:r>
              <a:rPr lang="en-US"/>
              <a:t>5-</a:t>
            </a:r>
            <a:fld id="{55F6E8F6-D544-48BF-9FF9-CF15EEEA0607}" type="slidenum">
              <a:rPr lang="en-US"/>
              <a:pPr>
                <a:defRPr/>
              </a:pPr>
              <a:t>‹#›</a:t>
            </a:fld>
            <a:endParaRPr lang="en-US"/>
          </a:p>
        </p:txBody>
      </p:sp>
    </p:spTree>
    <p:extLst>
      <p:ext uri="{BB962C8B-B14F-4D97-AF65-F5344CB8AC3E}">
        <p14:creationId xmlns:p14="http://schemas.microsoft.com/office/powerpoint/2010/main" val="121552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4"/>
          <p:cNvSpPr>
            <a:spLocks noGrp="1" noChangeArrowheads="1"/>
          </p:cNvSpPr>
          <p:nvPr>
            <p:ph type="sldNum" sz="quarter" idx="10"/>
          </p:nvPr>
        </p:nvSpPr>
        <p:spPr/>
        <p:txBody>
          <a:bodyPr/>
          <a:lstStyle>
            <a:lvl1pPr>
              <a:defRPr/>
            </a:lvl1pPr>
          </a:lstStyle>
          <a:p>
            <a:pPr>
              <a:defRPr/>
            </a:pPr>
            <a:r>
              <a:rPr lang="en-US"/>
              <a:t>5-</a:t>
            </a:r>
            <a:fld id="{4EE5D6D4-F305-486D-B744-ECDD335AFEF8}" type="slidenum">
              <a:rPr lang="en-US"/>
              <a:pPr>
                <a:defRPr/>
              </a:pPr>
              <a:t>‹#›</a:t>
            </a:fld>
            <a:endParaRPr lang="en-US"/>
          </a:p>
        </p:txBody>
      </p:sp>
    </p:spTree>
    <p:extLst>
      <p:ext uri="{BB962C8B-B14F-4D97-AF65-F5344CB8AC3E}">
        <p14:creationId xmlns:p14="http://schemas.microsoft.com/office/powerpoint/2010/main" val="28871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
          <p:cNvSpPr>
            <a:spLocks noGrp="1" noChangeArrowheads="1"/>
          </p:cNvSpPr>
          <p:nvPr>
            <p:ph type="sldNum" sz="quarter" idx="10"/>
          </p:nvPr>
        </p:nvSpPr>
        <p:spPr/>
        <p:txBody>
          <a:bodyPr/>
          <a:lstStyle>
            <a:lvl1pPr>
              <a:defRPr/>
            </a:lvl1pPr>
          </a:lstStyle>
          <a:p>
            <a:pPr>
              <a:defRPr/>
            </a:pPr>
            <a:r>
              <a:rPr lang="en-US"/>
              <a:t>5-</a:t>
            </a:r>
            <a:fld id="{01632948-1732-4CA7-8804-1E8B1A814BE1}" type="slidenum">
              <a:rPr lang="en-US"/>
              <a:pPr>
                <a:defRPr/>
              </a:pPr>
              <a:t>‹#›</a:t>
            </a:fld>
            <a:endParaRPr lang="en-US"/>
          </a:p>
        </p:txBody>
      </p:sp>
    </p:spTree>
    <p:extLst>
      <p:ext uri="{BB962C8B-B14F-4D97-AF65-F5344CB8AC3E}">
        <p14:creationId xmlns:p14="http://schemas.microsoft.com/office/powerpoint/2010/main" val="69283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5"/>
          <p:cNvSpPr>
            <a:spLocks noGrp="1" noChangeArrowheads="1"/>
          </p:cNvSpPr>
          <p:nvPr>
            <p:ph type="ftr" sz="quarter" idx="10"/>
          </p:nvPr>
        </p:nvSpPr>
        <p:spPr>
          <a:ln/>
        </p:spPr>
        <p:txBody>
          <a:bodyPr/>
          <a:lstStyle>
            <a:lvl1pPr>
              <a:defRPr/>
            </a:lvl1pPr>
          </a:lstStyle>
          <a:p>
            <a:pPr>
              <a:defRPr/>
            </a:pPr>
            <a:r>
              <a:rPr lang="en-US"/>
              <a:t>© 2021Pearson Prentice Hall. All rights reserved.</a:t>
            </a:r>
          </a:p>
        </p:txBody>
      </p:sp>
      <p:sp>
        <p:nvSpPr>
          <p:cNvPr id="6" name="Rectangle 24"/>
          <p:cNvSpPr>
            <a:spLocks noGrp="1" noChangeArrowheads="1"/>
          </p:cNvSpPr>
          <p:nvPr>
            <p:ph type="sldNum" sz="quarter" idx="11"/>
          </p:nvPr>
        </p:nvSpPr>
        <p:spPr>
          <a:ln/>
        </p:spPr>
        <p:txBody>
          <a:bodyPr/>
          <a:lstStyle>
            <a:lvl1pPr>
              <a:defRPr/>
            </a:lvl1pPr>
          </a:lstStyle>
          <a:p>
            <a:pPr>
              <a:defRPr/>
            </a:pPr>
            <a:r>
              <a:rPr lang="en-US"/>
              <a:t>5-</a:t>
            </a:r>
            <a:fld id="{4A1D0703-A544-4772-9C12-8E57EC58788E}" type="slidenum">
              <a:rPr lang="en-US"/>
              <a:pPr>
                <a:defRPr/>
              </a:pPr>
              <a:t>‹#›</a:t>
            </a:fld>
            <a:endParaRPr lang="en-US"/>
          </a:p>
        </p:txBody>
      </p:sp>
    </p:spTree>
    <p:extLst>
      <p:ext uri="{BB962C8B-B14F-4D97-AF65-F5344CB8AC3E}">
        <p14:creationId xmlns:p14="http://schemas.microsoft.com/office/powerpoint/2010/main" val="29764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5"/>
          <p:cNvSpPr>
            <a:spLocks noGrp="1" noChangeArrowheads="1"/>
          </p:cNvSpPr>
          <p:nvPr>
            <p:ph type="ftr" sz="quarter" idx="10"/>
          </p:nvPr>
        </p:nvSpPr>
        <p:spPr>
          <a:ln/>
        </p:spPr>
        <p:txBody>
          <a:bodyPr/>
          <a:lstStyle>
            <a:lvl1pPr>
              <a:defRPr/>
            </a:lvl1pPr>
          </a:lstStyle>
          <a:p>
            <a:pPr>
              <a:defRPr/>
            </a:pPr>
            <a:r>
              <a:rPr lang="en-US"/>
              <a:t>© 2021Pearson Prentice Hall. All rights reserved.</a:t>
            </a:r>
          </a:p>
        </p:txBody>
      </p:sp>
      <p:sp>
        <p:nvSpPr>
          <p:cNvPr id="6" name="Rectangle 24"/>
          <p:cNvSpPr>
            <a:spLocks noGrp="1" noChangeArrowheads="1"/>
          </p:cNvSpPr>
          <p:nvPr>
            <p:ph type="sldNum" sz="quarter" idx="11"/>
          </p:nvPr>
        </p:nvSpPr>
        <p:spPr>
          <a:ln/>
        </p:spPr>
        <p:txBody>
          <a:bodyPr/>
          <a:lstStyle>
            <a:lvl1pPr>
              <a:defRPr/>
            </a:lvl1pPr>
          </a:lstStyle>
          <a:p>
            <a:pPr>
              <a:defRPr/>
            </a:pPr>
            <a:r>
              <a:rPr lang="en-US"/>
              <a:t>5-</a:t>
            </a:r>
            <a:fld id="{9A6E626D-906E-4DCD-9D25-5F09A592F71D}" type="slidenum">
              <a:rPr lang="en-US"/>
              <a:pPr>
                <a:defRPr/>
              </a:pPr>
              <a:t>‹#›</a:t>
            </a:fld>
            <a:endParaRPr lang="en-US"/>
          </a:p>
        </p:txBody>
      </p:sp>
    </p:spTree>
    <p:extLst>
      <p:ext uri="{BB962C8B-B14F-4D97-AF65-F5344CB8AC3E}">
        <p14:creationId xmlns:p14="http://schemas.microsoft.com/office/powerpoint/2010/main" val="32270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3DBE8"/>
        </a:solidFill>
        <a:effectLst/>
      </p:bgPr>
    </p:bg>
    <p:spTree>
      <p:nvGrpSpPr>
        <p:cNvPr id="1" name=""/>
        <p:cNvGrpSpPr/>
        <p:nvPr/>
      </p:nvGrpSpPr>
      <p:grpSpPr>
        <a:xfrm>
          <a:off x="0" y="0"/>
          <a:ext cx="0" cy="0"/>
          <a:chOff x="0" y="0"/>
          <a:chExt cx="0" cy="0"/>
        </a:xfrm>
      </p:grpSpPr>
      <p:pic>
        <p:nvPicPr>
          <p:cNvPr id="1026" name="Picture 56" descr="top_graphic"/>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0825"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ChangeArrowheads="1"/>
          </p:cNvSpPr>
          <p:nvPr/>
        </p:nvSpPr>
        <p:spPr bwMode="auto">
          <a:xfrm>
            <a:off x="152400" y="1524000"/>
            <a:ext cx="8839200" cy="4800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sz="2400">
                <a:solidFill>
                  <a:schemeClr val="tx1"/>
                </a:solidFill>
                <a:latin typeface="Arial" panose="020B0604020202020204" pitchFamily="34" charset="0"/>
                <a:ea typeface="ＭＳ Ｐゴシック" panose="020B0600070205080204" pitchFamily="34" charset="-128"/>
              </a:defRPr>
            </a:lvl1pPr>
            <a:lvl2pPr marL="742950" indent="-285750" algn="r">
              <a:defRPr sz="2400">
                <a:solidFill>
                  <a:schemeClr val="tx1"/>
                </a:solidFill>
                <a:latin typeface="Arial" panose="020B0604020202020204" pitchFamily="34" charset="0"/>
                <a:ea typeface="ＭＳ Ｐゴシック" panose="020B0600070205080204" pitchFamily="34" charset="-128"/>
              </a:defRPr>
            </a:lvl2pPr>
            <a:lvl3pPr marL="1143000" indent="-228600" algn="r">
              <a:defRPr sz="2400">
                <a:solidFill>
                  <a:schemeClr val="tx1"/>
                </a:solidFill>
                <a:latin typeface="Arial" panose="020B0604020202020204" pitchFamily="34" charset="0"/>
                <a:ea typeface="ＭＳ Ｐゴシック" panose="020B0600070205080204" pitchFamily="34" charset="-128"/>
              </a:defRPr>
            </a:lvl3pPr>
            <a:lvl4pPr marL="1600200" indent="-228600" algn="r">
              <a:defRPr sz="2400">
                <a:solidFill>
                  <a:schemeClr val="tx1"/>
                </a:solidFill>
                <a:latin typeface="Arial" panose="020B0604020202020204" pitchFamily="34" charset="0"/>
                <a:ea typeface="ＭＳ Ｐゴシック" panose="020B0600070205080204" pitchFamily="34" charset="-128"/>
              </a:defRPr>
            </a:lvl4pPr>
            <a:lvl5pPr marL="2057400" indent="-228600" algn="r">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smtClean="0"/>
          </a:p>
        </p:txBody>
      </p:sp>
      <p:sp>
        <p:nvSpPr>
          <p:cNvPr id="1028" name="Rectangle 23"/>
          <p:cNvSpPr>
            <a:spLocks noGrp="1" noChangeArrowheads="1"/>
          </p:cNvSpPr>
          <p:nvPr>
            <p:ph type="title"/>
          </p:nvPr>
        </p:nvSpPr>
        <p:spPr bwMode="auto">
          <a:xfrm>
            <a:off x="152400" y="395288"/>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smtClean="0"/>
              <a:t>Click to edit Master title style</a:t>
            </a:r>
          </a:p>
        </p:txBody>
      </p:sp>
      <p:sp>
        <p:nvSpPr>
          <p:cNvPr id="1049" name="Rectangle 25"/>
          <p:cNvSpPr>
            <a:spLocks noGrp="1" noChangeArrowheads="1"/>
          </p:cNvSpPr>
          <p:nvPr>
            <p:ph type="ftr" sz="quarter" idx="3"/>
          </p:nvPr>
        </p:nvSpPr>
        <p:spPr bwMode="auto">
          <a:xfrm>
            <a:off x="76200" y="63246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000" smtClean="0">
                <a:cs typeface="Arial" panose="020B0604020202020204" pitchFamily="34" charset="0"/>
              </a:defRPr>
            </a:lvl1pPr>
          </a:lstStyle>
          <a:p>
            <a:pPr>
              <a:defRPr/>
            </a:pPr>
            <a:r>
              <a:rPr lang="en-US"/>
              <a:t>© 2021Pearson Prentice Hall. All rights reserved.</a:t>
            </a:r>
            <a:endParaRPr lang="en-US"/>
          </a:p>
        </p:txBody>
      </p:sp>
      <p:sp>
        <p:nvSpPr>
          <p:cNvPr id="1030" name="Rectangle 20"/>
          <p:cNvSpPr>
            <a:spLocks noGrp="1" noChangeArrowheads="1"/>
          </p:cNvSpPr>
          <p:nvPr>
            <p:ph type="body" idx="1"/>
          </p:nvPr>
        </p:nvSpPr>
        <p:spPr bwMode="auto">
          <a:xfrm>
            <a:off x="152400" y="1524000"/>
            <a:ext cx="8839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8" name="Rectangle 24"/>
          <p:cNvSpPr>
            <a:spLocks noGrp="1" noChangeArrowheads="1"/>
          </p:cNvSpPr>
          <p:nvPr>
            <p:ph type="sldNum" sz="quarter" idx="4"/>
          </p:nvPr>
        </p:nvSpPr>
        <p:spPr bwMode="auto">
          <a:xfrm>
            <a:off x="8118475" y="633095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lvl1pPr>
          </a:lstStyle>
          <a:p>
            <a:pPr>
              <a:defRPr/>
            </a:pPr>
            <a:r>
              <a:rPr lang="en-US"/>
              <a:t>5-</a:t>
            </a:r>
            <a:fld id="{B7E1B942-DAB2-4A4A-B85C-B433266684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49" r:id="rId8"/>
    <p:sldLayoutId id="2147483750" r:id="rId9"/>
    <p:sldLayoutId id="2147483758" r:id="rId10"/>
    <p:sldLayoutId id="2147483759" r:id="rId11"/>
    <p:sldLayoutId id="2147483760" r:id="rId12"/>
    <p:sldLayoutId id="2147483761" r:id="rId13"/>
    <p:sldLayoutId id="2147483762" r:id="rId14"/>
    <p:sldLayoutId id="2147483763" r:id="rId15"/>
  </p:sldLayoutIdLst>
  <p:hf hdr="0" dt="0"/>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3600" b="1">
          <a:solidFill>
            <a:schemeClr val="tx2"/>
          </a:solidFill>
          <a:latin typeface="Arial" panose="020B0604020202020204" pitchFamily="34" charset="0"/>
          <a:ea typeface="ＭＳ Ｐゴシック" panose="020B0600070205080204" pitchFamily="34" charset="-128"/>
        </a:defRPr>
      </a:lvl9pPr>
    </p:titleStyle>
    <p:bodyStyle>
      <a:lvl1pPr marL="346075" indent="-346075" algn="l" rtl="0" eaLnBrk="0" fontAlgn="base" hangingPunct="0">
        <a:spcBef>
          <a:spcPts val="600"/>
        </a:spcBef>
        <a:spcAft>
          <a:spcPts val="600"/>
        </a:spcAft>
        <a:defRPr sz="3200" kern="1200">
          <a:solidFill>
            <a:schemeClr val="tx1"/>
          </a:solidFill>
          <a:latin typeface="+mn-lt"/>
          <a:ea typeface="+mn-ea"/>
          <a:cs typeface="+mn-cs"/>
        </a:defRPr>
      </a:lvl1pPr>
      <a:lvl2pPr marL="746125" indent="-285750" algn="l" rtl="0" eaLnBrk="0" fontAlgn="base" hangingPunct="0">
        <a:spcBef>
          <a:spcPts val="600"/>
        </a:spcBef>
        <a:spcAft>
          <a:spcPts val="600"/>
        </a:spcAft>
        <a:buFont typeface="Times" panose="02020603050405020304" pitchFamily="18" charset="0"/>
        <a:buChar char="–"/>
        <a:defRPr sz="2800" kern="1200">
          <a:solidFill>
            <a:schemeClr val="tx1"/>
          </a:solidFill>
          <a:latin typeface="+mn-lt"/>
          <a:ea typeface="+mn-ea"/>
          <a:cs typeface="+mn-cs"/>
        </a:defRPr>
      </a:lvl2pPr>
      <a:lvl3pPr marL="1143000" indent="-228600" algn="l" rtl="0" eaLnBrk="0" fontAlgn="base" hangingPunct="0">
        <a:spcBef>
          <a:spcPts val="600"/>
        </a:spcBef>
        <a:spcAft>
          <a:spcPts val="600"/>
        </a:spcAft>
        <a:buFont typeface="Times" panose="02020603050405020304" pitchFamily="18" charset="0"/>
        <a:buChar char="•"/>
        <a:defRPr sz="2400" kern="1200">
          <a:solidFill>
            <a:schemeClr val="tx1"/>
          </a:solidFill>
          <a:latin typeface="+mn-lt"/>
          <a:ea typeface="+mn-ea"/>
          <a:cs typeface="+mn-cs"/>
        </a:defRPr>
      </a:lvl3pPr>
      <a:lvl4pPr marL="1600200" indent="-228600" algn="l" rtl="0" eaLnBrk="0" fontAlgn="base" hangingPunct="0">
        <a:spcBef>
          <a:spcPts val="600"/>
        </a:spcBef>
        <a:spcAft>
          <a:spcPts val="60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ts val="600"/>
        </a:spcBef>
        <a:spcAft>
          <a:spcPts val="60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356992"/>
            <a:ext cx="3551312" cy="3312368"/>
          </a:xfrm>
          <a:prstGeom prst="rect">
            <a:avLst/>
          </a:prstGeom>
          <a:solidFill>
            <a:srgbClr val="FFFFFF">
              <a:shade val="85000"/>
            </a:srgbClr>
          </a:solidFill>
          <a:ln w="190500" cap="rnd">
            <a:solidFill>
              <a:srgbClr val="FFFFFF"/>
            </a:solidFill>
          </a:ln>
          <a:effectLst>
            <a:glow rad="12700">
              <a:schemeClr val="accent1">
                <a:alpha val="0"/>
              </a:schemeClr>
            </a:glow>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2765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9A0309E4-8607-44BB-946B-EA0F53F45DB2}" type="slidenum">
              <a:rPr lang="en-US" altLang="en-US" sz="1400" smtClean="0"/>
              <a:pPr>
                <a:spcBef>
                  <a:spcPct val="0"/>
                </a:spcBef>
                <a:spcAft>
                  <a:spcPct val="0"/>
                </a:spcAft>
              </a:pPr>
              <a:t>10</a:t>
            </a:fld>
            <a:endParaRPr lang="en-US" altLang="en-US" sz="1400" smtClean="0"/>
          </a:p>
        </p:txBody>
      </p:sp>
      <p:sp>
        <p:nvSpPr>
          <p:cNvPr id="27652" name="Rectangle 2"/>
          <p:cNvSpPr>
            <a:spLocks noGrp="1" noChangeArrowheads="1"/>
          </p:cNvSpPr>
          <p:nvPr>
            <p:ph type="title"/>
          </p:nvPr>
        </p:nvSpPr>
        <p:spPr/>
        <p:txBody>
          <a:bodyPr/>
          <a:lstStyle/>
          <a:p>
            <a:pPr eaLnBrk="1" hangingPunct="1"/>
            <a:r>
              <a:rPr lang="en-US" altLang="en-US" smtClean="0">
                <a:solidFill>
                  <a:srgbClr val="000000"/>
                </a:solidFill>
              </a:rPr>
              <a:t>Future Value versus Present Value</a:t>
            </a:r>
          </a:p>
        </p:txBody>
      </p:sp>
      <p:sp>
        <p:nvSpPr>
          <p:cNvPr id="27653" name="Rectangle 3"/>
          <p:cNvSpPr>
            <a:spLocks noGrp="1" noChangeArrowheads="1"/>
          </p:cNvSpPr>
          <p:nvPr>
            <p:ph type="body" idx="1"/>
          </p:nvPr>
        </p:nvSpPr>
        <p:spPr/>
        <p:txBody>
          <a:bodyPr/>
          <a:lstStyle/>
          <a:p>
            <a:pPr eaLnBrk="1" hangingPunct="1">
              <a:lnSpc>
                <a:spcPct val="90000"/>
              </a:lnSpc>
              <a:buFontTx/>
              <a:buChar char="•"/>
            </a:pPr>
            <a:r>
              <a:rPr lang="en-US" altLang="en-US" sz="2400" smtClean="0">
                <a:latin typeface="Times New Roman" panose="02020603050405020304" pitchFamily="18" charset="0"/>
              </a:rPr>
              <a:t>Suppose a firm has an opportunity to spend $15,000 today on some investment that will produce $17,000 spread out over the next five years as follows:</a:t>
            </a:r>
          </a:p>
          <a:p>
            <a:pPr eaLnBrk="1" hangingPunct="1">
              <a:lnSpc>
                <a:spcPct val="90000"/>
              </a:lnSpc>
              <a:buFontTx/>
              <a:buChar char="•"/>
            </a:pPr>
            <a:endParaRPr lang="en-US" altLang="en-US" sz="2400" smtClean="0">
              <a:latin typeface="Times New Roman" panose="02020603050405020304" pitchFamily="18" charset="0"/>
            </a:endParaRPr>
          </a:p>
          <a:p>
            <a:pPr eaLnBrk="1" hangingPunct="1">
              <a:lnSpc>
                <a:spcPct val="90000"/>
              </a:lnSpc>
              <a:buFontTx/>
              <a:buChar char="•"/>
            </a:pPr>
            <a:endParaRPr lang="en-US" altLang="en-US" sz="2400" smtClean="0">
              <a:latin typeface="Times New Roman" panose="02020603050405020304" pitchFamily="18" charset="0"/>
            </a:endParaRPr>
          </a:p>
          <a:p>
            <a:pPr eaLnBrk="1" hangingPunct="1">
              <a:lnSpc>
                <a:spcPct val="90000"/>
              </a:lnSpc>
              <a:buFontTx/>
              <a:buChar char="•"/>
            </a:pPr>
            <a:endParaRPr lang="en-US" altLang="en-US" sz="2400" smtClean="0">
              <a:latin typeface="Times New Roman" panose="02020603050405020304" pitchFamily="18" charset="0"/>
            </a:endParaRPr>
          </a:p>
          <a:p>
            <a:pPr eaLnBrk="1" hangingPunct="1">
              <a:lnSpc>
                <a:spcPct val="90000"/>
              </a:lnSpc>
              <a:buFontTx/>
              <a:buChar char="•"/>
            </a:pPr>
            <a:endParaRPr lang="en-US" altLang="en-US" sz="2400" smtClean="0">
              <a:latin typeface="Times New Roman" panose="02020603050405020304" pitchFamily="18" charset="0"/>
            </a:endParaRPr>
          </a:p>
          <a:p>
            <a:pPr eaLnBrk="1" hangingPunct="1">
              <a:lnSpc>
                <a:spcPct val="90000"/>
              </a:lnSpc>
              <a:buFontTx/>
              <a:buChar char="•"/>
            </a:pPr>
            <a:endParaRPr lang="en-US" altLang="en-US" sz="2400" smtClean="0">
              <a:latin typeface="Times New Roman" panose="02020603050405020304" pitchFamily="18" charset="0"/>
            </a:endParaRPr>
          </a:p>
          <a:p>
            <a:pPr eaLnBrk="1" hangingPunct="1">
              <a:lnSpc>
                <a:spcPct val="90000"/>
              </a:lnSpc>
              <a:buFontTx/>
              <a:buChar char="•"/>
            </a:pPr>
            <a:r>
              <a:rPr lang="en-US" altLang="en-US" sz="2400" smtClean="0">
                <a:latin typeface="Times New Roman" panose="02020603050405020304" pitchFamily="18" charset="0"/>
              </a:rPr>
              <a:t>Is this a wise investment?</a:t>
            </a:r>
          </a:p>
          <a:p>
            <a:pPr eaLnBrk="1" hangingPunct="1">
              <a:lnSpc>
                <a:spcPct val="90000"/>
              </a:lnSpc>
              <a:buFontTx/>
              <a:buChar char="•"/>
            </a:pPr>
            <a:r>
              <a:rPr lang="en-US" altLang="en-US" sz="2400" smtClean="0">
                <a:latin typeface="Times New Roman" panose="02020603050405020304" pitchFamily="18" charset="0"/>
              </a:rPr>
              <a:t>To make the right investment decision, managers need to compare the cash flows at a single point in time. </a:t>
            </a:r>
          </a:p>
        </p:txBody>
      </p:sp>
      <p:graphicFrame>
        <p:nvGraphicFramePr>
          <p:cNvPr id="154648" name="Group 24"/>
          <p:cNvGraphicFramePr>
            <a:graphicFrameLocks noGrp="1"/>
          </p:cNvGraphicFramePr>
          <p:nvPr/>
        </p:nvGraphicFramePr>
        <p:xfrm>
          <a:off x="3200400" y="2667000"/>
          <a:ext cx="2717800" cy="2193925"/>
        </p:xfrm>
        <a:graphic>
          <a:graphicData uri="http://schemas.openxmlformats.org/drawingml/2006/table">
            <a:tbl>
              <a:tblPr/>
              <a:tblGrid>
                <a:gridCol w="1181100">
                  <a:extLst>
                    <a:ext uri="{9D8B030D-6E8A-4147-A177-3AD203B41FA5}">
                      <a16:colId xmlns:a16="http://schemas.microsoft.com/office/drawing/2014/main" val="20000"/>
                    </a:ext>
                  </a:extLst>
                </a:gridCol>
                <a:gridCol w="1536700">
                  <a:extLst>
                    <a:ext uri="{9D8B030D-6E8A-4147-A177-3AD203B41FA5}">
                      <a16:colId xmlns:a16="http://schemas.microsoft.com/office/drawing/2014/main" val="20001"/>
                    </a:ext>
                  </a:extLst>
                </a:gridCol>
              </a:tblGrid>
              <a:tr h="365654">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Year</a:t>
                      </a:r>
                    </a:p>
                  </a:txBody>
                  <a:tcPr marT="45680" marB="4568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Cash flow</a:t>
                      </a:r>
                    </a:p>
                  </a:txBody>
                  <a:tcPr marT="45680" marB="4568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1</a:t>
                      </a:r>
                    </a:p>
                  </a:txBody>
                  <a:tcPr marT="45680" marB="4568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$3,000</a:t>
                      </a:r>
                    </a:p>
                  </a:txBody>
                  <a:tcPr marT="45680" marB="4568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5654">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2</a:t>
                      </a:r>
                    </a:p>
                  </a:txBody>
                  <a:tcPr marT="45680" marB="4568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$5,000</a:t>
                      </a:r>
                    </a:p>
                  </a:txBody>
                  <a:tcPr marT="45680" marB="4568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5654">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3</a:t>
                      </a:r>
                    </a:p>
                  </a:txBody>
                  <a:tcPr marT="45680" marB="4568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$4,000</a:t>
                      </a:r>
                    </a:p>
                  </a:txBody>
                  <a:tcPr marT="45680" marB="4568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654">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4</a:t>
                      </a:r>
                    </a:p>
                  </a:txBody>
                  <a:tcPr marT="45680" marB="4568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$3,000</a:t>
                      </a:r>
                    </a:p>
                  </a:txBody>
                  <a:tcPr marT="45680" marB="4568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65654">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5</a:t>
                      </a:r>
                    </a:p>
                  </a:txBody>
                  <a:tcPr marT="45680" marB="4568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ts val="600"/>
                        </a:spcBef>
                        <a:spcAft>
                          <a:spcPts val="600"/>
                        </a:spcAft>
                        <a:defRPr sz="2800">
                          <a:solidFill>
                            <a:schemeClr val="tx1"/>
                          </a:solidFill>
                          <a:latin typeface="Arial" panose="020B0604020202020204" pitchFamily="34" charset="0"/>
                          <a:ea typeface="ＭＳ Ｐゴシック" panose="020B0600070205080204" pitchFamily="34" charset="-128"/>
                        </a:defRPr>
                      </a:lvl1pPr>
                      <a:lvl2pPr marL="742950" indent="-285750" algn="l">
                        <a:spcBef>
                          <a:spcPts val="600"/>
                        </a:spcBef>
                        <a:spcAft>
                          <a:spcPts val="600"/>
                        </a:spcAft>
                        <a:buFont typeface="Times" panose="02020603050405020304" pitchFamily="18" charset="0"/>
                        <a:defRPr sz="2400">
                          <a:solidFill>
                            <a:schemeClr val="tx1"/>
                          </a:solidFill>
                          <a:latin typeface="Arial" panose="020B0604020202020204" pitchFamily="34" charset="0"/>
                          <a:ea typeface="ＭＳ Ｐゴシック" panose="020B0600070205080204" pitchFamily="34" charset="-128"/>
                        </a:defRPr>
                      </a:lvl2pPr>
                      <a:lvl3pPr marL="1143000" indent="-228600" algn="l">
                        <a:spcBef>
                          <a:spcPts val="600"/>
                        </a:spcBef>
                        <a:spcAft>
                          <a:spcPts val="600"/>
                        </a:spcAft>
                        <a:buFont typeface="Times" panose="02020603050405020304" pitchFamily="18" charset="0"/>
                        <a:defRPr sz="2000">
                          <a:solidFill>
                            <a:schemeClr val="tx1"/>
                          </a:solidFill>
                          <a:latin typeface="Arial" panose="020B0604020202020204" pitchFamily="34" charset="0"/>
                          <a:ea typeface="ＭＳ Ｐゴシック" panose="020B0600070205080204" pitchFamily="34" charset="-128"/>
                        </a:defRPr>
                      </a:lvl3pPr>
                      <a:lvl4pPr marL="1600200" indent="-228600" algn="l">
                        <a:spcBef>
                          <a:spcPts val="600"/>
                        </a:spcBef>
                        <a:spcAft>
                          <a:spcPts val="600"/>
                        </a:spcAft>
                        <a:buFont typeface="Wingdings" panose="05000000000000000000" pitchFamily="2" charset="2"/>
                        <a:defRPr>
                          <a:solidFill>
                            <a:schemeClr val="tx1"/>
                          </a:solidFill>
                          <a:latin typeface="Arial" panose="020B0604020202020204" pitchFamily="34" charset="0"/>
                          <a:ea typeface="ＭＳ Ｐゴシック" panose="020B0600070205080204" pitchFamily="34" charset="-128"/>
                        </a:defRPr>
                      </a:lvl4pPr>
                      <a:lvl5pPr marL="2057400" indent="-228600" algn="l">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5pPr>
                      <a:lvl6pPr marL="25146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6pPr>
                      <a:lvl7pPr marL="29718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7pPr>
                      <a:lvl8pPr marL="34290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8pPr>
                      <a:lvl9pPr marL="3886200" indent="-228600" fontAlgn="base">
                        <a:spcBef>
                          <a:spcPts val="600"/>
                        </a:spcBef>
                        <a:spcAft>
                          <a:spcPts val="60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rPr>
                        <a:t>$2,000</a:t>
                      </a:r>
                    </a:p>
                  </a:txBody>
                  <a:tcPr marT="45680" marB="4568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2969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022AE8D8-CD94-4127-8209-691C9D9EAFA0}" type="slidenum">
              <a:rPr lang="en-US" altLang="en-US" sz="1400" smtClean="0"/>
              <a:pPr>
                <a:spcBef>
                  <a:spcPct val="0"/>
                </a:spcBef>
                <a:spcAft>
                  <a:spcPct val="0"/>
                </a:spcAft>
              </a:pPr>
              <a:t>11</a:t>
            </a:fld>
            <a:endParaRPr lang="en-US" altLang="en-US" sz="1400" smtClean="0"/>
          </a:p>
        </p:txBody>
      </p:sp>
      <p:sp>
        <p:nvSpPr>
          <p:cNvPr id="29700" name="Rectangle 2"/>
          <p:cNvSpPr>
            <a:spLocks noGrp="1" noChangeArrowheads="1"/>
          </p:cNvSpPr>
          <p:nvPr>
            <p:ph type="title"/>
          </p:nvPr>
        </p:nvSpPr>
        <p:spPr>
          <a:xfrm>
            <a:off x="152400" y="120650"/>
            <a:ext cx="7162800" cy="1190625"/>
          </a:xfrm>
        </p:spPr>
        <p:txBody>
          <a:bodyPr/>
          <a:lstStyle/>
          <a:p>
            <a:pPr eaLnBrk="1" hangingPunct="1"/>
            <a:r>
              <a:rPr lang="en-US" altLang="en-US" smtClean="0">
                <a:solidFill>
                  <a:srgbClr val="000000"/>
                </a:solidFill>
              </a:rPr>
              <a:t>Figure 5.1 </a:t>
            </a:r>
            <a:br>
              <a:rPr lang="en-US" altLang="en-US" smtClean="0">
                <a:solidFill>
                  <a:srgbClr val="000000"/>
                </a:solidFill>
              </a:rPr>
            </a:br>
            <a:r>
              <a:rPr lang="en-US" altLang="en-US" smtClean="0">
                <a:solidFill>
                  <a:srgbClr val="000000"/>
                </a:solidFill>
              </a:rPr>
              <a:t>Time Line</a:t>
            </a:r>
            <a:endParaRPr lang="en-US" altLang="en-US" b="0" smtClean="0">
              <a:solidFill>
                <a:srgbClr val="000000"/>
              </a:solidFill>
            </a:endParaRPr>
          </a:p>
        </p:txBody>
      </p:sp>
      <p:pic>
        <p:nvPicPr>
          <p:cNvPr id="29701" name="Picture 4" descr="fig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16263"/>
            <a:ext cx="83820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3072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3A2DF893-1B45-4E53-B5CD-9E2BF06D2E69}" type="slidenum">
              <a:rPr lang="en-US" altLang="en-US" sz="1400" smtClean="0"/>
              <a:pPr>
                <a:spcBef>
                  <a:spcPct val="0"/>
                </a:spcBef>
                <a:spcAft>
                  <a:spcPct val="0"/>
                </a:spcAft>
              </a:pPr>
              <a:t>12</a:t>
            </a:fld>
            <a:endParaRPr lang="en-US" altLang="en-US" sz="1400" smtClean="0"/>
          </a:p>
        </p:txBody>
      </p:sp>
      <p:sp>
        <p:nvSpPr>
          <p:cNvPr id="30724" name="Rectangle 2"/>
          <p:cNvSpPr>
            <a:spLocks noGrp="1" noChangeArrowheads="1"/>
          </p:cNvSpPr>
          <p:nvPr>
            <p:ph type="title"/>
          </p:nvPr>
        </p:nvSpPr>
        <p:spPr>
          <a:xfrm>
            <a:off x="152400" y="120650"/>
            <a:ext cx="7162800" cy="1190625"/>
          </a:xfrm>
        </p:spPr>
        <p:txBody>
          <a:bodyPr/>
          <a:lstStyle/>
          <a:p>
            <a:pPr eaLnBrk="1" hangingPunct="1"/>
            <a:r>
              <a:rPr lang="en-US" altLang="en-US" smtClean="0">
                <a:solidFill>
                  <a:srgbClr val="000000"/>
                </a:solidFill>
              </a:rPr>
              <a:t>Figure 5.2 </a:t>
            </a:r>
            <a:br>
              <a:rPr lang="en-US" altLang="en-US" smtClean="0">
                <a:solidFill>
                  <a:srgbClr val="000000"/>
                </a:solidFill>
              </a:rPr>
            </a:br>
            <a:r>
              <a:rPr lang="en-US" altLang="en-US" smtClean="0">
                <a:solidFill>
                  <a:srgbClr val="000000"/>
                </a:solidFill>
              </a:rPr>
              <a:t>Compounding and Discounting</a:t>
            </a:r>
          </a:p>
        </p:txBody>
      </p:sp>
      <p:pic>
        <p:nvPicPr>
          <p:cNvPr id="30725" name="Picture 4" descr="fig0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3820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3174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EDFF4239-7857-4563-88DC-18C6393DD960}" type="slidenum">
              <a:rPr lang="en-US" altLang="en-US" sz="1400" smtClean="0"/>
              <a:pPr>
                <a:spcBef>
                  <a:spcPct val="0"/>
                </a:spcBef>
                <a:spcAft>
                  <a:spcPct val="0"/>
                </a:spcAft>
              </a:pPr>
              <a:t>13</a:t>
            </a:fld>
            <a:endParaRPr lang="en-US" altLang="en-US" sz="1400" smtClean="0"/>
          </a:p>
        </p:txBody>
      </p:sp>
      <p:sp>
        <p:nvSpPr>
          <p:cNvPr id="31748" name="Rectangle 2"/>
          <p:cNvSpPr>
            <a:spLocks noGrp="1" noChangeArrowheads="1"/>
          </p:cNvSpPr>
          <p:nvPr>
            <p:ph type="title"/>
          </p:nvPr>
        </p:nvSpPr>
        <p:spPr/>
        <p:txBody>
          <a:bodyPr/>
          <a:lstStyle/>
          <a:p>
            <a:pPr eaLnBrk="1" hangingPunct="1"/>
            <a:r>
              <a:rPr lang="en-US" altLang="en-US" smtClean="0">
                <a:solidFill>
                  <a:srgbClr val="000000"/>
                </a:solidFill>
              </a:rPr>
              <a:t>Computational Tools (cont.)</a:t>
            </a:r>
          </a:p>
        </p:txBody>
      </p:sp>
      <p:sp>
        <p:nvSpPr>
          <p:cNvPr id="31749" name="Rectangle 3"/>
          <p:cNvSpPr>
            <a:spLocks noGrp="1" noChangeArrowheads="1"/>
          </p:cNvSpPr>
          <p:nvPr>
            <p:ph type="body" idx="1"/>
          </p:nvPr>
        </p:nvSpPr>
        <p:spPr/>
        <p:txBody>
          <a:bodyPr/>
          <a:lstStyle/>
          <a:p>
            <a:pPr eaLnBrk="1" hangingPunct="1"/>
            <a:r>
              <a:rPr lang="en-US" altLang="en-US" sz="2800" smtClean="0">
                <a:latin typeface="Times New Roman" panose="02020603050405020304" pitchFamily="18" charset="0"/>
              </a:rPr>
              <a:t>Electronic spreadsheets:</a:t>
            </a:r>
          </a:p>
          <a:p>
            <a:pPr lvl="1" eaLnBrk="1" hangingPunct="1"/>
            <a:r>
              <a:rPr lang="en-US" altLang="en-US" sz="2400" smtClean="0">
                <a:latin typeface="Times New Roman" panose="02020603050405020304" pitchFamily="18" charset="0"/>
              </a:rPr>
              <a:t>Like financial calculators, electronic spreadsheets have built-in routines that simplify time value calculations. </a:t>
            </a:r>
          </a:p>
          <a:p>
            <a:pPr lvl="1" eaLnBrk="1" hangingPunct="1"/>
            <a:r>
              <a:rPr lang="en-US" altLang="en-US" sz="2400" smtClean="0">
                <a:latin typeface="Times New Roman" panose="02020603050405020304" pitchFamily="18" charset="0"/>
              </a:rPr>
              <a:t>The value for each variable is entered in a cell in the spreadsheet, and the calculation is programmed using an equation that links the individual cells. </a:t>
            </a:r>
          </a:p>
          <a:p>
            <a:pPr lvl="1" eaLnBrk="1" hangingPunct="1"/>
            <a:r>
              <a:rPr lang="en-US" altLang="en-US" sz="2400" smtClean="0">
                <a:latin typeface="Times New Roman" panose="02020603050405020304" pitchFamily="18" charset="0"/>
              </a:rPr>
              <a:t>Changing any of the input variables automatically changes the solution as a result of the equation linking the cells. </a:t>
            </a:r>
          </a:p>
          <a:p>
            <a:pPr lvl="1" eaLnBrk="1" hangingPunct="1"/>
            <a:endParaRPr lang="en-US" altLang="en-US" sz="24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3277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FD65A746-11D7-491B-98E5-79628E648D55}" type="slidenum">
              <a:rPr lang="en-US" altLang="en-US" sz="1400" smtClean="0"/>
              <a:pPr>
                <a:spcBef>
                  <a:spcPct val="0"/>
                </a:spcBef>
                <a:spcAft>
                  <a:spcPct val="0"/>
                </a:spcAft>
              </a:pPr>
              <a:t>14</a:t>
            </a:fld>
            <a:endParaRPr lang="en-US" altLang="en-US" sz="1400" smtClean="0"/>
          </a:p>
        </p:txBody>
      </p:sp>
      <p:sp>
        <p:nvSpPr>
          <p:cNvPr id="32772" name="Rectangle 2"/>
          <p:cNvSpPr>
            <a:spLocks noGrp="1" noChangeArrowheads="1"/>
          </p:cNvSpPr>
          <p:nvPr>
            <p:ph type="title"/>
          </p:nvPr>
        </p:nvSpPr>
        <p:spPr/>
        <p:txBody>
          <a:bodyPr/>
          <a:lstStyle/>
          <a:p>
            <a:pPr eaLnBrk="1" hangingPunct="1"/>
            <a:r>
              <a:rPr lang="en-US" altLang="en-US" smtClean="0">
                <a:solidFill>
                  <a:srgbClr val="000000"/>
                </a:solidFill>
              </a:rPr>
              <a:t>Basic Patterns of Cash Flow</a:t>
            </a:r>
          </a:p>
        </p:txBody>
      </p:sp>
      <p:sp>
        <p:nvSpPr>
          <p:cNvPr id="32773" name="Rectangle 3"/>
          <p:cNvSpPr>
            <a:spLocks noGrp="1" noChangeArrowheads="1"/>
          </p:cNvSpPr>
          <p:nvPr>
            <p:ph type="body" idx="1"/>
          </p:nvPr>
        </p:nvSpPr>
        <p:spPr/>
        <p:txBody>
          <a:bodyPr/>
          <a:lstStyle/>
          <a:p>
            <a:pPr eaLnBrk="1" hangingPunct="1">
              <a:buFontTx/>
              <a:buChar char="•"/>
            </a:pPr>
            <a:r>
              <a:rPr lang="en-US" altLang="en-US" sz="2400" smtClean="0">
                <a:latin typeface="Times New Roman" panose="02020603050405020304" pitchFamily="18" charset="0"/>
              </a:rPr>
              <a:t>The cash inflows and outflows of a firm can be described by its general pattern.</a:t>
            </a:r>
          </a:p>
          <a:p>
            <a:pPr eaLnBrk="1" hangingPunct="1">
              <a:buFontTx/>
              <a:buChar char="•"/>
            </a:pPr>
            <a:r>
              <a:rPr lang="en-US" altLang="en-US" sz="2400" smtClean="0">
                <a:latin typeface="Times New Roman" panose="02020603050405020304" pitchFamily="18" charset="0"/>
              </a:rPr>
              <a:t>The three basic patterns include a single amount, an annuity, or a mixed stream:</a:t>
            </a:r>
          </a:p>
        </p:txBody>
      </p:sp>
      <p:pic>
        <p:nvPicPr>
          <p:cNvPr id="32774" name="Picture 12" descr="untab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3276600"/>
            <a:ext cx="4681538"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5"/>
          <p:cNvSpPr>
            <a:spLocks noGrp="1" noChangeArrowheads="1"/>
          </p:cNvSpPr>
          <p:nvPr>
            <p:ph sz="quarter" idx="4294967295"/>
          </p:nvPr>
        </p:nvSpPr>
        <p:spPr>
          <a:xfrm>
            <a:off x="762000" y="3810000"/>
            <a:ext cx="7848600" cy="2286000"/>
          </a:xfrm>
        </p:spPr>
        <p:txBody>
          <a:bodyPr/>
          <a:lstStyle/>
          <a:p>
            <a:pPr marL="0" indent="0" eaLnBrk="1" hangingPunct="1">
              <a:spcAft>
                <a:spcPct val="0"/>
              </a:spcAft>
              <a:defRPr/>
            </a:pPr>
            <a:r>
              <a:rPr lang="en-US" smtClean="0">
                <a:solidFill>
                  <a:srgbClr val="42B200"/>
                </a:solidFill>
                <a:effectLst>
                  <a:outerShdw blurRad="38100" dist="38100" dir="2700000" algn="tl">
                    <a:srgbClr val="000000"/>
                  </a:outerShdw>
                </a:effectLst>
              </a:rPr>
              <a:t>Compound Interest</a:t>
            </a:r>
            <a:endParaRPr lang="en-US" smtClean="0"/>
          </a:p>
          <a:p>
            <a:pPr lvl="1" eaLnBrk="1" hangingPunct="1">
              <a:spcAft>
                <a:spcPct val="0"/>
              </a:spcAft>
              <a:buFont typeface="Monotype Sorts"/>
              <a:buNone/>
              <a:defRPr/>
            </a:pPr>
            <a:r>
              <a:rPr lang="en-US" smtClean="0"/>
              <a:t>Interest paid (earned) on any previous interest earned, as well as on the principal borrowed (lent).</a:t>
            </a:r>
          </a:p>
        </p:txBody>
      </p:sp>
      <p:sp>
        <p:nvSpPr>
          <p:cNvPr id="9222" name="Rectangle 6"/>
          <p:cNvSpPr>
            <a:spLocks noChangeArrowheads="1"/>
          </p:cNvSpPr>
          <p:nvPr/>
        </p:nvSpPr>
        <p:spPr bwMode="auto">
          <a:xfrm>
            <a:off x="762000" y="2057400"/>
            <a:ext cx="784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20000"/>
              </a:spcAft>
              <a:buClr>
                <a:schemeClr val="tx2"/>
              </a:buClr>
              <a:buSzPct val="75000"/>
              <a:buFont typeface="Monotype Sorts" pitchFamily="2" charset="2"/>
              <a:buChar char="u"/>
              <a:defRPr/>
            </a:pPr>
            <a:r>
              <a:rPr lang="en-US" sz="3200" dirty="0" smtClean="0">
                <a:solidFill>
                  <a:schemeClr val="hlink"/>
                </a:solidFill>
                <a:effectLst>
                  <a:outerShdw blurRad="38100" dist="38100" dir="2700000" algn="tl">
                    <a:srgbClr val="C0C0C0"/>
                  </a:outerShdw>
                </a:effectLst>
                <a:latin typeface="Arial" panose="020B0604020202020204" pitchFamily="34" charset="0"/>
              </a:rPr>
              <a:t>Simple Interest</a:t>
            </a:r>
            <a:endParaRPr lang="en-US" sz="3200" dirty="0" smtClean="0">
              <a:solidFill>
                <a:srgbClr val="000000"/>
              </a:solidFill>
              <a:latin typeface="Arial" panose="020B0604020202020204" pitchFamily="34" charset="0"/>
            </a:endParaRPr>
          </a:p>
          <a:p>
            <a:pPr lvl="1">
              <a:spcBef>
                <a:spcPct val="20000"/>
              </a:spcBef>
              <a:spcAft>
                <a:spcPct val="20000"/>
              </a:spcAft>
              <a:defRPr/>
            </a:pPr>
            <a:r>
              <a:rPr lang="en-US" sz="2800" dirty="0" smtClean="0">
                <a:solidFill>
                  <a:srgbClr val="000000"/>
                </a:solidFill>
                <a:latin typeface="Arial" panose="020B0604020202020204" pitchFamily="34" charset="0"/>
              </a:rPr>
              <a:t>Interest paid (earned) on only the original amount, or principal, borrowed (lent).</a:t>
            </a:r>
          </a:p>
        </p:txBody>
      </p:sp>
      <p:sp>
        <p:nvSpPr>
          <p:cNvPr id="33796" name="TextBox 2"/>
          <p:cNvSpPr txBox="1">
            <a:spLocks noChangeArrowheads="1"/>
          </p:cNvSpPr>
          <p:nvPr/>
        </p:nvSpPr>
        <p:spPr bwMode="auto">
          <a:xfrm>
            <a:off x="762000" y="45720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3600">
                <a:solidFill>
                  <a:schemeClr val="accent2"/>
                </a:solidFill>
                <a:latin typeface="Times New Roman" panose="02020603050405020304" pitchFamily="18" charset="0"/>
              </a:rPr>
              <a:t>Types of Interest</a:t>
            </a:r>
          </a:p>
        </p:txBody>
      </p:sp>
      <p:sp>
        <p:nvSpPr>
          <p:cNvPr id="33797"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5EA16047-FBDB-4F24-BF69-37A77FCD083A}" type="slidenum">
              <a:rPr lang="en-US" altLang="en-US" sz="1400" smtClean="0"/>
              <a:pPr/>
              <a:t>15</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21">
                                            <p:txEl>
                                              <p:pRg st="1" end="1"/>
                                            </p:txEl>
                                          </p:spTgt>
                                        </p:tgtEl>
                                        <p:attrNameLst>
                                          <p:attrName>style.visibility</p:attrName>
                                        </p:attrNameLst>
                                      </p:cBhvr>
                                      <p:to>
                                        <p:strVal val="visible"/>
                                      </p:to>
                                    </p:set>
                                    <p:animEffect transition="in" filter="wipe(left)">
                                      <p:cBhvr>
                                        <p:cTn id="10" dur="500"/>
                                        <p:tgtEl>
                                          <p:spTgt spid="9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sz="quarter" idx="4294967295"/>
          </p:nvPr>
        </p:nvSpPr>
        <p:spPr>
          <a:xfrm>
            <a:off x="762000" y="2362200"/>
            <a:ext cx="7620000" cy="4038600"/>
          </a:xfrm>
        </p:spPr>
        <p:txBody>
          <a:bodyPr/>
          <a:lstStyle/>
          <a:p>
            <a:pPr marL="0" indent="0" eaLnBrk="1" hangingPunct="1">
              <a:spcAft>
                <a:spcPct val="0"/>
              </a:spcAft>
              <a:buFont typeface="Monotype Sorts"/>
              <a:buNone/>
              <a:defRPr/>
            </a:pPr>
            <a:r>
              <a:rPr lang="en-US" u="sng" smtClean="0">
                <a:effectLst>
                  <a:outerShdw blurRad="38100" dist="38100" dir="2700000" algn="tl">
                    <a:srgbClr val="FFFFFF"/>
                  </a:outerShdw>
                </a:effectLst>
              </a:rPr>
              <a:t>Formula</a:t>
            </a:r>
            <a:r>
              <a:rPr lang="en-US" smtClean="0"/>
              <a:t>		</a:t>
            </a:r>
            <a:r>
              <a:rPr lang="en-US" smtClean="0">
                <a:solidFill>
                  <a:schemeClr val="hlink"/>
                </a:solidFill>
              </a:rPr>
              <a:t>SI </a:t>
            </a:r>
            <a:r>
              <a:rPr lang="en-US" smtClean="0"/>
              <a:t>= </a:t>
            </a:r>
            <a:r>
              <a:rPr lang="en-US" smtClean="0">
                <a:solidFill>
                  <a:srgbClr val="42B200"/>
                </a:solidFill>
              </a:rPr>
              <a:t>P</a:t>
            </a:r>
            <a:r>
              <a:rPr lang="en-US" baseline="-25000" smtClean="0">
                <a:solidFill>
                  <a:srgbClr val="42B200"/>
                </a:solidFill>
              </a:rPr>
              <a:t>0</a:t>
            </a:r>
            <a:r>
              <a:rPr lang="en-US" smtClean="0"/>
              <a:t>(</a:t>
            </a:r>
            <a:r>
              <a:rPr lang="en-US" smtClean="0">
                <a:solidFill>
                  <a:srgbClr val="C277FF"/>
                </a:solidFill>
              </a:rPr>
              <a:t>i</a:t>
            </a:r>
            <a:r>
              <a:rPr lang="en-US" smtClean="0"/>
              <a:t>)(</a:t>
            </a:r>
            <a:r>
              <a:rPr lang="en-US" smtClean="0">
                <a:solidFill>
                  <a:schemeClr val="tx2"/>
                </a:solidFill>
              </a:rPr>
              <a:t>n</a:t>
            </a:r>
            <a:r>
              <a:rPr lang="en-US" smtClean="0"/>
              <a:t>)	</a:t>
            </a:r>
          </a:p>
          <a:p>
            <a:pPr lvl="1" eaLnBrk="1" hangingPunct="1">
              <a:spcAft>
                <a:spcPct val="0"/>
              </a:spcAft>
              <a:buFont typeface="Monotype Sorts"/>
              <a:buNone/>
              <a:defRPr/>
            </a:pPr>
            <a:r>
              <a:rPr lang="en-US" smtClean="0">
                <a:solidFill>
                  <a:schemeClr val="hlink"/>
                </a:solidFill>
              </a:rPr>
              <a:t>	SI</a:t>
            </a:r>
            <a:r>
              <a:rPr lang="en-US" smtClean="0"/>
              <a:t>:	Simple Interest</a:t>
            </a:r>
          </a:p>
          <a:p>
            <a:pPr lvl="1" eaLnBrk="1" hangingPunct="1">
              <a:spcAft>
                <a:spcPct val="0"/>
              </a:spcAft>
              <a:buFont typeface="Monotype Sorts"/>
              <a:buNone/>
              <a:defRPr/>
            </a:pPr>
            <a:r>
              <a:rPr lang="en-US" smtClean="0">
                <a:solidFill>
                  <a:srgbClr val="014A01"/>
                </a:solidFill>
              </a:rPr>
              <a:t>	</a:t>
            </a:r>
            <a:r>
              <a:rPr lang="en-US" smtClean="0">
                <a:solidFill>
                  <a:srgbClr val="42B200"/>
                </a:solidFill>
              </a:rPr>
              <a:t>P</a:t>
            </a:r>
            <a:r>
              <a:rPr lang="en-US" baseline="-25000" smtClean="0">
                <a:solidFill>
                  <a:srgbClr val="42B200"/>
                </a:solidFill>
              </a:rPr>
              <a:t>0</a:t>
            </a:r>
            <a:r>
              <a:rPr lang="en-US" smtClean="0"/>
              <a:t>:	Deposit today (t=0)</a:t>
            </a:r>
          </a:p>
          <a:p>
            <a:pPr lvl="1" eaLnBrk="1" hangingPunct="1">
              <a:spcAft>
                <a:spcPct val="0"/>
              </a:spcAft>
              <a:buFont typeface="Monotype Sorts"/>
              <a:buNone/>
              <a:defRPr/>
            </a:pPr>
            <a:r>
              <a:rPr lang="en-US" smtClean="0">
                <a:solidFill>
                  <a:srgbClr val="380069"/>
                </a:solidFill>
              </a:rPr>
              <a:t>	</a:t>
            </a:r>
            <a:r>
              <a:rPr lang="en-US" smtClean="0">
                <a:solidFill>
                  <a:srgbClr val="C277FF"/>
                </a:solidFill>
              </a:rPr>
              <a:t>i</a:t>
            </a:r>
            <a:r>
              <a:rPr lang="en-US" smtClean="0"/>
              <a:t>:		Interest Rate per Period</a:t>
            </a:r>
          </a:p>
          <a:p>
            <a:pPr lvl="1" eaLnBrk="1" hangingPunct="1">
              <a:spcAft>
                <a:spcPct val="0"/>
              </a:spcAft>
              <a:buFont typeface="Monotype Sorts"/>
              <a:buNone/>
              <a:defRPr/>
            </a:pPr>
            <a:r>
              <a:rPr lang="en-US" smtClean="0">
                <a:solidFill>
                  <a:schemeClr val="tx2"/>
                </a:solidFill>
              </a:rPr>
              <a:t>	n</a:t>
            </a:r>
            <a:r>
              <a:rPr lang="en-US" smtClean="0"/>
              <a:t>:	Number of Time Periods</a:t>
            </a:r>
          </a:p>
        </p:txBody>
      </p:sp>
      <p:sp>
        <p:nvSpPr>
          <p:cNvPr id="34819" name="TextBox 1"/>
          <p:cNvSpPr txBox="1">
            <a:spLocks noChangeArrowheads="1"/>
          </p:cNvSpPr>
          <p:nvPr/>
        </p:nvSpPr>
        <p:spPr bwMode="auto">
          <a:xfrm>
            <a:off x="762000" y="457200"/>
            <a:ext cx="7767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4000">
                <a:solidFill>
                  <a:schemeClr val="accent2"/>
                </a:solidFill>
                <a:latin typeface="Times New Roman" panose="02020603050405020304" pitchFamily="18" charset="0"/>
              </a:rPr>
              <a:t>Simple &amp; Compound Interest Trends</a:t>
            </a:r>
          </a:p>
        </p:txBody>
      </p:sp>
      <p:grpSp>
        <p:nvGrpSpPr>
          <p:cNvPr id="34820" name="Group 4"/>
          <p:cNvGrpSpPr>
            <a:grpSpLocks/>
          </p:cNvGrpSpPr>
          <p:nvPr/>
        </p:nvGrpSpPr>
        <p:grpSpPr bwMode="auto">
          <a:xfrm>
            <a:off x="762000" y="1952625"/>
            <a:ext cx="7391400" cy="4114800"/>
            <a:chOff x="480" y="1230"/>
            <a:chExt cx="4656" cy="2592"/>
          </a:xfrm>
        </p:grpSpPr>
        <p:grpSp>
          <p:nvGrpSpPr>
            <p:cNvPr id="34822" name="Group 5"/>
            <p:cNvGrpSpPr>
              <a:grpSpLocks/>
            </p:cNvGrpSpPr>
            <p:nvPr/>
          </p:nvGrpSpPr>
          <p:grpSpPr bwMode="auto">
            <a:xfrm>
              <a:off x="480" y="1230"/>
              <a:ext cx="4656" cy="2592"/>
              <a:chOff x="720" y="1248"/>
              <a:chExt cx="4656" cy="2592"/>
            </a:xfrm>
          </p:grpSpPr>
          <p:sp>
            <p:nvSpPr>
              <p:cNvPr id="34827" name="Rectangle 6"/>
              <p:cNvSpPr>
                <a:spLocks noChangeArrowheads="1"/>
              </p:cNvSpPr>
              <p:nvPr/>
            </p:nvSpPr>
            <p:spPr bwMode="auto">
              <a:xfrm>
                <a:off x="720" y="1248"/>
                <a:ext cx="4656" cy="2592"/>
              </a:xfrm>
              <a:prstGeom prst="rect">
                <a:avLst/>
              </a:prstGeom>
              <a:solidFill>
                <a:srgbClr val="CCFF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endParaRPr lang="en-US" altLang="en-US" sz="2400">
                  <a:solidFill>
                    <a:schemeClr val="accent2"/>
                  </a:solidFill>
                  <a:latin typeface="Times New Roman" panose="02020603050405020304" pitchFamily="18" charset="0"/>
                </a:endParaRPr>
              </a:p>
            </p:txBody>
          </p:sp>
          <p:sp>
            <p:nvSpPr>
              <p:cNvPr id="34828" name="Line 7"/>
              <p:cNvSpPr>
                <a:spLocks noChangeShapeType="1"/>
              </p:cNvSpPr>
              <p:nvPr/>
            </p:nvSpPr>
            <p:spPr bwMode="auto">
              <a:xfrm>
                <a:off x="1296" y="1488"/>
                <a:ext cx="0" cy="19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8"/>
              <p:cNvSpPr>
                <a:spLocks noChangeShapeType="1"/>
              </p:cNvSpPr>
              <p:nvPr/>
            </p:nvSpPr>
            <p:spPr bwMode="auto">
              <a:xfrm>
                <a:off x="1296" y="3402"/>
                <a:ext cx="3840"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9"/>
              <p:cNvSpPr txBox="1">
                <a:spLocks noChangeArrowheads="1"/>
              </p:cNvSpPr>
              <p:nvPr/>
            </p:nvSpPr>
            <p:spPr bwMode="auto">
              <a:xfrm rot="10800000">
                <a:off x="786" y="1968"/>
                <a:ext cx="23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spcAft>
                    <a:spcPct val="0"/>
                  </a:spcAft>
                </a:pPr>
                <a:r>
                  <a:rPr lang="en-US" altLang="en-US" sz="1200" b="1">
                    <a:solidFill>
                      <a:schemeClr val="accent2"/>
                    </a:solidFill>
                    <a:latin typeface="Times New Roman" panose="02020603050405020304" pitchFamily="18" charset="0"/>
                  </a:rPr>
                  <a:t>DOLLARS</a:t>
                </a:r>
              </a:p>
            </p:txBody>
          </p:sp>
          <p:sp>
            <p:nvSpPr>
              <p:cNvPr id="34831" name="Text Box 10"/>
              <p:cNvSpPr txBox="1">
                <a:spLocks noChangeArrowheads="1"/>
              </p:cNvSpPr>
              <p:nvPr/>
            </p:nvSpPr>
            <p:spPr bwMode="auto">
              <a:xfrm>
                <a:off x="2064" y="3553"/>
                <a:ext cx="23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spcAft>
                    <a:spcPct val="0"/>
                  </a:spcAft>
                </a:pPr>
                <a:r>
                  <a:rPr lang="en-US" altLang="en-US" sz="1200" b="1">
                    <a:solidFill>
                      <a:schemeClr val="accent2"/>
                    </a:solidFill>
                    <a:latin typeface="Times New Roman" panose="02020603050405020304" pitchFamily="18" charset="0"/>
                  </a:rPr>
                  <a:t>Simple                         Compound</a:t>
                </a:r>
              </a:p>
            </p:txBody>
          </p:sp>
          <p:sp>
            <p:nvSpPr>
              <p:cNvPr id="34832" name="Line 11"/>
              <p:cNvSpPr>
                <a:spLocks noChangeShapeType="1"/>
              </p:cNvSpPr>
              <p:nvPr/>
            </p:nvSpPr>
            <p:spPr bwMode="auto">
              <a:xfrm flipH="1">
                <a:off x="1248" y="340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12"/>
              <p:cNvSpPr>
                <a:spLocks noChangeShapeType="1"/>
              </p:cNvSpPr>
              <p:nvPr/>
            </p:nvSpPr>
            <p:spPr bwMode="auto">
              <a:xfrm flipH="1">
                <a:off x="1248" y="268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13"/>
              <p:cNvSpPr>
                <a:spLocks noChangeShapeType="1"/>
              </p:cNvSpPr>
              <p:nvPr/>
            </p:nvSpPr>
            <p:spPr bwMode="auto">
              <a:xfrm flipH="1">
                <a:off x="1248" y="316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14"/>
              <p:cNvSpPr>
                <a:spLocks noChangeShapeType="1"/>
              </p:cNvSpPr>
              <p:nvPr/>
            </p:nvSpPr>
            <p:spPr bwMode="auto">
              <a:xfrm flipH="1">
                <a:off x="1248" y="292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Line 15"/>
              <p:cNvSpPr>
                <a:spLocks noChangeShapeType="1"/>
              </p:cNvSpPr>
              <p:nvPr/>
            </p:nvSpPr>
            <p:spPr bwMode="auto">
              <a:xfrm flipH="1">
                <a:off x="1248" y="244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Line 16"/>
              <p:cNvSpPr>
                <a:spLocks noChangeShapeType="1"/>
              </p:cNvSpPr>
              <p:nvPr/>
            </p:nvSpPr>
            <p:spPr bwMode="auto">
              <a:xfrm flipH="1">
                <a:off x="1248" y="220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8" name="Line 17"/>
              <p:cNvSpPr>
                <a:spLocks noChangeShapeType="1"/>
              </p:cNvSpPr>
              <p:nvPr/>
            </p:nvSpPr>
            <p:spPr bwMode="auto">
              <a:xfrm flipH="1">
                <a:off x="1248" y="196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18"/>
              <p:cNvSpPr>
                <a:spLocks noChangeShapeType="1"/>
              </p:cNvSpPr>
              <p:nvPr/>
            </p:nvSpPr>
            <p:spPr bwMode="auto">
              <a:xfrm flipH="1">
                <a:off x="1248" y="172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19"/>
              <p:cNvSpPr>
                <a:spLocks noChangeShapeType="1"/>
              </p:cNvSpPr>
              <p:nvPr/>
            </p:nvSpPr>
            <p:spPr bwMode="auto">
              <a:xfrm rot="16200000" flipH="1">
                <a:off x="1272"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0"/>
              <p:cNvSpPr>
                <a:spLocks noChangeShapeType="1"/>
              </p:cNvSpPr>
              <p:nvPr/>
            </p:nvSpPr>
            <p:spPr bwMode="auto">
              <a:xfrm rot="16200000" flipH="1">
                <a:off x="2232"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Line 21"/>
              <p:cNvSpPr>
                <a:spLocks noChangeShapeType="1"/>
              </p:cNvSpPr>
              <p:nvPr/>
            </p:nvSpPr>
            <p:spPr bwMode="auto">
              <a:xfrm rot="16200000" flipH="1">
                <a:off x="1656"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3" name="Line 22"/>
              <p:cNvSpPr>
                <a:spLocks noChangeShapeType="1"/>
              </p:cNvSpPr>
              <p:nvPr/>
            </p:nvSpPr>
            <p:spPr bwMode="auto">
              <a:xfrm rot="16200000" flipH="1">
                <a:off x="2616"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4" name="Line 23"/>
              <p:cNvSpPr>
                <a:spLocks noChangeShapeType="1"/>
              </p:cNvSpPr>
              <p:nvPr/>
            </p:nvSpPr>
            <p:spPr bwMode="auto">
              <a:xfrm rot="16200000" flipH="1">
                <a:off x="3192"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24"/>
              <p:cNvSpPr>
                <a:spLocks noChangeShapeType="1"/>
              </p:cNvSpPr>
              <p:nvPr/>
            </p:nvSpPr>
            <p:spPr bwMode="auto">
              <a:xfrm rot="16200000" flipH="1">
                <a:off x="3576"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Text Box 25"/>
              <p:cNvSpPr txBox="1">
                <a:spLocks noChangeArrowheads="1"/>
              </p:cNvSpPr>
              <p:nvPr/>
            </p:nvSpPr>
            <p:spPr bwMode="auto">
              <a:xfrm>
                <a:off x="942" y="1413"/>
                <a:ext cx="336" cy="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lgn="r">
                  <a:spcBef>
                    <a:spcPct val="50000"/>
                  </a:spcBef>
                  <a:spcAft>
                    <a:spcPct val="0"/>
                  </a:spcAft>
                </a:pPr>
                <a:r>
                  <a:rPr lang="en-US" altLang="en-US" sz="900" b="1">
                    <a:solidFill>
                      <a:schemeClr val="accent2"/>
                    </a:solidFill>
                    <a:latin typeface="Times New Roman" panose="02020603050405020304" pitchFamily="18" charset="0"/>
                  </a:rPr>
                  <a:t>8,000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7,000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6,000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5,000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4,000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3,000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2,000</a:t>
                </a:r>
              </a:p>
              <a:p>
                <a:pPr algn="r">
                  <a:spcBef>
                    <a:spcPct val="50000"/>
                  </a:spcBef>
                  <a:spcAft>
                    <a:spcPct val="0"/>
                  </a:spcAft>
                </a:pPr>
                <a:endParaRPr lang="en-US" altLang="en-US" sz="8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1,000</a:t>
                </a: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endParaRPr lang="en-US" altLang="en-US" sz="100" b="1">
                  <a:solidFill>
                    <a:schemeClr val="accent2"/>
                  </a:solidFill>
                  <a:latin typeface="Times New Roman" panose="02020603050405020304" pitchFamily="18" charset="0"/>
                </a:endParaRPr>
              </a:p>
              <a:p>
                <a:pPr algn="r">
                  <a:spcBef>
                    <a:spcPct val="50000"/>
                  </a:spcBef>
                  <a:spcAft>
                    <a:spcPct val="0"/>
                  </a:spcAft>
                </a:pPr>
                <a:r>
                  <a:rPr lang="en-US" altLang="en-US" sz="900" b="1">
                    <a:solidFill>
                      <a:schemeClr val="accent2"/>
                    </a:solidFill>
                    <a:latin typeface="Times New Roman" panose="02020603050405020304" pitchFamily="18" charset="0"/>
                  </a:rPr>
                  <a:t>0</a:t>
                </a:r>
              </a:p>
            </p:txBody>
          </p:sp>
          <p:sp>
            <p:nvSpPr>
              <p:cNvPr id="34847" name="Text Box 26"/>
              <p:cNvSpPr txBox="1">
                <a:spLocks noChangeArrowheads="1"/>
              </p:cNvSpPr>
              <p:nvPr/>
            </p:nvSpPr>
            <p:spPr bwMode="auto">
              <a:xfrm>
                <a:off x="1218" y="3417"/>
                <a:ext cx="401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spcAft>
                    <a:spcPts val="600"/>
                  </a:spcAft>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tabLst>
                    <a:tab pos="177800" algn="dec"/>
                    <a:tab pos="531813" algn="dec"/>
                    <a:tab pos="804863" algn="dec"/>
                    <a:tab pos="1077913" algn="dec"/>
                    <a:tab pos="1350963" algn="dec"/>
                    <a:tab pos="1706563" algn="dec"/>
                    <a:tab pos="1979613" algn="dec"/>
                    <a:tab pos="2333625" algn="dec"/>
                    <a:tab pos="2606675" algn="dec"/>
                    <a:tab pos="2962275" algn="dec"/>
                    <a:tab pos="3233738" algn="dec"/>
                    <a:tab pos="3494088" algn="dec"/>
                    <a:tab pos="3862388" algn="dec"/>
                    <a:tab pos="4121150" algn="dec"/>
                    <a:tab pos="4489450" algn="dec"/>
                    <a:tab pos="4845050" algn="dec"/>
                    <a:tab pos="5118100" algn="dec"/>
                    <a:tab pos="5376863" algn="dec"/>
                    <a:tab pos="5649913" algn="dec"/>
                  </a:tabLst>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spcAft>
                    <a:spcPct val="0"/>
                  </a:spcAft>
                </a:pPr>
                <a:r>
                  <a:rPr lang="en-US" altLang="en-US" sz="1000" b="1"/>
                  <a:t>	    1	2	  3	       4	       5	       6	       7	   8	       9	    10	      11	    12	     13	     14	     15	16	  17	     18	    19      20</a:t>
                </a:r>
              </a:p>
            </p:txBody>
          </p:sp>
          <p:sp>
            <p:nvSpPr>
              <p:cNvPr id="34848" name="Text Box 27"/>
              <p:cNvSpPr txBox="1">
                <a:spLocks noChangeArrowheads="1"/>
              </p:cNvSpPr>
              <p:nvPr/>
            </p:nvSpPr>
            <p:spPr bwMode="auto">
              <a:xfrm rot="-7726629">
                <a:off x="1084" y="3149"/>
                <a:ext cx="23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spcAft>
                    <a:spcPct val="0"/>
                  </a:spcAft>
                </a:pPr>
                <a:r>
                  <a:rPr lang="en-US" altLang="en-US" sz="1200" b="1">
                    <a:solidFill>
                      <a:schemeClr val="accent2"/>
                    </a:solidFill>
                    <a:latin typeface="Times New Roman" panose="02020603050405020304" pitchFamily="18" charset="0"/>
                  </a:rPr>
                  <a:t>YEARS</a:t>
                </a:r>
              </a:p>
            </p:txBody>
          </p:sp>
          <p:sp>
            <p:nvSpPr>
              <p:cNvPr id="34849" name="Line 28"/>
              <p:cNvSpPr>
                <a:spLocks noChangeShapeType="1"/>
              </p:cNvSpPr>
              <p:nvPr/>
            </p:nvSpPr>
            <p:spPr bwMode="auto">
              <a:xfrm flipH="1">
                <a:off x="1248" y="1488"/>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29"/>
              <p:cNvSpPr>
                <a:spLocks noChangeShapeType="1"/>
              </p:cNvSpPr>
              <p:nvPr/>
            </p:nvSpPr>
            <p:spPr bwMode="auto">
              <a:xfrm rot="16200000" flipH="1">
                <a:off x="1464"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30"/>
              <p:cNvSpPr>
                <a:spLocks noChangeShapeType="1"/>
              </p:cNvSpPr>
              <p:nvPr/>
            </p:nvSpPr>
            <p:spPr bwMode="auto">
              <a:xfrm rot="16200000" flipH="1">
                <a:off x="1848"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Line 31"/>
              <p:cNvSpPr>
                <a:spLocks noChangeShapeType="1"/>
              </p:cNvSpPr>
              <p:nvPr/>
            </p:nvSpPr>
            <p:spPr bwMode="auto">
              <a:xfrm rot="16200000" flipH="1">
                <a:off x="2040"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2"/>
              <p:cNvSpPr>
                <a:spLocks noChangeShapeType="1"/>
              </p:cNvSpPr>
              <p:nvPr/>
            </p:nvSpPr>
            <p:spPr bwMode="auto">
              <a:xfrm rot="16200000" flipH="1">
                <a:off x="2424"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Line 33"/>
              <p:cNvSpPr>
                <a:spLocks noChangeShapeType="1"/>
              </p:cNvSpPr>
              <p:nvPr/>
            </p:nvSpPr>
            <p:spPr bwMode="auto">
              <a:xfrm rot="16200000" flipH="1">
                <a:off x="2808"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5" name="Line 34"/>
              <p:cNvSpPr>
                <a:spLocks noChangeShapeType="1"/>
              </p:cNvSpPr>
              <p:nvPr/>
            </p:nvSpPr>
            <p:spPr bwMode="auto">
              <a:xfrm rot="16200000" flipH="1">
                <a:off x="3000"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Line 35"/>
              <p:cNvSpPr>
                <a:spLocks noChangeShapeType="1"/>
              </p:cNvSpPr>
              <p:nvPr/>
            </p:nvSpPr>
            <p:spPr bwMode="auto">
              <a:xfrm rot="16200000" flipH="1">
                <a:off x="3384"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36"/>
              <p:cNvSpPr>
                <a:spLocks noChangeShapeType="1"/>
              </p:cNvSpPr>
              <p:nvPr/>
            </p:nvSpPr>
            <p:spPr bwMode="auto">
              <a:xfrm rot="16200000" flipH="1">
                <a:off x="3768"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8" name="Line 37"/>
              <p:cNvSpPr>
                <a:spLocks noChangeShapeType="1"/>
              </p:cNvSpPr>
              <p:nvPr/>
            </p:nvSpPr>
            <p:spPr bwMode="auto">
              <a:xfrm rot="16200000" flipH="1">
                <a:off x="3960"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Line 38"/>
              <p:cNvSpPr>
                <a:spLocks noChangeShapeType="1"/>
              </p:cNvSpPr>
              <p:nvPr/>
            </p:nvSpPr>
            <p:spPr bwMode="auto">
              <a:xfrm rot="16200000" flipH="1">
                <a:off x="4152"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39"/>
              <p:cNvSpPr>
                <a:spLocks noChangeShapeType="1"/>
              </p:cNvSpPr>
              <p:nvPr/>
            </p:nvSpPr>
            <p:spPr bwMode="auto">
              <a:xfrm rot="16200000" flipH="1">
                <a:off x="4344"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0"/>
              <p:cNvSpPr>
                <a:spLocks noChangeShapeType="1"/>
              </p:cNvSpPr>
              <p:nvPr/>
            </p:nvSpPr>
            <p:spPr bwMode="auto">
              <a:xfrm rot="16200000" flipH="1">
                <a:off x="4536"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2" name="Line 41"/>
              <p:cNvSpPr>
                <a:spLocks noChangeShapeType="1"/>
              </p:cNvSpPr>
              <p:nvPr/>
            </p:nvSpPr>
            <p:spPr bwMode="auto">
              <a:xfrm rot="16200000" flipH="1">
                <a:off x="4728"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Line 42"/>
              <p:cNvSpPr>
                <a:spLocks noChangeShapeType="1"/>
              </p:cNvSpPr>
              <p:nvPr/>
            </p:nvSpPr>
            <p:spPr bwMode="auto">
              <a:xfrm rot="16200000" flipH="1">
                <a:off x="4920"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4" name="Line 43"/>
              <p:cNvSpPr>
                <a:spLocks noChangeShapeType="1"/>
              </p:cNvSpPr>
              <p:nvPr/>
            </p:nvSpPr>
            <p:spPr bwMode="auto">
              <a:xfrm rot="16200000" flipH="1">
                <a:off x="5112" y="34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3" name="Freeform 44"/>
            <p:cNvSpPr>
              <a:spLocks/>
            </p:cNvSpPr>
            <p:nvPr/>
          </p:nvSpPr>
          <p:spPr bwMode="auto">
            <a:xfrm>
              <a:off x="1152" y="2665"/>
              <a:ext cx="3748" cy="503"/>
            </a:xfrm>
            <a:custGeom>
              <a:avLst/>
              <a:gdLst>
                <a:gd name="T0" fmla="*/ 0 w 3748"/>
                <a:gd name="T1" fmla="*/ 503 h 503"/>
                <a:gd name="T2" fmla="*/ 1440 w 3748"/>
                <a:gd name="T3" fmla="*/ 359 h 503"/>
                <a:gd name="T4" fmla="*/ 3748 w 3748"/>
                <a:gd name="T5" fmla="*/ 0 h 503"/>
                <a:gd name="T6" fmla="*/ 0 60000 65536"/>
                <a:gd name="T7" fmla="*/ 0 60000 65536"/>
                <a:gd name="T8" fmla="*/ 0 60000 65536"/>
              </a:gdLst>
              <a:ahLst/>
              <a:cxnLst>
                <a:cxn ang="T6">
                  <a:pos x="T0" y="T1"/>
                </a:cxn>
                <a:cxn ang="T7">
                  <a:pos x="T2" y="T3"/>
                </a:cxn>
                <a:cxn ang="T8">
                  <a:pos x="T4" y="T5"/>
                </a:cxn>
              </a:cxnLst>
              <a:rect l="0" t="0" r="r" b="b"/>
              <a:pathLst>
                <a:path w="3748" h="503">
                  <a:moveTo>
                    <a:pt x="0" y="503"/>
                  </a:moveTo>
                  <a:cubicBezTo>
                    <a:pt x="408" y="475"/>
                    <a:pt x="815" y="443"/>
                    <a:pt x="1440" y="359"/>
                  </a:cubicBezTo>
                  <a:cubicBezTo>
                    <a:pt x="2065" y="275"/>
                    <a:pt x="3267" y="75"/>
                    <a:pt x="3748" y="0"/>
                  </a:cubicBezTo>
                </a:path>
              </a:pathLst>
            </a:custGeom>
            <a:noFill/>
            <a:ln w="38100" cmpd="sng">
              <a:solidFill>
                <a:srgbClr val="000066"/>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4" name="Freeform 45"/>
            <p:cNvSpPr>
              <a:spLocks/>
            </p:cNvSpPr>
            <p:nvPr/>
          </p:nvSpPr>
          <p:spPr bwMode="auto">
            <a:xfrm>
              <a:off x="1152" y="1728"/>
              <a:ext cx="3744" cy="1440"/>
            </a:xfrm>
            <a:custGeom>
              <a:avLst/>
              <a:gdLst>
                <a:gd name="T0" fmla="*/ 0 w 3744"/>
                <a:gd name="T1" fmla="*/ 1440 h 1440"/>
                <a:gd name="T2" fmla="*/ 1584 w 3744"/>
                <a:gd name="T3" fmla="*/ 1152 h 1440"/>
                <a:gd name="T4" fmla="*/ 2983 w 3744"/>
                <a:gd name="T5" fmla="*/ 576 h 1440"/>
                <a:gd name="T6" fmla="*/ 3744 w 3744"/>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44" h="1440">
                  <a:moveTo>
                    <a:pt x="0" y="1440"/>
                  </a:moveTo>
                  <a:cubicBezTo>
                    <a:pt x="540" y="1360"/>
                    <a:pt x="1087" y="1296"/>
                    <a:pt x="1584" y="1152"/>
                  </a:cubicBezTo>
                  <a:cubicBezTo>
                    <a:pt x="2081" y="1008"/>
                    <a:pt x="2623" y="768"/>
                    <a:pt x="2983" y="576"/>
                  </a:cubicBezTo>
                  <a:cubicBezTo>
                    <a:pt x="3343" y="384"/>
                    <a:pt x="3585" y="120"/>
                    <a:pt x="3744" y="0"/>
                  </a:cubicBezTo>
                </a:path>
              </a:pathLst>
            </a:custGeom>
            <a:noFill/>
            <a:ln w="28575" cmpd="sng">
              <a:solidFill>
                <a:srgbClr val="FF6600"/>
              </a:solidFill>
              <a:round/>
              <a:headEnd/>
              <a:tailEnd/>
            </a:ln>
            <a:effectLst>
              <a:outerShdw dist="28398" dir="1593903"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5" name="Line 46"/>
            <p:cNvSpPr>
              <a:spLocks noChangeShapeType="1"/>
            </p:cNvSpPr>
            <p:nvPr/>
          </p:nvSpPr>
          <p:spPr bwMode="auto">
            <a:xfrm>
              <a:off x="1440" y="3630"/>
              <a:ext cx="38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Line 47"/>
            <p:cNvSpPr>
              <a:spLocks noChangeShapeType="1"/>
            </p:cNvSpPr>
            <p:nvPr/>
          </p:nvSpPr>
          <p:spPr bwMode="auto">
            <a:xfrm>
              <a:off x="2400" y="3627"/>
              <a:ext cx="384"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1"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11379433-12FA-46F3-B841-CECF2D3A6317}" type="slidenum">
              <a:rPr lang="en-US" altLang="en-US" sz="1400" smtClean="0"/>
              <a:pPr/>
              <a:t>16</a:t>
            </a:fld>
            <a:endParaRPr lang="en-US" altLang="en-US" sz="1400" smtClean="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Simple Interest Future Value</a:t>
            </a:r>
          </a:p>
        </p:txBody>
      </p:sp>
      <p:sp>
        <p:nvSpPr>
          <p:cNvPr id="35843" name="Rectangle 3"/>
          <p:cNvSpPr>
            <a:spLocks noGrp="1" noChangeArrowheads="1"/>
          </p:cNvSpPr>
          <p:nvPr>
            <p:ph sz="quarter" idx="4294967295"/>
          </p:nvPr>
        </p:nvSpPr>
        <p:spPr>
          <a:xfrm>
            <a:off x="685800" y="2366963"/>
            <a:ext cx="7772400" cy="3424237"/>
          </a:xfrm>
        </p:spPr>
        <p:txBody>
          <a:bodyPr/>
          <a:lstStyle/>
          <a:p>
            <a:pPr marL="0" indent="0" eaLnBrk="1" hangingPunct="1">
              <a:spcAft>
                <a:spcPct val="0"/>
              </a:spcAft>
            </a:pPr>
            <a:r>
              <a:rPr lang="en-US" altLang="en-US" smtClean="0"/>
              <a:t>Principal(P</a:t>
            </a:r>
            <a:r>
              <a:rPr lang="en-US" altLang="en-US" baseline="-25000" smtClean="0"/>
              <a:t>o</a:t>
            </a:r>
            <a:r>
              <a:rPr lang="en-US" altLang="en-US" smtClean="0"/>
              <a:t>)=$1000</a:t>
            </a:r>
          </a:p>
          <a:p>
            <a:pPr marL="0" indent="0" eaLnBrk="1" hangingPunct="1">
              <a:spcAft>
                <a:spcPct val="0"/>
              </a:spcAft>
            </a:pPr>
            <a:r>
              <a:rPr lang="en-US" altLang="en-US" smtClean="0"/>
              <a:t>Interest (i) = $10%</a:t>
            </a:r>
          </a:p>
          <a:p>
            <a:pPr marL="0" indent="0" eaLnBrk="1" hangingPunct="1">
              <a:spcAft>
                <a:spcPct val="0"/>
              </a:spcAft>
            </a:pPr>
            <a:r>
              <a:rPr lang="en-US" altLang="en-US" smtClean="0"/>
              <a:t>Time (n)  =  $5 Years</a:t>
            </a:r>
          </a:p>
          <a:p>
            <a:pPr marL="0" indent="0" eaLnBrk="1" hangingPunct="1">
              <a:spcAft>
                <a:spcPct val="0"/>
              </a:spcAft>
            </a:pPr>
            <a:r>
              <a:rPr lang="en-US" altLang="en-US" smtClean="0"/>
              <a:t>Interest =?</a:t>
            </a:r>
          </a:p>
          <a:p>
            <a:pPr marL="0" indent="0" eaLnBrk="1" hangingPunct="1">
              <a:spcAft>
                <a:spcPct val="0"/>
              </a:spcAft>
            </a:pPr>
            <a:r>
              <a:rPr lang="en-US" altLang="en-US" smtClean="0"/>
              <a:t>Future Value=?</a:t>
            </a:r>
          </a:p>
        </p:txBody>
      </p:sp>
      <p:sp>
        <p:nvSpPr>
          <p:cNvPr id="35844" name="Slide Number Placeholder 5"/>
          <p:cNvSpPr>
            <a:spLocks noGrp="1"/>
          </p:cNvSpPr>
          <p:nvPr>
            <p:ph type="sldNum" sz="quarter" idx="10"/>
          </p:nvPr>
        </p:nvSpPr>
        <p:spPr>
          <a:xfrm>
            <a:off x="7885113" y="588327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fld id="{C8503B42-300D-4CA6-BDA0-4970CC1C5381}" type="slidenum">
              <a:rPr lang="en-US" altLang="en-US" sz="1400" smtClean="0">
                <a:solidFill>
                  <a:srgbClr val="3399FF"/>
                </a:solidFill>
                <a:latin typeface="Times New Roman" panose="02020603050405020304" pitchFamily="18" charset="0"/>
              </a:rPr>
              <a:pPr>
                <a:spcBef>
                  <a:spcPct val="0"/>
                </a:spcBef>
                <a:spcAft>
                  <a:spcPct val="0"/>
                </a:spcAft>
              </a:pPr>
              <a:t>17</a:t>
            </a:fld>
            <a:endParaRPr lang="en-US" altLang="en-US" sz="1400" smtClean="0">
              <a:solidFill>
                <a:srgbClr val="3399FF"/>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Simple Interest Present Value</a:t>
            </a:r>
          </a:p>
        </p:txBody>
      </p:sp>
      <p:sp>
        <p:nvSpPr>
          <p:cNvPr id="36867" name="Rectangle 3"/>
          <p:cNvSpPr>
            <a:spLocks noGrp="1" noChangeArrowheads="1"/>
          </p:cNvSpPr>
          <p:nvPr>
            <p:ph sz="quarter" idx="4294967295"/>
          </p:nvPr>
        </p:nvSpPr>
        <p:spPr>
          <a:xfrm>
            <a:off x="685800" y="2366963"/>
            <a:ext cx="7772400" cy="3424237"/>
          </a:xfrm>
        </p:spPr>
        <p:txBody>
          <a:bodyPr/>
          <a:lstStyle/>
          <a:p>
            <a:pPr marL="0" indent="0" eaLnBrk="1" hangingPunct="1">
              <a:spcAft>
                <a:spcPct val="0"/>
              </a:spcAft>
            </a:pPr>
            <a:r>
              <a:rPr lang="en-US" altLang="en-US" smtClean="0"/>
              <a:t>Future Value=$7500</a:t>
            </a:r>
          </a:p>
          <a:p>
            <a:pPr marL="0" indent="0" eaLnBrk="1" hangingPunct="1">
              <a:spcAft>
                <a:spcPct val="0"/>
              </a:spcAft>
            </a:pPr>
            <a:r>
              <a:rPr lang="en-US" altLang="en-US" smtClean="0"/>
              <a:t>Interest = $10%</a:t>
            </a:r>
          </a:p>
          <a:p>
            <a:pPr marL="0" indent="0" eaLnBrk="1" hangingPunct="1">
              <a:spcAft>
                <a:spcPct val="0"/>
              </a:spcAft>
            </a:pPr>
            <a:r>
              <a:rPr lang="en-US" altLang="en-US" smtClean="0"/>
              <a:t>Time   =  $5 Years</a:t>
            </a:r>
          </a:p>
          <a:p>
            <a:pPr marL="0" indent="0" eaLnBrk="1" hangingPunct="1">
              <a:spcAft>
                <a:spcPct val="0"/>
              </a:spcAft>
            </a:pPr>
            <a:r>
              <a:rPr lang="en-US" altLang="en-US" smtClean="0"/>
              <a:t>Interest =?</a:t>
            </a:r>
          </a:p>
          <a:p>
            <a:pPr marL="0" indent="0" eaLnBrk="1" hangingPunct="1">
              <a:spcAft>
                <a:spcPct val="0"/>
              </a:spcAft>
            </a:pPr>
            <a:r>
              <a:rPr lang="en-US" altLang="en-US" smtClean="0"/>
              <a:t>PRESENT Value=?</a:t>
            </a:r>
          </a:p>
        </p:txBody>
      </p:sp>
      <p:sp>
        <p:nvSpPr>
          <p:cNvPr id="36868" name="Slide Number Placeholder 5"/>
          <p:cNvSpPr>
            <a:spLocks noGrp="1"/>
          </p:cNvSpPr>
          <p:nvPr>
            <p:ph type="sldNum" sz="quarter" idx="10"/>
          </p:nvPr>
        </p:nvSpPr>
        <p:spPr>
          <a:xfrm>
            <a:off x="7885113" y="588327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fld id="{9419A202-EBA1-4796-A307-99845D9B0F47}" type="slidenum">
              <a:rPr lang="en-US" altLang="en-US" sz="1400" smtClean="0">
                <a:solidFill>
                  <a:srgbClr val="3399FF"/>
                </a:solidFill>
                <a:latin typeface="Times New Roman" panose="02020603050405020304" pitchFamily="18" charset="0"/>
              </a:rPr>
              <a:pPr>
                <a:spcBef>
                  <a:spcPct val="0"/>
                </a:spcBef>
                <a:spcAft>
                  <a:spcPct val="0"/>
                </a:spcAft>
              </a:pPr>
              <a:t>18</a:t>
            </a:fld>
            <a:endParaRPr lang="en-US" altLang="en-US" sz="1400" smtClean="0">
              <a:solidFill>
                <a:srgbClr val="3399FF"/>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Simple Interest Present Value</a:t>
            </a:r>
          </a:p>
        </p:txBody>
      </p:sp>
      <p:sp>
        <p:nvSpPr>
          <p:cNvPr id="37891" name="Rectangle 3"/>
          <p:cNvSpPr>
            <a:spLocks noGrp="1" noChangeArrowheads="1"/>
          </p:cNvSpPr>
          <p:nvPr>
            <p:ph sz="quarter" idx="4294967295"/>
          </p:nvPr>
        </p:nvSpPr>
        <p:spPr>
          <a:xfrm>
            <a:off x="685800" y="1600200"/>
            <a:ext cx="7772400" cy="4800600"/>
          </a:xfrm>
        </p:spPr>
        <p:txBody>
          <a:bodyPr/>
          <a:lstStyle/>
          <a:p>
            <a:pPr marL="0" indent="0" eaLnBrk="1" hangingPunct="1">
              <a:spcAft>
                <a:spcPct val="0"/>
              </a:spcAft>
            </a:pPr>
            <a:r>
              <a:rPr lang="en-US" altLang="en-US" smtClean="0"/>
              <a:t>P</a:t>
            </a:r>
            <a:r>
              <a:rPr lang="en-US" altLang="en-US" baseline="-25000" smtClean="0"/>
              <a:t>o</a:t>
            </a:r>
            <a:r>
              <a:rPr lang="en-US" altLang="en-US" smtClean="0"/>
              <a:t>+(P</a:t>
            </a:r>
            <a:r>
              <a:rPr lang="en-US" altLang="en-US" baseline="-25000" smtClean="0"/>
              <a:t>o </a:t>
            </a:r>
            <a:r>
              <a:rPr lang="en-US" altLang="en-US" smtClean="0"/>
              <a:t>*n*i)=7500</a:t>
            </a:r>
          </a:p>
          <a:p>
            <a:pPr marL="0" indent="0" eaLnBrk="1" hangingPunct="1">
              <a:spcAft>
                <a:spcPct val="0"/>
              </a:spcAft>
            </a:pPr>
            <a:r>
              <a:rPr lang="en-US" altLang="en-US" smtClean="0"/>
              <a:t>P</a:t>
            </a:r>
            <a:r>
              <a:rPr lang="en-US" altLang="en-US" baseline="-25000" smtClean="0"/>
              <a:t>o </a:t>
            </a:r>
            <a:r>
              <a:rPr lang="en-US" altLang="en-US" smtClean="0"/>
              <a:t>+(0.5 P</a:t>
            </a:r>
            <a:r>
              <a:rPr lang="en-US" altLang="en-US" baseline="-25000" smtClean="0"/>
              <a:t>o</a:t>
            </a:r>
            <a:r>
              <a:rPr lang="en-US" altLang="en-US" smtClean="0"/>
              <a:t>)=7500</a:t>
            </a:r>
          </a:p>
          <a:p>
            <a:pPr marL="0" indent="0" eaLnBrk="1" hangingPunct="1">
              <a:spcAft>
                <a:spcPct val="0"/>
              </a:spcAft>
            </a:pPr>
            <a:r>
              <a:rPr lang="en-US" altLang="en-US" smtClean="0"/>
              <a:t>1.5 P</a:t>
            </a:r>
            <a:r>
              <a:rPr lang="en-US" altLang="en-US" baseline="-25000" smtClean="0"/>
              <a:t>o </a:t>
            </a:r>
            <a:r>
              <a:rPr lang="en-US" altLang="en-US" smtClean="0"/>
              <a:t>=7500</a:t>
            </a:r>
          </a:p>
          <a:p>
            <a:pPr marL="0" indent="0" eaLnBrk="1" hangingPunct="1">
              <a:spcAft>
                <a:spcPct val="0"/>
              </a:spcAft>
            </a:pPr>
            <a:r>
              <a:rPr lang="en-US" altLang="en-US" smtClean="0"/>
              <a:t>P</a:t>
            </a:r>
            <a:r>
              <a:rPr lang="en-US" altLang="en-US" baseline="-25000" smtClean="0"/>
              <a:t>o </a:t>
            </a:r>
            <a:r>
              <a:rPr lang="en-US" altLang="en-US" smtClean="0"/>
              <a:t>=7500/1.5</a:t>
            </a:r>
          </a:p>
          <a:p>
            <a:pPr marL="0" indent="0" eaLnBrk="1" hangingPunct="1">
              <a:spcAft>
                <a:spcPct val="0"/>
              </a:spcAft>
            </a:pPr>
            <a:r>
              <a:rPr lang="en-US" altLang="en-US" smtClean="0"/>
              <a:t>P</a:t>
            </a:r>
            <a:r>
              <a:rPr lang="en-US" altLang="en-US" baseline="-25000" smtClean="0"/>
              <a:t>o </a:t>
            </a:r>
            <a:r>
              <a:rPr lang="en-US" altLang="en-US" smtClean="0"/>
              <a:t>=5000</a:t>
            </a:r>
          </a:p>
          <a:p>
            <a:pPr marL="0" indent="0" eaLnBrk="1" hangingPunct="1">
              <a:spcAft>
                <a:spcPct val="0"/>
              </a:spcAft>
            </a:pPr>
            <a:r>
              <a:rPr lang="en-US" altLang="en-US" smtClean="0"/>
              <a:t>Principal= 5000</a:t>
            </a:r>
          </a:p>
          <a:p>
            <a:pPr marL="0" indent="0" eaLnBrk="1" hangingPunct="1">
              <a:spcAft>
                <a:spcPct val="0"/>
              </a:spcAft>
            </a:pPr>
            <a:r>
              <a:rPr lang="en-US" altLang="en-US" smtClean="0"/>
              <a:t>Interest=Fv-Pv</a:t>
            </a:r>
          </a:p>
          <a:p>
            <a:pPr marL="0" indent="0" eaLnBrk="1" hangingPunct="1">
              <a:spcAft>
                <a:spcPct val="0"/>
              </a:spcAft>
            </a:pPr>
            <a:r>
              <a:rPr lang="en-US" altLang="en-US" smtClean="0"/>
              <a:t>Interest=7500-5000= 2500</a:t>
            </a:r>
          </a:p>
          <a:p>
            <a:pPr marL="0" indent="0" eaLnBrk="1" hangingPunct="1">
              <a:spcAft>
                <a:spcPct val="0"/>
              </a:spcAft>
            </a:pPr>
            <a:endParaRPr lang="en-US" altLang="en-US" smtClean="0"/>
          </a:p>
        </p:txBody>
      </p:sp>
      <p:sp>
        <p:nvSpPr>
          <p:cNvPr id="37892" name="Slide Number Placeholder 5"/>
          <p:cNvSpPr>
            <a:spLocks noGrp="1"/>
          </p:cNvSpPr>
          <p:nvPr>
            <p:ph type="sldNum" sz="quarter" idx="10"/>
          </p:nvPr>
        </p:nvSpPr>
        <p:spPr>
          <a:xfrm>
            <a:off x="7885113" y="588327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fld id="{83BD0C50-41C4-4D05-9FED-E4D2A1253E0B}" type="slidenum">
              <a:rPr lang="en-US" altLang="en-US" sz="1400" smtClean="0">
                <a:solidFill>
                  <a:srgbClr val="3399FF"/>
                </a:solidFill>
                <a:latin typeface="Times New Roman" panose="02020603050405020304" pitchFamily="18" charset="0"/>
              </a:rPr>
              <a:pPr>
                <a:spcBef>
                  <a:spcPct val="0"/>
                </a:spcBef>
                <a:spcAft>
                  <a:spcPct val="0"/>
                </a:spcAft>
              </a:pPr>
              <a:t>19</a:t>
            </a:fld>
            <a:endParaRPr lang="en-US" altLang="en-US" sz="1400" smtClean="0">
              <a:solidFill>
                <a:srgbClr val="3399FF"/>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2900" smtClean="0">
                <a:solidFill>
                  <a:schemeClr val="accent2"/>
                </a:solidFill>
              </a:rPr>
              <a:t>Decision Dilemma—Take a Lump Sum or Annual Installments </a:t>
            </a:r>
          </a:p>
        </p:txBody>
      </p:sp>
      <p:sp>
        <p:nvSpPr>
          <p:cNvPr id="18435" name="Rectangle 3"/>
          <p:cNvSpPr>
            <a:spLocks noGrp="1" noChangeArrowheads="1"/>
          </p:cNvSpPr>
          <p:nvPr>
            <p:ph type="body" sz="half" idx="1"/>
          </p:nvPr>
        </p:nvSpPr>
        <p:spPr>
          <a:xfrm>
            <a:off x="457200" y="1600200"/>
            <a:ext cx="4033838" cy="4530725"/>
          </a:xfrm>
        </p:spPr>
        <p:txBody>
          <a:bodyPr/>
          <a:lstStyle/>
          <a:p>
            <a:pPr marL="0" indent="0" eaLnBrk="1" hangingPunct="1">
              <a:lnSpc>
                <a:spcPct val="80000"/>
              </a:lnSpc>
              <a:spcAft>
                <a:spcPct val="0"/>
              </a:spcAft>
              <a:buFont typeface="Wingdings" panose="05000000000000000000" pitchFamily="2" charset="2"/>
              <a:buChar char="q"/>
            </a:pPr>
            <a:r>
              <a:rPr lang="en-US" altLang="en-US" sz="2200" smtClean="0">
                <a:solidFill>
                  <a:schemeClr val="tx2"/>
                </a:solidFill>
              </a:rPr>
              <a:t>A couple Won a Lucky Draw.</a:t>
            </a:r>
          </a:p>
          <a:p>
            <a:pPr marL="0" indent="0" eaLnBrk="1" hangingPunct="1">
              <a:lnSpc>
                <a:spcPct val="80000"/>
              </a:lnSpc>
              <a:spcAft>
                <a:spcPct val="0"/>
              </a:spcAft>
              <a:buFont typeface="Wingdings" panose="05000000000000000000" pitchFamily="2" charset="2"/>
              <a:buChar char="q"/>
            </a:pPr>
            <a:endParaRPr lang="en-US" altLang="en-US" sz="2200" smtClean="0">
              <a:solidFill>
                <a:schemeClr val="tx2"/>
              </a:solidFill>
            </a:endParaRPr>
          </a:p>
          <a:p>
            <a:pPr marL="0" indent="0" eaLnBrk="1" hangingPunct="1">
              <a:lnSpc>
                <a:spcPct val="80000"/>
              </a:lnSpc>
              <a:spcAft>
                <a:spcPct val="0"/>
              </a:spcAft>
              <a:buFont typeface="Wingdings" panose="05000000000000000000" pitchFamily="2" charset="2"/>
              <a:buChar char="q"/>
            </a:pPr>
            <a:r>
              <a:rPr lang="en-US" altLang="en-US" sz="2200" smtClean="0">
                <a:solidFill>
                  <a:schemeClr val="tx2"/>
                </a:solidFill>
              </a:rPr>
              <a:t>They had to choose between </a:t>
            </a:r>
            <a:r>
              <a:rPr lang="en-US" altLang="en-US" sz="2200" smtClean="0">
                <a:solidFill>
                  <a:srgbClr val="FF0000"/>
                </a:solidFill>
              </a:rPr>
              <a:t>a single lump sum $104 million</a:t>
            </a:r>
            <a:r>
              <a:rPr lang="en-US" altLang="en-US" sz="2200" smtClean="0">
                <a:solidFill>
                  <a:schemeClr val="tx2"/>
                </a:solidFill>
              </a:rPr>
              <a:t>, or $198 million paid out over 25 years (or </a:t>
            </a:r>
            <a:r>
              <a:rPr lang="en-US" altLang="en-US" sz="2200" smtClean="0">
                <a:solidFill>
                  <a:srgbClr val="FF0000"/>
                </a:solidFill>
              </a:rPr>
              <a:t>$7.92 million per year). </a:t>
            </a:r>
          </a:p>
          <a:p>
            <a:pPr marL="0" indent="0" eaLnBrk="1" hangingPunct="1">
              <a:lnSpc>
                <a:spcPct val="80000"/>
              </a:lnSpc>
              <a:spcAft>
                <a:spcPct val="0"/>
              </a:spcAft>
              <a:buFont typeface="Wingdings" panose="05000000000000000000" pitchFamily="2" charset="2"/>
              <a:buChar char="q"/>
            </a:pPr>
            <a:endParaRPr lang="en-US" altLang="en-US" sz="2200" smtClean="0">
              <a:solidFill>
                <a:srgbClr val="FF0000"/>
              </a:solidFill>
            </a:endParaRPr>
          </a:p>
          <a:p>
            <a:pPr marL="0" indent="0" eaLnBrk="1" hangingPunct="1">
              <a:lnSpc>
                <a:spcPct val="80000"/>
              </a:lnSpc>
              <a:spcAft>
                <a:spcPct val="0"/>
              </a:spcAft>
              <a:buFont typeface="Wingdings" panose="05000000000000000000" pitchFamily="2" charset="2"/>
              <a:buChar char="q"/>
            </a:pPr>
            <a:r>
              <a:rPr lang="en-US" altLang="en-US" sz="2200" smtClean="0">
                <a:solidFill>
                  <a:schemeClr val="tx2"/>
                </a:solidFill>
              </a:rPr>
              <a:t>The winning couple opted for the lump sum.</a:t>
            </a:r>
          </a:p>
          <a:p>
            <a:pPr marL="0" indent="0" eaLnBrk="1" hangingPunct="1">
              <a:lnSpc>
                <a:spcPct val="80000"/>
              </a:lnSpc>
              <a:spcAft>
                <a:spcPct val="0"/>
              </a:spcAft>
              <a:buFont typeface="Wingdings" panose="05000000000000000000" pitchFamily="2" charset="2"/>
              <a:buChar char="q"/>
            </a:pPr>
            <a:endParaRPr lang="en-US" altLang="en-US" sz="2200" smtClean="0">
              <a:solidFill>
                <a:schemeClr val="tx2"/>
              </a:solidFill>
            </a:endParaRPr>
          </a:p>
          <a:p>
            <a:pPr marL="0" indent="0" eaLnBrk="1" hangingPunct="1">
              <a:lnSpc>
                <a:spcPct val="80000"/>
              </a:lnSpc>
              <a:spcAft>
                <a:spcPct val="0"/>
              </a:spcAft>
              <a:buFont typeface="Wingdings" panose="05000000000000000000" pitchFamily="2" charset="2"/>
              <a:buChar char="q"/>
            </a:pPr>
            <a:r>
              <a:rPr lang="en-US" altLang="en-US" sz="2200" smtClean="0">
                <a:solidFill>
                  <a:schemeClr val="tx2"/>
                </a:solidFill>
              </a:rPr>
              <a:t>Did they make the right choice? What basis do we make such an economic comparison? </a:t>
            </a:r>
          </a:p>
        </p:txBody>
      </p:sp>
      <p:pic>
        <p:nvPicPr>
          <p:cNvPr id="18436" name="Picture 4" descr="j0107596[1]"/>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011738" y="1893888"/>
            <a:ext cx="2944812" cy="254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7"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
        <p:nvSpPr>
          <p:cNvPr id="18438" name="Slide Number Placeholder 2"/>
          <p:cNvSpPr>
            <a:spLocks noGrp="1"/>
          </p:cNvSpPr>
          <p:nvPr>
            <p:ph type="sldNum" sz="quarter" idx="12"/>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28615C-9B4B-4DD2-B8AE-32ED87E6BF6D}" type="slidenum">
              <a:rPr lang="en-US" altLang="en-US" sz="1400" smtClean="0"/>
              <a:pPr/>
              <a:t>2</a:t>
            </a:fld>
            <a:endParaRPr lang="en-US" altLang="en-US" sz="1400" smtClean="0"/>
          </a:p>
        </p:txBody>
      </p:sp>
    </p:spTree>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3891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815E12B2-1219-479D-A107-6BEB5C3F7E6E}" type="slidenum">
              <a:rPr lang="en-US" altLang="en-US" sz="1400" smtClean="0"/>
              <a:pPr>
                <a:spcBef>
                  <a:spcPct val="0"/>
                </a:spcBef>
                <a:spcAft>
                  <a:spcPct val="0"/>
                </a:spcAft>
              </a:pPr>
              <a:t>20</a:t>
            </a:fld>
            <a:endParaRPr lang="en-US" altLang="en-US" sz="1400" smtClean="0"/>
          </a:p>
        </p:txBody>
      </p:sp>
      <p:sp>
        <p:nvSpPr>
          <p:cNvPr id="38916" name="Rectangle 2"/>
          <p:cNvSpPr>
            <a:spLocks noGrp="1" noChangeArrowheads="1"/>
          </p:cNvSpPr>
          <p:nvPr>
            <p:ph type="title"/>
          </p:nvPr>
        </p:nvSpPr>
        <p:spPr/>
        <p:txBody>
          <a:bodyPr/>
          <a:lstStyle/>
          <a:p>
            <a:pPr eaLnBrk="1" hangingPunct="1"/>
            <a:r>
              <a:rPr lang="en-US" altLang="en-US" smtClean="0">
                <a:solidFill>
                  <a:srgbClr val="000000"/>
                </a:solidFill>
              </a:rPr>
              <a:t>Future Value of a Single Amount</a:t>
            </a:r>
          </a:p>
        </p:txBody>
      </p:sp>
      <p:sp>
        <p:nvSpPr>
          <p:cNvPr id="38917" name="Rectangle 3"/>
          <p:cNvSpPr>
            <a:spLocks noGrp="1" noChangeArrowheads="1"/>
          </p:cNvSpPr>
          <p:nvPr>
            <p:ph type="body" idx="1"/>
          </p:nvPr>
        </p:nvSpPr>
        <p:spPr/>
        <p:txBody>
          <a:bodyPr/>
          <a:lstStyle/>
          <a:p>
            <a:pPr eaLnBrk="1" hangingPunct="1">
              <a:buFontTx/>
              <a:buChar char="•"/>
            </a:pPr>
            <a:r>
              <a:rPr lang="en-US" altLang="en-US" sz="2800" b="1" smtClean="0">
                <a:latin typeface="Times New Roman" panose="02020603050405020304" pitchFamily="18" charset="0"/>
              </a:rPr>
              <a:t>Future value</a:t>
            </a:r>
            <a:r>
              <a:rPr lang="en-US" altLang="en-US" sz="2800" smtClean="0">
                <a:latin typeface="Times New Roman" panose="02020603050405020304" pitchFamily="18" charset="0"/>
              </a:rPr>
              <a:t> is the value at a given future date of an amount placed on deposit today and earning interest at a specified rate. Found by applying </a:t>
            </a:r>
            <a:r>
              <a:rPr lang="en-US" altLang="en-US" sz="2800" i="1" smtClean="0">
                <a:latin typeface="Times New Roman" panose="02020603050405020304" pitchFamily="18" charset="0"/>
              </a:rPr>
              <a:t>compound interest</a:t>
            </a:r>
            <a:r>
              <a:rPr lang="en-US" altLang="en-US" sz="2800" smtClean="0">
                <a:latin typeface="Times New Roman" panose="02020603050405020304" pitchFamily="18" charset="0"/>
              </a:rPr>
              <a:t> over a specified period of time.</a:t>
            </a:r>
          </a:p>
          <a:p>
            <a:pPr eaLnBrk="1" hangingPunct="1">
              <a:buFontTx/>
              <a:buChar char="•"/>
            </a:pPr>
            <a:r>
              <a:rPr lang="en-US" altLang="en-US" sz="2800" b="1" smtClean="0">
                <a:latin typeface="Times New Roman" panose="02020603050405020304" pitchFamily="18" charset="0"/>
              </a:rPr>
              <a:t>Compound interest </a:t>
            </a:r>
            <a:r>
              <a:rPr lang="en-US" altLang="en-US" sz="2800" smtClean="0">
                <a:latin typeface="Times New Roman" panose="02020603050405020304" pitchFamily="18" charset="0"/>
              </a:rPr>
              <a:t>is interest that is earned on a given deposit and has become part of the </a:t>
            </a:r>
            <a:r>
              <a:rPr lang="en-US" altLang="en-US" sz="2800" i="1" smtClean="0">
                <a:latin typeface="Times New Roman" panose="02020603050405020304" pitchFamily="18" charset="0"/>
              </a:rPr>
              <a:t>principal</a:t>
            </a:r>
            <a:r>
              <a:rPr lang="en-US" altLang="en-US" sz="2800" smtClean="0">
                <a:latin typeface="Times New Roman" panose="02020603050405020304" pitchFamily="18" charset="0"/>
              </a:rPr>
              <a:t> at the end of a specified period.</a:t>
            </a:r>
          </a:p>
          <a:p>
            <a:pPr eaLnBrk="1" hangingPunct="1">
              <a:buFontTx/>
              <a:buChar char="•"/>
            </a:pPr>
            <a:r>
              <a:rPr lang="en-US" altLang="en-US" sz="2800" b="1" smtClean="0">
                <a:latin typeface="Times New Roman" panose="02020603050405020304" pitchFamily="18" charset="0"/>
              </a:rPr>
              <a:t>Principal </a:t>
            </a:r>
            <a:r>
              <a:rPr lang="en-US" altLang="en-US" sz="2800" smtClean="0">
                <a:latin typeface="Times New Roman" panose="02020603050405020304" pitchFamily="18" charset="0"/>
              </a:rPr>
              <a:t>is the amount of money on which interest is paid.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3993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90F96CE2-9211-4EF1-A171-B6612FBD0A76}" type="slidenum">
              <a:rPr lang="en-US" altLang="en-US" sz="1400" smtClean="0"/>
              <a:pPr>
                <a:spcBef>
                  <a:spcPct val="0"/>
                </a:spcBef>
                <a:spcAft>
                  <a:spcPct val="0"/>
                </a:spcAft>
              </a:pPr>
              <a:t>21</a:t>
            </a:fld>
            <a:endParaRPr lang="en-US" altLang="en-US" sz="1400" smtClean="0"/>
          </a:p>
        </p:txBody>
      </p:sp>
      <p:sp>
        <p:nvSpPr>
          <p:cNvPr id="39940"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Future Value of a Single Amount: The Equation for Future Value</a:t>
            </a:r>
            <a:endParaRPr lang="en-US" altLang="en-US" smtClean="0">
              <a:solidFill>
                <a:srgbClr val="000000"/>
              </a:solidFill>
            </a:endParaRPr>
          </a:p>
        </p:txBody>
      </p:sp>
      <p:sp>
        <p:nvSpPr>
          <p:cNvPr id="39941" name="Rectangle 3"/>
          <p:cNvSpPr>
            <a:spLocks noGrp="1" noChangeArrowheads="1"/>
          </p:cNvSpPr>
          <p:nvPr>
            <p:ph type="body" idx="1"/>
          </p:nvPr>
        </p:nvSpPr>
        <p:spPr/>
        <p:txBody>
          <a:bodyPr/>
          <a:lstStyle/>
          <a:p>
            <a:pPr eaLnBrk="1" hangingPunct="1">
              <a:buFontTx/>
              <a:buChar char="•"/>
            </a:pPr>
            <a:r>
              <a:rPr lang="en-US" altLang="en-US" sz="2400" smtClean="0">
                <a:latin typeface="Times New Roman" panose="02020603050405020304" pitchFamily="18" charset="0"/>
              </a:rPr>
              <a:t>We use the following notation for the various inputs:</a:t>
            </a:r>
          </a:p>
          <a:p>
            <a:pPr lvl="1" eaLnBrk="1" hangingPunct="1"/>
            <a:r>
              <a:rPr lang="en-US" altLang="en-US" sz="2000" i="1" smtClean="0">
                <a:latin typeface="Times New Roman" panose="02020603050405020304" pitchFamily="18" charset="0"/>
              </a:rPr>
              <a:t>FV</a:t>
            </a:r>
            <a:r>
              <a:rPr lang="en-US" altLang="en-US" sz="2000" i="1" baseline="-25000" smtClean="0">
                <a:latin typeface="Times New Roman" panose="02020603050405020304" pitchFamily="18" charset="0"/>
              </a:rPr>
              <a:t>n</a:t>
            </a:r>
            <a:r>
              <a:rPr lang="en-US" altLang="en-US" sz="2000" smtClean="0">
                <a:latin typeface="Times New Roman" panose="02020603050405020304" pitchFamily="18" charset="0"/>
              </a:rPr>
              <a:t> = future value at the end of period </a:t>
            </a:r>
            <a:r>
              <a:rPr lang="en-US" altLang="en-US" sz="2000" i="1" smtClean="0">
                <a:latin typeface="Times New Roman" panose="02020603050405020304" pitchFamily="18" charset="0"/>
              </a:rPr>
              <a:t>n</a:t>
            </a:r>
            <a:endParaRPr lang="en-US" altLang="en-US" sz="2000" smtClean="0">
              <a:latin typeface="Times New Roman" panose="02020603050405020304" pitchFamily="18" charset="0"/>
            </a:endParaRPr>
          </a:p>
          <a:p>
            <a:pPr lvl="1" eaLnBrk="1" hangingPunct="1"/>
            <a:r>
              <a:rPr lang="en-US" altLang="en-US" sz="2000" i="1" smtClean="0">
                <a:latin typeface="Times New Roman" panose="02020603050405020304" pitchFamily="18" charset="0"/>
              </a:rPr>
              <a:t>PV</a:t>
            </a:r>
            <a:r>
              <a:rPr lang="en-US" altLang="en-US" sz="2000" smtClean="0">
                <a:latin typeface="Times New Roman" panose="02020603050405020304" pitchFamily="18" charset="0"/>
              </a:rPr>
              <a:t> = initial principal, or present value</a:t>
            </a:r>
          </a:p>
          <a:p>
            <a:pPr lvl="1" eaLnBrk="1" hangingPunct="1"/>
            <a:r>
              <a:rPr lang="en-US" altLang="en-US" sz="2000" i="1" smtClean="0">
                <a:latin typeface="Times New Roman" panose="02020603050405020304" pitchFamily="18" charset="0"/>
              </a:rPr>
              <a:t>r</a:t>
            </a:r>
            <a:r>
              <a:rPr lang="en-US" altLang="en-US" sz="2000" smtClean="0">
                <a:latin typeface="Times New Roman" panose="02020603050405020304" pitchFamily="18" charset="0"/>
              </a:rPr>
              <a:t> = annual rate of interest paid. (</a:t>
            </a:r>
            <a:r>
              <a:rPr lang="en-US" altLang="en-US" sz="2000" i="1" smtClean="0">
                <a:latin typeface="Times New Roman" panose="02020603050405020304" pitchFamily="18" charset="0"/>
              </a:rPr>
              <a:t>Note: </a:t>
            </a:r>
            <a:r>
              <a:rPr lang="en-US" altLang="en-US" sz="2000" smtClean="0">
                <a:latin typeface="Times New Roman" panose="02020603050405020304" pitchFamily="18" charset="0"/>
              </a:rPr>
              <a:t>On financial calculators, </a:t>
            </a:r>
            <a:r>
              <a:rPr lang="en-US" altLang="en-US" sz="2000" b="1" smtClean="0">
                <a:latin typeface="Times New Roman" panose="02020603050405020304" pitchFamily="18" charset="0"/>
              </a:rPr>
              <a:t>I</a:t>
            </a:r>
            <a:r>
              <a:rPr lang="en-US" altLang="en-US" sz="2000" smtClean="0">
                <a:latin typeface="Times New Roman" panose="02020603050405020304" pitchFamily="18" charset="0"/>
              </a:rPr>
              <a:t> is typically used to represent this rate.)</a:t>
            </a:r>
          </a:p>
          <a:p>
            <a:pPr lvl="1" eaLnBrk="1" hangingPunct="1"/>
            <a:r>
              <a:rPr lang="en-US" altLang="en-US" sz="2000" i="1" smtClean="0">
                <a:latin typeface="Times New Roman" panose="02020603050405020304" pitchFamily="18" charset="0"/>
              </a:rPr>
              <a:t>n</a:t>
            </a:r>
            <a:r>
              <a:rPr lang="en-US" altLang="en-US" sz="2000" smtClean="0">
                <a:latin typeface="Times New Roman" panose="02020603050405020304" pitchFamily="18" charset="0"/>
              </a:rPr>
              <a:t> = number of periods (typically years) that the money is left on deposit</a:t>
            </a:r>
          </a:p>
          <a:p>
            <a:pPr eaLnBrk="1" hangingPunct="1">
              <a:buFontTx/>
              <a:buChar char="•"/>
            </a:pPr>
            <a:r>
              <a:rPr lang="en-US" altLang="en-US" sz="2400" smtClean="0">
                <a:latin typeface="Times New Roman" panose="02020603050405020304" pitchFamily="18" charset="0"/>
              </a:rPr>
              <a:t>The general equation for the future value at the end of period </a:t>
            </a:r>
            <a:r>
              <a:rPr lang="en-US" altLang="en-US" sz="2400" i="1" smtClean="0">
                <a:latin typeface="Times New Roman" panose="02020603050405020304" pitchFamily="18" charset="0"/>
              </a:rPr>
              <a:t>n</a:t>
            </a:r>
            <a:r>
              <a:rPr lang="en-US" altLang="en-US" sz="2400" smtClean="0">
                <a:latin typeface="Times New Roman" panose="02020603050405020304" pitchFamily="18" charset="0"/>
              </a:rPr>
              <a:t> is</a:t>
            </a:r>
          </a:p>
          <a:p>
            <a:pPr algn="ctr" eaLnBrk="1" hangingPunct="1"/>
            <a:r>
              <a:rPr lang="en-US" altLang="en-US" sz="2000" i="1" smtClean="0">
                <a:latin typeface="Times New Roman" panose="02020603050405020304" pitchFamily="18" charset="0"/>
              </a:rPr>
              <a:t>FV</a:t>
            </a:r>
            <a:r>
              <a:rPr lang="en-US" altLang="en-US" sz="2000" i="1" baseline="-25000" smtClean="0">
                <a:latin typeface="Times New Roman" panose="02020603050405020304" pitchFamily="18" charset="0"/>
              </a:rPr>
              <a:t>n</a:t>
            </a:r>
            <a:r>
              <a:rPr lang="en-US" altLang="en-US" sz="2000" smtClean="0">
                <a:latin typeface="Times New Roman" panose="02020603050405020304" pitchFamily="18" charset="0"/>
              </a:rPr>
              <a:t> = </a:t>
            </a:r>
            <a:r>
              <a:rPr lang="en-US" altLang="en-US" sz="2000" i="1" smtClean="0">
                <a:latin typeface="Times New Roman" panose="02020603050405020304" pitchFamily="18" charset="0"/>
              </a:rPr>
              <a:t>PV</a:t>
            </a:r>
            <a:r>
              <a:rPr lang="en-US" altLang="en-US" sz="2000" smtClean="0">
                <a:latin typeface="Times New Roman" panose="02020603050405020304" pitchFamily="18" charset="0"/>
              </a:rPr>
              <a:t> </a:t>
            </a:r>
            <a:r>
              <a:rPr lang="en-US" altLang="en-US" sz="2000" smtClean="0">
                <a:latin typeface="Times New Roman" panose="02020603050405020304" pitchFamily="18" charset="0"/>
                <a:sym typeface="Symbol" panose="05050102010706020507" pitchFamily="18" charset="2"/>
              </a:rPr>
              <a:t></a:t>
            </a:r>
            <a:r>
              <a:rPr lang="en-US" altLang="en-US" sz="2000" smtClean="0">
                <a:latin typeface="Times New Roman" panose="02020603050405020304" pitchFamily="18" charset="0"/>
              </a:rPr>
              <a:t> (1 + </a:t>
            </a:r>
            <a:r>
              <a:rPr lang="en-US" altLang="en-US" sz="2000" i="1" smtClean="0">
                <a:latin typeface="Times New Roman" panose="02020603050405020304" pitchFamily="18" charset="0"/>
              </a:rPr>
              <a:t>r</a:t>
            </a:r>
            <a:r>
              <a:rPr lang="en-US" altLang="en-US" sz="2000" smtClean="0">
                <a:latin typeface="Times New Roman" panose="02020603050405020304" pitchFamily="18" charset="0"/>
              </a:rPr>
              <a:t>)</a:t>
            </a:r>
            <a:r>
              <a:rPr lang="en-US" altLang="en-US" sz="2000" i="1" baseline="30000" smtClean="0">
                <a:latin typeface="Times New Roman" panose="02020603050405020304" pitchFamily="18" charset="0"/>
              </a:rPr>
              <a:t>n</a:t>
            </a:r>
            <a:endParaRPr lang="en-US" altLang="en-US" sz="2400" i="1" baseline="30000" smtClean="0">
              <a:latin typeface="Times New Roman" panose="02020603050405020304" pitchFamily="18" charset="0"/>
            </a:endParaRPr>
          </a:p>
        </p:txBody>
      </p:sp>
      <p:pic>
        <p:nvPicPr>
          <p:cNvPr id="39942" name="Picture 4" descr="InMore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5335588"/>
            <a:ext cx="31178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1752600"/>
            <a:ext cx="7620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20000"/>
              </a:spcAft>
              <a:defRPr/>
            </a:pPr>
            <a:r>
              <a:rPr lang="en-US" sz="3600" smtClean="0">
                <a:solidFill>
                  <a:srgbClr val="A75151"/>
                </a:solidFill>
                <a:effectLst>
                  <a:outerShdw blurRad="38100" dist="38100" dir="2700000" algn="tl">
                    <a:srgbClr val="C0C0C0"/>
                  </a:outerShdw>
                </a:effectLst>
                <a:latin typeface="Arial" panose="020B0604020202020204" pitchFamily="34" charset="0"/>
              </a:rPr>
              <a:t>	</a:t>
            </a:r>
            <a:r>
              <a:rPr lang="en-US" sz="3400" smtClean="0">
                <a:solidFill>
                  <a:srgbClr val="D93192"/>
                </a:solidFill>
                <a:effectLst>
                  <a:outerShdw blurRad="38100" dist="38100" dir="2700000" algn="tl">
                    <a:srgbClr val="C0C0C0"/>
                  </a:outerShdw>
                </a:effectLst>
                <a:latin typeface="Arial" panose="020B0604020202020204" pitchFamily="34" charset="0"/>
              </a:rPr>
              <a:t>FV</a:t>
            </a:r>
            <a:r>
              <a:rPr lang="en-US" sz="3400" baseline="-25000" smtClean="0">
                <a:solidFill>
                  <a:schemeClr val="tx2"/>
                </a:solidFill>
                <a:effectLst>
                  <a:outerShdw blurRad="38100" dist="38100" dir="2700000" algn="tl">
                    <a:srgbClr val="C0C0C0"/>
                  </a:outerShdw>
                </a:effectLst>
                <a:latin typeface="Arial" panose="020B0604020202020204" pitchFamily="34" charset="0"/>
              </a:rPr>
              <a:t>2</a:t>
            </a:r>
            <a:r>
              <a:rPr lang="en-US" sz="3400" smtClean="0">
                <a:solidFill>
                  <a:srgbClr val="000000"/>
                </a:solidFill>
                <a:latin typeface="Arial" panose="020B0604020202020204" pitchFamily="34" charset="0"/>
              </a:rPr>
              <a:t> 	=</a:t>
            </a:r>
            <a:r>
              <a:rPr lang="en-US" sz="3400" smtClean="0">
                <a:solidFill>
                  <a:srgbClr val="42B200"/>
                </a:solidFill>
                <a:latin typeface="Arial" panose="020B0604020202020204" pitchFamily="34" charset="0"/>
              </a:rPr>
              <a:t> $1,000 </a:t>
            </a:r>
            <a:r>
              <a:rPr lang="en-US" sz="3400" smtClean="0">
                <a:solidFill>
                  <a:srgbClr val="000000"/>
                </a:solidFill>
                <a:latin typeface="Arial" panose="020B0604020202020204" pitchFamily="34" charset="0"/>
              </a:rPr>
              <a:t>(</a:t>
            </a:r>
            <a:r>
              <a:rPr lang="en-US" sz="3400" smtClean="0">
                <a:solidFill>
                  <a:schemeClr val="hlink"/>
                </a:solidFill>
                <a:effectLst>
                  <a:outerShdw blurRad="38100" dist="38100" dir="2700000" algn="tl">
                    <a:srgbClr val="C0C0C0"/>
                  </a:outerShdw>
                </a:effectLst>
                <a:latin typeface="Arial" panose="020B0604020202020204" pitchFamily="34" charset="0"/>
              </a:rPr>
              <a:t>FVIF</a:t>
            </a:r>
            <a:r>
              <a:rPr lang="en-US" sz="3400" baseline="-25000" smtClean="0">
                <a:solidFill>
                  <a:srgbClr val="C277FF"/>
                </a:solidFill>
                <a:latin typeface="Arial" panose="020B0604020202020204" pitchFamily="34" charset="0"/>
              </a:rPr>
              <a:t>7%</a:t>
            </a:r>
            <a:r>
              <a:rPr lang="en-US" sz="3400" baseline="-25000" smtClean="0">
                <a:solidFill>
                  <a:srgbClr val="000000"/>
                </a:solidFill>
                <a:latin typeface="Arial" panose="020B0604020202020204" pitchFamily="34" charset="0"/>
              </a:rPr>
              <a:t>,</a:t>
            </a:r>
            <a:r>
              <a:rPr lang="en-US" sz="3400" baseline="-25000" smtClean="0">
                <a:solidFill>
                  <a:schemeClr val="tx2"/>
                </a:solidFill>
                <a:latin typeface="Arial" panose="020B0604020202020204" pitchFamily="34" charset="0"/>
              </a:rPr>
              <a:t>2</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$1,000</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1.145</a:t>
            </a:r>
            <a:r>
              <a:rPr lang="en-US" sz="3400" smtClean="0">
                <a:solidFill>
                  <a:srgbClr val="000000"/>
                </a:solidFill>
                <a:latin typeface="Arial" panose="020B0604020202020204" pitchFamily="34" charset="0"/>
              </a:rPr>
              <a:t>)					= </a:t>
            </a:r>
            <a:r>
              <a:rPr lang="en-US" sz="3400" smtClean="0">
                <a:solidFill>
                  <a:srgbClr val="D93192"/>
                </a:solidFill>
                <a:effectLst>
                  <a:outerShdw blurRad="38100" dist="38100" dir="2700000" algn="tl">
                    <a:srgbClr val="C0C0C0"/>
                  </a:outerShdw>
                </a:effectLst>
                <a:latin typeface="Arial" panose="020B0604020202020204" pitchFamily="34" charset="0"/>
              </a:rPr>
              <a:t>$1,145</a:t>
            </a:r>
            <a:r>
              <a:rPr lang="en-US" sz="3400" smtClean="0">
                <a:solidFill>
                  <a:srgbClr val="000000"/>
                </a:solidFill>
                <a:latin typeface="Arial" panose="020B0604020202020204" pitchFamily="34" charset="0"/>
              </a:rPr>
              <a:t>  </a:t>
            </a:r>
            <a:r>
              <a:rPr lang="en-US" sz="2800" smtClean="0">
                <a:solidFill>
                  <a:srgbClr val="000000"/>
                </a:solidFill>
                <a:latin typeface="Arial" panose="020B0604020202020204" pitchFamily="34" charset="0"/>
              </a:rPr>
              <a:t>[Due to Rounding]</a:t>
            </a:r>
          </a:p>
        </p:txBody>
      </p:sp>
      <p:sp>
        <p:nvSpPr>
          <p:cNvPr id="41987" name="Line 3"/>
          <p:cNvSpPr>
            <a:spLocks noChangeShapeType="1"/>
          </p:cNvSpPr>
          <p:nvPr/>
        </p:nvSpPr>
        <p:spPr bwMode="auto">
          <a:xfrm>
            <a:off x="1905000" y="1676400"/>
            <a:ext cx="6934200" cy="0"/>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8" name="Rectangle 4"/>
          <p:cNvSpPr>
            <a:spLocks noGrp="1" noChangeArrowheads="1"/>
          </p:cNvSpPr>
          <p:nvPr>
            <p:ph type="title"/>
          </p:nvPr>
        </p:nvSpPr>
        <p:spPr>
          <a:xfrm>
            <a:off x="1676400" y="476250"/>
            <a:ext cx="7391400" cy="1276350"/>
          </a:xfrm>
          <a:effectLst>
            <a:outerShdw dist="71842" dir="2700000" algn="ctr" rotWithShape="0">
              <a:schemeClr val="bg2"/>
            </a:outerShdw>
          </a:effectLst>
        </p:spPr>
        <p:txBody>
          <a:bodyPr/>
          <a:lstStyle/>
          <a:p>
            <a:pPr eaLnBrk="1" hangingPunct="1"/>
            <a:r>
              <a:rPr lang="en-US" altLang="en-US" smtClean="0"/>
              <a:t>Using Future Value Tables</a:t>
            </a:r>
          </a:p>
        </p:txBody>
      </p:sp>
      <p:graphicFrame>
        <p:nvGraphicFramePr>
          <p:cNvPr id="41989" name="Object 6">
            <a:hlinkClick r:id="" action="ppaction://ole?verb=0"/>
          </p:cNvPr>
          <p:cNvGraphicFramePr>
            <a:graphicFrameLocks noGrp="1"/>
          </p:cNvGraphicFramePr>
          <p:nvPr>
            <p:ph type="tbl" idx="1"/>
          </p:nvPr>
        </p:nvGraphicFramePr>
        <p:xfrm>
          <a:off x="685800" y="3486150"/>
          <a:ext cx="7770813" cy="3219450"/>
        </p:xfrm>
        <a:graphic>
          <a:graphicData uri="http://schemas.openxmlformats.org/presentationml/2006/ole">
            <mc:AlternateContent xmlns:mc="http://schemas.openxmlformats.org/markup-compatibility/2006">
              <mc:Choice xmlns:v="urn:schemas-microsoft-com:vml" Requires="v">
                <p:oleObj spid="_x0000_s42002" name="Document" r:id="rId3" imgW="8101584" imgH="3355848" progId="Word.Document.6">
                  <p:embed/>
                </p:oleObj>
              </mc:Choice>
              <mc:Fallback>
                <p:oleObj name="Document" r:id="rId3" imgW="8101584" imgH="3355848" progId="Word.Document.6">
                  <p:embed/>
                  <p:pic>
                    <p:nvPicPr>
                      <p:cNvPr id="0" name="Object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486150"/>
                        <a:ext cx="7770813"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Line 5"/>
          <p:cNvSpPr>
            <a:spLocks noChangeShapeType="1"/>
          </p:cNvSpPr>
          <p:nvPr/>
        </p:nvSpPr>
        <p:spPr bwMode="auto">
          <a:xfrm>
            <a:off x="1828800" y="1600200"/>
            <a:ext cx="69342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Line 7"/>
          <p:cNvSpPr>
            <a:spLocks noChangeShapeType="1"/>
          </p:cNvSpPr>
          <p:nvPr/>
        </p:nvSpPr>
        <p:spPr bwMode="auto">
          <a:xfrm>
            <a:off x="1066800" y="396240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Line 8"/>
          <p:cNvSpPr>
            <a:spLocks noChangeShapeType="1"/>
          </p:cNvSpPr>
          <p:nvPr/>
        </p:nvSpPr>
        <p:spPr bwMode="auto">
          <a:xfrm>
            <a:off x="2819400" y="3429000"/>
            <a:ext cx="0" cy="31242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3" name="Line 9"/>
          <p:cNvSpPr>
            <a:spLocks noChangeShapeType="1"/>
          </p:cNvSpPr>
          <p:nvPr/>
        </p:nvSpPr>
        <p:spPr bwMode="auto">
          <a:xfrm>
            <a:off x="1066800" y="4495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4" name="Line 10"/>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5" name="Line 11"/>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6" name="Line 12"/>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7" name="Line 13"/>
          <p:cNvSpPr>
            <a:spLocks noChangeShapeType="1"/>
          </p:cNvSpPr>
          <p:nvPr/>
        </p:nvSpPr>
        <p:spPr bwMode="auto">
          <a:xfrm>
            <a:off x="4724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8" name="Line 14"/>
          <p:cNvSpPr>
            <a:spLocks noChangeShapeType="1"/>
          </p:cNvSpPr>
          <p:nvPr/>
        </p:nvSpPr>
        <p:spPr bwMode="auto">
          <a:xfrm>
            <a:off x="65532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
        <p:nvSpPr>
          <p:cNvPr id="42000" name="Slide Number Placeholder 2"/>
          <p:cNvSpPr>
            <a:spLocks noGrp="1"/>
          </p:cNvSpPr>
          <p:nvPr>
            <p:ph type="sldNum" sz="quarter" idx="12"/>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E840216-0B2E-447F-B89D-F7FBC0B5BE59}" type="slidenum">
              <a:rPr lang="en-US" altLang="en-US" sz="1400" smtClean="0"/>
              <a:pPr/>
              <a:t>22</a:t>
            </a:fld>
            <a:endParaRPr lang="en-US" altLang="en-US" sz="1400" smtClean="0"/>
          </a:p>
        </p:txBody>
      </p:sp>
    </p:spTree>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4301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57260C5E-AF77-46C0-9774-551D5935780B}" type="slidenum">
              <a:rPr lang="en-US" altLang="en-US" sz="1400" smtClean="0"/>
              <a:pPr>
                <a:spcBef>
                  <a:spcPct val="0"/>
                </a:spcBef>
                <a:spcAft>
                  <a:spcPct val="0"/>
                </a:spcAft>
              </a:pPr>
              <a:t>23</a:t>
            </a:fld>
            <a:endParaRPr lang="en-US" altLang="en-US" sz="1400" smtClean="0"/>
          </a:p>
        </p:txBody>
      </p:sp>
      <p:sp>
        <p:nvSpPr>
          <p:cNvPr id="43012"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Future Value of a Single Amount: The Equation for Future Value</a:t>
            </a:r>
            <a:endParaRPr lang="en-US" altLang="en-US" smtClean="0">
              <a:solidFill>
                <a:srgbClr val="000000"/>
              </a:solidFill>
            </a:endParaRPr>
          </a:p>
        </p:txBody>
      </p:sp>
      <p:sp>
        <p:nvSpPr>
          <p:cNvPr id="43013" name="Rectangle 3"/>
          <p:cNvSpPr>
            <a:spLocks noGrp="1" noChangeArrowheads="1"/>
          </p:cNvSpPr>
          <p:nvPr>
            <p:ph type="body" idx="1"/>
          </p:nvPr>
        </p:nvSpPr>
        <p:spPr/>
        <p:txBody>
          <a:bodyPr/>
          <a:lstStyle/>
          <a:p>
            <a:pPr marL="0" indent="0" eaLnBrk="1" hangingPunct="1"/>
            <a:r>
              <a:rPr lang="en-US" altLang="en-US" sz="2400" smtClean="0">
                <a:latin typeface="Times New Roman" panose="02020603050405020304" pitchFamily="18" charset="0"/>
              </a:rPr>
              <a:t>Jane Farber places $800 in a savings account paying 6% interest compounded annually. She wants to know how much money will be in the account at the end of five years.</a:t>
            </a:r>
          </a:p>
          <a:p>
            <a:pPr marL="0" indent="0" eaLnBrk="1" hangingPunct="1"/>
            <a:endParaRPr lang="en-US" altLang="en-US" sz="2400" smtClean="0">
              <a:latin typeface="Times New Roman" panose="02020603050405020304" pitchFamily="18" charset="0"/>
            </a:endParaRPr>
          </a:p>
          <a:p>
            <a:pPr marL="0" indent="0" eaLnBrk="1" hangingPunct="1">
              <a:spcBef>
                <a:spcPts val="1800"/>
              </a:spcBef>
            </a:pPr>
            <a:r>
              <a:rPr lang="en-US" altLang="en-US" sz="2400" smtClean="0">
                <a:latin typeface="Times New Roman" panose="02020603050405020304" pitchFamily="18" charset="0"/>
              </a:rPr>
              <a:t>This analysis can be depicted on a time line as follows:</a:t>
            </a:r>
          </a:p>
        </p:txBody>
      </p:sp>
      <p:sp>
        <p:nvSpPr>
          <p:cNvPr id="43014" name="Text Box 6"/>
          <p:cNvSpPr txBox="1">
            <a:spLocks noChangeArrowheads="1"/>
          </p:cNvSpPr>
          <p:nvPr/>
        </p:nvSpPr>
        <p:spPr bwMode="auto">
          <a:xfrm>
            <a:off x="508000" y="2786063"/>
            <a:ext cx="8118475" cy="566737"/>
          </a:xfrm>
          <a:prstGeom prst="rect">
            <a:avLst/>
          </a:prstGeom>
          <a:solidFill>
            <a:srgbClr val="DEEFE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spcAft>
                <a:spcPts val="600"/>
              </a:spcAft>
              <a:tabLst>
                <a:tab pos="2800350" algn="l"/>
                <a:tab pos="3143250" algn="l"/>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tabLst>
                <a:tab pos="2800350" algn="l"/>
                <a:tab pos="314325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tabLst>
                <a:tab pos="2800350" algn="l"/>
                <a:tab pos="314325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tabLst>
                <a:tab pos="2800350" algn="l"/>
                <a:tab pos="314325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tabLst>
                <a:tab pos="2800350" algn="l"/>
                <a:tab pos="314325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tabLst>
                <a:tab pos="2800350" algn="l"/>
                <a:tab pos="314325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tabLst>
                <a:tab pos="2800350" algn="l"/>
                <a:tab pos="314325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tabLst>
                <a:tab pos="2800350" algn="l"/>
                <a:tab pos="314325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tabLst>
                <a:tab pos="2800350" algn="l"/>
                <a:tab pos="3143250" algn="l"/>
              </a:tabLst>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spcAft>
                <a:spcPct val="0"/>
              </a:spcAft>
            </a:pPr>
            <a:r>
              <a:rPr lang="en-US" altLang="en-US" sz="2400"/>
              <a:t> </a:t>
            </a:r>
            <a:r>
              <a:rPr lang="en-US" altLang="en-US" sz="2400" i="1">
                <a:latin typeface="Times New Roman" panose="02020603050405020304" pitchFamily="18" charset="0"/>
              </a:rPr>
              <a:t>FV</a:t>
            </a:r>
            <a:r>
              <a:rPr lang="en-US" altLang="en-US" sz="2400" baseline="-25000">
                <a:latin typeface="Times New Roman" panose="02020603050405020304" pitchFamily="18" charset="0"/>
              </a:rPr>
              <a:t>5</a:t>
            </a:r>
            <a:r>
              <a:rPr lang="en-US" altLang="en-US" sz="2400">
                <a:latin typeface="Times New Roman" panose="02020603050405020304" pitchFamily="18" charset="0"/>
              </a:rPr>
              <a:t> = $800  </a:t>
            </a:r>
            <a:r>
              <a:rPr lang="en-US" altLang="en-US" sz="2400">
                <a:latin typeface="Times New Roman" panose="02020603050405020304" pitchFamily="18" charset="0"/>
                <a:sym typeface="Symbol" panose="05050102010706020507" pitchFamily="18" charset="2"/>
              </a:rPr>
              <a:t></a:t>
            </a:r>
            <a:r>
              <a:rPr lang="en-US" altLang="en-US" sz="2400">
                <a:latin typeface="Times New Roman" panose="02020603050405020304" pitchFamily="18" charset="0"/>
              </a:rPr>
              <a:t> (1 + 0.06)</a:t>
            </a:r>
            <a:r>
              <a:rPr lang="en-US" altLang="en-US" sz="2400" baseline="30000">
                <a:latin typeface="Times New Roman" panose="02020603050405020304" pitchFamily="18" charset="0"/>
              </a:rPr>
              <a:t>5</a:t>
            </a:r>
            <a:r>
              <a:rPr lang="en-US" altLang="en-US" sz="2400">
                <a:latin typeface="Times New Roman" panose="02020603050405020304" pitchFamily="18" charset="0"/>
              </a:rPr>
              <a:t> = $800 </a:t>
            </a:r>
            <a:r>
              <a:rPr lang="en-US" altLang="en-US" sz="2400">
                <a:latin typeface="Times New Roman" panose="02020603050405020304" pitchFamily="18" charset="0"/>
                <a:sym typeface="Symbol" panose="05050102010706020507" pitchFamily="18" charset="2"/>
              </a:rPr>
              <a:t></a:t>
            </a:r>
            <a:r>
              <a:rPr lang="en-US" altLang="en-US" sz="2400">
                <a:latin typeface="Times New Roman" panose="02020603050405020304" pitchFamily="18" charset="0"/>
              </a:rPr>
              <a:t> (1.33823) = $1,070.58</a:t>
            </a:r>
          </a:p>
        </p:txBody>
      </p:sp>
      <p:pic>
        <p:nvPicPr>
          <p:cNvPr id="43015" name="Picture 6" descr="unfig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962400"/>
            <a:ext cx="840105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4403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78B6FE40-1586-47B0-9C57-2EDC2CE456E2}" type="slidenum">
              <a:rPr lang="en-US" altLang="en-US" sz="1400" smtClean="0"/>
              <a:pPr>
                <a:spcBef>
                  <a:spcPct val="0"/>
                </a:spcBef>
                <a:spcAft>
                  <a:spcPct val="0"/>
                </a:spcAft>
              </a:pPr>
              <a:t>24</a:t>
            </a:fld>
            <a:endParaRPr lang="en-US" altLang="en-US" sz="1400" smtClean="0"/>
          </a:p>
        </p:txBody>
      </p:sp>
      <p:sp>
        <p:nvSpPr>
          <p:cNvPr id="44036" name="Rectangle 2"/>
          <p:cNvSpPr>
            <a:spLocks noGrp="1" noChangeArrowheads="1"/>
          </p:cNvSpPr>
          <p:nvPr>
            <p:ph type="title"/>
          </p:nvPr>
        </p:nvSpPr>
        <p:spPr>
          <a:xfrm>
            <a:off x="152400" y="120650"/>
            <a:ext cx="7162800" cy="1190625"/>
          </a:xfrm>
        </p:spPr>
        <p:txBody>
          <a:bodyPr/>
          <a:lstStyle/>
          <a:p>
            <a:pPr eaLnBrk="1" hangingPunct="1"/>
            <a:r>
              <a:rPr lang="en-US" altLang="en-US" smtClean="0">
                <a:solidFill>
                  <a:srgbClr val="000000"/>
                </a:solidFill>
              </a:rPr>
              <a:t>Figure 5.4 </a:t>
            </a:r>
            <a:br>
              <a:rPr lang="en-US" altLang="en-US" smtClean="0">
                <a:solidFill>
                  <a:srgbClr val="000000"/>
                </a:solidFill>
              </a:rPr>
            </a:br>
            <a:r>
              <a:rPr lang="en-US" altLang="en-US" smtClean="0">
                <a:solidFill>
                  <a:srgbClr val="000000"/>
                </a:solidFill>
              </a:rPr>
              <a:t>Future Value Relationship</a:t>
            </a:r>
          </a:p>
        </p:txBody>
      </p:sp>
      <p:pic>
        <p:nvPicPr>
          <p:cNvPr id="44037" name="Picture 4" descr="fig0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8550"/>
            <a:ext cx="83820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a:xfrm>
            <a:off x="685800" y="-228600"/>
            <a:ext cx="7772400" cy="1595438"/>
          </a:xfrm>
          <a:effectLst>
            <a:outerShdw dist="71842" dir="2700000" algn="ctr" rotWithShape="0">
              <a:schemeClr val="bg2"/>
            </a:outerShdw>
          </a:effectLst>
        </p:spPr>
        <p:txBody>
          <a:bodyPr/>
          <a:lstStyle/>
          <a:p>
            <a:pPr eaLnBrk="1" hangingPunct="1"/>
            <a:r>
              <a:rPr lang="en-US" altLang="en-US" smtClean="0"/>
              <a:t>Double Your Money!!!</a:t>
            </a:r>
          </a:p>
        </p:txBody>
      </p:sp>
      <p:sp>
        <p:nvSpPr>
          <p:cNvPr id="23557" name="Rectangle 5"/>
          <p:cNvSpPr>
            <a:spLocks noGrp="1" noChangeArrowheads="1"/>
          </p:cNvSpPr>
          <p:nvPr>
            <p:ph sz="quarter" idx="4294967295"/>
          </p:nvPr>
        </p:nvSpPr>
        <p:spPr>
          <a:xfrm>
            <a:off x="762000" y="3373438"/>
            <a:ext cx="7620000" cy="762000"/>
          </a:xfrm>
        </p:spPr>
        <p:txBody>
          <a:bodyPr/>
          <a:lstStyle/>
          <a:p>
            <a:pPr marL="0" indent="0" algn="ctr" eaLnBrk="1" hangingPunct="1">
              <a:spcAft>
                <a:spcPct val="75000"/>
              </a:spcAft>
              <a:buFont typeface="Monotype Sorts"/>
              <a:buNone/>
              <a:tabLst>
                <a:tab pos="6453188" algn="l"/>
              </a:tabLst>
              <a:defRPr/>
            </a:pPr>
            <a:r>
              <a:rPr lang="en-US" smtClean="0"/>
              <a:t>We will use the </a:t>
            </a:r>
            <a:r>
              <a:rPr lang="en-US" smtClean="0">
                <a:solidFill>
                  <a:schemeClr val="hlink"/>
                </a:solidFill>
                <a:effectLst>
                  <a:outerShdw blurRad="38100" dist="38100" dir="2700000" algn="tl">
                    <a:srgbClr val="000000"/>
                  </a:outerShdw>
                </a:effectLst>
              </a:rPr>
              <a:t>“</a:t>
            </a:r>
            <a:r>
              <a:rPr lang="en-US" u="sng" smtClean="0">
                <a:solidFill>
                  <a:schemeClr val="hlink"/>
                </a:solidFill>
                <a:effectLst>
                  <a:outerShdw blurRad="38100" dist="38100" dir="2700000" algn="tl">
                    <a:srgbClr val="000000"/>
                  </a:outerShdw>
                </a:effectLst>
              </a:rPr>
              <a:t>Rule-of-72</a:t>
            </a:r>
            <a:r>
              <a:rPr lang="en-US" smtClean="0">
                <a:solidFill>
                  <a:schemeClr val="hlink"/>
                </a:solidFill>
                <a:effectLst>
                  <a:outerShdw blurRad="38100" dist="38100" dir="2700000" algn="tl">
                    <a:srgbClr val="000000"/>
                  </a:outerShdw>
                </a:effectLst>
              </a:rPr>
              <a:t>”</a:t>
            </a:r>
            <a:r>
              <a:rPr lang="en-US" smtClean="0">
                <a:effectLst>
                  <a:outerShdw blurRad="38100" dist="38100" dir="2700000" algn="tl">
                    <a:srgbClr val="FFFFFF"/>
                  </a:outerShdw>
                </a:effectLst>
              </a:rPr>
              <a:t>.</a:t>
            </a:r>
          </a:p>
        </p:txBody>
      </p:sp>
      <p:sp>
        <p:nvSpPr>
          <p:cNvPr id="45060" name="Rectangle 8"/>
          <p:cNvSpPr>
            <a:spLocks noGrp="1" noChangeArrowheads="1"/>
          </p:cNvSpPr>
          <p:nvPr>
            <p:ph sz="quarter" idx="4294967295"/>
          </p:nvPr>
        </p:nvSpPr>
        <p:spPr>
          <a:xfrm>
            <a:off x="1098550" y="1819275"/>
            <a:ext cx="7162800" cy="1371600"/>
          </a:xfrm>
        </p:spPr>
        <p:txBody>
          <a:bodyPr/>
          <a:lstStyle/>
          <a:p>
            <a:pPr marL="0" indent="0" algn="ctr" eaLnBrk="1" hangingPunct="1">
              <a:lnSpc>
                <a:spcPct val="90000"/>
              </a:lnSpc>
              <a:spcAft>
                <a:spcPct val="0"/>
              </a:spcAft>
              <a:buFont typeface="Monotype Sorts"/>
              <a:buNone/>
            </a:pPr>
            <a:r>
              <a:rPr lang="en-US" altLang="en-US" sz="3000" smtClean="0">
                <a:solidFill>
                  <a:schemeClr val="hlink"/>
                </a:solidFill>
              </a:rPr>
              <a:t>Quick!  </a:t>
            </a:r>
            <a:r>
              <a:rPr lang="en-US" altLang="en-US" sz="3000" smtClean="0"/>
              <a:t>How long does it take to double $5,000 at a compound rate of 12% per year (approx.)?</a:t>
            </a:r>
          </a:p>
        </p:txBody>
      </p:sp>
      <p:sp>
        <p:nvSpPr>
          <p:cNvPr id="2" name="Rectangle 1"/>
          <p:cNvSpPr/>
          <p:nvPr/>
        </p:nvSpPr>
        <p:spPr>
          <a:xfrm>
            <a:off x="876300" y="4292600"/>
            <a:ext cx="7391400" cy="1816100"/>
          </a:xfrm>
          <a:prstGeom prst="rect">
            <a:avLst/>
          </a:prstGeom>
        </p:spPr>
        <p:txBody>
          <a:bodyPr>
            <a:spAutoFit/>
          </a:bodyPr>
          <a:lstStyle/>
          <a:p>
            <a:pPr algn="ctr" fontAlgn="auto">
              <a:spcAft>
                <a:spcPct val="75000"/>
              </a:spcAft>
              <a:buFont typeface="Monotype Sorts" pitchFamily="2" charset="2"/>
              <a:buNone/>
              <a:tabLst>
                <a:tab pos="6453188" algn="l"/>
              </a:tabLst>
              <a:defRPr/>
            </a:pPr>
            <a:r>
              <a:rPr lang="en-US" sz="3200" i="1" dirty="0"/>
              <a:t>Approx. </a:t>
            </a:r>
            <a:r>
              <a:rPr lang="en-US" sz="3200" i="1" dirty="0">
                <a:solidFill>
                  <a:schemeClr val="tx2"/>
                </a:solidFill>
              </a:rPr>
              <a:t>Years </a:t>
            </a:r>
            <a:r>
              <a:rPr lang="en-US" sz="3200" i="1" dirty="0"/>
              <a:t>to Double </a:t>
            </a:r>
            <a:r>
              <a:rPr lang="en-US" sz="3200" dirty="0"/>
              <a:t>= </a:t>
            </a:r>
            <a:r>
              <a:rPr lang="en-US" sz="3200" dirty="0">
                <a:solidFill>
                  <a:schemeClr val="hlink"/>
                </a:solidFill>
                <a:effectLst>
                  <a:outerShdw blurRad="38100" dist="38100" dir="2700000" algn="tl">
                    <a:srgbClr val="C0C0C0"/>
                  </a:outerShdw>
                </a:effectLst>
              </a:rPr>
              <a:t>72</a:t>
            </a:r>
            <a:r>
              <a:rPr lang="en-US" sz="3200" dirty="0">
                <a:solidFill>
                  <a:schemeClr val="accent1"/>
                </a:solidFill>
                <a:effectLst>
                  <a:outerShdw blurRad="38100" dist="38100" dir="2700000" algn="tl">
                    <a:srgbClr val="C0C0C0"/>
                  </a:outerShdw>
                </a:effectLst>
              </a:rPr>
              <a:t> </a:t>
            </a:r>
            <a:r>
              <a:rPr lang="en-US" sz="3200" dirty="0"/>
              <a:t>/ </a:t>
            </a:r>
            <a:r>
              <a:rPr lang="en-US" sz="3200" dirty="0" err="1">
                <a:solidFill>
                  <a:srgbClr val="C277FF"/>
                </a:solidFill>
              </a:rPr>
              <a:t>i</a:t>
            </a:r>
            <a:r>
              <a:rPr lang="en-US" sz="3200" dirty="0">
                <a:solidFill>
                  <a:srgbClr val="C277FF"/>
                </a:solidFill>
              </a:rPr>
              <a:t>%</a:t>
            </a:r>
            <a:endParaRPr lang="en-US" sz="3200" dirty="0">
              <a:solidFill>
                <a:srgbClr val="380069"/>
              </a:solidFill>
            </a:endParaRPr>
          </a:p>
          <a:p>
            <a:pPr lvl="4" fontAlgn="auto">
              <a:spcAft>
                <a:spcPts val="0"/>
              </a:spcAft>
              <a:buFont typeface="Monotype Sorts" pitchFamily="2" charset="2"/>
              <a:buNone/>
              <a:tabLst>
                <a:tab pos="6453188" algn="l"/>
              </a:tabLst>
              <a:defRPr/>
            </a:pPr>
            <a:r>
              <a:rPr lang="en-US" sz="3200" dirty="0">
                <a:solidFill>
                  <a:schemeClr val="hlink"/>
                </a:solidFill>
                <a:effectLst>
                  <a:outerShdw blurRad="38100" dist="38100" dir="2700000" algn="tl">
                    <a:srgbClr val="C0C0C0"/>
                  </a:outerShdw>
                </a:effectLst>
              </a:rPr>
              <a:t> 72</a:t>
            </a:r>
            <a:r>
              <a:rPr lang="en-US" sz="3200" dirty="0"/>
              <a:t> / </a:t>
            </a:r>
            <a:r>
              <a:rPr lang="en-US" sz="3200" dirty="0">
                <a:solidFill>
                  <a:srgbClr val="C277FF"/>
                </a:solidFill>
              </a:rPr>
              <a:t>12%</a:t>
            </a:r>
            <a:r>
              <a:rPr lang="en-US" sz="3200" dirty="0"/>
              <a:t> = </a:t>
            </a:r>
            <a:r>
              <a:rPr lang="en-US" sz="3200" i="1" u="sng" dirty="0">
                <a:solidFill>
                  <a:schemeClr val="tx2"/>
                </a:solidFill>
                <a:effectLst>
                  <a:outerShdw blurRad="38100" dist="38100" dir="2700000" algn="tl">
                    <a:srgbClr val="C0C0C0"/>
                  </a:outerShdw>
                </a:effectLst>
              </a:rPr>
              <a:t>6 Years</a:t>
            </a:r>
          </a:p>
          <a:p>
            <a:pPr lvl="4" fontAlgn="auto">
              <a:spcAft>
                <a:spcPts val="0"/>
              </a:spcAft>
              <a:buFont typeface="Monotype Sorts" pitchFamily="2" charset="2"/>
              <a:buNone/>
              <a:tabLst>
                <a:tab pos="6453188" algn="l"/>
              </a:tabLst>
              <a:defRPr/>
            </a:pPr>
            <a:r>
              <a:rPr lang="en-US" dirty="0"/>
              <a:t>[Actual Time is 6.12 Years]</a:t>
            </a:r>
          </a:p>
        </p:txBody>
      </p:sp>
      <p:sp>
        <p:nvSpPr>
          <p:cNvPr id="45062" name="Slide Number Placeholder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53342184-6548-47FF-BB1D-4E75B437EBD8}" type="slidenum">
              <a:rPr lang="en-US" altLang="en-US" sz="1400" smtClean="0"/>
              <a:pPr/>
              <a:t>25</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 calcmode="lin" valueType="num">
                                      <p:cBhvr additive="base">
                                        <p:cTn id="7" dur="500" fill="hold"/>
                                        <p:tgtEl>
                                          <p:spTgt spid="235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z="3000" smtClean="0"/>
              <a:t>Types of Compounding Problems</a:t>
            </a:r>
          </a:p>
        </p:txBody>
      </p:sp>
      <p:sp>
        <p:nvSpPr>
          <p:cNvPr id="46083" name="Rectangle 3"/>
          <p:cNvSpPr>
            <a:spLocks noGrp="1" noChangeArrowheads="1"/>
          </p:cNvSpPr>
          <p:nvPr>
            <p:ph sz="quarter" idx="4294967295"/>
          </p:nvPr>
        </p:nvSpPr>
        <p:spPr>
          <a:xfrm>
            <a:off x="685800" y="2366963"/>
            <a:ext cx="7772400" cy="3424237"/>
          </a:xfrm>
        </p:spPr>
        <p:txBody>
          <a:bodyPr/>
          <a:lstStyle/>
          <a:p>
            <a:pPr marL="447675" indent="-447675" eaLnBrk="1" hangingPunct="1">
              <a:lnSpc>
                <a:spcPct val="80000"/>
              </a:lnSpc>
              <a:spcAft>
                <a:spcPct val="0"/>
              </a:spcAft>
            </a:pPr>
            <a:r>
              <a:rPr lang="en-US" altLang="en-US" sz="2200" smtClean="0"/>
              <a:t>There are really only four different things you can be asked to find using this basic equation:</a:t>
            </a:r>
          </a:p>
          <a:p>
            <a:pPr marL="447675" indent="-447675" eaLnBrk="1" hangingPunct="1">
              <a:lnSpc>
                <a:spcPct val="80000"/>
              </a:lnSpc>
              <a:spcAft>
                <a:spcPct val="0"/>
              </a:spcAft>
            </a:pPr>
            <a:endParaRPr lang="en-US" altLang="en-US" sz="2200" smtClean="0"/>
          </a:p>
          <a:p>
            <a:pPr marL="447675" indent="-447675" algn="ctr" eaLnBrk="1" hangingPunct="1">
              <a:lnSpc>
                <a:spcPct val="80000"/>
              </a:lnSpc>
              <a:spcAft>
                <a:spcPct val="0"/>
              </a:spcAft>
            </a:pPr>
            <a:r>
              <a:rPr lang="en-US" altLang="en-US" sz="2200" smtClean="0"/>
              <a:t>FV</a:t>
            </a:r>
            <a:r>
              <a:rPr lang="en-US" altLang="en-US" sz="2200" baseline="-25000" smtClean="0"/>
              <a:t>n</a:t>
            </a:r>
            <a:r>
              <a:rPr lang="en-US" altLang="en-US" sz="2200" smtClean="0"/>
              <a:t>=PV</a:t>
            </a:r>
            <a:r>
              <a:rPr lang="en-US" altLang="en-US" sz="2200" baseline="-25000" smtClean="0"/>
              <a:t>0</a:t>
            </a:r>
            <a:r>
              <a:rPr lang="en-US" altLang="en-US" sz="2200" smtClean="0"/>
              <a:t> (1+k)</a:t>
            </a:r>
            <a:r>
              <a:rPr lang="en-US" altLang="en-US" sz="2200" baseline="30000" smtClean="0"/>
              <a:t>n</a:t>
            </a:r>
          </a:p>
          <a:p>
            <a:pPr marL="447675" indent="-447675" eaLnBrk="1" hangingPunct="1">
              <a:lnSpc>
                <a:spcPct val="80000"/>
              </a:lnSpc>
              <a:spcAft>
                <a:spcPct val="0"/>
              </a:spcAft>
            </a:pPr>
            <a:endParaRPr lang="en-US" altLang="en-US" sz="2200" smtClean="0"/>
          </a:p>
          <a:p>
            <a:pPr marL="447675" indent="-447675" eaLnBrk="1" hangingPunct="1">
              <a:lnSpc>
                <a:spcPct val="80000"/>
              </a:lnSpc>
              <a:spcAft>
                <a:spcPct val="0"/>
              </a:spcAft>
            </a:pPr>
            <a:endParaRPr lang="en-US" altLang="en-US" sz="2200" smtClean="0"/>
          </a:p>
          <a:p>
            <a:pPr marL="1681163" lvl="3" indent="-385763" eaLnBrk="1" hangingPunct="1">
              <a:lnSpc>
                <a:spcPct val="80000"/>
              </a:lnSpc>
              <a:spcAft>
                <a:spcPct val="0"/>
              </a:spcAft>
            </a:pPr>
            <a:r>
              <a:rPr lang="en-US" altLang="en-US" sz="1600" smtClean="0"/>
              <a:t>Find the initial amount of money to invest (PV</a:t>
            </a:r>
            <a:r>
              <a:rPr lang="en-US" altLang="en-US" sz="1600" baseline="-25000" smtClean="0"/>
              <a:t>0</a:t>
            </a:r>
            <a:r>
              <a:rPr lang="en-US" altLang="en-US" sz="1600" smtClean="0"/>
              <a:t>)</a:t>
            </a:r>
          </a:p>
          <a:p>
            <a:pPr marL="1681163" lvl="3" indent="-385763" eaLnBrk="1" hangingPunct="1">
              <a:lnSpc>
                <a:spcPct val="80000"/>
              </a:lnSpc>
              <a:spcAft>
                <a:spcPct val="0"/>
              </a:spcAft>
            </a:pPr>
            <a:r>
              <a:rPr lang="en-US" altLang="en-US" sz="1600" smtClean="0"/>
              <a:t>Find the Future value (FV</a:t>
            </a:r>
            <a:r>
              <a:rPr lang="en-US" altLang="en-US" sz="1600" baseline="-25000" smtClean="0"/>
              <a:t>n</a:t>
            </a:r>
            <a:r>
              <a:rPr lang="en-US" altLang="en-US" sz="1600" smtClean="0"/>
              <a:t>)</a:t>
            </a:r>
          </a:p>
          <a:p>
            <a:pPr marL="1681163" lvl="3" indent="-385763" eaLnBrk="1" hangingPunct="1">
              <a:lnSpc>
                <a:spcPct val="80000"/>
              </a:lnSpc>
              <a:spcAft>
                <a:spcPct val="0"/>
              </a:spcAft>
            </a:pPr>
            <a:r>
              <a:rPr lang="en-US" altLang="en-US" sz="1600" smtClean="0"/>
              <a:t>Find the rate (k)</a:t>
            </a:r>
          </a:p>
          <a:p>
            <a:pPr marL="1681163" lvl="3" indent="-385763" eaLnBrk="1" hangingPunct="1">
              <a:lnSpc>
                <a:spcPct val="80000"/>
              </a:lnSpc>
              <a:spcAft>
                <a:spcPct val="0"/>
              </a:spcAft>
            </a:pPr>
            <a:r>
              <a:rPr lang="en-US" altLang="en-US" sz="1600" smtClean="0"/>
              <a:t>Find the time (n)</a:t>
            </a:r>
          </a:p>
        </p:txBody>
      </p:sp>
      <p:sp>
        <p:nvSpPr>
          <p:cNvPr id="46084"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FA168A35-158C-4927-881D-EDC817664E24}" type="slidenum">
              <a:rPr lang="en-US" altLang="en-US" sz="1400" smtClean="0"/>
              <a:pPr/>
              <a:t>26</a:t>
            </a:fld>
            <a:endParaRPr lang="en-US" altLang="en-US" sz="1400" smtClean="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z="3000" smtClean="0"/>
              <a:t>Types of Compounding Problems</a:t>
            </a:r>
            <a:br>
              <a:rPr lang="en-US" altLang="en-US" sz="3000" smtClean="0"/>
            </a:br>
            <a:r>
              <a:rPr lang="en-US" altLang="en-US" sz="2000" smtClean="0">
                <a:solidFill>
                  <a:schemeClr val="folHlink"/>
                </a:solidFill>
              </a:rPr>
              <a:t>Solving for the Rate (k)</a:t>
            </a:r>
          </a:p>
        </p:txBody>
      </p:sp>
      <p:sp>
        <p:nvSpPr>
          <p:cNvPr id="348163" name="Rectangle 3"/>
          <p:cNvSpPr>
            <a:spLocks noGrp="1" noChangeArrowheads="1"/>
          </p:cNvSpPr>
          <p:nvPr>
            <p:ph sz="quarter" idx="4294967295"/>
          </p:nvPr>
        </p:nvSpPr>
        <p:spPr>
          <a:xfrm>
            <a:off x="685800" y="2366963"/>
            <a:ext cx="7772400" cy="3424237"/>
          </a:xfrm>
        </p:spPr>
        <p:txBody>
          <a:bodyPr>
            <a:normAutofit fontScale="55000" lnSpcReduction="20000"/>
          </a:bodyPr>
          <a:lstStyle/>
          <a:p>
            <a:pPr marL="447675" indent="-447675" eaLnBrk="1" fontAlgn="auto" hangingPunct="1">
              <a:lnSpc>
                <a:spcPct val="80000"/>
              </a:lnSpc>
              <a:spcAft>
                <a:spcPts val="0"/>
              </a:spcAft>
              <a:defRPr/>
            </a:pPr>
            <a:r>
              <a:rPr lang="en-US" dirty="0" smtClean="0"/>
              <a:t>Your have asked your father for a loan of $10,000 to get you started in a business.  You promise to repay him $20,000 in five years time.</a:t>
            </a:r>
          </a:p>
          <a:p>
            <a:pPr marL="447675" indent="-447675" eaLnBrk="1" fontAlgn="auto" hangingPunct="1">
              <a:lnSpc>
                <a:spcPct val="80000"/>
              </a:lnSpc>
              <a:spcAft>
                <a:spcPts val="0"/>
              </a:spcAft>
              <a:defRPr/>
            </a:pPr>
            <a:endParaRPr lang="en-US" dirty="0" smtClean="0"/>
          </a:p>
          <a:p>
            <a:pPr marL="447675" indent="-447675" eaLnBrk="1" fontAlgn="auto" hangingPunct="1">
              <a:lnSpc>
                <a:spcPct val="80000"/>
              </a:lnSpc>
              <a:spcAft>
                <a:spcPts val="0"/>
              </a:spcAft>
              <a:defRPr/>
            </a:pPr>
            <a:r>
              <a:rPr lang="en-US" dirty="0" smtClean="0"/>
              <a:t>What compound rate of return are you offering to pay?</a:t>
            </a:r>
          </a:p>
          <a:p>
            <a:pPr marL="447675" indent="-447675" eaLnBrk="1" fontAlgn="auto" hangingPunct="1">
              <a:lnSpc>
                <a:spcPct val="80000"/>
              </a:lnSpc>
              <a:spcAft>
                <a:spcPts val="0"/>
              </a:spcAft>
              <a:defRPr/>
            </a:pPr>
            <a:r>
              <a:rPr lang="en-US" dirty="0" smtClean="0"/>
              <a:t>This is an ex ante calculation.</a:t>
            </a:r>
          </a:p>
          <a:p>
            <a:pPr marL="447675" indent="-447675" eaLnBrk="1" fontAlgn="auto" hangingPunct="1">
              <a:lnSpc>
                <a:spcPct val="80000"/>
              </a:lnSpc>
              <a:spcAft>
                <a:spcPts val="0"/>
              </a:spcAft>
              <a:defRPr/>
            </a:pPr>
            <a:endParaRPr lang="en-US" dirty="0" smtClean="0"/>
          </a:p>
          <a:p>
            <a:pPr marL="447675" indent="-447675" eaLnBrk="1" fontAlgn="auto" hangingPunct="1">
              <a:lnSpc>
                <a:spcPct val="80000"/>
              </a:lnSpc>
              <a:spcAft>
                <a:spcPts val="0"/>
              </a:spcAft>
              <a:defRPr/>
            </a:pPr>
            <a:endParaRPr lang="en-US" dirty="0" smtClean="0"/>
          </a:p>
          <a:p>
            <a:pPr marL="447675" indent="-447675" algn="ctr" eaLnBrk="1" fontAlgn="auto" hangingPunct="1">
              <a:lnSpc>
                <a:spcPct val="80000"/>
              </a:lnSpc>
              <a:spcAft>
                <a:spcPts val="0"/>
              </a:spcAft>
              <a:defRPr/>
            </a:pPr>
            <a:r>
              <a:rPr lang="en-US" dirty="0" err="1" smtClean="0"/>
              <a:t>FV</a:t>
            </a:r>
            <a:r>
              <a:rPr lang="en-US" baseline="-25000" dirty="0" err="1" smtClean="0"/>
              <a:t>t</a:t>
            </a:r>
            <a:r>
              <a:rPr lang="en-US" dirty="0" smtClean="0"/>
              <a:t>=PV</a:t>
            </a:r>
            <a:r>
              <a:rPr lang="en-US" baseline="-25000" dirty="0" smtClean="0"/>
              <a:t>0</a:t>
            </a:r>
            <a:r>
              <a:rPr lang="en-US" dirty="0" smtClean="0"/>
              <a:t> (1+k)</a:t>
            </a:r>
            <a:r>
              <a:rPr lang="en-US" baseline="30000" dirty="0" smtClean="0"/>
              <a:t>n</a:t>
            </a:r>
          </a:p>
          <a:p>
            <a:pPr marL="447675" indent="-447675" algn="ctr" eaLnBrk="1" fontAlgn="auto" hangingPunct="1">
              <a:lnSpc>
                <a:spcPct val="80000"/>
              </a:lnSpc>
              <a:spcAft>
                <a:spcPts val="0"/>
              </a:spcAft>
              <a:defRPr/>
            </a:pPr>
            <a:r>
              <a:rPr lang="en-US" dirty="0" smtClean="0"/>
              <a:t>$20,000= $10,000 (1+r)</a:t>
            </a:r>
            <a:r>
              <a:rPr lang="en-US" baseline="30000" dirty="0" smtClean="0"/>
              <a:t>5</a:t>
            </a:r>
            <a:endParaRPr lang="en-US" dirty="0" smtClean="0"/>
          </a:p>
          <a:p>
            <a:pPr marL="447675" indent="-447675" algn="ctr" eaLnBrk="1" fontAlgn="auto" hangingPunct="1">
              <a:lnSpc>
                <a:spcPct val="80000"/>
              </a:lnSpc>
              <a:spcAft>
                <a:spcPts val="0"/>
              </a:spcAft>
              <a:defRPr/>
            </a:pPr>
            <a:r>
              <a:rPr lang="en-US" dirty="0" smtClean="0"/>
              <a:t>2=(1+r)</a:t>
            </a:r>
            <a:r>
              <a:rPr lang="en-US" baseline="30000" dirty="0" smtClean="0"/>
              <a:t>5</a:t>
            </a:r>
          </a:p>
          <a:p>
            <a:pPr marL="447675" indent="-447675" algn="ctr" eaLnBrk="1" fontAlgn="auto" hangingPunct="1">
              <a:lnSpc>
                <a:spcPct val="80000"/>
              </a:lnSpc>
              <a:spcAft>
                <a:spcPts val="0"/>
              </a:spcAft>
              <a:defRPr/>
            </a:pPr>
            <a:r>
              <a:rPr lang="en-US" dirty="0" smtClean="0"/>
              <a:t>2</a:t>
            </a:r>
            <a:r>
              <a:rPr lang="en-US" baseline="30000" dirty="0" smtClean="0"/>
              <a:t>1/5</a:t>
            </a:r>
            <a:r>
              <a:rPr lang="en-US" dirty="0" smtClean="0"/>
              <a:t>=1+r</a:t>
            </a:r>
          </a:p>
          <a:p>
            <a:pPr marL="447675" indent="-447675" algn="ctr" eaLnBrk="1" fontAlgn="auto" hangingPunct="1">
              <a:lnSpc>
                <a:spcPct val="80000"/>
              </a:lnSpc>
              <a:spcAft>
                <a:spcPts val="0"/>
              </a:spcAft>
              <a:defRPr/>
            </a:pPr>
            <a:r>
              <a:rPr lang="en-US" dirty="0" smtClean="0"/>
              <a:t>1.14869=1+r</a:t>
            </a:r>
          </a:p>
          <a:p>
            <a:pPr marL="447675" indent="-447675" algn="ctr" eaLnBrk="1" fontAlgn="auto" hangingPunct="1">
              <a:lnSpc>
                <a:spcPct val="80000"/>
              </a:lnSpc>
              <a:spcAft>
                <a:spcPts val="0"/>
              </a:spcAft>
              <a:defRPr/>
            </a:pPr>
            <a:r>
              <a:rPr lang="en-US" dirty="0" smtClean="0"/>
              <a:t>r = 14.869% </a:t>
            </a:r>
          </a:p>
          <a:p>
            <a:pPr marL="447675" indent="-447675" eaLnBrk="1" fontAlgn="auto" hangingPunct="1">
              <a:lnSpc>
                <a:spcPct val="80000"/>
              </a:lnSpc>
              <a:spcAft>
                <a:spcPts val="0"/>
              </a:spcAft>
              <a:defRPr/>
            </a:pPr>
            <a:endParaRPr lang="en-US" dirty="0" smtClean="0">
              <a:solidFill>
                <a:srgbClr val="FFFFCC"/>
              </a:solidFill>
            </a:endParaRPr>
          </a:p>
          <a:p>
            <a:pPr marL="447675" indent="-447675" eaLnBrk="1" fontAlgn="auto" hangingPunct="1">
              <a:lnSpc>
                <a:spcPct val="80000"/>
              </a:lnSpc>
              <a:spcAft>
                <a:spcPts val="0"/>
              </a:spcAft>
              <a:defRPr/>
            </a:pPr>
            <a:endParaRPr lang="en-US" dirty="0" smtClean="0"/>
          </a:p>
        </p:txBody>
      </p:sp>
      <p:sp>
        <p:nvSpPr>
          <p:cNvPr id="47108"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EF832232-E353-436D-9A47-077DB4ABE52A}" type="slidenum">
              <a:rPr lang="en-US" altLang="en-US" sz="1400" smtClean="0"/>
              <a:pPr/>
              <a:t>27</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63">
                                            <p:txEl>
                                              <p:pRg st="2" end="2"/>
                                            </p:txEl>
                                          </p:spTgt>
                                        </p:tgtEl>
                                        <p:attrNameLst>
                                          <p:attrName>style.visibility</p:attrName>
                                        </p:attrNameLst>
                                      </p:cBhvr>
                                      <p:to>
                                        <p:strVal val="visible"/>
                                      </p:to>
                                    </p:set>
                                    <p:animEffect transition="in" filter="blinds(horizontal)">
                                      <p:cBhvr>
                                        <p:cTn id="7" dur="500"/>
                                        <p:tgtEl>
                                          <p:spTgt spid="3481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63">
                                            <p:txEl>
                                              <p:pRg st="3" end="3"/>
                                            </p:txEl>
                                          </p:spTgt>
                                        </p:tgtEl>
                                        <p:attrNameLst>
                                          <p:attrName>style.visibility</p:attrName>
                                        </p:attrNameLst>
                                      </p:cBhvr>
                                      <p:to>
                                        <p:strVal val="visible"/>
                                      </p:to>
                                    </p:set>
                                    <p:animEffect transition="in" filter="blinds(horizontal)">
                                      <p:cBhvr>
                                        <p:cTn id="12" dur="500"/>
                                        <p:tgtEl>
                                          <p:spTgt spid="3481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5" presetClass="entr" presetSubtype="0" fill="hold" nodeType="clickEffect">
                                  <p:stCondLst>
                                    <p:cond delay="0"/>
                                  </p:stCondLst>
                                  <p:childTnLst>
                                    <p:set>
                                      <p:cBhvr>
                                        <p:cTn id="16" dur="1" fill="hold">
                                          <p:stCondLst>
                                            <p:cond delay="0"/>
                                          </p:stCondLst>
                                        </p:cTn>
                                        <p:tgtEl>
                                          <p:spTgt spid="348163">
                                            <p:txEl>
                                              <p:pRg st="6" end="6"/>
                                            </p:txEl>
                                          </p:spTgt>
                                        </p:tgtEl>
                                        <p:attrNameLst>
                                          <p:attrName>style.visibility</p:attrName>
                                        </p:attrNameLst>
                                      </p:cBhvr>
                                      <p:to>
                                        <p:strVal val="visible"/>
                                      </p:to>
                                    </p:set>
                                    <p:anim calcmode="lin" valueType="num">
                                      <p:cBhvr>
                                        <p:cTn id="17" dur="500" decel="50000" fill="hold">
                                          <p:stCondLst>
                                            <p:cond delay="0"/>
                                          </p:stCondLst>
                                        </p:cTn>
                                        <p:tgtEl>
                                          <p:spTgt spid="348163">
                                            <p:txEl>
                                              <p:pRg st="6" end="6"/>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48163">
                                            <p:txEl>
                                              <p:pRg st="6" end="6"/>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48163">
                                            <p:txEl>
                                              <p:pRg st="6" end="6"/>
                                            </p:txEl>
                                          </p:spTgt>
                                        </p:tgtEl>
                                        <p:attrNameLst>
                                          <p:attrName>ppt_w</p:attrName>
                                        </p:attrNameLst>
                                      </p:cBhvr>
                                      <p:tavLst>
                                        <p:tav tm="0">
                                          <p:val>
                                            <p:strVal val="#ppt_w*.05"/>
                                          </p:val>
                                        </p:tav>
                                        <p:tav tm="100000">
                                          <p:val>
                                            <p:strVal val="#ppt_w"/>
                                          </p:val>
                                        </p:tav>
                                      </p:tavLst>
                                    </p:anim>
                                    <p:anim calcmode="lin" valueType="num">
                                      <p:cBhvr>
                                        <p:cTn id="20" dur="1000" fill="hold"/>
                                        <p:tgtEl>
                                          <p:spTgt spid="348163">
                                            <p:txEl>
                                              <p:pRg st="6" end="6"/>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48163">
                                            <p:txEl>
                                              <p:pRg st="6" end="6"/>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48163">
                                            <p:txEl>
                                              <p:pRg st="6" end="6"/>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48163">
                                            <p:txEl>
                                              <p:pRg st="6" end="6"/>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4816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5" presetClass="entr" presetSubtype="0" fill="hold" nodeType="clickEffect">
                                  <p:stCondLst>
                                    <p:cond delay="0"/>
                                  </p:stCondLst>
                                  <p:childTnLst>
                                    <p:set>
                                      <p:cBhvr>
                                        <p:cTn id="28" dur="1" fill="hold">
                                          <p:stCondLst>
                                            <p:cond delay="0"/>
                                          </p:stCondLst>
                                        </p:cTn>
                                        <p:tgtEl>
                                          <p:spTgt spid="348163">
                                            <p:txEl>
                                              <p:pRg st="7" end="7"/>
                                            </p:txEl>
                                          </p:spTgt>
                                        </p:tgtEl>
                                        <p:attrNameLst>
                                          <p:attrName>style.visibility</p:attrName>
                                        </p:attrNameLst>
                                      </p:cBhvr>
                                      <p:to>
                                        <p:strVal val="visible"/>
                                      </p:to>
                                    </p:set>
                                    <p:anim calcmode="lin" valueType="num">
                                      <p:cBhvr>
                                        <p:cTn id="29" dur="500" decel="50000" fill="hold">
                                          <p:stCondLst>
                                            <p:cond delay="0"/>
                                          </p:stCondLst>
                                        </p:cTn>
                                        <p:tgtEl>
                                          <p:spTgt spid="348163">
                                            <p:txEl>
                                              <p:pRg st="7" end="7"/>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48163">
                                            <p:txEl>
                                              <p:pRg st="7" end="7"/>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48163">
                                            <p:txEl>
                                              <p:pRg st="7" end="7"/>
                                            </p:txEl>
                                          </p:spTgt>
                                        </p:tgtEl>
                                        <p:attrNameLst>
                                          <p:attrName>ppt_w</p:attrName>
                                        </p:attrNameLst>
                                      </p:cBhvr>
                                      <p:tavLst>
                                        <p:tav tm="0">
                                          <p:val>
                                            <p:strVal val="#ppt_w*.05"/>
                                          </p:val>
                                        </p:tav>
                                        <p:tav tm="100000">
                                          <p:val>
                                            <p:strVal val="#ppt_w"/>
                                          </p:val>
                                        </p:tav>
                                      </p:tavLst>
                                    </p:anim>
                                    <p:anim calcmode="lin" valueType="num">
                                      <p:cBhvr>
                                        <p:cTn id="32" dur="1000" fill="hold"/>
                                        <p:tgtEl>
                                          <p:spTgt spid="348163">
                                            <p:txEl>
                                              <p:pRg st="7" end="7"/>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48163">
                                            <p:txEl>
                                              <p:pRg st="7" end="7"/>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48163">
                                            <p:txEl>
                                              <p:pRg st="7" end="7"/>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48163">
                                            <p:txEl>
                                              <p:pRg st="7" end="7"/>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4816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5" presetClass="entr" presetSubtype="0" fill="hold" nodeType="clickEffect">
                                  <p:stCondLst>
                                    <p:cond delay="0"/>
                                  </p:stCondLst>
                                  <p:childTnLst>
                                    <p:set>
                                      <p:cBhvr>
                                        <p:cTn id="40" dur="1" fill="hold">
                                          <p:stCondLst>
                                            <p:cond delay="0"/>
                                          </p:stCondLst>
                                        </p:cTn>
                                        <p:tgtEl>
                                          <p:spTgt spid="348163">
                                            <p:txEl>
                                              <p:pRg st="8" end="8"/>
                                            </p:txEl>
                                          </p:spTgt>
                                        </p:tgtEl>
                                        <p:attrNameLst>
                                          <p:attrName>style.visibility</p:attrName>
                                        </p:attrNameLst>
                                      </p:cBhvr>
                                      <p:to>
                                        <p:strVal val="visible"/>
                                      </p:to>
                                    </p:set>
                                    <p:anim calcmode="lin" valueType="num">
                                      <p:cBhvr>
                                        <p:cTn id="41" dur="500" decel="50000" fill="hold">
                                          <p:stCondLst>
                                            <p:cond delay="0"/>
                                          </p:stCondLst>
                                        </p:cTn>
                                        <p:tgtEl>
                                          <p:spTgt spid="348163">
                                            <p:txEl>
                                              <p:pRg st="8" end="8"/>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348163">
                                            <p:txEl>
                                              <p:pRg st="8" end="8"/>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348163">
                                            <p:txEl>
                                              <p:pRg st="8" end="8"/>
                                            </p:txEl>
                                          </p:spTgt>
                                        </p:tgtEl>
                                        <p:attrNameLst>
                                          <p:attrName>ppt_w</p:attrName>
                                        </p:attrNameLst>
                                      </p:cBhvr>
                                      <p:tavLst>
                                        <p:tav tm="0">
                                          <p:val>
                                            <p:strVal val="#ppt_w*.05"/>
                                          </p:val>
                                        </p:tav>
                                        <p:tav tm="100000">
                                          <p:val>
                                            <p:strVal val="#ppt_w"/>
                                          </p:val>
                                        </p:tav>
                                      </p:tavLst>
                                    </p:anim>
                                    <p:anim calcmode="lin" valueType="num">
                                      <p:cBhvr>
                                        <p:cTn id="44" dur="1000" fill="hold"/>
                                        <p:tgtEl>
                                          <p:spTgt spid="348163">
                                            <p:txEl>
                                              <p:pRg st="8" end="8"/>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348163">
                                            <p:txEl>
                                              <p:pRg st="8" end="8"/>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348163">
                                            <p:txEl>
                                              <p:pRg st="8" end="8"/>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348163">
                                            <p:txEl>
                                              <p:pRg st="8" end="8"/>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348163">
                                            <p:txEl>
                                              <p:pRg st="8" end="8"/>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5" presetClass="entr" presetSubtype="0" fill="hold" nodeType="clickEffect">
                                  <p:stCondLst>
                                    <p:cond delay="0"/>
                                  </p:stCondLst>
                                  <p:childTnLst>
                                    <p:set>
                                      <p:cBhvr>
                                        <p:cTn id="52" dur="1" fill="hold">
                                          <p:stCondLst>
                                            <p:cond delay="0"/>
                                          </p:stCondLst>
                                        </p:cTn>
                                        <p:tgtEl>
                                          <p:spTgt spid="348163">
                                            <p:txEl>
                                              <p:pRg st="9" end="9"/>
                                            </p:txEl>
                                          </p:spTgt>
                                        </p:tgtEl>
                                        <p:attrNameLst>
                                          <p:attrName>style.visibility</p:attrName>
                                        </p:attrNameLst>
                                      </p:cBhvr>
                                      <p:to>
                                        <p:strVal val="visible"/>
                                      </p:to>
                                    </p:set>
                                    <p:anim calcmode="lin" valueType="num">
                                      <p:cBhvr>
                                        <p:cTn id="53" dur="500" decel="50000" fill="hold">
                                          <p:stCondLst>
                                            <p:cond delay="0"/>
                                          </p:stCondLst>
                                        </p:cTn>
                                        <p:tgtEl>
                                          <p:spTgt spid="348163">
                                            <p:txEl>
                                              <p:pRg st="9" end="9"/>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348163">
                                            <p:txEl>
                                              <p:pRg st="9" end="9"/>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348163">
                                            <p:txEl>
                                              <p:pRg st="9" end="9"/>
                                            </p:txEl>
                                          </p:spTgt>
                                        </p:tgtEl>
                                        <p:attrNameLst>
                                          <p:attrName>ppt_w</p:attrName>
                                        </p:attrNameLst>
                                      </p:cBhvr>
                                      <p:tavLst>
                                        <p:tav tm="0">
                                          <p:val>
                                            <p:strVal val="#ppt_w*.05"/>
                                          </p:val>
                                        </p:tav>
                                        <p:tav tm="100000">
                                          <p:val>
                                            <p:strVal val="#ppt_w"/>
                                          </p:val>
                                        </p:tav>
                                      </p:tavLst>
                                    </p:anim>
                                    <p:anim calcmode="lin" valueType="num">
                                      <p:cBhvr>
                                        <p:cTn id="56" dur="1000" fill="hold"/>
                                        <p:tgtEl>
                                          <p:spTgt spid="348163">
                                            <p:txEl>
                                              <p:pRg st="9" end="9"/>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348163">
                                            <p:txEl>
                                              <p:pRg st="9" end="9"/>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348163">
                                            <p:txEl>
                                              <p:pRg st="9" end="9"/>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348163">
                                            <p:txEl>
                                              <p:pRg st="9" end="9"/>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348163">
                                            <p:txEl>
                                              <p:pRg st="9" end="9"/>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5" presetClass="entr" presetSubtype="0" fill="hold" nodeType="clickEffect">
                                  <p:stCondLst>
                                    <p:cond delay="0"/>
                                  </p:stCondLst>
                                  <p:childTnLst>
                                    <p:set>
                                      <p:cBhvr>
                                        <p:cTn id="64" dur="1" fill="hold">
                                          <p:stCondLst>
                                            <p:cond delay="0"/>
                                          </p:stCondLst>
                                        </p:cTn>
                                        <p:tgtEl>
                                          <p:spTgt spid="348163">
                                            <p:txEl>
                                              <p:pRg st="10" end="10"/>
                                            </p:txEl>
                                          </p:spTgt>
                                        </p:tgtEl>
                                        <p:attrNameLst>
                                          <p:attrName>style.visibility</p:attrName>
                                        </p:attrNameLst>
                                      </p:cBhvr>
                                      <p:to>
                                        <p:strVal val="visible"/>
                                      </p:to>
                                    </p:set>
                                    <p:anim calcmode="lin" valueType="num">
                                      <p:cBhvr>
                                        <p:cTn id="65" dur="500" decel="50000" fill="hold">
                                          <p:stCondLst>
                                            <p:cond delay="0"/>
                                          </p:stCondLst>
                                        </p:cTn>
                                        <p:tgtEl>
                                          <p:spTgt spid="348163">
                                            <p:txEl>
                                              <p:pRg st="10" end="10"/>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348163">
                                            <p:txEl>
                                              <p:pRg st="10" end="10"/>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348163">
                                            <p:txEl>
                                              <p:pRg st="10" end="10"/>
                                            </p:txEl>
                                          </p:spTgt>
                                        </p:tgtEl>
                                        <p:attrNameLst>
                                          <p:attrName>ppt_w</p:attrName>
                                        </p:attrNameLst>
                                      </p:cBhvr>
                                      <p:tavLst>
                                        <p:tav tm="0">
                                          <p:val>
                                            <p:strVal val="#ppt_w*.05"/>
                                          </p:val>
                                        </p:tav>
                                        <p:tav tm="100000">
                                          <p:val>
                                            <p:strVal val="#ppt_w"/>
                                          </p:val>
                                        </p:tav>
                                      </p:tavLst>
                                    </p:anim>
                                    <p:anim calcmode="lin" valueType="num">
                                      <p:cBhvr>
                                        <p:cTn id="68" dur="1000" fill="hold"/>
                                        <p:tgtEl>
                                          <p:spTgt spid="348163">
                                            <p:txEl>
                                              <p:pRg st="10" end="10"/>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348163">
                                            <p:txEl>
                                              <p:pRg st="10" end="10"/>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348163">
                                            <p:txEl>
                                              <p:pRg st="10" end="10"/>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348163">
                                            <p:txEl>
                                              <p:pRg st="10" end="10"/>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348163">
                                            <p:txEl>
                                              <p:pRg st="10" end="1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5" presetClass="entr" presetSubtype="0" fill="hold" nodeType="clickEffect">
                                  <p:stCondLst>
                                    <p:cond delay="0"/>
                                  </p:stCondLst>
                                  <p:childTnLst>
                                    <p:set>
                                      <p:cBhvr>
                                        <p:cTn id="76" dur="1" fill="hold">
                                          <p:stCondLst>
                                            <p:cond delay="0"/>
                                          </p:stCondLst>
                                        </p:cTn>
                                        <p:tgtEl>
                                          <p:spTgt spid="348163">
                                            <p:txEl>
                                              <p:pRg st="11" end="11"/>
                                            </p:txEl>
                                          </p:spTgt>
                                        </p:tgtEl>
                                        <p:attrNameLst>
                                          <p:attrName>style.visibility</p:attrName>
                                        </p:attrNameLst>
                                      </p:cBhvr>
                                      <p:to>
                                        <p:strVal val="visible"/>
                                      </p:to>
                                    </p:set>
                                    <p:anim calcmode="lin" valueType="num">
                                      <p:cBhvr>
                                        <p:cTn id="77" dur="500" decel="50000" fill="hold">
                                          <p:stCondLst>
                                            <p:cond delay="0"/>
                                          </p:stCondLst>
                                        </p:cTn>
                                        <p:tgtEl>
                                          <p:spTgt spid="348163">
                                            <p:txEl>
                                              <p:pRg st="11" end="11"/>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348163">
                                            <p:txEl>
                                              <p:pRg st="11" end="11"/>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348163">
                                            <p:txEl>
                                              <p:pRg st="11" end="11"/>
                                            </p:txEl>
                                          </p:spTgt>
                                        </p:tgtEl>
                                        <p:attrNameLst>
                                          <p:attrName>ppt_w</p:attrName>
                                        </p:attrNameLst>
                                      </p:cBhvr>
                                      <p:tavLst>
                                        <p:tav tm="0">
                                          <p:val>
                                            <p:strVal val="#ppt_w*.05"/>
                                          </p:val>
                                        </p:tav>
                                        <p:tav tm="100000">
                                          <p:val>
                                            <p:strVal val="#ppt_w"/>
                                          </p:val>
                                        </p:tav>
                                      </p:tavLst>
                                    </p:anim>
                                    <p:anim calcmode="lin" valueType="num">
                                      <p:cBhvr>
                                        <p:cTn id="80" dur="1000" fill="hold"/>
                                        <p:tgtEl>
                                          <p:spTgt spid="348163">
                                            <p:txEl>
                                              <p:pRg st="11" end="11"/>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348163">
                                            <p:txEl>
                                              <p:pRg st="11" end="11"/>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348163">
                                            <p:txEl>
                                              <p:pRg st="11" end="11"/>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348163">
                                            <p:txEl>
                                              <p:pRg st="11" end="11"/>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3481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3000" smtClean="0"/>
              <a:t>Types of Compounding Problems</a:t>
            </a:r>
            <a:br>
              <a:rPr lang="en-US" altLang="en-US" sz="3000" smtClean="0"/>
            </a:br>
            <a:r>
              <a:rPr lang="en-US" altLang="en-US" sz="2000" smtClean="0">
                <a:solidFill>
                  <a:schemeClr val="folHlink"/>
                </a:solidFill>
              </a:rPr>
              <a:t>Solving for Time (n) or Holding Periods</a:t>
            </a:r>
          </a:p>
        </p:txBody>
      </p:sp>
      <p:sp>
        <p:nvSpPr>
          <p:cNvPr id="349187" name="Rectangle 3"/>
          <p:cNvSpPr>
            <a:spLocks noGrp="1" noChangeArrowheads="1"/>
          </p:cNvSpPr>
          <p:nvPr>
            <p:ph sz="quarter" idx="4294967295"/>
          </p:nvPr>
        </p:nvSpPr>
        <p:spPr>
          <a:xfrm>
            <a:off x="685800" y="2366963"/>
            <a:ext cx="7772400" cy="3424237"/>
          </a:xfrm>
        </p:spPr>
        <p:txBody>
          <a:bodyPr>
            <a:normAutofit fontScale="62500" lnSpcReduction="20000"/>
          </a:bodyPr>
          <a:lstStyle/>
          <a:p>
            <a:pPr marL="447675" indent="-447675" eaLnBrk="1" fontAlgn="auto" hangingPunct="1">
              <a:spcAft>
                <a:spcPts val="0"/>
              </a:spcAft>
              <a:defRPr/>
            </a:pPr>
            <a:r>
              <a:rPr lang="en-US" dirty="0" smtClean="0"/>
              <a:t>You have $150,000 in your RRSP (Registered Retirement Savings Plan).  Assuming a rate of 8%, how long will it take to have the plan grow to a value of $300,000?</a:t>
            </a:r>
          </a:p>
          <a:p>
            <a:pPr marL="889000" lvl="1" indent="-439738" eaLnBrk="1" fontAlgn="auto" hangingPunct="1">
              <a:spcAft>
                <a:spcPts val="0"/>
              </a:spcAft>
              <a:defRPr/>
            </a:pPr>
            <a:r>
              <a:rPr lang="en-US" dirty="0" smtClean="0"/>
              <a:t>This is an ex ante calculation</a:t>
            </a:r>
          </a:p>
          <a:p>
            <a:pPr marL="447675" indent="-447675" eaLnBrk="1" fontAlgn="auto" hangingPunct="1">
              <a:spcAft>
                <a:spcPts val="0"/>
              </a:spcAft>
              <a:defRPr/>
            </a:pPr>
            <a:endParaRPr lang="en-US" dirty="0" smtClean="0"/>
          </a:p>
          <a:p>
            <a:pPr marL="447675" indent="-447675" algn="ctr" eaLnBrk="1" fontAlgn="auto" hangingPunct="1">
              <a:spcAft>
                <a:spcPts val="0"/>
              </a:spcAft>
              <a:defRPr/>
            </a:pPr>
            <a:r>
              <a:rPr lang="en-US" dirty="0" err="1" smtClean="0"/>
              <a:t>FV</a:t>
            </a:r>
            <a:r>
              <a:rPr lang="en-US" baseline="-25000" dirty="0" err="1" smtClean="0"/>
              <a:t>t</a:t>
            </a:r>
            <a:r>
              <a:rPr lang="en-US" dirty="0" smtClean="0"/>
              <a:t>=PV</a:t>
            </a:r>
            <a:r>
              <a:rPr lang="en-US" baseline="-25000" dirty="0" smtClean="0"/>
              <a:t>0</a:t>
            </a:r>
            <a:r>
              <a:rPr lang="en-US" dirty="0" smtClean="0"/>
              <a:t>(1+k)</a:t>
            </a:r>
            <a:r>
              <a:rPr lang="en-US" baseline="30000" dirty="0" smtClean="0"/>
              <a:t>n</a:t>
            </a:r>
          </a:p>
          <a:p>
            <a:pPr marL="447675" indent="-447675" algn="ctr" eaLnBrk="1" fontAlgn="auto" hangingPunct="1">
              <a:spcAft>
                <a:spcPts val="0"/>
              </a:spcAft>
              <a:defRPr/>
            </a:pPr>
            <a:r>
              <a:rPr lang="en-US" dirty="0" smtClean="0"/>
              <a:t>$300,000= $150,000 (1+.08)</a:t>
            </a:r>
            <a:r>
              <a:rPr lang="en-US" baseline="30000" dirty="0" smtClean="0"/>
              <a:t>n</a:t>
            </a:r>
            <a:endParaRPr lang="en-US" dirty="0" smtClean="0"/>
          </a:p>
          <a:p>
            <a:pPr marL="447675" indent="-447675" algn="ctr" eaLnBrk="1" fontAlgn="auto" hangingPunct="1">
              <a:spcAft>
                <a:spcPts val="0"/>
              </a:spcAft>
              <a:defRPr/>
            </a:pPr>
            <a:r>
              <a:rPr lang="en-US" dirty="0" smtClean="0"/>
              <a:t>2=(1.08)</a:t>
            </a:r>
            <a:r>
              <a:rPr lang="en-US" baseline="30000" dirty="0" smtClean="0"/>
              <a:t>n</a:t>
            </a:r>
          </a:p>
          <a:p>
            <a:pPr marL="447675" indent="-447675" algn="ctr" eaLnBrk="1" fontAlgn="auto" hangingPunct="1">
              <a:spcAft>
                <a:spcPts val="0"/>
              </a:spcAft>
              <a:defRPr/>
            </a:pPr>
            <a:r>
              <a:rPr lang="en-US" dirty="0" err="1" smtClean="0"/>
              <a:t>ln</a:t>
            </a:r>
            <a:r>
              <a:rPr lang="en-US" dirty="0" smtClean="0"/>
              <a:t> 2 =</a:t>
            </a:r>
            <a:r>
              <a:rPr lang="en-US" dirty="0" err="1" smtClean="0"/>
              <a:t>ln</a:t>
            </a:r>
            <a:r>
              <a:rPr lang="en-US" dirty="0" smtClean="0"/>
              <a:t> 1.08 </a:t>
            </a:r>
            <a:r>
              <a:rPr lang="en-US" dirty="0" smtClean="0">
                <a:cs typeface="Arial" panose="020B0604020202020204" pitchFamily="34" charset="0"/>
              </a:rPr>
              <a:t>× n</a:t>
            </a:r>
          </a:p>
          <a:p>
            <a:pPr marL="447675" indent="-447675" algn="ctr" eaLnBrk="1" fontAlgn="auto" hangingPunct="1">
              <a:spcAft>
                <a:spcPts val="0"/>
              </a:spcAft>
              <a:defRPr/>
            </a:pPr>
            <a:r>
              <a:rPr lang="en-US" dirty="0" smtClean="0"/>
              <a:t>0.69314 = .07696  </a:t>
            </a:r>
            <a:r>
              <a:rPr lang="en-US" dirty="0" smtClean="0">
                <a:cs typeface="Arial" panose="020B0604020202020204" pitchFamily="34" charset="0"/>
              </a:rPr>
              <a:t>× </a:t>
            </a:r>
            <a:r>
              <a:rPr lang="en-US" dirty="0" smtClean="0"/>
              <a:t>n</a:t>
            </a:r>
          </a:p>
          <a:p>
            <a:pPr marL="447675" indent="-447675" algn="ctr" eaLnBrk="1" fontAlgn="auto" hangingPunct="1">
              <a:spcAft>
                <a:spcPts val="0"/>
              </a:spcAft>
              <a:defRPr/>
            </a:pPr>
            <a:r>
              <a:rPr lang="en-US" dirty="0" smtClean="0"/>
              <a:t>t = 0.69314 / .076961041 =  9.00 years  </a:t>
            </a:r>
          </a:p>
          <a:p>
            <a:pPr marL="447675" indent="-447675" eaLnBrk="1" fontAlgn="auto" hangingPunct="1">
              <a:spcAft>
                <a:spcPts val="0"/>
              </a:spcAft>
              <a:defRPr/>
            </a:pPr>
            <a:endParaRPr lang="en-US" dirty="0" smtClean="0"/>
          </a:p>
          <a:p>
            <a:pPr marL="447675" indent="-447675" eaLnBrk="1" fontAlgn="auto" hangingPunct="1">
              <a:spcAft>
                <a:spcPts val="0"/>
              </a:spcAft>
              <a:defRPr/>
            </a:pPr>
            <a:endParaRPr lang="en-US" dirty="0" smtClean="0"/>
          </a:p>
        </p:txBody>
      </p:sp>
      <p:sp>
        <p:nvSpPr>
          <p:cNvPr id="48132"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09E169DE-5BC6-49F1-AAB9-95D8038AA7D6}" type="slidenum">
              <a:rPr lang="en-US" altLang="en-US" sz="1400" smtClean="0"/>
              <a:pPr/>
              <a:t>28</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anim calcmode="lin" valueType="num">
                                      <p:cBhvr>
                                        <p:cTn id="7" dur="500" decel="50000" fill="hold">
                                          <p:stCondLst>
                                            <p:cond delay="0"/>
                                          </p:stCondLst>
                                        </p:cTn>
                                        <p:tgtEl>
                                          <p:spTgt spid="349187">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49187">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49187">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49187">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49187">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49187">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49187">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4918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49187">
                                            <p:txEl>
                                              <p:pRg st="3" end="3"/>
                                            </p:txEl>
                                          </p:spTgt>
                                        </p:tgtEl>
                                        <p:attrNameLst>
                                          <p:attrName>style.visibility</p:attrName>
                                        </p:attrNameLst>
                                      </p:cBhvr>
                                      <p:to>
                                        <p:strVal val="visible"/>
                                      </p:to>
                                    </p:set>
                                    <p:anim calcmode="lin" valueType="num">
                                      <p:cBhvr>
                                        <p:cTn id="19" dur="500" decel="50000" fill="hold">
                                          <p:stCondLst>
                                            <p:cond delay="0"/>
                                          </p:stCondLst>
                                        </p:cTn>
                                        <p:tgtEl>
                                          <p:spTgt spid="349187">
                                            <p:txEl>
                                              <p:pRg st="3" end="3"/>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49187">
                                            <p:txEl>
                                              <p:pRg st="3" end="3"/>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49187">
                                            <p:txEl>
                                              <p:pRg st="3" end="3"/>
                                            </p:txEl>
                                          </p:spTgt>
                                        </p:tgtEl>
                                        <p:attrNameLst>
                                          <p:attrName>ppt_w</p:attrName>
                                        </p:attrNameLst>
                                      </p:cBhvr>
                                      <p:tavLst>
                                        <p:tav tm="0">
                                          <p:val>
                                            <p:strVal val="#ppt_w*.05"/>
                                          </p:val>
                                        </p:tav>
                                        <p:tav tm="100000">
                                          <p:val>
                                            <p:strVal val="#ppt_w"/>
                                          </p:val>
                                        </p:tav>
                                      </p:tavLst>
                                    </p:anim>
                                    <p:anim calcmode="lin" valueType="num">
                                      <p:cBhvr>
                                        <p:cTn id="22" dur="1000" fill="hold"/>
                                        <p:tgtEl>
                                          <p:spTgt spid="349187">
                                            <p:txEl>
                                              <p:pRg st="3" end="3"/>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49187">
                                            <p:txEl>
                                              <p:pRg st="3" end="3"/>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49187">
                                            <p:txEl>
                                              <p:pRg st="3" end="3"/>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49187">
                                            <p:txEl>
                                              <p:pRg st="3" end="3"/>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4918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p:cTn id="31" dur="500" decel="50000" fill="hold">
                                          <p:stCondLst>
                                            <p:cond delay="0"/>
                                          </p:stCondLst>
                                        </p:cTn>
                                        <p:tgtEl>
                                          <p:spTgt spid="349187">
                                            <p:txEl>
                                              <p:pRg st="4" end="4"/>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49187">
                                            <p:txEl>
                                              <p:pRg st="4" end="4"/>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49187">
                                            <p:txEl>
                                              <p:pRg st="4" end="4"/>
                                            </p:txEl>
                                          </p:spTgt>
                                        </p:tgtEl>
                                        <p:attrNameLst>
                                          <p:attrName>ppt_w</p:attrName>
                                        </p:attrNameLst>
                                      </p:cBhvr>
                                      <p:tavLst>
                                        <p:tav tm="0">
                                          <p:val>
                                            <p:strVal val="#ppt_w*.05"/>
                                          </p:val>
                                        </p:tav>
                                        <p:tav tm="100000">
                                          <p:val>
                                            <p:strVal val="#ppt_w"/>
                                          </p:val>
                                        </p:tav>
                                      </p:tavLst>
                                    </p:anim>
                                    <p:anim calcmode="lin" valueType="num">
                                      <p:cBhvr>
                                        <p:cTn id="34" dur="1000" fill="hold"/>
                                        <p:tgtEl>
                                          <p:spTgt spid="349187">
                                            <p:txEl>
                                              <p:pRg st="4" end="4"/>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49187">
                                            <p:txEl>
                                              <p:pRg st="4" end="4"/>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49187">
                                            <p:txEl>
                                              <p:pRg st="4" end="4"/>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49187">
                                            <p:txEl>
                                              <p:pRg st="4" end="4"/>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49187">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49187">
                                            <p:txEl>
                                              <p:pRg st="5" end="5"/>
                                            </p:txEl>
                                          </p:spTgt>
                                        </p:tgtEl>
                                        <p:attrNameLst>
                                          <p:attrName>style.visibility</p:attrName>
                                        </p:attrNameLst>
                                      </p:cBhvr>
                                      <p:to>
                                        <p:strVal val="visible"/>
                                      </p:to>
                                    </p:set>
                                    <p:anim calcmode="lin" valueType="num">
                                      <p:cBhvr>
                                        <p:cTn id="43" dur="500" decel="50000" fill="hold">
                                          <p:stCondLst>
                                            <p:cond delay="0"/>
                                          </p:stCondLst>
                                        </p:cTn>
                                        <p:tgtEl>
                                          <p:spTgt spid="349187">
                                            <p:txEl>
                                              <p:pRg st="5" end="5"/>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49187">
                                            <p:txEl>
                                              <p:pRg st="5" end="5"/>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49187">
                                            <p:txEl>
                                              <p:pRg st="5" end="5"/>
                                            </p:txEl>
                                          </p:spTgt>
                                        </p:tgtEl>
                                        <p:attrNameLst>
                                          <p:attrName>ppt_w</p:attrName>
                                        </p:attrNameLst>
                                      </p:cBhvr>
                                      <p:tavLst>
                                        <p:tav tm="0">
                                          <p:val>
                                            <p:strVal val="#ppt_w*.05"/>
                                          </p:val>
                                        </p:tav>
                                        <p:tav tm="100000">
                                          <p:val>
                                            <p:strVal val="#ppt_w"/>
                                          </p:val>
                                        </p:tav>
                                      </p:tavLst>
                                    </p:anim>
                                    <p:anim calcmode="lin" valueType="num">
                                      <p:cBhvr>
                                        <p:cTn id="46" dur="1000" fill="hold"/>
                                        <p:tgtEl>
                                          <p:spTgt spid="349187">
                                            <p:txEl>
                                              <p:pRg st="5" end="5"/>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49187">
                                            <p:txEl>
                                              <p:pRg st="5" end="5"/>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49187">
                                            <p:txEl>
                                              <p:pRg st="5" end="5"/>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49187">
                                            <p:txEl>
                                              <p:pRg st="5" end="5"/>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49187">
                                            <p:txEl>
                                              <p:pRg st="5" end="5"/>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49187">
                                            <p:txEl>
                                              <p:pRg st="6" end="6"/>
                                            </p:txEl>
                                          </p:spTgt>
                                        </p:tgtEl>
                                        <p:attrNameLst>
                                          <p:attrName>style.visibility</p:attrName>
                                        </p:attrNameLst>
                                      </p:cBhvr>
                                      <p:to>
                                        <p:strVal val="visible"/>
                                      </p:to>
                                    </p:set>
                                    <p:anim calcmode="lin" valueType="num">
                                      <p:cBhvr>
                                        <p:cTn id="55" dur="500" decel="50000" fill="hold">
                                          <p:stCondLst>
                                            <p:cond delay="0"/>
                                          </p:stCondLst>
                                        </p:cTn>
                                        <p:tgtEl>
                                          <p:spTgt spid="349187">
                                            <p:txEl>
                                              <p:pRg st="6" end="6"/>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49187">
                                            <p:txEl>
                                              <p:pRg st="6" end="6"/>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49187">
                                            <p:txEl>
                                              <p:pRg st="6" end="6"/>
                                            </p:txEl>
                                          </p:spTgt>
                                        </p:tgtEl>
                                        <p:attrNameLst>
                                          <p:attrName>ppt_w</p:attrName>
                                        </p:attrNameLst>
                                      </p:cBhvr>
                                      <p:tavLst>
                                        <p:tav tm="0">
                                          <p:val>
                                            <p:strVal val="#ppt_w*.05"/>
                                          </p:val>
                                        </p:tav>
                                        <p:tav tm="100000">
                                          <p:val>
                                            <p:strVal val="#ppt_w"/>
                                          </p:val>
                                        </p:tav>
                                      </p:tavLst>
                                    </p:anim>
                                    <p:anim calcmode="lin" valueType="num">
                                      <p:cBhvr>
                                        <p:cTn id="58" dur="1000" fill="hold"/>
                                        <p:tgtEl>
                                          <p:spTgt spid="349187">
                                            <p:txEl>
                                              <p:pRg st="6" end="6"/>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49187">
                                            <p:txEl>
                                              <p:pRg st="6" end="6"/>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49187">
                                            <p:txEl>
                                              <p:pRg st="6" end="6"/>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49187">
                                            <p:txEl>
                                              <p:pRg st="6" end="6"/>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49187">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349187">
                                            <p:txEl>
                                              <p:pRg st="7" end="7"/>
                                            </p:txEl>
                                          </p:spTgt>
                                        </p:tgtEl>
                                        <p:attrNameLst>
                                          <p:attrName>style.visibility</p:attrName>
                                        </p:attrNameLst>
                                      </p:cBhvr>
                                      <p:to>
                                        <p:strVal val="visible"/>
                                      </p:to>
                                    </p:set>
                                    <p:anim calcmode="lin" valueType="num">
                                      <p:cBhvr>
                                        <p:cTn id="67" dur="500" decel="50000" fill="hold">
                                          <p:stCondLst>
                                            <p:cond delay="0"/>
                                          </p:stCondLst>
                                        </p:cTn>
                                        <p:tgtEl>
                                          <p:spTgt spid="349187">
                                            <p:txEl>
                                              <p:pRg st="7" end="7"/>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49187">
                                            <p:txEl>
                                              <p:pRg st="7" end="7"/>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49187">
                                            <p:txEl>
                                              <p:pRg st="7" end="7"/>
                                            </p:txEl>
                                          </p:spTgt>
                                        </p:tgtEl>
                                        <p:attrNameLst>
                                          <p:attrName>ppt_w</p:attrName>
                                        </p:attrNameLst>
                                      </p:cBhvr>
                                      <p:tavLst>
                                        <p:tav tm="0">
                                          <p:val>
                                            <p:strVal val="#ppt_w*.05"/>
                                          </p:val>
                                        </p:tav>
                                        <p:tav tm="100000">
                                          <p:val>
                                            <p:strVal val="#ppt_w"/>
                                          </p:val>
                                        </p:tav>
                                      </p:tavLst>
                                    </p:anim>
                                    <p:anim calcmode="lin" valueType="num">
                                      <p:cBhvr>
                                        <p:cTn id="70" dur="1000" fill="hold"/>
                                        <p:tgtEl>
                                          <p:spTgt spid="349187">
                                            <p:txEl>
                                              <p:pRg st="7" end="7"/>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49187">
                                            <p:txEl>
                                              <p:pRg st="7" end="7"/>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49187">
                                            <p:txEl>
                                              <p:pRg st="7" end="7"/>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49187">
                                            <p:txEl>
                                              <p:pRg st="7" end="7"/>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49187">
                                            <p:txEl>
                                              <p:pRg st="7" end="7"/>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349187">
                                            <p:txEl>
                                              <p:pRg st="8" end="8"/>
                                            </p:txEl>
                                          </p:spTgt>
                                        </p:tgtEl>
                                        <p:attrNameLst>
                                          <p:attrName>style.visibility</p:attrName>
                                        </p:attrNameLst>
                                      </p:cBhvr>
                                      <p:to>
                                        <p:strVal val="visible"/>
                                      </p:to>
                                    </p:set>
                                    <p:anim calcmode="lin" valueType="num">
                                      <p:cBhvr>
                                        <p:cTn id="79" dur="500" decel="50000" fill="hold">
                                          <p:stCondLst>
                                            <p:cond delay="0"/>
                                          </p:stCondLst>
                                        </p:cTn>
                                        <p:tgtEl>
                                          <p:spTgt spid="349187">
                                            <p:txEl>
                                              <p:pRg st="8" end="8"/>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49187">
                                            <p:txEl>
                                              <p:pRg st="8" end="8"/>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49187">
                                            <p:txEl>
                                              <p:pRg st="8" end="8"/>
                                            </p:txEl>
                                          </p:spTgt>
                                        </p:tgtEl>
                                        <p:attrNameLst>
                                          <p:attrName>ppt_w</p:attrName>
                                        </p:attrNameLst>
                                      </p:cBhvr>
                                      <p:tavLst>
                                        <p:tav tm="0">
                                          <p:val>
                                            <p:strVal val="#ppt_w*.05"/>
                                          </p:val>
                                        </p:tav>
                                        <p:tav tm="100000">
                                          <p:val>
                                            <p:strVal val="#ppt_w"/>
                                          </p:val>
                                        </p:tav>
                                      </p:tavLst>
                                    </p:anim>
                                    <p:anim calcmode="lin" valueType="num">
                                      <p:cBhvr>
                                        <p:cTn id="82" dur="1000" fill="hold"/>
                                        <p:tgtEl>
                                          <p:spTgt spid="349187">
                                            <p:txEl>
                                              <p:pRg st="8" end="8"/>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49187">
                                            <p:txEl>
                                              <p:pRg st="8" end="8"/>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49187">
                                            <p:txEl>
                                              <p:pRg st="8" end="8"/>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49187">
                                            <p:txEl>
                                              <p:pRg st="8" end="8"/>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491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z="3000" smtClean="0"/>
              <a:t>Types of Compounding Problems</a:t>
            </a:r>
            <a:br>
              <a:rPr lang="en-US" altLang="en-US" sz="3000" smtClean="0"/>
            </a:br>
            <a:r>
              <a:rPr lang="en-US" altLang="en-US" sz="2000" smtClean="0">
                <a:solidFill>
                  <a:schemeClr val="folHlink"/>
                </a:solidFill>
              </a:rPr>
              <a:t>Solving for Time (n) – using logarithms</a:t>
            </a:r>
          </a:p>
        </p:txBody>
      </p:sp>
      <p:sp>
        <p:nvSpPr>
          <p:cNvPr id="350211" name="Rectangle 3"/>
          <p:cNvSpPr>
            <a:spLocks noGrp="1" noChangeArrowheads="1"/>
          </p:cNvSpPr>
          <p:nvPr>
            <p:ph sz="quarter" idx="4294967295"/>
          </p:nvPr>
        </p:nvSpPr>
        <p:spPr>
          <a:xfrm>
            <a:off x="685800" y="2366963"/>
            <a:ext cx="7772400" cy="3424237"/>
          </a:xfrm>
        </p:spPr>
        <p:txBody>
          <a:bodyPr>
            <a:normAutofit fontScale="55000" lnSpcReduction="20000"/>
          </a:bodyPr>
          <a:lstStyle/>
          <a:p>
            <a:pPr marL="447675" indent="-447675" eaLnBrk="1" fontAlgn="auto" hangingPunct="1">
              <a:spcAft>
                <a:spcPts val="0"/>
              </a:spcAft>
              <a:defRPr/>
            </a:pPr>
            <a:r>
              <a:rPr lang="en-US" dirty="0" smtClean="0"/>
              <a:t>You have $150,000 in your RRSP (Registered Retirement Savings Plan).  Assuming a rate of 8%, how long will it take to have the plan grow to a value of $300,000?</a:t>
            </a:r>
          </a:p>
          <a:p>
            <a:pPr marL="889000" lvl="1" indent="-439738" eaLnBrk="1" fontAlgn="auto" hangingPunct="1">
              <a:spcAft>
                <a:spcPts val="0"/>
              </a:spcAft>
              <a:defRPr/>
            </a:pPr>
            <a:r>
              <a:rPr lang="en-US" dirty="0" smtClean="0"/>
              <a:t>This is an ex ante calculation.</a:t>
            </a:r>
          </a:p>
          <a:p>
            <a:pPr marL="447675" indent="-447675" eaLnBrk="1" fontAlgn="auto" hangingPunct="1">
              <a:spcAft>
                <a:spcPts val="0"/>
              </a:spcAft>
              <a:defRPr/>
            </a:pPr>
            <a:endParaRPr lang="en-US" dirty="0" smtClean="0"/>
          </a:p>
          <a:p>
            <a:pPr marL="447675" indent="-447675" eaLnBrk="1" fontAlgn="auto" hangingPunct="1">
              <a:spcAft>
                <a:spcPts val="0"/>
              </a:spcAft>
              <a:defRPr/>
            </a:pPr>
            <a:endParaRPr lang="en-US" dirty="0" smtClean="0"/>
          </a:p>
          <a:p>
            <a:pPr marL="447675" indent="-447675" algn="ctr" eaLnBrk="1" fontAlgn="auto" hangingPunct="1">
              <a:spcAft>
                <a:spcPts val="0"/>
              </a:spcAft>
              <a:defRPr/>
            </a:pPr>
            <a:r>
              <a:rPr lang="en-US" dirty="0" err="1" smtClean="0"/>
              <a:t>FV</a:t>
            </a:r>
            <a:r>
              <a:rPr lang="en-US" baseline="-25000" dirty="0" err="1" smtClean="0"/>
              <a:t>t</a:t>
            </a:r>
            <a:r>
              <a:rPr lang="en-US" dirty="0" smtClean="0"/>
              <a:t>=PV</a:t>
            </a:r>
            <a:r>
              <a:rPr lang="en-US" baseline="-25000" dirty="0" smtClean="0"/>
              <a:t>0</a:t>
            </a:r>
            <a:r>
              <a:rPr lang="en-US" dirty="0" smtClean="0"/>
              <a:t> (1+k)</a:t>
            </a:r>
            <a:r>
              <a:rPr lang="en-US" baseline="30000" dirty="0" smtClean="0"/>
              <a:t>n</a:t>
            </a:r>
          </a:p>
          <a:p>
            <a:pPr marL="447675" indent="-447675" algn="ctr" eaLnBrk="1" fontAlgn="auto" hangingPunct="1">
              <a:spcAft>
                <a:spcPts val="0"/>
              </a:spcAft>
              <a:defRPr/>
            </a:pPr>
            <a:r>
              <a:rPr lang="en-US" dirty="0" smtClean="0"/>
              <a:t>$300,000= $150,000 (1+.08)</a:t>
            </a:r>
            <a:r>
              <a:rPr lang="en-US" baseline="30000" dirty="0" smtClean="0"/>
              <a:t>n</a:t>
            </a:r>
            <a:endParaRPr lang="en-US" dirty="0" smtClean="0"/>
          </a:p>
          <a:p>
            <a:pPr marL="447675" indent="-447675" algn="ctr" eaLnBrk="1" fontAlgn="auto" hangingPunct="1">
              <a:spcAft>
                <a:spcPts val="0"/>
              </a:spcAft>
              <a:defRPr/>
            </a:pPr>
            <a:r>
              <a:rPr lang="en-US" dirty="0" smtClean="0"/>
              <a:t>2=(1.08)</a:t>
            </a:r>
            <a:r>
              <a:rPr lang="en-US" baseline="30000" dirty="0" smtClean="0"/>
              <a:t>n</a:t>
            </a:r>
          </a:p>
          <a:p>
            <a:pPr marL="447675" indent="-447675" algn="ctr" eaLnBrk="1" fontAlgn="auto" hangingPunct="1">
              <a:spcAft>
                <a:spcPts val="0"/>
              </a:spcAft>
              <a:defRPr/>
            </a:pPr>
            <a:r>
              <a:rPr lang="en-US" dirty="0" smtClean="0"/>
              <a:t>log 2 =log 1.08 </a:t>
            </a:r>
            <a:r>
              <a:rPr lang="en-US" dirty="0" smtClean="0">
                <a:cs typeface="Arial" panose="020B0604020202020204" pitchFamily="34" charset="0"/>
              </a:rPr>
              <a:t>× n</a:t>
            </a:r>
          </a:p>
          <a:p>
            <a:pPr marL="447675" indent="-447675" algn="ctr" eaLnBrk="1" fontAlgn="auto" hangingPunct="1">
              <a:spcAft>
                <a:spcPts val="0"/>
              </a:spcAft>
              <a:defRPr/>
            </a:pPr>
            <a:r>
              <a:rPr lang="en-US" dirty="0" smtClean="0"/>
              <a:t>0.301029995 = 0.033423755  </a:t>
            </a:r>
            <a:r>
              <a:rPr lang="en-US" dirty="0" smtClean="0">
                <a:cs typeface="Arial" panose="020B0604020202020204" pitchFamily="34" charset="0"/>
              </a:rPr>
              <a:t>× </a:t>
            </a:r>
            <a:r>
              <a:rPr lang="en-US" dirty="0" smtClean="0"/>
              <a:t>n</a:t>
            </a:r>
          </a:p>
          <a:p>
            <a:pPr marL="447675" indent="-447675" algn="ctr" eaLnBrk="1" fontAlgn="auto" hangingPunct="1">
              <a:spcAft>
                <a:spcPts val="0"/>
              </a:spcAft>
              <a:defRPr/>
            </a:pPr>
            <a:r>
              <a:rPr lang="en-US" dirty="0" smtClean="0"/>
              <a:t>t  = 9.00 years  </a:t>
            </a:r>
          </a:p>
          <a:p>
            <a:pPr marL="447675" indent="-447675" eaLnBrk="1" fontAlgn="auto" hangingPunct="1">
              <a:spcAft>
                <a:spcPts val="0"/>
              </a:spcAft>
              <a:defRPr/>
            </a:pPr>
            <a:endParaRPr lang="en-US" dirty="0" smtClean="0">
              <a:solidFill>
                <a:srgbClr val="FFFFCC"/>
              </a:solidFill>
            </a:endParaRPr>
          </a:p>
          <a:p>
            <a:pPr marL="447675" indent="-447675" eaLnBrk="1" fontAlgn="auto" hangingPunct="1">
              <a:spcAft>
                <a:spcPts val="0"/>
              </a:spcAft>
              <a:defRPr/>
            </a:pPr>
            <a:endParaRPr lang="en-US" dirty="0" smtClean="0"/>
          </a:p>
        </p:txBody>
      </p:sp>
      <p:sp>
        <p:nvSpPr>
          <p:cNvPr id="49156"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BC5C6537-7EB2-477E-9483-6C020063E189}" type="slidenum">
              <a:rPr lang="en-US" altLang="en-US" sz="1400" smtClean="0"/>
              <a:pPr/>
              <a:t>29</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 calcmode="lin" valueType="num">
                                      <p:cBhvr>
                                        <p:cTn id="7" dur="500" decel="50000" fill="hold">
                                          <p:stCondLst>
                                            <p:cond delay="0"/>
                                          </p:stCondLst>
                                        </p:cTn>
                                        <p:tgtEl>
                                          <p:spTgt spid="350211">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50211">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50211">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50211">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50211">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50211">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50211">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5021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50211">
                                            <p:txEl>
                                              <p:pRg st="4" end="4"/>
                                            </p:txEl>
                                          </p:spTgt>
                                        </p:tgtEl>
                                        <p:attrNameLst>
                                          <p:attrName>style.visibility</p:attrName>
                                        </p:attrNameLst>
                                      </p:cBhvr>
                                      <p:to>
                                        <p:strVal val="visible"/>
                                      </p:to>
                                    </p:set>
                                    <p:anim calcmode="lin" valueType="num">
                                      <p:cBhvr>
                                        <p:cTn id="19" dur="500" decel="50000" fill="hold">
                                          <p:stCondLst>
                                            <p:cond delay="0"/>
                                          </p:stCondLst>
                                        </p:cTn>
                                        <p:tgtEl>
                                          <p:spTgt spid="350211">
                                            <p:txEl>
                                              <p:pRg st="4" end="4"/>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50211">
                                            <p:txEl>
                                              <p:pRg st="4" end="4"/>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50211">
                                            <p:txEl>
                                              <p:pRg st="4" end="4"/>
                                            </p:txEl>
                                          </p:spTgt>
                                        </p:tgtEl>
                                        <p:attrNameLst>
                                          <p:attrName>ppt_w</p:attrName>
                                        </p:attrNameLst>
                                      </p:cBhvr>
                                      <p:tavLst>
                                        <p:tav tm="0">
                                          <p:val>
                                            <p:strVal val="#ppt_w*.05"/>
                                          </p:val>
                                        </p:tav>
                                        <p:tav tm="100000">
                                          <p:val>
                                            <p:strVal val="#ppt_w"/>
                                          </p:val>
                                        </p:tav>
                                      </p:tavLst>
                                    </p:anim>
                                    <p:anim calcmode="lin" valueType="num">
                                      <p:cBhvr>
                                        <p:cTn id="22" dur="1000" fill="hold"/>
                                        <p:tgtEl>
                                          <p:spTgt spid="350211">
                                            <p:txEl>
                                              <p:pRg st="4" end="4"/>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50211">
                                            <p:txEl>
                                              <p:pRg st="4" end="4"/>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50211">
                                            <p:txEl>
                                              <p:pRg st="4" end="4"/>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50211">
                                            <p:txEl>
                                              <p:pRg st="4" end="4"/>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5021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50211">
                                            <p:txEl>
                                              <p:pRg st="5" end="5"/>
                                            </p:txEl>
                                          </p:spTgt>
                                        </p:tgtEl>
                                        <p:attrNameLst>
                                          <p:attrName>style.visibility</p:attrName>
                                        </p:attrNameLst>
                                      </p:cBhvr>
                                      <p:to>
                                        <p:strVal val="visible"/>
                                      </p:to>
                                    </p:set>
                                    <p:anim calcmode="lin" valueType="num">
                                      <p:cBhvr>
                                        <p:cTn id="31" dur="500" decel="50000" fill="hold">
                                          <p:stCondLst>
                                            <p:cond delay="0"/>
                                          </p:stCondLst>
                                        </p:cTn>
                                        <p:tgtEl>
                                          <p:spTgt spid="350211">
                                            <p:txEl>
                                              <p:pRg st="5" end="5"/>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50211">
                                            <p:txEl>
                                              <p:pRg st="5" end="5"/>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50211">
                                            <p:txEl>
                                              <p:pRg st="5" end="5"/>
                                            </p:txEl>
                                          </p:spTgt>
                                        </p:tgtEl>
                                        <p:attrNameLst>
                                          <p:attrName>ppt_w</p:attrName>
                                        </p:attrNameLst>
                                      </p:cBhvr>
                                      <p:tavLst>
                                        <p:tav tm="0">
                                          <p:val>
                                            <p:strVal val="#ppt_w*.05"/>
                                          </p:val>
                                        </p:tav>
                                        <p:tav tm="100000">
                                          <p:val>
                                            <p:strVal val="#ppt_w"/>
                                          </p:val>
                                        </p:tav>
                                      </p:tavLst>
                                    </p:anim>
                                    <p:anim calcmode="lin" valueType="num">
                                      <p:cBhvr>
                                        <p:cTn id="34" dur="1000" fill="hold"/>
                                        <p:tgtEl>
                                          <p:spTgt spid="350211">
                                            <p:txEl>
                                              <p:pRg st="5" end="5"/>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50211">
                                            <p:txEl>
                                              <p:pRg st="5" end="5"/>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50211">
                                            <p:txEl>
                                              <p:pRg st="5" end="5"/>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50211">
                                            <p:txEl>
                                              <p:pRg st="5" end="5"/>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50211">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p:cTn id="43" dur="500" decel="50000" fill="hold">
                                          <p:stCondLst>
                                            <p:cond delay="0"/>
                                          </p:stCondLst>
                                        </p:cTn>
                                        <p:tgtEl>
                                          <p:spTgt spid="350211">
                                            <p:txEl>
                                              <p:pRg st="6" end="6"/>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50211">
                                            <p:txEl>
                                              <p:pRg st="6" end="6"/>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50211">
                                            <p:txEl>
                                              <p:pRg st="6" end="6"/>
                                            </p:txEl>
                                          </p:spTgt>
                                        </p:tgtEl>
                                        <p:attrNameLst>
                                          <p:attrName>ppt_w</p:attrName>
                                        </p:attrNameLst>
                                      </p:cBhvr>
                                      <p:tavLst>
                                        <p:tav tm="0">
                                          <p:val>
                                            <p:strVal val="#ppt_w*.05"/>
                                          </p:val>
                                        </p:tav>
                                        <p:tav tm="100000">
                                          <p:val>
                                            <p:strVal val="#ppt_w"/>
                                          </p:val>
                                        </p:tav>
                                      </p:tavLst>
                                    </p:anim>
                                    <p:anim calcmode="lin" valueType="num">
                                      <p:cBhvr>
                                        <p:cTn id="46" dur="1000" fill="hold"/>
                                        <p:tgtEl>
                                          <p:spTgt spid="350211">
                                            <p:txEl>
                                              <p:pRg st="6" end="6"/>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50211">
                                            <p:txEl>
                                              <p:pRg st="6" end="6"/>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50211">
                                            <p:txEl>
                                              <p:pRg st="6" end="6"/>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50211">
                                            <p:txEl>
                                              <p:pRg st="6" end="6"/>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50211">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50211">
                                            <p:txEl>
                                              <p:pRg st="7" end="7"/>
                                            </p:txEl>
                                          </p:spTgt>
                                        </p:tgtEl>
                                        <p:attrNameLst>
                                          <p:attrName>style.visibility</p:attrName>
                                        </p:attrNameLst>
                                      </p:cBhvr>
                                      <p:to>
                                        <p:strVal val="visible"/>
                                      </p:to>
                                    </p:set>
                                    <p:anim calcmode="lin" valueType="num">
                                      <p:cBhvr>
                                        <p:cTn id="55" dur="500" decel="50000" fill="hold">
                                          <p:stCondLst>
                                            <p:cond delay="0"/>
                                          </p:stCondLst>
                                        </p:cTn>
                                        <p:tgtEl>
                                          <p:spTgt spid="350211">
                                            <p:txEl>
                                              <p:pRg st="7" end="7"/>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50211">
                                            <p:txEl>
                                              <p:pRg st="7" end="7"/>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50211">
                                            <p:txEl>
                                              <p:pRg st="7" end="7"/>
                                            </p:txEl>
                                          </p:spTgt>
                                        </p:tgtEl>
                                        <p:attrNameLst>
                                          <p:attrName>ppt_w</p:attrName>
                                        </p:attrNameLst>
                                      </p:cBhvr>
                                      <p:tavLst>
                                        <p:tav tm="0">
                                          <p:val>
                                            <p:strVal val="#ppt_w*.05"/>
                                          </p:val>
                                        </p:tav>
                                        <p:tav tm="100000">
                                          <p:val>
                                            <p:strVal val="#ppt_w"/>
                                          </p:val>
                                        </p:tav>
                                      </p:tavLst>
                                    </p:anim>
                                    <p:anim calcmode="lin" valueType="num">
                                      <p:cBhvr>
                                        <p:cTn id="58" dur="1000" fill="hold"/>
                                        <p:tgtEl>
                                          <p:spTgt spid="350211">
                                            <p:txEl>
                                              <p:pRg st="7" end="7"/>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50211">
                                            <p:txEl>
                                              <p:pRg st="7" end="7"/>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50211">
                                            <p:txEl>
                                              <p:pRg st="7" end="7"/>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50211">
                                            <p:txEl>
                                              <p:pRg st="7" end="7"/>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50211">
                                            <p:txEl>
                                              <p:pRg st="7" end="7"/>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350211">
                                            <p:txEl>
                                              <p:pRg st="8" end="8"/>
                                            </p:txEl>
                                          </p:spTgt>
                                        </p:tgtEl>
                                        <p:attrNameLst>
                                          <p:attrName>style.visibility</p:attrName>
                                        </p:attrNameLst>
                                      </p:cBhvr>
                                      <p:to>
                                        <p:strVal val="visible"/>
                                      </p:to>
                                    </p:set>
                                    <p:anim calcmode="lin" valueType="num">
                                      <p:cBhvr>
                                        <p:cTn id="67" dur="500" decel="50000" fill="hold">
                                          <p:stCondLst>
                                            <p:cond delay="0"/>
                                          </p:stCondLst>
                                        </p:cTn>
                                        <p:tgtEl>
                                          <p:spTgt spid="350211">
                                            <p:txEl>
                                              <p:pRg st="8" end="8"/>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50211">
                                            <p:txEl>
                                              <p:pRg st="8" end="8"/>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50211">
                                            <p:txEl>
                                              <p:pRg st="8" end="8"/>
                                            </p:txEl>
                                          </p:spTgt>
                                        </p:tgtEl>
                                        <p:attrNameLst>
                                          <p:attrName>ppt_w</p:attrName>
                                        </p:attrNameLst>
                                      </p:cBhvr>
                                      <p:tavLst>
                                        <p:tav tm="0">
                                          <p:val>
                                            <p:strVal val="#ppt_w*.05"/>
                                          </p:val>
                                        </p:tav>
                                        <p:tav tm="100000">
                                          <p:val>
                                            <p:strVal val="#ppt_w"/>
                                          </p:val>
                                        </p:tav>
                                      </p:tavLst>
                                    </p:anim>
                                    <p:anim calcmode="lin" valueType="num">
                                      <p:cBhvr>
                                        <p:cTn id="70" dur="1000" fill="hold"/>
                                        <p:tgtEl>
                                          <p:spTgt spid="350211">
                                            <p:txEl>
                                              <p:pRg st="8" end="8"/>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50211">
                                            <p:txEl>
                                              <p:pRg st="8" end="8"/>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50211">
                                            <p:txEl>
                                              <p:pRg st="8" end="8"/>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50211">
                                            <p:txEl>
                                              <p:pRg st="8" end="8"/>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50211">
                                            <p:txEl>
                                              <p:pRg st="8" end="8"/>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350211">
                                            <p:txEl>
                                              <p:pRg st="9" end="9"/>
                                            </p:txEl>
                                          </p:spTgt>
                                        </p:tgtEl>
                                        <p:attrNameLst>
                                          <p:attrName>style.visibility</p:attrName>
                                        </p:attrNameLst>
                                      </p:cBhvr>
                                      <p:to>
                                        <p:strVal val="visible"/>
                                      </p:to>
                                    </p:set>
                                    <p:anim calcmode="lin" valueType="num">
                                      <p:cBhvr>
                                        <p:cTn id="79" dur="500" decel="50000" fill="hold">
                                          <p:stCondLst>
                                            <p:cond delay="0"/>
                                          </p:stCondLst>
                                        </p:cTn>
                                        <p:tgtEl>
                                          <p:spTgt spid="350211">
                                            <p:txEl>
                                              <p:pRg st="9" end="9"/>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50211">
                                            <p:txEl>
                                              <p:pRg st="9" end="9"/>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50211">
                                            <p:txEl>
                                              <p:pRg st="9" end="9"/>
                                            </p:txEl>
                                          </p:spTgt>
                                        </p:tgtEl>
                                        <p:attrNameLst>
                                          <p:attrName>ppt_w</p:attrName>
                                        </p:attrNameLst>
                                      </p:cBhvr>
                                      <p:tavLst>
                                        <p:tav tm="0">
                                          <p:val>
                                            <p:strVal val="#ppt_w*.05"/>
                                          </p:val>
                                        </p:tav>
                                        <p:tav tm="100000">
                                          <p:val>
                                            <p:strVal val="#ppt_w"/>
                                          </p:val>
                                        </p:tav>
                                      </p:tavLst>
                                    </p:anim>
                                    <p:anim calcmode="lin" valueType="num">
                                      <p:cBhvr>
                                        <p:cTn id="82" dur="1000" fill="hold"/>
                                        <p:tgtEl>
                                          <p:spTgt spid="350211">
                                            <p:txEl>
                                              <p:pRg st="9" end="9"/>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50211">
                                            <p:txEl>
                                              <p:pRg st="9" end="9"/>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50211">
                                            <p:txEl>
                                              <p:pRg st="9" end="9"/>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50211">
                                            <p:txEl>
                                              <p:pRg st="9" end="9"/>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50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Opportunity Cost</a:t>
            </a:r>
          </a:p>
        </p:txBody>
      </p:sp>
      <p:sp>
        <p:nvSpPr>
          <p:cNvPr id="19459" name="Rectangle 3"/>
          <p:cNvSpPr>
            <a:spLocks noGrp="1" noChangeArrowheads="1"/>
          </p:cNvSpPr>
          <p:nvPr>
            <p:ph sz="quarter" idx="4294967295"/>
          </p:nvPr>
        </p:nvSpPr>
        <p:spPr>
          <a:xfrm>
            <a:off x="457200" y="1981200"/>
            <a:ext cx="8229600" cy="4144963"/>
          </a:xfrm>
        </p:spPr>
        <p:txBody>
          <a:bodyPr/>
          <a:lstStyle/>
          <a:p>
            <a:pPr marL="0" indent="0" eaLnBrk="1" hangingPunct="1">
              <a:spcAft>
                <a:spcPct val="0"/>
              </a:spcAft>
            </a:pPr>
            <a:r>
              <a:rPr lang="en-US" altLang="en-US" sz="2400" smtClean="0"/>
              <a:t>Opportunity cost = Alternative use</a:t>
            </a:r>
          </a:p>
          <a:p>
            <a:pPr marL="0" indent="0" eaLnBrk="1" hangingPunct="1">
              <a:spcAft>
                <a:spcPct val="0"/>
              </a:spcAft>
            </a:pPr>
            <a:endParaRPr lang="en-US" altLang="en-US" sz="2400" smtClean="0"/>
          </a:p>
          <a:p>
            <a:pPr lvl="1" eaLnBrk="1" hangingPunct="1">
              <a:spcAft>
                <a:spcPct val="0"/>
              </a:spcAft>
            </a:pPr>
            <a:r>
              <a:rPr lang="en-US" altLang="en-US" sz="2000" smtClean="0"/>
              <a:t>The opportunity cost of money is the interest rate that would be earned by investing it.</a:t>
            </a:r>
          </a:p>
          <a:p>
            <a:pPr lvl="1" eaLnBrk="1" hangingPunct="1">
              <a:spcAft>
                <a:spcPct val="0"/>
              </a:spcAft>
            </a:pPr>
            <a:r>
              <a:rPr lang="en-US" altLang="en-US" sz="2000" smtClean="0"/>
              <a:t>It is the underlying reason for the time value of money</a:t>
            </a:r>
          </a:p>
          <a:p>
            <a:pPr lvl="1" eaLnBrk="1" hangingPunct="1">
              <a:spcAft>
                <a:spcPct val="0"/>
              </a:spcAft>
            </a:pPr>
            <a:r>
              <a:rPr lang="en-US" altLang="en-US" sz="2000" smtClean="0"/>
              <a:t>Any person with money today knows they can invest those funds to be some greater amount in the future.</a:t>
            </a:r>
          </a:p>
          <a:p>
            <a:pPr lvl="1" eaLnBrk="1" hangingPunct="1">
              <a:spcAft>
                <a:spcPct val="0"/>
              </a:spcAft>
            </a:pPr>
            <a:r>
              <a:rPr lang="en-US" altLang="en-US" sz="2000" smtClean="0"/>
              <a:t>Conversely, if you are promised a cash flow in the future, it’s present value today is less than what is promised!</a:t>
            </a:r>
            <a:endParaRPr lang="en-US" altLang="en-US" smtClean="0"/>
          </a:p>
        </p:txBody>
      </p:sp>
      <p:sp>
        <p:nvSpPr>
          <p:cNvPr id="19460"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6C97B33E-AC60-4D0B-BD57-CA9C46DE4D38}" type="slidenum">
              <a:rPr lang="en-US" altLang="en-US" sz="1400" smtClean="0"/>
              <a:pPr/>
              <a:t>3</a:t>
            </a:fld>
            <a:endParaRPr lang="en-US" altLang="en-US" sz="1400"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3000" smtClean="0"/>
              <a:t>Types of Compounding Problems</a:t>
            </a:r>
            <a:br>
              <a:rPr lang="en-US" altLang="en-US" sz="3000" smtClean="0"/>
            </a:br>
            <a:r>
              <a:rPr lang="en-US" altLang="en-US" sz="2000" smtClean="0">
                <a:solidFill>
                  <a:schemeClr val="folHlink"/>
                </a:solidFill>
              </a:rPr>
              <a:t>Solving for the Future Value (FV</a:t>
            </a:r>
            <a:r>
              <a:rPr lang="en-US" altLang="en-US" sz="2000" baseline="-25000" smtClean="0">
                <a:solidFill>
                  <a:schemeClr val="folHlink"/>
                </a:solidFill>
              </a:rPr>
              <a:t>n</a:t>
            </a:r>
            <a:r>
              <a:rPr lang="en-US" altLang="en-US" sz="2000" smtClean="0">
                <a:solidFill>
                  <a:schemeClr val="folHlink"/>
                </a:solidFill>
              </a:rPr>
              <a:t>)</a:t>
            </a:r>
          </a:p>
        </p:txBody>
      </p:sp>
      <p:sp>
        <p:nvSpPr>
          <p:cNvPr id="351235" name="Rectangle 3"/>
          <p:cNvSpPr>
            <a:spLocks noGrp="1" noChangeArrowheads="1"/>
          </p:cNvSpPr>
          <p:nvPr>
            <p:ph sz="quarter" idx="4294967295"/>
          </p:nvPr>
        </p:nvSpPr>
        <p:spPr>
          <a:xfrm>
            <a:off x="685800" y="2366963"/>
            <a:ext cx="7772400" cy="3424237"/>
          </a:xfrm>
        </p:spPr>
        <p:txBody>
          <a:bodyPr>
            <a:normAutofit fontScale="55000" lnSpcReduction="20000"/>
          </a:bodyPr>
          <a:lstStyle/>
          <a:p>
            <a:pPr marL="447675" indent="-447675" eaLnBrk="1" fontAlgn="auto" hangingPunct="1">
              <a:spcAft>
                <a:spcPts val="0"/>
              </a:spcAft>
              <a:defRPr/>
            </a:pPr>
            <a:r>
              <a:rPr lang="en-US" dirty="0" smtClean="0"/>
              <a:t>You have $650,000 in your pension plan today.  Because you have retired, you and your employer will not make any further contributions to the plan.  However, you don’t plan to take any pension payments for five more years so the principal will continue to grow.</a:t>
            </a:r>
          </a:p>
          <a:p>
            <a:pPr marL="447675" indent="-447675" eaLnBrk="1" fontAlgn="auto" hangingPunct="1">
              <a:spcAft>
                <a:spcPts val="0"/>
              </a:spcAft>
              <a:defRPr/>
            </a:pPr>
            <a:r>
              <a:rPr lang="en-US" dirty="0" smtClean="0"/>
              <a:t>Assuming a rate of 8%, forecast the value of your pension plan in 5 years.</a:t>
            </a:r>
          </a:p>
          <a:p>
            <a:pPr marL="889000" lvl="1" indent="-439738" eaLnBrk="1" fontAlgn="auto" hangingPunct="1">
              <a:spcAft>
                <a:spcPts val="0"/>
              </a:spcAft>
              <a:defRPr/>
            </a:pPr>
            <a:r>
              <a:rPr lang="en-US" dirty="0" smtClean="0"/>
              <a:t>This is an ex ante calculation.</a:t>
            </a:r>
          </a:p>
          <a:p>
            <a:pPr marL="447675" indent="-447675" eaLnBrk="1" fontAlgn="auto" hangingPunct="1">
              <a:spcAft>
                <a:spcPts val="0"/>
              </a:spcAft>
              <a:defRPr/>
            </a:pPr>
            <a:endParaRPr lang="en-US" dirty="0" smtClean="0"/>
          </a:p>
          <a:p>
            <a:pPr marL="447675" indent="-447675" algn="ctr" eaLnBrk="1" fontAlgn="auto" hangingPunct="1">
              <a:spcAft>
                <a:spcPts val="0"/>
              </a:spcAft>
              <a:defRPr/>
            </a:pPr>
            <a:r>
              <a:rPr lang="en-US" dirty="0" err="1" smtClean="0"/>
              <a:t>FV</a:t>
            </a:r>
            <a:r>
              <a:rPr lang="en-US" baseline="-25000" dirty="0" err="1" smtClean="0"/>
              <a:t>t</a:t>
            </a:r>
            <a:r>
              <a:rPr lang="en-US" dirty="0" smtClean="0"/>
              <a:t>=PV</a:t>
            </a:r>
            <a:r>
              <a:rPr lang="en-US" baseline="-25000" dirty="0" smtClean="0"/>
              <a:t>0</a:t>
            </a:r>
            <a:r>
              <a:rPr lang="en-US" dirty="0" smtClean="0"/>
              <a:t> (1+k)</a:t>
            </a:r>
            <a:r>
              <a:rPr lang="en-US" baseline="30000" dirty="0" smtClean="0"/>
              <a:t>n</a:t>
            </a:r>
          </a:p>
          <a:p>
            <a:pPr marL="447675" indent="-447675" algn="ctr" eaLnBrk="1" fontAlgn="auto" hangingPunct="1">
              <a:spcAft>
                <a:spcPts val="0"/>
              </a:spcAft>
              <a:defRPr/>
            </a:pPr>
            <a:r>
              <a:rPr lang="en-US" dirty="0" smtClean="0"/>
              <a:t>FV</a:t>
            </a:r>
            <a:r>
              <a:rPr lang="en-US" baseline="-25000" dirty="0" smtClean="0"/>
              <a:t>5</a:t>
            </a:r>
            <a:r>
              <a:rPr lang="en-US" dirty="0" smtClean="0"/>
              <a:t>= $650,000 (1+.08)</a:t>
            </a:r>
            <a:r>
              <a:rPr lang="en-US" baseline="30000" dirty="0" smtClean="0"/>
              <a:t>5</a:t>
            </a:r>
            <a:endParaRPr lang="en-US" dirty="0" smtClean="0"/>
          </a:p>
          <a:p>
            <a:pPr marL="447675" indent="-447675" algn="ctr" eaLnBrk="1" fontAlgn="auto" hangingPunct="1">
              <a:spcAft>
                <a:spcPts val="0"/>
              </a:spcAft>
              <a:defRPr/>
            </a:pPr>
            <a:r>
              <a:rPr lang="en-US" dirty="0" smtClean="0"/>
              <a:t>FV</a:t>
            </a:r>
            <a:r>
              <a:rPr lang="en-US" baseline="-25000" dirty="0" smtClean="0"/>
              <a:t>5</a:t>
            </a:r>
            <a:r>
              <a:rPr lang="en-US" dirty="0" smtClean="0"/>
              <a:t> = $650,000 </a:t>
            </a:r>
            <a:r>
              <a:rPr lang="en-US" dirty="0" smtClean="0">
                <a:cs typeface="Arial" panose="020B0604020202020204" pitchFamily="34" charset="0"/>
              </a:rPr>
              <a:t>× 1.469328077</a:t>
            </a:r>
          </a:p>
          <a:p>
            <a:pPr marL="447675" indent="-447675" algn="ctr" eaLnBrk="1" fontAlgn="auto" hangingPunct="1">
              <a:spcAft>
                <a:spcPts val="0"/>
              </a:spcAft>
              <a:defRPr/>
            </a:pPr>
            <a:r>
              <a:rPr lang="en-US" dirty="0" smtClean="0">
                <a:cs typeface="Arial" panose="020B0604020202020204" pitchFamily="34" charset="0"/>
              </a:rPr>
              <a:t>FV</a:t>
            </a:r>
            <a:r>
              <a:rPr lang="en-US" baseline="-25000" dirty="0" smtClean="0">
                <a:cs typeface="Arial" panose="020B0604020202020204" pitchFamily="34" charset="0"/>
              </a:rPr>
              <a:t>5</a:t>
            </a:r>
            <a:r>
              <a:rPr lang="en-US" dirty="0" smtClean="0">
                <a:cs typeface="Arial" panose="020B0604020202020204" pitchFamily="34" charset="0"/>
              </a:rPr>
              <a:t> = $955,063.25</a:t>
            </a:r>
          </a:p>
          <a:p>
            <a:pPr marL="447675" indent="-447675" eaLnBrk="1" fontAlgn="auto" hangingPunct="1">
              <a:spcAft>
                <a:spcPts val="0"/>
              </a:spcAft>
              <a:defRPr/>
            </a:pPr>
            <a:endParaRPr lang="en-US" dirty="0" smtClean="0">
              <a:solidFill>
                <a:srgbClr val="FFFF99"/>
              </a:solidFill>
            </a:endParaRPr>
          </a:p>
          <a:p>
            <a:pPr marL="447675" indent="-447675" eaLnBrk="1" fontAlgn="auto" hangingPunct="1">
              <a:spcAft>
                <a:spcPts val="0"/>
              </a:spcAft>
              <a:defRPr/>
            </a:pPr>
            <a:endParaRPr lang="en-US" dirty="0" smtClean="0"/>
          </a:p>
        </p:txBody>
      </p:sp>
      <p:sp>
        <p:nvSpPr>
          <p:cNvPr id="50180"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F7C959BE-9700-40E7-BCED-9D97076B4F53}" type="slidenum">
              <a:rPr lang="en-US" altLang="en-US" sz="1400" smtClean="0"/>
              <a:pPr/>
              <a:t>30</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 calcmode="lin" valueType="num">
                                      <p:cBhvr>
                                        <p:cTn id="7" dur="500" decel="50000" fill="hold">
                                          <p:stCondLst>
                                            <p:cond delay="0"/>
                                          </p:stCondLst>
                                        </p:cTn>
                                        <p:tgtEl>
                                          <p:spTgt spid="351235">
                                            <p:txEl>
                                              <p:pRg st="2" end="2"/>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51235">
                                            <p:txEl>
                                              <p:pRg st="2" end="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51235">
                                            <p:txEl>
                                              <p:pRg st="2" end="2"/>
                                            </p:txEl>
                                          </p:spTgt>
                                        </p:tgtEl>
                                        <p:attrNameLst>
                                          <p:attrName>ppt_w</p:attrName>
                                        </p:attrNameLst>
                                      </p:cBhvr>
                                      <p:tavLst>
                                        <p:tav tm="0">
                                          <p:val>
                                            <p:strVal val="#ppt_w*.05"/>
                                          </p:val>
                                        </p:tav>
                                        <p:tav tm="100000">
                                          <p:val>
                                            <p:strVal val="#ppt_w"/>
                                          </p:val>
                                        </p:tav>
                                      </p:tavLst>
                                    </p:anim>
                                    <p:anim calcmode="lin" valueType="num">
                                      <p:cBhvr>
                                        <p:cTn id="10" dur="1000" fill="hold"/>
                                        <p:tgtEl>
                                          <p:spTgt spid="351235">
                                            <p:txEl>
                                              <p:pRg st="2" end="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51235">
                                            <p:txEl>
                                              <p:pRg st="2" end="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51235">
                                            <p:txEl>
                                              <p:pRg st="2" end="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51235">
                                            <p:txEl>
                                              <p:pRg st="2" end="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5123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51235">
                                            <p:txEl>
                                              <p:pRg st="4" end="4"/>
                                            </p:txEl>
                                          </p:spTgt>
                                        </p:tgtEl>
                                        <p:attrNameLst>
                                          <p:attrName>style.visibility</p:attrName>
                                        </p:attrNameLst>
                                      </p:cBhvr>
                                      <p:to>
                                        <p:strVal val="visible"/>
                                      </p:to>
                                    </p:set>
                                    <p:anim calcmode="lin" valueType="num">
                                      <p:cBhvr>
                                        <p:cTn id="19" dur="500" decel="50000" fill="hold">
                                          <p:stCondLst>
                                            <p:cond delay="0"/>
                                          </p:stCondLst>
                                        </p:cTn>
                                        <p:tgtEl>
                                          <p:spTgt spid="351235">
                                            <p:txEl>
                                              <p:pRg st="4" end="4"/>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51235">
                                            <p:txEl>
                                              <p:pRg st="4" end="4"/>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51235">
                                            <p:txEl>
                                              <p:pRg st="4" end="4"/>
                                            </p:txEl>
                                          </p:spTgt>
                                        </p:tgtEl>
                                        <p:attrNameLst>
                                          <p:attrName>ppt_w</p:attrName>
                                        </p:attrNameLst>
                                      </p:cBhvr>
                                      <p:tavLst>
                                        <p:tav tm="0">
                                          <p:val>
                                            <p:strVal val="#ppt_w*.05"/>
                                          </p:val>
                                        </p:tav>
                                        <p:tav tm="100000">
                                          <p:val>
                                            <p:strVal val="#ppt_w"/>
                                          </p:val>
                                        </p:tav>
                                      </p:tavLst>
                                    </p:anim>
                                    <p:anim calcmode="lin" valueType="num">
                                      <p:cBhvr>
                                        <p:cTn id="22" dur="1000" fill="hold"/>
                                        <p:tgtEl>
                                          <p:spTgt spid="351235">
                                            <p:txEl>
                                              <p:pRg st="4" end="4"/>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51235">
                                            <p:txEl>
                                              <p:pRg st="4" end="4"/>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51235">
                                            <p:txEl>
                                              <p:pRg st="4" end="4"/>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51235">
                                            <p:txEl>
                                              <p:pRg st="4" end="4"/>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5123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51235">
                                            <p:txEl>
                                              <p:pRg st="5" end="5"/>
                                            </p:txEl>
                                          </p:spTgt>
                                        </p:tgtEl>
                                        <p:attrNameLst>
                                          <p:attrName>style.visibility</p:attrName>
                                        </p:attrNameLst>
                                      </p:cBhvr>
                                      <p:to>
                                        <p:strVal val="visible"/>
                                      </p:to>
                                    </p:set>
                                    <p:anim calcmode="lin" valueType="num">
                                      <p:cBhvr>
                                        <p:cTn id="31" dur="500" decel="50000" fill="hold">
                                          <p:stCondLst>
                                            <p:cond delay="0"/>
                                          </p:stCondLst>
                                        </p:cTn>
                                        <p:tgtEl>
                                          <p:spTgt spid="351235">
                                            <p:txEl>
                                              <p:pRg st="5" end="5"/>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51235">
                                            <p:txEl>
                                              <p:pRg st="5" end="5"/>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51235">
                                            <p:txEl>
                                              <p:pRg st="5" end="5"/>
                                            </p:txEl>
                                          </p:spTgt>
                                        </p:tgtEl>
                                        <p:attrNameLst>
                                          <p:attrName>ppt_w</p:attrName>
                                        </p:attrNameLst>
                                      </p:cBhvr>
                                      <p:tavLst>
                                        <p:tav tm="0">
                                          <p:val>
                                            <p:strVal val="#ppt_w*.05"/>
                                          </p:val>
                                        </p:tav>
                                        <p:tav tm="100000">
                                          <p:val>
                                            <p:strVal val="#ppt_w"/>
                                          </p:val>
                                        </p:tav>
                                      </p:tavLst>
                                    </p:anim>
                                    <p:anim calcmode="lin" valueType="num">
                                      <p:cBhvr>
                                        <p:cTn id="34" dur="1000" fill="hold"/>
                                        <p:tgtEl>
                                          <p:spTgt spid="351235">
                                            <p:txEl>
                                              <p:pRg st="5" end="5"/>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51235">
                                            <p:txEl>
                                              <p:pRg st="5" end="5"/>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51235">
                                            <p:txEl>
                                              <p:pRg st="5" end="5"/>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51235">
                                            <p:txEl>
                                              <p:pRg st="5" end="5"/>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51235">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p:cTn id="43" dur="500" decel="50000" fill="hold">
                                          <p:stCondLst>
                                            <p:cond delay="0"/>
                                          </p:stCondLst>
                                        </p:cTn>
                                        <p:tgtEl>
                                          <p:spTgt spid="351235">
                                            <p:txEl>
                                              <p:pRg st="6" end="6"/>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51235">
                                            <p:txEl>
                                              <p:pRg st="6" end="6"/>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51235">
                                            <p:txEl>
                                              <p:pRg st="6" end="6"/>
                                            </p:txEl>
                                          </p:spTgt>
                                        </p:tgtEl>
                                        <p:attrNameLst>
                                          <p:attrName>ppt_w</p:attrName>
                                        </p:attrNameLst>
                                      </p:cBhvr>
                                      <p:tavLst>
                                        <p:tav tm="0">
                                          <p:val>
                                            <p:strVal val="#ppt_w*.05"/>
                                          </p:val>
                                        </p:tav>
                                        <p:tav tm="100000">
                                          <p:val>
                                            <p:strVal val="#ppt_w"/>
                                          </p:val>
                                        </p:tav>
                                      </p:tavLst>
                                    </p:anim>
                                    <p:anim calcmode="lin" valueType="num">
                                      <p:cBhvr>
                                        <p:cTn id="46" dur="1000" fill="hold"/>
                                        <p:tgtEl>
                                          <p:spTgt spid="351235">
                                            <p:txEl>
                                              <p:pRg st="6" end="6"/>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51235">
                                            <p:txEl>
                                              <p:pRg st="6" end="6"/>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51235">
                                            <p:txEl>
                                              <p:pRg st="6" end="6"/>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51235">
                                            <p:txEl>
                                              <p:pRg st="6" end="6"/>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51235">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51235">
                                            <p:txEl>
                                              <p:pRg st="7" end="7"/>
                                            </p:txEl>
                                          </p:spTgt>
                                        </p:tgtEl>
                                        <p:attrNameLst>
                                          <p:attrName>style.visibility</p:attrName>
                                        </p:attrNameLst>
                                      </p:cBhvr>
                                      <p:to>
                                        <p:strVal val="visible"/>
                                      </p:to>
                                    </p:set>
                                    <p:anim calcmode="lin" valueType="num">
                                      <p:cBhvr>
                                        <p:cTn id="55" dur="500" decel="50000" fill="hold">
                                          <p:stCondLst>
                                            <p:cond delay="0"/>
                                          </p:stCondLst>
                                        </p:cTn>
                                        <p:tgtEl>
                                          <p:spTgt spid="351235">
                                            <p:txEl>
                                              <p:pRg st="7" end="7"/>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51235">
                                            <p:txEl>
                                              <p:pRg st="7" end="7"/>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51235">
                                            <p:txEl>
                                              <p:pRg st="7" end="7"/>
                                            </p:txEl>
                                          </p:spTgt>
                                        </p:tgtEl>
                                        <p:attrNameLst>
                                          <p:attrName>ppt_w</p:attrName>
                                        </p:attrNameLst>
                                      </p:cBhvr>
                                      <p:tavLst>
                                        <p:tav tm="0">
                                          <p:val>
                                            <p:strVal val="#ppt_w*.05"/>
                                          </p:val>
                                        </p:tav>
                                        <p:tav tm="100000">
                                          <p:val>
                                            <p:strVal val="#ppt_w"/>
                                          </p:val>
                                        </p:tav>
                                      </p:tavLst>
                                    </p:anim>
                                    <p:anim calcmode="lin" valueType="num">
                                      <p:cBhvr>
                                        <p:cTn id="58" dur="1000" fill="hold"/>
                                        <p:tgtEl>
                                          <p:spTgt spid="351235">
                                            <p:txEl>
                                              <p:pRg st="7" end="7"/>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51235">
                                            <p:txEl>
                                              <p:pRg st="7" end="7"/>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51235">
                                            <p:txEl>
                                              <p:pRg st="7" end="7"/>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51235">
                                            <p:txEl>
                                              <p:pRg st="7" end="7"/>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51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z="3000" smtClean="0"/>
              <a:t>Types of Compounding Problems</a:t>
            </a:r>
            <a:br>
              <a:rPr lang="en-US" altLang="en-US" sz="3000" smtClean="0"/>
            </a:br>
            <a:r>
              <a:rPr lang="en-US" altLang="en-US" sz="2000" smtClean="0">
                <a:solidFill>
                  <a:schemeClr val="folHlink"/>
                </a:solidFill>
              </a:rPr>
              <a:t>Finding the amount of money to invest (PV</a:t>
            </a:r>
            <a:r>
              <a:rPr lang="en-US" altLang="en-US" sz="2000" baseline="-25000" smtClean="0">
                <a:solidFill>
                  <a:schemeClr val="folHlink"/>
                </a:solidFill>
              </a:rPr>
              <a:t>0</a:t>
            </a:r>
            <a:r>
              <a:rPr lang="en-US" altLang="en-US" sz="2000" smtClean="0">
                <a:solidFill>
                  <a:schemeClr val="folHlink"/>
                </a:solidFill>
              </a:rPr>
              <a:t>)</a:t>
            </a:r>
          </a:p>
        </p:txBody>
      </p:sp>
      <p:sp>
        <p:nvSpPr>
          <p:cNvPr id="347139" name="Rectangle 3"/>
          <p:cNvSpPr>
            <a:spLocks noGrp="1" noChangeArrowheads="1"/>
          </p:cNvSpPr>
          <p:nvPr>
            <p:ph sz="quarter" idx="4294967295"/>
          </p:nvPr>
        </p:nvSpPr>
        <p:spPr>
          <a:xfrm>
            <a:off x="685800" y="2366963"/>
            <a:ext cx="7772400" cy="3424237"/>
          </a:xfrm>
        </p:spPr>
        <p:txBody>
          <a:bodyPr>
            <a:normAutofit fontScale="92500" lnSpcReduction="10000"/>
          </a:bodyPr>
          <a:lstStyle/>
          <a:p>
            <a:pPr marL="447675" indent="-447675" eaLnBrk="1" fontAlgn="auto" hangingPunct="1">
              <a:spcAft>
                <a:spcPts val="0"/>
              </a:spcAft>
              <a:defRPr/>
            </a:pPr>
            <a:r>
              <a:rPr lang="en-US" sz="2200" dirty="0" smtClean="0"/>
              <a:t>You hope to save for a down payment on a home.  You hope to have  $40,000 in four years time; determine the amount you need to invest now at 6%</a:t>
            </a:r>
          </a:p>
          <a:p>
            <a:pPr marL="889000" lvl="1" indent="-439738" eaLnBrk="1" fontAlgn="auto" hangingPunct="1">
              <a:spcAft>
                <a:spcPts val="0"/>
              </a:spcAft>
              <a:defRPr/>
            </a:pPr>
            <a:r>
              <a:rPr lang="en-US" sz="2000" dirty="0" smtClean="0"/>
              <a:t>This is a process known as discounting</a:t>
            </a:r>
          </a:p>
          <a:p>
            <a:pPr marL="889000" lvl="1" indent="-439738" eaLnBrk="1" fontAlgn="auto" hangingPunct="1">
              <a:spcAft>
                <a:spcPts val="0"/>
              </a:spcAft>
              <a:defRPr/>
            </a:pPr>
            <a:r>
              <a:rPr lang="en-US" sz="2000" dirty="0" smtClean="0"/>
              <a:t>This is an ex ante calculation</a:t>
            </a:r>
          </a:p>
          <a:p>
            <a:pPr marL="447675" indent="-447675" eaLnBrk="1" fontAlgn="auto" hangingPunct="1">
              <a:spcAft>
                <a:spcPts val="0"/>
              </a:spcAft>
              <a:defRPr/>
            </a:pPr>
            <a:endParaRPr lang="en-US" sz="2200" dirty="0" smtClean="0"/>
          </a:p>
          <a:p>
            <a:pPr marL="447675" indent="-447675" eaLnBrk="1" fontAlgn="auto" hangingPunct="1">
              <a:spcAft>
                <a:spcPts val="0"/>
              </a:spcAft>
              <a:defRPr/>
            </a:pPr>
            <a:endParaRPr lang="en-US" sz="2200" dirty="0" smtClean="0"/>
          </a:p>
          <a:p>
            <a:pPr marL="447675" indent="-447675" algn="ctr" eaLnBrk="1" fontAlgn="auto" hangingPunct="1">
              <a:spcAft>
                <a:spcPts val="0"/>
              </a:spcAft>
              <a:defRPr/>
            </a:pPr>
            <a:r>
              <a:rPr lang="en-US" sz="2200" dirty="0" err="1" smtClean="0"/>
              <a:t>FV</a:t>
            </a:r>
            <a:r>
              <a:rPr lang="en-US" sz="2200" baseline="-25000" dirty="0" err="1" smtClean="0"/>
              <a:t>n</a:t>
            </a:r>
            <a:r>
              <a:rPr lang="en-US" sz="2200" dirty="0" smtClean="0"/>
              <a:t>=PV</a:t>
            </a:r>
            <a:r>
              <a:rPr lang="en-US" sz="2200" baseline="-25000" dirty="0" smtClean="0"/>
              <a:t>0</a:t>
            </a:r>
            <a:r>
              <a:rPr lang="en-US" sz="2200" dirty="0" smtClean="0"/>
              <a:t> (1+k)</a:t>
            </a:r>
            <a:r>
              <a:rPr lang="en-US" sz="2200" baseline="30000" dirty="0" smtClean="0"/>
              <a:t>n</a:t>
            </a:r>
          </a:p>
          <a:p>
            <a:pPr marL="447675" indent="-447675" algn="ctr" eaLnBrk="1" fontAlgn="auto" hangingPunct="1">
              <a:spcAft>
                <a:spcPts val="0"/>
              </a:spcAft>
              <a:defRPr/>
            </a:pPr>
            <a:r>
              <a:rPr lang="en-US" sz="2200" dirty="0" smtClean="0"/>
              <a:t>$40,000= PV</a:t>
            </a:r>
            <a:r>
              <a:rPr lang="en-US" sz="2200" baseline="-25000" dirty="0" smtClean="0"/>
              <a:t>0</a:t>
            </a:r>
            <a:r>
              <a:rPr lang="en-US" sz="2200" dirty="0" smtClean="0"/>
              <a:t> (1.1)</a:t>
            </a:r>
            <a:r>
              <a:rPr lang="en-US" sz="2200" baseline="30000" dirty="0" smtClean="0"/>
              <a:t>4</a:t>
            </a:r>
            <a:endParaRPr lang="en-US" sz="2200" dirty="0" smtClean="0"/>
          </a:p>
          <a:p>
            <a:pPr marL="447675" indent="-447675" algn="ctr" eaLnBrk="1" fontAlgn="auto" hangingPunct="1">
              <a:spcAft>
                <a:spcPts val="0"/>
              </a:spcAft>
              <a:defRPr/>
            </a:pPr>
            <a:r>
              <a:rPr lang="en-US" sz="2200" dirty="0" smtClean="0"/>
              <a:t>PV</a:t>
            </a:r>
            <a:r>
              <a:rPr lang="en-US" sz="2200" baseline="-25000" dirty="0" smtClean="0"/>
              <a:t>0</a:t>
            </a:r>
            <a:r>
              <a:rPr lang="en-US" sz="2200" dirty="0" smtClean="0"/>
              <a:t> = $40,000/1.4641=$27,320.53</a:t>
            </a:r>
          </a:p>
          <a:p>
            <a:pPr marL="447675" indent="-447675" eaLnBrk="1" fontAlgn="auto" hangingPunct="1">
              <a:spcAft>
                <a:spcPts val="0"/>
              </a:spcAft>
              <a:defRPr/>
            </a:pPr>
            <a:endParaRPr lang="en-US" sz="2200" dirty="0" smtClean="0"/>
          </a:p>
          <a:p>
            <a:pPr marL="447675" indent="-447675" eaLnBrk="1" fontAlgn="auto" hangingPunct="1">
              <a:spcAft>
                <a:spcPts val="0"/>
              </a:spcAft>
              <a:defRPr/>
            </a:pPr>
            <a:endParaRPr lang="en-US" sz="2200" dirty="0" smtClean="0"/>
          </a:p>
        </p:txBody>
      </p:sp>
      <p:sp>
        <p:nvSpPr>
          <p:cNvPr id="51204"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3C8A21DF-A47C-4E80-8C12-4CD2FA716533}" type="slidenum">
              <a:rPr lang="en-US" altLang="en-US" sz="1400" smtClean="0"/>
              <a:pPr/>
              <a:t>31</a:t>
            </a:fld>
            <a:endParaRPr lang="en-US"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anim calcmode="lin" valueType="num">
                                      <p:cBhvr>
                                        <p:cTn id="7" dur="500" decel="50000" fill="hold">
                                          <p:stCondLst>
                                            <p:cond delay="0"/>
                                          </p:stCondLst>
                                        </p:cTn>
                                        <p:tgtEl>
                                          <p:spTgt spid="34713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4713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4713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4713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4713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4713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4713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4713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347139">
                                            <p:txEl>
                                              <p:pRg st="2" end="2"/>
                                            </p:txEl>
                                          </p:spTgt>
                                        </p:tgtEl>
                                        <p:attrNameLst>
                                          <p:attrName>style.visibility</p:attrName>
                                        </p:attrNameLst>
                                      </p:cBhvr>
                                      <p:to>
                                        <p:strVal val="visible"/>
                                      </p:to>
                                    </p:set>
                                    <p:anim calcmode="lin" valueType="num">
                                      <p:cBhvr>
                                        <p:cTn id="19" dur="500" decel="50000" fill="hold">
                                          <p:stCondLst>
                                            <p:cond delay="0"/>
                                          </p:stCondLst>
                                        </p:cTn>
                                        <p:tgtEl>
                                          <p:spTgt spid="347139">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47139">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47139">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47139">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47139">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47139">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47139">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47139">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47139">
                                            <p:txEl>
                                              <p:pRg st="5" end="5"/>
                                            </p:txEl>
                                          </p:spTgt>
                                        </p:tgtEl>
                                        <p:attrNameLst>
                                          <p:attrName>style.visibility</p:attrName>
                                        </p:attrNameLst>
                                      </p:cBhvr>
                                      <p:to>
                                        <p:strVal val="visible"/>
                                      </p:to>
                                    </p:set>
                                    <p:anim calcmode="lin" valueType="num">
                                      <p:cBhvr>
                                        <p:cTn id="31" dur="500" decel="50000" fill="hold">
                                          <p:stCondLst>
                                            <p:cond delay="0"/>
                                          </p:stCondLst>
                                        </p:cTn>
                                        <p:tgtEl>
                                          <p:spTgt spid="347139">
                                            <p:txEl>
                                              <p:pRg st="5" end="5"/>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47139">
                                            <p:txEl>
                                              <p:pRg st="5" end="5"/>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47139">
                                            <p:txEl>
                                              <p:pRg st="5" end="5"/>
                                            </p:txEl>
                                          </p:spTgt>
                                        </p:tgtEl>
                                        <p:attrNameLst>
                                          <p:attrName>ppt_w</p:attrName>
                                        </p:attrNameLst>
                                      </p:cBhvr>
                                      <p:tavLst>
                                        <p:tav tm="0">
                                          <p:val>
                                            <p:strVal val="#ppt_w*.05"/>
                                          </p:val>
                                        </p:tav>
                                        <p:tav tm="100000">
                                          <p:val>
                                            <p:strVal val="#ppt_w"/>
                                          </p:val>
                                        </p:tav>
                                      </p:tavLst>
                                    </p:anim>
                                    <p:anim calcmode="lin" valueType="num">
                                      <p:cBhvr>
                                        <p:cTn id="34" dur="1000" fill="hold"/>
                                        <p:tgtEl>
                                          <p:spTgt spid="347139">
                                            <p:txEl>
                                              <p:pRg st="5" end="5"/>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47139">
                                            <p:txEl>
                                              <p:pRg st="5" end="5"/>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47139">
                                            <p:txEl>
                                              <p:pRg st="5" end="5"/>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47139">
                                            <p:txEl>
                                              <p:pRg st="5" end="5"/>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47139">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347139">
                                            <p:txEl>
                                              <p:pRg st="6" end="6"/>
                                            </p:txEl>
                                          </p:spTgt>
                                        </p:tgtEl>
                                        <p:attrNameLst>
                                          <p:attrName>style.visibility</p:attrName>
                                        </p:attrNameLst>
                                      </p:cBhvr>
                                      <p:to>
                                        <p:strVal val="visible"/>
                                      </p:to>
                                    </p:set>
                                    <p:anim calcmode="lin" valueType="num">
                                      <p:cBhvr>
                                        <p:cTn id="43" dur="500" decel="50000" fill="hold">
                                          <p:stCondLst>
                                            <p:cond delay="0"/>
                                          </p:stCondLst>
                                        </p:cTn>
                                        <p:tgtEl>
                                          <p:spTgt spid="347139">
                                            <p:txEl>
                                              <p:pRg st="6" end="6"/>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47139">
                                            <p:txEl>
                                              <p:pRg st="6" end="6"/>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47139">
                                            <p:txEl>
                                              <p:pRg st="6" end="6"/>
                                            </p:txEl>
                                          </p:spTgt>
                                        </p:tgtEl>
                                        <p:attrNameLst>
                                          <p:attrName>ppt_w</p:attrName>
                                        </p:attrNameLst>
                                      </p:cBhvr>
                                      <p:tavLst>
                                        <p:tav tm="0">
                                          <p:val>
                                            <p:strVal val="#ppt_w*.05"/>
                                          </p:val>
                                        </p:tav>
                                        <p:tav tm="100000">
                                          <p:val>
                                            <p:strVal val="#ppt_w"/>
                                          </p:val>
                                        </p:tav>
                                      </p:tavLst>
                                    </p:anim>
                                    <p:anim calcmode="lin" valueType="num">
                                      <p:cBhvr>
                                        <p:cTn id="46" dur="1000" fill="hold"/>
                                        <p:tgtEl>
                                          <p:spTgt spid="347139">
                                            <p:txEl>
                                              <p:pRg st="6" end="6"/>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47139">
                                            <p:txEl>
                                              <p:pRg st="6" end="6"/>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47139">
                                            <p:txEl>
                                              <p:pRg st="6" end="6"/>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47139">
                                            <p:txEl>
                                              <p:pRg st="6" end="6"/>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47139">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347139">
                                            <p:txEl>
                                              <p:pRg st="7" end="7"/>
                                            </p:txEl>
                                          </p:spTgt>
                                        </p:tgtEl>
                                        <p:attrNameLst>
                                          <p:attrName>style.visibility</p:attrName>
                                        </p:attrNameLst>
                                      </p:cBhvr>
                                      <p:to>
                                        <p:strVal val="visible"/>
                                      </p:to>
                                    </p:set>
                                    <p:anim calcmode="lin" valueType="num">
                                      <p:cBhvr>
                                        <p:cTn id="55" dur="500" decel="50000" fill="hold">
                                          <p:stCondLst>
                                            <p:cond delay="0"/>
                                          </p:stCondLst>
                                        </p:cTn>
                                        <p:tgtEl>
                                          <p:spTgt spid="347139">
                                            <p:txEl>
                                              <p:pRg st="7" end="7"/>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47139">
                                            <p:txEl>
                                              <p:pRg st="7" end="7"/>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47139">
                                            <p:txEl>
                                              <p:pRg st="7" end="7"/>
                                            </p:txEl>
                                          </p:spTgt>
                                        </p:tgtEl>
                                        <p:attrNameLst>
                                          <p:attrName>ppt_w</p:attrName>
                                        </p:attrNameLst>
                                      </p:cBhvr>
                                      <p:tavLst>
                                        <p:tav tm="0">
                                          <p:val>
                                            <p:strVal val="#ppt_w*.05"/>
                                          </p:val>
                                        </p:tav>
                                        <p:tav tm="100000">
                                          <p:val>
                                            <p:strVal val="#ppt_w"/>
                                          </p:val>
                                        </p:tav>
                                      </p:tavLst>
                                    </p:anim>
                                    <p:anim calcmode="lin" valueType="num">
                                      <p:cBhvr>
                                        <p:cTn id="58" dur="1000" fill="hold"/>
                                        <p:tgtEl>
                                          <p:spTgt spid="347139">
                                            <p:txEl>
                                              <p:pRg st="7" end="7"/>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47139">
                                            <p:txEl>
                                              <p:pRg st="7" end="7"/>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47139">
                                            <p:txEl>
                                              <p:pRg st="7" end="7"/>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47139">
                                            <p:txEl>
                                              <p:pRg st="7" end="7"/>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47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3172C158-63C1-43F7-ABCB-FE98A386E990}" type="slidenum">
              <a:rPr lang="en-US" altLang="en-US" sz="1400" smtClean="0"/>
              <a:pPr>
                <a:spcBef>
                  <a:spcPct val="0"/>
                </a:spcBef>
                <a:spcAft>
                  <a:spcPct val="0"/>
                </a:spcAft>
              </a:pPr>
              <a:t>32</a:t>
            </a:fld>
            <a:endParaRPr lang="en-US" altLang="en-US" sz="1400" smtClean="0"/>
          </a:p>
        </p:txBody>
      </p:sp>
      <p:sp>
        <p:nvSpPr>
          <p:cNvPr id="52227" name="Rectangle 2"/>
          <p:cNvSpPr>
            <a:spLocks noGrp="1" noChangeArrowheads="1"/>
          </p:cNvSpPr>
          <p:nvPr>
            <p:ph type="title"/>
          </p:nvPr>
        </p:nvSpPr>
        <p:spPr/>
        <p:txBody>
          <a:bodyPr/>
          <a:lstStyle/>
          <a:p>
            <a:pPr eaLnBrk="1" hangingPunct="1"/>
            <a:r>
              <a:rPr lang="en-US" altLang="en-US" smtClean="0">
                <a:solidFill>
                  <a:srgbClr val="000000"/>
                </a:solidFill>
              </a:rPr>
              <a:t>Present Value of a Single Amount</a:t>
            </a:r>
          </a:p>
        </p:txBody>
      </p:sp>
      <p:sp>
        <p:nvSpPr>
          <p:cNvPr id="52228" name="Rectangle 3"/>
          <p:cNvSpPr>
            <a:spLocks noGrp="1" noChangeArrowheads="1"/>
          </p:cNvSpPr>
          <p:nvPr>
            <p:ph type="body" idx="1"/>
          </p:nvPr>
        </p:nvSpPr>
        <p:spPr/>
        <p:txBody>
          <a:bodyPr/>
          <a:lstStyle/>
          <a:p>
            <a:pPr eaLnBrk="1" hangingPunct="1">
              <a:buFontTx/>
              <a:buChar char="•"/>
            </a:pPr>
            <a:r>
              <a:rPr lang="en-US" altLang="en-US" sz="2400" b="1" smtClean="0">
                <a:latin typeface="Times New Roman" panose="02020603050405020304" pitchFamily="18" charset="0"/>
              </a:rPr>
              <a:t>Present value</a:t>
            </a:r>
            <a:r>
              <a:rPr lang="en-US" altLang="en-US" sz="2400" smtClean="0">
                <a:latin typeface="Times New Roman" panose="02020603050405020304" pitchFamily="18" charset="0"/>
              </a:rPr>
              <a:t> is the current dollar value of a future amount</a:t>
            </a:r>
            <a:r>
              <a:rPr lang="en-US" altLang="en-US" sz="2400" smtClean="0"/>
              <a:t>—</a:t>
            </a:r>
            <a:r>
              <a:rPr lang="en-US" altLang="en-US" sz="2400" smtClean="0">
                <a:latin typeface="Times New Roman" panose="02020603050405020304" pitchFamily="18" charset="0"/>
              </a:rPr>
              <a:t>the amount of money that would have to be invested today at a given interest rate over a specified period to equal the future amount.</a:t>
            </a:r>
          </a:p>
          <a:p>
            <a:pPr eaLnBrk="1" hangingPunct="1">
              <a:buFontTx/>
              <a:buChar char="•"/>
            </a:pPr>
            <a:r>
              <a:rPr lang="en-US" altLang="en-US" sz="2400" smtClean="0">
                <a:latin typeface="Times New Roman" panose="02020603050405020304" pitchFamily="18" charset="0"/>
              </a:rPr>
              <a:t>It is based on the idea that a dollar today is worth more than a dollar tomorrow.</a:t>
            </a:r>
          </a:p>
          <a:p>
            <a:pPr eaLnBrk="1" hangingPunct="1">
              <a:buFontTx/>
              <a:buChar char="•"/>
            </a:pPr>
            <a:r>
              <a:rPr lang="en-US" altLang="en-US" sz="2400" b="1" smtClean="0">
                <a:latin typeface="Times New Roman" panose="02020603050405020304" pitchFamily="18" charset="0"/>
              </a:rPr>
              <a:t>Discounting cash flows </a:t>
            </a:r>
            <a:r>
              <a:rPr lang="en-US" altLang="en-US" sz="2400" smtClean="0">
                <a:latin typeface="Times New Roman" panose="02020603050405020304" pitchFamily="18" charset="0"/>
              </a:rPr>
              <a:t>is the process of finding present values; the inverse of compounding interest.</a:t>
            </a:r>
            <a:endParaRPr lang="en-US" altLang="en-US" sz="2400" b="1" i="1" smtClean="0">
              <a:latin typeface="Times New Roman" panose="02020603050405020304" pitchFamily="18" charset="0"/>
            </a:endParaRPr>
          </a:p>
          <a:p>
            <a:pPr eaLnBrk="1" hangingPunct="1">
              <a:buFontTx/>
              <a:buChar char="•"/>
            </a:pPr>
            <a:r>
              <a:rPr lang="en-US" altLang="en-US" sz="2400" smtClean="0">
                <a:latin typeface="Times New Roman" panose="02020603050405020304" pitchFamily="18" charset="0"/>
              </a:rPr>
              <a:t>The discount rate is often also referred to as the opportunity cost, the discount rate, the required return, or the cost of capital.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5325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E2FDC264-3B71-45DC-B38D-9A9CC3742990}" type="slidenum">
              <a:rPr lang="en-US" altLang="en-US" sz="1400" smtClean="0"/>
              <a:pPr>
                <a:spcBef>
                  <a:spcPct val="0"/>
                </a:spcBef>
                <a:spcAft>
                  <a:spcPct val="0"/>
                </a:spcAft>
              </a:pPr>
              <a:t>33</a:t>
            </a:fld>
            <a:endParaRPr lang="en-US" altLang="en-US" sz="1400" smtClean="0"/>
          </a:p>
        </p:txBody>
      </p:sp>
      <p:sp>
        <p:nvSpPr>
          <p:cNvPr id="53252" name="Rectangle 2"/>
          <p:cNvSpPr>
            <a:spLocks noGrp="1" noChangeArrowheads="1"/>
          </p:cNvSpPr>
          <p:nvPr>
            <p:ph type="title"/>
          </p:nvPr>
        </p:nvSpPr>
        <p:spPr/>
        <p:txBody>
          <a:bodyPr/>
          <a:lstStyle/>
          <a:p>
            <a:pPr eaLnBrk="1" hangingPunct="1"/>
            <a:r>
              <a:rPr lang="en-US" altLang="en-US" smtClean="0">
                <a:solidFill>
                  <a:srgbClr val="000000"/>
                </a:solidFill>
              </a:rPr>
              <a:t>Personal Finance Example</a:t>
            </a:r>
          </a:p>
        </p:txBody>
      </p:sp>
      <p:sp>
        <p:nvSpPr>
          <p:cNvPr id="53253" name="Rectangle 3"/>
          <p:cNvSpPr>
            <a:spLocks noGrp="1" noChangeArrowheads="1"/>
          </p:cNvSpPr>
          <p:nvPr>
            <p:ph type="body" idx="1"/>
          </p:nvPr>
        </p:nvSpPr>
        <p:spPr>
          <a:xfrm>
            <a:off x="152400" y="1524000"/>
            <a:ext cx="8839200" cy="1600200"/>
          </a:xfrm>
        </p:spPr>
        <p:txBody>
          <a:bodyPr/>
          <a:lstStyle/>
          <a:p>
            <a:pPr marL="0" indent="0" eaLnBrk="1" hangingPunct="1"/>
            <a:r>
              <a:rPr lang="en-US" altLang="en-US" sz="2800" smtClean="0">
                <a:latin typeface="Times New Roman" panose="02020603050405020304" pitchFamily="18" charset="0"/>
              </a:rPr>
              <a:t>Paul Shorter has an opportunity to receive $300 one year from now. If he can earn 6% on his investments, what is the most he should pay now for this opportunity?</a:t>
            </a:r>
          </a:p>
        </p:txBody>
      </p:sp>
      <p:sp>
        <p:nvSpPr>
          <p:cNvPr id="53254" name="Text Box 4"/>
          <p:cNvSpPr txBox="1">
            <a:spLocks noChangeArrowheads="1"/>
          </p:cNvSpPr>
          <p:nvPr/>
        </p:nvSpPr>
        <p:spPr bwMode="auto">
          <a:xfrm>
            <a:off x="2400300" y="3657600"/>
            <a:ext cx="4343400" cy="1382713"/>
          </a:xfrm>
          <a:prstGeom prst="rect">
            <a:avLst/>
          </a:prstGeom>
          <a:solidFill>
            <a:srgbClr val="FFFFFF"/>
          </a:solidFill>
          <a:ln w="12700">
            <a:solidFill>
              <a:srgbClr val="000000"/>
            </a:solidFill>
            <a:miter lim="800000"/>
            <a:headEnd type="none" w="sm" len="sm"/>
            <a:tailEnd type="none" w="sm" len="sm"/>
          </a:ln>
        </p:spPr>
        <p:txBody>
          <a:bodyPr>
            <a:spAutoFit/>
          </a:bodyPr>
          <a:lstStyle>
            <a:lvl1pPr>
              <a:spcBef>
                <a:spcPts val="600"/>
              </a:spcBef>
              <a:spcAft>
                <a:spcPts val="600"/>
              </a:spcAft>
              <a:tabLst>
                <a:tab pos="2743200" algn="l"/>
                <a:tab pos="3200400" algn="l"/>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tabLst>
                <a:tab pos="2743200" algn="l"/>
                <a:tab pos="32004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tabLst>
                <a:tab pos="2743200" algn="l"/>
                <a:tab pos="3200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tabLst>
                <a:tab pos="2743200" algn="l"/>
                <a:tab pos="32004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tabLst>
                <a:tab pos="2743200" algn="l"/>
                <a:tab pos="32004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tabLst>
                <a:tab pos="2743200" algn="l"/>
                <a:tab pos="32004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tabLst>
                <a:tab pos="2743200" algn="l"/>
                <a:tab pos="32004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tabLst>
                <a:tab pos="2743200" algn="l"/>
                <a:tab pos="32004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tabLst>
                <a:tab pos="2743200" algn="l"/>
                <a:tab pos="3200400" algn="l"/>
              </a:tabLst>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50000"/>
              </a:spcBef>
              <a:spcAft>
                <a:spcPct val="0"/>
              </a:spcAft>
            </a:pPr>
            <a:r>
              <a:rPr lang="en-US" altLang="en-US" sz="2400" i="1">
                <a:latin typeface="Times New Roman" panose="02020603050405020304" pitchFamily="18" charset="0"/>
              </a:rPr>
              <a:t>PV</a:t>
            </a:r>
            <a:r>
              <a:rPr lang="en-US" altLang="en-US" sz="2400">
                <a:latin typeface="Times New Roman" panose="02020603050405020304" pitchFamily="18" charset="0"/>
              </a:rPr>
              <a:t> </a:t>
            </a:r>
            <a:r>
              <a:rPr lang="en-US" altLang="en-US" sz="2400">
                <a:latin typeface="Times New Roman" panose="02020603050405020304" pitchFamily="18" charset="0"/>
                <a:sym typeface="Symbol" panose="05050102010706020507" pitchFamily="18" charset="2"/>
              </a:rPr>
              <a:t></a:t>
            </a:r>
            <a:r>
              <a:rPr lang="en-US" altLang="en-US" sz="2400">
                <a:latin typeface="Times New Roman" panose="02020603050405020304" pitchFamily="18" charset="0"/>
              </a:rPr>
              <a:t> (1 + 0.06) = $300 </a:t>
            </a:r>
          </a:p>
          <a:p>
            <a:pPr eaLnBrk="1" hangingPunct="1">
              <a:lnSpc>
                <a:spcPct val="150000"/>
              </a:lnSpc>
              <a:spcBef>
                <a:spcPct val="50000"/>
              </a:spcBef>
              <a:spcAft>
                <a:spcPct val="0"/>
              </a:spcAft>
            </a:pPr>
            <a:r>
              <a:rPr lang="en-US" altLang="en-US" sz="2400" i="1">
                <a:latin typeface="Times New Roman" panose="02020603050405020304" pitchFamily="18" charset="0"/>
              </a:rPr>
              <a:t>PV</a:t>
            </a:r>
            <a:r>
              <a:rPr lang="en-US" altLang="en-US" sz="2400">
                <a:latin typeface="Times New Roman" panose="02020603050405020304" pitchFamily="18" charset="0"/>
              </a:rPr>
              <a:t> = $300/(1 + 0.06) = $283.02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5427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514ECAE6-26A9-4E1A-B6CB-40707D36312F}" type="slidenum">
              <a:rPr lang="en-US" altLang="en-US" sz="1400" smtClean="0"/>
              <a:pPr>
                <a:spcBef>
                  <a:spcPct val="0"/>
                </a:spcBef>
                <a:spcAft>
                  <a:spcPct val="0"/>
                </a:spcAft>
              </a:pPr>
              <a:t>34</a:t>
            </a:fld>
            <a:endParaRPr lang="en-US" altLang="en-US" sz="1400" smtClean="0"/>
          </a:p>
        </p:txBody>
      </p:sp>
      <p:sp>
        <p:nvSpPr>
          <p:cNvPr id="54276"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Present Value of a Single Amount: The Equation for Present Value</a:t>
            </a:r>
            <a:endParaRPr lang="en-US" altLang="en-US" smtClean="0">
              <a:solidFill>
                <a:srgbClr val="000000"/>
              </a:solidFill>
            </a:endParaRPr>
          </a:p>
        </p:txBody>
      </p:sp>
      <p:sp>
        <p:nvSpPr>
          <p:cNvPr id="54277" name="Rectangle 3"/>
          <p:cNvSpPr>
            <a:spLocks noGrp="1" noChangeArrowheads="1"/>
          </p:cNvSpPr>
          <p:nvPr>
            <p:ph type="body" idx="1"/>
          </p:nvPr>
        </p:nvSpPr>
        <p:spPr/>
        <p:txBody>
          <a:bodyPr/>
          <a:lstStyle/>
          <a:p>
            <a:pPr marL="0" indent="0" eaLnBrk="1" hangingPunct="1"/>
            <a:r>
              <a:rPr lang="en-US" altLang="en-US" smtClean="0">
                <a:latin typeface="Times New Roman" panose="02020603050405020304" pitchFamily="18" charset="0"/>
              </a:rPr>
              <a:t>The present value, </a:t>
            </a:r>
            <a:r>
              <a:rPr lang="en-US" altLang="en-US" i="1" smtClean="0">
                <a:latin typeface="Times New Roman" panose="02020603050405020304" pitchFamily="18" charset="0"/>
              </a:rPr>
              <a:t>PV,</a:t>
            </a:r>
            <a:r>
              <a:rPr lang="en-US" altLang="en-US" smtClean="0">
                <a:latin typeface="Times New Roman" panose="02020603050405020304" pitchFamily="18" charset="0"/>
              </a:rPr>
              <a:t> of some future amount, </a:t>
            </a:r>
            <a:r>
              <a:rPr lang="en-US" altLang="en-US" i="1" smtClean="0">
                <a:latin typeface="Times New Roman" panose="02020603050405020304" pitchFamily="18" charset="0"/>
              </a:rPr>
              <a:t>FV</a:t>
            </a:r>
            <a:r>
              <a:rPr lang="en-US" altLang="en-US" i="1" baseline="-25000" smtClean="0">
                <a:latin typeface="Times New Roman" panose="02020603050405020304" pitchFamily="18" charset="0"/>
              </a:rPr>
              <a:t>n</a:t>
            </a:r>
            <a:r>
              <a:rPr lang="en-US" altLang="en-US" i="1" smtClean="0">
                <a:latin typeface="Times New Roman" panose="02020603050405020304" pitchFamily="18" charset="0"/>
              </a:rPr>
              <a:t>,</a:t>
            </a:r>
            <a:r>
              <a:rPr lang="en-US" altLang="en-US" smtClean="0">
                <a:latin typeface="Times New Roman" panose="02020603050405020304" pitchFamily="18" charset="0"/>
              </a:rPr>
              <a:t> to be received </a:t>
            </a:r>
            <a:r>
              <a:rPr lang="en-US" altLang="en-US" i="1" smtClean="0">
                <a:latin typeface="Times New Roman" panose="02020603050405020304" pitchFamily="18" charset="0"/>
              </a:rPr>
              <a:t>n</a:t>
            </a:r>
            <a:r>
              <a:rPr lang="en-US" altLang="en-US" smtClean="0">
                <a:latin typeface="Times New Roman" panose="02020603050405020304" pitchFamily="18" charset="0"/>
              </a:rPr>
              <a:t> periods from now, assuming an interest rate (or opportunity cost) of </a:t>
            </a:r>
            <a:r>
              <a:rPr lang="en-US" altLang="en-US" i="1" smtClean="0">
                <a:latin typeface="Times New Roman" panose="02020603050405020304" pitchFamily="18" charset="0"/>
              </a:rPr>
              <a:t>r,</a:t>
            </a:r>
            <a:r>
              <a:rPr lang="en-US" altLang="en-US" smtClean="0">
                <a:latin typeface="Times New Roman" panose="02020603050405020304" pitchFamily="18" charset="0"/>
              </a:rPr>
              <a:t> is calculated as follows:</a:t>
            </a:r>
          </a:p>
          <a:p>
            <a:pPr marL="0" indent="0" eaLnBrk="1" hangingPunct="1"/>
            <a:endParaRPr lang="en-US" altLang="en-US" smtClean="0">
              <a:latin typeface="Times New Roman" panose="02020603050405020304" pitchFamily="18" charset="0"/>
            </a:endParaRPr>
          </a:p>
          <a:p>
            <a:pPr marL="0" indent="0" eaLnBrk="1" hangingPunct="1"/>
            <a:endParaRPr lang="en-US" altLang="en-US" smtClean="0">
              <a:latin typeface="Times New Roman" panose="02020603050405020304" pitchFamily="18" charset="0"/>
            </a:endParaRPr>
          </a:p>
        </p:txBody>
      </p:sp>
      <p:pic>
        <p:nvPicPr>
          <p:cNvPr id="54278" name="Picture 4" descr="eq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3886200"/>
            <a:ext cx="2933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1752600"/>
            <a:ext cx="7620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20000"/>
              </a:spcAft>
              <a:defRPr/>
            </a:pPr>
            <a:r>
              <a:rPr lang="en-US" sz="3600" smtClean="0">
                <a:solidFill>
                  <a:srgbClr val="A75151"/>
                </a:solidFill>
                <a:effectLst>
                  <a:outerShdw blurRad="38100" dist="38100" dir="2700000" algn="tl">
                    <a:srgbClr val="C0C0C0"/>
                  </a:outerShdw>
                </a:effectLst>
                <a:latin typeface="Arial" panose="020B0604020202020204" pitchFamily="34" charset="0"/>
              </a:rPr>
              <a:t>	</a:t>
            </a:r>
            <a:r>
              <a:rPr lang="en-US" sz="3400" smtClean="0">
                <a:solidFill>
                  <a:srgbClr val="42B200"/>
                </a:solidFill>
                <a:effectLst>
                  <a:outerShdw blurRad="38100" dist="38100" dir="2700000" algn="tl">
                    <a:srgbClr val="C0C0C0"/>
                  </a:outerShdw>
                </a:effectLst>
                <a:latin typeface="Arial" panose="020B0604020202020204" pitchFamily="34" charset="0"/>
              </a:rPr>
              <a:t>PV</a:t>
            </a:r>
            <a:r>
              <a:rPr lang="en-US" sz="3400" baseline="-25000" smtClean="0">
                <a:solidFill>
                  <a:schemeClr val="tx2"/>
                </a:solidFill>
                <a:effectLst>
                  <a:outerShdw blurRad="38100" dist="38100" dir="2700000" algn="tl">
                    <a:srgbClr val="C0C0C0"/>
                  </a:outerShdw>
                </a:effectLst>
                <a:latin typeface="Arial" panose="020B0604020202020204" pitchFamily="34" charset="0"/>
              </a:rPr>
              <a:t>2</a:t>
            </a:r>
            <a:r>
              <a:rPr lang="en-US" sz="3400" smtClean="0">
                <a:solidFill>
                  <a:srgbClr val="000000"/>
                </a:solidFill>
                <a:latin typeface="Arial" panose="020B0604020202020204" pitchFamily="34" charset="0"/>
              </a:rPr>
              <a:t> 	= </a:t>
            </a:r>
            <a:r>
              <a:rPr lang="en-US" sz="3400" smtClean="0">
                <a:solidFill>
                  <a:srgbClr val="D93192"/>
                </a:solidFill>
                <a:effectLst>
                  <a:outerShdw blurRad="38100" dist="38100" dir="2700000" algn="tl">
                    <a:srgbClr val="C0C0C0"/>
                  </a:outerShdw>
                </a:effectLst>
                <a:latin typeface="Arial" panose="020B0604020202020204" pitchFamily="34" charset="0"/>
              </a:rPr>
              <a:t>$1,000</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PVIF</a:t>
            </a:r>
            <a:r>
              <a:rPr lang="en-US" sz="3400" baseline="-25000" smtClean="0">
                <a:solidFill>
                  <a:srgbClr val="C277FF"/>
                </a:solidFill>
                <a:latin typeface="Arial" panose="020B0604020202020204" pitchFamily="34" charset="0"/>
              </a:rPr>
              <a:t>7%</a:t>
            </a:r>
            <a:r>
              <a:rPr lang="en-US" sz="3400" baseline="-25000" smtClean="0">
                <a:solidFill>
                  <a:srgbClr val="000000"/>
                </a:solidFill>
                <a:latin typeface="Arial" panose="020B0604020202020204" pitchFamily="34" charset="0"/>
              </a:rPr>
              <a:t>,</a:t>
            </a:r>
            <a:r>
              <a:rPr lang="en-US" sz="3400" baseline="-25000" smtClean="0">
                <a:solidFill>
                  <a:schemeClr val="tx2"/>
                </a:solidFill>
                <a:latin typeface="Arial" panose="020B0604020202020204" pitchFamily="34" charset="0"/>
              </a:rPr>
              <a:t>2</a:t>
            </a:r>
            <a:r>
              <a:rPr lang="en-US" sz="3400" smtClean="0">
                <a:solidFill>
                  <a:srgbClr val="000000"/>
                </a:solidFill>
                <a:latin typeface="Arial" panose="020B0604020202020204" pitchFamily="34" charset="0"/>
              </a:rPr>
              <a:t>)				= </a:t>
            </a:r>
            <a:r>
              <a:rPr lang="en-US" sz="3400" smtClean="0">
                <a:solidFill>
                  <a:srgbClr val="D93192"/>
                </a:solidFill>
                <a:effectLst>
                  <a:outerShdw blurRad="38100" dist="38100" dir="2700000" algn="tl">
                    <a:srgbClr val="C0C0C0"/>
                  </a:outerShdw>
                </a:effectLst>
                <a:latin typeface="Arial" panose="020B0604020202020204" pitchFamily="34" charset="0"/>
              </a:rPr>
              <a:t>$1,000</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.873</a:t>
            </a:r>
            <a:r>
              <a:rPr lang="en-US" sz="3400" smtClean="0">
                <a:solidFill>
                  <a:srgbClr val="000000"/>
                </a:solidFill>
                <a:latin typeface="Arial" panose="020B0604020202020204" pitchFamily="34" charset="0"/>
              </a:rPr>
              <a:t>)					= </a:t>
            </a:r>
            <a:r>
              <a:rPr lang="en-US" sz="3400" smtClean="0">
                <a:solidFill>
                  <a:srgbClr val="42B200"/>
                </a:solidFill>
                <a:effectLst>
                  <a:outerShdw blurRad="38100" dist="38100" dir="2700000" algn="tl">
                    <a:srgbClr val="C0C0C0"/>
                  </a:outerShdw>
                </a:effectLst>
                <a:latin typeface="Arial" panose="020B0604020202020204" pitchFamily="34" charset="0"/>
              </a:rPr>
              <a:t>$873</a:t>
            </a:r>
            <a:r>
              <a:rPr lang="en-US" sz="3400" smtClean="0">
                <a:solidFill>
                  <a:srgbClr val="42B200"/>
                </a:solidFill>
                <a:latin typeface="Arial" panose="020B0604020202020204" pitchFamily="34" charset="0"/>
              </a:rPr>
              <a:t> </a:t>
            </a:r>
            <a:r>
              <a:rPr lang="en-US" sz="3400" smtClean="0">
                <a:solidFill>
                  <a:srgbClr val="000000"/>
                </a:solidFill>
                <a:latin typeface="Arial" panose="020B0604020202020204" pitchFamily="34" charset="0"/>
              </a:rPr>
              <a:t> </a:t>
            </a:r>
            <a:r>
              <a:rPr lang="en-US" sz="2800" smtClean="0">
                <a:solidFill>
                  <a:srgbClr val="000000"/>
                </a:solidFill>
                <a:latin typeface="Arial" panose="020B0604020202020204" pitchFamily="34" charset="0"/>
              </a:rPr>
              <a:t>[Due to Rounding]</a:t>
            </a:r>
          </a:p>
        </p:txBody>
      </p:sp>
      <p:sp>
        <p:nvSpPr>
          <p:cNvPr id="55299" name="Line 3"/>
          <p:cNvSpPr>
            <a:spLocks noChangeShapeType="1"/>
          </p:cNvSpPr>
          <p:nvPr/>
        </p:nvSpPr>
        <p:spPr bwMode="auto">
          <a:xfrm>
            <a:off x="1905000" y="1676400"/>
            <a:ext cx="6629400" cy="0"/>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0" name="Rectangle 4"/>
          <p:cNvSpPr>
            <a:spLocks noGrp="1" noChangeArrowheads="1"/>
          </p:cNvSpPr>
          <p:nvPr>
            <p:ph type="title"/>
          </p:nvPr>
        </p:nvSpPr>
        <p:spPr>
          <a:xfrm>
            <a:off x="1676400" y="476250"/>
            <a:ext cx="7391400" cy="1276350"/>
          </a:xfrm>
          <a:effectLst>
            <a:outerShdw dist="71842" dir="2700000" algn="ctr" rotWithShape="0">
              <a:schemeClr val="bg2"/>
            </a:outerShdw>
          </a:effectLst>
        </p:spPr>
        <p:txBody>
          <a:bodyPr/>
          <a:lstStyle/>
          <a:p>
            <a:pPr eaLnBrk="1" hangingPunct="1"/>
            <a:r>
              <a:rPr lang="en-US" altLang="en-US" sz="4000" smtClean="0"/>
              <a:t>Using Present Value Tables</a:t>
            </a:r>
          </a:p>
        </p:txBody>
      </p:sp>
      <p:graphicFrame>
        <p:nvGraphicFramePr>
          <p:cNvPr id="55301" name="Object 6">
            <a:hlinkClick r:id="" action="ppaction://ole?verb=0"/>
          </p:cNvPr>
          <p:cNvGraphicFramePr>
            <a:graphicFrameLocks noGrp="1"/>
          </p:cNvGraphicFramePr>
          <p:nvPr>
            <p:ph type="tbl" idx="1"/>
          </p:nvPr>
        </p:nvGraphicFramePr>
        <p:xfrm>
          <a:off x="685800" y="3395663"/>
          <a:ext cx="7772400" cy="3309937"/>
        </p:xfrm>
        <a:graphic>
          <a:graphicData uri="http://schemas.openxmlformats.org/presentationml/2006/ole">
            <mc:AlternateContent xmlns:mc="http://schemas.openxmlformats.org/markup-compatibility/2006">
              <mc:Choice xmlns:v="urn:schemas-microsoft-com:vml" Requires="v">
                <p:oleObj spid="_x0000_s55314" name="Document" r:id="rId3" imgW="8103108" imgH="3451860" progId="Word.Document.6">
                  <p:embed/>
                </p:oleObj>
              </mc:Choice>
              <mc:Fallback>
                <p:oleObj name="Document" r:id="rId3" imgW="8103108" imgH="3451860" progId="Word.Document.6">
                  <p:embed/>
                  <p:pic>
                    <p:nvPicPr>
                      <p:cNvPr id="0" name="Object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395663"/>
                        <a:ext cx="7772400" cy="33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2" name="Line 5"/>
          <p:cNvSpPr>
            <a:spLocks noChangeShapeType="1"/>
          </p:cNvSpPr>
          <p:nvPr/>
        </p:nvSpPr>
        <p:spPr bwMode="auto">
          <a:xfrm>
            <a:off x="1828800" y="1600200"/>
            <a:ext cx="66294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7"/>
          <p:cNvSpPr>
            <a:spLocks noChangeShapeType="1"/>
          </p:cNvSpPr>
          <p:nvPr/>
        </p:nvSpPr>
        <p:spPr bwMode="auto">
          <a:xfrm>
            <a:off x="1066800" y="396240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Line 8"/>
          <p:cNvSpPr>
            <a:spLocks noChangeShapeType="1"/>
          </p:cNvSpPr>
          <p:nvPr/>
        </p:nvSpPr>
        <p:spPr bwMode="auto">
          <a:xfrm>
            <a:off x="2819400" y="3429000"/>
            <a:ext cx="0" cy="31242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Line 9"/>
          <p:cNvSpPr>
            <a:spLocks noChangeShapeType="1"/>
          </p:cNvSpPr>
          <p:nvPr/>
        </p:nvSpPr>
        <p:spPr bwMode="auto">
          <a:xfrm>
            <a:off x="1066800" y="4495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Line 10"/>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Line 11"/>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Line 12"/>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9" name="Line 13"/>
          <p:cNvSpPr>
            <a:spLocks noChangeShapeType="1"/>
          </p:cNvSpPr>
          <p:nvPr/>
        </p:nvSpPr>
        <p:spPr bwMode="auto">
          <a:xfrm>
            <a:off x="4724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Line 14"/>
          <p:cNvSpPr>
            <a:spLocks noChangeShapeType="1"/>
          </p:cNvSpPr>
          <p:nvPr/>
        </p:nvSpPr>
        <p:spPr bwMode="auto">
          <a:xfrm>
            <a:off x="65532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
        <p:nvSpPr>
          <p:cNvPr id="55312" name="Slide Number Placeholder 2"/>
          <p:cNvSpPr>
            <a:spLocks noGrp="1"/>
          </p:cNvSpPr>
          <p:nvPr>
            <p:ph type="sldNum" sz="quarter" idx="12"/>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18E75E-EBB1-4B4F-8288-23525FEFD0CC}" type="slidenum">
              <a:rPr lang="en-US" altLang="en-US" sz="1400" smtClean="0"/>
              <a:pPr/>
              <a:t>35</a:t>
            </a:fld>
            <a:endParaRPr lang="en-US" altLang="en-US" sz="1400" smtClean="0"/>
          </a:p>
        </p:txBody>
      </p:sp>
    </p:spTree>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5632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4290BF01-8D3B-4491-9F87-D2D2AAF43FF6}" type="slidenum">
              <a:rPr lang="en-US" altLang="en-US" sz="1400" smtClean="0"/>
              <a:pPr>
                <a:spcBef>
                  <a:spcPct val="0"/>
                </a:spcBef>
                <a:spcAft>
                  <a:spcPct val="0"/>
                </a:spcAft>
              </a:pPr>
              <a:t>36</a:t>
            </a:fld>
            <a:endParaRPr lang="en-US" altLang="en-US" sz="1400" smtClean="0"/>
          </a:p>
        </p:txBody>
      </p:sp>
      <p:sp>
        <p:nvSpPr>
          <p:cNvPr id="56324"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Present Value of a Single Amount: The Equation for Future Value</a:t>
            </a:r>
            <a:endParaRPr lang="en-US" altLang="en-US" smtClean="0">
              <a:solidFill>
                <a:srgbClr val="000000"/>
              </a:solidFill>
            </a:endParaRPr>
          </a:p>
        </p:txBody>
      </p:sp>
      <p:sp>
        <p:nvSpPr>
          <p:cNvPr id="56325" name="Rectangle 3"/>
          <p:cNvSpPr>
            <a:spLocks noGrp="1" noChangeArrowheads="1"/>
          </p:cNvSpPr>
          <p:nvPr>
            <p:ph type="body" idx="1"/>
          </p:nvPr>
        </p:nvSpPr>
        <p:spPr/>
        <p:txBody>
          <a:bodyPr/>
          <a:lstStyle/>
          <a:p>
            <a:pPr marL="0" indent="0" eaLnBrk="1" hangingPunct="1"/>
            <a:r>
              <a:rPr lang="en-US" altLang="en-US" sz="2400" smtClean="0">
                <a:latin typeface="Times New Roman" panose="02020603050405020304" pitchFamily="18" charset="0"/>
              </a:rPr>
              <a:t>Pam Valenti wishes to find the present value of $1,700 that will be received 8 years from now. Pam</a:t>
            </a:r>
            <a:r>
              <a:rPr lang="en-US" altLang="en-US" sz="2400" smtClean="0"/>
              <a:t>’</a:t>
            </a:r>
            <a:r>
              <a:rPr lang="en-US" altLang="en-US" sz="2400" smtClean="0">
                <a:latin typeface="Times New Roman" panose="02020603050405020304" pitchFamily="18" charset="0"/>
              </a:rPr>
              <a:t>s opportunity cost is 8%.</a:t>
            </a:r>
          </a:p>
          <a:p>
            <a:pPr marL="0" indent="0" eaLnBrk="1" hangingPunct="1"/>
            <a:endParaRPr lang="en-US" altLang="en-US" sz="2400" smtClean="0">
              <a:latin typeface="Times New Roman" panose="02020603050405020304" pitchFamily="18" charset="0"/>
            </a:endParaRPr>
          </a:p>
          <a:p>
            <a:pPr marL="0" indent="0" eaLnBrk="1" hangingPunct="1"/>
            <a:endParaRPr lang="en-US" altLang="en-US" sz="2400" smtClean="0">
              <a:latin typeface="Times New Roman" panose="02020603050405020304" pitchFamily="18" charset="0"/>
            </a:endParaRPr>
          </a:p>
          <a:p>
            <a:pPr marL="0" indent="0" eaLnBrk="1" hangingPunct="1"/>
            <a:r>
              <a:rPr lang="en-US" altLang="en-US" sz="2400" smtClean="0">
                <a:latin typeface="Times New Roman" panose="02020603050405020304" pitchFamily="18" charset="0"/>
              </a:rPr>
              <a:t>This analysis can be depicted on a time line as follows:</a:t>
            </a:r>
          </a:p>
        </p:txBody>
      </p:sp>
      <p:sp>
        <p:nvSpPr>
          <p:cNvPr id="25603" name="Text Box 7"/>
          <p:cNvSpPr txBox="1">
            <a:spLocks noChangeArrowheads="1"/>
          </p:cNvSpPr>
          <p:nvPr/>
        </p:nvSpPr>
        <p:spPr bwMode="auto">
          <a:xfrm>
            <a:off x="609600" y="2514600"/>
            <a:ext cx="7924800" cy="639763"/>
          </a:xfrm>
          <a:prstGeom prst="rect">
            <a:avLst/>
          </a:prstGeom>
          <a:solidFill>
            <a:srgbClr val="DEEFE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ctr" eaLnBrk="1" hangingPunct="1">
              <a:lnSpc>
                <a:spcPct val="150000"/>
              </a:lnSpc>
              <a:spcBef>
                <a:spcPct val="50000"/>
              </a:spcBef>
              <a:tabLst>
                <a:tab pos="2743200" algn="l"/>
                <a:tab pos="3200400" algn="l"/>
              </a:tabLst>
              <a:defRPr/>
            </a:pPr>
            <a:r>
              <a:rPr lang="en-US" dirty="0">
                <a:latin typeface="Arial" charset="0"/>
                <a:ea typeface="+mn-ea"/>
              </a:rPr>
              <a:t> </a:t>
            </a:r>
            <a:r>
              <a:rPr lang="en-US" i="1" dirty="0">
                <a:latin typeface="+mn-lt"/>
                <a:ea typeface="+mn-ea"/>
              </a:rPr>
              <a:t>PV</a:t>
            </a:r>
            <a:r>
              <a:rPr lang="en-US" dirty="0">
                <a:latin typeface="+mn-lt"/>
                <a:ea typeface="+mn-ea"/>
              </a:rPr>
              <a:t>  =  $1,700/(1 + 0.08)</a:t>
            </a:r>
            <a:r>
              <a:rPr lang="en-US" baseline="30000" dirty="0">
                <a:latin typeface="+mn-lt"/>
                <a:ea typeface="+mn-ea"/>
              </a:rPr>
              <a:t>8</a:t>
            </a:r>
            <a:r>
              <a:rPr lang="en-US" dirty="0">
                <a:latin typeface="+mn-lt"/>
                <a:ea typeface="+mn-ea"/>
              </a:rPr>
              <a:t>  =  $1,700/1.85093  =  $918.46</a:t>
            </a:r>
          </a:p>
        </p:txBody>
      </p:sp>
      <p:pic>
        <p:nvPicPr>
          <p:cNvPr id="56327" name="Picture 6" descr="unfig0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4038600"/>
            <a:ext cx="66294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5734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8FE1044E-D63E-4267-873A-A4BBB72433C9}" type="slidenum">
              <a:rPr lang="en-US" altLang="en-US" sz="1400" smtClean="0"/>
              <a:pPr>
                <a:spcBef>
                  <a:spcPct val="0"/>
                </a:spcBef>
                <a:spcAft>
                  <a:spcPct val="0"/>
                </a:spcAft>
              </a:pPr>
              <a:t>37</a:t>
            </a:fld>
            <a:endParaRPr lang="en-US" altLang="en-US" sz="1400" smtClean="0"/>
          </a:p>
        </p:txBody>
      </p:sp>
      <p:sp>
        <p:nvSpPr>
          <p:cNvPr id="57348" name="Rectangle 2"/>
          <p:cNvSpPr>
            <a:spLocks noGrp="1" noChangeArrowheads="1"/>
          </p:cNvSpPr>
          <p:nvPr>
            <p:ph type="title"/>
          </p:nvPr>
        </p:nvSpPr>
        <p:spPr>
          <a:xfrm>
            <a:off x="152400" y="120650"/>
            <a:ext cx="7162800" cy="1190625"/>
          </a:xfrm>
        </p:spPr>
        <p:txBody>
          <a:bodyPr/>
          <a:lstStyle/>
          <a:p>
            <a:pPr eaLnBrk="1" hangingPunct="1"/>
            <a:r>
              <a:rPr lang="en-US" altLang="en-US" smtClean="0">
                <a:solidFill>
                  <a:srgbClr val="000000"/>
                </a:solidFill>
              </a:rPr>
              <a:t>Figure 5.5 </a:t>
            </a:r>
            <a:br>
              <a:rPr lang="en-US" altLang="en-US" smtClean="0">
                <a:solidFill>
                  <a:srgbClr val="000000"/>
                </a:solidFill>
              </a:rPr>
            </a:br>
            <a:r>
              <a:rPr lang="en-US" altLang="en-US" smtClean="0">
                <a:solidFill>
                  <a:srgbClr val="000000"/>
                </a:solidFill>
              </a:rPr>
              <a:t>Present Value Relationship</a:t>
            </a:r>
          </a:p>
        </p:txBody>
      </p:sp>
      <p:pic>
        <p:nvPicPr>
          <p:cNvPr id="57349" name="Picture 4" descr="fig0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362200"/>
            <a:ext cx="84582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5837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EDC1701F-9FC9-41B4-AA4F-4FB4829A0E69}" type="slidenum">
              <a:rPr lang="en-US" altLang="en-US" sz="1400" smtClean="0"/>
              <a:pPr>
                <a:spcBef>
                  <a:spcPct val="0"/>
                </a:spcBef>
                <a:spcAft>
                  <a:spcPct val="0"/>
                </a:spcAft>
              </a:pPr>
              <a:t>38</a:t>
            </a:fld>
            <a:endParaRPr lang="en-US" altLang="en-US" sz="1400" smtClean="0"/>
          </a:p>
        </p:txBody>
      </p:sp>
      <p:sp>
        <p:nvSpPr>
          <p:cNvPr id="58372" name="Rectangle 2"/>
          <p:cNvSpPr>
            <a:spLocks noGrp="1" noChangeArrowheads="1"/>
          </p:cNvSpPr>
          <p:nvPr>
            <p:ph type="title"/>
          </p:nvPr>
        </p:nvSpPr>
        <p:spPr/>
        <p:txBody>
          <a:bodyPr/>
          <a:lstStyle/>
          <a:p>
            <a:pPr eaLnBrk="1" hangingPunct="1"/>
            <a:r>
              <a:rPr lang="en-US" altLang="en-US" smtClean="0">
                <a:solidFill>
                  <a:srgbClr val="000000"/>
                </a:solidFill>
              </a:rPr>
              <a:t>Annuities</a:t>
            </a:r>
          </a:p>
        </p:txBody>
      </p:sp>
      <p:sp>
        <p:nvSpPr>
          <p:cNvPr id="58373" name="Rectangle 3"/>
          <p:cNvSpPr>
            <a:spLocks noGrp="1" noChangeArrowheads="1"/>
          </p:cNvSpPr>
          <p:nvPr>
            <p:ph type="body" idx="1"/>
          </p:nvPr>
        </p:nvSpPr>
        <p:spPr/>
        <p:txBody>
          <a:bodyPr/>
          <a:lstStyle/>
          <a:p>
            <a:pPr marL="0" indent="0" eaLnBrk="1" hangingPunct="1">
              <a:lnSpc>
                <a:spcPct val="90000"/>
              </a:lnSpc>
            </a:pPr>
            <a:r>
              <a:rPr lang="en-US" altLang="en-US" sz="2800" smtClean="0">
                <a:latin typeface="Times New Roman" panose="02020603050405020304" pitchFamily="18" charset="0"/>
              </a:rPr>
              <a:t>An </a:t>
            </a:r>
            <a:r>
              <a:rPr lang="en-US" altLang="en-US" sz="2800" b="1" smtClean="0">
                <a:latin typeface="Times New Roman" panose="02020603050405020304" pitchFamily="18" charset="0"/>
              </a:rPr>
              <a:t>annuity</a:t>
            </a:r>
            <a:r>
              <a:rPr lang="en-US" altLang="en-US" sz="2800" smtClean="0">
                <a:latin typeface="Times New Roman" panose="02020603050405020304" pitchFamily="18" charset="0"/>
              </a:rPr>
              <a:t> is a stream of equal periodic cash flows, over a specified time period. These cash flows can be </a:t>
            </a:r>
            <a:r>
              <a:rPr lang="en-US" altLang="en-US" sz="2800" i="1" smtClean="0">
                <a:latin typeface="Times New Roman" panose="02020603050405020304" pitchFamily="18" charset="0"/>
              </a:rPr>
              <a:t>inflows</a:t>
            </a:r>
            <a:r>
              <a:rPr lang="en-US" altLang="en-US" sz="2800" smtClean="0">
                <a:latin typeface="Times New Roman" panose="02020603050405020304" pitchFamily="18" charset="0"/>
              </a:rPr>
              <a:t> of returns earned on investments or </a:t>
            </a:r>
            <a:r>
              <a:rPr lang="en-US" altLang="en-US" sz="2800" i="1" smtClean="0">
                <a:latin typeface="Times New Roman" panose="02020603050405020304" pitchFamily="18" charset="0"/>
              </a:rPr>
              <a:t>outflows</a:t>
            </a:r>
            <a:r>
              <a:rPr lang="en-US" altLang="en-US" sz="2800" smtClean="0">
                <a:latin typeface="Times New Roman" panose="02020603050405020304" pitchFamily="18" charset="0"/>
              </a:rPr>
              <a:t> of funds invested to earn future returns.</a:t>
            </a:r>
          </a:p>
          <a:p>
            <a:pPr lvl="1" eaLnBrk="1" hangingPunct="1">
              <a:lnSpc>
                <a:spcPct val="90000"/>
              </a:lnSpc>
            </a:pPr>
            <a:r>
              <a:rPr lang="en-US" altLang="en-US" sz="2400" smtClean="0">
                <a:latin typeface="Times New Roman" panose="02020603050405020304" pitchFamily="18" charset="0"/>
              </a:rPr>
              <a:t>An </a:t>
            </a:r>
            <a:r>
              <a:rPr lang="en-US" altLang="en-US" sz="2400" b="1" smtClean="0">
                <a:latin typeface="Times New Roman" panose="02020603050405020304" pitchFamily="18" charset="0"/>
              </a:rPr>
              <a:t>ordinary (deferred) annuity</a:t>
            </a:r>
            <a:r>
              <a:rPr lang="en-US" altLang="en-US" sz="2400" smtClean="0">
                <a:latin typeface="Times New Roman" panose="02020603050405020304" pitchFamily="18" charset="0"/>
              </a:rPr>
              <a:t> is an annuity for which the cash flow occurs at the </a:t>
            </a:r>
            <a:r>
              <a:rPr lang="en-US" altLang="en-US" sz="2400" i="1" smtClean="0">
                <a:latin typeface="Times New Roman" panose="02020603050405020304" pitchFamily="18" charset="0"/>
              </a:rPr>
              <a:t>end </a:t>
            </a:r>
            <a:r>
              <a:rPr lang="en-US" altLang="en-US" sz="2400" smtClean="0">
                <a:latin typeface="Times New Roman" panose="02020603050405020304" pitchFamily="18" charset="0"/>
              </a:rPr>
              <a:t>of each period</a:t>
            </a:r>
          </a:p>
          <a:p>
            <a:pPr lvl="1" eaLnBrk="1" hangingPunct="1">
              <a:lnSpc>
                <a:spcPct val="90000"/>
              </a:lnSpc>
            </a:pPr>
            <a:r>
              <a:rPr lang="en-US" altLang="en-US" sz="2400" smtClean="0">
                <a:latin typeface="Times New Roman" panose="02020603050405020304" pitchFamily="18" charset="0"/>
              </a:rPr>
              <a:t>An </a:t>
            </a:r>
            <a:r>
              <a:rPr lang="en-US" altLang="en-US" sz="2400" b="1" smtClean="0">
                <a:latin typeface="Times New Roman" panose="02020603050405020304" pitchFamily="18" charset="0"/>
              </a:rPr>
              <a:t>annuity due</a:t>
            </a:r>
            <a:r>
              <a:rPr lang="en-US" altLang="en-US" sz="2400" smtClean="0">
                <a:latin typeface="Times New Roman" panose="02020603050405020304" pitchFamily="18" charset="0"/>
              </a:rPr>
              <a:t> is an annuity for which the cash flow occurs at the </a:t>
            </a:r>
            <a:r>
              <a:rPr lang="en-US" altLang="en-US" sz="2400" i="1" smtClean="0">
                <a:latin typeface="Times New Roman" panose="02020603050405020304" pitchFamily="18" charset="0"/>
              </a:rPr>
              <a:t>beginning</a:t>
            </a:r>
            <a:r>
              <a:rPr lang="en-US" altLang="en-US" sz="2400" smtClean="0">
                <a:latin typeface="Times New Roman" panose="02020603050405020304" pitchFamily="18" charset="0"/>
              </a:rPr>
              <a:t> of each period.</a:t>
            </a:r>
            <a:endParaRPr lang="en-US" altLang="en-US" sz="2400" b="1" i="1" smtClean="0">
              <a:latin typeface="Times New Roman" panose="02020603050405020304" pitchFamily="18" charset="0"/>
            </a:endParaRPr>
          </a:p>
          <a:p>
            <a:pPr lvl="1" eaLnBrk="1" hangingPunct="1">
              <a:lnSpc>
                <a:spcPct val="90000"/>
              </a:lnSpc>
            </a:pPr>
            <a:r>
              <a:rPr lang="en-US" altLang="en-US" sz="2400" smtClean="0">
                <a:latin typeface="Times New Roman" panose="02020603050405020304" pitchFamily="18" charset="0"/>
              </a:rPr>
              <a:t>An annuity due will always be greater than an otherwise equivalent ordinary annuity because interest will compound for an additional period.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5939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5A6961B3-3F8E-4A38-8D31-5714BC559867}" type="slidenum">
              <a:rPr lang="en-US" altLang="en-US" sz="1400" smtClean="0"/>
              <a:pPr>
                <a:spcBef>
                  <a:spcPct val="0"/>
                </a:spcBef>
                <a:spcAft>
                  <a:spcPct val="0"/>
                </a:spcAft>
              </a:pPr>
              <a:t>39</a:t>
            </a:fld>
            <a:endParaRPr lang="en-US" altLang="en-US" sz="1400" smtClean="0"/>
          </a:p>
        </p:txBody>
      </p:sp>
      <p:sp>
        <p:nvSpPr>
          <p:cNvPr id="59396" name="Rectangle 2"/>
          <p:cNvSpPr>
            <a:spLocks noGrp="1" noChangeArrowheads="1"/>
          </p:cNvSpPr>
          <p:nvPr>
            <p:ph type="title"/>
          </p:nvPr>
        </p:nvSpPr>
        <p:spPr/>
        <p:txBody>
          <a:bodyPr/>
          <a:lstStyle/>
          <a:p>
            <a:pPr eaLnBrk="1" hangingPunct="1"/>
            <a:r>
              <a:rPr lang="en-US" altLang="en-US" smtClean="0">
                <a:solidFill>
                  <a:srgbClr val="000000"/>
                </a:solidFill>
              </a:rPr>
              <a:t>Personal Finance Example</a:t>
            </a:r>
          </a:p>
        </p:txBody>
      </p:sp>
      <p:sp>
        <p:nvSpPr>
          <p:cNvPr id="59397" name="Rectangle 3"/>
          <p:cNvSpPr>
            <a:spLocks noGrp="1" noChangeArrowheads="1"/>
          </p:cNvSpPr>
          <p:nvPr>
            <p:ph type="body" idx="1"/>
          </p:nvPr>
        </p:nvSpPr>
        <p:spPr>
          <a:xfrm>
            <a:off x="152400" y="1524000"/>
            <a:ext cx="8839200" cy="2819400"/>
          </a:xfrm>
        </p:spPr>
        <p:txBody>
          <a:bodyPr/>
          <a:lstStyle/>
          <a:p>
            <a:pPr marL="0" indent="0" eaLnBrk="1" hangingPunct="1"/>
            <a:r>
              <a:rPr lang="en-US" altLang="en-US" sz="2800" smtClean="0">
                <a:latin typeface="Times New Roman" panose="02020603050405020304" pitchFamily="18" charset="0"/>
              </a:rPr>
              <a:t>Fran Abrams is choosing which of two annuities to receive. Both are 5-year $1,000 annuities; annuity A is an ordinary annuity, and annuity B is an annuity due. Fran has listed the cash flows for both annuities as shown in Table 5.1 on the following slide.</a:t>
            </a:r>
          </a:p>
        </p:txBody>
      </p:sp>
      <p:sp>
        <p:nvSpPr>
          <p:cNvPr id="30724" name="Text Box 4"/>
          <p:cNvSpPr txBox="1">
            <a:spLocks noChangeArrowheads="1"/>
          </p:cNvSpPr>
          <p:nvPr/>
        </p:nvSpPr>
        <p:spPr bwMode="auto">
          <a:xfrm>
            <a:off x="704850" y="4191000"/>
            <a:ext cx="7734300" cy="457200"/>
          </a:xfrm>
          <a:prstGeom prst="rect">
            <a:avLst/>
          </a:prstGeom>
          <a:solidFill>
            <a:srgbClr val="DEEFE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ctr" eaLnBrk="1" hangingPunct="1">
              <a:spcBef>
                <a:spcPct val="50000"/>
              </a:spcBef>
              <a:defRPr/>
            </a:pPr>
            <a:r>
              <a:rPr lang="en-US" dirty="0">
                <a:latin typeface="+mn-lt"/>
                <a:ea typeface="+mn-ea"/>
              </a:rPr>
              <a:t>Note that the amount of both annuities total $5,000.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69875"/>
            <a:ext cx="7162800" cy="892175"/>
          </a:xfrm>
        </p:spPr>
        <p:txBody>
          <a:bodyPr/>
          <a:lstStyle/>
          <a:p>
            <a:pPr eaLnBrk="1" hangingPunct="1"/>
            <a:r>
              <a:rPr lang="en-US" altLang="en-US" sz="2800" smtClean="0"/>
              <a:t>Choosing from Investment Alternatives</a:t>
            </a:r>
            <a:r>
              <a:rPr lang="en-US" altLang="en-US" sz="2000" smtClean="0"/>
              <a:t/>
            </a:r>
            <a:br>
              <a:rPr lang="en-US" altLang="en-US" sz="2000" smtClean="0"/>
            </a:br>
            <a:r>
              <a:rPr lang="en-US" altLang="en-US" sz="2000" smtClean="0"/>
              <a:t> </a:t>
            </a:r>
            <a:r>
              <a:rPr lang="en-US" altLang="en-US" sz="2400" smtClean="0">
                <a:solidFill>
                  <a:schemeClr val="folHlink"/>
                </a:solidFill>
              </a:rPr>
              <a:t>Required Rate of Return or Discount Rate</a:t>
            </a:r>
          </a:p>
        </p:txBody>
      </p:sp>
      <p:sp>
        <p:nvSpPr>
          <p:cNvPr id="20483" name="Rectangle 3"/>
          <p:cNvSpPr>
            <a:spLocks noGrp="1" noChangeArrowheads="1"/>
          </p:cNvSpPr>
          <p:nvPr>
            <p:ph sz="quarter" idx="4294967295"/>
          </p:nvPr>
        </p:nvSpPr>
        <p:spPr>
          <a:xfrm>
            <a:off x="395288" y="1700213"/>
            <a:ext cx="8229600" cy="4144962"/>
          </a:xfrm>
        </p:spPr>
        <p:txBody>
          <a:bodyPr/>
          <a:lstStyle/>
          <a:p>
            <a:pPr marL="495300" indent="-495300" eaLnBrk="1" hangingPunct="1">
              <a:spcAft>
                <a:spcPct val="0"/>
              </a:spcAft>
            </a:pPr>
            <a:r>
              <a:rPr lang="en-US" altLang="en-US" sz="2800" smtClean="0"/>
              <a:t>You have three choices:</a:t>
            </a:r>
          </a:p>
          <a:p>
            <a:pPr marL="1295400" lvl="2" indent="-381000" eaLnBrk="1" hangingPunct="1">
              <a:spcAft>
                <a:spcPct val="0"/>
              </a:spcAft>
              <a:buFontTx/>
              <a:buAutoNum type="arabicPeriod"/>
            </a:pPr>
            <a:r>
              <a:rPr lang="en-US" altLang="en-US" sz="2000" smtClean="0"/>
              <a:t>$20,000 received today</a:t>
            </a:r>
          </a:p>
          <a:p>
            <a:pPr marL="1295400" lvl="2" indent="-381000" eaLnBrk="1" hangingPunct="1">
              <a:spcAft>
                <a:spcPct val="0"/>
              </a:spcAft>
              <a:buFontTx/>
              <a:buAutoNum type="arabicPeriod"/>
            </a:pPr>
            <a:r>
              <a:rPr lang="en-US" altLang="en-US" sz="2000" smtClean="0"/>
              <a:t>$31,000 received in 5 years</a:t>
            </a:r>
          </a:p>
          <a:p>
            <a:pPr marL="1295400" lvl="2" indent="-381000" eaLnBrk="1" hangingPunct="1">
              <a:spcAft>
                <a:spcPct val="0"/>
              </a:spcAft>
              <a:buFontTx/>
              <a:buAutoNum type="arabicPeriod"/>
            </a:pPr>
            <a:r>
              <a:rPr lang="en-US" altLang="en-US" sz="2000" smtClean="0"/>
              <a:t>$3,000 per year indefinitely</a:t>
            </a:r>
          </a:p>
          <a:p>
            <a:pPr marL="1295400" lvl="2" indent="-381000" eaLnBrk="1" hangingPunct="1">
              <a:spcAft>
                <a:spcPct val="0"/>
              </a:spcAft>
              <a:buFontTx/>
              <a:buAutoNum type="arabicPeriod"/>
            </a:pPr>
            <a:endParaRPr lang="en-US" altLang="en-US" sz="2000" smtClean="0"/>
          </a:p>
          <a:p>
            <a:pPr marL="495300" indent="-495300" eaLnBrk="1" hangingPunct="1">
              <a:spcAft>
                <a:spcPct val="0"/>
              </a:spcAft>
            </a:pPr>
            <a:r>
              <a:rPr lang="en-US" altLang="en-US" sz="2800" smtClean="0"/>
              <a:t>To make a decision, you need to know what interest rate to use.</a:t>
            </a:r>
          </a:p>
          <a:p>
            <a:pPr marL="914400" lvl="1" indent="-457200" eaLnBrk="1" hangingPunct="1">
              <a:spcAft>
                <a:spcPct val="0"/>
              </a:spcAft>
            </a:pPr>
            <a:r>
              <a:rPr lang="en-US" altLang="en-US" sz="2400" smtClean="0"/>
              <a:t>This interest rate is known as your </a:t>
            </a:r>
            <a:r>
              <a:rPr lang="en-US" altLang="en-US" sz="2400" i="1" smtClean="0"/>
              <a:t>required rate of return</a:t>
            </a:r>
            <a:r>
              <a:rPr lang="en-US" altLang="en-US" sz="2400" smtClean="0"/>
              <a:t>   or   </a:t>
            </a:r>
            <a:r>
              <a:rPr lang="en-US" altLang="en-US" sz="2400" i="1" smtClean="0"/>
              <a:t>discount rate.</a:t>
            </a:r>
            <a:r>
              <a:rPr lang="en-US" altLang="en-US" sz="2400" smtClean="0"/>
              <a:t> </a:t>
            </a:r>
          </a:p>
        </p:txBody>
      </p:sp>
      <p:sp>
        <p:nvSpPr>
          <p:cNvPr id="20484"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E1ED6875-715C-46B0-AAEA-7B596DDAAE30}" type="slidenum">
              <a:rPr lang="en-US" altLang="en-US" sz="1400" smtClean="0"/>
              <a:pPr/>
              <a:t>4</a:t>
            </a:fld>
            <a:endParaRPr lang="en-US" altLang="en-US" sz="1400" smtClean="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041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219684F6-2F8D-438B-B2E5-5745EFDBBEEF}" type="slidenum">
              <a:rPr lang="en-US" altLang="en-US" sz="1400" smtClean="0"/>
              <a:pPr>
                <a:spcBef>
                  <a:spcPct val="0"/>
                </a:spcBef>
                <a:spcAft>
                  <a:spcPct val="0"/>
                </a:spcAft>
              </a:pPr>
              <a:t>40</a:t>
            </a:fld>
            <a:endParaRPr lang="en-US" altLang="en-US" sz="1400" smtClean="0"/>
          </a:p>
        </p:txBody>
      </p:sp>
      <p:sp>
        <p:nvSpPr>
          <p:cNvPr id="60420" name="Rectangle 2"/>
          <p:cNvSpPr>
            <a:spLocks noGrp="1" noChangeArrowheads="1"/>
          </p:cNvSpPr>
          <p:nvPr>
            <p:ph type="title"/>
          </p:nvPr>
        </p:nvSpPr>
        <p:spPr>
          <a:xfrm>
            <a:off x="152400" y="303213"/>
            <a:ext cx="7162800" cy="822325"/>
          </a:xfrm>
        </p:spPr>
        <p:txBody>
          <a:bodyPr/>
          <a:lstStyle/>
          <a:p>
            <a:pPr eaLnBrk="1" hangingPunct="1"/>
            <a:r>
              <a:rPr lang="en-US" altLang="en-US" sz="2400" smtClean="0">
                <a:solidFill>
                  <a:srgbClr val="000000"/>
                </a:solidFill>
              </a:rPr>
              <a:t>Table 5.1 Comparison of Ordinary Annuity and Annuity Due Cash Flows ($1,000, 5 Years)</a:t>
            </a:r>
            <a:endParaRPr lang="en-US" altLang="en-US" smtClean="0">
              <a:solidFill>
                <a:srgbClr val="000000"/>
              </a:solidFill>
            </a:endParaRPr>
          </a:p>
        </p:txBody>
      </p:sp>
      <p:pic>
        <p:nvPicPr>
          <p:cNvPr id="60421" name="Picture 4" descr="tab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63" y="1905000"/>
            <a:ext cx="6365875"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144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6947BBE4-56A4-4B0B-9823-452CC683305E}" type="slidenum">
              <a:rPr lang="en-US" altLang="en-US" sz="1400" smtClean="0"/>
              <a:pPr>
                <a:spcBef>
                  <a:spcPct val="0"/>
                </a:spcBef>
                <a:spcAft>
                  <a:spcPct val="0"/>
                </a:spcAft>
              </a:pPr>
              <a:t>41</a:t>
            </a:fld>
            <a:endParaRPr lang="en-US" altLang="en-US" sz="1400" smtClean="0"/>
          </a:p>
        </p:txBody>
      </p:sp>
      <p:sp>
        <p:nvSpPr>
          <p:cNvPr id="61444" name="Rectangle 2"/>
          <p:cNvSpPr>
            <a:spLocks noGrp="1" noChangeArrowheads="1"/>
          </p:cNvSpPr>
          <p:nvPr>
            <p:ph type="title"/>
          </p:nvPr>
        </p:nvSpPr>
        <p:spPr/>
        <p:txBody>
          <a:bodyPr/>
          <a:lstStyle/>
          <a:p>
            <a:pPr eaLnBrk="1" hangingPunct="1"/>
            <a:r>
              <a:rPr lang="en-US" altLang="en-US" smtClean="0">
                <a:solidFill>
                  <a:srgbClr val="000000"/>
                </a:solidFill>
              </a:rPr>
              <a:t>Finding the Future Value of an Ordinary Annuity</a:t>
            </a:r>
          </a:p>
        </p:txBody>
      </p:sp>
      <p:sp>
        <p:nvSpPr>
          <p:cNvPr id="61445" name="Rectangle 3"/>
          <p:cNvSpPr>
            <a:spLocks noGrp="1" noChangeArrowheads="1"/>
          </p:cNvSpPr>
          <p:nvPr>
            <p:ph type="body" idx="1"/>
          </p:nvPr>
        </p:nvSpPr>
        <p:spPr/>
        <p:txBody>
          <a:bodyPr/>
          <a:lstStyle/>
          <a:p>
            <a:pPr eaLnBrk="1" hangingPunct="1">
              <a:lnSpc>
                <a:spcPct val="90000"/>
              </a:lnSpc>
              <a:buFontTx/>
              <a:buChar char="•"/>
            </a:pPr>
            <a:r>
              <a:rPr lang="en-US" altLang="en-US" sz="2800" smtClean="0">
                <a:latin typeface="Times New Roman" panose="02020603050405020304" pitchFamily="18" charset="0"/>
              </a:rPr>
              <a:t>You can calculate the future value of an ordinary annuity that pays an annual cash flow equal to </a:t>
            </a:r>
            <a:r>
              <a:rPr lang="en-US" altLang="en-US" sz="2800" i="1" smtClean="0">
                <a:latin typeface="Times New Roman" panose="02020603050405020304" pitchFamily="18" charset="0"/>
              </a:rPr>
              <a:t>CF</a:t>
            </a:r>
            <a:r>
              <a:rPr lang="en-US" altLang="en-US" sz="2800" smtClean="0">
                <a:latin typeface="Times New Roman" panose="02020603050405020304" pitchFamily="18" charset="0"/>
              </a:rPr>
              <a:t> by using the following equation:</a:t>
            </a: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r>
              <a:rPr lang="en-US" altLang="en-US" sz="2800" smtClean="0">
                <a:latin typeface="Times New Roman" panose="02020603050405020304" pitchFamily="18" charset="0"/>
              </a:rPr>
              <a:t>As before, in this equation </a:t>
            </a:r>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represents the interest rate and </a:t>
            </a:r>
            <a:r>
              <a:rPr lang="en-US" altLang="en-US" sz="2800" i="1" smtClean="0">
                <a:latin typeface="Times New Roman" panose="02020603050405020304" pitchFamily="18" charset="0"/>
              </a:rPr>
              <a:t>n</a:t>
            </a:r>
            <a:r>
              <a:rPr lang="en-US" altLang="en-US" sz="2800" smtClean="0">
                <a:latin typeface="Times New Roman" panose="02020603050405020304" pitchFamily="18" charset="0"/>
              </a:rPr>
              <a:t> represents the number of payments in the annuity (or equivalently, the number of years over which the annuity is spread). </a:t>
            </a:r>
          </a:p>
        </p:txBody>
      </p:sp>
      <p:pic>
        <p:nvPicPr>
          <p:cNvPr id="61446" name="Picture 4" descr="eq0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788" y="3124200"/>
            <a:ext cx="44053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246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7174D197-9829-4A04-B305-CA8A6864450E}" type="slidenum">
              <a:rPr lang="en-US" altLang="en-US" sz="1400" smtClean="0"/>
              <a:pPr>
                <a:spcBef>
                  <a:spcPct val="0"/>
                </a:spcBef>
                <a:spcAft>
                  <a:spcPct val="0"/>
                </a:spcAft>
              </a:pPr>
              <a:t>42</a:t>
            </a:fld>
            <a:endParaRPr lang="en-US" altLang="en-US" sz="1400" smtClean="0"/>
          </a:p>
        </p:txBody>
      </p:sp>
      <p:sp>
        <p:nvSpPr>
          <p:cNvPr id="62468" name="Rectangle 2"/>
          <p:cNvSpPr>
            <a:spLocks noGrp="1" noChangeArrowheads="1"/>
          </p:cNvSpPr>
          <p:nvPr>
            <p:ph type="title"/>
          </p:nvPr>
        </p:nvSpPr>
        <p:spPr/>
        <p:txBody>
          <a:bodyPr/>
          <a:lstStyle/>
          <a:p>
            <a:pPr eaLnBrk="1" hangingPunct="1"/>
            <a:r>
              <a:rPr lang="en-US" altLang="en-US" smtClean="0">
                <a:solidFill>
                  <a:srgbClr val="000000"/>
                </a:solidFill>
              </a:rPr>
              <a:t>Finding the Present Value of an Ordinary Annuity</a:t>
            </a:r>
          </a:p>
        </p:txBody>
      </p:sp>
      <p:sp>
        <p:nvSpPr>
          <p:cNvPr id="62469" name="Rectangle 3"/>
          <p:cNvSpPr>
            <a:spLocks noGrp="1" noChangeArrowheads="1"/>
          </p:cNvSpPr>
          <p:nvPr>
            <p:ph type="body" idx="1"/>
          </p:nvPr>
        </p:nvSpPr>
        <p:spPr/>
        <p:txBody>
          <a:bodyPr/>
          <a:lstStyle/>
          <a:p>
            <a:pPr eaLnBrk="1" hangingPunct="1">
              <a:lnSpc>
                <a:spcPct val="90000"/>
              </a:lnSpc>
              <a:buFontTx/>
              <a:buChar char="•"/>
            </a:pPr>
            <a:r>
              <a:rPr lang="en-US" altLang="en-US" sz="2800" smtClean="0">
                <a:latin typeface="Times New Roman" panose="02020603050405020304" pitchFamily="18" charset="0"/>
              </a:rPr>
              <a:t>You can calculate the present value of an ordinary annuity that pays an annual cash flow equal to </a:t>
            </a:r>
            <a:r>
              <a:rPr lang="en-US" altLang="en-US" sz="2800" i="1" smtClean="0">
                <a:latin typeface="Times New Roman" panose="02020603050405020304" pitchFamily="18" charset="0"/>
              </a:rPr>
              <a:t>CF</a:t>
            </a:r>
            <a:r>
              <a:rPr lang="en-US" altLang="en-US" sz="2800" smtClean="0">
                <a:latin typeface="Times New Roman" panose="02020603050405020304" pitchFamily="18" charset="0"/>
              </a:rPr>
              <a:t> by using the following equation:</a:t>
            </a: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r>
              <a:rPr lang="en-US" altLang="en-US" sz="2800" smtClean="0">
                <a:latin typeface="Times New Roman" panose="02020603050405020304" pitchFamily="18" charset="0"/>
              </a:rPr>
              <a:t>As before, in this equation </a:t>
            </a:r>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represents the interest rate and </a:t>
            </a:r>
            <a:r>
              <a:rPr lang="en-US" altLang="en-US" sz="2800" i="1" smtClean="0">
                <a:latin typeface="Times New Roman" panose="02020603050405020304" pitchFamily="18" charset="0"/>
              </a:rPr>
              <a:t>n</a:t>
            </a:r>
            <a:r>
              <a:rPr lang="en-US" altLang="en-US" sz="2800" smtClean="0">
                <a:latin typeface="Times New Roman" panose="02020603050405020304" pitchFamily="18" charset="0"/>
              </a:rPr>
              <a:t> represents the number of payments in the annuity (or equivalently, the number of years over which the annuity is spread). </a:t>
            </a:r>
          </a:p>
        </p:txBody>
      </p:sp>
      <p:pic>
        <p:nvPicPr>
          <p:cNvPr id="62470" name="Picture 5" descr="eq0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263" y="3006725"/>
            <a:ext cx="46894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349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0C873B48-2F26-4F63-895B-FCA1FF465B69}" type="slidenum">
              <a:rPr lang="en-US" altLang="en-US" sz="1400" smtClean="0"/>
              <a:pPr>
                <a:spcBef>
                  <a:spcPct val="0"/>
                </a:spcBef>
                <a:spcAft>
                  <a:spcPct val="0"/>
                </a:spcAft>
              </a:pPr>
              <a:t>43</a:t>
            </a:fld>
            <a:endParaRPr lang="en-US" altLang="en-US" sz="1400" smtClean="0"/>
          </a:p>
        </p:txBody>
      </p:sp>
      <p:sp>
        <p:nvSpPr>
          <p:cNvPr id="63492" name="Rectangle 2"/>
          <p:cNvSpPr>
            <a:spLocks noGrp="1" noChangeArrowheads="1"/>
          </p:cNvSpPr>
          <p:nvPr>
            <p:ph type="title"/>
          </p:nvPr>
        </p:nvSpPr>
        <p:spPr/>
        <p:txBody>
          <a:bodyPr/>
          <a:lstStyle/>
          <a:p>
            <a:pPr eaLnBrk="1" hangingPunct="1"/>
            <a:r>
              <a:rPr lang="en-US" altLang="en-US" smtClean="0">
                <a:solidFill>
                  <a:srgbClr val="000000"/>
                </a:solidFill>
              </a:rPr>
              <a:t>Finding the Present Value of an Ordinary Annuity (cont.)</a:t>
            </a:r>
          </a:p>
        </p:txBody>
      </p:sp>
      <p:sp>
        <p:nvSpPr>
          <p:cNvPr id="63493" name="Rectangle 3"/>
          <p:cNvSpPr>
            <a:spLocks noGrp="1" noChangeArrowheads="1"/>
          </p:cNvSpPr>
          <p:nvPr>
            <p:ph type="body" idx="1"/>
          </p:nvPr>
        </p:nvSpPr>
        <p:spPr/>
        <p:txBody>
          <a:bodyPr/>
          <a:lstStyle/>
          <a:p>
            <a:pPr marL="0" indent="0" eaLnBrk="1" hangingPunct="1"/>
            <a:r>
              <a:rPr lang="en-US" altLang="en-US" sz="2200" smtClean="0">
                <a:latin typeface="Times New Roman" panose="02020603050405020304" pitchFamily="18" charset="0"/>
              </a:rPr>
              <a:t>Braden Company, a small producer of plastic toys, wants to determine the most it should pay to purchase a particular annuity. The annuity consists of cash flows of $700 at the end of each year for 5 years. The required return is 8%.</a:t>
            </a:r>
          </a:p>
          <a:p>
            <a:pPr marL="0" indent="0" eaLnBrk="1" hangingPunct="1"/>
            <a:endParaRPr lang="en-US" altLang="en-US" sz="2200" smtClean="0">
              <a:latin typeface="Times New Roman" panose="02020603050405020304" pitchFamily="18" charset="0"/>
            </a:endParaRPr>
          </a:p>
          <a:p>
            <a:pPr marL="0" indent="0" eaLnBrk="1" hangingPunct="1">
              <a:spcBef>
                <a:spcPts val="1200"/>
              </a:spcBef>
            </a:pPr>
            <a:r>
              <a:rPr lang="en-US" altLang="en-US" sz="2200" smtClean="0">
                <a:latin typeface="Times New Roman" panose="02020603050405020304" pitchFamily="18" charset="0"/>
              </a:rPr>
              <a:t>This analysis can be depicted on a time line as follows:</a:t>
            </a:r>
          </a:p>
        </p:txBody>
      </p:sp>
      <p:pic>
        <p:nvPicPr>
          <p:cNvPr id="63494" name="Picture 4" descr="eq0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1138"/>
            <a:ext cx="49276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36" descr="un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4040188"/>
            <a:ext cx="5867400"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451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7B8F918E-C750-4EA1-9FA6-FD5D5992D438}" type="slidenum">
              <a:rPr lang="en-US" altLang="en-US" sz="1400" smtClean="0"/>
              <a:pPr>
                <a:spcBef>
                  <a:spcPct val="0"/>
                </a:spcBef>
                <a:spcAft>
                  <a:spcPct val="0"/>
                </a:spcAft>
              </a:pPr>
              <a:t>44</a:t>
            </a:fld>
            <a:endParaRPr lang="en-US" altLang="en-US" sz="1400" smtClean="0"/>
          </a:p>
        </p:txBody>
      </p:sp>
      <p:sp>
        <p:nvSpPr>
          <p:cNvPr id="64516" name="Rectangle 2"/>
          <p:cNvSpPr>
            <a:spLocks noGrp="1" noChangeArrowheads="1"/>
          </p:cNvSpPr>
          <p:nvPr>
            <p:ph type="title"/>
          </p:nvPr>
        </p:nvSpPr>
        <p:spPr>
          <a:xfrm>
            <a:off x="152400" y="241300"/>
            <a:ext cx="7162800" cy="946150"/>
          </a:xfrm>
        </p:spPr>
        <p:txBody>
          <a:bodyPr/>
          <a:lstStyle/>
          <a:p>
            <a:pPr eaLnBrk="1" hangingPunct="1"/>
            <a:r>
              <a:rPr lang="en-US" altLang="en-US" sz="2800" smtClean="0">
                <a:solidFill>
                  <a:srgbClr val="000000"/>
                </a:solidFill>
              </a:rPr>
              <a:t>Table 5.2 Long Method for Finding the Present Value of an Ordinary Annuity</a:t>
            </a:r>
            <a:endParaRPr lang="en-US" altLang="en-US" b="0" smtClean="0">
              <a:solidFill>
                <a:srgbClr val="000000"/>
              </a:solidFill>
            </a:endParaRPr>
          </a:p>
        </p:txBody>
      </p:sp>
      <p:pic>
        <p:nvPicPr>
          <p:cNvPr id="64517" name="Picture 4" descr="tab0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765300"/>
            <a:ext cx="5922963"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553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B34AD160-7E1C-48D6-9863-8CBF05C0B20B}" type="slidenum">
              <a:rPr lang="en-US" altLang="en-US" sz="1400" smtClean="0"/>
              <a:pPr>
                <a:spcBef>
                  <a:spcPct val="0"/>
                </a:spcBef>
                <a:spcAft>
                  <a:spcPct val="0"/>
                </a:spcAft>
              </a:pPr>
              <a:t>45</a:t>
            </a:fld>
            <a:endParaRPr lang="en-US" altLang="en-US" sz="1400" smtClean="0"/>
          </a:p>
        </p:txBody>
      </p:sp>
      <p:sp>
        <p:nvSpPr>
          <p:cNvPr id="65540" name="Rectangle 2"/>
          <p:cNvSpPr>
            <a:spLocks noGrp="1" noChangeArrowheads="1"/>
          </p:cNvSpPr>
          <p:nvPr>
            <p:ph type="title"/>
          </p:nvPr>
        </p:nvSpPr>
        <p:spPr/>
        <p:txBody>
          <a:bodyPr/>
          <a:lstStyle/>
          <a:p>
            <a:pPr eaLnBrk="1" hangingPunct="1"/>
            <a:r>
              <a:rPr lang="en-US" altLang="en-US" smtClean="0">
                <a:solidFill>
                  <a:srgbClr val="000000"/>
                </a:solidFill>
              </a:rPr>
              <a:t>Finding the Future Value of an Annuity Due</a:t>
            </a:r>
          </a:p>
        </p:txBody>
      </p:sp>
      <p:sp>
        <p:nvSpPr>
          <p:cNvPr id="65541" name="Rectangle 3"/>
          <p:cNvSpPr>
            <a:spLocks noGrp="1" noChangeArrowheads="1"/>
          </p:cNvSpPr>
          <p:nvPr>
            <p:ph type="body" idx="1"/>
          </p:nvPr>
        </p:nvSpPr>
        <p:spPr/>
        <p:txBody>
          <a:bodyPr/>
          <a:lstStyle/>
          <a:p>
            <a:pPr eaLnBrk="1" hangingPunct="1">
              <a:lnSpc>
                <a:spcPct val="90000"/>
              </a:lnSpc>
              <a:buFontTx/>
              <a:buChar char="•"/>
            </a:pPr>
            <a:r>
              <a:rPr lang="en-US" altLang="en-US" sz="2800" smtClean="0">
                <a:latin typeface="Times New Roman" panose="02020603050405020304" pitchFamily="18" charset="0"/>
              </a:rPr>
              <a:t>You can calculate the present value of an annuity due that pays an annual cash flow equal to </a:t>
            </a:r>
            <a:r>
              <a:rPr lang="en-US" altLang="en-US" sz="2800" i="1" smtClean="0">
                <a:latin typeface="Times New Roman" panose="02020603050405020304" pitchFamily="18" charset="0"/>
              </a:rPr>
              <a:t>CF</a:t>
            </a:r>
            <a:r>
              <a:rPr lang="en-US" altLang="en-US" sz="2800" smtClean="0">
                <a:latin typeface="Times New Roman" panose="02020603050405020304" pitchFamily="18" charset="0"/>
              </a:rPr>
              <a:t> by using the following equation:</a:t>
            </a: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r>
              <a:rPr lang="en-US" altLang="en-US" sz="2800" smtClean="0">
                <a:latin typeface="Times New Roman" panose="02020603050405020304" pitchFamily="18" charset="0"/>
              </a:rPr>
              <a:t>As before, in this equation </a:t>
            </a:r>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represents the interest rate and </a:t>
            </a:r>
            <a:r>
              <a:rPr lang="en-US" altLang="en-US" sz="2800" i="1" smtClean="0">
                <a:latin typeface="Times New Roman" panose="02020603050405020304" pitchFamily="18" charset="0"/>
              </a:rPr>
              <a:t>n</a:t>
            </a:r>
            <a:r>
              <a:rPr lang="en-US" altLang="en-US" sz="2800" smtClean="0">
                <a:latin typeface="Times New Roman" panose="02020603050405020304" pitchFamily="18" charset="0"/>
              </a:rPr>
              <a:t> represents the number of payments in the annuity (or equivalently, the number of years over which the annuity is spread). </a:t>
            </a:r>
          </a:p>
        </p:txBody>
      </p:sp>
      <p:pic>
        <p:nvPicPr>
          <p:cNvPr id="65542" name="Picture 12" descr="eq050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3105150"/>
            <a:ext cx="606901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656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0515F55A-EA7D-49D1-9903-B3DAEA2164F5}" type="slidenum">
              <a:rPr lang="en-US" altLang="en-US" sz="1400" smtClean="0"/>
              <a:pPr>
                <a:spcBef>
                  <a:spcPct val="0"/>
                </a:spcBef>
                <a:spcAft>
                  <a:spcPct val="0"/>
                </a:spcAft>
              </a:pPr>
              <a:t>46</a:t>
            </a:fld>
            <a:endParaRPr lang="en-US" altLang="en-US" sz="1400" smtClean="0"/>
          </a:p>
        </p:txBody>
      </p:sp>
      <p:sp>
        <p:nvSpPr>
          <p:cNvPr id="66564" name="Rectangle 2"/>
          <p:cNvSpPr>
            <a:spLocks noGrp="1" noChangeArrowheads="1"/>
          </p:cNvSpPr>
          <p:nvPr>
            <p:ph type="title"/>
          </p:nvPr>
        </p:nvSpPr>
        <p:spPr/>
        <p:txBody>
          <a:bodyPr/>
          <a:lstStyle/>
          <a:p>
            <a:pPr eaLnBrk="1" hangingPunct="1"/>
            <a:r>
              <a:rPr lang="en-US" altLang="en-US" smtClean="0">
                <a:solidFill>
                  <a:srgbClr val="000000"/>
                </a:solidFill>
              </a:rPr>
              <a:t>Finding the Present Value of an Annuity Due</a:t>
            </a:r>
          </a:p>
        </p:txBody>
      </p:sp>
      <p:sp>
        <p:nvSpPr>
          <p:cNvPr id="66565" name="Rectangle 3"/>
          <p:cNvSpPr>
            <a:spLocks noGrp="1" noChangeArrowheads="1"/>
          </p:cNvSpPr>
          <p:nvPr>
            <p:ph type="body" idx="1"/>
          </p:nvPr>
        </p:nvSpPr>
        <p:spPr/>
        <p:txBody>
          <a:bodyPr/>
          <a:lstStyle/>
          <a:p>
            <a:pPr eaLnBrk="1" hangingPunct="1">
              <a:lnSpc>
                <a:spcPct val="90000"/>
              </a:lnSpc>
              <a:buFontTx/>
              <a:buChar char="•"/>
            </a:pPr>
            <a:r>
              <a:rPr lang="en-US" altLang="en-US" sz="2800" smtClean="0">
                <a:latin typeface="Times New Roman" panose="02020603050405020304" pitchFamily="18" charset="0"/>
              </a:rPr>
              <a:t>You can calculate the present value of an ordinary annuity that pays an annual cash flow equal to </a:t>
            </a:r>
            <a:r>
              <a:rPr lang="en-US" altLang="en-US" sz="2800" i="1" smtClean="0">
                <a:latin typeface="Times New Roman" panose="02020603050405020304" pitchFamily="18" charset="0"/>
              </a:rPr>
              <a:t>CF</a:t>
            </a:r>
            <a:r>
              <a:rPr lang="en-US" altLang="en-US" sz="2800" smtClean="0">
                <a:latin typeface="Times New Roman" panose="02020603050405020304" pitchFamily="18" charset="0"/>
              </a:rPr>
              <a:t> by using the following equation:</a:t>
            </a: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endParaRPr lang="en-US" altLang="en-US" sz="2800" smtClean="0">
              <a:latin typeface="Times New Roman" panose="02020603050405020304" pitchFamily="18" charset="0"/>
            </a:endParaRPr>
          </a:p>
          <a:p>
            <a:pPr eaLnBrk="1" hangingPunct="1">
              <a:lnSpc>
                <a:spcPct val="90000"/>
              </a:lnSpc>
              <a:buFontTx/>
              <a:buChar char="•"/>
            </a:pPr>
            <a:r>
              <a:rPr lang="en-US" altLang="en-US" sz="2800" smtClean="0">
                <a:latin typeface="Times New Roman" panose="02020603050405020304" pitchFamily="18" charset="0"/>
              </a:rPr>
              <a:t>As before, in this equation </a:t>
            </a:r>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represents the interest rate and </a:t>
            </a:r>
            <a:r>
              <a:rPr lang="en-US" altLang="en-US" sz="2800" i="1" smtClean="0">
                <a:latin typeface="Times New Roman" panose="02020603050405020304" pitchFamily="18" charset="0"/>
              </a:rPr>
              <a:t>n</a:t>
            </a:r>
            <a:r>
              <a:rPr lang="en-US" altLang="en-US" sz="2800" smtClean="0">
                <a:latin typeface="Times New Roman" panose="02020603050405020304" pitchFamily="18" charset="0"/>
              </a:rPr>
              <a:t> represents the number of payments in the annuity (or equivalently, the number of years over which the annuity is spread). </a:t>
            </a:r>
          </a:p>
          <a:p>
            <a:pPr eaLnBrk="1" hangingPunct="1">
              <a:lnSpc>
                <a:spcPct val="90000"/>
              </a:lnSpc>
              <a:buFontTx/>
              <a:buChar char="•"/>
            </a:pPr>
            <a:endParaRPr lang="en-US" altLang="en-US" sz="2800" smtClean="0">
              <a:latin typeface="Times New Roman" panose="02020603050405020304" pitchFamily="18" charset="0"/>
            </a:endParaRPr>
          </a:p>
        </p:txBody>
      </p:sp>
      <p:pic>
        <p:nvPicPr>
          <p:cNvPr id="66566" name="Picture 4" descr="eq0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9150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17526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defRPr/>
            </a:pPr>
            <a:r>
              <a:rPr lang="en-US" sz="3400" smtClean="0">
                <a:solidFill>
                  <a:srgbClr val="A75151"/>
                </a:solidFill>
                <a:effectLst>
                  <a:outerShdw blurRad="38100" dist="38100" dir="2700000" algn="tl">
                    <a:srgbClr val="C0C0C0"/>
                  </a:outerShdw>
                </a:effectLst>
                <a:latin typeface="Arial" panose="020B0604020202020204" pitchFamily="34" charset="0"/>
              </a:rPr>
              <a:t>FVAD</a:t>
            </a:r>
            <a:r>
              <a:rPr lang="en-US" sz="3400" baseline="-25000" smtClean="0">
                <a:solidFill>
                  <a:schemeClr val="tx2"/>
                </a:solidFill>
                <a:effectLst>
                  <a:outerShdw blurRad="38100" dist="38100" dir="2700000" algn="tl">
                    <a:srgbClr val="C0C0C0"/>
                  </a:outerShdw>
                </a:effectLst>
                <a:latin typeface="Arial" panose="020B0604020202020204" pitchFamily="34" charset="0"/>
              </a:rPr>
              <a:t>n</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R</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FVIFA</a:t>
            </a:r>
            <a:r>
              <a:rPr lang="en-US" sz="3400" baseline="-25000" smtClean="0">
                <a:solidFill>
                  <a:srgbClr val="C277FF"/>
                </a:solidFill>
                <a:latin typeface="Arial" panose="020B0604020202020204" pitchFamily="34" charset="0"/>
              </a:rPr>
              <a:t>i%</a:t>
            </a:r>
            <a:r>
              <a:rPr lang="en-US" sz="3400" baseline="-25000" smtClean="0">
                <a:solidFill>
                  <a:srgbClr val="000000"/>
                </a:solidFill>
                <a:latin typeface="Arial" panose="020B0604020202020204" pitchFamily="34" charset="0"/>
              </a:rPr>
              <a:t>,</a:t>
            </a:r>
            <a:r>
              <a:rPr lang="en-US" sz="3400" baseline="-25000" smtClean="0">
                <a:solidFill>
                  <a:schemeClr val="tx2"/>
                </a:solidFill>
                <a:latin typeface="Arial" panose="020B0604020202020204" pitchFamily="34" charset="0"/>
              </a:rPr>
              <a:t>n</a:t>
            </a:r>
            <a:r>
              <a:rPr lang="en-US" sz="3400" smtClean="0">
                <a:solidFill>
                  <a:srgbClr val="000000"/>
                </a:solidFill>
                <a:latin typeface="Arial" panose="020B0604020202020204" pitchFamily="34" charset="0"/>
              </a:rPr>
              <a:t>)(1+</a:t>
            </a:r>
            <a:r>
              <a:rPr lang="en-US" sz="3400" smtClean="0">
                <a:solidFill>
                  <a:srgbClr val="C277FF"/>
                </a:solidFill>
                <a:latin typeface="Arial" panose="020B0604020202020204" pitchFamily="34" charset="0"/>
              </a:rPr>
              <a:t>i</a:t>
            </a:r>
            <a:r>
              <a:rPr lang="en-US" sz="3400" smtClean="0">
                <a:solidFill>
                  <a:srgbClr val="000000"/>
                </a:solidFill>
                <a:latin typeface="Arial" panose="020B0604020202020204" pitchFamily="34" charset="0"/>
              </a:rPr>
              <a:t>)	</a:t>
            </a:r>
          </a:p>
          <a:p>
            <a:pPr>
              <a:defRPr/>
            </a:pPr>
            <a:r>
              <a:rPr lang="en-US" sz="3400" smtClean="0">
                <a:solidFill>
                  <a:srgbClr val="A75151"/>
                </a:solidFill>
                <a:effectLst>
                  <a:outerShdw blurRad="38100" dist="38100" dir="2700000" algn="tl">
                    <a:srgbClr val="C0C0C0"/>
                  </a:outerShdw>
                </a:effectLst>
                <a:latin typeface="Arial" panose="020B0604020202020204" pitchFamily="34" charset="0"/>
              </a:rPr>
              <a:t>FVAD</a:t>
            </a:r>
            <a:r>
              <a:rPr lang="en-US" sz="3400" baseline="-25000" smtClean="0">
                <a:solidFill>
                  <a:schemeClr val="tx2"/>
                </a:solidFill>
                <a:effectLst>
                  <a:outerShdw blurRad="38100" dist="38100" dir="2700000" algn="tl">
                    <a:srgbClr val="C0C0C0"/>
                  </a:outerShdw>
                </a:effectLst>
                <a:latin typeface="Arial" panose="020B0604020202020204" pitchFamily="34" charset="0"/>
              </a:rPr>
              <a:t>3</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$1,000</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FVIFA</a:t>
            </a:r>
            <a:r>
              <a:rPr lang="en-US" sz="3400" baseline="-25000" smtClean="0">
                <a:solidFill>
                  <a:srgbClr val="C277FF"/>
                </a:solidFill>
                <a:latin typeface="Arial" panose="020B0604020202020204" pitchFamily="34" charset="0"/>
              </a:rPr>
              <a:t>7%</a:t>
            </a:r>
            <a:r>
              <a:rPr lang="en-US" sz="3400" baseline="-25000" smtClean="0">
                <a:solidFill>
                  <a:srgbClr val="000000"/>
                </a:solidFill>
                <a:latin typeface="Arial" panose="020B0604020202020204" pitchFamily="34" charset="0"/>
              </a:rPr>
              <a:t>,</a:t>
            </a:r>
            <a:r>
              <a:rPr lang="en-US" sz="3400" baseline="-25000" smtClean="0">
                <a:solidFill>
                  <a:schemeClr val="tx2"/>
                </a:solidFill>
                <a:latin typeface="Arial" panose="020B0604020202020204" pitchFamily="34" charset="0"/>
              </a:rPr>
              <a:t>3</a:t>
            </a:r>
            <a:r>
              <a:rPr lang="en-US" sz="3400" smtClean="0">
                <a:solidFill>
                  <a:srgbClr val="000000"/>
                </a:solidFill>
                <a:latin typeface="Arial" panose="020B0604020202020204" pitchFamily="34" charset="0"/>
              </a:rPr>
              <a:t>)(1</a:t>
            </a:r>
            <a:r>
              <a:rPr lang="en-US" sz="3400" smtClean="0">
                <a:solidFill>
                  <a:srgbClr val="C277FF"/>
                </a:solidFill>
                <a:latin typeface="Arial" panose="020B0604020202020204" pitchFamily="34" charset="0"/>
              </a:rPr>
              <a:t>.07</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$1,000 </a:t>
            </a:r>
            <a:r>
              <a:rPr lang="en-US" sz="3400" smtClean="0">
                <a:solidFill>
                  <a:srgbClr val="000000"/>
                </a:solidFill>
                <a:latin typeface="Arial" panose="020B0604020202020204" pitchFamily="34" charset="0"/>
              </a:rPr>
              <a:t>(</a:t>
            </a:r>
            <a:r>
              <a:rPr lang="en-US" sz="3400" smtClean="0">
                <a:solidFill>
                  <a:schemeClr val="hlink"/>
                </a:solidFill>
                <a:latin typeface="Arial" panose="020B0604020202020204" pitchFamily="34" charset="0"/>
              </a:rPr>
              <a:t>3.215</a:t>
            </a:r>
            <a:r>
              <a:rPr lang="en-US" sz="3400" smtClean="0">
                <a:solidFill>
                  <a:srgbClr val="000000"/>
                </a:solidFill>
                <a:latin typeface="Arial" panose="020B0604020202020204" pitchFamily="34" charset="0"/>
              </a:rPr>
              <a:t>)(1</a:t>
            </a:r>
            <a:r>
              <a:rPr lang="en-US" sz="3400" smtClean="0">
                <a:solidFill>
                  <a:srgbClr val="C277FF"/>
                </a:solidFill>
                <a:latin typeface="Arial" panose="020B0604020202020204" pitchFamily="34" charset="0"/>
              </a:rPr>
              <a:t>.07</a:t>
            </a:r>
            <a:r>
              <a:rPr lang="en-US" sz="3400" smtClean="0">
                <a:solidFill>
                  <a:srgbClr val="000000"/>
                </a:solidFill>
                <a:latin typeface="Arial" panose="020B0604020202020204" pitchFamily="34" charset="0"/>
              </a:rPr>
              <a:t>) = </a:t>
            </a:r>
            <a:r>
              <a:rPr lang="en-US" sz="3400" smtClean="0">
                <a:solidFill>
                  <a:srgbClr val="A75151"/>
                </a:solidFill>
                <a:effectLst>
                  <a:outerShdw blurRad="38100" dist="38100" dir="2700000" algn="tl">
                    <a:srgbClr val="C0C0C0"/>
                  </a:outerShdw>
                </a:effectLst>
                <a:latin typeface="Arial" panose="020B0604020202020204" pitchFamily="34" charset="0"/>
              </a:rPr>
              <a:t>$3,440</a:t>
            </a:r>
          </a:p>
        </p:txBody>
      </p:sp>
      <p:sp>
        <p:nvSpPr>
          <p:cNvPr id="67587" name="Line 3"/>
          <p:cNvSpPr>
            <a:spLocks noChangeShapeType="1"/>
          </p:cNvSpPr>
          <p:nvPr/>
        </p:nvSpPr>
        <p:spPr bwMode="auto">
          <a:xfrm>
            <a:off x="1905000" y="1676400"/>
            <a:ext cx="6400800" cy="0"/>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8" name="Rectangle 4"/>
          <p:cNvSpPr>
            <a:spLocks noGrp="1" noChangeArrowheads="1"/>
          </p:cNvSpPr>
          <p:nvPr>
            <p:ph type="title"/>
          </p:nvPr>
        </p:nvSpPr>
        <p:spPr>
          <a:effectLst>
            <a:outerShdw dist="71842" dir="2700000" algn="ctr" rotWithShape="0">
              <a:schemeClr val="bg2"/>
            </a:outerShdw>
          </a:effectLst>
        </p:spPr>
        <p:txBody>
          <a:bodyPr/>
          <a:lstStyle/>
          <a:p>
            <a:pPr eaLnBrk="1" hangingPunct="1"/>
            <a:r>
              <a:rPr lang="en-US" altLang="en-US" smtClean="0"/>
              <a:t>Valuation Using Table III</a:t>
            </a:r>
          </a:p>
        </p:txBody>
      </p:sp>
      <p:graphicFrame>
        <p:nvGraphicFramePr>
          <p:cNvPr id="67589" name="Object 6">
            <a:hlinkClick r:id="" action="ppaction://ole?verb=0"/>
          </p:cNvPr>
          <p:cNvGraphicFramePr>
            <a:graphicFrameLocks noGrp="1"/>
          </p:cNvGraphicFramePr>
          <p:nvPr>
            <p:ph type="tbl" idx="1"/>
          </p:nvPr>
        </p:nvGraphicFramePr>
        <p:xfrm>
          <a:off x="685800" y="3505200"/>
          <a:ext cx="7770813" cy="3219450"/>
        </p:xfrm>
        <a:graphic>
          <a:graphicData uri="http://schemas.openxmlformats.org/presentationml/2006/ole">
            <mc:AlternateContent xmlns:mc="http://schemas.openxmlformats.org/markup-compatibility/2006">
              <mc:Choice xmlns:v="urn:schemas-microsoft-com:vml" Requires="v">
                <p:oleObj spid="_x0000_s67602" name="Document" r:id="rId3" imgW="8101584" imgH="3355848" progId="Word.Document.6">
                  <p:embed/>
                </p:oleObj>
              </mc:Choice>
              <mc:Fallback>
                <p:oleObj name="Document" r:id="rId3" imgW="8101584" imgH="3355848" progId="Word.Document.6">
                  <p:embed/>
                  <p:pic>
                    <p:nvPicPr>
                      <p:cNvPr id="0" name="Object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05200"/>
                        <a:ext cx="7770813"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0" name="Line 5"/>
          <p:cNvSpPr>
            <a:spLocks noChangeShapeType="1"/>
          </p:cNvSpPr>
          <p:nvPr/>
        </p:nvSpPr>
        <p:spPr bwMode="auto">
          <a:xfrm>
            <a:off x="1828800" y="1600200"/>
            <a:ext cx="64008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1" name="Line 7"/>
          <p:cNvSpPr>
            <a:spLocks noChangeShapeType="1"/>
          </p:cNvSpPr>
          <p:nvPr/>
        </p:nvSpPr>
        <p:spPr bwMode="auto">
          <a:xfrm>
            <a:off x="1066800" y="396240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2" name="Line 8"/>
          <p:cNvSpPr>
            <a:spLocks noChangeShapeType="1"/>
          </p:cNvSpPr>
          <p:nvPr/>
        </p:nvSpPr>
        <p:spPr bwMode="auto">
          <a:xfrm>
            <a:off x="2819400" y="3429000"/>
            <a:ext cx="0" cy="31242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Line 9"/>
          <p:cNvSpPr>
            <a:spLocks noChangeShapeType="1"/>
          </p:cNvSpPr>
          <p:nvPr/>
        </p:nvSpPr>
        <p:spPr bwMode="auto">
          <a:xfrm>
            <a:off x="1066800" y="4495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Line 10"/>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Line 11"/>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Line 12"/>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7" name="Line 13"/>
          <p:cNvSpPr>
            <a:spLocks noChangeShapeType="1"/>
          </p:cNvSpPr>
          <p:nvPr/>
        </p:nvSpPr>
        <p:spPr bwMode="auto">
          <a:xfrm>
            <a:off x="4724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4"/>
          <p:cNvSpPr>
            <a:spLocks noChangeShapeType="1"/>
          </p:cNvSpPr>
          <p:nvPr/>
        </p:nvSpPr>
        <p:spPr bwMode="auto">
          <a:xfrm>
            <a:off x="65532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
        <p:nvSpPr>
          <p:cNvPr id="67600" name="Slide Number Placeholder 2"/>
          <p:cNvSpPr>
            <a:spLocks noGrp="1"/>
          </p:cNvSpPr>
          <p:nvPr>
            <p:ph type="sldNum" sz="quarter" idx="12"/>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985639E-C043-4E13-8E58-801A4E1326AF}" type="slidenum">
              <a:rPr lang="en-US" altLang="en-US" sz="1400" smtClean="0"/>
              <a:pPr/>
              <a:t>47</a:t>
            </a:fld>
            <a:endParaRPr lang="en-US" altLang="en-US" sz="1400" smtClean="0"/>
          </a:p>
        </p:txBody>
      </p:sp>
    </p:spTree>
  </p:cSld>
  <p:clrMapOvr>
    <a:masterClrMapping/>
  </p:clrMapOvr>
  <p:transition spd="slow">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5800" y="17526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defRPr/>
            </a:pPr>
            <a:r>
              <a:rPr lang="en-US" sz="3400" smtClean="0">
                <a:solidFill>
                  <a:srgbClr val="A75151"/>
                </a:solidFill>
                <a:effectLst>
                  <a:outerShdw blurRad="38100" dist="38100" dir="2700000" algn="tl">
                    <a:srgbClr val="C0C0C0"/>
                  </a:outerShdw>
                </a:effectLst>
                <a:latin typeface="Arial" panose="020B0604020202020204" pitchFamily="34" charset="0"/>
              </a:rPr>
              <a:t>PVAD</a:t>
            </a:r>
            <a:r>
              <a:rPr lang="en-US" sz="3400" baseline="-25000" smtClean="0">
                <a:solidFill>
                  <a:schemeClr val="tx2"/>
                </a:solidFill>
                <a:effectLst>
                  <a:outerShdw blurRad="38100" dist="38100" dir="2700000" algn="tl">
                    <a:srgbClr val="C0C0C0"/>
                  </a:outerShdw>
                </a:effectLst>
                <a:latin typeface="Arial" panose="020B0604020202020204" pitchFamily="34" charset="0"/>
              </a:rPr>
              <a:t>n</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R</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PVIFA</a:t>
            </a:r>
            <a:r>
              <a:rPr lang="en-US" sz="3400" baseline="-25000" smtClean="0">
                <a:solidFill>
                  <a:srgbClr val="C277FF"/>
                </a:solidFill>
                <a:latin typeface="Arial" panose="020B0604020202020204" pitchFamily="34" charset="0"/>
              </a:rPr>
              <a:t>i%</a:t>
            </a:r>
            <a:r>
              <a:rPr lang="en-US" sz="3400" baseline="-25000" smtClean="0">
                <a:solidFill>
                  <a:srgbClr val="000000"/>
                </a:solidFill>
                <a:latin typeface="Arial" panose="020B0604020202020204" pitchFamily="34" charset="0"/>
              </a:rPr>
              <a:t>,</a:t>
            </a:r>
            <a:r>
              <a:rPr lang="en-US" sz="3400" baseline="-25000" smtClean="0">
                <a:solidFill>
                  <a:schemeClr val="tx2"/>
                </a:solidFill>
                <a:latin typeface="Arial" panose="020B0604020202020204" pitchFamily="34" charset="0"/>
              </a:rPr>
              <a:t>n</a:t>
            </a:r>
            <a:r>
              <a:rPr lang="en-US" sz="3400" smtClean="0">
                <a:solidFill>
                  <a:srgbClr val="000000"/>
                </a:solidFill>
                <a:latin typeface="Arial" panose="020B0604020202020204" pitchFamily="34" charset="0"/>
              </a:rPr>
              <a:t>)(1+</a:t>
            </a:r>
            <a:r>
              <a:rPr lang="en-US" sz="3400" smtClean="0">
                <a:solidFill>
                  <a:srgbClr val="C277FF"/>
                </a:solidFill>
                <a:latin typeface="Arial" panose="020B0604020202020204" pitchFamily="34" charset="0"/>
              </a:rPr>
              <a:t>i</a:t>
            </a:r>
            <a:r>
              <a:rPr lang="en-US" sz="3400" smtClean="0">
                <a:solidFill>
                  <a:srgbClr val="000000"/>
                </a:solidFill>
                <a:latin typeface="Arial" panose="020B0604020202020204" pitchFamily="34" charset="0"/>
              </a:rPr>
              <a:t>)	</a:t>
            </a:r>
          </a:p>
          <a:p>
            <a:pPr>
              <a:defRPr/>
            </a:pPr>
            <a:r>
              <a:rPr lang="en-US" sz="3400" smtClean="0">
                <a:solidFill>
                  <a:srgbClr val="A75151"/>
                </a:solidFill>
                <a:effectLst>
                  <a:outerShdw blurRad="38100" dist="38100" dir="2700000" algn="tl">
                    <a:srgbClr val="C0C0C0"/>
                  </a:outerShdw>
                </a:effectLst>
                <a:latin typeface="Arial" panose="020B0604020202020204" pitchFamily="34" charset="0"/>
              </a:rPr>
              <a:t>PVAD</a:t>
            </a:r>
            <a:r>
              <a:rPr lang="en-US" sz="3400" baseline="-25000" smtClean="0">
                <a:solidFill>
                  <a:schemeClr val="tx2"/>
                </a:solidFill>
                <a:effectLst>
                  <a:outerShdw blurRad="38100" dist="38100" dir="2700000" algn="tl">
                    <a:srgbClr val="C0C0C0"/>
                  </a:outerShdw>
                </a:effectLst>
                <a:latin typeface="Arial" panose="020B0604020202020204" pitchFamily="34" charset="0"/>
              </a:rPr>
              <a:t>3</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$1,000</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PVIFA</a:t>
            </a:r>
            <a:r>
              <a:rPr lang="en-US" sz="3400" baseline="-25000" smtClean="0">
                <a:solidFill>
                  <a:srgbClr val="C277FF"/>
                </a:solidFill>
                <a:latin typeface="Arial" panose="020B0604020202020204" pitchFamily="34" charset="0"/>
              </a:rPr>
              <a:t>7%</a:t>
            </a:r>
            <a:r>
              <a:rPr lang="en-US" sz="3400" baseline="-25000" smtClean="0">
                <a:solidFill>
                  <a:srgbClr val="000000"/>
                </a:solidFill>
                <a:latin typeface="Arial" panose="020B0604020202020204" pitchFamily="34" charset="0"/>
              </a:rPr>
              <a:t>,</a:t>
            </a:r>
            <a:r>
              <a:rPr lang="en-US" sz="3400" baseline="-25000" smtClean="0">
                <a:solidFill>
                  <a:schemeClr val="tx2"/>
                </a:solidFill>
                <a:latin typeface="Arial" panose="020B0604020202020204" pitchFamily="34" charset="0"/>
              </a:rPr>
              <a:t>3</a:t>
            </a:r>
            <a:r>
              <a:rPr lang="en-US" sz="3400" smtClean="0">
                <a:solidFill>
                  <a:srgbClr val="000000"/>
                </a:solidFill>
                <a:latin typeface="Arial" panose="020B0604020202020204" pitchFamily="34" charset="0"/>
              </a:rPr>
              <a:t>)(1</a:t>
            </a:r>
            <a:r>
              <a:rPr lang="en-US" sz="3400" smtClean="0">
                <a:solidFill>
                  <a:srgbClr val="C277FF"/>
                </a:solidFill>
                <a:latin typeface="Arial" panose="020B0604020202020204" pitchFamily="34" charset="0"/>
              </a:rPr>
              <a:t>.07</a:t>
            </a:r>
            <a:r>
              <a:rPr lang="en-US" sz="3400" smtClean="0">
                <a:solidFill>
                  <a:srgbClr val="000000"/>
                </a:solidFill>
                <a:latin typeface="Arial" panose="020B0604020202020204" pitchFamily="34" charset="0"/>
              </a:rPr>
              <a:t>) 			= </a:t>
            </a:r>
            <a:r>
              <a:rPr lang="en-US" sz="3400" smtClean="0">
                <a:solidFill>
                  <a:srgbClr val="42B200"/>
                </a:solidFill>
                <a:latin typeface="Arial" panose="020B0604020202020204" pitchFamily="34" charset="0"/>
              </a:rPr>
              <a:t>$1,000</a:t>
            </a:r>
            <a:r>
              <a:rPr lang="en-US" sz="3400" smtClean="0">
                <a:solidFill>
                  <a:srgbClr val="000000"/>
                </a:solidFill>
                <a:latin typeface="Arial" panose="020B0604020202020204" pitchFamily="34" charset="0"/>
              </a:rPr>
              <a:t> (</a:t>
            </a:r>
            <a:r>
              <a:rPr lang="en-US" sz="3400" smtClean="0">
                <a:solidFill>
                  <a:schemeClr val="hlink"/>
                </a:solidFill>
                <a:latin typeface="Arial" panose="020B0604020202020204" pitchFamily="34" charset="0"/>
              </a:rPr>
              <a:t>2.624</a:t>
            </a:r>
            <a:r>
              <a:rPr lang="en-US" sz="3400" smtClean="0">
                <a:solidFill>
                  <a:srgbClr val="000000"/>
                </a:solidFill>
                <a:latin typeface="Arial" panose="020B0604020202020204" pitchFamily="34" charset="0"/>
              </a:rPr>
              <a:t>)(1</a:t>
            </a:r>
            <a:r>
              <a:rPr lang="en-US" sz="3400" smtClean="0">
                <a:solidFill>
                  <a:srgbClr val="C277FF"/>
                </a:solidFill>
                <a:latin typeface="Arial" panose="020B0604020202020204" pitchFamily="34" charset="0"/>
              </a:rPr>
              <a:t>.07</a:t>
            </a:r>
            <a:r>
              <a:rPr lang="en-US" sz="3400" smtClean="0">
                <a:solidFill>
                  <a:srgbClr val="000000"/>
                </a:solidFill>
                <a:latin typeface="Arial" panose="020B0604020202020204" pitchFamily="34" charset="0"/>
              </a:rPr>
              <a:t>) = </a:t>
            </a:r>
            <a:r>
              <a:rPr lang="en-US" sz="3400" smtClean="0">
                <a:solidFill>
                  <a:srgbClr val="A75151"/>
                </a:solidFill>
                <a:effectLst>
                  <a:outerShdw blurRad="38100" dist="38100" dir="2700000" algn="tl">
                    <a:srgbClr val="C0C0C0"/>
                  </a:outerShdw>
                </a:effectLst>
                <a:latin typeface="Arial" panose="020B0604020202020204" pitchFamily="34" charset="0"/>
              </a:rPr>
              <a:t>$2,808</a:t>
            </a:r>
          </a:p>
        </p:txBody>
      </p:sp>
      <p:sp>
        <p:nvSpPr>
          <p:cNvPr id="68611" name="Line 3"/>
          <p:cNvSpPr>
            <a:spLocks noChangeShapeType="1"/>
          </p:cNvSpPr>
          <p:nvPr/>
        </p:nvSpPr>
        <p:spPr bwMode="auto">
          <a:xfrm>
            <a:off x="1905000" y="1676400"/>
            <a:ext cx="6553200" cy="0"/>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 name="Rectangle 4"/>
          <p:cNvSpPr>
            <a:spLocks noGrp="1" noChangeArrowheads="1"/>
          </p:cNvSpPr>
          <p:nvPr>
            <p:ph type="title"/>
          </p:nvPr>
        </p:nvSpPr>
        <p:spPr>
          <a:effectLst>
            <a:outerShdw dist="71842" dir="2700000" algn="ctr" rotWithShape="0">
              <a:schemeClr val="bg2"/>
            </a:outerShdw>
          </a:effectLst>
        </p:spPr>
        <p:txBody>
          <a:bodyPr/>
          <a:lstStyle/>
          <a:p>
            <a:pPr eaLnBrk="1" hangingPunct="1"/>
            <a:r>
              <a:rPr lang="en-US" altLang="en-US" smtClean="0"/>
              <a:t>Valuation Using Table IV</a:t>
            </a:r>
          </a:p>
        </p:txBody>
      </p:sp>
      <p:graphicFrame>
        <p:nvGraphicFramePr>
          <p:cNvPr id="68613" name="Object 6">
            <a:hlinkClick r:id="" action="ppaction://ole?verb=0"/>
          </p:cNvPr>
          <p:cNvGraphicFramePr>
            <a:graphicFrameLocks noGrp="1"/>
          </p:cNvGraphicFramePr>
          <p:nvPr>
            <p:ph type="tbl" idx="1"/>
          </p:nvPr>
        </p:nvGraphicFramePr>
        <p:xfrm>
          <a:off x="915988" y="3486150"/>
          <a:ext cx="7770812" cy="3219450"/>
        </p:xfrm>
        <a:graphic>
          <a:graphicData uri="http://schemas.openxmlformats.org/presentationml/2006/ole">
            <mc:AlternateContent xmlns:mc="http://schemas.openxmlformats.org/markup-compatibility/2006">
              <mc:Choice xmlns:v="urn:schemas-microsoft-com:vml" Requires="v">
                <p:oleObj spid="_x0000_s68626" name="Document" r:id="rId3" imgW="8101584" imgH="3355848" progId="Word.Document.6">
                  <p:embed/>
                </p:oleObj>
              </mc:Choice>
              <mc:Fallback>
                <p:oleObj name="Document" r:id="rId3" imgW="8101584" imgH="3355848" progId="Word.Document.6">
                  <p:embed/>
                  <p:pic>
                    <p:nvPicPr>
                      <p:cNvPr id="0" name="Object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3486150"/>
                        <a:ext cx="7770812"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4" name="Line 5"/>
          <p:cNvSpPr>
            <a:spLocks noChangeShapeType="1"/>
          </p:cNvSpPr>
          <p:nvPr/>
        </p:nvSpPr>
        <p:spPr bwMode="auto">
          <a:xfrm>
            <a:off x="1828800" y="1600200"/>
            <a:ext cx="65532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5" name="Line 7"/>
          <p:cNvSpPr>
            <a:spLocks noChangeShapeType="1"/>
          </p:cNvSpPr>
          <p:nvPr/>
        </p:nvSpPr>
        <p:spPr bwMode="auto">
          <a:xfrm>
            <a:off x="1066800" y="396240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6" name="Line 8"/>
          <p:cNvSpPr>
            <a:spLocks noChangeShapeType="1"/>
          </p:cNvSpPr>
          <p:nvPr/>
        </p:nvSpPr>
        <p:spPr bwMode="auto">
          <a:xfrm>
            <a:off x="2819400" y="3429000"/>
            <a:ext cx="0" cy="31242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7" name="Line 9"/>
          <p:cNvSpPr>
            <a:spLocks noChangeShapeType="1"/>
          </p:cNvSpPr>
          <p:nvPr/>
        </p:nvSpPr>
        <p:spPr bwMode="auto">
          <a:xfrm>
            <a:off x="1066800" y="4495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Line 10"/>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9" name="Line 11"/>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0" name="Line 12"/>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1" name="Line 13"/>
          <p:cNvSpPr>
            <a:spLocks noChangeShapeType="1"/>
          </p:cNvSpPr>
          <p:nvPr/>
        </p:nvSpPr>
        <p:spPr bwMode="auto">
          <a:xfrm>
            <a:off x="4724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4"/>
          <p:cNvSpPr>
            <a:spLocks noChangeShapeType="1"/>
          </p:cNvSpPr>
          <p:nvPr/>
        </p:nvSpPr>
        <p:spPr bwMode="auto">
          <a:xfrm>
            <a:off x="65532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
        <p:nvSpPr>
          <p:cNvPr id="68624" name="Slide Number Placeholder 2"/>
          <p:cNvSpPr>
            <a:spLocks noGrp="1"/>
          </p:cNvSpPr>
          <p:nvPr>
            <p:ph type="sldNum" sz="quarter" idx="12"/>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694E06-5CA7-4005-BA08-9D6AAAB6A009}" type="slidenum">
              <a:rPr lang="en-US" altLang="en-US" sz="1400" smtClean="0"/>
              <a:pPr/>
              <a:t>48</a:t>
            </a:fld>
            <a:endParaRPr lang="en-US" altLang="en-US" sz="1400" smtClean="0"/>
          </a:p>
        </p:txBody>
      </p:sp>
    </p:spTree>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6963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115A69E3-C33A-4E8D-94B0-CA80EB2B8C2E}" type="slidenum">
              <a:rPr lang="en-US" altLang="en-US" sz="1400" smtClean="0"/>
              <a:pPr>
                <a:spcBef>
                  <a:spcPct val="0"/>
                </a:spcBef>
                <a:spcAft>
                  <a:spcPct val="0"/>
                </a:spcAft>
              </a:pPr>
              <a:t>49</a:t>
            </a:fld>
            <a:endParaRPr lang="en-US" altLang="en-US" sz="1400" smtClean="0"/>
          </a:p>
        </p:txBody>
      </p:sp>
      <p:sp>
        <p:nvSpPr>
          <p:cNvPr id="69636" name="Rectangle 2"/>
          <p:cNvSpPr>
            <a:spLocks noGrp="1" noChangeArrowheads="1"/>
          </p:cNvSpPr>
          <p:nvPr>
            <p:ph type="title"/>
          </p:nvPr>
        </p:nvSpPr>
        <p:spPr/>
        <p:txBody>
          <a:bodyPr/>
          <a:lstStyle/>
          <a:p>
            <a:pPr eaLnBrk="1" hangingPunct="1"/>
            <a:r>
              <a:rPr lang="en-US" altLang="en-US" smtClean="0">
                <a:solidFill>
                  <a:srgbClr val="000000"/>
                </a:solidFill>
              </a:rPr>
              <a:t>Finding the Present Value of a Perpetuity</a:t>
            </a:r>
          </a:p>
        </p:txBody>
      </p:sp>
      <p:sp>
        <p:nvSpPr>
          <p:cNvPr id="69637" name="Rectangle 3"/>
          <p:cNvSpPr>
            <a:spLocks noGrp="1" noChangeArrowheads="1"/>
          </p:cNvSpPr>
          <p:nvPr>
            <p:ph type="body" idx="1"/>
          </p:nvPr>
        </p:nvSpPr>
        <p:spPr/>
        <p:txBody>
          <a:bodyPr/>
          <a:lstStyle/>
          <a:p>
            <a:pPr eaLnBrk="1" hangingPunct="1">
              <a:buFontTx/>
              <a:buChar char="•"/>
            </a:pPr>
            <a:r>
              <a:rPr lang="en-US" altLang="en-US" sz="2800" smtClean="0">
                <a:latin typeface="Times New Roman" panose="02020603050405020304" pitchFamily="18" charset="0"/>
              </a:rPr>
              <a:t>A </a:t>
            </a:r>
            <a:r>
              <a:rPr lang="en-US" altLang="en-US" sz="2800" b="1" smtClean="0">
                <a:latin typeface="Times New Roman" panose="02020603050405020304" pitchFamily="18" charset="0"/>
              </a:rPr>
              <a:t>perpetuity</a:t>
            </a:r>
            <a:r>
              <a:rPr lang="en-US" altLang="en-US" sz="2800" smtClean="0">
                <a:latin typeface="Times New Roman" panose="02020603050405020304" pitchFamily="18" charset="0"/>
              </a:rPr>
              <a:t> is an annuity with an infinite life, providing continual annual cash flow.</a:t>
            </a:r>
            <a:endParaRPr lang="en-US" altLang="en-US" sz="2800" b="1" i="1" smtClean="0">
              <a:latin typeface="Times New Roman" panose="02020603050405020304" pitchFamily="18" charset="0"/>
            </a:endParaRPr>
          </a:p>
          <a:p>
            <a:pPr eaLnBrk="1" hangingPunct="1">
              <a:buFontTx/>
              <a:buChar char="•"/>
            </a:pPr>
            <a:r>
              <a:rPr lang="en-US" altLang="en-US" sz="2800" smtClean="0">
                <a:latin typeface="Times New Roman" panose="02020603050405020304" pitchFamily="18" charset="0"/>
              </a:rPr>
              <a:t>If a perpetuity pays an annual cash flow of CF, starting one year from now, the present value of the cash flow stream is</a:t>
            </a:r>
          </a:p>
        </p:txBody>
      </p:sp>
      <p:sp>
        <p:nvSpPr>
          <p:cNvPr id="69638" name="Text Box 4"/>
          <p:cNvSpPr txBox="1">
            <a:spLocks noChangeArrowheads="1"/>
          </p:cNvSpPr>
          <p:nvPr/>
        </p:nvSpPr>
        <p:spPr bwMode="auto">
          <a:xfrm>
            <a:off x="3162300" y="4191000"/>
            <a:ext cx="2819400" cy="457200"/>
          </a:xfrm>
          <a:prstGeom prst="rect">
            <a:avLst/>
          </a:prstGeom>
          <a:solidFill>
            <a:srgbClr val="DEEFE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spcAft>
                <a:spcPct val="0"/>
              </a:spcAft>
            </a:pPr>
            <a:r>
              <a:rPr lang="en-US" altLang="en-US" sz="2400" i="1">
                <a:latin typeface="Times New Roman" panose="02020603050405020304" pitchFamily="18" charset="0"/>
              </a:rPr>
              <a:t>PV</a:t>
            </a:r>
            <a:r>
              <a:rPr lang="en-US" altLang="en-US" sz="2400">
                <a:latin typeface="Times New Roman" panose="02020603050405020304" pitchFamily="18" charset="0"/>
              </a:rPr>
              <a:t> = </a:t>
            </a:r>
            <a:r>
              <a:rPr lang="en-US" altLang="en-US" sz="2400" i="1">
                <a:latin typeface="Times New Roman" panose="02020603050405020304" pitchFamily="18" charset="0"/>
              </a:rPr>
              <a:t>CF</a:t>
            </a:r>
            <a:r>
              <a:rPr lang="en-US" altLang="en-US" sz="2400">
                <a:latin typeface="Times New Roman" panose="02020603050405020304" pitchFamily="18" charset="0"/>
              </a:rPr>
              <a:t> ÷ </a:t>
            </a:r>
            <a:r>
              <a:rPr lang="en-US" altLang="en-US" sz="2400" i="1">
                <a:latin typeface="Times New Roman" panose="02020603050405020304" pitchFamily="18" charset="0"/>
              </a:rPr>
              <a:t>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066800"/>
            <a:ext cx="6858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Slide Number Placeholder 1"/>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smtClean="0"/>
              <a:t>5-</a:t>
            </a:r>
            <a:fld id="{160E7726-76A7-48BC-93DF-197CE5535001}" type="slidenum">
              <a:rPr lang="en-US" altLang="en-US" sz="1400" smtClean="0"/>
              <a:pPr/>
              <a:t>5</a:t>
            </a:fld>
            <a:endParaRPr lang="en-US" altLang="en-US" sz="1400" smtClean="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065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49542082-3F92-43FF-910B-9F6ABF47E505}" type="slidenum">
              <a:rPr lang="en-US" altLang="en-US" sz="1400" smtClean="0"/>
              <a:pPr>
                <a:spcBef>
                  <a:spcPct val="0"/>
                </a:spcBef>
                <a:spcAft>
                  <a:spcPct val="0"/>
                </a:spcAft>
              </a:pPr>
              <a:t>50</a:t>
            </a:fld>
            <a:endParaRPr lang="en-US" altLang="en-US" sz="1400" smtClean="0"/>
          </a:p>
        </p:txBody>
      </p:sp>
      <p:sp>
        <p:nvSpPr>
          <p:cNvPr id="70660" name="Rectangle 2"/>
          <p:cNvSpPr>
            <a:spLocks noGrp="1" noChangeArrowheads="1"/>
          </p:cNvSpPr>
          <p:nvPr>
            <p:ph type="title"/>
          </p:nvPr>
        </p:nvSpPr>
        <p:spPr/>
        <p:txBody>
          <a:bodyPr/>
          <a:lstStyle/>
          <a:p>
            <a:pPr eaLnBrk="1" hangingPunct="1"/>
            <a:r>
              <a:rPr lang="en-US" altLang="en-US" smtClean="0">
                <a:solidFill>
                  <a:srgbClr val="000000"/>
                </a:solidFill>
              </a:rPr>
              <a:t>Personal Finance Example</a:t>
            </a:r>
          </a:p>
        </p:txBody>
      </p:sp>
      <p:sp>
        <p:nvSpPr>
          <p:cNvPr id="70661" name="Rectangle 3"/>
          <p:cNvSpPr>
            <a:spLocks noGrp="1" noChangeArrowheads="1"/>
          </p:cNvSpPr>
          <p:nvPr>
            <p:ph type="body" idx="1"/>
          </p:nvPr>
        </p:nvSpPr>
        <p:spPr/>
        <p:txBody>
          <a:bodyPr/>
          <a:lstStyle/>
          <a:p>
            <a:pPr marL="0" indent="0" eaLnBrk="1" hangingPunct="1"/>
            <a:r>
              <a:rPr lang="en-US" altLang="en-US" sz="2800" smtClean="0">
                <a:latin typeface="Times New Roman" panose="02020603050405020304" pitchFamily="18" charset="0"/>
              </a:rPr>
              <a:t>Ross Clark wishes to endow a chair in finance at his alma mater. The university indicated that it requires $200,000 per year to support the chair, and the endowment would earn 10% per year. To determine the amount Ross must give the university to fund the chair, we must determine the present value of a $200,000 perpetuity discounted at 10%. </a:t>
            </a:r>
          </a:p>
          <a:p>
            <a:pPr marL="0" indent="0" eaLnBrk="1" hangingPunct="1"/>
            <a:endParaRPr lang="en-US" altLang="en-US" sz="2800" smtClean="0">
              <a:latin typeface="Times New Roman" panose="02020603050405020304" pitchFamily="18" charset="0"/>
            </a:endParaRPr>
          </a:p>
        </p:txBody>
      </p:sp>
      <p:sp>
        <p:nvSpPr>
          <p:cNvPr id="70662" name="Text Box 4"/>
          <p:cNvSpPr txBox="1">
            <a:spLocks noChangeArrowheads="1"/>
          </p:cNvSpPr>
          <p:nvPr/>
        </p:nvSpPr>
        <p:spPr bwMode="auto">
          <a:xfrm>
            <a:off x="2209800" y="4648200"/>
            <a:ext cx="4724400" cy="457200"/>
          </a:xfrm>
          <a:prstGeom prst="rect">
            <a:avLst/>
          </a:prstGeom>
          <a:solidFill>
            <a:srgbClr val="DEEFE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2400" i="1">
                <a:latin typeface="Times New Roman" panose="02020603050405020304" pitchFamily="18" charset="0"/>
              </a:rPr>
              <a:t>PV</a:t>
            </a:r>
            <a:r>
              <a:rPr lang="en-US" altLang="en-US" sz="2400">
                <a:latin typeface="Times New Roman" panose="02020603050405020304" pitchFamily="18" charset="0"/>
              </a:rPr>
              <a:t> = $200,000 ÷ 0.10 = $2,000,000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168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B1BB41B5-ADAD-404E-A509-8841329944CA}" type="slidenum">
              <a:rPr lang="en-US" altLang="en-US" sz="1400" smtClean="0"/>
              <a:pPr>
                <a:spcBef>
                  <a:spcPct val="0"/>
                </a:spcBef>
                <a:spcAft>
                  <a:spcPct val="0"/>
                </a:spcAft>
              </a:pPr>
              <a:t>51</a:t>
            </a:fld>
            <a:endParaRPr lang="en-US" altLang="en-US" sz="1400" smtClean="0"/>
          </a:p>
        </p:txBody>
      </p:sp>
      <p:sp>
        <p:nvSpPr>
          <p:cNvPr id="71684" name="Rectangle 2"/>
          <p:cNvSpPr>
            <a:spLocks noGrp="1" noChangeArrowheads="1"/>
          </p:cNvSpPr>
          <p:nvPr>
            <p:ph type="title"/>
          </p:nvPr>
        </p:nvSpPr>
        <p:spPr/>
        <p:txBody>
          <a:bodyPr/>
          <a:lstStyle/>
          <a:p>
            <a:pPr eaLnBrk="1" hangingPunct="1"/>
            <a:r>
              <a:rPr lang="en-US" altLang="en-US" smtClean="0">
                <a:solidFill>
                  <a:srgbClr val="000000"/>
                </a:solidFill>
              </a:rPr>
              <a:t>Future Value of a Mixed Stream</a:t>
            </a:r>
          </a:p>
        </p:txBody>
      </p:sp>
      <p:sp>
        <p:nvSpPr>
          <p:cNvPr id="71685" name="Rectangle 3"/>
          <p:cNvSpPr>
            <a:spLocks noGrp="1" noChangeArrowheads="1"/>
          </p:cNvSpPr>
          <p:nvPr>
            <p:ph type="body" idx="1"/>
          </p:nvPr>
        </p:nvSpPr>
        <p:spPr/>
        <p:txBody>
          <a:bodyPr/>
          <a:lstStyle/>
          <a:p>
            <a:pPr marL="0" indent="0" eaLnBrk="1" hangingPunct="1"/>
            <a:r>
              <a:rPr lang="en-US" altLang="en-US" sz="2800" smtClean="0">
                <a:latin typeface="Times New Roman" panose="02020603050405020304" pitchFamily="18" charset="0"/>
              </a:rPr>
              <a:t>Shrell Industries, a cabinet manufacturer, expects to receive the following mixed stream of cash flows over the next 5 years from one of its small customers.</a:t>
            </a:r>
          </a:p>
        </p:txBody>
      </p:sp>
      <p:pic>
        <p:nvPicPr>
          <p:cNvPr id="71686" name="Picture 4" descr="unfig0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3200400"/>
            <a:ext cx="32766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270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3C3B2507-9DA4-4ED2-8B9C-E04A88ED4063}" type="slidenum">
              <a:rPr lang="en-US" altLang="en-US" sz="1400" smtClean="0"/>
              <a:pPr>
                <a:spcBef>
                  <a:spcPct val="0"/>
                </a:spcBef>
                <a:spcAft>
                  <a:spcPct val="0"/>
                </a:spcAft>
              </a:pPr>
              <a:t>52</a:t>
            </a:fld>
            <a:endParaRPr lang="en-US" altLang="en-US" sz="1400" smtClean="0"/>
          </a:p>
        </p:txBody>
      </p:sp>
      <p:sp>
        <p:nvSpPr>
          <p:cNvPr id="72708" name="Rectangle 2"/>
          <p:cNvSpPr>
            <a:spLocks noGrp="1" noChangeArrowheads="1"/>
          </p:cNvSpPr>
          <p:nvPr>
            <p:ph type="title"/>
          </p:nvPr>
        </p:nvSpPr>
        <p:spPr/>
        <p:txBody>
          <a:bodyPr/>
          <a:lstStyle/>
          <a:p>
            <a:pPr eaLnBrk="1" hangingPunct="1"/>
            <a:r>
              <a:rPr lang="en-US" altLang="en-US" smtClean="0">
                <a:solidFill>
                  <a:srgbClr val="000000"/>
                </a:solidFill>
              </a:rPr>
              <a:t>Future Value of a Mixed Stream</a:t>
            </a:r>
          </a:p>
        </p:txBody>
      </p:sp>
      <p:sp>
        <p:nvSpPr>
          <p:cNvPr id="72709" name="Rectangle 3"/>
          <p:cNvSpPr>
            <a:spLocks noGrp="1" noChangeArrowheads="1"/>
          </p:cNvSpPr>
          <p:nvPr>
            <p:ph type="body" idx="1"/>
          </p:nvPr>
        </p:nvSpPr>
        <p:spPr/>
        <p:txBody>
          <a:bodyPr/>
          <a:lstStyle/>
          <a:p>
            <a:pPr marL="0" indent="0" eaLnBrk="1" hangingPunct="1"/>
            <a:r>
              <a:rPr lang="en-US" altLang="en-US" sz="2400" smtClean="0">
                <a:latin typeface="Times New Roman" panose="02020603050405020304" pitchFamily="18" charset="0"/>
              </a:rPr>
              <a:t>If the firm expects to earn at least 8% on its investments, how much will it accumulate by the end of year 5 if it immediately invests these cash flows when they are received?</a:t>
            </a:r>
          </a:p>
          <a:p>
            <a:pPr marL="0" indent="0" eaLnBrk="1" hangingPunct="1"/>
            <a:r>
              <a:rPr lang="en-US" altLang="en-US" sz="2400" smtClean="0">
                <a:latin typeface="Times New Roman" panose="02020603050405020304" pitchFamily="18" charset="0"/>
              </a:rPr>
              <a:t>This situation is depicted on the following time line.</a:t>
            </a:r>
          </a:p>
        </p:txBody>
      </p:sp>
      <p:pic>
        <p:nvPicPr>
          <p:cNvPr id="72710" name="Picture 5" descr="unfig0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581400"/>
            <a:ext cx="6934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373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E4F21EC8-E229-4F83-BB2B-5A35A55BE168}" type="slidenum">
              <a:rPr lang="en-US" altLang="en-US" sz="1400" smtClean="0"/>
              <a:pPr>
                <a:spcBef>
                  <a:spcPct val="0"/>
                </a:spcBef>
                <a:spcAft>
                  <a:spcPct val="0"/>
                </a:spcAft>
              </a:pPr>
              <a:t>53</a:t>
            </a:fld>
            <a:endParaRPr lang="en-US" altLang="en-US" sz="1400" smtClean="0"/>
          </a:p>
        </p:txBody>
      </p:sp>
      <p:sp>
        <p:nvSpPr>
          <p:cNvPr id="73732" name="Rectangle 2"/>
          <p:cNvSpPr>
            <a:spLocks noGrp="1" noChangeArrowheads="1"/>
          </p:cNvSpPr>
          <p:nvPr>
            <p:ph type="title"/>
          </p:nvPr>
        </p:nvSpPr>
        <p:spPr/>
        <p:txBody>
          <a:bodyPr/>
          <a:lstStyle/>
          <a:p>
            <a:pPr eaLnBrk="1" hangingPunct="1"/>
            <a:r>
              <a:rPr lang="en-US" altLang="en-US" smtClean="0">
                <a:solidFill>
                  <a:srgbClr val="000000"/>
                </a:solidFill>
              </a:rPr>
              <a:t>Present Value of a Mixed Stream</a:t>
            </a:r>
          </a:p>
        </p:txBody>
      </p:sp>
      <p:sp>
        <p:nvSpPr>
          <p:cNvPr id="73733" name="Rectangle 3"/>
          <p:cNvSpPr>
            <a:spLocks noGrp="1" noChangeArrowheads="1"/>
          </p:cNvSpPr>
          <p:nvPr>
            <p:ph type="body" idx="1"/>
          </p:nvPr>
        </p:nvSpPr>
        <p:spPr/>
        <p:txBody>
          <a:bodyPr/>
          <a:lstStyle/>
          <a:p>
            <a:pPr marL="0" indent="0" eaLnBrk="1" hangingPunct="1"/>
            <a:r>
              <a:rPr lang="en-US" altLang="en-US" sz="2400" smtClean="0">
                <a:latin typeface="Times New Roman" panose="02020603050405020304" pitchFamily="18" charset="0"/>
              </a:rPr>
              <a:t>Frey Company, a shoe manufacturer, has been offered an opportunity to receive the following mixed stream of cash flows over the next 5 years.</a:t>
            </a:r>
          </a:p>
        </p:txBody>
      </p:sp>
      <p:pic>
        <p:nvPicPr>
          <p:cNvPr id="73734" name="Picture 4" descr="unfig05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2889250"/>
            <a:ext cx="37211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475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62E61A5A-C90B-4B93-B698-4CBFB21D339C}" type="slidenum">
              <a:rPr lang="en-US" altLang="en-US" sz="1400" smtClean="0"/>
              <a:pPr>
                <a:spcBef>
                  <a:spcPct val="0"/>
                </a:spcBef>
                <a:spcAft>
                  <a:spcPct val="0"/>
                </a:spcAft>
              </a:pPr>
              <a:t>54</a:t>
            </a:fld>
            <a:endParaRPr lang="en-US" altLang="en-US" sz="1400" smtClean="0"/>
          </a:p>
        </p:txBody>
      </p:sp>
      <p:sp>
        <p:nvSpPr>
          <p:cNvPr id="74756" name="Rectangle 2"/>
          <p:cNvSpPr>
            <a:spLocks noGrp="1" noChangeArrowheads="1"/>
          </p:cNvSpPr>
          <p:nvPr>
            <p:ph type="title"/>
          </p:nvPr>
        </p:nvSpPr>
        <p:spPr/>
        <p:txBody>
          <a:bodyPr/>
          <a:lstStyle/>
          <a:p>
            <a:pPr eaLnBrk="1" hangingPunct="1"/>
            <a:r>
              <a:rPr lang="en-US" altLang="en-US" smtClean="0">
                <a:solidFill>
                  <a:srgbClr val="000000"/>
                </a:solidFill>
              </a:rPr>
              <a:t>Present Value of a Mixed Stream</a:t>
            </a:r>
          </a:p>
        </p:txBody>
      </p:sp>
      <p:sp>
        <p:nvSpPr>
          <p:cNvPr id="74757" name="Rectangle 3"/>
          <p:cNvSpPr>
            <a:spLocks noGrp="1" noChangeArrowheads="1"/>
          </p:cNvSpPr>
          <p:nvPr>
            <p:ph type="body" idx="1"/>
          </p:nvPr>
        </p:nvSpPr>
        <p:spPr/>
        <p:txBody>
          <a:bodyPr/>
          <a:lstStyle/>
          <a:p>
            <a:pPr marL="0" indent="0" eaLnBrk="1" hangingPunct="1"/>
            <a:r>
              <a:rPr lang="en-US" altLang="en-US" sz="2800" smtClean="0">
                <a:latin typeface="Times New Roman" panose="02020603050405020304" pitchFamily="18" charset="0"/>
              </a:rPr>
              <a:t>If the firm must earn at least 9% on its investments, what is the most it should pay for this opportunity?</a:t>
            </a:r>
          </a:p>
          <a:p>
            <a:pPr marL="0" indent="0" eaLnBrk="1" hangingPunct="1"/>
            <a:r>
              <a:rPr lang="en-US" altLang="en-US" sz="2800" smtClean="0">
                <a:latin typeface="Times New Roman" panose="02020603050405020304" pitchFamily="18" charset="0"/>
              </a:rPr>
              <a:t>This situation is depicted on the following time line.</a:t>
            </a:r>
          </a:p>
        </p:txBody>
      </p:sp>
      <p:pic>
        <p:nvPicPr>
          <p:cNvPr id="74758" name="Picture 4" descr="unfig0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3276600"/>
            <a:ext cx="7578725"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577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9C9DA7D0-9554-48D7-B55F-5C37F6B38EC7}" type="slidenum">
              <a:rPr lang="en-US" altLang="en-US" sz="1400" smtClean="0"/>
              <a:pPr>
                <a:spcBef>
                  <a:spcPct val="0"/>
                </a:spcBef>
                <a:spcAft>
                  <a:spcPct val="0"/>
                </a:spcAft>
              </a:pPr>
              <a:t>55</a:t>
            </a:fld>
            <a:endParaRPr lang="en-US" altLang="en-US" sz="1400" smtClean="0"/>
          </a:p>
        </p:txBody>
      </p:sp>
      <p:sp>
        <p:nvSpPr>
          <p:cNvPr id="75780" name="Rectangle 2"/>
          <p:cNvSpPr>
            <a:spLocks noGrp="1" noChangeArrowheads="1"/>
          </p:cNvSpPr>
          <p:nvPr>
            <p:ph type="title"/>
          </p:nvPr>
        </p:nvSpPr>
        <p:spPr/>
        <p:txBody>
          <a:bodyPr/>
          <a:lstStyle/>
          <a:p>
            <a:pPr eaLnBrk="1" hangingPunct="1"/>
            <a:r>
              <a:rPr lang="en-US" altLang="en-US" smtClean="0">
                <a:solidFill>
                  <a:srgbClr val="000000"/>
                </a:solidFill>
              </a:rPr>
              <a:t>Compounding Interest More Frequently Than Annually</a:t>
            </a:r>
          </a:p>
        </p:txBody>
      </p:sp>
      <p:sp>
        <p:nvSpPr>
          <p:cNvPr id="75781" name="Rectangle 3"/>
          <p:cNvSpPr>
            <a:spLocks noGrp="1" noChangeArrowheads="1"/>
          </p:cNvSpPr>
          <p:nvPr>
            <p:ph type="body" idx="1"/>
          </p:nvPr>
        </p:nvSpPr>
        <p:spPr/>
        <p:txBody>
          <a:bodyPr/>
          <a:lstStyle/>
          <a:p>
            <a:pPr eaLnBrk="1" hangingPunct="1">
              <a:buFontTx/>
              <a:buChar char="•"/>
            </a:pPr>
            <a:r>
              <a:rPr lang="en-US" altLang="en-US" sz="2800" smtClean="0">
                <a:latin typeface="Times New Roman" panose="02020603050405020304" pitchFamily="18" charset="0"/>
              </a:rPr>
              <a:t>Compounding more frequently than once a year results in a higher effective interest rate because you are earning on interest on interest more frequently.</a:t>
            </a:r>
          </a:p>
          <a:p>
            <a:pPr eaLnBrk="1" hangingPunct="1">
              <a:buFontTx/>
              <a:buChar char="•"/>
            </a:pPr>
            <a:r>
              <a:rPr lang="en-US" altLang="en-US" sz="2800" smtClean="0">
                <a:latin typeface="Times New Roman" panose="02020603050405020304" pitchFamily="18" charset="0"/>
              </a:rPr>
              <a:t>As a result, the effective interest rate is greater than the nominal (annual) interest rate.</a:t>
            </a:r>
          </a:p>
          <a:p>
            <a:pPr eaLnBrk="1" hangingPunct="1">
              <a:buFontTx/>
              <a:buChar char="•"/>
            </a:pPr>
            <a:r>
              <a:rPr lang="en-US" altLang="en-US" sz="2800" smtClean="0">
                <a:latin typeface="Times New Roman" panose="02020603050405020304" pitchFamily="18" charset="0"/>
              </a:rPr>
              <a:t>Furthermore, the effective rate of interest will increase the more frequently interest is compounded.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680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B1D6D292-4DF6-47C7-9B89-9549E341150E}" type="slidenum">
              <a:rPr lang="en-US" altLang="en-US" sz="1400" smtClean="0"/>
              <a:pPr>
                <a:spcBef>
                  <a:spcPct val="0"/>
                </a:spcBef>
                <a:spcAft>
                  <a:spcPct val="0"/>
                </a:spcAft>
              </a:pPr>
              <a:t>56</a:t>
            </a:fld>
            <a:endParaRPr lang="en-US" altLang="en-US" sz="1400" smtClean="0"/>
          </a:p>
        </p:txBody>
      </p:sp>
      <p:sp>
        <p:nvSpPr>
          <p:cNvPr id="76804" name="Rectangle 2"/>
          <p:cNvSpPr>
            <a:spLocks noGrp="1" noChangeArrowheads="1"/>
          </p:cNvSpPr>
          <p:nvPr>
            <p:ph type="title"/>
          </p:nvPr>
        </p:nvSpPr>
        <p:spPr>
          <a:xfrm>
            <a:off x="152400" y="120650"/>
            <a:ext cx="7162800" cy="1187450"/>
          </a:xfrm>
        </p:spPr>
        <p:txBody>
          <a:bodyPr/>
          <a:lstStyle/>
          <a:p>
            <a:pPr eaLnBrk="1" hangingPunct="1"/>
            <a:r>
              <a:rPr lang="en-US" altLang="en-US" sz="2400" smtClean="0">
                <a:solidFill>
                  <a:srgbClr val="000000"/>
                </a:solidFill>
              </a:rPr>
              <a:t>Table 5.3 Future Value from Investing $100 at 8% Interest Compounded Semiannually over 24 Months (2 Years)</a:t>
            </a:r>
            <a:endParaRPr lang="en-US" altLang="en-US" smtClean="0">
              <a:solidFill>
                <a:srgbClr val="000000"/>
              </a:solidFill>
            </a:endParaRPr>
          </a:p>
        </p:txBody>
      </p:sp>
      <p:pic>
        <p:nvPicPr>
          <p:cNvPr id="76805" name="Picture 4" descr="tab05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578100"/>
            <a:ext cx="841851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782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CE04F8E0-9DF3-480E-970F-9D94BAD8E79C}" type="slidenum">
              <a:rPr lang="en-US" altLang="en-US" sz="1400" smtClean="0"/>
              <a:pPr>
                <a:spcBef>
                  <a:spcPct val="0"/>
                </a:spcBef>
                <a:spcAft>
                  <a:spcPct val="0"/>
                </a:spcAft>
              </a:pPr>
              <a:t>57</a:t>
            </a:fld>
            <a:endParaRPr lang="en-US" altLang="en-US" sz="1400" smtClean="0"/>
          </a:p>
        </p:txBody>
      </p:sp>
      <p:sp>
        <p:nvSpPr>
          <p:cNvPr id="77828" name="Rectangle 2"/>
          <p:cNvSpPr>
            <a:spLocks noGrp="1" noChangeArrowheads="1"/>
          </p:cNvSpPr>
          <p:nvPr>
            <p:ph type="title"/>
          </p:nvPr>
        </p:nvSpPr>
        <p:spPr>
          <a:xfrm>
            <a:off x="152400" y="120650"/>
            <a:ext cx="7162800" cy="1187450"/>
          </a:xfrm>
        </p:spPr>
        <p:txBody>
          <a:bodyPr/>
          <a:lstStyle/>
          <a:p>
            <a:pPr eaLnBrk="1" hangingPunct="1"/>
            <a:r>
              <a:rPr lang="en-US" altLang="en-US" sz="2400" smtClean="0">
                <a:solidFill>
                  <a:srgbClr val="000000"/>
                </a:solidFill>
              </a:rPr>
              <a:t>Table 5.4 Future Value from Investing $100 at 8% Interest Compounded Quarterly over 24 Months (2 Years)</a:t>
            </a:r>
            <a:endParaRPr lang="en-US" altLang="en-US" smtClean="0">
              <a:solidFill>
                <a:srgbClr val="000000"/>
              </a:solidFill>
            </a:endParaRPr>
          </a:p>
        </p:txBody>
      </p:sp>
      <p:pic>
        <p:nvPicPr>
          <p:cNvPr id="77829" name="Picture 4" descr="tab0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993900"/>
            <a:ext cx="8548687"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885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14146683-FF86-4D6B-952D-C8D6512E797A}" type="slidenum">
              <a:rPr lang="en-US" altLang="en-US" sz="1400" smtClean="0"/>
              <a:pPr>
                <a:spcBef>
                  <a:spcPct val="0"/>
                </a:spcBef>
                <a:spcAft>
                  <a:spcPct val="0"/>
                </a:spcAft>
              </a:pPr>
              <a:t>58</a:t>
            </a:fld>
            <a:endParaRPr lang="en-US" altLang="en-US" sz="1400" smtClean="0"/>
          </a:p>
        </p:txBody>
      </p:sp>
      <p:sp>
        <p:nvSpPr>
          <p:cNvPr id="78852" name="Rectangle 2"/>
          <p:cNvSpPr>
            <a:spLocks noGrp="1" noChangeArrowheads="1"/>
          </p:cNvSpPr>
          <p:nvPr>
            <p:ph type="title"/>
          </p:nvPr>
        </p:nvSpPr>
        <p:spPr>
          <a:xfrm>
            <a:off x="152400" y="120650"/>
            <a:ext cx="7162800" cy="1187450"/>
          </a:xfrm>
        </p:spPr>
        <p:txBody>
          <a:bodyPr/>
          <a:lstStyle/>
          <a:p>
            <a:pPr eaLnBrk="1" hangingPunct="1"/>
            <a:r>
              <a:rPr lang="en-US" altLang="en-US" sz="2400" smtClean="0">
                <a:solidFill>
                  <a:srgbClr val="000000"/>
                </a:solidFill>
              </a:rPr>
              <a:t>Table 5.5 Future Value from Investing $100 at 8% Interest Compounded Quarterly over 24 Months (2 Years)</a:t>
            </a:r>
            <a:endParaRPr lang="en-US" altLang="en-US" smtClean="0">
              <a:solidFill>
                <a:srgbClr val="000000"/>
              </a:solidFill>
            </a:endParaRPr>
          </a:p>
        </p:txBody>
      </p:sp>
      <p:pic>
        <p:nvPicPr>
          <p:cNvPr id="78853" name="Picture 5" descr="tab05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2533650"/>
            <a:ext cx="825976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7987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3F45E687-1701-4674-AE69-E64CC544A9FB}" type="slidenum">
              <a:rPr lang="en-US" altLang="en-US" sz="1400" smtClean="0"/>
              <a:pPr>
                <a:spcBef>
                  <a:spcPct val="0"/>
                </a:spcBef>
                <a:spcAft>
                  <a:spcPct val="0"/>
                </a:spcAft>
              </a:pPr>
              <a:t>59</a:t>
            </a:fld>
            <a:endParaRPr lang="en-US" altLang="en-US" sz="1400" smtClean="0"/>
          </a:p>
        </p:txBody>
      </p:sp>
      <p:sp>
        <p:nvSpPr>
          <p:cNvPr id="79876"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Compounding Interest More Frequently Than Annually (cont.)</a:t>
            </a:r>
            <a:endParaRPr lang="en-US" altLang="en-US" smtClean="0">
              <a:solidFill>
                <a:srgbClr val="000000"/>
              </a:solidFill>
            </a:endParaRPr>
          </a:p>
        </p:txBody>
      </p:sp>
      <p:sp>
        <p:nvSpPr>
          <p:cNvPr id="79877" name="Rectangle 3"/>
          <p:cNvSpPr>
            <a:spLocks noGrp="1" noChangeArrowheads="1"/>
          </p:cNvSpPr>
          <p:nvPr>
            <p:ph type="body" idx="1"/>
          </p:nvPr>
        </p:nvSpPr>
        <p:spPr/>
        <p:txBody>
          <a:bodyPr/>
          <a:lstStyle/>
          <a:p>
            <a:pPr marL="0" indent="0" eaLnBrk="1" hangingPunct="1"/>
            <a:r>
              <a:rPr lang="en-US" altLang="en-US" sz="2400" smtClean="0">
                <a:latin typeface="Times New Roman" panose="02020603050405020304" pitchFamily="18" charset="0"/>
              </a:rPr>
              <a:t>A general equation for compounding more frequently than annually</a:t>
            </a:r>
          </a:p>
          <a:p>
            <a:pPr marL="0" indent="0" eaLnBrk="1" hangingPunct="1"/>
            <a:endParaRPr lang="en-US" altLang="en-US" sz="2400" smtClean="0">
              <a:latin typeface="Times New Roman" panose="02020603050405020304" pitchFamily="18" charset="0"/>
            </a:endParaRPr>
          </a:p>
          <a:p>
            <a:pPr marL="0" indent="0" eaLnBrk="1" hangingPunct="1"/>
            <a:endParaRPr lang="en-US" altLang="en-US" sz="2400" smtClean="0">
              <a:latin typeface="Times New Roman" panose="02020603050405020304" pitchFamily="18" charset="0"/>
            </a:endParaRPr>
          </a:p>
          <a:p>
            <a:pPr marL="0" indent="0" eaLnBrk="1" hangingPunct="1">
              <a:spcBef>
                <a:spcPts val="2400"/>
              </a:spcBef>
            </a:pPr>
            <a:r>
              <a:rPr lang="en-US" altLang="en-US" sz="2400" smtClean="0">
                <a:latin typeface="Times New Roman" panose="02020603050405020304" pitchFamily="18" charset="0"/>
              </a:rPr>
              <a:t>Recalculate the example for the Fred Moreno example assuming (1) semiannual compounding and (2) quarterly compounding.</a:t>
            </a:r>
          </a:p>
          <a:p>
            <a:pPr marL="0" indent="0" eaLnBrk="1" hangingPunct="1"/>
            <a:endParaRPr lang="en-US" altLang="en-US" sz="2400" smtClean="0">
              <a:latin typeface="Times New Roman" panose="02020603050405020304" pitchFamily="18" charset="0"/>
            </a:endParaRPr>
          </a:p>
        </p:txBody>
      </p:sp>
      <p:pic>
        <p:nvPicPr>
          <p:cNvPr id="79878" name="Picture 4" descr="eq05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8" y="4343400"/>
            <a:ext cx="7386637"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5" descr="eq0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2170113"/>
            <a:ext cx="4013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lstStyle/>
          <a:p>
            <a:pPr eaLnBrk="1" hangingPunct="1"/>
            <a:r>
              <a:rPr lang="en-US" altLang="en-US" smtClean="0">
                <a:solidFill>
                  <a:schemeClr val="accent2"/>
                </a:solidFill>
              </a:rPr>
              <a:t>Time Value of Money</a:t>
            </a:r>
          </a:p>
        </p:txBody>
      </p:sp>
      <p:sp>
        <p:nvSpPr>
          <p:cNvPr id="22531" name="Rectangle 3"/>
          <p:cNvSpPr>
            <a:spLocks noGrp="1" noChangeArrowheads="1"/>
          </p:cNvSpPr>
          <p:nvPr>
            <p:ph type="body" sz="half" idx="1"/>
          </p:nvPr>
        </p:nvSpPr>
        <p:spPr>
          <a:xfrm>
            <a:off x="457200" y="1412875"/>
            <a:ext cx="4195763" cy="4968875"/>
          </a:xfrm>
        </p:spPr>
        <p:txBody>
          <a:bodyPr/>
          <a:lstStyle/>
          <a:p>
            <a:pPr marL="0" indent="0" eaLnBrk="1" hangingPunct="1">
              <a:lnSpc>
                <a:spcPct val="90000"/>
              </a:lnSpc>
              <a:spcAft>
                <a:spcPct val="0"/>
              </a:spcAft>
              <a:buFont typeface="Wingdings" panose="05000000000000000000" pitchFamily="2" charset="2"/>
              <a:buChar char="q"/>
            </a:pPr>
            <a:r>
              <a:rPr lang="en-US" altLang="en-US" sz="2200" smtClean="0"/>
              <a:t>Money has a time value because it can earn more money over time (</a:t>
            </a:r>
            <a:r>
              <a:rPr lang="en-US" altLang="en-US" sz="2200" smtClean="0">
                <a:solidFill>
                  <a:srgbClr val="FF0066"/>
                </a:solidFill>
              </a:rPr>
              <a:t>earning power</a:t>
            </a:r>
            <a:r>
              <a:rPr lang="en-US" altLang="en-US" sz="2200" smtClean="0"/>
              <a:t>).</a:t>
            </a:r>
          </a:p>
          <a:p>
            <a:pPr marL="0" indent="0" eaLnBrk="1" hangingPunct="1">
              <a:lnSpc>
                <a:spcPct val="90000"/>
              </a:lnSpc>
              <a:spcAft>
                <a:spcPct val="0"/>
              </a:spcAft>
              <a:buFont typeface="Wingdings" panose="05000000000000000000" pitchFamily="2" charset="2"/>
              <a:buChar char="q"/>
            </a:pPr>
            <a:r>
              <a:rPr lang="en-US" altLang="en-US" sz="2200" smtClean="0"/>
              <a:t>Money has a time value because its purchasing power changes over time (</a:t>
            </a:r>
            <a:r>
              <a:rPr lang="en-US" altLang="en-US" sz="2200" smtClean="0">
                <a:solidFill>
                  <a:srgbClr val="FF0000"/>
                </a:solidFill>
              </a:rPr>
              <a:t>inflation</a:t>
            </a:r>
            <a:r>
              <a:rPr lang="en-US" altLang="en-US" sz="2200" smtClean="0"/>
              <a:t>).</a:t>
            </a:r>
          </a:p>
          <a:p>
            <a:pPr marL="0" indent="0" eaLnBrk="1" hangingPunct="1">
              <a:lnSpc>
                <a:spcPct val="90000"/>
              </a:lnSpc>
              <a:spcAft>
                <a:spcPct val="0"/>
              </a:spcAft>
              <a:buFont typeface="Wingdings" panose="05000000000000000000" pitchFamily="2" charset="2"/>
              <a:buChar char="q"/>
            </a:pPr>
            <a:r>
              <a:rPr lang="en-US" altLang="en-US" sz="2200" smtClean="0"/>
              <a:t>Time value of money is measured in terms of </a:t>
            </a:r>
            <a:r>
              <a:rPr lang="en-US" altLang="en-US" sz="2200" smtClean="0">
                <a:solidFill>
                  <a:srgbClr val="FF0066"/>
                </a:solidFill>
              </a:rPr>
              <a:t>interest rate</a:t>
            </a:r>
            <a:r>
              <a:rPr lang="en-US" altLang="en-US" sz="2200" smtClean="0"/>
              <a:t>.</a:t>
            </a:r>
          </a:p>
          <a:p>
            <a:pPr marL="0" indent="0" eaLnBrk="1" hangingPunct="1">
              <a:lnSpc>
                <a:spcPct val="90000"/>
              </a:lnSpc>
              <a:spcAft>
                <a:spcPct val="0"/>
              </a:spcAft>
              <a:buFont typeface="Wingdings" panose="05000000000000000000" pitchFamily="2" charset="2"/>
              <a:buChar char="q"/>
            </a:pPr>
            <a:r>
              <a:rPr lang="en-US" altLang="en-US" sz="2200" smtClean="0"/>
              <a:t>Interest is the cost of money—a </a:t>
            </a:r>
            <a:r>
              <a:rPr lang="en-US" altLang="en-US" sz="2200" smtClean="0">
                <a:solidFill>
                  <a:srgbClr val="FF0066"/>
                </a:solidFill>
              </a:rPr>
              <a:t>cost</a:t>
            </a:r>
            <a:r>
              <a:rPr lang="en-US" altLang="en-US" sz="2200" smtClean="0"/>
              <a:t> to the borrower and an </a:t>
            </a:r>
            <a:r>
              <a:rPr lang="en-US" altLang="en-US" sz="2200" smtClean="0">
                <a:solidFill>
                  <a:srgbClr val="FF0066"/>
                </a:solidFill>
              </a:rPr>
              <a:t>earning</a:t>
            </a:r>
            <a:r>
              <a:rPr lang="en-US" altLang="en-US" sz="2200" smtClean="0"/>
              <a:t> to the lender</a:t>
            </a:r>
          </a:p>
        </p:txBody>
      </p:sp>
      <p:pic>
        <p:nvPicPr>
          <p:cNvPr id="22532" name="Picture 4" descr="bd07232_"/>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684338"/>
            <a:ext cx="4033837" cy="3943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
        <p:nvSpPr>
          <p:cNvPr id="22534" name="Slide Number Placeholder 2"/>
          <p:cNvSpPr>
            <a:spLocks noGrp="1"/>
          </p:cNvSpPr>
          <p:nvPr>
            <p:ph type="sldNum" sz="quarter" idx="12"/>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793F20B-17DA-4503-838A-2AC73ADA29E1}" type="slidenum">
              <a:rPr lang="en-US" altLang="en-US" sz="1400" smtClean="0"/>
              <a:pPr/>
              <a:t>6</a:t>
            </a:fld>
            <a:endParaRPr lang="en-US" altLang="en-US" sz="1400" smtClean="0"/>
          </a:p>
        </p:txBody>
      </p:sp>
    </p:spTree>
  </p:cSld>
  <p:clrMapOvr>
    <a:masterClrMapping/>
  </p:clrMapOvr>
  <p:transition spd="slow">
    <p:cov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089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A82A6C7B-A85B-462B-9DEB-FCB7E1A3B158}" type="slidenum">
              <a:rPr lang="en-US" altLang="en-US" sz="1400" smtClean="0"/>
              <a:pPr>
                <a:spcBef>
                  <a:spcPct val="0"/>
                </a:spcBef>
                <a:spcAft>
                  <a:spcPct val="0"/>
                </a:spcAft>
              </a:pPr>
              <a:t>60</a:t>
            </a:fld>
            <a:endParaRPr lang="en-US" altLang="en-US" sz="1400" smtClean="0"/>
          </a:p>
        </p:txBody>
      </p:sp>
      <p:sp>
        <p:nvSpPr>
          <p:cNvPr id="80900" name="Rectangle 2"/>
          <p:cNvSpPr>
            <a:spLocks noGrp="1" noChangeArrowheads="1"/>
          </p:cNvSpPr>
          <p:nvPr>
            <p:ph type="title"/>
          </p:nvPr>
        </p:nvSpPr>
        <p:spPr/>
        <p:txBody>
          <a:bodyPr/>
          <a:lstStyle/>
          <a:p>
            <a:pPr eaLnBrk="1" hangingPunct="1"/>
            <a:r>
              <a:rPr lang="en-US" altLang="en-US" smtClean="0">
                <a:solidFill>
                  <a:srgbClr val="000000"/>
                </a:solidFill>
              </a:rPr>
              <a:t>Continuous Compounding</a:t>
            </a:r>
          </a:p>
        </p:txBody>
      </p:sp>
      <p:sp>
        <p:nvSpPr>
          <p:cNvPr id="80901" name="Rectangle 3"/>
          <p:cNvSpPr>
            <a:spLocks noGrp="1" noChangeArrowheads="1"/>
          </p:cNvSpPr>
          <p:nvPr>
            <p:ph type="body" idx="1"/>
          </p:nvPr>
        </p:nvSpPr>
        <p:spPr/>
        <p:txBody>
          <a:bodyPr/>
          <a:lstStyle/>
          <a:p>
            <a:pPr eaLnBrk="1" hangingPunct="1">
              <a:buFontTx/>
              <a:buChar char="•"/>
            </a:pPr>
            <a:r>
              <a:rPr lang="en-US" altLang="en-US" sz="2800" b="1" smtClean="0">
                <a:latin typeface="Times New Roman" panose="02020603050405020304" pitchFamily="18" charset="0"/>
              </a:rPr>
              <a:t>Continuous compounding </a:t>
            </a:r>
            <a:r>
              <a:rPr lang="en-US" altLang="en-US" sz="2800" smtClean="0">
                <a:latin typeface="Times New Roman" panose="02020603050405020304" pitchFamily="18" charset="0"/>
              </a:rPr>
              <a:t>involves the compounding of interest an infinite number of times per year at intervals of microseconds.</a:t>
            </a:r>
          </a:p>
          <a:p>
            <a:pPr eaLnBrk="1" hangingPunct="1">
              <a:buFontTx/>
              <a:buChar char="•"/>
            </a:pPr>
            <a:r>
              <a:rPr lang="en-US" altLang="en-US" sz="2800" smtClean="0">
                <a:latin typeface="Times New Roman" panose="02020603050405020304" pitchFamily="18" charset="0"/>
              </a:rPr>
              <a:t>A general equation for continuous compounding</a:t>
            </a:r>
            <a:br>
              <a:rPr lang="en-US" altLang="en-US" sz="2800" smtClean="0">
                <a:latin typeface="Times New Roman" panose="02020603050405020304" pitchFamily="18" charset="0"/>
              </a:rPr>
            </a:br>
            <a:r>
              <a:rPr lang="en-US" altLang="en-US" sz="2800" smtClean="0">
                <a:latin typeface="Times New Roman" panose="02020603050405020304" pitchFamily="18" charset="0"/>
              </a:rPr>
              <a:t/>
            </a:r>
            <a:br>
              <a:rPr lang="en-US" altLang="en-US" sz="2800" smtClean="0">
                <a:latin typeface="Times New Roman" panose="02020603050405020304" pitchFamily="18" charset="0"/>
              </a:rPr>
            </a:br>
            <a:r>
              <a:rPr lang="en-US" altLang="en-US" sz="2800" smtClean="0">
                <a:latin typeface="Times New Roman" panose="02020603050405020304" pitchFamily="18" charset="0"/>
              </a:rPr>
              <a:t/>
            </a:r>
            <a:br>
              <a:rPr lang="en-US" altLang="en-US" sz="2800" smtClean="0">
                <a:latin typeface="Times New Roman" panose="02020603050405020304" pitchFamily="18" charset="0"/>
              </a:rPr>
            </a:br>
            <a:r>
              <a:rPr lang="en-US" altLang="en-US" sz="2800" smtClean="0">
                <a:latin typeface="Times New Roman" panose="02020603050405020304" pitchFamily="18" charset="0"/>
              </a:rPr>
              <a:t/>
            </a:r>
            <a:br>
              <a:rPr lang="en-US" altLang="en-US" sz="2800" smtClean="0">
                <a:latin typeface="Times New Roman" panose="02020603050405020304" pitchFamily="18" charset="0"/>
              </a:rPr>
            </a:br>
            <a:r>
              <a:rPr lang="en-US" altLang="en-US" sz="2800" smtClean="0">
                <a:latin typeface="Times New Roman" panose="02020603050405020304" pitchFamily="18" charset="0"/>
              </a:rPr>
              <a:t>where </a:t>
            </a:r>
            <a:r>
              <a:rPr lang="en-US" altLang="en-US" sz="2800" i="1" smtClean="0">
                <a:latin typeface="Times New Roman" panose="02020603050405020304" pitchFamily="18" charset="0"/>
              </a:rPr>
              <a:t>e</a:t>
            </a:r>
            <a:r>
              <a:rPr lang="en-US" altLang="en-US" sz="2800" smtClean="0">
                <a:latin typeface="Times New Roman" panose="02020603050405020304" pitchFamily="18" charset="0"/>
              </a:rPr>
              <a:t> is the exponential function.</a:t>
            </a:r>
          </a:p>
        </p:txBody>
      </p:sp>
      <p:pic>
        <p:nvPicPr>
          <p:cNvPr id="80902" name="Picture 5" descr="eq0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3810000"/>
            <a:ext cx="34369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192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996EF15B-023E-4A2F-AEE5-A632933C9907}" type="slidenum">
              <a:rPr lang="en-US" altLang="en-US" sz="1400" smtClean="0"/>
              <a:pPr>
                <a:spcBef>
                  <a:spcPct val="0"/>
                </a:spcBef>
                <a:spcAft>
                  <a:spcPct val="0"/>
                </a:spcAft>
              </a:pPr>
              <a:t>61</a:t>
            </a:fld>
            <a:endParaRPr lang="en-US" altLang="en-US" sz="1400" smtClean="0"/>
          </a:p>
        </p:txBody>
      </p:sp>
      <p:sp>
        <p:nvSpPr>
          <p:cNvPr id="81924" name="Rectangle 2"/>
          <p:cNvSpPr>
            <a:spLocks noGrp="1" noChangeArrowheads="1"/>
          </p:cNvSpPr>
          <p:nvPr>
            <p:ph type="title"/>
          </p:nvPr>
        </p:nvSpPr>
        <p:spPr/>
        <p:txBody>
          <a:bodyPr/>
          <a:lstStyle/>
          <a:p>
            <a:pPr eaLnBrk="1" hangingPunct="1"/>
            <a:r>
              <a:rPr lang="en-US" altLang="en-US" smtClean="0">
                <a:solidFill>
                  <a:srgbClr val="000000"/>
                </a:solidFill>
              </a:rPr>
              <a:t>Personal Finance Example</a:t>
            </a:r>
          </a:p>
        </p:txBody>
      </p:sp>
      <p:sp>
        <p:nvSpPr>
          <p:cNvPr id="81925" name="Rectangle 3"/>
          <p:cNvSpPr>
            <a:spLocks noGrp="1" noChangeArrowheads="1"/>
          </p:cNvSpPr>
          <p:nvPr>
            <p:ph type="body" idx="1"/>
          </p:nvPr>
        </p:nvSpPr>
        <p:spPr/>
        <p:txBody>
          <a:bodyPr/>
          <a:lstStyle/>
          <a:p>
            <a:pPr marL="0" indent="0" eaLnBrk="1" hangingPunct="1">
              <a:tabLst>
                <a:tab pos="4572000" algn="l"/>
              </a:tabLst>
            </a:pPr>
            <a:r>
              <a:rPr lang="en-US" altLang="en-US" sz="2800" smtClean="0">
                <a:latin typeface="Times New Roman" panose="02020603050405020304" pitchFamily="18" charset="0"/>
              </a:rPr>
              <a:t>Find the value at the end of 2 years (</a:t>
            </a:r>
            <a:r>
              <a:rPr lang="en-US" altLang="en-US" sz="2800" i="1" smtClean="0">
                <a:latin typeface="Times New Roman" panose="02020603050405020304" pitchFamily="18" charset="0"/>
              </a:rPr>
              <a:t>n</a:t>
            </a:r>
            <a:r>
              <a:rPr lang="en-US" altLang="en-US" sz="2800" smtClean="0">
                <a:latin typeface="Times New Roman" panose="02020603050405020304" pitchFamily="18" charset="0"/>
              </a:rPr>
              <a:t> = 2) of Fred Moreno</a:t>
            </a:r>
            <a:r>
              <a:rPr lang="en-US" altLang="en-US" sz="2800" smtClean="0"/>
              <a:t>’</a:t>
            </a:r>
            <a:r>
              <a:rPr lang="en-US" altLang="en-US" sz="2800" smtClean="0">
                <a:latin typeface="Times New Roman" panose="02020603050405020304" pitchFamily="18" charset="0"/>
              </a:rPr>
              <a:t>s $100 deposit (</a:t>
            </a:r>
            <a:r>
              <a:rPr lang="en-US" altLang="en-US" sz="2800" i="1" smtClean="0">
                <a:latin typeface="Times New Roman" panose="02020603050405020304" pitchFamily="18" charset="0"/>
              </a:rPr>
              <a:t>PV</a:t>
            </a:r>
            <a:r>
              <a:rPr lang="en-US" altLang="en-US" sz="2800" smtClean="0">
                <a:latin typeface="Times New Roman" panose="02020603050405020304" pitchFamily="18" charset="0"/>
              </a:rPr>
              <a:t> = $100) in an account paying 8% annual interest (</a:t>
            </a:r>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 0.08) compounded continuously.</a:t>
            </a:r>
          </a:p>
          <a:p>
            <a:pPr marL="0" indent="0" eaLnBrk="1" hangingPunct="1">
              <a:tabLst>
                <a:tab pos="4572000" algn="l"/>
              </a:tabLst>
            </a:pPr>
            <a:endParaRPr lang="en-US" altLang="en-US" sz="2800" smtClean="0">
              <a:latin typeface="Times New Roman" panose="02020603050405020304" pitchFamily="18" charset="0"/>
            </a:endParaRPr>
          </a:p>
          <a:p>
            <a:pPr marL="0" indent="0" eaLnBrk="1" hangingPunct="1">
              <a:tabLst>
                <a:tab pos="4572000" algn="l"/>
              </a:tabLst>
            </a:pPr>
            <a:r>
              <a:rPr lang="en-US" altLang="en-US" sz="2800" i="1" smtClean="0">
                <a:latin typeface="Times New Roman" panose="02020603050405020304" pitchFamily="18" charset="0"/>
              </a:rPr>
              <a:t>FV</a:t>
            </a:r>
            <a:r>
              <a:rPr lang="en-US" altLang="en-US" sz="2800" i="1" baseline="-25000" smtClean="0">
                <a:latin typeface="Times New Roman" panose="02020603050405020304" pitchFamily="18" charset="0"/>
              </a:rPr>
              <a:t>2</a:t>
            </a:r>
            <a:r>
              <a:rPr lang="en-US" altLang="en-US" sz="2800" smtClean="0">
                <a:latin typeface="Times New Roman" panose="02020603050405020304" pitchFamily="18" charset="0"/>
              </a:rPr>
              <a:t> (continuous compounding) = $100 </a:t>
            </a:r>
            <a:r>
              <a:rPr lang="en-US" altLang="en-US" sz="2800" smtClean="0">
                <a:latin typeface="Times New Roman" panose="02020603050405020304" pitchFamily="18" charset="0"/>
                <a:sym typeface="Symbol" panose="05050102010706020507" pitchFamily="18" charset="2"/>
              </a:rPr>
              <a:t></a:t>
            </a:r>
            <a:r>
              <a:rPr lang="en-US" altLang="en-US" sz="2800" smtClean="0">
                <a:latin typeface="Times New Roman" panose="02020603050405020304" pitchFamily="18" charset="0"/>
              </a:rPr>
              <a:t> </a:t>
            </a:r>
            <a:r>
              <a:rPr lang="en-US" altLang="en-US" sz="2800" i="1" smtClean="0">
                <a:latin typeface="Times New Roman" panose="02020603050405020304" pitchFamily="18" charset="0"/>
              </a:rPr>
              <a:t>e</a:t>
            </a:r>
            <a:r>
              <a:rPr lang="en-US" altLang="en-US" sz="2800" baseline="30000" smtClean="0">
                <a:latin typeface="Times New Roman" panose="02020603050405020304" pitchFamily="18" charset="0"/>
              </a:rPr>
              <a:t>0.08 </a:t>
            </a:r>
            <a:r>
              <a:rPr lang="en-US" altLang="en-US" sz="2800" baseline="30000" smtClean="0">
                <a:latin typeface="Times New Roman" panose="02020603050405020304" pitchFamily="18" charset="0"/>
                <a:sym typeface="Symbol" panose="05050102010706020507" pitchFamily="18" charset="2"/>
              </a:rPr>
              <a:t></a:t>
            </a:r>
            <a:r>
              <a:rPr lang="en-US" altLang="en-US" sz="2800" baseline="30000" smtClean="0">
                <a:latin typeface="Times New Roman" panose="02020603050405020304" pitchFamily="18" charset="0"/>
              </a:rPr>
              <a:t> 2</a:t>
            </a:r>
            <a:endParaRPr lang="en-US" altLang="en-US" sz="2800" smtClean="0">
              <a:latin typeface="Times New Roman" panose="02020603050405020304" pitchFamily="18" charset="0"/>
            </a:endParaRPr>
          </a:p>
          <a:p>
            <a:pPr marL="0" indent="0" eaLnBrk="1" hangingPunct="1">
              <a:tabLst>
                <a:tab pos="4572000" algn="l"/>
              </a:tabLst>
            </a:pPr>
            <a:r>
              <a:rPr lang="en-US" altLang="en-US" sz="2800" smtClean="0">
                <a:latin typeface="Times New Roman" panose="02020603050405020304" pitchFamily="18" charset="0"/>
              </a:rPr>
              <a:t> 	= $100 </a:t>
            </a:r>
            <a:r>
              <a:rPr lang="en-US" altLang="en-US" sz="2800" smtClean="0">
                <a:latin typeface="Times New Roman" panose="02020603050405020304" pitchFamily="18" charset="0"/>
                <a:sym typeface="Symbol" panose="05050102010706020507" pitchFamily="18" charset="2"/>
              </a:rPr>
              <a:t></a:t>
            </a:r>
            <a:r>
              <a:rPr lang="en-US" altLang="en-US" sz="2800" smtClean="0">
                <a:latin typeface="Times New Roman" panose="02020603050405020304" pitchFamily="18" charset="0"/>
              </a:rPr>
              <a:t> 2.7183</a:t>
            </a:r>
            <a:r>
              <a:rPr lang="en-US" altLang="en-US" sz="2800" baseline="30000" smtClean="0">
                <a:latin typeface="Times New Roman" panose="02020603050405020304" pitchFamily="18" charset="0"/>
              </a:rPr>
              <a:t>0.16</a:t>
            </a:r>
            <a:endParaRPr lang="en-US" altLang="en-US" sz="2800" smtClean="0">
              <a:latin typeface="Times New Roman" panose="02020603050405020304" pitchFamily="18" charset="0"/>
            </a:endParaRPr>
          </a:p>
          <a:p>
            <a:pPr marL="0" indent="0" eaLnBrk="1" hangingPunct="1">
              <a:tabLst>
                <a:tab pos="4572000" algn="l"/>
              </a:tabLst>
            </a:pPr>
            <a:r>
              <a:rPr lang="en-US" altLang="en-US" sz="2800" smtClean="0">
                <a:latin typeface="Times New Roman" panose="02020603050405020304" pitchFamily="18" charset="0"/>
              </a:rPr>
              <a:t> 	= $100 </a:t>
            </a:r>
            <a:r>
              <a:rPr lang="en-US" altLang="en-US" sz="2800" smtClean="0">
                <a:latin typeface="Times New Roman" panose="02020603050405020304" pitchFamily="18" charset="0"/>
                <a:sym typeface="Symbol" panose="05050102010706020507" pitchFamily="18" charset="2"/>
              </a:rPr>
              <a:t></a:t>
            </a:r>
            <a:r>
              <a:rPr lang="en-US" altLang="en-US" sz="2800" smtClean="0">
                <a:latin typeface="Times New Roman" panose="02020603050405020304" pitchFamily="18" charset="0"/>
              </a:rPr>
              <a:t> 1.1735 = $117.35</a:t>
            </a:r>
          </a:p>
          <a:p>
            <a:pPr marL="0" indent="0" eaLnBrk="1" hangingPunct="1">
              <a:tabLst>
                <a:tab pos="4572000" algn="l"/>
              </a:tabLst>
            </a:pPr>
            <a:endParaRPr lang="en-US" altLang="en-US" sz="2800" smtClean="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294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A0A55FFE-1020-49DF-8AD8-81AE3653E8B4}" type="slidenum">
              <a:rPr lang="en-US" altLang="en-US" sz="1400" smtClean="0"/>
              <a:pPr>
                <a:spcBef>
                  <a:spcPct val="0"/>
                </a:spcBef>
                <a:spcAft>
                  <a:spcPct val="0"/>
                </a:spcAft>
              </a:pPr>
              <a:t>62</a:t>
            </a:fld>
            <a:endParaRPr lang="en-US" altLang="en-US" sz="1400" smtClean="0"/>
          </a:p>
        </p:txBody>
      </p:sp>
      <p:sp>
        <p:nvSpPr>
          <p:cNvPr id="82948" name="Rectangle 2"/>
          <p:cNvSpPr>
            <a:spLocks noGrp="1" noChangeArrowheads="1"/>
          </p:cNvSpPr>
          <p:nvPr>
            <p:ph type="title"/>
          </p:nvPr>
        </p:nvSpPr>
        <p:spPr/>
        <p:txBody>
          <a:bodyPr/>
          <a:lstStyle/>
          <a:p>
            <a:pPr eaLnBrk="1" hangingPunct="1"/>
            <a:r>
              <a:rPr lang="en-US" altLang="en-US" smtClean="0">
                <a:solidFill>
                  <a:srgbClr val="000000"/>
                </a:solidFill>
              </a:rPr>
              <a:t>Nominal and Effective Annual Rates of Interest</a:t>
            </a:r>
          </a:p>
        </p:txBody>
      </p:sp>
      <p:sp>
        <p:nvSpPr>
          <p:cNvPr id="82949" name="Rectangle 3"/>
          <p:cNvSpPr>
            <a:spLocks noGrp="1" noChangeArrowheads="1"/>
          </p:cNvSpPr>
          <p:nvPr>
            <p:ph type="body" idx="1"/>
          </p:nvPr>
        </p:nvSpPr>
        <p:spPr/>
        <p:txBody>
          <a:bodyPr/>
          <a:lstStyle/>
          <a:p>
            <a:pPr eaLnBrk="1" hangingPunct="1">
              <a:buFontTx/>
              <a:buChar char="•"/>
            </a:pPr>
            <a:r>
              <a:rPr lang="en-US" altLang="en-US" sz="2400" smtClean="0">
                <a:latin typeface="Times New Roman" panose="02020603050405020304" pitchFamily="18" charset="0"/>
              </a:rPr>
              <a:t>The </a:t>
            </a:r>
            <a:r>
              <a:rPr lang="en-US" altLang="en-US" sz="2400" b="1" smtClean="0">
                <a:latin typeface="Times New Roman" panose="02020603050405020304" pitchFamily="18" charset="0"/>
              </a:rPr>
              <a:t>nominal (stated) annual rate </a:t>
            </a:r>
            <a:r>
              <a:rPr lang="en-US" altLang="en-US" sz="2400" smtClean="0">
                <a:latin typeface="Times New Roman" panose="02020603050405020304" pitchFamily="18" charset="0"/>
              </a:rPr>
              <a:t>is the contractual annual rate of interest charged by a lender or promised by a borrower.</a:t>
            </a:r>
          </a:p>
          <a:p>
            <a:pPr eaLnBrk="1" hangingPunct="1">
              <a:buFontTx/>
              <a:buChar char="•"/>
            </a:pPr>
            <a:r>
              <a:rPr lang="en-US" altLang="en-US" sz="2400" smtClean="0">
                <a:latin typeface="Times New Roman" panose="02020603050405020304" pitchFamily="18" charset="0"/>
              </a:rPr>
              <a:t>The </a:t>
            </a:r>
            <a:r>
              <a:rPr lang="en-US" altLang="en-US" sz="2400" b="1" smtClean="0">
                <a:latin typeface="Times New Roman" panose="02020603050405020304" pitchFamily="18" charset="0"/>
              </a:rPr>
              <a:t>effective (true) annual rate (EAR) </a:t>
            </a:r>
            <a:r>
              <a:rPr lang="en-US" altLang="en-US" sz="2400" smtClean="0">
                <a:latin typeface="Times New Roman" panose="02020603050405020304" pitchFamily="18" charset="0"/>
              </a:rPr>
              <a:t>is the annual rate of interest actually paid or earned.</a:t>
            </a:r>
            <a:endParaRPr lang="en-US" altLang="en-US" sz="2400" b="1" i="1" smtClean="0">
              <a:latin typeface="Times New Roman" panose="02020603050405020304" pitchFamily="18" charset="0"/>
            </a:endParaRPr>
          </a:p>
          <a:p>
            <a:pPr eaLnBrk="1" hangingPunct="1">
              <a:buFontTx/>
              <a:buChar char="•"/>
            </a:pPr>
            <a:r>
              <a:rPr lang="en-US" altLang="en-US" sz="2400" smtClean="0">
                <a:latin typeface="Times New Roman" panose="02020603050405020304" pitchFamily="18" charset="0"/>
              </a:rPr>
              <a:t>In general, the effective rate &gt; nominal rate whenever compounding occurs more than once per year</a:t>
            </a:r>
          </a:p>
        </p:txBody>
      </p:sp>
      <p:pic>
        <p:nvPicPr>
          <p:cNvPr id="82950" name="Picture 6" descr="eq0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4386263"/>
            <a:ext cx="43148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397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CD23CE4B-6BDB-4574-82EE-00B56CEE7CE9}" type="slidenum">
              <a:rPr lang="en-US" altLang="en-US" sz="1400" smtClean="0"/>
              <a:pPr>
                <a:spcBef>
                  <a:spcPct val="0"/>
                </a:spcBef>
                <a:spcAft>
                  <a:spcPct val="0"/>
                </a:spcAft>
              </a:pPr>
              <a:t>63</a:t>
            </a:fld>
            <a:endParaRPr lang="en-US" altLang="en-US" sz="1400" smtClean="0"/>
          </a:p>
        </p:txBody>
      </p:sp>
      <p:sp>
        <p:nvSpPr>
          <p:cNvPr id="83972" name="Rectangle 2"/>
          <p:cNvSpPr>
            <a:spLocks noGrp="1" noChangeArrowheads="1"/>
          </p:cNvSpPr>
          <p:nvPr>
            <p:ph type="title"/>
          </p:nvPr>
        </p:nvSpPr>
        <p:spPr/>
        <p:txBody>
          <a:bodyPr/>
          <a:lstStyle/>
          <a:p>
            <a:pPr eaLnBrk="1" hangingPunct="1"/>
            <a:r>
              <a:rPr lang="en-US" altLang="en-US" smtClean="0">
                <a:solidFill>
                  <a:srgbClr val="000000"/>
                </a:solidFill>
              </a:rPr>
              <a:t>Personal Finance Example</a:t>
            </a:r>
          </a:p>
        </p:txBody>
      </p:sp>
      <p:sp>
        <p:nvSpPr>
          <p:cNvPr id="83973" name="Rectangle 3"/>
          <p:cNvSpPr>
            <a:spLocks noGrp="1" noChangeArrowheads="1"/>
          </p:cNvSpPr>
          <p:nvPr>
            <p:ph type="body" idx="1"/>
          </p:nvPr>
        </p:nvSpPr>
        <p:spPr/>
        <p:txBody>
          <a:bodyPr/>
          <a:lstStyle/>
          <a:p>
            <a:pPr marL="0" indent="0" eaLnBrk="1" hangingPunct="1"/>
            <a:r>
              <a:rPr lang="en-US" altLang="en-US" sz="2800" smtClean="0">
                <a:latin typeface="Times New Roman" panose="02020603050405020304" pitchFamily="18" charset="0"/>
              </a:rPr>
              <a:t>Fred Moreno wishes to find the effective annual rate associated with an 8% nominal annual rate (</a:t>
            </a:r>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 0.08) when interest is compounded (1) annually (</a:t>
            </a:r>
            <a:r>
              <a:rPr lang="en-US" altLang="en-US" sz="2800" i="1" smtClean="0">
                <a:latin typeface="Times New Roman" panose="02020603050405020304" pitchFamily="18" charset="0"/>
              </a:rPr>
              <a:t>m </a:t>
            </a:r>
            <a:r>
              <a:rPr lang="en-US" altLang="en-US" sz="2800" smtClean="0">
                <a:latin typeface="Times New Roman" panose="02020603050405020304" pitchFamily="18" charset="0"/>
              </a:rPr>
              <a:t>= 1); (2) semiannually (</a:t>
            </a:r>
            <a:r>
              <a:rPr lang="en-US" altLang="en-US" sz="2800" i="1" smtClean="0">
                <a:latin typeface="Times New Roman" panose="02020603050405020304" pitchFamily="18" charset="0"/>
              </a:rPr>
              <a:t>m </a:t>
            </a:r>
            <a:r>
              <a:rPr lang="en-US" altLang="en-US" sz="2800" smtClean="0">
                <a:latin typeface="Times New Roman" panose="02020603050405020304" pitchFamily="18" charset="0"/>
              </a:rPr>
              <a:t>= 2); and (3) quarterly (</a:t>
            </a:r>
            <a:r>
              <a:rPr lang="en-US" altLang="en-US" sz="2800" i="1" smtClean="0">
                <a:latin typeface="Times New Roman" panose="02020603050405020304" pitchFamily="18" charset="0"/>
              </a:rPr>
              <a:t>m </a:t>
            </a:r>
            <a:r>
              <a:rPr lang="en-US" altLang="en-US" sz="2800" smtClean="0">
                <a:latin typeface="Times New Roman" panose="02020603050405020304" pitchFamily="18" charset="0"/>
              </a:rPr>
              <a:t>= 4).</a:t>
            </a:r>
          </a:p>
        </p:txBody>
      </p:sp>
      <p:pic>
        <p:nvPicPr>
          <p:cNvPr id="83974" name="Picture 5" descr="eq0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657600"/>
            <a:ext cx="8135938"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499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7296A944-8FD0-42D2-B801-24139D8749F1}" type="slidenum">
              <a:rPr lang="en-US" altLang="en-US" sz="1400" smtClean="0"/>
              <a:pPr>
                <a:spcBef>
                  <a:spcPct val="0"/>
                </a:spcBef>
                <a:spcAft>
                  <a:spcPct val="0"/>
                </a:spcAft>
              </a:pPr>
              <a:t>64</a:t>
            </a:fld>
            <a:endParaRPr lang="en-US" altLang="en-US" sz="1400" smtClean="0"/>
          </a:p>
        </p:txBody>
      </p:sp>
      <p:sp>
        <p:nvSpPr>
          <p:cNvPr id="84996" name="Rectangle 2"/>
          <p:cNvSpPr>
            <a:spLocks noGrp="1" noChangeArrowheads="1"/>
          </p:cNvSpPr>
          <p:nvPr>
            <p:ph type="title"/>
          </p:nvPr>
        </p:nvSpPr>
        <p:spPr>
          <a:xfrm>
            <a:off x="152400" y="303213"/>
            <a:ext cx="7162800" cy="822325"/>
          </a:xfrm>
        </p:spPr>
        <p:txBody>
          <a:bodyPr/>
          <a:lstStyle/>
          <a:p>
            <a:pPr eaLnBrk="1" hangingPunct="1"/>
            <a:r>
              <a:rPr lang="en-US" altLang="en-US" sz="2400" smtClean="0">
                <a:solidFill>
                  <a:srgbClr val="000000"/>
                </a:solidFill>
              </a:rPr>
              <a:t>Special Applications of Time Value: Deposits Needed to Accumulate a Future Sum</a:t>
            </a:r>
            <a:endParaRPr lang="en-US" altLang="en-US" smtClean="0">
              <a:solidFill>
                <a:srgbClr val="000000"/>
              </a:solidFill>
            </a:endParaRPr>
          </a:p>
        </p:txBody>
      </p:sp>
      <p:sp>
        <p:nvSpPr>
          <p:cNvPr id="84997" name="Rectangle 3"/>
          <p:cNvSpPr>
            <a:spLocks noGrp="1" noChangeArrowheads="1"/>
          </p:cNvSpPr>
          <p:nvPr>
            <p:ph type="body" idx="1"/>
          </p:nvPr>
        </p:nvSpPr>
        <p:spPr/>
        <p:txBody>
          <a:bodyPr/>
          <a:lstStyle/>
          <a:p>
            <a:pPr marL="0" indent="0" eaLnBrk="1" hangingPunct="1"/>
            <a:r>
              <a:rPr lang="en-US" altLang="en-US" sz="2400" smtClean="0">
                <a:latin typeface="Times New Roman" panose="02020603050405020304" pitchFamily="18" charset="0"/>
              </a:rPr>
              <a:t>The following equation calculates the annual cash payment (</a:t>
            </a:r>
            <a:r>
              <a:rPr lang="en-US" altLang="en-US" sz="2400" i="1" smtClean="0">
                <a:latin typeface="Times New Roman" panose="02020603050405020304" pitchFamily="18" charset="0"/>
              </a:rPr>
              <a:t>CF</a:t>
            </a:r>
            <a:r>
              <a:rPr lang="en-US" altLang="en-US" sz="2400" smtClean="0">
                <a:latin typeface="Times New Roman" panose="02020603050405020304" pitchFamily="18" charset="0"/>
              </a:rPr>
              <a:t>) that we</a:t>
            </a:r>
            <a:r>
              <a:rPr lang="en-US" altLang="en-US" sz="2400" smtClean="0"/>
              <a:t>’</a:t>
            </a:r>
            <a:r>
              <a:rPr lang="en-US" altLang="en-US" sz="2400" smtClean="0">
                <a:latin typeface="Times New Roman" panose="02020603050405020304" pitchFamily="18" charset="0"/>
              </a:rPr>
              <a:t>d have to save to achieve a future value (</a:t>
            </a:r>
            <a:r>
              <a:rPr lang="en-US" altLang="en-US" sz="2400" i="1" smtClean="0">
                <a:latin typeface="Times New Roman" panose="02020603050405020304" pitchFamily="18" charset="0"/>
              </a:rPr>
              <a:t>FV</a:t>
            </a:r>
            <a:r>
              <a:rPr lang="en-US" altLang="en-US" sz="2400" i="1" baseline="-25000" smtClean="0">
                <a:latin typeface="Times New Roman" panose="02020603050405020304" pitchFamily="18" charset="0"/>
              </a:rPr>
              <a:t>n</a:t>
            </a:r>
            <a:r>
              <a:rPr lang="en-US" altLang="en-US" sz="2400" smtClean="0">
                <a:latin typeface="Times New Roman" panose="02020603050405020304" pitchFamily="18" charset="0"/>
              </a:rPr>
              <a:t>):</a:t>
            </a:r>
          </a:p>
          <a:p>
            <a:pPr marL="0" indent="0" eaLnBrk="1" hangingPunct="1"/>
            <a:endParaRPr lang="en-US" altLang="en-US" sz="2400" smtClean="0">
              <a:latin typeface="Times New Roman" panose="02020603050405020304" pitchFamily="18" charset="0"/>
            </a:endParaRPr>
          </a:p>
          <a:p>
            <a:pPr marL="0" indent="0" eaLnBrk="1" hangingPunct="1"/>
            <a:endParaRPr lang="en-US" altLang="en-US" sz="2400" smtClean="0">
              <a:latin typeface="Times New Roman" panose="02020603050405020304" pitchFamily="18" charset="0"/>
            </a:endParaRPr>
          </a:p>
          <a:p>
            <a:pPr marL="0" indent="0" eaLnBrk="1" hangingPunct="1"/>
            <a:r>
              <a:rPr lang="en-US" altLang="en-US" sz="2400" smtClean="0">
                <a:latin typeface="Times New Roman" panose="02020603050405020304" pitchFamily="18" charset="0"/>
              </a:rPr>
              <a:t>Suppose you want to buy a house 5 years from now, and you estimate that an initial down payment of $30,000 will be required at that time. To accumulate the $30,000, you will wish to make equal annual end-of-year deposits into an account paying annual interest of 6 percent. </a:t>
            </a:r>
          </a:p>
          <a:p>
            <a:pPr marL="0" indent="0" eaLnBrk="1" hangingPunct="1"/>
            <a:endParaRPr lang="en-US" altLang="en-US" sz="2400" smtClean="0">
              <a:latin typeface="Times New Roman" panose="02020603050405020304" pitchFamily="18" charset="0"/>
            </a:endParaRPr>
          </a:p>
          <a:p>
            <a:pPr marL="0" indent="0" eaLnBrk="1" hangingPunct="1"/>
            <a:endParaRPr lang="en-US" altLang="en-US" sz="2400" smtClean="0">
              <a:latin typeface="Times New Roman" panose="02020603050405020304" pitchFamily="18" charset="0"/>
            </a:endParaRPr>
          </a:p>
        </p:txBody>
      </p:sp>
      <p:pic>
        <p:nvPicPr>
          <p:cNvPr id="84998" name="Picture 4" descr="eq05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13000"/>
            <a:ext cx="473551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9" name="Picture 5" descr="eq0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5105400"/>
            <a:ext cx="68929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601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30BE4C64-1595-428D-9940-636FFEB332DA}" type="slidenum">
              <a:rPr lang="en-US" altLang="en-US" sz="1400" smtClean="0"/>
              <a:pPr>
                <a:spcBef>
                  <a:spcPct val="0"/>
                </a:spcBef>
                <a:spcAft>
                  <a:spcPct val="0"/>
                </a:spcAft>
              </a:pPr>
              <a:t>65</a:t>
            </a:fld>
            <a:endParaRPr lang="en-US" altLang="en-US" sz="1400" smtClean="0"/>
          </a:p>
        </p:txBody>
      </p:sp>
      <p:sp>
        <p:nvSpPr>
          <p:cNvPr id="86020" name="Rectangle 2"/>
          <p:cNvSpPr>
            <a:spLocks noGrp="1" noChangeArrowheads="1"/>
          </p:cNvSpPr>
          <p:nvPr>
            <p:ph type="title"/>
          </p:nvPr>
        </p:nvSpPr>
        <p:spPr>
          <a:xfrm>
            <a:off x="152400" y="120650"/>
            <a:ext cx="7162800" cy="1190625"/>
          </a:xfrm>
        </p:spPr>
        <p:txBody>
          <a:bodyPr/>
          <a:lstStyle/>
          <a:p>
            <a:pPr eaLnBrk="1" hangingPunct="1"/>
            <a:r>
              <a:rPr lang="en-US" altLang="en-US" smtClean="0">
                <a:solidFill>
                  <a:srgbClr val="000000"/>
                </a:solidFill>
              </a:rPr>
              <a:t>Special Applications of Time Value: Loan Amortization</a:t>
            </a:r>
          </a:p>
        </p:txBody>
      </p:sp>
      <p:sp>
        <p:nvSpPr>
          <p:cNvPr id="86021" name="Rectangle 3"/>
          <p:cNvSpPr>
            <a:spLocks noGrp="1" noChangeArrowheads="1"/>
          </p:cNvSpPr>
          <p:nvPr>
            <p:ph type="body" idx="1"/>
          </p:nvPr>
        </p:nvSpPr>
        <p:spPr/>
        <p:txBody>
          <a:bodyPr/>
          <a:lstStyle/>
          <a:p>
            <a:pPr eaLnBrk="1" hangingPunct="1">
              <a:lnSpc>
                <a:spcPct val="90000"/>
              </a:lnSpc>
              <a:buFontTx/>
              <a:buChar char="•"/>
            </a:pPr>
            <a:r>
              <a:rPr lang="en-US" altLang="en-US" sz="2800" b="1" smtClean="0">
                <a:latin typeface="Times New Roman" panose="02020603050405020304" pitchFamily="18" charset="0"/>
              </a:rPr>
              <a:t>Loan amortization</a:t>
            </a:r>
            <a:r>
              <a:rPr lang="en-US" altLang="en-US" sz="2800" smtClean="0">
                <a:latin typeface="Times New Roman" panose="02020603050405020304" pitchFamily="18" charset="0"/>
              </a:rPr>
              <a:t> is the determination of the equal periodic loan payments necessary to provide a lender with a specified interest return and to repay the loan principal over a specified period.</a:t>
            </a:r>
          </a:p>
          <a:p>
            <a:pPr eaLnBrk="1" hangingPunct="1">
              <a:lnSpc>
                <a:spcPct val="90000"/>
              </a:lnSpc>
              <a:buFontTx/>
              <a:buChar char="•"/>
            </a:pPr>
            <a:r>
              <a:rPr lang="en-US" altLang="en-US" sz="2800" smtClean="0">
                <a:latin typeface="Times New Roman" panose="02020603050405020304" pitchFamily="18" charset="0"/>
              </a:rPr>
              <a:t>The loan amortization process involves finding the future payments, over the term of the loan, whose present value at the loan interest rate equals the amount of initial principal borrowed.</a:t>
            </a:r>
          </a:p>
          <a:p>
            <a:pPr eaLnBrk="1" hangingPunct="1">
              <a:lnSpc>
                <a:spcPct val="90000"/>
              </a:lnSpc>
              <a:buFontTx/>
              <a:buChar char="•"/>
            </a:pPr>
            <a:r>
              <a:rPr lang="en-US" altLang="en-US" sz="2800" smtClean="0">
                <a:latin typeface="Times New Roman" panose="02020603050405020304" pitchFamily="18" charset="0"/>
              </a:rPr>
              <a:t>A </a:t>
            </a:r>
            <a:r>
              <a:rPr lang="en-US" altLang="en-US" sz="2800" b="1" smtClean="0">
                <a:latin typeface="Times New Roman" panose="02020603050405020304" pitchFamily="18" charset="0"/>
              </a:rPr>
              <a:t>loan amortization schedule</a:t>
            </a:r>
            <a:r>
              <a:rPr lang="en-US" altLang="en-US" sz="2800" smtClean="0">
                <a:latin typeface="Times New Roman" panose="02020603050405020304" pitchFamily="18" charset="0"/>
              </a:rPr>
              <a:t> is a schedule of equal payments to repay a loan. It shows the allocation of each loan payment to interest and principal.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704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B8EFD00E-3D26-4FA5-891A-9D39043BC0BE}" type="slidenum">
              <a:rPr lang="en-US" altLang="en-US" sz="1400" smtClean="0"/>
              <a:pPr>
                <a:spcBef>
                  <a:spcPct val="0"/>
                </a:spcBef>
                <a:spcAft>
                  <a:spcPct val="0"/>
                </a:spcAft>
              </a:pPr>
              <a:t>66</a:t>
            </a:fld>
            <a:endParaRPr lang="en-US" altLang="en-US" sz="1400" smtClean="0"/>
          </a:p>
        </p:txBody>
      </p:sp>
      <p:sp>
        <p:nvSpPr>
          <p:cNvPr id="87044"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Special Applications of Time Value: Loan Amortization (cont.)</a:t>
            </a:r>
            <a:endParaRPr lang="en-US" altLang="en-US" smtClean="0">
              <a:solidFill>
                <a:srgbClr val="000000"/>
              </a:solidFill>
            </a:endParaRPr>
          </a:p>
        </p:txBody>
      </p:sp>
      <p:sp>
        <p:nvSpPr>
          <p:cNvPr id="87045" name="Rectangle 3"/>
          <p:cNvSpPr>
            <a:spLocks noGrp="1" noChangeArrowheads="1"/>
          </p:cNvSpPr>
          <p:nvPr>
            <p:ph type="body" idx="1"/>
          </p:nvPr>
        </p:nvSpPr>
        <p:spPr/>
        <p:txBody>
          <a:bodyPr/>
          <a:lstStyle/>
          <a:p>
            <a:pPr eaLnBrk="1" hangingPunct="1">
              <a:buFontTx/>
              <a:buChar char="•"/>
            </a:pPr>
            <a:r>
              <a:rPr lang="en-US" altLang="en-US" sz="2400" smtClean="0">
                <a:latin typeface="Times New Roman" panose="02020603050405020304" pitchFamily="18" charset="0"/>
              </a:rPr>
              <a:t>The following equation calculates the equal periodic loan payments </a:t>
            </a:r>
            <a:r>
              <a:rPr lang="en-US" altLang="en-US" sz="2400" i="1" smtClean="0">
                <a:latin typeface="Times New Roman" panose="02020603050405020304" pitchFamily="18" charset="0"/>
              </a:rPr>
              <a:t>(CF)</a:t>
            </a:r>
            <a:r>
              <a:rPr lang="en-US" altLang="en-US" sz="2400" smtClean="0">
                <a:latin typeface="Times New Roman" panose="02020603050405020304" pitchFamily="18" charset="0"/>
              </a:rPr>
              <a:t> necessary to provide a lender with a specified interest return and to repay the loan principal </a:t>
            </a:r>
            <a:r>
              <a:rPr lang="en-US" altLang="en-US" sz="2400" i="1" smtClean="0">
                <a:latin typeface="Times New Roman" panose="02020603050405020304" pitchFamily="18" charset="0"/>
              </a:rPr>
              <a:t>(PV) </a:t>
            </a:r>
            <a:r>
              <a:rPr lang="en-US" altLang="en-US" sz="2400" smtClean="0">
                <a:latin typeface="Times New Roman" panose="02020603050405020304" pitchFamily="18" charset="0"/>
              </a:rPr>
              <a:t>over a specified period:</a:t>
            </a:r>
          </a:p>
          <a:p>
            <a:pPr eaLnBrk="1" hangingPunct="1">
              <a:buFontTx/>
              <a:buChar char="•"/>
            </a:pPr>
            <a:endParaRPr lang="en-US" altLang="en-US" sz="2400" smtClean="0">
              <a:latin typeface="Times New Roman" panose="02020603050405020304" pitchFamily="18" charset="0"/>
            </a:endParaRPr>
          </a:p>
          <a:p>
            <a:pPr eaLnBrk="1" hangingPunct="1">
              <a:buFontTx/>
              <a:buChar char="•"/>
            </a:pPr>
            <a:endParaRPr lang="en-US" altLang="en-US" sz="2400" smtClean="0">
              <a:latin typeface="Times New Roman" panose="02020603050405020304" pitchFamily="18" charset="0"/>
            </a:endParaRPr>
          </a:p>
          <a:p>
            <a:pPr eaLnBrk="1" hangingPunct="1">
              <a:buFontTx/>
              <a:buChar char="•"/>
            </a:pPr>
            <a:r>
              <a:rPr lang="en-US" altLang="en-US" sz="2400" smtClean="0">
                <a:latin typeface="Times New Roman" panose="02020603050405020304" pitchFamily="18" charset="0"/>
              </a:rPr>
              <a:t>Say you borrow $6,000 at 10 percent and agree to make equal annual end-of-year payments over 4 years. To find the size of the payments, the lender determines the amount of a 4-year annuity discounted at 10 percent that has a present value of $6,000.</a:t>
            </a:r>
          </a:p>
        </p:txBody>
      </p:sp>
      <p:pic>
        <p:nvPicPr>
          <p:cNvPr id="87046" name="Picture 4" descr="eq0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895600"/>
            <a:ext cx="415131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5" descr="eq05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5418138"/>
            <a:ext cx="767873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806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DFAB10D8-461D-4347-BC81-30A8066F5D6E}" type="slidenum">
              <a:rPr lang="en-US" altLang="en-US" sz="1400" smtClean="0"/>
              <a:pPr>
                <a:spcBef>
                  <a:spcPct val="0"/>
                </a:spcBef>
                <a:spcAft>
                  <a:spcPct val="0"/>
                </a:spcAft>
              </a:pPr>
              <a:t>67</a:t>
            </a:fld>
            <a:endParaRPr lang="en-US" altLang="en-US" sz="1400" smtClean="0"/>
          </a:p>
        </p:txBody>
      </p:sp>
      <p:sp>
        <p:nvSpPr>
          <p:cNvPr id="88068" name="Rectangle 2"/>
          <p:cNvSpPr>
            <a:spLocks noGrp="1" noChangeArrowheads="1"/>
          </p:cNvSpPr>
          <p:nvPr>
            <p:ph type="title"/>
          </p:nvPr>
        </p:nvSpPr>
        <p:spPr>
          <a:xfrm>
            <a:off x="152400" y="120650"/>
            <a:ext cx="7162800" cy="1187450"/>
          </a:xfrm>
        </p:spPr>
        <p:txBody>
          <a:bodyPr/>
          <a:lstStyle/>
          <a:p>
            <a:pPr eaLnBrk="1" hangingPunct="1"/>
            <a:r>
              <a:rPr lang="en-US" altLang="en-US" sz="2400" smtClean="0">
                <a:solidFill>
                  <a:srgbClr val="000000"/>
                </a:solidFill>
              </a:rPr>
              <a:t>Table 5.6 Loan Amortization Schedule </a:t>
            </a:r>
            <a:br>
              <a:rPr lang="en-US" altLang="en-US" sz="2400" smtClean="0">
                <a:solidFill>
                  <a:srgbClr val="000000"/>
                </a:solidFill>
              </a:rPr>
            </a:br>
            <a:r>
              <a:rPr lang="en-US" altLang="en-US" sz="2400" smtClean="0">
                <a:solidFill>
                  <a:srgbClr val="000000"/>
                </a:solidFill>
              </a:rPr>
              <a:t>($6,000 Principal, 10% Interest, 4-Year Repayment Period) </a:t>
            </a:r>
            <a:endParaRPr lang="en-US" altLang="en-US" b="0" smtClean="0">
              <a:solidFill>
                <a:srgbClr val="000000"/>
              </a:solidFill>
            </a:endParaRPr>
          </a:p>
        </p:txBody>
      </p:sp>
      <p:pic>
        <p:nvPicPr>
          <p:cNvPr id="88069" name="Picture 4" descr="tab05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905000"/>
            <a:ext cx="7958137"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8909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3D72768E-C403-4289-BCBD-E161F447B8B5}" type="slidenum">
              <a:rPr lang="en-US" altLang="en-US" sz="1400" smtClean="0"/>
              <a:pPr>
                <a:spcBef>
                  <a:spcPct val="0"/>
                </a:spcBef>
                <a:spcAft>
                  <a:spcPct val="0"/>
                </a:spcAft>
              </a:pPr>
              <a:t>68</a:t>
            </a:fld>
            <a:endParaRPr lang="en-US" altLang="en-US" sz="1400" smtClean="0"/>
          </a:p>
        </p:txBody>
      </p:sp>
      <p:sp>
        <p:nvSpPr>
          <p:cNvPr id="89092" name="Rectangle 2"/>
          <p:cNvSpPr>
            <a:spLocks noGrp="1" noChangeArrowheads="1"/>
          </p:cNvSpPr>
          <p:nvPr>
            <p:ph type="title"/>
          </p:nvPr>
        </p:nvSpPr>
        <p:spPr>
          <a:xfrm>
            <a:off x="152400" y="182563"/>
            <a:ext cx="7162800" cy="1066800"/>
          </a:xfrm>
        </p:spPr>
        <p:txBody>
          <a:bodyPr/>
          <a:lstStyle/>
          <a:p>
            <a:pPr eaLnBrk="1" hangingPunct="1"/>
            <a:r>
              <a:rPr lang="en-US" altLang="en-US" sz="3200" smtClean="0">
                <a:solidFill>
                  <a:srgbClr val="000000"/>
                </a:solidFill>
              </a:rPr>
              <a:t>Special Applications of Time Value: Finding Interest or Growth Rates</a:t>
            </a:r>
            <a:endParaRPr lang="en-US" altLang="en-US" smtClean="0">
              <a:solidFill>
                <a:srgbClr val="000000"/>
              </a:solidFill>
            </a:endParaRPr>
          </a:p>
        </p:txBody>
      </p:sp>
      <p:sp>
        <p:nvSpPr>
          <p:cNvPr id="89093" name="Rectangle 3"/>
          <p:cNvSpPr>
            <a:spLocks noGrp="1" noChangeArrowheads="1"/>
          </p:cNvSpPr>
          <p:nvPr>
            <p:ph type="body" idx="1"/>
          </p:nvPr>
        </p:nvSpPr>
        <p:spPr/>
        <p:txBody>
          <a:bodyPr/>
          <a:lstStyle/>
          <a:p>
            <a:pPr eaLnBrk="1" hangingPunct="1">
              <a:buFontTx/>
              <a:buChar char="•"/>
            </a:pPr>
            <a:r>
              <a:rPr lang="en-US" altLang="en-US" sz="2800" smtClean="0">
                <a:latin typeface="Times New Roman" panose="02020603050405020304" pitchFamily="18" charset="0"/>
              </a:rPr>
              <a:t>It is often necessary to calculate the compound annual interest or growth rate (that is, the annual rate of change in values) of a series of cash flows.</a:t>
            </a:r>
          </a:p>
          <a:p>
            <a:pPr eaLnBrk="1" hangingPunct="1">
              <a:buFontTx/>
              <a:buChar char="•"/>
            </a:pPr>
            <a:r>
              <a:rPr lang="en-US" altLang="en-US" sz="2800" smtClean="0">
                <a:latin typeface="Times New Roman" panose="02020603050405020304" pitchFamily="18" charset="0"/>
              </a:rPr>
              <a:t>The following equation is used to find the interest rate (or growth rate) representing the increase in value of some investment between two time periods.</a:t>
            </a:r>
          </a:p>
        </p:txBody>
      </p:sp>
      <p:pic>
        <p:nvPicPr>
          <p:cNvPr id="89094" name="Picture 6" descr="eq05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488" y="4648200"/>
            <a:ext cx="3373437"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011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C74219EF-644F-4193-8932-EB09375917B1}" type="slidenum">
              <a:rPr lang="en-US" altLang="en-US" sz="1400" smtClean="0"/>
              <a:pPr>
                <a:spcBef>
                  <a:spcPct val="0"/>
                </a:spcBef>
                <a:spcAft>
                  <a:spcPct val="0"/>
                </a:spcAft>
              </a:pPr>
              <a:t>69</a:t>
            </a:fld>
            <a:endParaRPr lang="en-US" altLang="en-US" sz="1400" smtClean="0"/>
          </a:p>
        </p:txBody>
      </p:sp>
      <p:sp>
        <p:nvSpPr>
          <p:cNvPr id="90116" name="Rectangle 2"/>
          <p:cNvSpPr>
            <a:spLocks noGrp="1" noChangeArrowheads="1"/>
          </p:cNvSpPr>
          <p:nvPr>
            <p:ph type="title"/>
          </p:nvPr>
        </p:nvSpPr>
        <p:spPr/>
        <p:txBody>
          <a:bodyPr/>
          <a:lstStyle/>
          <a:p>
            <a:pPr eaLnBrk="1" hangingPunct="1"/>
            <a:r>
              <a:rPr lang="en-US" altLang="en-US" smtClean="0">
                <a:solidFill>
                  <a:srgbClr val="000000"/>
                </a:solidFill>
              </a:rPr>
              <a:t>Personal Finance Example</a:t>
            </a:r>
          </a:p>
        </p:txBody>
      </p:sp>
      <p:sp>
        <p:nvSpPr>
          <p:cNvPr id="90117" name="Rectangle 3"/>
          <p:cNvSpPr>
            <a:spLocks noGrp="1" noChangeArrowheads="1"/>
          </p:cNvSpPr>
          <p:nvPr>
            <p:ph type="body" idx="1"/>
          </p:nvPr>
        </p:nvSpPr>
        <p:spPr/>
        <p:txBody>
          <a:bodyPr/>
          <a:lstStyle/>
          <a:p>
            <a:pPr marL="0" indent="0" eaLnBrk="1" hangingPunct="1"/>
            <a:r>
              <a:rPr lang="en-US" altLang="en-US" sz="2800" smtClean="0">
                <a:latin typeface="Times New Roman" panose="02020603050405020304" pitchFamily="18" charset="0"/>
              </a:rPr>
              <a:t>Ray Noble purchased an investment four years ago for $1,250. Now it is worth $1,520. What compound annual rate of return has Ray earned on this investment? Plugging the appropriate values into Equation 5.20, we have:</a:t>
            </a:r>
          </a:p>
          <a:p>
            <a:pPr marL="0" indent="0" eaLnBrk="1" hangingPunct="1"/>
            <a:endParaRPr lang="en-US" altLang="en-US" sz="2800" smtClean="0">
              <a:latin typeface="Times New Roman" panose="02020603050405020304" pitchFamily="18" charset="0"/>
            </a:endParaRPr>
          </a:p>
          <a:p>
            <a:pPr marL="0" indent="0" algn="ctr" eaLnBrk="1" hangingPunct="1"/>
            <a:r>
              <a:rPr lang="en-US" altLang="en-US" sz="2800" i="1" smtClean="0">
                <a:latin typeface="Times New Roman" panose="02020603050405020304" pitchFamily="18" charset="0"/>
              </a:rPr>
              <a:t>r</a:t>
            </a:r>
            <a:r>
              <a:rPr lang="en-US" altLang="en-US" sz="2800" smtClean="0">
                <a:latin typeface="Times New Roman" panose="02020603050405020304" pitchFamily="18" charset="0"/>
              </a:rPr>
              <a:t> = ($1,520 </a:t>
            </a:r>
            <a:r>
              <a:rPr lang="en-US" altLang="en-US" sz="2400" smtClean="0"/>
              <a:t>÷</a:t>
            </a:r>
            <a:r>
              <a:rPr lang="en-US" altLang="en-US" sz="2800" smtClean="0">
                <a:latin typeface="Times New Roman" panose="02020603050405020304" pitchFamily="18" charset="0"/>
              </a:rPr>
              <a:t> $1,250)</a:t>
            </a:r>
            <a:r>
              <a:rPr lang="en-US" altLang="en-US" sz="2800" baseline="30000" smtClean="0">
                <a:latin typeface="Times New Roman" panose="02020603050405020304" pitchFamily="18" charset="0"/>
              </a:rPr>
              <a:t>(1/4)</a:t>
            </a:r>
            <a:r>
              <a:rPr lang="en-US" altLang="en-US" sz="2800" smtClean="0">
                <a:latin typeface="Times New Roman" panose="02020603050405020304" pitchFamily="18" charset="0"/>
              </a:rPr>
              <a:t> </a:t>
            </a:r>
            <a:r>
              <a:rPr lang="en-US" altLang="en-US" sz="2800" smtClean="0"/>
              <a:t>–</a:t>
            </a:r>
            <a:r>
              <a:rPr lang="en-US" altLang="en-US" sz="2800" smtClean="0">
                <a:latin typeface="Times New Roman" panose="02020603050405020304" pitchFamily="18" charset="0"/>
              </a:rPr>
              <a:t> 1 = 0.0501 = 5.01% per year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533400" y="152400"/>
            <a:ext cx="7772400" cy="820738"/>
          </a:xfrm>
        </p:spPr>
        <p:txBody>
          <a:bodyPr anchor="ctr"/>
          <a:lstStyle/>
          <a:p>
            <a:pPr eaLnBrk="1" hangingPunct="1"/>
            <a:r>
              <a:rPr lang="en-US" altLang="en-US" sz="4400" smtClean="0"/>
              <a:t>The Time Value of Money</a:t>
            </a:r>
          </a:p>
        </p:txBody>
      </p:sp>
      <p:sp>
        <p:nvSpPr>
          <p:cNvPr id="19459" name="Rectangle 3"/>
          <p:cNvSpPr>
            <a:spLocks noGrp="1" noChangeArrowheads="1"/>
          </p:cNvSpPr>
          <p:nvPr>
            <p:ph type="subTitle" idx="1"/>
          </p:nvPr>
        </p:nvSpPr>
        <p:spPr>
          <a:xfrm>
            <a:off x="609600" y="990600"/>
            <a:ext cx="8153400" cy="762000"/>
          </a:xfrm>
        </p:spPr>
        <p:txBody>
          <a:bodyPr>
            <a:normAutofit fontScale="92500"/>
          </a:bodyPr>
          <a:lstStyle/>
          <a:p>
            <a:pPr eaLnBrk="1" fontAlgn="auto" hangingPunct="1">
              <a:spcAft>
                <a:spcPts val="0"/>
              </a:spcAft>
              <a:buFontTx/>
              <a:buChar char="•"/>
              <a:defRPr/>
            </a:pPr>
            <a:r>
              <a:rPr lang="en-US" sz="3200" smtClean="0"/>
              <a:t>One of the most important principle in finance</a:t>
            </a:r>
          </a:p>
          <a:p>
            <a:pPr eaLnBrk="1" fontAlgn="auto" hangingPunct="1">
              <a:spcAft>
                <a:spcPts val="0"/>
              </a:spcAft>
              <a:defRPr/>
            </a:pPr>
            <a:endParaRPr lang="en-US" sz="3200" smtClean="0"/>
          </a:p>
        </p:txBody>
      </p:sp>
      <p:sp>
        <p:nvSpPr>
          <p:cNvPr id="2355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fld id="{778AB0B2-BA2F-4D85-A9AF-A8FE4A662D00}" type="slidenum">
              <a:rPr lang="en-US" altLang="en-US" sz="1400" smtClean="0">
                <a:solidFill>
                  <a:srgbClr val="3399FF"/>
                </a:solidFill>
                <a:latin typeface="Times New Roman" panose="02020603050405020304" pitchFamily="18" charset="0"/>
              </a:rPr>
              <a:pPr>
                <a:spcBef>
                  <a:spcPct val="0"/>
                </a:spcBef>
                <a:spcAft>
                  <a:spcPct val="0"/>
                </a:spcAft>
              </a:pPr>
              <a:t>7</a:t>
            </a:fld>
            <a:endParaRPr lang="en-US" altLang="en-US" sz="1400" smtClean="0">
              <a:solidFill>
                <a:srgbClr val="3399FF"/>
              </a:solidFill>
              <a:latin typeface="Times New Roman" panose="02020603050405020304" pitchFamily="18" charset="0"/>
            </a:endParaRPr>
          </a:p>
        </p:txBody>
      </p:sp>
      <p:sp>
        <p:nvSpPr>
          <p:cNvPr id="84996" name="Text Box 4"/>
          <p:cNvSpPr txBox="1">
            <a:spLocks noChangeArrowheads="1"/>
          </p:cNvSpPr>
          <p:nvPr/>
        </p:nvSpPr>
        <p:spPr bwMode="auto">
          <a:xfrm>
            <a:off x="1447800" y="1676400"/>
            <a:ext cx="63246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spcAft>
                <a:spcPct val="0"/>
              </a:spcAft>
            </a:pPr>
            <a:r>
              <a:rPr lang="en-US" altLang="en-US" b="1">
                <a:solidFill>
                  <a:schemeClr val="accent2"/>
                </a:solidFill>
                <a:latin typeface="Times New Roman" panose="02020603050405020304" pitchFamily="18" charset="0"/>
              </a:rPr>
              <a:t>                                  $1 today</a:t>
            </a:r>
          </a:p>
          <a:p>
            <a:pPr>
              <a:spcBef>
                <a:spcPct val="50000"/>
              </a:spcBef>
              <a:spcAft>
                <a:spcPct val="0"/>
              </a:spcAft>
            </a:pPr>
            <a:endParaRPr lang="en-US" altLang="en-US" b="1">
              <a:solidFill>
                <a:schemeClr val="accent2"/>
              </a:solidFill>
              <a:latin typeface="Times New Roman" panose="02020603050405020304" pitchFamily="18" charset="0"/>
            </a:endParaRPr>
          </a:p>
          <a:p>
            <a:pPr>
              <a:spcBef>
                <a:spcPct val="50000"/>
              </a:spcBef>
              <a:spcAft>
                <a:spcPct val="0"/>
              </a:spcAft>
            </a:pPr>
            <a:r>
              <a:rPr lang="en-US" altLang="en-US" b="1">
                <a:solidFill>
                  <a:schemeClr val="accent2"/>
                </a:solidFill>
                <a:latin typeface="Times New Roman" panose="02020603050405020304" pitchFamily="18" charset="0"/>
              </a:rPr>
              <a:t>Relationship</a:t>
            </a:r>
          </a:p>
          <a:p>
            <a:pPr>
              <a:spcBef>
                <a:spcPct val="50000"/>
              </a:spcBef>
              <a:spcAft>
                <a:spcPct val="0"/>
              </a:spcAft>
            </a:pPr>
            <a:endParaRPr lang="en-US" altLang="en-US" b="1">
              <a:solidFill>
                <a:schemeClr val="accent2"/>
              </a:solidFill>
              <a:latin typeface="Times New Roman" panose="02020603050405020304" pitchFamily="18" charset="0"/>
            </a:endParaRPr>
          </a:p>
          <a:p>
            <a:pPr>
              <a:spcBef>
                <a:spcPct val="50000"/>
              </a:spcBef>
              <a:spcAft>
                <a:spcPct val="0"/>
              </a:spcAft>
            </a:pPr>
            <a:r>
              <a:rPr lang="en-US" altLang="en-US" b="1">
                <a:solidFill>
                  <a:schemeClr val="accent2"/>
                </a:solidFill>
                <a:latin typeface="Times New Roman" panose="02020603050405020304" pitchFamily="18" charset="0"/>
              </a:rPr>
              <a:t>                                      $1 future</a:t>
            </a:r>
          </a:p>
        </p:txBody>
      </p:sp>
      <p:sp>
        <p:nvSpPr>
          <p:cNvPr id="84997" name="Line 5"/>
          <p:cNvSpPr>
            <a:spLocks noChangeShapeType="1"/>
          </p:cNvSpPr>
          <p:nvPr/>
        </p:nvSpPr>
        <p:spPr bwMode="auto">
          <a:xfrm flipV="1">
            <a:off x="3886200" y="2362200"/>
            <a:ext cx="9144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Line 6"/>
          <p:cNvSpPr>
            <a:spLocks noChangeShapeType="1"/>
          </p:cNvSpPr>
          <p:nvPr/>
        </p:nvSpPr>
        <p:spPr bwMode="auto">
          <a:xfrm>
            <a:off x="3886200" y="3505200"/>
            <a:ext cx="129540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p:cNvSpPr>
            <a:spLocks noChangeShapeType="1"/>
          </p:cNvSpPr>
          <p:nvPr/>
        </p:nvSpPr>
        <p:spPr bwMode="auto">
          <a:xfrm flipH="1" flipV="1">
            <a:off x="5410200" y="2667000"/>
            <a:ext cx="76200" cy="198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5"/>
          <p:cNvSpPr>
            <a:spLocks noChangeShapeType="1"/>
          </p:cNvSpPr>
          <p:nvPr/>
        </p:nvSpPr>
        <p:spPr bwMode="auto">
          <a:xfrm flipH="1">
            <a:off x="6553200" y="2209800"/>
            <a:ext cx="0" cy="198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TextBox 11"/>
          <p:cNvSpPr txBox="1">
            <a:spLocks noChangeArrowheads="1"/>
          </p:cNvSpPr>
          <p:nvPr/>
        </p:nvSpPr>
        <p:spPr bwMode="auto">
          <a:xfrm>
            <a:off x="4691063" y="2281238"/>
            <a:ext cx="1862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2400">
                <a:solidFill>
                  <a:schemeClr val="accent2"/>
                </a:solidFill>
                <a:latin typeface="Times New Roman" panose="02020603050405020304" pitchFamily="18" charset="0"/>
              </a:rPr>
              <a:t>Present Value</a:t>
            </a:r>
          </a:p>
        </p:txBody>
      </p:sp>
      <p:sp>
        <p:nvSpPr>
          <p:cNvPr id="23563" name="TextBox 12"/>
          <p:cNvSpPr txBox="1">
            <a:spLocks noChangeArrowheads="1"/>
          </p:cNvSpPr>
          <p:nvPr/>
        </p:nvSpPr>
        <p:spPr bwMode="auto">
          <a:xfrm>
            <a:off x="5638800" y="4092575"/>
            <a:ext cx="1758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2400">
                <a:solidFill>
                  <a:schemeClr val="accent2"/>
                </a:solidFill>
                <a:latin typeface="Times New Roman" panose="02020603050405020304" pitchFamily="18" charset="0"/>
              </a:rPr>
              <a:t>Future Value</a:t>
            </a:r>
          </a:p>
        </p:txBody>
      </p:sp>
      <p:sp>
        <p:nvSpPr>
          <p:cNvPr id="23564" name="TextBox 2"/>
          <p:cNvSpPr txBox="1">
            <a:spLocks noChangeArrowheads="1"/>
          </p:cNvSpPr>
          <p:nvPr/>
        </p:nvSpPr>
        <p:spPr bwMode="auto">
          <a:xfrm>
            <a:off x="990600" y="5181600"/>
            <a:ext cx="7367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2400">
                <a:solidFill>
                  <a:schemeClr val="accent2"/>
                </a:solidFill>
                <a:latin typeface="Times New Roman" panose="02020603050405020304" pitchFamily="18" charset="0"/>
              </a:rPr>
              <a:t>Interest  is the factor contributing to Time Value of Money</a:t>
            </a:r>
          </a:p>
          <a:p>
            <a:pPr>
              <a:spcBef>
                <a:spcPct val="0"/>
              </a:spcBef>
              <a:spcAft>
                <a:spcPct val="0"/>
              </a:spcAft>
            </a:pPr>
            <a:r>
              <a:rPr lang="en-US" altLang="en-US" sz="2400">
                <a:solidFill>
                  <a:schemeClr val="accent2"/>
                </a:solidFill>
                <a:latin typeface="Times New Roman" panose="02020603050405020304" pitchFamily="18" charset="0"/>
              </a:rPr>
              <a:t>Simple Interest= Principal x Interest rate x time period</a:t>
            </a:r>
          </a:p>
          <a:p>
            <a:pPr>
              <a:spcBef>
                <a:spcPct val="0"/>
              </a:spcBef>
              <a:spcAft>
                <a:spcPct val="0"/>
              </a:spcAft>
            </a:pPr>
            <a:r>
              <a:rPr lang="en-US" altLang="en-US" sz="2400">
                <a:solidFill>
                  <a:schemeClr val="accent2"/>
                </a:solidFill>
                <a:latin typeface="Times New Roman" panose="02020603050405020304" pitchFamily="18" charset="0"/>
              </a:rPr>
              <a:t>		= P</a:t>
            </a:r>
            <a:r>
              <a:rPr lang="en-US" altLang="en-US" sz="2400" baseline="-25000">
                <a:solidFill>
                  <a:schemeClr val="accent2"/>
                </a:solidFill>
                <a:latin typeface="Times New Roman" panose="02020603050405020304" pitchFamily="18" charset="0"/>
              </a:rPr>
              <a:t>o</a:t>
            </a:r>
            <a:r>
              <a:rPr lang="en-US" altLang="en-US" sz="2400">
                <a:solidFill>
                  <a:schemeClr val="accent2"/>
                </a:solidFill>
                <a:latin typeface="Times New Roman" panose="02020603050405020304" pitchFamily="18" charset="0"/>
              </a:rPr>
              <a:t>(i)(n)</a:t>
            </a:r>
          </a:p>
        </p:txBody>
      </p:sp>
      <p:sp>
        <p:nvSpPr>
          <p:cNvPr id="23565" name="Footer Placeholder 1"/>
          <p:cNvSpPr>
            <a:spLocks noGrp="1"/>
          </p:cNvSpPr>
          <p:nvPr>
            <p:ph type="ftr" sz="quarter" idx="11"/>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000"/>
              <a:t>© 2021Pearson Prentice Hall. All rights reserved.</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Effect transition="in" filter="box(out)">
                                      <p:cBhvr>
                                        <p:cTn id="7" dur="500"/>
                                        <p:tgtEl>
                                          <p:spTgt spid="849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4996">
                                            <p:txEl>
                                              <p:pRg st="2" end="2"/>
                                            </p:txEl>
                                          </p:spTgt>
                                        </p:tgtEl>
                                        <p:attrNameLst>
                                          <p:attrName>style.visibility</p:attrName>
                                        </p:attrNameLst>
                                      </p:cBhvr>
                                      <p:to>
                                        <p:strVal val="visible"/>
                                      </p:to>
                                    </p:set>
                                    <p:animEffect transition="in" filter="box(out)">
                                      <p:cBhvr>
                                        <p:cTn id="12" dur="500"/>
                                        <p:tgtEl>
                                          <p:spTgt spid="84996">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4996">
                                            <p:txEl>
                                              <p:pRg st="4" end="4"/>
                                            </p:txEl>
                                          </p:spTgt>
                                        </p:tgtEl>
                                        <p:attrNameLst>
                                          <p:attrName>style.visibility</p:attrName>
                                        </p:attrNameLst>
                                      </p:cBhvr>
                                      <p:to>
                                        <p:strVal val="visible"/>
                                      </p:to>
                                    </p:set>
                                    <p:animEffect transition="in" filter="box(out)">
                                      <p:cBhvr>
                                        <p:cTn id="17" dur="500"/>
                                        <p:tgtEl>
                                          <p:spTgt spid="84996">
                                            <p:txEl>
                                              <p:pRg st="4" end="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box(out)">
                                      <p:cBhvr>
                                        <p:cTn id="22" dur="500"/>
                                        <p:tgtEl>
                                          <p:spTgt spid="8499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84998"/>
                                        </p:tgtEl>
                                        <p:attrNameLst>
                                          <p:attrName>style.visibility</p:attrName>
                                        </p:attrNameLst>
                                      </p:cBhvr>
                                      <p:to>
                                        <p:strVal val="visible"/>
                                      </p:to>
                                    </p:set>
                                    <p:animEffect transition="in" filter="box(out)">
                                      <p:cBhvr>
                                        <p:cTn id="27" dur="500"/>
                                        <p:tgtEl>
                                          <p:spTgt spid="84998"/>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out)">
                                      <p:cBhvr>
                                        <p:cTn id="32" dur="500"/>
                                        <p:tgtEl>
                                          <p:spTgt spid="9"/>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out)">
                                      <p:cBhvr>
                                        <p:cTn id="37" dur="500"/>
                                        <p:tgtEl>
                                          <p:spTgt spid="10"/>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113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943706F7-574F-474F-842F-7D404620F5C9}" type="slidenum">
              <a:rPr lang="en-US" altLang="en-US" sz="1400" smtClean="0"/>
              <a:pPr>
                <a:spcBef>
                  <a:spcPct val="0"/>
                </a:spcBef>
                <a:spcAft>
                  <a:spcPct val="0"/>
                </a:spcAft>
              </a:pPr>
              <a:t>70</a:t>
            </a:fld>
            <a:endParaRPr lang="en-US" altLang="en-US" sz="1400" smtClean="0"/>
          </a:p>
        </p:txBody>
      </p:sp>
      <p:sp>
        <p:nvSpPr>
          <p:cNvPr id="91140" name="Rectangle 2"/>
          <p:cNvSpPr>
            <a:spLocks noGrp="1" noChangeArrowheads="1"/>
          </p:cNvSpPr>
          <p:nvPr>
            <p:ph type="title"/>
          </p:nvPr>
        </p:nvSpPr>
        <p:spPr>
          <a:xfrm>
            <a:off x="152400" y="241300"/>
            <a:ext cx="7162800" cy="946150"/>
          </a:xfrm>
        </p:spPr>
        <p:txBody>
          <a:bodyPr/>
          <a:lstStyle/>
          <a:p>
            <a:pPr eaLnBrk="1" hangingPunct="1"/>
            <a:r>
              <a:rPr lang="en-US" altLang="en-US" sz="2800" smtClean="0">
                <a:solidFill>
                  <a:srgbClr val="000000"/>
                </a:solidFill>
              </a:rPr>
              <a:t>Special Applications of Time Value: Finding an Unknown Number of Periods</a:t>
            </a:r>
            <a:endParaRPr lang="en-US" altLang="en-US" smtClean="0">
              <a:solidFill>
                <a:srgbClr val="000000"/>
              </a:solidFill>
            </a:endParaRPr>
          </a:p>
        </p:txBody>
      </p:sp>
      <p:sp>
        <p:nvSpPr>
          <p:cNvPr id="91141" name="Rectangle 3"/>
          <p:cNvSpPr>
            <a:spLocks noGrp="1" noChangeArrowheads="1"/>
          </p:cNvSpPr>
          <p:nvPr>
            <p:ph type="body" idx="1"/>
          </p:nvPr>
        </p:nvSpPr>
        <p:spPr/>
        <p:txBody>
          <a:bodyPr/>
          <a:lstStyle/>
          <a:p>
            <a:pPr eaLnBrk="1" hangingPunct="1">
              <a:buFontTx/>
              <a:buChar char="•"/>
            </a:pPr>
            <a:r>
              <a:rPr lang="en-US" altLang="en-US" sz="2800" smtClean="0">
                <a:latin typeface="Times New Roman" panose="02020603050405020304" pitchFamily="18" charset="0"/>
              </a:rPr>
              <a:t>Sometimes it is necessary to calculate the number of time periods needed to generate a given amount of cash flow from an initial amount. </a:t>
            </a:r>
          </a:p>
          <a:p>
            <a:pPr eaLnBrk="1" hangingPunct="1">
              <a:buFontTx/>
              <a:buChar char="•"/>
            </a:pPr>
            <a:r>
              <a:rPr lang="en-US" altLang="en-US" sz="2800" smtClean="0">
                <a:latin typeface="Times New Roman" panose="02020603050405020304" pitchFamily="18" charset="0"/>
              </a:rPr>
              <a:t>This simplest case is when a person wishes to determine the number of periods, </a:t>
            </a:r>
            <a:r>
              <a:rPr lang="en-US" altLang="en-US" sz="2800" i="1" smtClean="0">
                <a:latin typeface="Times New Roman" panose="02020603050405020304" pitchFamily="18" charset="0"/>
              </a:rPr>
              <a:t>n,</a:t>
            </a:r>
            <a:r>
              <a:rPr lang="en-US" altLang="en-US" sz="2800" smtClean="0">
                <a:latin typeface="Times New Roman" panose="02020603050405020304" pitchFamily="18" charset="0"/>
              </a:rPr>
              <a:t> it will take for an initial deposit, </a:t>
            </a:r>
            <a:r>
              <a:rPr lang="en-US" altLang="en-US" sz="2800" i="1" smtClean="0">
                <a:latin typeface="Times New Roman" panose="02020603050405020304" pitchFamily="18" charset="0"/>
              </a:rPr>
              <a:t>PV,</a:t>
            </a:r>
            <a:r>
              <a:rPr lang="en-US" altLang="en-US" sz="2800" smtClean="0">
                <a:latin typeface="Times New Roman" panose="02020603050405020304" pitchFamily="18" charset="0"/>
              </a:rPr>
              <a:t> to grow to a specified future amount, </a:t>
            </a:r>
            <a:r>
              <a:rPr lang="en-US" altLang="en-US" sz="2800" i="1" smtClean="0">
                <a:latin typeface="Times New Roman" panose="02020603050405020304" pitchFamily="18" charset="0"/>
              </a:rPr>
              <a:t>FV</a:t>
            </a:r>
            <a:r>
              <a:rPr lang="en-US" altLang="en-US" sz="2800" i="1" baseline="-25000" smtClean="0">
                <a:latin typeface="Times New Roman" panose="02020603050405020304" pitchFamily="18" charset="0"/>
              </a:rPr>
              <a:t>n</a:t>
            </a:r>
            <a:r>
              <a:rPr lang="en-US" altLang="en-US" sz="2800" i="1" smtClean="0">
                <a:latin typeface="Times New Roman" panose="02020603050405020304" pitchFamily="18" charset="0"/>
              </a:rPr>
              <a:t>,</a:t>
            </a:r>
            <a:r>
              <a:rPr lang="en-US" altLang="en-US" sz="2800" smtClean="0">
                <a:latin typeface="Times New Roman" panose="02020603050405020304" pitchFamily="18" charset="0"/>
              </a:rPr>
              <a:t> given a stated interest rate, </a:t>
            </a:r>
            <a:r>
              <a:rPr lang="en-US" altLang="en-US" sz="2800" i="1" smtClean="0">
                <a:latin typeface="Times New Roman" panose="02020603050405020304" pitchFamily="18" charset="0"/>
              </a:rPr>
              <a:t>r.</a:t>
            </a:r>
            <a:endParaRPr lang="en-US" altLang="en-US" sz="2800" smtClean="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216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F7F7C5AE-EEF4-45E0-97FE-68D41EA937CA}" type="slidenum">
              <a:rPr lang="en-US" altLang="en-US" sz="1400" smtClean="0"/>
              <a:pPr>
                <a:spcBef>
                  <a:spcPct val="0"/>
                </a:spcBef>
                <a:spcAft>
                  <a:spcPct val="0"/>
                </a:spcAft>
              </a:pPr>
              <a:t>71</a:t>
            </a:fld>
            <a:endParaRPr lang="en-US" altLang="en-US" sz="1400" smtClean="0"/>
          </a:p>
        </p:txBody>
      </p:sp>
      <p:sp>
        <p:nvSpPr>
          <p:cNvPr id="92164"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2165" name="Rectangle 3"/>
          <p:cNvSpPr>
            <a:spLocks noGrp="1" noChangeArrowheads="1"/>
          </p:cNvSpPr>
          <p:nvPr>
            <p:ph type="body" idx="1"/>
          </p:nvPr>
        </p:nvSpPr>
        <p:spPr/>
        <p:txBody>
          <a:bodyPr/>
          <a:lstStyle/>
          <a:p>
            <a:pPr marL="0" indent="0" eaLnBrk="1" hangingPunct="1"/>
            <a:r>
              <a:rPr lang="en-US" altLang="en-US" b="1" smtClean="0">
                <a:latin typeface="Times New Roman" panose="02020603050405020304" pitchFamily="18" charset="0"/>
              </a:rPr>
              <a:t>Table 1: </a:t>
            </a:r>
            <a:r>
              <a:rPr lang="en-US" altLang="en-US" smtClean="0">
                <a:latin typeface="Times New Roman" panose="02020603050405020304" pitchFamily="18" charset="0"/>
              </a:rPr>
              <a:t>Track Software, Inc. Profit, Dividends, and Retained Earnings, 2006</a:t>
            </a:r>
            <a:r>
              <a:rPr lang="en-US" altLang="en-US" smtClean="0"/>
              <a:t>–</a:t>
            </a:r>
            <a:r>
              <a:rPr lang="en-US" altLang="en-US" smtClean="0">
                <a:latin typeface="Times New Roman" panose="02020603050405020304" pitchFamily="18" charset="0"/>
              </a:rPr>
              <a:t>2012</a:t>
            </a:r>
          </a:p>
        </p:txBody>
      </p:sp>
      <p:pic>
        <p:nvPicPr>
          <p:cNvPr id="92166" name="Picture 6" descr="intrack_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2667000"/>
            <a:ext cx="6484937"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318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640564F4-56FA-4332-B164-40F597C3F050}" type="slidenum">
              <a:rPr lang="en-US" altLang="en-US" sz="1400" smtClean="0"/>
              <a:pPr>
                <a:spcBef>
                  <a:spcPct val="0"/>
                </a:spcBef>
                <a:spcAft>
                  <a:spcPct val="0"/>
                </a:spcAft>
              </a:pPr>
              <a:t>72</a:t>
            </a:fld>
            <a:endParaRPr lang="en-US" altLang="en-US" sz="1400" smtClean="0"/>
          </a:p>
        </p:txBody>
      </p:sp>
      <p:sp>
        <p:nvSpPr>
          <p:cNvPr id="93188"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3189" name="Rectangle 3"/>
          <p:cNvSpPr>
            <a:spLocks noGrp="1" noChangeArrowheads="1"/>
          </p:cNvSpPr>
          <p:nvPr>
            <p:ph type="body" idx="1"/>
          </p:nvPr>
        </p:nvSpPr>
        <p:spPr>
          <a:xfrm>
            <a:off x="152400" y="1524000"/>
            <a:ext cx="3124200" cy="4648200"/>
          </a:xfrm>
        </p:spPr>
        <p:txBody>
          <a:bodyPr/>
          <a:lstStyle/>
          <a:p>
            <a:pPr marL="0" indent="0" eaLnBrk="1" hangingPunct="1"/>
            <a:r>
              <a:rPr lang="en-US" altLang="en-US" sz="2800" b="1" smtClean="0">
                <a:latin typeface="Times New Roman" panose="02020603050405020304" pitchFamily="18" charset="0"/>
              </a:rPr>
              <a:t>Table 2: </a:t>
            </a:r>
            <a:r>
              <a:rPr lang="en-US" altLang="en-US" sz="2800" smtClean="0">
                <a:latin typeface="Times New Roman" panose="02020603050405020304" pitchFamily="18" charset="0"/>
              </a:rPr>
              <a:t>Track Software, Inc. Income Statement ($000)for the Year Ended December 31, 2012</a:t>
            </a:r>
          </a:p>
        </p:txBody>
      </p:sp>
      <p:pic>
        <p:nvPicPr>
          <p:cNvPr id="93190" name="Picture 4" descr="intrack_tab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663700"/>
            <a:ext cx="54102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421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2AE4E978-D5A7-4C70-B027-AB6E064FAEE3}" type="slidenum">
              <a:rPr lang="en-US" altLang="en-US" sz="1400" smtClean="0"/>
              <a:pPr>
                <a:spcBef>
                  <a:spcPct val="0"/>
                </a:spcBef>
                <a:spcAft>
                  <a:spcPct val="0"/>
                </a:spcAft>
              </a:pPr>
              <a:t>73</a:t>
            </a:fld>
            <a:endParaRPr lang="en-US" altLang="en-US" sz="1400" smtClean="0"/>
          </a:p>
        </p:txBody>
      </p:sp>
      <p:sp>
        <p:nvSpPr>
          <p:cNvPr id="94212"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4213" name="Rectangle 3"/>
          <p:cNvSpPr>
            <a:spLocks noGrp="1" noChangeArrowheads="1"/>
          </p:cNvSpPr>
          <p:nvPr>
            <p:ph type="body" idx="1"/>
          </p:nvPr>
        </p:nvSpPr>
        <p:spPr/>
        <p:txBody>
          <a:bodyPr/>
          <a:lstStyle/>
          <a:p>
            <a:pPr marL="0" indent="0" eaLnBrk="1" hangingPunct="1"/>
            <a:r>
              <a:rPr lang="en-US" altLang="en-US" sz="2800" b="1" smtClean="0">
                <a:latin typeface="Times New Roman" panose="02020603050405020304" pitchFamily="18" charset="0"/>
              </a:rPr>
              <a:t>Table 3a: </a:t>
            </a:r>
            <a:r>
              <a:rPr lang="en-US" altLang="en-US" sz="2800" smtClean="0">
                <a:latin typeface="Times New Roman" panose="02020603050405020304" pitchFamily="18" charset="0"/>
              </a:rPr>
              <a:t>Track Software, Inc. Balance Sheet ($000)</a:t>
            </a:r>
          </a:p>
        </p:txBody>
      </p:sp>
      <p:pic>
        <p:nvPicPr>
          <p:cNvPr id="94214" name="Picture 5" descr="intrack_table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209800"/>
            <a:ext cx="63246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523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215E5087-36A5-4B00-8CAB-DD4FDD9EFC9D}" type="slidenum">
              <a:rPr lang="en-US" altLang="en-US" sz="1400" smtClean="0"/>
              <a:pPr>
                <a:spcBef>
                  <a:spcPct val="0"/>
                </a:spcBef>
                <a:spcAft>
                  <a:spcPct val="0"/>
                </a:spcAft>
              </a:pPr>
              <a:t>74</a:t>
            </a:fld>
            <a:endParaRPr lang="en-US" altLang="en-US" sz="1400" smtClean="0"/>
          </a:p>
        </p:txBody>
      </p:sp>
      <p:sp>
        <p:nvSpPr>
          <p:cNvPr id="95236"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5237" name="Rectangle 3"/>
          <p:cNvSpPr>
            <a:spLocks noGrp="1" noChangeArrowheads="1"/>
          </p:cNvSpPr>
          <p:nvPr>
            <p:ph type="body" idx="1"/>
          </p:nvPr>
        </p:nvSpPr>
        <p:spPr/>
        <p:txBody>
          <a:bodyPr/>
          <a:lstStyle/>
          <a:p>
            <a:pPr marL="0" indent="0" eaLnBrk="1" hangingPunct="1"/>
            <a:r>
              <a:rPr lang="en-US" altLang="en-US" sz="2800" b="1" smtClean="0">
                <a:latin typeface="Times New Roman" panose="02020603050405020304" pitchFamily="18" charset="0"/>
              </a:rPr>
              <a:t>Table 3b: </a:t>
            </a:r>
            <a:r>
              <a:rPr lang="en-US" altLang="en-US" sz="2800" smtClean="0">
                <a:latin typeface="Times New Roman" panose="02020603050405020304" pitchFamily="18" charset="0"/>
              </a:rPr>
              <a:t>Track Software, Inc. Balance Sheet ($000)</a:t>
            </a:r>
          </a:p>
        </p:txBody>
      </p:sp>
      <p:pic>
        <p:nvPicPr>
          <p:cNvPr id="95238" name="Picture 5" descr="intrack_table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179638"/>
            <a:ext cx="6343650"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625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9F3A69B4-32AD-4013-AC7C-A1116DBA642D}" type="slidenum">
              <a:rPr lang="en-US" altLang="en-US" sz="1400" smtClean="0"/>
              <a:pPr>
                <a:spcBef>
                  <a:spcPct val="0"/>
                </a:spcBef>
                <a:spcAft>
                  <a:spcPct val="0"/>
                </a:spcAft>
              </a:pPr>
              <a:t>75</a:t>
            </a:fld>
            <a:endParaRPr lang="en-US" altLang="en-US" sz="1400" smtClean="0"/>
          </a:p>
        </p:txBody>
      </p:sp>
      <p:sp>
        <p:nvSpPr>
          <p:cNvPr id="96260"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6261" name="Rectangle 3"/>
          <p:cNvSpPr>
            <a:spLocks noGrp="1" noChangeArrowheads="1"/>
          </p:cNvSpPr>
          <p:nvPr>
            <p:ph type="body" idx="1"/>
          </p:nvPr>
        </p:nvSpPr>
        <p:spPr/>
        <p:txBody>
          <a:bodyPr/>
          <a:lstStyle/>
          <a:p>
            <a:pPr marL="0" indent="0" eaLnBrk="1" hangingPunct="1"/>
            <a:r>
              <a:rPr lang="en-US" altLang="en-US" sz="2800" b="1" smtClean="0">
                <a:latin typeface="Times New Roman" panose="02020603050405020304" pitchFamily="18" charset="0"/>
              </a:rPr>
              <a:t>Table 4: </a:t>
            </a:r>
            <a:r>
              <a:rPr lang="en-US" altLang="en-US" sz="2800" smtClean="0">
                <a:latin typeface="Times New Roman" panose="02020603050405020304" pitchFamily="18" charset="0"/>
              </a:rPr>
              <a:t>Track Software, Inc. Statement of Retained Earnings ($000) for the Year Ended December 31, 2012</a:t>
            </a:r>
          </a:p>
          <a:p>
            <a:pPr marL="0" indent="0" eaLnBrk="1" hangingPunct="1"/>
            <a:endParaRPr lang="en-US" altLang="en-US" sz="2800" smtClean="0">
              <a:latin typeface="Times New Roman" panose="02020603050405020304" pitchFamily="18" charset="0"/>
            </a:endParaRPr>
          </a:p>
        </p:txBody>
      </p:sp>
      <p:pic>
        <p:nvPicPr>
          <p:cNvPr id="96262" name="Picture 4" descr="intrack_tabl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3048000"/>
            <a:ext cx="6913563"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7283"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6952D4BD-1CE1-473F-9509-D90F8FF036B5}" type="slidenum">
              <a:rPr lang="en-US" altLang="en-US" sz="1400" smtClean="0"/>
              <a:pPr>
                <a:spcBef>
                  <a:spcPct val="0"/>
                </a:spcBef>
                <a:spcAft>
                  <a:spcPct val="0"/>
                </a:spcAft>
              </a:pPr>
              <a:t>76</a:t>
            </a:fld>
            <a:endParaRPr lang="en-US" altLang="en-US" sz="1400" smtClean="0"/>
          </a:p>
        </p:txBody>
      </p:sp>
      <p:sp>
        <p:nvSpPr>
          <p:cNvPr id="97284"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7285" name="Rectangle 3"/>
          <p:cNvSpPr>
            <a:spLocks noGrp="1" noChangeArrowheads="1"/>
          </p:cNvSpPr>
          <p:nvPr>
            <p:ph type="body" idx="1"/>
          </p:nvPr>
        </p:nvSpPr>
        <p:spPr>
          <a:xfrm>
            <a:off x="152400" y="1524000"/>
            <a:ext cx="2743200" cy="4648200"/>
          </a:xfrm>
        </p:spPr>
        <p:txBody>
          <a:bodyPr/>
          <a:lstStyle/>
          <a:p>
            <a:pPr marL="0" indent="0" eaLnBrk="1" hangingPunct="1"/>
            <a:r>
              <a:rPr lang="en-US" altLang="en-US" sz="2800" b="1" smtClean="0">
                <a:latin typeface="Times New Roman" panose="02020603050405020304" pitchFamily="18" charset="0"/>
              </a:rPr>
              <a:t>Table 5: </a:t>
            </a:r>
            <a:r>
              <a:rPr lang="en-US" altLang="en-US" sz="2800" smtClean="0">
                <a:latin typeface="Times New Roman" panose="02020603050405020304" pitchFamily="18" charset="0"/>
              </a:rPr>
              <a:t>Track Software, Inc. Profit, Dividends, and Retained Earnings, 2006</a:t>
            </a:r>
            <a:r>
              <a:rPr lang="en-US" altLang="en-US" sz="2800" smtClean="0"/>
              <a:t>–</a:t>
            </a:r>
            <a:r>
              <a:rPr lang="en-US" altLang="en-US" sz="2800" smtClean="0">
                <a:latin typeface="Times New Roman" panose="02020603050405020304" pitchFamily="18" charset="0"/>
              </a:rPr>
              <a:t>2012</a:t>
            </a:r>
          </a:p>
        </p:txBody>
      </p:sp>
      <p:pic>
        <p:nvPicPr>
          <p:cNvPr id="97286" name="Picture 4" descr="intrack_tabl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689100"/>
            <a:ext cx="5648325"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830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8B14AA93-0941-47B4-B94F-EB488E5DF348}" type="slidenum">
              <a:rPr lang="en-US" altLang="en-US" sz="1400" smtClean="0"/>
              <a:pPr>
                <a:spcBef>
                  <a:spcPct val="0"/>
                </a:spcBef>
                <a:spcAft>
                  <a:spcPct val="0"/>
                </a:spcAft>
              </a:pPr>
              <a:t>77</a:t>
            </a:fld>
            <a:endParaRPr lang="en-US" altLang="en-US" sz="1400" smtClean="0"/>
          </a:p>
        </p:txBody>
      </p:sp>
      <p:sp>
        <p:nvSpPr>
          <p:cNvPr id="98308"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8309" name="Rectangle 3"/>
          <p:cNvSpPr>
            <a:spLocks noGrp="1" noChangeArrowheads="1"/>
          </p:cNvSpPr>
          <p:nvPr>
            <p:ph type="body" idx="1"/>
          </p:nvPr>
        </p:nvSpPr>
        <p:spPr/>
        <p:txBody>
          <a:bodyPr/>
          <a:lstStyle/>
          <a:p>
            <a:pPr marL="533400" indent="-533400" eaLnBrk="1" hangingPunct="1">
              <a:buFontTx/>
              <a:buAutoNum type="alphaLcPeriod"/>
            </a:pPr>
            <a:r>
              <a:rPr lang="en-US" altLang="en-US" sz="2400" smtClean="0">
                <a:latin typeface="Times New Roman" panose="02020603050405020304" pitchFamily="18" charset="0"/>
              </a:rPr>
              <a:t>Upon what financial goal does Stanley seem to be focusing? Is it the correct goal? Why or why not?</a:t>
            </a:r>
            <a:br>
              <a:rPr lang="en-US" altLang="en-US" sz="2400" smtClean="0">
                <a:latin typeface="Times New Roman" panose="02020603050405020304" pitchFamily="18" charset="0"/>
              </a:rPr>
            </a:br>
            <a:r>
              <a:rPr lang="en-US" altLang="en-US" sz="2400" smtClean="0">
                <a:latin typeface="Times New Roman" panose="02020603050405020304" pitchFamily="18" charset="0"/>
              </a:rPr>
              <a:t>Could a potential </a:t>
            </a:r>
            <a:r>
              <a:rPr lang="en-US" altLang="en-US" sz="2400" i="1" smtClean="0">
                <a:latin typeface="Times New Roman" panose="02020603050405020304" pitchFamily="18" charset="0"/>
              </a:rPr>
              <a:t>agency problem</a:t>
            </a:r>
            <a:r>
              <a:rPr lang="en-US" altLang="en-US" sz="2400" smtClean="0">
                <a:latin typeface="Times New Roman" panose="02020603050405020304" pitchFamily="18" charset="0"/>
              </a:rPr>
              <a:t> exist in this firm? Explain.</a:t>
            </a:r>
          </a:p>
          <a:p>
            <a:pPr marL="533400" indent="-533400" eaLnBrk="1" hangingPunct="1">
              <a:buFontTx/>
              <a:buAutoNum type="alphaLcPeriod"/>
            </a:pPr>
            <a:r>
              <a:rPr lang="en-US" altLang="en-US" sz="2400" smtClean="0">
                <a:latin typeface="Times New Roman" panose="02020603050405020304" pitchFamily="18" charset="0"/>
              </a:rPr>
              <a:t>Calculate the firm</a:t>
            </a:r>
            <a:r>
              <a:rPr lang="en-US" altLang="en-US" sz="2400" smtClean="0"/>
              <a:t>’</a:t>
            </a:r>
            <a:r>
              <a:rPr lang="en-US" altLang="en-US" sz="2400" smtClean="0">
                <a:latin typeface="Times New Roman" panose="02020603050405020304" pitchFamily="18" charset="0"/>
              </a:rPr>
              <a:t>s earnings per share (EPS) for each year, recognizing that the number of shares of common stock outstanding has remained </a:t>
            </a:r>
            <a:r>
              <a:rPr lang="en-US" altLang="en-US" sz="2400" i="1" smtClean="0">
                <a:latin typeface="Times New Roman" panose="02020603050405020304" pitchFamily="18" charset="0"/>
              </a:rPr>
              <a:t>unchanged</a:t>
            </a:r>
            <a:r>
              <a:rPr lang="en-US" altLang="en-US" sz="2400" smtClean="0">
                <a:latin typeface="Times New Roman" panose="02020603050405020304" pitchFamily="18" charset="0"/>
              </a:rPr>
              <a:t> since the firm</a:t>
            </a:r>
            <a:r>
              <a:rPr lang="en-US" altLang="en-US" sz="2400" smtClean="0"/>
              <a:t>’</a:t>
            </a:r>
            <a:r>
              <a:rPr lang="en-US" altLang="en-US" sz="2400" smtClean="0">
                <a:latin typeface="Times New Roman" panose="02020603050405020304" pitchFamily="18" charset="0"/>
              </a:rPr>
              <a:t>s inception. Comment on the EPS performance in view of your response in part a.</a:t>
            </a:r>
          </a:p>
          <a:p>
            <a:pPr marL="533400" indent="-533400" eaLnBrk="1" hangingPunct="1">
              <a:buFontTx/>
              <a:buAutoNum type="alphaLcPeriod"/>
            </a:pPr>
            <a:r>
              <a:rPr lang="en-US" altLang="en-US" sz="2400" smtClean="0">
                <a:latin typeface="Times New Roman" panose="02020603050405020304" pitchFamily="18" charset="0"/>
              </a:rPr>
              <a:t>Use the financial data presented to determine Track</a:t>
            </a:r>
            <a:r>
              <a:rPr lang="en-US" altLang="en-US" sz="2400" smtClean="0"/>
              <a:t>’</a:t>
            </a:r>
            <a:r>
              <a:rPr lang="en-US" altLang="en-US" sz="2400" smtClean="0">
                <a:latin typeface="Times New Roman" panose="02020603050405020304" pitchFamily="18" charset="0"/>
              </a:rPr>
              <a:t>s </a:t>
            </a:r>
            <a:r>
              <a:rPr lang="en-US" altLang="en-US" sz="2400" i="1" smtClean="0">
                <a:latin typeface="Times New Roman" panose="02020603050405020304" pitchFamily="18" charset="0"/>
              </a:rPr>
              <a:t>operating cash flow (OCF)</a:t>
            </a:r>
            <a:r>
              <a:rPr lang="en-US" altLang="en-US" sz="2400" smtClean="0">
                <a:latin typeface="Times New Roman" panose="02020603050405020304" pitchFamily="18" charset="0"/>
              </a:rPr>
              <a:t> and </a:t>
            </a:r>
            <a:r>
              <a:rPr lang="en-US" altLang="en-US" sz="2400" i="1" smtClean="0">
                <a:latin typeface="Times New Roman" panose="02020603050405020304" pitchFamily="18" charset="0"/>
              </a:rPr>
              <a:t>free cash flow (FCF)</a:t>
            </a:r>
            <a:r>
              <a:rPr lang="en-US" altLang="en-US" sz="2400" smtClean="0">
                <a:latin typeface="Times New Roman" panose="02020603050405020304" pitchFamily="18" charset="0"/>
              </a:rPr>
              <a:t> in 2012. Evaluate your findings in light of Track</a:t>
            </a:r>
            <a:r>
              <a:rPr lang="en-US" altLang="en-US" sz="2400" smtClean="0"/>
              <a:t>’</a:t>
            </a:r>
            <a:r>
              <a:rPr lang="en-US" altLang="en-US" sz="2400" smtClean="0">
                <a:latin typeface="Times New Roman" panose="02020603050405020304" pitchFamily="18" charset="0"/>
              </a:rPr>
              <a:t>s current cash flow difficulties.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99331"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77F141FB-3BE5-4D2F-AB16-D7625C0DE383}" type="slidenum">
              <a:rPr lang="en-US" altLang="en-US" sz="1400" smtClean="0"/>
              <a:pPr>
                <a:spcBef>
                  <a:spcPct val="0"/>
                </a:spcBef>
                <a:spcAft>
                  <a:spcPct val="0"/>
                </a:spcAft>
              </a:pPr>
              <a:t>78</a:t>
            </a:fld>
            <a:endParaRPr lang="en-US" altLang="en-US" sz="1400" smtClean="0"/>
          </a:p>
        </p:txBody>
      </p:sp>
      <p:sp>
        <p:nvSpPr>
          <p:cNvPr id="99332"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99333" name="Rectangle 3"/>
          <p:cNvSpPr>
            <a:spLocks noGrp="1" noChangeArrowheads="1"/>
          </p:cNvSpPr>
          <p:nvPr>
            <p:ph type="body" idx="1"/>
          </p:nvPr>
        </p:nvSpPr>
        <p:spPr/>
        <p:txBody>
          <a:bodyPr/>
          <a:lstStyle/>
          <a:p>
            <a:pPr marL="609600" indent="-609600" eaLnBrk="1" hangingPunct="1">
              <a:buFontTx/>
              <a:buAutoNum type="alphaLcPeriod" startAt="4"/>
            </a:pPr>
            <a:r>
              <a:rPr lang="en-US" altLang="en-US" sz="2400" smtClean="0">
                <a:latin typeface="Times New Roman" panose="02020603050405020304" pitchFamily="18" charset="0"/>
              </a:rPr>
              <a:t>Analyze the firm</a:t>
            </a:r>
            <a:r>
              <a:rPr lang="en-US" altLang="en-US" sz="2400" smtClean="0"/>
              <a:t>’</a:t>
            </a:r>
            <a:r>
              <a:rPr lang="en-US" altLang="en-US" sz="2400" smtClean="0">
                <a:latin typeface="Times New Roman" panose="02020603050405020304" pitchFamily="18" charset="0"/>
              </a:rPr>
              <a:t>s financial condition in 2012 as it relates to (1) liquidity, (2) activity, (3) debt, (4) profitability, and (5) market, using the financial statements provided in Tables 2 and 3 and the ratio data included in Table 5. Be sure to </a:t>
            </a:r>
            <a:r>
              <a:rPr lang="en-US" altLang="en-US" sz="2400" i="1" smtClean="0">
                <a:latin typeface="Times New Roman" panose="02020603050405020304" pitchFamily="18" charset="0"/>
              </a:rPr>
              <a:t>evaluate</a:t>
            </a:r>
            <a:r>
              <a:rPr lang="en-US" altLang="en-US" sz="2400" smtClean="0">
                <a:latin typeface="Times New Roman" panose="02020603050405020304" pitchFamily="18" charset="0"/>
              </a:rPr>
              <a:t> the firm on both a cross-sectional and a time-series basis.</a:t>
            </a:r>
          </a:p>
          <a:p>
            <a:pPr marL="609600" indent="-609600" eaLnBrk="1" hangingPunct="1">
              <a:buFontTx/>
              <a:buAutoNum type="alphaLcPeriod" startAt="4"/>
            </a:pPr>
            <a:r>
              <a:rPr lang="en-US" altLang="en-US" sz="2400" smtClean="0">
                <a:latin typeface="Times New Roman" panose="02020603050405020304" pitchFamily="18" charset="0"/>
              </a:rPr>
              <a:t>What recommendation would you make to Stanley regarding hiring a new software developer? Relate your recommendation here to your responses in part 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100355"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71F9EDA9-1A0E-4E87-A285-0379B26E72B4}" type="slidenum">
              <a:rPr lang="en-US" altLang="en-US" sz="1400" smtClean="0"/>
              <a:pPr>
                <a:spcBef>
                  <a:spcPct val="0"/>
                </a:spcBef>
                <a:spcAft>
                  <a:spcPct val="0"/>
                </a:spcAft>
              </a:pPr>
              <a:t>79</a:t>
            </a:fld>
            <a:endParaRPr lang="en-US" altLang="en-US" sz="1400" smtClean="0"/>
          </a:p>
        </p:txBody>
      </p:sp>
      <p:sp>
        <p:nvSpPr>
          <p:cNvPr id="100356" name="Rectangle 2"/>
          <p:cNvSpPr>
            <a:spLocks noGrp="1" noChangeArrowheads="1"/>
          </p:cNvSpPr>
          <p:nvPr>
            <p:ph type="title"/>
          </p:nvPr>
        </p:nvSpPr>
        <p:spPr/>
        <p:txBody>
          <a:bodyPr/>
          <a:lstStyle/>
          <a:p>
            <a:pPr eaLnBrk="1" hangingPunct="1"/>
            <a:r>
              <a:rPr lang="en-US" altLang="en-US" smtClean="0">
                <a:solidFill>
                  <a:srgbClr val="000000"/>
                </a:solidFill>
              </a:rPr>
              <a:t>Integrative Case: Track Software, Inc.</a:t>
            </a:r>
          </a:p>
        </p:txBody>
      </p:sp>
      <p:sp>
        <p:nvSpPr>
          <p:cNvPr id="100357" name="Rectangle 3"/>
          <p:cNvSpPr>
            <a:spLocks noGrp="1" noChangeArrowheads="1"/>
          </p:cNvSpPr>
          <p:nvPr>
            <p:ph type="body" idx="1"/>
          </p:nvPr>
        </p:nvSpPr>
        <p:spPr/>
        <p:txBody>
          <a:bodyPr/>
          <a:lstStyle/>
          <a:p>
            <a:pPr marL="533400" indent="-533400" eaLnBrk="1" hangingPunct="1">
              <a:lnSpc>
                <a:spcPct val="90000"/>
              </a:lnSpc>
              <a:buFontTx/>
              <a:buAutoNum type="alphaLcPeriod" startAt="6"/>
            </a:pPr>
            <a:r>
              <a:rPr lang="en-US" altLang="en-US" sz="2400" smtClean="0">
                <a:latin typeface="Times New Roman" panose="02020603050405020304" pitchFamily="18" charset="0"/>
              </a:rPr>
              <a:t>Track Software paid $5,000 in dividends in 2012. Suppose an investor approached Stanley about buying 100% of his firm. If this investor believed that by owning the company he could extract $5,000 per year in cash from the company in perpetuity, what do you think the investor would be willing to pay for the firm if the required return on this investment is 10%?</a:t>
            </a:r>
          </a:p>
          <a:p>
            <a:pPr marL="533400" indent="-533400" eaLnBrk="1" hangingPunct="1">
              <a:lnSpc>
                <a:spcPct val="90000"/>
              </a:lnSpc>
              <a:buFontTx/>
              <a:buAutoNum type="alphaLcPeriod" startAt="6"/>
            </a:pPr>
            <a:r>
              <a:rPr lang="en-US" altLang="en-US" sz="2400" smtClean="0">
                <a:latin typeface="Times New Roman" panose="02020603050405020304" pitchFamily="18" charset="0"/>
              </a:rPr>
              <a:t>Suppose that you believed that the FCF generated by Track Software in 2012 could continue forever. You are willing to buy the company in order to receive this perpetual stream of free cash flow. What are you willing to pay if you require a 10% return on your investment?</a:t>
            </a:r>
          </a:p>
          <a:p>
            <a:pPr marL="533400" indent="-533400" eaLnBrk="1" hangingPunct="1">
              <a:lnSpc>
                <a:spcPct val="90000"/>
              </a:lnSpc>
              <a:buFontTx/>
              <a:buAutoNum type="alphaLcPeriod" startAt="6"/>
            </a:pPr>
            <a:endParaRPr lang="en-US" altLang="en-US" sz="2400" smtClean="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24579"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F72BF16E-3F70-4EC7-8D9C-3E80AF3DB448}" type="slidenum">
              <a:rPr lang="en-US" altLang="en-US" sz="1400" smtClean="0"/>
              <a:pPr>
                <a:spcBef>
                  <a:spcPct val="0"/>
                </a:spcBef>
                <a:spcAft>
                  <a:spcPct val="0"/>
                </a:spcAft>
              </a:pPr>
              <a:t>8</a:t>
            </a:fld>
            <a:endParaRPr lang="en-US" altLang="en-US" sz="1400" smtClean="0"/>
          </a:p>
        </p:txBody>
      </p:sp>
      <p:sp>
        <p:nvSpPr>
          <p:cNvPr id="24580" name="Rectangle 2"/>
          <p:cNvSpPr>
            <a:spLocks noGrp="1" noChangeArrowheads="1"/>
          </p:cNvSpPr>
          <p:nvPr>
            <p:ph type="title"/>
          </p:nvPr>
        </p:nvSpPr>
        <p:spPr/>
        <p:txBody>
          <a:bodyPr/>
          <a:lstStyle/>
          <a:p>
            <a:pPr eaLnBrk="1" hangingPunct="1"/>
            <a:r>
              <a:rPr lang="en-US" altLang="en-US" smtClean="0">
                <a:solidFill>
                  <a:srgbClr val="000000"/>
                </a:solidFill>
              </a:rPr>
              <a:t>The Role of Time Value in Finance</a:t>
            </a:r>
          </a:p>
        </p:txBody>
      </p:sp>
      <p:sp>
        <p:nvSpPr>
          <p:cNvPr id="24581" name="Rectangle 3"/>
          <p:cNvSpPr>
            <a:spLocks noGrp="1" noChangeArrowheads="1"/>
          </p:cNvSpPr>
          <p:nvPr>
            <p:ph type="body" idx="1"/>
          </p:nvPr>
        </p:nvSpPr>
        <p:spPr/>
        <p:txBody>
          <a:bodyPr/>
          <a:lstStyle/>
          <a:p>
            <a:pPr eaLnBrk="1" hangingPunct="1">
              <a:lnSpc>
                <a:spcPct val="90000"/>
              </a:lnSpc>
              <a:buFontTx/>
              <a:buChar char="•"/>
            </a:pPr>
            <a:r>
              <a:rPr lang="en-US" altLang="en-US" sz="2800" smtClean="0">
                <a:latin typeface="Times New Roman" panose="02020603050405020304" pitchFamily="18" charset="0"/>
              </a:rPr>
              <a:t>Most financial decisions involve costs &amp; benefits that are spread out over time.</a:t>
            </a:r>
          </a:p>
          <a:p>
            <a:pPr eaLnBrk="1" hangingPunct="1">
              <a:lnSpc>
                <a:spcPct val="90000"/>
              </a:lnSpc>
              <a:buFontTx/>
              <a:buChar char="•"/>
            </a:pPr>
            <a:r>
              <a:rPr lang="en-US" altLang="en-US" sz="2800" smtClean="0">
                <a:latin typeface="Times New Roman" panose="02020603050405020304" pitchFamily="18" charset="0"/>
              </a:rPr>
              <a:t>Time value of money allows comparison of cash flows from different periods.</a:t>
            </a:r>
          </a:p>
          <a:p>
            <a:pPr eaLnBrk="1" hangingPunct="1">
              <a:lnSpc>
                <a:spcPct val="90000"/>
              </a:lnSpc>
              <a:buFontTx/>
              <a:buChar char="•"/>
            </a:pPr>
            <a:r>
              <a:rPr lang="en-US" altLang="en-US" sz="2800" smtClean="0">
                <a:latin typeface="Times New Roman" panose="02020603050405020304" pitchFamily="18" charset="0"/>
              </a:rPr>
              <a:t>Question: Your father has offered to give you some money and asks that you choose one of the following two alternatives:</a:t>
            </a:r>
          </a:p>
          <a:p>
            <a:pPr lvl="1" eaLnBrk="1" hangingPunct="1">
              <a:lnSpc>
                <a:spcPct val="90000"/>
              </a:lnSpc>
            </a:pPr>
            <a:r>
              <a:rPr lang="en-US" altLang="en-US" sz="2400" smtClean="0">
                <a:latin typeface="Times New Roman" panose="02020603050405020304" pitchFamily="18" charset="0"/>
              </a:rPr>
              <a:t>$1,000 today, or</a:t>
            </a:r>
          </a:p>
          <a:p>
            <a:pPr lvl="1" eaLnBrk="1" hangingPunct="1">
              <a:lnSpc>
                <a:spcPct val="90000"/>
              </a:lnSpc>
            </a:pPr>
            <a:r>
              <a:rPr lang="en-US" altLang="en-US" sz="2400" smtClean="0">
                <a:latin typeface="Times New Roman" panose="02020603050405020304" pitchFamily="18" charset="0"/>
              </a:rPr>
              <a:t>$1,100 one year from now.</a:t>
            </a:r>
          </a:p>
          <a:p>
            <a:pPr eaLnBrk="1" hangingPunct="1">
              <a:lnSpc>
                <a:spcPct val="90000"/>
              </a:lnSpc>
              <a:buFontTx/>
              <a:buChar char="•"/>
            </a:pPr>
            <a:r>
              <a:rPr lang="en-US" altLang="en-US" sz="2800" smtClean="0">
                <a:latin typeface="Times New Roman" panose="02020603050405020304" pitchFamily="18" charset="0"/>
              </a:rPr>
              <a:t>What do you do?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4294967295"/>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000"/>
              <a:t>© 2021Pearson Prentice Hall. All rights reserved.</a:t>
            </a:r>
          </a:p>
        </p:txBody>
      </p:sp>
      <p:sp>
        <p:nvSpPr>
          <p:cNvPr id="26627" name="Slide Number Placeholder 4"/>
          <p:cNvSpPr>
            <a:spLocks noGrp="1"/>
          </p:cNvSpPr>
          <p:nvPr>
            <p:ph type="sldNum" sz="quarter" idx="10"/>
          </p:nvPr>
        </p:nvSpPr>
        <p:spPr>
          <a:noFill/>
        </p:spPr>
        <p:txBody>
          <a:bodyPr/>
          <a:lstStyle>
            <a:lvl1pPr>
              <a:spcBef>
                <a:spcPts val="600"/>
              </a:spcBef>
              <a:spcAft>
                <a:spcPts val="600"/>
              </a:spcAft>
              <a:defRPr sz="3200">
                <a:solidFill>
                  <a:schemeClr val="tx1"/>
                </a:solidFill>
                <a:latin typeface="Arial" panose="020B0604020202020204" pitchFamily="34" charset="0"/>
                <a:ea typeface="ＭＳ Ｐゴシック" panose="020B0600070205080204" pitchFamily="34" charset="-128"/>
              </a:defRPr>
            </a:lvl1pPr>
            <a:lvl2pPr marL="742950" indent="-285750">
              <a:spcBef>
                <a:spcPts val="600"/>
              </a:spcBef>
              <a:spcAft>
                <a:spcPts val="600"/>
              </a:spcAft>
              <a:buFont typeface="Times" panose="02020603050405020304" pitchFamily="18"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ts val="600"/>
              </a:spcBef>
              <a:spcAft>
                <a:spcPts val="600"/>
              </a:spcAft>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ts val="600"/>
              </a:spcBef>
              <a:spcAft>
                <a:spcPts val="600"/>
              </a:spcAft>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ts val="600"/>
              </a:spcBef>
              <a:spcAft>
                <a:spcPts val="60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pPr>
            <a:r>
              <a:rPr lang="en-US" altLang="en-US" sz="1400" smtClean="0"/>
              <a:t>5-</a:t>
            </a:r>
            <a:fld id="{A54C3B49-11A7-4B4E-B49B-29153789C21C}" type="slidenum">
              <a:rPr lang="en-US" altLang="en-US" sz="1400" smtClean="0"/>
              <a:pPr>
                <a:spcBef>
                  <a:spcPct val="0"/>
                </a:spcBef>
                <a:spcAft>
                  <a:spcPct val="0"/>
                </a:spcAft>
              </a:pPr>
              <a:t>9</a:t>
            </a:fld>
            <a:endParaRPr lang="en-US" altLang="en-US" sz="1400" smtClean="0"/>
          </a:p>
        </p:txBody>
      </p:sp>
      <p:sp>
        <p:nvSpPr>
          <p:cNvPr id="26628" name="Rectangle 2"/>
          <p:cNvSpPr>
            <a:spLocks noGrp="1" noChangeArrowheads="1"/>
          </p:cNvSpPr>
          <p:nvPr>
            <p:ph type="title"/>
          </p:nvPr>
        </p:nvSpPr>
        <p:spPr/>
        <p:txBody>
          <a:bodyPr/>
          <a:lstStyle/>
          <a:p>
            <a:pPr eaLnBrk="1" hangingPunct="1"/>
            <a:r>
              <a:rPr lang="en-US" altLang="en-US" smtClean="0">
                <a:solidFill>
                  <a:srgbClr val="000000"/>
                </a:solidFill>
              </a:rPr>
              <a:t>The Role of Time Value in Finance (cont.)</a:t>
            </a:r>
          </a:p>
        </p:txBody>
      </p:sp>
      <p:sp>
        <p:nvSpPr>
          <p:cNvPr id="26629" name="Rectangle 3"/>
          <p:cNvSpPr>
            <a:spLocks noGrp="1" noChangeArrowheads="1"/>
          </p:cNvSpPr>
          <p:nvPr>
            <p:ph type="body" idx="1"/>
          </p:nvPr>
        </p:nvSpPr>
        <p:spPr/>
        <p:txBody>
          <a:bodyPr/>
          <a:lstStyle/>
          <a:p>
            <a:pPr eaLnBrk="1" hangingPunct="1">
              <a:buFontTx/>
              <a:buChar char="•"/>
            </a:pPr>
            <a:r>
              <a:rPr lang="en-US" altLang="en-US" sz="2800" smtClean="0">
                <a:latin typeface="Times New Roman" panose="02020603050405020304" pitchFamily="18" charset="0"/>
              </a:rPr>
              <a:t>The answer depends on what rate of interest you could earn on any money you receive today.</a:t>
            </a:r>
          </a:p>
          <a:p>
            <a:pPr eaLnBrk="1" hangingPunct="1">
              <a:buFontTx/>
              <a:buChar char="•"/>
            </a:pPr>
            <a:r>
              <a:rPr lang="en-US" altLang="en-US" sz="2800" smtClean="0">
                <a:latin typeface="Times New Roman" panose="02020603050405020304" pitchFamily="18" charset="0"/>
              </a:rPr>
              <a:t>For example, if you could deposit the $1,000 today at 12% per year, you would prefer to be paid today.</a:t>
            </a:r>
          </a:p>
          <a:p>
            <a:pPr eaLnBrk="1" hangingPunct="1">
              <a:buFontTx/>
              <a:buChar char="•"/>
            </a:pPr>
            <a:r>
              <a:rPr lang="en-US" altLang="en-US" sz="2800" smtClean="0">
                <a:latin typeface="Times New Roman" panose="02020603050405020304" pitchFamily="18" charset="0"/>
              </a:rPr>
              <a:t>Alternatively, if you could only earn 5% on deposited funds, you would be better off if you chose the $1,100 in one year.</a:t>
            </a:r>
          </a:p>
        </p:txBody>
      </p:sp>
      <p:pic>
        <p:nvPicPr>
          <p:cNvPr id="26630" name="Picture 4" descr="InMoreDep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5105400"/>
            <a:ext cx="31178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itman13e">
  <a:themeElements>
    <a:clrScheme name="gitman1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itman13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gitman1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itman13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itman13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itman13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itman13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itman13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itman13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itman13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itman13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itman13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itman13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itman13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HD:Users:Lynn:Desktop:Gitman_13e:554402_Gitman13e_PPT:gitman13e.pot</Template>
  <TotalTime>285</TotalTime>
  <Words>4683</Words>
  <Application>Microsoft Office PowerPoint</Application>
  <PresentationFormat>On-screen Show (4:3)</PresentationFormat>
  <Paragraphs>567</Paragraphs>
  <Slides>79</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8" baseType="lpstr">
      <vt:lpstr>Arial</vt:lpstr>
      <vt:lpstr>ＭＳ Ｐゴシック</vt:lpstr>
      <vt:lpstr>Times</vt:lpstr>
      <vt:lpstr>Wingdings</vt:lpstr>
      <vt:lpstr>Times New Roman</vt:lpstr>
      <vt:lpstr>Monotype Sorts</vt:lpstr>
      <vt:lpstr>Symbol</vt:lpstr>
      <vt:lpstr>gitman13e</vt:lpstr>
      <vt:lpstr>Document</vt:lpstr>
      <vt:lpstr>PowerPoint Presentation</vt:lpstr>
      <vt:lpstr>Decision Dilemma—Take a Lump Sum or Annual Installments </vt:lpstr>
      <vt:lpstr>Opportunity Cost</vt:lpstr>
      <vt:lpstr>Choosing from Investment Alternatives  Required Rate of Return or Discount Rate</vt:lpstr>
      <vt:lpstr>PowerPoint Presentation</vt:lpstr>
      <vt:lpstr>Time Value of Money</vt:lpstr>
      <vt:lpstr>The Time Value of Money</vt:lpstr>
      <vt:lpstr>The Role of Time Value in Finance</vt:lpstr>
      <vt:lpstr>The Role of Time Value in Finance (cont.)</vt:lpstr>
      <vt:lpstr>Future Value versus Present Value</vt:lpstr>
      <vt:lpstr>Figure 5.1  Time Line</vt:lpstr>
      <vt:lpstr>Figure 5.2  Compounding and Discounting</vt:lpstr>
      <vt:lpstr>Computational Tools (cont.)</vt:lpstr>
      <vt:lpstr>Basic Patterns of Cash Flow</vt:lpstr>
      <vt:lpstr>PowerPoint Presentation</vt:lpstr>
      <vt:lpstr>PowerPoint Presentation</vt:lpstr>
      <vt:lpstr>Simple Interest Future Value</vt:lpstr>
      <vt:lpstr>Simple Interest Present Value</vt:lpstr>
      <vt:lpstr>Simple Interest Present Value</vt:lpstr>
      <vt:lpstr>Future Value of a Single Amount</vt:lpstr>
      <vt:lpstr>Future Value of a Single Amount: The Equation for Future Value</vt:lpstr>
      <vt:lpstr>Using Future Value Tables</vt:lpstr>
      <vt:lpstr>Future Value of a Single Amount: The Equation for Future Value</vt:lpstr>
      <vt:lpstr>Figure 5.4  Future Value Relationship</vt:lpstr>
      <vt:lpstr>Double Your Money!!!</vt:lpstr>
      <vt:lpstr>Types of Compounding Problems</vt:lpstr>
      <vt:lpstr>Types of Compounding Problems Solving for the Rate (k)</vt:lpstr>
      <vt:lpstr>Types of Compounding Problems Solving for Time (n) or Holding Periods</vt:lpstr>
      <vt:lpstr>Types of Compounding Problems Solving for Time (n) – using logarithms</vt:lpstr>
      <vt:lpstr>Types of Compounding Problems Solving for the Future Value (FVn)</vt:lpstr>
      <vt:lpstr>Types of Compounding Problems Finding the amount of money to invest (PV0)</vt:lpstr>
      <vt:lpstr>Present Value of a Single Amount</vt:lpstr>
      <vt:lpstr>Personal Finance Example</vt:lpstr>
      <vt:lpstr>Present Value of a Single Amount: The Equation for Present Value</vt:lpstr>
      <vt:lpstr>Using Present Value Tables</vt:lpstr>
      <vt:lpstr>Present Value of a Single Amount: The Equation for Future Value</vt:lpstr>
      <vt:lpstr>Figure 5.5  Present Value Relationship</vt:lpstr>
      <vt:lpstr>Annuities</vt:lpstr>
      <vt:lpstr>Personal Finance Example</vt:lpstr>
      <vt:lpstr>Table 5.1 Comparison of Ordinary Annuity and Annuity Due Cash Flows ($1,000, 5 Years)</vt:lpstr>
      <vt:lpstr>Finding the Future Value of an Ordinary Annuity</vt:lpstr>
      <vt:lpstr>Finding the Present Value of an Ordinary Annuity</vt:lpstr>
      <vt:lpstr>Finding the Present Value of an Ordinary Annuity (cont.)</vt:lpstr>
      <vt:lpstr>Table 5.2 Long Method for Finding the Present Value of an Ordinary Annuity</vt:lpstr>
      <vt:lpstr>Finding the Future Value of an Annuity Due</vt:lpstr>
      <vt:lpstr>Finding the Present Value of an Annuity Due</vt:lpstr>
      <vt:lpstr>Valuation Using Table III</vt:lpstr>
      <vt:lpstr>Valuation Using Table IV</vt:lpstr>
      <vt:lpstr>Finding the Present Value of a Perpetuity</vt:lpstr>
      <vt:lpstr>Personal Finance Example</vt:lpstr>
      <vt:lpstr>Future Value of a Mixed Stream</vt:lpstr>
      <vt:lpstr>Future Value of a Mixed Stream</vt:lpstr>
      <vt:lpstr>Present Value of a Mixed Stream</vt:lpstr>
      <vt:lpstr>Present Value of a Mixed Stream</vt:lpstr>
      <vt:lpstr>Compounding Interest More Frequently Than Annually</vt:lpstr>
      <vt:lpstr>Table 5.3 Future Value from Investing $100 at 8% Interest Compounded Semiannually over 24 Months (2 Years)</vt:lpstr>
      <vt:lpstr>Table 5.4 Future Value from Investing $100 at 8% Interest Compounded Quarterly over 24 Months (2 Years)</vt:lpstr>
      <vt:lpstr>Table 5.5 Future Value from Investing $100 at 8% Interest Compounded Quarterly over 24 Months (2 Years)</vt:lpstr>
      <vt:lpstr>Compounding Interest More Frequently Than Annually (cont.)</vt:lpstr>
      <vt:lpstr>Continuous Compounding</vt:lpstr>
      <vt:lpstr>Personal Finance Example</vt:lpstr>
      <vt:lpstr>Nominal and Effective Annual Rates of Interest</vt:lpstr>
      <vt:lpstr>Personal Finance Example</vt:lpstr>
      <vt:lpstr>Special Applications of Time Value: Deposits Needed to Accumulate a Future Sum</vt:lpstr>
      <vt:lpstr>Special Applications of Time Value: Loan Amortization</vt:lpstr>
      <vt:lpstr>Special Applications of Time Value: Loan Amortization (cont.)</vt:lpstr>
      <vt:lpstr>Table 5.6 Loan Amortization Schedule  ($6,000 Principal, 10% Interest, 4-Year Repayment Period) </vt:lpstr>
      <vt:lpstr>Special Applications of Time Value: Finding Interest or Growth Rates</vt:lpstr>
      <vt:lpstr>Personal Finance Example</vt:lpstr>
      <vt:lpstr>Special Applications of Time Value: Finding an Unknown Number of Periods</vt:lpstr>
      <vt:lpstr>Integrative Case: Track Software, Inc.</vt:lpstr>
      <vt:lpstr>Integrative Case: Track Software, Inc.</vt:lpstr>
      <vt:lpstr>Integrative Case: Track Software, Inc.</vt:lpstr>
      <vt:lpstr>Integrative Case: Track Software, Inc.</vt:lpstr>
      <vt:lpstr>Integrative Case: Track Software, Inc.</vt:lpstr>
      <vt:lpstr>Integrative Case: Track Software, Inc.</vt:lpstr>
      <vt:lpstr>Integrative Case: Track Software, Inc.</vt:lpstr>
      <vt:lpstr>Integrative Case: Track Software, Inc.</vt:lpstr>
      <vt:lpstr>Integrative Case: Track Software, Inc.</vt:lpstr>
    </vt:vector>
  </TitlesOfParts>
  <Company>Lynn L'Heureux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 L'Heureux</dc:creator>
  <cp:lastModifiedBy>User</cp:lastModifiedBy>
  <cp:revision>82</cp:revision>
  <dcterms:created xsi:type="dcterms:W3CDTF">2011-03-10T04:12:01Z</dcterms:created>
  <dcterms:modified xsi:type="dcterms:W3CDTF">2022-06-30T09:21:53Z</dcterms:modified>
</cp:coreProperties>
</file>