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93" r:id="rId2"/>
    <p:sldId id="381" r:id="rId3"/>
    <p:sldId id="380" r:id="rId4"/>
    <p:sldId id="413" r:id="rId5"/>
    <p:sldId id="382" r:id="rId6"/>
    <p:sldId id="383" r:id="rId7"/>
    <p:sldId id="384" r:id="rId8"/>
    <p:sldId id="391" r:id="rId9"/>
    <p:sldId id="392" r:id="rId10"/>
    <p:sldId id="41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1B0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/>
  </p:normalViewPr>
  <p:slideViewPr>
    <p:cSldViewPr>
      <p:cViewPr varScale="1">
        <p:scale>
          <a:sx n="75" d="100"/>
          <a:sy n="75" d="100"/>
        </p:scale>
        <p:origin x="16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5" Type="http://schemas.openxmlformats.org/officeDocument/2006/relationships/slide" Target="slides/slide26.xml"/><Relationship Id="rId4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1BF6B-4E45-41E2-A816-04CBD1A4CF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E1C18-30E9-44A9-BDDB-C19816C1014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683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8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CDC00-0DFD-487E-8D4A-6A9BF6E48B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92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92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B5934-CB7B-40AF-8EFF-8DA7F27D5C3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24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5AC7D-ED9A-42FF-8C81-6A268EC37DA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44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FD403-EF38-4848-A8D8-7308B0B8A52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765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CA3C5-2C25-49C0-88FB-7D7F6E08E73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85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DC30A-6F00-40A5-952C-D03F76AF2B0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77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3738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77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55" tIns="44435" rIns="90455" bIns="4443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B9C14-7EB3-4194-877B-3E2F185A5E6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959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7575" y="4343400"/>
            <a:ext cx="502443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05" tIns="43303" rIns="86605" bIns="43303"/>
          <a:lstStyle/>
          <a:p>
            <a:r>
              <a:rPr lang="en-US" altLang="en-US"/>
              <a:t>unification and substitution help focus the search on replacements for variables that really matter to the proof (cf. the Natural Deduction rules for universal elimination which doesn’t do that).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FEF17-4AEF-4F1C-BCCB-FFD3E5885F8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98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7575" y="4343400"/>
            <a:ext cx="502443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1" tIns="43306" rIns="86611" bIns="43306"/>
          <a:lstStyle/>
          <a:p>
            <a:r>
              <a:rPr lang="en-US" altLang="en-US"/>
              <a:t>unification and substitution help focus the search on replacements for variables that really matter to the proof (cf. the Natural Deduction rules for universal elimination which doesn’t do that).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1A42E-1B41-4675-92F9-89060009D40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000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0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7575" y="4343400"/>
            <a:ext cx="502443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1" tIns="43306" rIns="86611" bIns="43306"/>
          <a:lstStyle/>
          <a:p>
            <a:pPr>
              <a:buFontTx/>
              <a:buChar char="•"/>
            </a:pPr>
            <a:r>
              <a:rPr lang="en-US" altLang="en-US"/>
              <a:t>To avoid failure like in (4) it is important to “standardize variables apart”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unify(P(a,x),P(y,b)) can be done with substitution {x/b,y/a}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the trickiest part of unification is dealing with functions;  in particular, cannot replace a variable by a term containing that variable; i.e., cannot replace x by f(x).  [this is referred to as “occurs check”]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constraints on unification:  every occurrence of a variable has the same term substituted for it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in section, probably next week, will do some unification practice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0AD9-D7C7-4E37-A926-25045B1B1B4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021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7575" y="4343400"/>
            <a:ext cx="502443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2" tIns="45705" rIns="91412" bIns="45705"/>
          <a:lstStyle/>
          <a:p>
            <a:pPr marL="228600" indent="-228600">
              <a:buFontTx/>
              <a:buAutoNum type="arabicPeriod"/>
            </a:pPr>
            <a:r>
              <a:rPr lang="en-US" altLang="en-US"/>
              <a:t>Need subst+unification to relate facts to general rules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p and q are  literals (positive or negative atomic clauses; i.e. pred(a,x) or negation of pred(y,b) etc)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text has proof of refutation completeness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F15AF-CE3D-4BEB-9BAF-744137F5C9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901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0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E2D47-C3E6-45B8-B5A6-3406833A419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051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51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7575" y="4343400"/>
            <a:ext cx="502443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1" tIns="43306" rIns="86611" bIns="43306"/>
          <a:lstStyle/>
          <a:p>
            <a:pPr>
              <a:buFontTx/>
              <a:buChar char="-"/>
            </a:pPr>
            <a:r>
              <a:rPr lang="en-US" altLang="en-US"/>
              <a:t>****need to define completeness!!!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6A76F-0507-4AFE-8CC8-70ED24C5D2D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80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4693-B369-49F4-8ACE-4975FEFAEBA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72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B0391-A110-4A87-85C9-CC619821DBB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21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2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EF105-68B4-4F4E-88AE-D9FFD06D7A1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42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4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B745C-D899-4B0E-B422-D6B4F33650A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62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ACF1E-9BD7-4372-91F1-DB2BA74C6C3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0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95532-7D8B-4F82-AB6D-F569409F4B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26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pic>
        <p:nvPicPr>
          <p:cNvPr id="19459" name="Picture 3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pic>
        <p:nvPicPr>
          <p:cNvPr id="19461" name="Picture 5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b="0"/>
            </a:lvl1pPr>
          </a:lstStyle>
          <a:p>
            <a:fld id="{DD8CED35-F7E7-490B-9613-3235833FF3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FC0E5-6CA2-437E-A5B5-9B8551926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3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ED60D-E795-427B-B8ED-2FF4DB072B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28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3D68F-8A48-487E-B49A-EE8769C41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8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58B07-511A-4F8F-9A71-8F3663F81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3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AC9DA-8CF1-476D-B92A-78C109F77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9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EEBD8-DE90-48A7-9930-0802F480FC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1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DF78B-F817-4355-892C-45391943A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DA84-7CAB-4BBA-8557-6003FFB5B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42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4E8AC-0BF9-4CE2-A1FA-CA599750F8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B355-93CB-4C59-825A-682D9C2838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1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ltGray">
          <a:xfrm>
            <a:off x="228600" y="228600"/>
            <a:ext cx="86868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618288"/>
            <a:ext cx="2895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Dr. M. S. Uddin, CSE Dept, JU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3900" y="66167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54A858AF-E326-4C64-BA94-BA8BDA9923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EF54-AFF1-4D68-B57D-B1845041C57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First-order inference rules: Modus Ponens, Modus Tollens </a:t>
            </a:r>
          </a:p>
          <a:p>
            <a:r>
              <a:rPr lang="en-US" altLang="en-US"/>
              <a:t>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F5FE-4831-4E3B-9B65-B8FCD412C5A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Anatomy of a propositional function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				P(x) = x + 5 &gt; x</a:t>
            </a:r>
          </a:p>
        </p:txBody>
      </p:sp>
      <p:sp>
        <p:nvSpPr>
          <p:cNvPr id="608260" name="AutoShape 4"/>
          <p:cNvSpPr>
            <a:spLocks/>
          </p:cNvSpPr>
          <p:nvPr/>
        </p:nvSpPr>
        <p:spPr bwMode="auto">
          <a:xfrm rot="16200000">
            <a:off x="5486400" y="2286000"/>
            <a:ext cx="533400" cy="1600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2895600" y="35052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Arial" panose="020B0604020202020204" pitchFamily="34" charset="0"/>
              </a:rPr>
              <a:t>variable</a:t>
            </a:r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4953000" y="35052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Arial" panose="020B0604020202020204" pitchFamily="34" charset="0"/>
              </a:rPr>
              <a:t>predicate</a:t>
            </a:r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 flipV="1">
            <a:off x="3505200" y="2819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2A14-8031-4976-9B36-F0014323F07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140825" cy="1439863"/>
          </a:xfrm>
        </p:spPr>
        <p:txBody>
          <a:bodyPr/>
          <a:lstStyle/>
          <a:p>
            <a:r>
              <a:rPr lang="en-US" altLang="en-US"/>
              <a:t>Universal instantiation (UI)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predicate that has no variables is called a ground atom.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Every instantiation of a universally quantified sentence is entailed by it: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</a:t>
            </a:r>
            <a:r>
              <a:rPr lang="en-US" altLang="en-US" sz="2000" i="1"/>
              <a:t>v</a:t>
            </a:r>
            <a:r>
              <a:rPr lang="en-US" altLang="en-US" sz="2000"/>
              <a:t> </a:t>
            </a:r>
            <a:r>
              <a:rPr lang="el-GR" altLang="en-US" sz="200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/>
            </a:r>
            <a:b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</a:br>
            <a:endParaRPr lang="en-US" altLang="en-US" sz="200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000"/>
              <a:t>Subst({v/g}, </a:t>
            </a:r>
            <a:r>
              <a:rPr lang="el-GR" altLang="en-US" sz="200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	for any variable </a:t>
            </a:r>
            <a:r>
              <a:rPr lang="en-US" altLang="en-US" sz="2000" i="1"/>
              <a:t>v</a:t>
            </a:r>
            <a:r>
              <a:rPr lang="en-US" altLang="en-US" sz="2000"/>
              <a:t> and ground term </a:t>
            </a:r>
            <a:r>
              <a:rPr lang="en-US" altLang="en-US" sz="2000" i="1"/>
              <a:t>g (</a:t>
            </a:r>
            <a:r>
              <a:rPr lang="en-US" altLang="en-US" sz="2000" i="1">
                <a:solidFill>
                  <a:srgbClr val="FF0000"/>
                </a:solidFill>
              </a:rPr>
              <a:t>Subst(x,y) =</a:t>
            </a:r>
            <a:r>
              <a:rPr lang="en-US" altLang="en-US" sz="2000" i="1"/>
              <a:t> </a:t>
            </a:r>
            <a:r>
              <a:rPr lang="en-US" altLang="en-US" sz="2000" i="1">
                <a:solidFill>
                  <a:srgbClr val="FF0000"/>
                </a:solidFill>
              </a:rPr>
              <a:t>substitution of y by x</a:t>
            </a:r>
            <a:r>
              <a:rPr lang="en-US" altLang="en-US" sz="2000" i="1"/>
              <a:t>)</a:t>
            </a: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sym typeface="Symbol" panose="05050102010706020507" pitchFamily="18" charset="2"/>
              </a:rPr>
              <a:t></a:t>
            </a:r>
            <a:r>
              <a:rPr lang="en-US" altLang="en-US" sz="2000"/>
              <a:t>x </a:t>
            </a: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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 yields: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/>
              <a:t>Richard</a:t>
            </a:r>
            <a:r>
              <a:rPr lang="en-US" altLang="en-US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/>
              <a:t>King</a:t>
            </a:r>
            <a:r>
              <a:rPr lang="en-US" altLang="en-US" sz="2000"/>
              <a:t>(</a:t>
            </a:r>
            <a:r>
              <a:rPr lang="en-US" altLang="en-US" sz="2000" i="1"/>
              <a:t>Father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Greedy</a:t>
            </a:r>
            <a:r>
              <a:rPr lang="en-US" altLang="en-US" sz="2000"/>
              <a:t>(</a:t>
            </a:r>
            <a:r>
              <a:rPr lang="en-US" altLang="en-US" sz="2000" i="1"/>
              <a:t>Father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))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</a:t>
            </a:r>
            <a:r>
              <a:rPr lang="en-US" altLang="en-US" sz="2000" i="1"/>
              <a:t>Evil</a:t>
            </a:r>
            <a:r>
              <a:rPr lang="en-US" altLang="en-US" sz="2000"/>
              <a:t>(</a:t>
            </a:r>
            <a:r>
              <a:rPr lang="en-US" altLang="en-US" sz="2000" i="1"/>
              <a:t>Father</a:t>
            </a:r>
            <a:r>
              <a:rPr lang="en-US" altLang="en-US" sz="2000"/>
              <a:t>(</a:t>
            </a:r>
            <a:r>
              <a:rPr lang="en-US" altLang="en-US" sz="2000" i="1"/>
              <a:t>John</a:t>
            </a:r>
            <a:r>
              <a:rPr lang="en-US" altLang="en-US" sz="2000"/>
              <a:t>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500"/>
              <a:t>.</a:t>
            </a:r>
          </a:p>
        </p:txBody>
      </p:sp>
      <p:sp>
        <p:nvSpPr>
          <p:cNvPr id="571396" name="Line 4"/>
          <p:cNvSpPr>
            <a:spLocks noChangeShapeType="1"/>
          </p:cNvSpPr>
          <p:nvPr/>
        </p:nvSpPr>
        <p:spPr bwMode="auto">
          <a:xfrm>
            <a:off x="3733800" y="2514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752B-240F-45B7-8551-8A1C80AD4D3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Existential instantiation (EI)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For any sentence </a:t>
            </a:r>
            <a:r>
              <a:rPr lang="el-GR" altLang="en-US" sz="200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/>
              <a:t>, variable </a:t>
            </a:r>
            <a:r>
              <a:rPr lang="en-US" altLang="en-US" sz="2000" i="1"/>
              <a:t>v</a:t>
            </a:r>
            <a:r>
              <a:rPr lang="en-US" altLang="en-US" sz="2000"/>
              <a:t>, and constant symbol </a:t>
            </a:r>
            <a:r>
              <a:rPr lang="en-US" altLang="en-US" sz="2000" i="1"/>
              <a:t>k that does </a:t>
            </a:r>
            <a:r>
              <a:rPr lang="en-US" altLang="en-US" sz="2000" i="1">
                <a:solidFill>
                  <a:srgbClr val="FF0000"/>
                </a:solidFill>
              </a:rPr>
              <a:t>not</a:t>
            </a:r>
            <a:r>
              <a:rPr lang="en-US" altLang="en-US" sz="2000" i="1"/>
              <a:t> appear elsewhere in the knowledge base</a:t>
            </a:r>
            <a:r>
              <a:rPr lang="en-US" altLang="en-US" sz="2000"/>
              <a:t>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000" i="1"/>
              <a:t>v</a:t>
            </a:r>
            <a:r>
              <a:rPr lang="en-US" altLang="en-US" sz="2000"/>
              <a:t> </a:t>
            </a:r>
            <a:r>
              <a:rPr lang="el-GR" altLang="en-US" sz="200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endParaRPr lang="en-US" altLang="en-US" sz="200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200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/>
              <a:t>Subst({v/k}, </a:t>
            </a:r>
            <a:r>
              <a:rPr lang="el-GR" altLang="en-US" sz="200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/>
              <a:t>)</a:t>
            </a:r>
          </a:p>
          <a:p>
            <a:pPr lvl="4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l-GR" altLang="en-US" sz="200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000" i="1"/>
              <a:t>x</a:t>
            </a:r>
            <a:r>
              <a:rPr lang="en-US" altLang="en-US" sz="2000"/>
              <a:t> </a:t>
            </a:r>
            <a:r>
              <a:rPr lang="en-US" altLang="en-US" sz="2000" i="1"/>
              <a:t>Crown</a:t>
            </a:r>
            <a:r>
              <a:rPr lang="en-US" altLang="en-US" sz="2000"/>
              <a:t>(</a:t>
            </a:r>
            <a:r>
              <a:rPr lang="en-US" altLang="en-US" sz="2000" i="1"/>
              <a:t>x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OnHead</a:t>
            </a:r>
            <a:r>
              <a:rPr lang="en-US" altLang="en-US" sz="2000"/>
              <a:t>(</a:t>
            </a:r>
            <a:r>
              <a:rPr lang="en-US" altLang="en-US" sz="2000" i="1"/>
              <a:t>x,John</a:t>
            </a:r>
            <a:r>
              <a:rPr lang="en-US" altLang="en-US" sz="2000"/>
              <a:t>) yields:</a:t>
            </a:r>
          </a:p>
          <a:p>
            <a:pPr lvl="4">
              <a:lnSpc>
                <a:spcPct val="80000"/>
              </a:lnSpc>
            </a:pPr>
            <a:endParaRPr lang="en-US" altLang="en-US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i="1"/>
              <a:t>Crown</a:t>
            </a:r>
            <a:r>
              <a:rPr lang="en-US" altLang="en-US" sz="2000"/>
              <a:t>(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/>
              <a:t>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</a:t>
            </a:r>
            <a:r>
              <a:rPr lang="en-US" altLang="en-US" sz="2000" i="1"/>
              <a:t>OnHead</a:t>
            </a:r>
            <a:r>
              <a:rPr lang="en-US" altLang="en-US" sz="2000"/>
              <a:t>(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,John</a:t>
            </a:r>
            <a:r>
              <a:rPr lang="en-US" altLang="en-US" sz="2000"/>
              <a:t>)</a:t>
            </a:r>
          </a:p>
          <a:p>
            <a:pPr lvl="4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provided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1</a:t>
            </a:r>
            <a:r>
              <a:rPr lang="en-US" altLang="en-US" sz="2000"/>
              <a:t> is a new constant symbol, called a </a:t>
            </a:r>
            <a:r>
              <a:rPr lang="en-US" altLang="en-US" sz="2000">
                <a:solidFill>
                  <a:schemeClr val="accent2"/>
                </a:solidFill>
              </a:rPr>
              <a:t>Skolem constant</a:t>
            </a:r>
            <a:endParaRPr lang="en-US" altLang="en-US" sz="200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>
            <a:off x="3581400" y="2743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1E29-676E-481D-A19B-4351AEF6F4F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 versus UI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UI can be applied several times to </a:t>
            </a:r>
            <a:r>
              <a:rPr lang="en-US" altLang="en-US" sz="2000" i="1"/>
              <a:t>add</a:t>
            </a:r>
            <a:r>
              <a:rPr lang="en-US" altLang="en-US" sz="2000"/>
              <a:t> new sentences; the new KB is logically equivalent to the old.</a:t>
            </a:r>
          </a:p>
          <a:p>
            <a:r>
              <a:rPr lang="en-US" altLang="en-US" sz="2000"/>
              <a:t>EI can be applied once to replace the existential sentence; the new KB is not equivalent to the old but is satisfiable if the old KB was satisfiable.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E42B-4827-4D24-A027-ED81C34CAC4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Reduction to propositional inference</a:t>
            </a:r>
            <a:endParaRPr lang="en-US" altLang="en-US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Suppose the KB contains just the following: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</a:t>
            </a:r>
            <a:r>
              <a:rPr lang="en-US" altLang="en-US" sz="2000"/>
              <a:t>x King(x)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Greedy(x)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Evil(x)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King(John)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Greedy(John)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Brother(Richard,John)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Instantiating the universal sentence in </a:t>
            </a:r>
            <a:r>
              <a:rPr lang="en-US" altLang="en-US" sz="2000">
                <a:solidFill>
                  <a:srgbClr val="FF0000"/>
                </a:solidFill>
              </a:rPr>
              <a:t>all possible</a:t>
            </a:r>
            <a:r>
              <a:rPr lang="en-US" altLang="en-US" sz="2000"/>
              <a:t> ways, we have: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King(John)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Greedy(John)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Evil(John)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King(Richard)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Greedy(Richard)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Evil(Richard)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King(John)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Greedy(John)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/>
              <a:t>Brother(Richard,John)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The new KB is </a:t>
            </a:r>
            <a:r>
              <a:rPr lang="en-US" altLang="en-US" sz="2000">
                <a:solidFill>
                  <a:schemeClr val="accent2"/>
                </a:solidFill>
              </a:rPr>
              <a:t>propositionalized</a:t>
            </a:r>
            <a:r>
              <a:rPr lang="en-US" altLang="en-US" sz="2000"/>
              <a:t>: proposition symbols 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	 John, Richard and also King(John), Greedy(John), Evil(John), King(Richard),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8B30-929B-4403-8BCF-109202DD1C4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3063"/>
            <a:ext cx="7772400" cy="1379537"/>
          </a:xfrm>
        </p:spPr>
        <p:txBody>
          <a:bodyPr/>
          <a:lstStyle/>
          <a:p>
            <a:r>
              <a:rPr lang="en-US" altLang="en-US"/>
              <a:t>Making modus ponens complete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571625"/>
            <a:ext cx="8029575" cy="4606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Modus ponens is incomplete in a general KB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Need other inference rules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E.g. KB = {A</a:t>
            </a:r>
            <a:r>
              <a:rPr lang="en-US" altLang="en-US" sz="2000">
                <a:sym typeface="Symbol" panose="05050102010706020507" pitchFamily="18" charset="2"/>
              </a:rPr>
              <a:t>B}, we cannot infer anything with MP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There is a (finite) set of inference rules such that repeatedly applying them forms a complete inference procedure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All valid sentences can be inferred in this way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For each inference rule, we can associate the infinite set of logical axioms (implications) that corresponds to each possible instantiation of the rule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E.g. and-elimination corresponds to all axioms of the form A</a:t>
            </a:r>
            <a:r>
              <a:rPr lang="en-US" altLang="en-US" sz="2000">
                <a:sym typeface="Symbol" panose="05050102010706020507" pitchFamily="18" charset="2"/>
              </a:rPr>
              <a:t>B=&gt;A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Note that the axioms are in our FOL language, whereas inference rules are in a “meta-language”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Modus ponens becomes complete if we add to our knowledge bases all the logical axioms corresponding to the other inference rules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1D46-40E5-4A52-B9FA-033B3AAE3B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>
                <a:solidFill>
                  <a:schemeClr val="accent2"/>
                </a:solidFill>
              </a:rPr>
              <a:t>Inference in FOL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-150495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endParaRPr lang="en-US" altLang="en-US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Entailment:</a:t>
            </a:r>
            <a:r>
              <a:rPr lang="en-US" altLang="en-US">
                <a:solidFill>
                  <a:schemeClr val="accent2"/>
                </a:solidFill>
              </a:rPr>
              <a:t> KB   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en-US">
                <a:solidFill>
                  <a:schemeClr val="accent2"/>
                </a:solidFill>
              </a:rPr>
              <a:t>  whenever every model of KB is also a model of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en-US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586756" name="Group 4"/>
          <p:cNvGrpSpPr>
            <a:grpSpLocks/>
          </p:cNvGrpSpPr>
          <p:nvPr/>
        </p:nvGrpSpPr>
        <p:grpSpPr bwMode="auto">
          <a:xfrm>
            <a:off x="3743325" y="1789113"/>
            <a:ext cx="320675" cy="320675"/>
            <a:chOff x="1728" y="3120"/>
            <a:chExt cx="144" cy="144"/>
          </a:xfrm>
        </p:grpSpPr>
        <p:sp>
          <p:nvSpPr>
            <p:cNvPr id="586757" name="Line 5"/>
            <p:cNvSpPr>
              <a:spLocks noChangeShapeType="1"/>
            </p:cNvSpPr>
            <p:nvPr/>
          </p:nvSpPr>
          <p:spPr bwMode="auto">
            <a:xfrm>
              <a:off x="1728" y="312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758" name="Line 6"/>
            <p:cNvSpPr>
              <a:spLocks noChangeShapeType="1"/>
            </p:cNvSpPr>
            <p:nvPr/>
          </p:nvSpPr>
          <p:spPr bwMode="auto">
            <a:xfrm>
              <a:off x="1728" y="3168"/>
              <a:ext cx="14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759" name="Line 7"/>
            <p:cNvSpPr>
              <a:spLocks noChangeShapeType="1"/>
            </p:cNvSpPr>
            <p:nvPr/>
          </p:nvSpPr>
          <p:spPr bwMode="auto">
            <a:xfrm>
              <a:off x="1728" y="3216"/>
              <a:ext cx="14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304800" y="1524000"/>
            <a:ext cx="8382000" cy="1200150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61" name="Text Box 9"/>
          <p:cNvSpPr txBox="1">
            <a:spLocks noChangeArrowheads="1"/>
          </p:cNvSpPr>
          <p:nvPr/>
        </p:nvSpPr>
        <p:spPr bwMode="auto">
          <a:xfrm>
            <a:off x="304800" y="3048000"/>
            <a:ext cx="838200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/>
              <a:t>Inference procedures:</a:t>
            </a:r>
          </a:p>
          <a:p>
            <a:pPr lvl="1" eaLnBrk="0" hangingPunct="0">
              <a:spcBef>
                <a:spcPct val="50000"/>
              </a:spcBef>
              <a:buFontTx/>
              <a:buChar char="o"/>
            </a:pP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propositionalization</a:t>
            </a:r>
            <a:r>
              <a:rPr lang="en-US" altLang="en-US"/>
              <a:t>  (Universal and Existential elimination; convert to Propositional Logic; apply prop logic inference)</a:t>
            </a:r>
          </a:p>
          <a:p>
            <a:pPr lvl="1" eaLnBrk="0" hangingPunct="0">
              <a:spcBef>
                <a:spcPct val="50000"/>
              </a:spcBef>
              <a:buFontTx/>
              <a:buChar char="o"/>
            </a:pP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lifted inference rules</a:t>
            </a:r>
            <a:r>
              <a:rPr lang="en-US" altLang="en-US"/>
              <a:t>, and in particular </a:t>
            </a:r>
            <a:r>
              <a:rPr lang="en-US" altLang="en-US">
                <a:solidFill>
                  <a:schemeClr val="accent2"/>
                </a:solidFill>
              </a:rPr>
              <a:t>refutation/resolution</a:t>
            </a:r>
            <a:r>
              <a:rPr lang="en-US" altLang="en-US"/>
              <a:t> proof for FOL</a:t>
            </a:r>
          </a:p>
          <a:p>
            <a:pPr lvl="1" eaLnBrk="0" hangingPunct="0">
              <a:spcBef>
                <a:spcPct val="50000"/>
              </a:spcBef>
              <a:buFontTx/>
              <a:buChar char="o"/>
            </a:pP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forward/backward chaining </a:t>
            </a:r>
            <a:r>
              <a:rPr lang="en-US" altLang="en-US"/>
              <a:t>for definite clauses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6DC6-61EC-4F09-A8E2-70BD0C96E24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Propositionalization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5788"/>
            <a:ext cx="77724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Problem: with function symbols, there are infinitely many ground terms,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e.g., </a:t>
            </a:r>
            <a:r>
              <a:rPr lang="en-US" altLang="en-US" sz="2000" i="1">
                <a:solidFill>
                  <a:schemeClr val="accent2"/>
                </a:solidFill>
              </a:rPr>
              <a:t>Father</a:t>
            </a:r>
            <a:r>
              <a:rPr lang="en-US" altLang="en-US" sz="2000">
                <a:solidFill>
                  <a:schemeClr val="accent2"/>
                </a:solidFill>
              </a:rPr>
              <a:t>(</a:t>
            </a:r>
            <a:r>
              <a:rPr lang="en-US" altLang="en-US" sz="2000" i="1">
                <a:solidFill>
                  <a:schemeClr val="accent2"/>
                </a:solidFill>
              </a:rPr>
              <a:t>Father</a:t>
            </a:r>
            <a:r>
              <a:rPr lang="en-US" altLang="en-US" sz="2000">
                <a:solidFill>
                  <a:schemeClr val="accent2"/>
                </a:solidFill>
              </a:rPr>
              <a:t>(</a:t>
            </a:r>
            <a:r>
              <a:rPr lang="en-US" altLang="en-US" sz="2000" i="1">
                <a:solidFill>
                  <a:schemeClr val="accent2"/>
                </a:solidFill>
              </a:rPr>
              <a:t>Father</a:t>
            </a:r>
            <a:r>
              <a:rPr lang="en-US" altLang="en-US" sz="2000">
                <a:solidFill>
                  <a:schemeClr val="accent2"/>
                </a:solidFill>
              </a:rPr>
              <a:t>(</a:t>
            </a:r>
            <a:r>
              <a:rPr lang="en-US" altLang="en-US" sz="2000" i="1">
                <a:solidFill>
                  <a:schemeClr val="accent2"/>
                </a:solidFill>
              </a:rPr>
              <a:t>John</a:t>
            </a:r>
            <a:r>
              <a:rPr lang="en-US" altLang="en-US" sz="2000">
                <a:solidFill>
                  <a:schemeClr val="accent2"/>
                </a:solidFill>
              </a:rPr>
              <a:t>)))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Theorem: Herbrand (1930). If a sentence </a:t>
            </a:r>
            <a:r>
              <a:rPr lang="el-GR" altLang="en-US" sz="2400">
                <a:solidFill>
                  <a:schemeClr val="accent2"/>
                </a:solidFill>
                <a:cs typeface="Arial" panose="020B0604020202020204" pitchFamily="34" charset="0"/>
              </a:rPr>
              <a:t>α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is entailed by an FOL KB, it is entailed by a finite subset of the propositionalized KB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Idea: For </a:t>
            </a:r>
            <a:r>
              <a:rPr lang="en-US" altLang="en-US" sz="2400" i="1">
                <a:solidFill>
                  <a:schemeClr val="accent2"/>
                </a:solidFill>
              </a:rPr>
              <a:t>n</a:t>
            </a:r>
            <a:r>
              <a:rPr lang="en-US" altLang="en-US" sz="2400">
                <a:solidFill>
                  <a:schemeClr val="accent2"/>
                </a:solidFill>
              </a:rPr>
              <a:t> = 0 to 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∞</a:t>
            </a:r>
            <a:r>
              <a:rPr lang="en-US" altLang="en-US" sz="2400">
                <a:solidFill>
                  <a:schemeClr val="accent2"/>
                </a:solidFill>
              </a:rPr>
              <a:t> do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    create a propositional KB by instantiating with depth-n terms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    see if </a:t>
            </a:r>
            <a:r>
              <a:rPr lang="el-GR" altLang="en-US" sz="2000">
                <a:solidFill>
                  <a:schemeClr val="accent2"/>
                </a:solidFill>
                <a:cs typeface="Arial" panose="020B0604020202020204" pitchFamily="34" charset="0"/>
              </a:rPr>
              <a:t>α</a:t>
            </a:r>
            <a:r>
              <a:rPr lang="en-US" altLang="en-US" sz="2000">
                <a:solidFill>
                  <a:schemeClr val="accent2"/>
                </a:solidFill>
              </a:rPr>
              <a:t> is entailed in this KB (e.g. using refutation)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Problem: works if </a:t>
            </a:r>
            <a:r>
              <a:rPr lang="el-GR" altLang="en-US" sz="2400">
                <a:solidFill>
                  <a:schemeClr val="accent2"/>
                </a:solidFill>
                <a:cs typeface="Arial" panose="020B0604020202020204" pitchFamily="34" charset="0"/>
              </a:rPr>
              <a:t>α</a:t>
            </a:r>
            <a:r>
              <a:rPr lang="en-US" altLang="en-US" sz="2400">
                <a:solidFill>
                  <a:schemeClr val="accent2"/>
                </a:solidFill>
              </a:rPr>
              <a:t> is entailed, loops if </a:t>
            </a:r>
            <a:r>
              <a:rPr lang="el-GR" altLang="en-US" sz="2400">
                <a:solidFill>
                  <a:schemeClr val="accent2"/>
                </a:solidFill>
                <a:cs typeface="Arial" panose="020B0604020202020204" pitchFamily="34" charset="0"/>
              </a:rPr>
              <a:t>α</a:t>
            </a:r>
            <a:r>
              <a:rPr lang="en-US" altLang="en-US" sz="2400">
                <a:solidFill>
                  <a:schemeClr val="accent2"/>
                </a:solidFill>
              </a:rPr>
              <a:t> is not entailed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Theorem: Turing (1936), Church (1936) Entailment for FOL is semi-decidable (algorithms exist that say yes to every entailed sentence, but no algorithm exists that also says no to every non-entailed sentence.)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D122-0022-4335-91E9-13E4B1F3886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Propositionalization: Example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09675"/>
            <a:ext cx="8053387" cy="5440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1800">
                <a:solidFill>
                  <a:schemeClr val="accent2"/>
                </a:solidFill>
              </a:rPr>
              <a:t> x King(x) </a:t>
            </a:r>
            <a:r>
              <a:rPr lang="en-US" altLang="en-US" sz="1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solidFill>
                  <a:schemeClr val="accent2"/>
                </a:solidFill>
              </a:rPr>
              <a:t> Greedy(x) =&gt; Evil(x)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King(John)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Hassan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Giro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Lukasz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Jacomo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John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MSY10" pitchFamily="34" charset="0"/>
              </a:rPr>
              <a:t>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1800">
                <a:solidFill>
                  <a:schemeClr val="accent2"/>
                </a:solidFill>
              </a:rPr>
              <a:t> y Greedy(y)</a:t>
            </a:r>
            <a:endParaRPr lang="en-US" altLang="en-US" sz="200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Would like to conclude Evil(John).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By Propositionalization, write out: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King(John) </a:t>
            </a:r>
            <a:r>
              <a:rPr lang="en-US" altLang="en-US" sz="1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solidFill>
                  <a:schemeClr val="accent2"/>
                </a:solidFill>
              </a:rPr>
              <a:t> Greedy(John) =&gt; Evil(John)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King(Hassan) </a:t>
            </a:r>
            <a:r>
              <a:rPr lang="en-US" altLang="en-US" sz="1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solidFill>
                  <a:schemeClr val="accent2"/>
                </a:solidFill>
              </a:rPr>
              <a:t> Greedy(Hassan) =&gt; Evil(Hassan)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King(Giro) </a:t>
            </a:r>
            <a:r>
              <a:rPr lang="en-US" altLang="en-US" sz="1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solidFill>
                  <a:schemeClr val="accent2"/>
                </a:solidFill>
              </a:rPr>
              <a:t> Greedy(Giro) =&gt; Evil(Giro)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King(Jacomo) </a:t>
            </a:r>
            <a:r>
              <a:rPr lang="en-US" altLang="en-US" sz="1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solidFill>
                  <a:schemeClr val="accent2"/>
                </a:solidFill>
              </a:rPr>
              <a:t> Greedy(Jacomo) =&gt; Evil(Jacomo)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King(Lukasz) </a:t>
            </a:r>
            <a:r>
              <a:rPr lang="en-US" altLang="en-US" sz="1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solidFill>
                  <a:schemeClr val="accent2"/>
                </a:solidFill>
              </a:rPr>
              <a:t> Greedy(Lukasz) =&gt; Evil(Lukasz)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Greedy(John)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Greedy(Hassan) ….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5795963" y="4495800"/>
            <a:ext cx="2676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/>
              <a:t>finally, conclude Evil(John)</a:t>
            </a:r>
          </a:p>
        </p:txBody>
      </p:sp>
      <p:sp>
        <p:nvSpPr>
          <p:cNvPr id="589829" name="WordArt 5"/>
          <p:cNvSpPr>
            <a:spLocks noChangeArrowheads="1" noChangeShapeType="1" noTextEdit="1"/>
          </p:cNvSpPr>
          <p:nvPr/>
        </p:nvSpPr>
        <p:spPr bwMode="auto">
          <a:xfrm>
            <a:off x="5216525" y="3898900"/>
            <a:ext cx="32385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aramond" panose="02020404030301010803" pitchFamily="18" charset="0"/>
              </a:rPr>
              <a:t>}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6442-9122-492C-88A1-9ECE7323C70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Problems with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4000">
                <a:solidFill>
                  <a:schemeClr val="accent2"/>
                </a:solidFill>
              </a:rPr>
              <a:t>propositionalization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Propositionalization seems to generate lots of irrelevant sentences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E.g., from: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>
                <a:solidFill>
                  <a:schemeClr val="accent2"/>
                </a:solidFill>
              </a:rPr>
              <a:t>x King(x)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>
                <a:solidFill>
                  <a:schemeClr val="accent2"/>
                </a:solidFill>
              </a:rPr>
              <a:t> Greedy(x)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>
                <a:solidFill>
                  <a:schemeClr val="accent2"/>
                </a:solidFill>
              </a:rPr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>
                <a:solidFill>
                  <a:schemeClr val="accent2"/>
                </a:solidFill>
              </a:rPr>
              <a:t>y Greedy(y)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Brother(Richard,John)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It seems obvious that </a:t>
            </a:r>
            <a:r>
              <a:rPr lang="en-US" altLang="en-US" sz="2400" i="1">
                <a:solidFill>
                  <a:schemeClr val="accent2"/>
                </a:solidFill>
              </a:rPr>
              <a:t>Evil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John</a:t>
            </a:r>
            <a:r>
              <a:rPr lang="en-US" altLang="en-US" sz="2400">
                <a:solidFill>
                  <a:schemeClr val="accent2"/>
                </a:solidFill>
              </a:rPr>
              <a:t>), but propositionalization produces lots of facts such as </a:t>
            </a:r>
            <a:r>
              <a:rPr lang="en-US" altLang="en-US" sz="2400" i="1">
                <a:solidFill>
                  <a:schemeClr val="accent2"/>
                </a:solidFill>
              </a:rPr>
              <a:t>Greedy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Richard</a:t>
            </a:r>
            <a:r>
              <a:rPr lang="en-US" altLang="en-US" sz="2400">
                <a:solidFill>
                  <a:schemeClr val="accent2"/>
                </a:solidFill>
              </a:rPr>
              <a:t>) that are irrelevant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With </a:t>
            </a:r>
            <a:r>
              <a:rPr lang="en-US" altLang="en-US" sz="2400" i="1">
                <a:solidFill>
                  <a:schemeClr val="accent2"/>
                </a:solidFill>
              </a:rPr>
              <a:t>p k</a:t>
            </a:r>
            <a:r>
              <a:rPr lang="en-US" altLang="en-US" sz="2400">
                <a:solidFill>
                  <a:schemeClr val="accent2"/>
                </a:solidFill>
              </a:rPr>
              <a:t>-ary predicates and </a:t>
            </a:r>
            <a:r>
              <a:rPr lang="en-US" altLang="en-US" sz="2400" i="1">
                <a:solidFill>
                  <a:schemeClr val="accent2"/>
                </a:solidFill>
              </a:rPr>
              <a:t>n</a:t>
            </a:r>
            <a:r>
              <a:rPr lang="en-US" altLang="en-US" sz="2400">
                <a:solidFill>
                  <a:schemeClr val="accent2"/>
                </a:solidFill>
              </a:rPr>
              <a:t> constants, there are </a:t>
            </a:r>
            <a:r>
              <a:rPr lang="en-US" altLang="en-US" sz="2400" i="1">
                <a:solidFill>
                  <a:schemeClr val="accent2"/>
                </a:solidFill>
              </a:rPr>
              <a:t>p</a:t>
            </a:r>
            <a:r>
              <a:rPr lang="en-US" altLang="en-US" sz="24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en-US" sz="2400" i="1">
                <a:solidFill>
                  <a:schemeClr val="accent2"/>
                </a:solidFill>
              </a:rPr>
              <a:t>n</a:t>
            </a:r>
            <a:r>
              <a:rPr lang="en-US" altLang="en-US" sz="2400" i="1" baseline="30000">
                <a:solidFill>
                  <a:schemeClr val="accent2"/>
                </a:solidFill>
              </a:rPr>
              <a:t>k</a:t>
            </a:r>
            <a:r>
              <a:rPr lang="en-US" altLang="en-US" sz="2400">
                <a:solidFill>
                  <a:schemeClr val="accent2"/>
                </a:solidFill>
              </a:rPr>
              <a:t> instantiations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9A5-53A9-4D55-B341-796731387BE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914400"/>
          </a:xfrm>
        </p:spPr>
        <p:txBody>
          <a:bodyPr/>
          <a:lstStyle/>
          <a:p>
            <a:r>
              <a:rPr lang="en-US" altLang="en-US"/>
              <a:t>Modus Ponens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Assume you are given the following two statements: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“you are in this class”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“if you are in this class, you will get a grade”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Let p = “you are in this class”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Let q = “you will get a grade”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By Modus Ponens, you can conclude that you will get a grade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2362200" y="4343400"/>
            <a:ext cx="2286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ym typeface="Symbol" panose="05050102010706020507" pitchFamily="18" charset="2"/>
              </a:rPr>
              <a:t>		p</a:t>
            </a:r>
          </a:p>
          <a:p>
            <a:pPr>
              <a:spcBef>
                <a:spcPct val="20000"/>
              </a:spcBef>
            </a:pPr>
            <a:r>
              <a:rPr lang="en-US" altLang="en-US" sz="3200">
                <a:sym typeface="Symbol" panose="05050102010706020507" pitchFamily="18" charset="2"/>
              </a:rPr>
              <a:t>		</a:t>
            </a:r>
            <a:r>
              <a:rPr lang="en-US" altLang="en-US" sz="3200" u="sng">
                <a:sym typeface="Symbol" panose="05050102010706020507" pitchFamily="18" charset="2"/>
              </a:rPr>
              <a:t>p </a:t>
            </a:r>
            <a:r>
              <a:rPr lang="en-US" altLang="en-US" sz="3200" u="sng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 u="sng">
                <a:sym typeface="Symbol" panose="05050102010706020507" pitchFamily="18" charset="2"/>
              </a:rPr>
              <a:t> q</a:t>
            </a:r>
            <a:endParaRPr lang="en-US" altLang="en-US" sz="320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sz="3200">
                <a:sym typeface="Symbol" panose="05050102010706020507" pitchFamily="18" charset="2"/>
              </a:rPr>
              <a:t>	 </a:t>
            </a:r>
            <a:r>
              <a:rPr lang="en-US" altLang="en-US" sz="3200">
                <a:latin typeface="Symbol" panose="05050102010706020507" pitchFamily="18" charset="2"/>
                <a:sym typeface="Symbol" panose="05050102010706020507" pitchFamily="18" charset="2"/>
              </a:rPr>
              <a:t></a:t>
            </a:r>
            <a:r>
              <a:rPr lang="en-US" altLang="en-US" sz="3200">
                <a:sym typeface="Symbol" panose="05050102010706020507" pitchFamily="18" charset="2"/>
              </a:rPr>
              <a:t> 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476B-55A5-470B-9E13-08744BFDF2F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Generalized Modus Ponens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409700"/>
            <a:ext cx="8072437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Lifted version of the propositional Modus Ponens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For atomic sentences p</a:t>
            </a:r>
            <a:r>
              <a:rPr lang="en-US" altLang="en-US" sz="2400" baseline="-25000">
                <a:solidFill>
                  <a:schemeClr val="accent2"/>
                </a:solidFill>
              </a:rPr>
              <a:t>i</a:t>
            </a:r>
            <a:r>
              <a:rPr lang="en-US" altLang="en-US" sz="2400">
                <a:solidFill>
                  <a:schemeClr val="accent2"/>
                </a:solidFill>
              </a:rPr>
              <a:t>, p</a:t>
            </a:r>
            <a:r>
              <a:rPr lang="en-US" altLang="en-US" sz="2400" baseline="-25000">
                <a:solidFill>
                  <a:schemeClr val="accent2"/>
                </a:solidFill>
              </a:rPr>
              <a:t>i</a:t>
            </a:r>
            <a:r>
              <a:rPr lang="en-US" altLang="en-US" sz="2400">
                <a:solidFill>
                  <a:schemeClr val="accent2"/>
                </a:solidFill>
              </a:rPr>
              <a:t>’, and q, where there is a substitution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</a:rPr>
              <a:t> that satisfies Subst(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</a:rPr>
              <a:t>,p’</a:t>
            </a:r>
            <a:r>
              <a:rPr lang="en-US" altLang="en-US" sz="2400" baseline="-25000">
                <a:solidFill>
                  <a:schemeClr val="accent2"/>
                </a:solidFill>
              </a:rPr>
              <a:t>i</a:t>
            </a:r>
            <a:r>
              <a:rPr lang="en-US" altLang="en-US" sz="2400">
                <a:solidFill>
                  <a:schemeClr val="accent2"/>
                </a:solidFill>
              </a:rPr>
              <a:t>)=Subst(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</a:rPr>
              <a:t>,p</a:t>
            </a:r>
            <a:r>
              <a:rPr lang="en-US" altLang="en-US" sz="2400" baseline="-25000">
                <a:solidFill>
                  <a:schemeClr val="accent2"/>
                </a:solidFill>
              </a:rPr>
              <a:t>i</a:t>
            </a:r>
            <a:r>
              <a:rPr lang="en-US" altLang="en-US" sz="2400">
                <a:solidFill>
                  <a:schemeClr val="accent2"/>
                </a:solidFill>
              </a:rPr>
              <a:t>) for all </a:t>
            </a:r>
            <a:r>
              <a:rPr lang="en-US" altLang="en-US" sz="2400" i="1">
                <a:solidFill>
                  <a:schemeClr val="accent2"/>
                </a:solidFill>
              </a:rPr>
              <a:t>i</a:t>
            </a:r>
          </a:p>
          <a:p>
            <a:pPr algn="ctr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   p’</a:t>
            </a:r>
            <a:r>
              <a:rPr lang="en-US" altLang="en-US" sz="2800" baseline="-25000">
                <a:solidFill>
                  <a:schemeClr val="accent2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 p’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 …, p’</a:t>
            </a:r>
            <a:r>
              <a:rPr lang="en-US" altLang="en-US" sz="2800" baseline="-25000">
                <a:solidFill>
                  <a:schemeClr val="accent2"/>
                </a:solidFill>
              </a:rPr>
              <a:t>n</a:t>
            </a:r>
            <a:r>
              <a:rPr lang="en-US" altLang="en-US" sz="2800">
                <a:solidFill>
                  <a:schemeClr val="accent2"/>
                </a:solidFill>
              </a:rPr>
              <a:t>, (p</a:t>
            </a:r>
            <a:r>
              <a:rPr lang="en-US" altLang="en-US" sz="2800" baseline="-25000">
                <a:solidFill>
                  <a:schemeClr val="accent2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 </a:t>
            </a:r>
            <a:r>
              <a:rPr lang="en-US" altLang="en-US" sz="2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solidFill>
                  <a:schemeClr val="accent2"/>
                </a:solidFill>
              </a:rPr>
              <a:t> … </a:t>
            </a:r>
            <a:r>
              <a:rPr lang="en-US" altLang="en-US" sz="2800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solidFill>
                  <a:schemeClr val="accent2"/>
                </a:solidFill>
              </a:rPr>
              <a:t> p</a:t>
            </a:r>
            <a:r>
              <a:rPr lang="en-US" altLang="en-US" sz="2800" baseline="-25000">
                <a:solidFill>
                  <a:schemeClr val="accent2"/>
                </a:solidFill>
              </a:rPr>
              <a:t>n</a:t>
            </a:r>
            <a:r>
              <a:rPr lang="en-US" altLang="en-US" sz="2800">
                <a:solidFill>
                  <a:schemeClr val="accent2"/>
                </a:solidFill>
                <a:latin typeface="CMSY10" pitchFamily="34" charset="0"/>
              </a:rPr>
              <a:t> =&gt;</a:t>
            </a:r>
            <a:r>
              <a:rPr lang="en-US" altLang="en-US" sz="2800">
                <a:solidFill>
                  <a:schemeClr val="accent2"/>
                </a:solidFill>
              </a:rPr>
              <a:t> q)</a:t>
            </a:r>
          </a:p>
          <a:p>
            <a:pPr algn="ctr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Subst(</a:t>
            </a:r>
            <a:r>
              <a:rPr lang="en-US" altLang="en-US" sz="28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chemeClr val="accent2"/>
                </a:solidFill>
              </a:rPr>
              <a:t>, q)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46088" y="3643313"/>
            <a:ext cx="841533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solidFill>
                  <a:schemeClr val="tx2"/>
                </a:solidFill>
              </a:rPr>
              <a:t>Example: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’</a:t>
            </a:r>
            <a:r>
              <a:rPr lang="en-US" altLang="en-US">
                <a:solidFill>
                  <a:schemeClr val="tx2"/>
                </a:solidFill>
              </a:rPr>
              <a:t> is </a:t>
            </a:r>
            <a:r>
              <a:rPr lang="en-US" altLang="en-US">
                <a:solidFill>
                  <a:schemeClr val="accent2"/>
                </a:solidFill>
              </a:rPr>
              <a:t>King(John)</a:t>
            </a:r>
            <a:r>
              <a:rPr lang="en-US" altLang="en-US">
                <a:solidFill>
                  <a:schemeClr val="tx2"/>
                </a:solidFill>
              </a:rPr>
              <a:t>		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tx2"/>
                </a:solidFill>
              </a:rPr>
              <a:t> is </a:t>
            </a:r>
            <a:r>
              <a:rPr lang="en-US" altLang="en-US">
                <a:solidFill>
                  <a:schemeClr val="accent2"/>
                </a:solidFill>
              </a:rPr>
              <a:t>King(x)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’</a:t>
            </a:r>
            <a:r>
              <a:rPr lang="en-US" altLang="en-US">
                <a:solidFill>
                  <a:schemeClr val="tx2"/>
                </a:solidFill>
              </a:rPr>
              <a:t> is </a:t>
            </a:r>
            <a:r>
              <a:rPr lang="en-US" altLang="en-US">
                <a:solidFill>
                  <a:schemeClr val="accent2"/>
                </a:solidFill>
              </a:rPr>
              <a:t>Greedy(y)</a:t>
            </a:r>
            <a:r>
              <a:rPr lang="en-US" altLang="en-US">
                <a:solidFill>
                  <a:schemeClr val="tx2"/>
                </a:solidFill>
              </a:rPr>
              <a:t>  		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is </a:t>
            </a:r>
            <a:r>
              <a:rPr lang="en-US" altLang="en-US">
                <a:solidFill>
                  <a:schemeClr val="accent2"/>
                </a:solidFill>
              </a:rPr>
              <a:t>Greedy(x)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tx2"/>
                </a:solidFill>
              </a:rPr>
              <a:t> is </a:t>
            </a:r>
            <a:r>
              <a:rPr lang="en-US" altLang="en-US">
                <a:solidFill>
                  <a:schemeClr val="accent2"/>
                </a:solidFill>
              </a:rPr>
              <a:t>{x/ John, y/ John}</a:t>
            </a:r>
            <a:r>
              <a:rPr lang="en-US" altLang="en-US">
                <a:solidFill>
                  <a:schemeClr val="tx2"/>
                </a:solidFill>
              </a:rPr>
              <a:t> 	</a:t>
            </a:r>
            <a:r>
              <a:rPr lang="en-US" altLang="en-US">
                <a:solidFill>
                  <a:schemeClr val="accent2"/>
                </a:solidFill>
              </a:rPr>
              <a:t>q</a:t>
            </a:r>
            <a:r>
              <a:rPr lang="en-US" altLang="en-US">
                <a:solidFill>
                  <a:schemeClr val="tx2"/>
                </a:solidFill>
              </a:rPr>
              <a:t> is </a:t>
            </a:r>
            <a:r>
              <a:rPr lang="en-US" altLang="en-US">
                <a:solidFill>
                  <a:schemeClr val="accent2"/>
                </a:solidFill>
              </a:rPr>
              <a:t>Evil(x)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Subst(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,q)</a:t>
            </a:r>
            <a:r>
              <a:rPr lang="en-US" altLang="en-US">
                <a:solidFill>
                  <a:schemeClr val="tx2"/>
                </a:solidFill>
              </a:rPr>
              <a:t> is </a:t>
            </a:r>
            <a:r>
              <a:rPr lang="en-US" altLang="en-US">
                <a:solidFill>
                  <a:schemeClr val="accent2"/>
                </a:solidFill>
              </a:rPr>
              <a:t>Evil(John)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we say </a:t>
            </a:r>
            <a:r>
              <a:rPr lang="en-US" altLang="en-US">
                <a:solidFill>
                  <a:srgbClr val="CC0000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rgbClr val="CC0000"/>
                </a:solidFill>
              </a:rPr>
              <a:t> “unifies” p</a:t>
            </a:r>
            <a:r>
              <a:rPr lang="en-US" altLang="en-US" baseline="-25000">
                <a:solidFill>
                  <a:srgbClr val="CC0000"/>
                </a:solidFill>
              </a:rPr>
              <a:t>1</a:t>
            </a:r>
            <a:r>
              <a:rPr lang="en-US" altLang="en-US">
                <a:solidFill>
                  <a:srgbClr val="CC0000"/>
                </a:solidFill>
              </a:rPr>
              <a:t>’ and p</a:t>
            </a:r>
            <a:r>
              <a:rPr lang="en-US" altLang="en-US" baseline="-25000">
                <a:solidFill>
                  <a:srgbClr val="CC0000"/>
                </a:solidFill>
              </a:rPr>
              <a:t>1</a:t>
            </a:r>
            <a:r>
              <a:rPr lang="en-US" altLang="en-US">
                <a:solidFill>
                  <a:srgbClr val="CC0000"/>
                </a:solidFill>
              </a:rPr>
              <a:t>; and p</a:t>
            </a:r>
            <a:r>
              <a:rPr lang="en-US" altLang="en-US" baseline="-25000">
                <a:solidFill>
                  <a:srgbClr val="CC0000"/>
                </a:solidFill>
              </a:rPr>
              <a:t>2</a:t>
            </a:r>
            <a:r>
              <a:rPr lang="en-US" altLang="en-US">
                <a:solidFill>
                  <a:srgbClr val="CC0000"/>
                </a:solidFill>
              </a:rPr>
              <a:t>’ and p</a:t>
            </a:r>
            <a:r>
              <a:rPr lang="en-US" altLang="en-US" baseline="-25000">
                <a:solidFill>
                  <a:srgbClr val="CC0000"/>
                </a:solidFill>
              </a:rPr>
              <a:t>2</a:t>
            </a:r>
            <a:r>
              <a:rPr lang="en-US" altLang="en-US">
                <a:solidFill>
                  <a:srgbClr val="CC0000"/>
                </a:solidFill>
              </a:rPr>
              <a:t>. </a:t>
            </a:r>
          </a:p>
        </p:txBody>
      </p:sp>
      <p:sp>
        <p:nvSpPr>
          <p:cNvPr id="592901" name="Line 5"/>
          <p:cNvSpPr>
            <a:spLocks noChangeShapeType="1"/>
          </p:cNvSpPr>
          <p:nvPr/>
        </p:nvSpPr>
        <p:spPr bwMode="auto">
          <a:xfrm>
            <a:off x="1760538" y="3236913"/>
            <a:ext cx="56007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094A-0E66-4463-B733-D3AD9D7FAFA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0988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Soundness of GMP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438275"/>
            <a:ext cx="8001000" cy="4114800"/>
          </a:xfrm>
        </p:spPr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For any sentence p with universally quantified variables and for any substitution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</a:rPr>
              <a:t>, p      Subst(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</a:rPr>
              <a:t>,p)</a:t>
            </a:r>
          </a:p>
        </p:txBody>
      </p:sp>
      <p:grpSp>
        <p:nvGrpSpPr>
          <p:cNvPr id="593924" name="Group 4"/>
          <p:cNvGrpSpPr>
            <a:grpSpLocks/>
          </p:cNvGrpSpPr>
          <p:nvPr/>
        </p:nvGrpSpPr>
        <p:grpSpPr bwMode="auto">
          <a:xfrm>
            <a:off x="3810000" y="1905000"/>
            <a:ext cx="320675" cy="320675"/>
            <a:chOff x="4034" y="1272"/>
            <a:chExt cx="202" cy="202"/>
          </a:xfrm>
        </p:grpSpPr>
        <p:sp>
          <p:nvSpPr>
            <p:cNvPr id="593925" name="Line 5"/>
            <p:cNvSpPr>
              <a:spLocks noChangeShapeType="1"/>
            </p:cNvSpPr>
            <p:nvPr/>
          </p:nvSpPr>
          <p:spPr bwMode="auto">
            <a:xfrm>
              <a:off x="4034" y="1272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26" name="Line 6"/>
            <p:cNvSpPr>
              <a:spLocks noChangeShapeType="1"/>
            </p:cNvSpPr>
            <p:nvPr/>
          </p:nvSpPr>
          <p:spPr bwMode="auto">
            <a:xfrm>
              <a:off x="4034" y="1339"/>
              <a:ext cx="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27" name="Line 7"/>
            <p:cNvSpPr>
              <a:spLocks noChangeShapeType="1"/>
            </p:cNvSpPr>
            <p:nvPr/>
          </p:nvSpPr>
          <p:spPr bwMode="auto">
            <a:xfrm>
              <a:off x="4034" y="1407"/>
              <a:ext cx="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400050" y="2586038"/>
            <a:ext cx="838676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 So, from </a:t>
            </a:r>
            <a:r>
              <a:rPr lang="en-US" altLang="en-US">
                <a:solidFill>
                  <a:schemeClr val="accent2"/>
                </a:solidFill>
              </a:rPr>
              <a:t>(p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’,…,p</a:t>
            </a:r>
            <a:r>
              <a:rPr lang="en-US" altLang="en-US" baseline="-25000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’)</a:t>
            </a:r>
            <a:r>
              <a:rPr lang="en-US" altLang="en-US"/>
              <a:t> we can infer:		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chemeClr val="accent2"/>
                </a:solidFill>
              </a:rPr>
              <a:t>	Subst(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,p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’)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accent2"/>
                </a:solidFill>
              </a:rPr>
              <a:t> …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accent2"/>
                </a:solidFill>
              </a:rPr>
              <a:t> Subst(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,p</a:t>
            </a:r>
            <a:r>
              <a:rPr lang="en-US" altLang="en-US" baseline="-25000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’)    			(1)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 From the implication 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accent2"/>
                </a:solidFill>
              </a:rPr>
              <a:t> …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accent2"/>
                </a:solidFill>
              </a:rPr>
              <a:t> p</a:t>
            </a:r>
            <a:r>
              <a:rPr lang="en-US" altLang="en-US" baseline="-25000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CMSY10" pitchFamily="34" charset="0"/>
              </a:rPr>
              <a:t>=&gt;</a:t>
            </a:r>
            <a:r>
              <a:rPr lang="en-US" altLang="en-US">
                <a:solidFill>
                  <a:schemeClr val="accent2"/>
                </a:solidFill>
              </a:rPr>
              <a:t> q</a:t>
            </a:r>
            <a:r>
              <a:rPr lang="en-US" altLang="en-US"/>
              <a:t> we can infer: 	</a:t>
            </a:r>
            <a:r>
              <a:rPr lang="en-US" altLang="en-US">
                <a:solidFill>
                  <a:schemeClr val="accent2"/>
                </a:solidFill>
              </a:rPr>
              <a:t>Subst(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,p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)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…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accent2"/>
                </a:solidFill>
              </a:rPr>
              <a:t> Subst(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,p</a:t>
            </a:r>
            <a:r>
              <a:rPr lang="en-US" altLang="en-US" baseline="-25000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) </a:t>
            </a:r>
            <a:r>
              <a:rPr lang="en-US" altLang="en-US">
                <a:solidFill>
                  <a:schemeClr val="accent2"/>
                </a:solidFill>
                <a:latin typeface="CMSY10" pitchFamily="34" charset="0"/>
              </a:rPr>
              <a:t>=&gt;</a:t>
            </a:r>
            <a:r>
              <a:rPr lang="en-US" altLang="en-US">
                <a:solidFill>
                  <a:schemeClr val="accent2"/>
                </a:solidFill>
              </a:rPr>
              <a:t> Subst(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,q)  	(2)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/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By the GMP rule, when the first sentence </a:t>
            </a:r>
            <a:r>
              <a:rPr lang="en-US" altLang="en-US">
                <a:solidFill>
                  <a:schemeClr val="accent2"/>
                </a:solidFill>
              </a:rPr>
              <a:t>(1)</a:t>
            </a:r>
            <a:r>
              <a:rPr lang="en-US" altLang="en-US"/>
              <a:t> matches the premise          of </a:t>
            </a:r>
            <a:r>
              <a:rPr lang="en-US" altLang="en-US">
                <a:solidFill>
                  <a:schemeClr val="accent2"/>
                </a:solidFill>
              </a:rPr>
              <a:t>(2) </a:t>
            </a:r>
            <a:r>
              <a:rPr lang="en-US" altLang="en-US"/>
              <a:t>exactly we can infer </a:t>
            </a:r>
            <a:r>
              <a:rPr lang="en-US" altLang="en-US">
                <a:solidFill>
                  <a:schemeClr val="accent2"/>
                </a:solidFill>
              </a:rPr>
              <a:t>Subst(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,q).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rgbClr val="CC0000"/>
                </a:solidFill>
              </a:rPr>
              <a:t>This follows immediately from Modus Ponens.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0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094-7062-4B2F-B4B4-933B2B100EA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42875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Unification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9163"/>
            <a:ext cx="8077200" cy="4114800"/>
          </a:xfrm>
        </p:spPr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To apply GMP we need a substitution that </a:t>
            </a:r>
            <a:r>
              <a:rPr lang="en-US" altLang="en-US" sz="2800" i="1">
                <a:solidFill>
                  <a:schemeClr val="accent2"/>
                </a:solidFill>
              </a:rPr>
              <a:t>unifies</a:t>
            </a:r>
            <a:r>
              <a:rPr lang="en-US" altLang="en-US" sz="2800">
                <a:solidFill>
                  <a:schemeClr val="accent2"/>
                </a:solidFill>
              </a:rPr>
              <a:t> a sentences in the KB with the premises, </a:t>
            </a:r>
            <a:r>
              <a:rPr lang="en-US" altLang="en-US" sz="2400">
                <a:solidFill>
                  <a:schemeClr val="accent2"/>
                </a:solidFill>
              </a:rPr>
              <a:t>i.e. to find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Subst(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</a:rPr>
              <a:t>,p’</a:t>
            </a:r>
            <a:r>
              <a:rPr lang="en-US" altLang="en-US" sz="2400" baseline="-25000">
                <a:solidFill>
                  <a:schemeClr val="accent2"/>
                </a:solidFill>
              </a:rPr>
              <a:t>i</a:t>
            </a:r>
            <a:r>
              <a:rPr lang="en-US" altLang="en-US" sz="2400">
                <a:solidFill>
                  <a:schemeClr val="accent2"/>
                </a:solidFill>
              </a:rPr>
              <a:t>)=Subst(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</a:rPr>
              <a:t>,p</a:t>
            </a:r>
            <a:r>
              <a:rPr lang="en-US" altLang="en-US" sz="2400" baseline="-25000">
                <a:solidFill>
                  <a:schemeClr val="accent2"/>
                </a:solidFill>
              </a:rPr>
              <a:t>i</a:t>
            </a:r>
            <a:r>
              <a:rPr lang="en-US" altLang="en-US" sz="2400">
                <a:solidFill>
                  <a:schemeClr val="accent2"/>
                </a:solidFill>
              </a:rPr>
              <a:t>) for all </a:t>
            </a:r>
            <a:r>
              <a:rPr lang="en-US" altLang="en-US" sz="2400" i="1">
                <a:solidFill>
                  <a:schemeClr val="accent2"/>
                </a:solidFill>
              </a:rPr>
              <a:t>i</a:t>
            </a:r>
            <a:endParaRPr lang="en-US" altLang="en-US" sz="2800" i="1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p’</a:t>
            </a:r>
            <a:r>
              <a:rPr lang="en-US" altLang="en-US" sz="2800" baseline="-25000">
                <a:solidFill>
                  <a:schemeClr val="accent2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,p’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,…,p’</a:t>
            </a:r>
            <a:r>
              <a:rPr lang="en-US" altLang="en-US" sz="2800" baseline="-25000">
                <a:solidFill>
                  <a:schemeClr val="accent2"/>
                </a:solidFill>
              </a:rPr>
              <a:t>n</a:t>
            </a:r>
            <a:r>
              <a:rPr lang="en-US" altLang="en-US" sz="2800">
                <a:solidFill>
                  <a:schemeClr val="accent2"/>
                </a:solidFill>
              </a:rPr>
              <a:t>, (p</a:t>
            </a:r>
            <a:r>
              <a:rPr lang="en-US" altLang="en-US" sz="2800" baseline="-25000">
                <a:solidFill>
                  <a:schemeClr val="accent2"/>
                </a:solidFill>
              </a:rPr>
              <a:t>1 </a:t>
            </a:r>
            <a:r>
              <a:rPr lang="en-US" altLang="en-US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solidFill>
                  <a:schemeClr val="accent2"/>
                </a:solidFill>
              </a:rPr>
              <a:t> p</a:t>
            </a:r>
            <a:r>
              <a:rPr lang="en-US" altLang="en-US" sz="2800" baseline="-25000">
                <a:solidFill>
                  <a:schemeClr val="accent2"/>
                </a:solidFill>
              </a:rPr>
              <a:t>2 </a:t>
            </a:r>
            <a:r>
              <a:rPr lang="en-US" altLang="en-US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solidFill>
                  <a:schemeClr val="accent2"/>
                </a:solidFill>
              </a:rPr>
              <a:t> … </a:t>
            </a:r>
            <a:r>
              <a:rPr lang="en-US" altLang="en-US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solidFill>
                  <a:schemeClr val="accent2"/>
                </a:solidFill>
              </a:rPr>
              <a:t> p</a:t>
            </a:r>
            <a:r>
              <a:rPr lang="en-US" altLang="en-US" sz="2800" baseline="-25000">
                <a:solidFill>
                  <a:schemeClr val="accent2"/>
                </a:solidFill>
              </a:rPr>
              <a:t>n</a:t>
            </a:r>
            <a:r>
              <a:rPr lang="en-US" altLang="en-US" sz="2800">
                <a:solidFill>
                  <a:schemeClr val="accent2"/>
                </a:solidFill>
                <a:latin typeface="CMSY10" pitchFamily="34" charset="0"/>
              </a:rPr>
              <a:t>)</a:t>
            </a:r>
            <a:r>
              <a:rPr lang="en-US" altLang="en-US" sz="2800">
                <a:solidFill>
                  <a:schemeClr val="accent2"/>
                </a:solidFill>
              </a:rPr>
              <a:t> q)</a:t>
            </a:r>
          </a:p>
          <a:p>
            <a:pPr algn="ctr"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Subst(</a:t>
            </a:r>
            <a:r>
              <a:rPr lang="en-US" altLang="en-US" sz="2800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chemeClr val="accent2"/>
                </a:solidFill>
              </a:rPr>
              <a:t>, q)</a:t>
            </a:r>
          </a:p>
        </p:txBody>
      </p:sp>
      <p:sp>
        <p:nvSpPr>
          <p:cNvPr id="594948" name="Line 4"/>
          <p:cNvSpPr>
            <a:spLocks noChangeShapeType="1"/>
          </p:cNvSpPr>
          <p:nvPr/>
        </p:nvSpPr>
        <p:spPr bwMode="auto">
          <a:xfrm>
            <a:off x="1905000" y="2781300"/>
            <a:ext cx="55864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0" y="3338513"/>
            <a:ext cx="9613900" cy="3259137"/>
            <a:chOff x="0" y="2103"/>
            <a:chExt cx="6056" cy="2053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387" y="2103"/>
              <a:ext cx="5139" cy="1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altLang="en-US" sz="2800" b="1"/>
                <a:t>Unification: </a:t>
              </a:r>
              <a:r>
                <a:rPr lang="en-US" altLang="en-US" sz="2800"/>
                <a:t>find a substitution of variables for terms that makes two sentences equivalent.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 b="1">
                  <a:solidFill>
                    <a:srgbClr val="CC0000"/>
                  </a:solidFill>
                </a:rPr>
                <a:t>Example</a:t>
              </a:r>
              <a:r>
                <a:rPr lang="en-US" altLang="en-US" sz="2800"/>
                <a:t>:</a:t>
              </a:r>
            </a:p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94951" name="Text Box 7"/>
            <p:cNvSpPr txBox="1">
              <a:spLocks noChangeArrowheads="1"/>
            </p:cNvSpPr>
            <p:nvPr/>
          </p:nvSpPr>
          <p:spPr bwMode="auto">
            <a:xfrm>
              <a:off x="0" y="2931"/>
              <a:ext cx="480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>
                  <a:solidFill>
                    <a:srgbClr val="CC0000"/>
                  </a:solidFill>
                </a:rPr>
                <a:t>Unify(</a:t>
              </a:r>
              <a:r>
                <a:rPr lang="en-US" altLang="en-US">
                  <a:solidFill>
                    <a:schemeClr val="accent2"/>
                  </a:solidFill>
                </a:rPr>
                <a:t>Knows(John,x); Knows(John,Jane)</a:t>
              </a:r>
              <a:r>
                <a:rPr lang="en-US" altLang="en-US">
                  <a:solidFill>
                    <a:srgbClr val="CC0000"/>
                  </a:solidFill>
                </a:rPr>
                <a:t>)</a:t>
              </a:r>
              <a:r>
                <a:rPr lang="en-US" altLang="en-US">
                  <a:solidFill>
                    <a:schemeClr val="accent2"/>
                  </a:solidFill>
                </a:rPr>
                <a:t> = </a:t>
              </a:r>
              <a:endParaRPr lang="en-US" altLang="en-US"/>
            </a:p>
          </p:txBody>
        </p:sp>
        <p:sp>
          <p:nvSpPr>
            <p:cNvPr id="594952" name="Text Box 8"/>
            <p:cNvSpPr txBox="1">
              <a:spLocks noChangeArrowheads="1"/>
            </p:cNvSpPr>
            <p:nvPr/>
          </p:nvSpPr>
          <p:spPr bwMode="auto">
            <a:xfrm>
              <a:off x="3456" y="2931"/>
              <a:ext cx="124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>
                  <a:solidFill>
                    <a:schemeClr val="accent2"/>
                  </a:solidFill>
                </a:rPr>
                <a:t>{x/Jane}</a:t>
              </a:r>
            </a:p>
          </p:txBody>
        </p:sp>
        <p:sp>
          <p:nvSpPr>
            <p:cNvPr id="594953" name="Text Box 9"/>
            <p:cNvSpPr txBox="1">
              <a:spLocks noChangeArrowheads="1"/>
            </p:cNvSpPr>
            <p:nvPr/>
          </p:nvSpPr>
          <p:spPr bwMode="auto">
            <a:xfrm>
              <a:off x="0" y="3189"/>
              <a:ext cx="470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>
                  <a:solidFill>
                    <a:srgbClr val="CC0000"/>
                  </a:solidFill>
                </a:rPr>
                <a:t>Unify(</a:t>
              </a:r>
              <a:r>
                <a:rPr lang="en-US" altLang="en-US">
                  <a:solidFill>
                    <a:schemeClr val="accent2"/>
                  </a:solidFill>
                </a:rPr>
                <a:t>Knows(John,x); Knows(y,Bill)</a:t>
              </a:r>
              <a:r>
                <a:rPr lang="en-US" altLang="en-US">
                  <a:solidFill>
                    <a:srgbClr val="CC0000"/>
                  </a:solidFill>
                </a:rPr>
                <a:t>)</a:t>
              </a:r>
              <a:r>
                <a:rPr lang="en-US" altLang="en-US">
                  <a:solidFill>
                    <a:schemeClr val="accent2"/>
                  </a:solidFill>
                </a:rPr>
                <a:t> =</a:t>
              </a:r>
              <a:endParaRPr lang="en-US" altLang="en-US"/>
            </a:p>
            <a:p>
              <a:pPr eaLnBrk="0" hangingPunct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94954" name="Text Box 10"/>
            <p:cNvSpPr txBox="1">
              <a:spLocks noChangeArrowheads="1"/>
            </p:cNvSpPr>
            <p:nvPr/>
          </p:nvSpPr>
          <p:spPr bwMode="auto">
            <a:xfrm>
              <a:off x="3155" y="3177"/>
              <a:ext cx="16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>
                  <a:solidFill>
                    <a:schemeClr val="accent2"/>
                  </a:solidFill>
                </a:rPr>
                <a:t>{x/Bill, y/John}</a:t>
              </a:r>
            </a:p>
            <a:p>
              <a:pPr lvl="1" eaLnBrk="0" hangingPunct="0">
                <a:lnSpc>
                  <a:spcPct val="90000"/>
                </a:lnSpc>
                <a:spcBef>
                  <a:spcPct val="20000"/>
                </a:spcBef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245" y="3560"/>
              <a:ext cx="581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2800">
                  <a:solidFill>
                    <a:schemeClr val="tx2"/>
                  </a:solidFill>
                </a:rPr>
                <a:t>Write</a:t>
              </a:r>
              <a:r>
                <a:rPr lang="en-US" altLang="en-US" sz="2800">
                  <a:solidFill>
                    <a:schemeClr val="accent2"/>
                  </a:solidFill>
                </a:rPr>
                <a:t>: unify(</a:t>
              </a:r>
              <a:r>
                <a:rPr lang="en-US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,</a:t>
              </a:r>
              <a:r>
                <a:rPr lang="en-US" altLang="en-US" sz="2800">
                  <a:solidFill>
                    <a:schemeClr val="accent2"/>
                  </a:solidFill>
                </a:rPr>
                <a:t>) = </a:t>
              </a:r>
              <a:r>
                <a:rPr lang="en-US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</a:t>
              </a:r>
              <a:r>
                <a:rPr lang="en-US" altLang="en-US" sz="2800">
                  <a:sym typeface="Symbol" panose="05050102010706020507" pitchFamily="18" charset="2"/>
                </a:rPr>
                <a:t> , to denote the </a:t>
              </a:r>
              <a:r>
                <a:rPr lang="en-US" altLang="en-US" sz="2800">
                  <a:solidFill>
                    <a:srgbClr val="CC0000"/>
                  </a:solidFill>
                  <a:sym typeface="Symbol" panose="05050102010706020507" pitchFamily="18" charset="2"/>
                </a:rPr>
                <a:t>unifier</a:t>
              </a:r>
              <a:r>
                <a:rPr lang="en-US" altLang="en-US" sz="2800">
                  <a:sym typeface="Symbol" panose="05050102010706020507" pitchFamily="18" charset="2"/>
                </a:rPr>
                <a:t> </a:t>
              </a:r>
              <a:r>
                <a:rPr lang="en-US" altLang="en-US" sz="28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q, </a:t>
              </a:r>
              <a:r>
                <a:rPr lang="en-US" altLang="en-US" sz="2800">
                  <a:sym typeface="Symbol" panose="05050102010706020507" pitchFamily="18" charset="2"/>
                </a:rPr>
                <a:t>e.g. </a:t>
              </a:r>
              <a:r>
                <a:rPr lang="en-US" altLang="en-US" sz="28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q</a:t>
              </a:r>
              <a:r>
                <a:rPr lang="en-US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=unify(</a:t>
              </a:r>
              <a:r>
                <a:rPr lang="en-US" altLang="en-US" sz="28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a</a:t>
              </a:r>
              <a:r>
                <a:rPr lang="en-US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,</a:t>
              </a:r>
              <a:r>
                <a:rPr lang="en-US" altLang="en-US" sz="28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b</a:t>
              </a:r>
              <a:r>
                <a:rPr lang="en-US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}={x/Jane}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AF77-808A-4E2B-8FD1-6BB0615F9FE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Unifiers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=unify(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en-US">
                <a:solidFill>
                  <a:schemeClr val="accent2"/>
                </a:solidFill>
              </a:rPr>
              <a:t>,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b</a:t>
            </a:r>
            <a:r>
              <a:rPr lang="en-US" altLang="en-US">
                <a:solidFill>
                  <a:schemeClr val="accent2"/>
                </a:solidFill>
              </a:rPr>
              <a:t>), can: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replace a variable by a constant term, e.g. {x/John}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replace a variable with a variable, e.g. {x/y}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replace a variable by a function expression, 			                                                 e.g. {x / Mother(y)} 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CAREFUL: need to check variable (e.g. x) does not appear inside the complex term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“Occur check”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makes complexity quadratic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A996-C13C-4940-B8F5-7AD3A6C92EC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1 –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400">
                <a:solidFill>
                  <a:srgbClr val="CC0000"/>
                </a:solidFill>
              </a:rPr>
              <a:t>unify</a:t>
            </a:r>
            <a:r>
              <a:rPr lang="en-US" altLang="en-US" sz="2400">
                <a:solidFill>
                  <a:schemeClr val="accent2"/>
                </a:solidFill>
              </a:rPr>
              <a:t>(Knows(John,x), Knows(John,Jane))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6781800" y="1828800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   variable term</a:t>
            </a:r>
          </a:p>
        </p:txBody>
      </p:sp>
      <p:sp>
        <p:nvSpPr>
          <p:cNvPr id="599045" name="Line 5"/>
          <p:cNvSpPr>
            <a:spLocks noChangeShapeType="1"/>
          </p:cNvSpPr>
          <p:nvPr/>
        </p:nvSpPr>
        <p:spPr bwMode="auto">
          <a:xfrm>
            <a:off x="7310438" y="22415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6" name="Line 6"/>
          <p:cNvSpPr>
            <a:spLocks noChangeShapeType="1"/>
          </p:cNvSpPr>
          <p:nvPr/>
        </p:nvSpPr>
        <p:spPr bwMode="auto">
          <a:xfrm flipH="1">
            <a:off x="7940675" y="219551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482600" y="1295400"/>
            <a:ext cx="530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Find a </a:t>
            </a:r>
            <a:r>
              <a:rPr lang="en-US" altLang="en-US">
                <a:solidFill>
                  <a:srgbClr val="CC0000"/>
                </a:solidFill>
              </a:rPr>
              <a:t>unifier</a:t>
            </a:r>
            <a:r>
              <a:rPr lang="en-US" altLang="en-US"/>
              <a:t> for the following sentences:</a:t>
            </a:r>
          </a:p>
        </p:txBody>
      </p:sp>
      <p:sp>
        <p:nvSpPr>
          <p:cNvPr id="599048" name="Text Box 8"/>
          <p:cNvSpPr txBox="1">
            <a:spLocks noChangeArrowheads="1"/>
          </p:cNvSpPr>
          <p:nvPr/>
        </p:nvSpPr>
        <p:spPr bwMode="auto">
          <a:xfrm>
            <a:off x="6553200" y="2590800"/>
            <a:ext cx="23622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sym typeface="Symbol" panose="05050102010706020507" pitchFamily="18" charset="2"/>
              </a:rPr>
              <a:t>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= {x/Jane}</a:t>
            </a:r>
          </a:p>
          <a:p>
            <a:pPr eaLnBrk="0" hangingPunct="0"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99049" name="Text Box 9"/>
          <p:cNvSpPr txBox="1">
            <a:spLocks noChangeArrowheads="1"/>
          </p:cNvSpPr>
          <p:nvPr/>
        </p:nvSpPr>
        <p:spPr bwMode="auto">
          <a:xfrm>
            <a:off x="6248400" y="35052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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 = {x/Bill, y/John}</a:t>
            </a:r>
          </a:p>
        </p:txBody>
      </p:sp>
      <p:sp>
        <p:nvSpPr>
          <p:cNvPr id="599052" name="Rectangle 12"/>
          <p:cNvSpPr>
            <a:spLocks noChangeArrowheads="1"/>
          </p:cNvSpPr>
          <p:nvPr/>
        </p:nvSpPr>
        <p:spPr bwMode="auto">
          <a:xfrm>
            <a:off x="609600" y="3429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en-US" sz="2800">
                <a:sym typeface="Symbol" panose="05050102010706020507" pitchFamily="18" charset="2"/>
              </a:rPr>
              <a:t>2 </a:t>
            </a:r>
            <a:r>
              <a:rPr lang="en-US" altLang="en-US" sz="2800"/>
              <a:t>– </a:t>
            </a:r>
            <a:r>
              <a:rPr lang="en-US" altLang="en-US">
                <a:solidFill>
                  <a:srgbClr val="CC0000"/>
                </a:solidFill>
              </a:rPr>
              <a:t>unify</a:t>
            </a:r>
            <a:r>
              <a:rPr lang="en-US" altLang="en-US">
                <a:solidFill>
                  <a:schemeClr val="accent2"/>
                </a:solidFill>
              </a:rPr>
              <a:t>(Knows(John,x), Knows(y,Bill))	</a:t>
            </a:r>
            <a:r>
              <a:rPr lang="en-US" altLang="en-US"/>
              <a:t>	</a:t>
            </a: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8" grpId="0" autoUpdateAnimBg="0"/>
      <p:bldP spid="599049" grpId="0" autoUpdateAnimBg="0"/>
      <p:bldP spid="59905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24C-4E0C-40C7-BB5A-2447DA0CD41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Generalized Resolution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838200"/>
            <a:ext cx="8077200" cy="5257800"/>
          </a:xfrm>
        </p:spPr>
        <p:txBody>
          <a:bodyPr/>
          <a:lstStyle/>
          <a:p>
            <a:pPr marL="609600" indent="-609600"/>
            <a:endParaRPr lang="en-US" altLang="en-US" sz="2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/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Lifted version of resolution</a:t>
            </a:r>
          </a:p>
          <a:p>
            <a:pPr marL="609600" indent="-609600"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 …  p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, 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 …  q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,  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sym typeface="Symbol" panose="05050102010706020507" pitchFamily="18" charset="2"/>
              </a:rPr>
              <a:t>Unify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(p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,  q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) = </a:t>
            </a:r>
          </a:p>
          <a:p>
            <a:pPr marL="609600" indent="-609600">
              <a:buFontTx/>
              <a:buNone/>
            </a:pPr>
            <a:endParaRPr lang="en-US" altLang="en-US" sz="2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US" altLang="en-US" baseline="-25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en-US" altLang="en-US" sz="2400" baseline="-250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endParaRPr lang="en-US" altLang="en-US" sz="280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US" altLang="en-US" sz="280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US" altLang="en-US" sz="280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US" altLang="en-US" sz="2800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601092" name="Line 4"/>
          <p:cNvSpPr>
            <a:spLocks noChangeShapeType="1"/>
          </p:cNvSpPr>
          <p:nvPr/>
        </p:nvSpPr>
        <p:spPr bwMode="auto">
          <a:xfrm>
            <a:off x="501650" y="2476500"/>
            <a:ext cx="7391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854075" y="2522538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Subst(, p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 …  p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m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  …  q</a:t>
            </a:r>
            <a:r>
              <a:rPr lang="en-US" altLang="en-US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457200" y="2924175"/>
            <a:ext cx="8382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>
              <a:solidFill>
                <a:srgbClr val="CC00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Example: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Animal(F(x))</a:t>
            </a:r>
            <a:r>
              <a:rPr lang="en-US" altLang="en-US">
                <a:solidFill>
                  <a:schemeClr val="accent2"/>
                </a:solidFill>
                <a:latin typeface="CMSY10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>
                <a:solidFill>
                  <a:schemeClr val="accent2"/>
                </a:solidFill>
              </a:rPr>
              <a:t> Loves(G(x),x)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>
                <a:solidFill>
                  <a:schemeClr val="accent2"/>
                </a:solidFill>
              </a:rPr>
              <a:t> Loves(u,v)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>
                <a:solidFill>
                  <a:schemeClr val="accent2"/>
                </a:solidFill>
              </a:rPr>
              <a:t> Kills(u,v)</a:t>
            </a:r>
            <a:endParaRPr lang="en-US" altLang="en-US"/>
          </a:p>
          <a:p>
            <a:pPr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457200" y="3914775"/>
            <a:ext cx="838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/>
          </a:p>
          <a:p>
            <a:pPr eaLnBrk="0" hangingPunct="0">
              <a:spcBef>
                <a:spcPct val="50000"/>
              </a:spcBef>
            </a:pPr>
            <a:r>
              <a:rPr lang="en-US" altLang="en-US"/>
              <a:t>take unifier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={u/G(x), v/x}</a:t>
            </a:r>
            <a:r>
              <a:rPr lang="en-US" altLang="en-US"/>
              <a:t>, and get </a:t>
            </a:r>
            <a:r>
              <a:rPr lang="en-US" altLang="en-US">
                <a:solidFill>
                  <a:srgbClr val="CC0000"/>
                </a:solidFill>
              </a:rPr>
              <a:t>resolvent clause</a:t>
            </a:r>
            <a:r>
              <a:rPr lang="en-US" altLang="en-US"/>
              <a:t>:</a:t>
            </a:r>
          </a:p>
          <a:p>
            <a:pPr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457200" y="4433888"/>
            <a:ext cx="8991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Animal(F(x))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>
                <a:solidFill>
                  <a:schemeClr val="accent2"/>
                </a:solidFill>
              </a:rPr>
              <a:t> Kills(G(x),x)</a:t>
            </a:r>
          </a:p>
          <a:p>
            <a:pPr eaLnBrk="0" hangingPunct="0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30A8-296F-4BDA-ABEA-E0C996B6200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Resolution Algorithm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start with KB, add </a:t>
            </a:r>
            <a:r>
              <a:rPr lang="en-US" altLang="en-US" sz="360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chemeClr val="accent2"/>
                </a:solidFill>
              </a:rPr>
              <a:t>while False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Ï</a:t>
            </a:r>
            <a:r>
              <a:rPr lang="en-US" altLang="en-US">
                <a:solidFill>
                  <a:schemeClr val="accent2"/>
                </a:solidFill>
              </a:rPr>
              <a:t> KB {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find two sentences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en-US">
                <a:solidFill>
                  <a:schemeClr val="accent2"/>
                </a:solidFill>
              </a:rPr>
              <a:t>,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b</a:t>
            </a:r>
            <a:r>
              <a:rPr lang="en-US" altLang="en-US">
                <a:solidFill>
                  <a:schemeClr val="accent2"/>
                </a:solidFill>
                <a:latin typeface="CMSY10" pitchFamily="34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accent2"/>
                </a:solidFill>
              </a:rPr>
              <a:t>KB that unify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add resolvent(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en-US">
                <a:solidFill>
                  <a:schemeClr val="accent2"/>
                </a:solidFill>
              </a:rPr>
              <a:t>,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b</a:t>
            </a:r>
            <a:r>
              <a:rPr lang="en-US" altLang="en-US">
                <a:solidFill>
                  <a:schemeClr val="accent2"/>
                </a:solidFill>
              </a:rPr>
              <a:t>) to KB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762000" y="498157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Resolution is “</a:t>
            </a:r>
            <a:r>
              <a:rPr lang="en-US" altLang="en-US">
                <a:solidFill>
                  <a:srgbClr val="CC0000"/>
                </a:solidFill>
              </a:rPr>
              <a:t>refutation-complete</a:t>
            </a:r>
            <a:r>
              <a:rPr lang="en-US" altLang="en-US"/>
              <a:t>:” will report “yes” (find the empty clause) if sentence is entailed.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AA7A-5866-4966-8233-A1B456042C4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Resolution Strategies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Complete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Breadth-first (slow)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Set of Support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Linear resolution</a:t>
            </a:r>
            <a:endParaRPr lang="en-US" altLang="en-US" sz="2400">
              <a:solidFill>
                <a:schemeClr val="accent2"/>
              </a:solidFill>
            </a:endParaRP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Subsumption: remove all sentences in your KB that are subsumed. (e.g. remove A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>
                <a:solidFill>
                  <a:schemeClr val="accent2"/>
                </a:solidFill>
              </a:rPr>
              <a:t>B(k) if B(x) is in KB)</a:t>
            </a:r>
          </a:p>
          <a:p>
            <a:r>
              <a:rPr lang="en-US" altLang="en-US">
                <a:solidFill>
                  <a:schemeClr val="accent2"/>
                </a:solidFill>
              </a:rPr>
              <a:t>Incomplete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Unit resolution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Input resolution</a:t>
            </a:r>
          </a:p>
          <a:p>
            <a:pPr lvl="1"/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5775-6601-413B-AF28-8D40354ABAC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609600" y="4495800"/>
            <a:ext cx="19812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533400" y="2286000"/>
            <a:ext cx="685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1981200" y="2286000"/>
            <a:ext cx="9144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1219200" y="2286000"/>
            <a:ext cx="7620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4648200" y="2286000"/>
            <a:ext cx="2667000" cy="213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609600"/>
          </a:xfrm>
        </p:spPr>
        <p:txBody>
          <a:bodyPr/>
          <a:lstStyle/>
          <a:p>
            <a:r>
              <a:rPr lang="en-US" altLang="en-US"/>
              <a:t>Modus Ponens</a:t>
            </a:r>
          </a:p>
        </p:txBody>
      </p:sp>
      <p:sp>
        <p:nvSpPr>
          <p:cNvPr id="3870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7620000" cy="5410200"/>
          </a:xfrm>
        </p:spPr>
        <p:txBody>
          <a:bodyPr/>
          <a:lstStyle/>
          <a:p>
            <a:r>
              <a:rPr lang="en-US" altLang="en-US"/>
              <a:t>Consider (p </a:t>
            </a:r>
            <a:r>
              <a:rPr lang="en-US" altLang="en-US">
                <a:sym typeface="Symbol" panose="05050102010706020507" pitchFamily="18" charset="2"/>
              </a:rPr>
              <a:t> (p</a:t>
            </a:r>
            <a:r>
              <a:rPr lang="en-US" altLang="en-US">
                <a:cs typeface="Lucida Grande" pitchFamily="1" charset="0"/>
                <a:sym typeface="Symbol" panose="05050102010706020507" pitchFamily="18" charset="2"/>
              </a:rPr>
              <a:t>→</a:t>
            </a:r>
            <a:r>
              <a:rPr lang="en-US" altLang="en-US">
                <a:sym typeface="Symbol" panose="05050102010706020507" pitchFamily="18" charset="2"/>
              </a:rPr>
              <a:t>q)) </a:t>
            </a:r>
            <a:r>
              <a:rPr lang="en-US" altLang="en-US">
                <a:cs typeface="Lucida Grande" pitchFamily="1" charset="0"/>
                <a:sym typeface="Symbol" panose="05050102010706020507" pitchFamily="18" charset="2"/>
              </a:rPr>
              <a:t>→</a:t>
            </a:r>
            <a:r>
              <a:rPr lang="en-US" altLang="en-US">
                <a:sym typeface="Symbol" panose="05050102010706020507" pitchFamily="18" charset="2"/>
              </a:rPr>
              <a:t> q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p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</a:t>
            </a:r>
            <a:r>
              <a:rPr lang="en-US" altLang="en-US" u="sng">
                <a:sym typeface="Symbol" panose="05050102010706020507" pitchFamily="18" charset="2"/>
              </a:rPr>
              <a:t>p </a:t>
            </a:r>
            <a:r>
              <a:rPr lang="en-US" altLang="en-US" u="sng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u="sng">
                <a:sym typeface="Symbol" panose="05050102010706020507" pitchFamily="18" charset="2"/>
              </a:rPr>
              <a:t> q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</a:t>
            </a:r>
            <a:r>
              <a:rPr lang="en-US" altLang="en-US">
                <a:sym typeface="Symbol" panose="05050102010706020507" pitchFamily="18" charset="2"/>
              </a:rPr>
              <a:t> q</a:t>
            </a:r>
          </a:p>
        </p:txBody>
      </p:sp>
      <p:graphicFrame>
        <p:nvGraphicFramePr>
          <p:cNvPr id="387081" name="Group 9"/>
          <p:cNvGraphicFramePr>
            <a:graphicFrameLocks noGrp="1"/>
          </p:cNvGraphicFramePr>
          <p:nvPr/>
        </p:nvGraphicFramePr>
        <p:xfrm>
          <a:off x="533400" y="1676400"/>
          <a:ext cx="6746875" cy="2747963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val="118895347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377808957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60355088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573867563"/>
                    </a:ext>
                  </a:extLst>
                </a:gridCol>
                <a:gridCol w="2608262">
                  <a:extLst>
                    <a:ext uri="{9D8B030D-6E8A-4147-A177-3AD203B41FA5}">
                      <a16:colId xmlns:a16="http://schemas.microsoft.com/office/drawing/2014/main" val="97637927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Lucida Grande" pitchFamily="1" charset="0"/>
                          <a:sym typeface="Symbol" panose="05050102010706020507" pitchFamily="18" charset="2"/>
                        </a:rPr>
                        <a:t>→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(p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Lucida Grande" pitchFamily="1" charset="0"/>
                          <a:sym typeface="Symbol" panose="05050102010706020507" pitchFamily="18" charset="2"/>
                        </a:rPr>
                        <a:t>→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(p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Lucida Grande" pitchFamily="1" charset="0"/>
                          <a:sym typeface="Symbol" panose="05050102010706020507" pitchFamily="18" charset="2"/>
                        </a:rPr>
                        <a:t>→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q))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Lucida Grande" pitchFamily="1" charset="0"/>
                          <a:sym typeface="Symbol" panose="05050102010706020507" pitchFamily="18" charset="2"/>
                        </a:rPr>
                        <a:t>→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8029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51655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03159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59669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2017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B52F-48F5-4BAE-9563-9DC585585E9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914400"/>
          </a:xfrm>
        </p:spPr>
        <p:txBody>
          <a:bodyPr/>
          <a:lstStyle/>
          <a:p>
            <a:r>
              <a:rPr lang="en-US" altLang="en-US"/>
              <a:t>Chain Rule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83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From </a:t>
            </a:r>
            <a:r>
              <a:rPr lang="en-US" altLang="en-US">
                <a:sym typeface="Symbol" panose="05050102010706020507" pitchFamily="18" charset="2"/>
              </a:rPr>
              <a:t>p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>
                <a:sym typeface="Symbol" panose="05050102010706020507" pitchFamily="18" charset="2"/>
              </a:rPr>
              <a:t> q, and q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>
                <a:sym typeface="Symbol" panose="05050102010706020507" pitchFamily="18" charset="2"/>
              </a:rPr>
              <a:t> r, we can infer p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>
                <a:sym typeface="Symbol" panose="05050102010706020507" pitchFamily="18" charset="2"/>
              </a:rPr>
              <a:t> r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2438400" y="2590800"/>
            <a:ext cx="2286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ym typeface="Symbol" panose="05050102010706020507" pitchFamily="18" charset="2"/>
              </a:rPr>
              <a:t>		p </a:t>
            </a:r>
            <a:r>
              <a:rPr lang="en-US" altLang="en-US" sz="320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ym typeface="Symbol" panose="05050102010706020507" pitchFamily="18" charset="2"/>
              </a:rPr>
              <a:t> q</a:t>
            </a:r>
          </a:p>
          <a:p>
            <a:pPr>
              <a:spcBef>
                <a:spcPct val="20000"/>
              </a:spcBef>
            </a:pPr>
            <a:r>
              <a:rPr lang="en-US" altLang="en-US" sz="3200">
                <a:sym typeface="Symbol" panose="05050102010706020507" pitchFamily="18" charset="2"/>
              </a:rPr>
              <a:t>		</a:t>
            </a:r>
            <a:r>
              <a:rPr lang="en-US" altLang="en-US" sz="3200" u="sng">
                <a:sym typeface="Symbol" panose="05050102010706020507" pitchFamily="18" charset="2"/>
              </a:rPr>
              <a:t>q </a:t>
            </a:r>
            <a:r>
              <a:rPr lang="en-US" altLang="en-US" sz="3200" u="sng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 u="sng">
                <a:sym typeface="Symbol" panose="05050102010706020507" pitchFamily="18" charset="2"/>
              </a:rPr>
              <a:t> r</a:t>
            </a:r>
            <a:endParaRPr lang="en-US" altLang="en-US" sz="320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sz="3200">
                <a:sym typeface="Symbol" panose="05050102010706020507" pitchFamily="18" charset="2"/>
              </a:rPr>
              <a:t>	 </a:t>
            </a:r>
            <a:r>
              <a:rPr lang="en-US" altLang="en-US" sz="3200">
                <a:latin typeface="Symbol" panose="05050102010706020507" pitchFamily="18" charset="2"/>
                <a:sym typeface="Symbol" panose="05050102010706020507" pitchFamily="18" charset="2"/>
              </a:rPr>
              <a:t></a:t>
            </a:r>
            <a:r>
              <a:rPr lang="en-US" altLang="en-US" sz="3200">
                <a:sym typeface="Symbol" panose="05050102010706020507" pitchFamily="18" charset="2"/>
              </a:rPr>
              <a:t> p </a:t>
            </a:r>
            <a:r>
              <a:rPr lang="en-US" altLang="en-US" sz="320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ym typeface="Symbol" panose="05050102010706020507" pitchFamily="18" charset="2"/>
              </a:rPr>
              <a:t>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697-611F-424D-A8D9-73B4C17D24C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Modus Tollens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Assume that we know: </a:t>
            </a:r>
            <a:r>
              <a:rPr lang="en-US" altLang="en-US" sz="2800"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altLang="en-US" sz="2800"/>
              <a:t>q and p </a:t>
            </a:r>
            <a:r>
              <a:rPr lang="en-US" altLang="en-US" sz="2800">
                <a:cs typeface="Lucida Grande" pitchFamily="1" charset="0"/>
                <a:sym typeface="Symbol" panose="05050102010706020507" pitchFamily="18" charset="2"/>
              </a:rPr>
              <a:t>→</a:t>
            </a:r>
            <a:r>
              <a:rPr lang="en-US" altLang="en-US" sz="2800"/>
              <a:t> q</a:t>
            </a:r>
          </a:p>
          <a:p>
            <a:pPr lvl="1"/>
            <a:r>
              <a:rPr lang="en-US" altLang="en-US" sz="2400"/>
              <a:t>Recall that p </a:t>
            </a:r>
            <a:r>
              <a:rPr lang="en-US" altLang="en-US" sz="2400">
                <a:cs typeface="Lucida Grande" pitchFamily="1" charset="0"/>
                <a:sym typeface="Symbol" panose="05050102010706020507" pitchFamily="18" charset="2"/>
              </a:rPr>
              <a:t>→</a:t>
            </a:r>
            <a:r>
              <a:rPr lang="en-US" altLang="en-US" sz="2400"/>
              <a:t> q = </a:t>
            </a: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altLang="en-US" sz="2400"/>
              <a:t>q </a:t>
            </a:r>
            <a:r>
              <a:rPr lang="en-US" altLang="en-US" sz="2400">
                <a:cs typeface="Lucida Grande" pitchFamily="1" charset="0"/>
                <a:sym typeface="Symbol" panose="05050102010706020507" pitchFamily="18" charset="2"/>
              </a:rPr>
              <a:t>→</a:t>
            </a:r>
            <a:r>
              <a:rPr lang="en-US" altLang="en-US" sz="2400"/>
              <a:t> </a:t>
            </a: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altLang="en-US" sz="2400"/>
              <a:t>p</a:t>
            </a:r>
          </a:p>
          <a:p>
            <a:r>
              <a:rPr lang="en-US" altLang="en-US" sz="2800"/>
              <a:t>Thus, we know </a:t>
            </a:r>
            <a:r>
              <a:rPr lang="en-US" altLang="en-US" sz="2800"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altLang="en-US" sz="2800"/>
              <a:t>q and </a:t>
            </a:r>
            <a:r>
              <a:rPr lang="en-US" altLang="en-US" sz="2800"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altLang="en-US" sz="2800"/>
              <a:t>q </a:t>
            </a:r>
            <a:r>
              <a:rPr lang="en-US" altLang="en-US" sz="2800">
                <a:cs typeface="Lucida Grande" pitchFamily="1" charset="0"/>
                <a:sym typeface="Symbol" panose="05050102010706020507" pitchFamily="18" charset="2"/>
              </a:rPr>
              <a:t>→</a:t>
            </a:r>
            <a:r>
              <a:rPr lang="en-US" altLang="en-US" sz="2800"/>
              <a:t> </a:t>
            </a:r>
            <a:r>
              <a:rPr lang="en-US" altLang="en-US" sz="2800"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altLang="en-US" sz="2800"/>
              <a:t>p</a:t>
            </a:r>
          </a:p>
          <a:p>
            <a:r>
              <a:rPr lang="en-US" altLang="en-US" sz="2800"/>
              <a:t>We can conclude </a:t>
            </a:r>
            <a:r>
              <a:rPr lang="en-US" altLang="en-US" sz="2800">
                <a:cs typeface="Tahoma" panose="020B0604030504040204" pitchFamily="34" charset="0"/>
                <a:sym typeface="Symbol" panose="05050102010706020507" pitchFamily="18" charset="2"/>
              </a:rPr>
              <a:t>¬</a:t>
            </a:r>
            <a:r>
              <a:rPr lang="en-US" altLang="en-US" sz="2800"/>
              <a:t>p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	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2800">
                <a:sym typeface="Symbol" panose="05050102010706020507" pitchFamily="18" charset="2"/>
              </a:rPr>
              <a:t> q</a:t>
            </a:r>
          </a:p>
          <a:p>
            <a:pPr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	</a:t>
            </a:r>
            <a:r>
              <a:rPr lang="en-US" altLang="en-US" sz="2800" u="sng">
                <a:sym typeface="Symbol" panose="05050102010706020507" pitchFamily="18" charset="2"/>
              </a:rPr>
              <a:t>p </a:t>
            </a:r>
            <a:r>
              <a:rPr lang="en-US" altLang="en-US" sz="2800" u="sng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2800" u="sng">
                <a:sym typeface="Symbol" panose="05050102010706020507" pitchFamily="18" charset="2"/>
              </a:rPr>
              <a:t> q</a:t>
            </a:r>
            <a:endParaRPr lang="en-US" altLang="en-US" sz="2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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2800">
                <a:sym typeface="Symbol" panose="05050102010706020507" pitchFamily="18" charset="2"/>
              </a:rPr>
              <a:t> p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66DD-6CEA-41C7-98BF-0C49400357C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143000"/>
          </a:xfrm>
        </p:spPr>
        <p:txBody>
          <a:bodyPr/>
          <a:lstStyle/>
          <a:p>
            <a:r>
              <a:rPr lang="en-US" altLang="en-US"/>
              <a:t>Modus Tollens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Assume you are given the following two statements: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“you will not get a grade”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“if you are in this class, you will get a grade”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Let p = “you are in this class”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Let q = “you will get a grade”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By Modus Tollens, you can conclude that you are not in this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4029-7E6A-4361-90D4-4F8AFBFAAB8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1143000"/>
          </a:xfrm>
        </p:spPr>
        <p:txBody>
          <a:bodyPr/>
          <a:lstStyle/>
          <a:p>
            <a:r>
              <a:rPr lang="en-US" altLang="en-US"/>
              <a:t>Addition and Simplification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r>
              <a:rPr lang="en-US" altLang="en-US"/>
              <a:t>Addition: If you know that p is true, then p 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 q will ALWAYS be true</a:t>
            </a:r>
          </a:p>
          <a:p>
            <a:pPr>
              <a:buFontTx/>
              <a:buNone/>
            </a:pPr>
            <a:r>
              <a:rPr lang="en-US" altLang="en-US"/>
              <a:t>	    </a:t>
            </a:r>
            <a:r>
              <a:rPr lang="en-US" altLang="en-US" u="sng"/>
              <a:t>p</a:t>
            </a:r>
          </a:p>
          <a:p>
            <a:pPr>
              <a:buFontTx/>
              <a:buNone/>
            </a:pP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	</a:t>
            </a:r>
            <a:r>
              <a:rPr lang="en-US" altLang="en-US"/>
              <a:t> p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en-US"/>
              <a:t> q</a:t>
            </a:r>
          </a:p>
          <a:p>
            <a:r>
              <a:rPr lang="en-US" altLang="en-US"/>
              <a:t>Simplification: If p 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 q is true, then p will ALWAYS be true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 u="sng"/>
              <a:t>p </a:t>
            </a:r>
            <a:r>
              <a:rPr lang="en-US" altLang="en-US" u="sng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u="sng"/>
              <a:t> q</a:t>
            </a:r>
            <a:endParaRPr lang="en-US" altLang="en-US"/>
          </a:p>
          <a:p>
            <a:pPr>
              <a:buFontTx/>
              <a:buNone/>
            </a:pP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	</a:t>
            </a:r>
            <a:r>
              <a:rPr lang="en-US" altLang="en-US"/>
              <a:t> p</a:t>
            </a:r>
            <a:endParaRPr lang="en-US" altLang="en-US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B81D-B69C-43C1-B77E-481B7FFCA1A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Rules of inference for the universal quantifier</a:t>
            </a:r>
            <a:endParaRPr lang="en-US" altLang="en-US" sz="400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5562600"/>
          </a:xfrm>
        </p:spPr>
        <p:txBody>
          <a:bodyPr/>
          <a:lstStyle/>
          <a:p>
            <a:r>
              <a:rPr lang="en-US" altLang="en-US"/>
              <a:t>Assume that we know that </a:t>
            </a:r>
            <a:r>
              <a:rPr lang="en-US" altLang="en-US">
                <a:sym typeface="Symbol" panose="05050102010706020507" pitchFamily="18" charset="2"/>
              </a:rPr>
              <a:t>x P(x) is true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Then we can conclude that P(c) is true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Here c stands for some specific constant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This is called “universal instantiation”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Assume that we know that P(c) is true for any value of c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Then we can conclude that x P(x) is true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This is called “universal generalization”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Dr. M. S. Uddin, CSE Dept, JU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87B2-B7D8-4D49-9685-7283EC85E37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Rules of inference for the existential  quantifier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Assume that we know that </a:t>
            </a:r>
            <a:r>
              <a:rPr lang="en-US" altLang="en-US" sz="2800">
                <a:sym typeface="Symbol" panose="05050102010706020507" pitchFamily="18" charset="2"/>
              </a:rPr>
              <a:t>x P(x) is true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Then we can conclude that P(c) is true for some value of c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This is called “existential instantiation”</a:t>
            </a:r>
          </a:p>
          <a:p>
            <a:pPr lvl="1"/>
            <a:endParaRPr lang="en-US" altLang="en-US" sz="2400">
              <a:sym typeface="Symbol" panose="05050102010706020507" pitchFamily="18" charset="2"/>
            </a:endParaRPr>
          </a:p>
          <a:p>
            <a:r>
              <a:rPr lang="en-US" altLang="en-US" sz="2800">
                <a:sym typeface="Symbol" panose="05050102010706020507" pitchFamily="18" charset="2"/>
              </a:rPr>
              <a:t>Assume that we know that P(c) is true for some value of c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Then we can conclude that x P(x) is true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This is called “existential generalization”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647</TotalTime>
  <Words>2154</Words>
  <Application>Microsoft Office PowerPoint</Application>
  <PresentationFormat>On-screen Show (4:3)</PresentationFormat>
  <Paragraphs>374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Times New Roman</vt:lpstr>
      <vt:lpstr>Tahoma</vt:lpstr>
      <vt:lpstr>Symbol</vt:lpstr>
      <vt:lpstr>Lucida Grande</vt:lpstr>
      <vt:lpstr>Arial</vt:lpstr>
      <vt:lpstr>CMSY10</vt:lpstr>
      <vt:lpstr>Notebook</vt:lpstr>
      <vt:lpstr>Outline</vt:lpstr>
      <vt:lpstr>Modus Ponens</vt:lpstr>
      <vt:lpstr>Modus Ponens</vt:lpstr>
      <vt:lpstr>Chain Rule</vt:lpstr>
      <vt:lpstr>Modus Tollens</vt:lpstr>
      <vt:lpstr>Modus Tollens</vt:lpstr>
      <vt:lpstr>Addition and Simplification</vt:lpstr>
      <vt:lpstr>Rules of inference for the universal quantifier</vt:lpstr>
      <vt:lpstr>Rules of inference for the existential  quantifier</vt:lpstr>
      <vt:lpstr>Anatomy of a propositional function</vt:lpstr>
      <vt:lpstr>Universal instantiation (UI)</vt:lpstr>
      <vt:lpstr>Existential instantiation (EI)</vt:lpstr>
      <vt:lpstr>EI versus UI</vt:lpstr>
      <vt:lpstr>Reduction to propositional inference</vt:lpstr>
      <vt:lpstr>Making modus ponens complete</vt:lpstr>
      <vt:lpstr>Inference in FOL</vt:lpstr>
      <vt:lpstr>Propositionalization</vt:lpstr>
      <vt:lpstr>Propositionalization: Example</vt:lpstr>
      <vt:lpstr>Problems with propositionalization</vt:lpstr>
      <vt:lpstr>Generalized Modus Ponens</vt:lpstr>
      <vt:lpstr>Soundness of GMP</vt:lpstr>
      <vt:lpstr>Unification</vt:lpstr>
      <vt:lpstr>PowerPoint Presentation</vt:lpstr>
      <vt:lpstr>Examples</vt:lpstr>
      <vt:lpstr>Generalized Resolution</vt:lpstr>
      <vt:lpstr>Resolution Algorithm</vt:lpstr>
      <vt:lpstr>Resolution Strategies</vt:lpstr>
    </vt:vector>
  </TitlesOfParts>
  <Company>fsoft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fozlul</dc:creator>
  <cp:lastModifiedBy>User</cp:lastModifiedBy>
  <cp:revision>193</cp:revision>
  <dcterms:created xsi:type="dcterms:W3CDTF">2003-05-18T06:34:08Z</dcterms:created>
  <dcterms:modified xsi:type="dcterms:W3CDTF">2022-06-30T08:52:57Z</dcterms:modified>
</cp:coreProperties>
</file>