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59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9" r:id="rId26"/>
    <p:sldId id="280" r:id="rId27"/>
    <p:sldId id="281" r:id="rId28"/>
    <p:sldId id="283" r:id="rId29"/>
    <p:sldId id="284" r:id="rId30"/>
    <p:sldId id="282" r:id="rId31"/>
    <p:sldId id="285" r:id="rId32"/>
    <p:sldId id="286" r:id="rId33"/>
    <p:sldId id="287" r:id="rId34"/>
    <p:sldId id="288" r:id="rId35"/>
  </p:sldIdLst>
  <p:sldSz cx="9144000" cy="6858000" type="screen4x3"/>
  <p:notesSz cx="7004050" cy="9290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88065" autoAdjust="0"/>
  </p:normalViewPr>
  <p:slideViewPr>
    <p:cSldViewPr>
      <p:cViewPr varScale="1">
        <p:scale>
          <a:sx n="66" d="100"/>
          <a:sy n="66" d="100"/>
        </p:scale>
        <p:origin x="15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5025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3250"/>
            <a:ext cx="5603875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3325"/>
            <a:ext cx="3035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9B0D67-02F4-4E9A-B89C-4B1F52DC4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4DC7-AB6D-4B1B-8AA6-B6C246EF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9DF60-856A-4CC3-88C4-0C5B9FC0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7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6F0FC-2567-4606-BBDF-BE547BF95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71B4-5589-41C4-9AE8-A38591F14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31DC5-95BA-4E50-B067-7A23992E0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0A1D5-9883-456A-A986-67B98A22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1205B-BA2A-43EC-9B8B-B27F40E25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045B5-E9CE-4110-86F2-FC7910DA6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FFCC-EDD9-4E92-9941-0D757427C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4E8A-3AD9-4EDC-8AB3-2DF21D6E9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DCC40-2BD7-4C4D-BBC3-B0C290AB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C772D-3464-494C-845C-33919DBB2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3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r>
              <a:rPr lang="en-US"/>
              <a:t>February 7, 2006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/>
              <a:t>AI: Chapter 6: Adversarial Search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C1A19AE-C06B-4C9A-8EB9-908EE6250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047C65-5318-43D9-9236-E4FE441E0D8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847850"/>
          </a:xfrm>
        </p:spPr>
        <p:txBody>
          <a:bodyPr anchor="ctr"/>
          <a:lstStyle/>
          <a:p>
            <a:pPr eaLnBrk="1" hangingPunct="1"/>
            <a:r>
              <a:rPr lang="en-US" altLang="en-US" sz="4000" smtClean="0"/>
              <a:t>Artificial Intelligence</a:t>
            </a:r>
            <a:br>
              <a:rPr lang="en-US" altLang="en-US" sz="4000" smtClean="0"/>
            </a:br>
            <a:r>
              <a:rPr lang="en-US" altLang="en-US" sz="4000" smtClean="0"/>
              <a:t>Chapter 6: Adversarial Search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B9A2BEE-8076-409E-A813-8AF1D63B9A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 Trees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root of the tree is the initial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Next level is all of MAX’s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Next level is all of MIN’s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Tic-Tac-Toe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Root has 9 blank squares (MAX)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Level 1 has 8 blank squares (MIN)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Level 2 has 7 blank squares (MAX)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Utility function: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win for X is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win for O is -1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8F9FF9D-1126-490D-AEB8-CE652DC1681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 Trees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09688"/>
            <a:ext cx="619125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44DE88-3794-4B74-A1E0-DB4558AC85D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Strategy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Basic Idea: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Choose the move with the highest minimax value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best achievable payoff against best 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Choose moves that will lead to a win, even though min is trying to block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Max’s goal:  get to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Min’s goal: get to -1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Minimax value of a node (backed up value):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If N is terminal, use the utility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If N is a Max move, take max of successors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If N is a Min move, take min of successors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6E41D1-8845-4147-B543-0EC7A8F6ADC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Strategy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362200"/>
            <a:ext cx="7077075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7732D6-4C57-4C2A-86F2-DEF2EF3ABCC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Minimax Algorithm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771650"/>
            <a:ext cx="65913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D652A-D13A-41A7-8475-E1D0B2008E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Minimax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Complete</a:t>
            </a:r>
          </a:p>
          <a:p>
            <a:pPr lvl="1" eaLnBrk="1" hangingPunct="1"/>
            <a:r>
              <a:rPr lang="en-US" altLang="en-US" sz="2400" smtClean="0"/>
              <a:t>Yes if the tree is finite (e.g. chess has specific rules for this)</a:t>
            </a:r>
          </a:p>
          <a:p>
            <a:pPr eaLnBrk="1" hangingPunct="1"/>
            <a:r>
              <a:rPr lang="en-US" altLang="en-US" sz="2800" smtClean="0"/>
              <a:t>Optimal</a:t>
            </a:r>
          </a:p>
          <a:p>
            <a:pPr lvl="1" eaLnBrk="1" hangingPunct="1"/>
            <a:r>
              <a:rPr lang="en-US" altLang="en-US" sz="2400" smtClean="0"/>
              <a:t>Yes, against an optimal opponent, otherwise???</a:t>
            </a:r>
          </a:p>
          <a:p>
            <a:pPr eaLnBrk="1" hangingPunct="1"/>
            <a:r>
              <a:rPr lang="en-US" altLang="en-US" sz="2800" smtClean="0"/>
              <a:t>Time</a:t>
            </a:r>
          </a:p>
          <a:p>
            <a:pPr lvl="1" eaLnBrk="1" hangingPunct="1"/>
            <a:r>
              <a:rPr lang="en-US" altLang="en-US" sz="2400" smtClean="0"/>
              <a:t>O(b</a:t>
            </a:r>
            <a:r>
              <a:rPr lang="en-US" altLang="en-US" sz="2400" baseline="30000" smtClean="0"/>
              <a:t>m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800" smtClean="0"/>
              <a:t>Space</a:t>
            </a:r>
          </a:p>
          <a:p>
            <a:pPr lvl="1" eaLnBrk="1" hangingPunct="1"/>
            <a:r>
              <a:rPr lang="en-US" altLang="en-US" sz="2400" smtClean="0"/>
              <a:t>O(bm) depth first exploration of the state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7D2119-6788-4B98-BE08-41E4E14915C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Limits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Suppose there are 100 seconds, explore 10</a:t>
            </a:r>
            <a:r>
              <a:rPr lang="en-US" altLang="en-US" sz="2800" baseline="30000" smtClean="0"/>
              <a:t>4</a:t>
            </a:r>
            <a:r>
              <a:rPr lang="en-US" altLang="en-US" sz="2800" smtClean="0"/>
              <a:t> nodes / second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10</a:t>
            </a:r>
            <a:r>
              <a:rPr lang="en-US" altLang="en-US" sz="2800" baseline="30000" smtClean="0"/>
              <a:t>6</a:t>
            </a:r>
            <a:r>
              <a:rPr lang="en-US" altLang="en-US" sz="2800" smtClean="0"/>
              <a:t> nodes per move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Standard approach</a:t>
            </a:r>
          </a:p>
          <a:p>
            <a:pPr lvl="1" eaLnBrk="1" hangingPunct="1"/>
            <a:r>
              <a:rPr lang="en-US" altLang="en-US" sz="2400" smtClean="0"/>
              <a:t>Cutoff test – depth limit </a:t>
            </a:r>
          </a:p>
          <a:p>
            <a:pPr lvl="2" eaLnBrk="1" hangingPunct="1"/>
            <a:r>
              <a:rPr lang="en-US" altLang="en-US" sz="2000" smtClean="0"/>
              <a:t>quiesence search – values that do not seem to change</a:t>
            </a:r>
          </a:p>
          <a:p>
            <a:pPr lvl="1" eaLnBrk="1" hangingPunct="1"/>
            <a:r>
              <a:rPr lang="en-US" altLang="en-US" sz="2400" smtClean="0"/>
              <a:t>Change the evaluation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9538B1-3FF1-4E05-912F-E26F12C34B2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Functions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Chess:</a:t>
            </a:r>
          </a:p>
          <a:p>
            <a:pPr lvl="1" eaLnBrk="1" hangingPunct="1"/>
            <a:r>
              <a:rPr lang="en-US" altLang="en-US" smtClean="0"/>
              <a:t>Typical evaluation function is a linear sum of features</a:t>
            </a:r>
          </a:p>
          <a:p>
            <a:pPr lvl="1" eaLnBrk="1" hangingPunct="1"/>
            <a:r>
              <a:rPr lang="en-US" altLang="en-US" smtClean="0"/>
              <a:t>Eval(s) = w</a:t>
            </a:r>
            <a:r>
              <a:rPr lang="en-US" altLang="en-US" baseline="-25000" smtClean="0"/>
              <a:t>1</a:t>
            </a:r>
            <a:r>
              <a:rPr lang="en-US" altLang="en-US" smtClean="0"/>
              <a:t>f</a:t>
            </a:r>
            <a:r>
              <a:rPr lang="en-US" altLang="en-US" baseline="-25000" smtClean="0"/>
              <a:t>1</a:t>
            </a:r>
            <a:r>
              <a:rPr lang="en-US" altLang="en-US" smtClean="0"/>
              <a:t>(s) + w</a:t>
            </a:r>
            <a:r>
              <a:rPr lang="en-US" altLang="en-US" baseline="-25000" smtClean="0"/>
              <a:t>2</a:t>
            </a:r>
            <a:r>
              <a:rPr lang="en-US" altLang="en-US" smtClean="0"/>
              <a:t>f</a:t>
            </a:r>
            <a:r>
              <a:rPr lang="en-US" altLang="en-US" baseline="-25000" smtClean="0"/>
              <a:t>2</a:t>
            </a:r>
            <a:r>
              <a:rPr lang="en-US" altLang="en-US" smtClean="0"/>
              <a:t>(s) + … + w</a:t>
            </a:r>
            <a:r>
              <a:rPr lang="en-US" altLang="en-US" baseline="-25000" smtClean="0"/>
              <a:t>n</a:t>
            </a:r>
            <a:r>
              <a:rPr lang="en-US" altLang="en-US" smtClean="0"/>
              <a:t>f</a:t>
            </a:r>
            <a:r>
              <a:rPr lang="en-US" altLang="en-US" baseline="-25000" smtClean="0"/>
              <a:t>n</a:t>
            </a:r>
            <a:r>
              <a:rPr lang="en-US" altLang="en-US" smtClean="0"/>
              <a:t>(s)</a:t>
            </a:r>
          </a:p>
          <a:p>
            <a:pPr lvl="1" eaLnBrk="1" hangingPunct="1"/>
            <a:endParaRPr lang="en-US" altLang="en-US" smtClean="0"/>
          </a:p>
          <a:p>
            <a:pPr lvl="2" eaLnBrk="1" hangingPunct="1"/>
            <a:r>
              <a:rPr lang="en-US" altLang="en-US" smtClean="0"/>
              <a:t>w</a:t>
            </a:r>
            <a:r>
              <a:rPr lang="en-US" altLang="en-US" baseline="-25000" smtClean="0"/>
              <a:t>1</a:t>
            </a:r>
            <a:r>
              <a:rPr lang="en-US" altLang="en-US" smtClean="0"/>
              <a:t> = 9</a:t>
            </a:r>
          </a:p>
          <a:p>
            <a:pPr lvl="2" eaLnBrk="1" hangingPunct="1"/>
            <a:r>
              <a:rPr lang="en-US" altLang="en-US" smtClean="0"/>
              <a:t>f</a:t>
            </a:r>
            <a:r>
              <a:rPr lang="en-US" altLang="en-US" baseline="-25000" smtClean="0"/>
              <a:t>1</a:t>
            </a:r>
            <a:r>
              <a:rPr lang="en-US" altLang="en-US" smtClean="0"/>
              <a:t>(s) = number of white queens) – number of black queens</a:t>
            </a:r>
          </a:p>
          <a:p>
            <a:pPr lvl="2" eaLnBrk="1" hangingPunct="1"/>
            <a:r>
              <a:rPr lang="en-US" altLang="en-US" smtClean="0"/>
              <a:t>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B22FE2-D2C0-43EA-A456-8CA2D68381D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problem with minimax search is that the number of game states is has to examine is exponential in the number of moves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pruning to eliminate large parts of the tree from consideration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Alpha-Beta Pruning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A0E40F4-67D3-4B73-9119-22CBB845C9C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Recognize when a position can never be chosen in minimax </a:t>
            </a:r>
            <a:r>
              <a:rPr lang="en-US" altLang="en-US" i="1" smtClean="0"/>
              <a:t>no matter what its children are</a:t>
            </a:r>
          </a:p>
          <a:p>
            <a:pPr lvl="1" eaLnBrk="1" hangingPunct="1"/>
            <a:r>
              <a:rPr lang="en-US" altLang="en-US" smtClean="0"/>
              <a:t>Max (3, Min(2,x,y) …)  is always ≥ 3</a:t>
            </a:r>
          </a:p>
          <a:p>
            <a:pPr lvl="1" eaLnBrk="1" hangingPunct="1"/>
            <a:r>
              <a:rPr lang="en-US" altLang="en-US" smtClean="0"/>
              <a:t>Min (2, Max(3,x,y) …) is always ≤ 2</a:t>
            </a:r>
          </a:p>
          <a:p>
            <a:pPr lvl="1" eaLnBrk="1" hangingPunct="1"/>
            <a:r>
              <a:rPr lang="en-US" altLang="en-US" smtClean="0"/>
              <a:t>We know this without knowing x and y!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11DD1B-D6BC-4337-A2C7-A207452D575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Multiagent environment</a:t>
            </a:r>
          </a:p>
          <a:p>
            <a:pPr eaLnBrk="1" hangingPunct="1"/>
            <a:r>
              <a:rPr lang="en-US" altLang="en-US" sz="2800" smtClean="0"/>
              <a:t>Cooperative vs. competitive</a:t>
            </a:r>
          </a:p>
          <a:p>
            <a:pPr lvl="1" eaLnBrk="1" hangingPunct="1"/>
            <a:r>
              <a:rPr lang="en-US" altLang="en-US" sz="2400" smtClean="0"/>
              <a:t>Competitive environment is where the agents’ goals are in conflict</a:t>
            </a:r>
          </a:p>
          <a:p>
            <a:pPr lvl="1" eaLnBrk="1" hangingPunct="1"/>
            <a:r>
              <a:rPr lang="en-US" altLang="en-US" sz="2400" smtClean="0"/>
              <a:t>Adversarial Search</a:t>
            </a:r>
          </a:p>
          <a:p>
            <a:pPr eaLnBrk="1" hangingPunct="1"/>
            <a:r>
              <a:rPr lang="en-US" altLang="en-US" sz="2800" smtClean="0"/>
              <a:t>Game Theory</a:t>
            </a:r>
          </a:p>
          <a:p>
            <a:pPr lvl="1" eaLnBrk="1" hangingPunct="1"/>
            <a:r>
              <a:rPr lang="en-US" altLang="en-US" sz="2400" smtClean="0"/>
              <a:t>A branch of economics</a:t>
            </a:r>
          </a:p>
          <a:p>
            <a:pPr lvl="1" eaLnBrk="1" hangingPunct="1"/>
            <a:r>
              <a:rPr lang="en-US" altLang="en-US" sz="2400" smtClean="0"/>
              <a:t>Views the impact of agents on others as significant rather than competitive (or cooperative).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AF7BC0-1E22-43FF-9419-9D15C615041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 = the value of the best choice we’ve found so far for MAX (highest)</a:t>
            </a:r>
          </a:p>
          <a:p>
            <a:pPr eaLnBrk="1" hangingPunct="1"/>
            <a:r>
              <a:rPr lang="en-US" altLang="en-US" smtClean="0"/>
              <a:t>Beta = the value of the best choice we’ve found so far for MIN  (lowest)</a:t>
            </a:r>
          </a:p>
          <a:p>
            <a:pPr eaLnBrk="1" hangingPunct="1"/>
            <a:r>
              <a:rPr lang="en-US" altLang="en-US" smtClean="0"/>
              <a:t>When maximizing, cut off values lower than Alpha</a:t>
            </a:r>
          </a:p>
          <a:p>
            <a:pPr eaLnBrk="1" hangingPunct="1"/>
            <a:r>
              <a:rPr lang="en-US" altLang="en-US" smtClean="0"/>
              <a:t>When minimizing, cut off values greater than Beta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6F95E5-223D-41D1-96A1-A114A5C8D5D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 Example</a:t>
            </a: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281238"/>
            <a:ext cx="33813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410B2D-954E-4E9F-813C-D9CFE0E126B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 Example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319338"/>
            <a:ext cx="37719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74660D4-5739-4539-BFD2-7E7BAE5ACE9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 Example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328863"/>
            <a:ext cx="50196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123144-F63A-43E1-A490-7E6D99AAF45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 Example</a:t>
            </a:r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352675"/>
            <a:ext cx="53435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1C5E30-D44D-4B53-BB8B-A73A8CEB65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Pruning Example</a:t>
            </a:r>
          </a:p>
        </p:txBody>
      </p:sp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338388"/>
            <a:ext cx="55721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ABA0BB-C393-4051-A0B8-A48D6369F8F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Few Notes on Alpha-Beta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Effectiveness depends on order of successors (middle vs. last node of 2-ply example)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If we can evaluate best successor first, search is O(b</a:t>
            </a:r>
            <a:r>
              <a:rPr lang="en-US" altLang="en-US" sz="2800" baseline="30000" smtClean="0"/>
              <a:t>d/2</a:t>
            </a:r>
            <a:r>
              <a:rPr lang="en-US" altLang="en-US" sz="2800" smtClean="0"/>
              <a:t>) instead of O(b</a:t>
            </a:r>
            <a:r>
              <a:rPr lang="en-US" altLang="en-US" sz="2800" baseline="30000" smtClean="0"/>
              <a:t>d</a:t>
            </a:r>
            <a:r>
              <a:rPr lang="en-US" altLang="en-US" sz="2800" smtClean="0"/>
              <a:t>)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This means that in the same amount of time, alpha-beta search can search twice as deep!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AF3365C-A07C-466D-91B4-090049D4281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 Few More Notes on Alpha-Beta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Pruning </a:t>
            </a:r>
            <a:r>
              <a:rPr lang="en-US" altLang="en-US" i="1" u="sng" smtClean="0"/>
              <a:t>does not</a:t>
            </a:r>
            <a:r>
              <a:rPr lang="en-US" altLang="en-US" smtClean="0"/>
              <a:t> affect the final result</a:t>
            </a:r>
          </a:p>
          <a:p>
            <a:pPr eaLnBrk="1" hangingPunct="1"/>
            <a:r>
              <a:rPr lang="en-US" altLang="en-US" smtClean="0"/>
              <a:t>Good move ordering improves effectiveness of pruning</a:t>
            </a:r>
          </a:p>
          <a:p>
            <a:pPr eaLnBrk="1" hangingPunct="1"/>
            <a:r>
              <a:rPr lang="en-US" altLang="en-US" smtClean="0"/>
              <a:t>With “perfect ordering”, time complexity O(b</a:t>
            </a:r>
            <a:r>
              <a:rPr lang="en-US" altLang="en-US" baseline="30000" smtClean="0"/>
              <a:t>m/2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doubles the depth of search</a:t>
            </a:r>
          </a:p>
          <a:p>
            <a:pPr lvl="1" eaLnBrk="1" hangingPunct="1"/>
            <a:r>
              <a:rPr lang="en-US" altLang="en-US" smtClean="0"/>
              <a:t>can easily reach depth of 8 and play good chess (branching factor of 6 instead of 35)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F4CBAF-8FA5-46A9-87A7-61F3203E2D1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Optimizing Minimax Search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 alpha-beta cutoffs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Evaluate most promising moves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Remember prior positions, reuse their backed-up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Transposition table (like closed list in A*)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Avoid generating equivalent states (e.g. 4 different first corner moves in tic tac toe)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But, we still can’t search a game like chess to the end!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CA29673-60D5-45CC-A6F6-FC863AC2115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Cutting Off Search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Replace terminal test (end of game) by cutoff test (don’t search deeper)</a:t>
            </a:r>
          </a:p>
          <a:p>
            <a:pPr eaLnBrk="1" hangingPunct="1"/>
            <a:r>
              <a:rPr lang="en-US" altLang="en-US" sz="2800" smtClean="0"/>
              <a:t>Replace utility function (win/lose/draw) by heuristic evaluation function that estimates results on the best path below this board</a:t>
            </a:r>
          </a:p>
          <a:p>
            <a:pPr lvl="1" eaLnBrk="1" hangingPunct="1"/>
            <a:r>
              <a:rPr lang="en-US" altLang="en-US" sz="2400" smtClean="0"/>
              <a:t>Like A* search, good evaluation functions mean good results (and vice versa)</a:t>
            </a:r>
          </a:p>
          <a:p>
            <a:pPr eaLnBrk="1" hangingPunct="1"/>
            <a:r>
              <a:rPr lang="en-US" altLang="en-US" sz="2800" smtClean="0"/>
              <a:t>Replace move generator by plausible move generator (don’t consider “dumb” moves)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DBDA14-BD01-4FA6-B3DF-76C2BC2413E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Games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Game Theorists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Deterministic, turn-taking, two-player, zero-sum games of perfect information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Deterministic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Fully-observable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Two agents whose actions must alternate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Utility values at the end of the game are equal and opposite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In chess, one player wins (+1), one player loses (-1)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It is this opposition between the agents’ utility functions that makes the situation adversarial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96F863-F2A6-4F65-9CC0-E1E7E8D5270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Alpha-Beta Algorithm</a:t>
            </a: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47813"/>
            <a:ext cx="6896100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A53457-D375-40CE-8FA3-02A86C67B9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Games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nondeterministic games, chance is introduced by dice, card shuffling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Simplified example with coin flipping.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407F61-AEB7-4349-9CFD-FE3F0F8A28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Nondeterministic Games</a:t>
            </a:r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828800"/>
            <a:ext cx="56102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EF8FB8-6E71-4AF6-95FD-2C491AC4ECB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Algorithm for Nondeterministic Games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Expectiminimax give perfect 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Just like Minimax except it has to handle chance nodes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state is a MAX node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return highest Expectiminimax – Value of Successors(state)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state is a MIN node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return lowest Expectiminimax – Value of Successors(state)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state is a CHANCE node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return average Expectiminimax – Value of Successors(state)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25226E-E436-4AAD-A7BF-9A8CE904643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Games are fun to work on! (and dangerous)</a:t>
            </a:r>
          </a:p>
          <a:p>
            <a:pPr eaLnBrk="1" hangingPunct="1"/>
            <a:r>
              <a:rPr lang="en-US" altLang="en-US" sz="2800" smtClean="0"/>
              <a:t>They illustrate several important points about AI</a:t>
            </a:r>
          </a:p>
          <a:p>
            <a:pPr lvl="1" eaLnBrk="1" hangingPunct="1"/>
            <a:r>
              <a:rPr lang="en-US" altLang="en-US" sz="2400" smtClean="0"/>
              <a:t>Perfection is unattainable -&gt; must approximate</a:t>
            </a:r>
          </a:p>
          <a:p>
            <a:pPr lvl="1" eaLnBrk="1" hangingPunct="1"/>
            <a:r>
              <a:rPr lang="en-US" altLang="en-US" sz="2400" smtClean="0"/>
              <a:t>Good idea to “think about what to think about”</a:t>
            </a:r>
          </a:p>
          <a:p>
            <a:pPr lvl="1" eaLnBrk="1" hangingPunct="1"/>
            <a:r>
              <a:rPr lang="en-US" altLang="en-US" sz="2400" smtClean="0"/>
              <a:t>Uncertainty constrains the assignment of values to states</a:t>
            </a:r>
          </a:p>
          <a:p>
            <a:pPr lvl="1" eaLnBrk="1" hangingPunct="1"/>
            <a:endParaRPr lang="en-US" altLang="en-US" sz="2400" smtClean="0"/>
          </a:p>
          <a:p>
            <a:pPr eaLnBrk="1" hangingPunct="1"/>
            <a:r>
              <a:rPr lang="en-US" altLang="en-US" sz="2800" smtClean="0"/>
              <a:t>Games are to AI as the Grand Prix is to automobile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780503-E389-47FB-A9AA-B60319DEFCC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Games?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defined set of rules</a:t>
            </a:r>
          </a:p>
          <a:p>
            <a:pPr eaLnBrk="1" hangingPunct="1"/>
            <a:r>
              <a:rPr lang="en-US" altLang="en-US" smtClean="0"/>
              <a:t>Well defined knowledge set</a:t>
            </a:r>
          </a:p>
          <a:p>
            <a:pPr eaLnBrk="1" hangingPunct="1"/>
            <a:r>
              <a:rPr lang="en-US" altLang="en-US" smtClean="0"/>
              <a:t>Easy to evaluate performance</a:t>
            </a:r>
          </a:p>
          <a:p>
            <a:pPr eaLnBrk="1" hangingPunct="1"/>
            <a:r>
              <a:rPr lang="en-US" altLang="en-US" smtClean="0"/>
              <a:t>Large search spaces</a:t>
            </a:r>
          </a:p>
          <a:p>
            <a:pPr lvl="1" eaLnBrk="1" hangingPunct="1"/>
            <a:r>
              <a:rPr lang="en-US" altLang="en-US" smtClean="0"/>
              <a:t>Too large for exhaustive search</a:t>
            </a:r>
          </a:p>
          <a:p>
            <a:pPr eaLnBrk="1" hangingPunct="1"/>
            <a:r>
              <a:rPr lang="en-US" altLang="en-US" smtClean="0"/>
              <a:t>Fame and Fortune</a:t>
            </a:r>
          </a:p>
          <a:p>
            <a:pPr lvl="1" eaLnBrk="1" hangingPunct="1"/>
            <a:r>
              <a:rPr lang="en-US" altLang="en-US" smtClean="0"/>
              <a:t>e.g. Chess and Deep Blue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C6F75A6-6F4D-4475-8098-2810F591E69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 as Search Problems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 have a state space search</a:t>
            </a:r>
          </a:p>
          <a:p>
            <a:pPr lvl="1" eaLnBrk="1" hangingPunct="1"/>
            <a:r>
              <a:rPr lang="en-US" altLang="en-US" smtClean="0"/>
              <a:t>Each potential board or game position is a state</a:t>
            </a:r>
          </a:p>
          <a:p>
            <a:pPr lvl="1" eaLnBrk="1" hangingPunct="1"/>
            <a:r>
              <a:rPr lang="en-US" altLang="en-US" smtClean="0"/>
              <a:t>Each possible move is an operation to another state</a:t>
            </a:r>
          </a:p>
          <a:p>
            <a:pPr lvl="1" eaLnBrk="1" hangingPunct="1"/>
            <a:r>
              <a:rPr lang="en-US" altLang="en-US" smtClean="0"/>
              <a:t>The state space can be HUGE!!!!!!!</a:t>
            </a:r>
          </a:p>
          <a:p>
            <a:pPr lvl="2" eaLnBrk="1" hangingPunct="1"/>
            <a:r>
              <a:rPr lang="en-US" altLang="en-US" smtClean="0"/>
              <a:t>Large branching factor (about 35 for chess)</a:t>
            </a:r>
          </a:p>
          <a:p>
            <a:pPr lvl="2" eaLnBrk="1" hangingPunct="1"/>
            <a:r>
              <a:rPr lang="en-US" altLang="en-US" smtClean="0"/>
              <a:t>Terminal state could be deep (about 50 for chess)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B74D16F-C459-4572-AAE9-8F74CFEAD3C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Games vs. Search Problems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Unpredictable opponent</a:t>
            </a:r>
          </a:p>
          <a:p>
            <a:pPr eaLnBrk="1" hangingPunct="1"/>
            <a:r>
              <a:rPr lang="en-US" altLang="en-US" smtClean="0"/>
              <a:t>Solution is a strategy</a:t>
            </a:r>
          </a:p>
          <a:p>
            <a:pPr lvl="1" eaLnBrk="1" hangingPunct="1"/>
            <a:r>
              <a:rPr lang="en-US" altLang="en-US" smtClean="0"/>
              <a:t>Specifying a move for every possible opponent reply</a:t>
            </a:r>
          </a:p>
          <a:p>
            <a:pPr eaLnBrk="1" hangingPunct="1"/>
            <a:r>
              <a:rPr lang="en-US" altLang="en-US" smtClean="0"/>
              <a:t>Time limits</a:t>
            </a:r>
          </a:p>
          <a:p>
            <a:pPr lvl="1" eaLnBrk="1" hangingPunct="1"/>
            <a:r>
              <a:rPr lang="en-US" altLang="en-US" smtClean="0"/>
              <a:t>Unlikely to find the goal…agent must approximate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32BDE2-D376-488E-BCDD-14045904B42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Games</a:t>
            </a:r>
          </a:p>
        </p:txBody>
      </p:sp>
      <p:graphicFrame>
        <p:nvGraphicFramePr>
          <p:cNvPr id="270358" name="Group 2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Perfect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Information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Chess, checkers, go, othello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Backgammon, monopoly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Imperfect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Information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Bridge, poker, scabble, nuclear war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A0FF099-8EE4-423E-9062-E59BF389013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Computer Games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Chess – Deep Blue (World Champion 1997)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Checkers – Chinook (World Champion 1994)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Othello – Logistello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Beginning, middle, and ending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Generally accepted that humans are no match for computers at Othello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Backgammon – TD-Gammon (Top Three)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Go – Goemate and Go4++ (Weak Amateur)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Bridge (Bridge Barron 1997, GIB 2000)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Imperfect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multiplayer with two teams of two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February 7, 2006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AI: Chapter 6: Adversarial Search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C528C8-1264-49BA-ABB3-AFF0236D89F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Optimal Decisions in Games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Consider games with two players (MAX, MIN)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Initial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Board position and identifies the player to move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Successor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Returns a list of (move, state) pairs; each a legal move and resulting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Terminal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Determines if the game is over (at terminal states)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Utility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Objective function, payoff function, a numeric value for the terminal states (+1, -1) or (+192, -192)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1650</Words>
  <Application>Microsoft Office PowerPoint</Application>
  <PresentationFormat>On-screen Show (4:3)</PresentationFormat>
  <Paragraphs>301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Tahoma</vt:lpstr>
      <vt:lpstr>Arial</vt:lpstr>
      <vt:lpstr>Default Design</vt:lpstr>
      <vt:lpstr>Artificial Intelligence Chapter 6: Adversarial Search</vt:lpstr>
      <vt:lpstr>Games</vt:lpstr>
      <vt:lpstr>Properties of Games</vt:lpstr>
      <vt:lpstr>Why Games?</vt:lpstr>
      <vt:lpstr>Games as Search Problems</vt:lpstr>
      <vt:lpstr>Games vs. Search Problems</vt:lpstr>
      <vt:lpstr>Types of Games</vt:lpstr>
      <vt:lpstr>Example Computer Games</vt:lpstr>
      <vt:lpstr>Optimal Decisions in Games</vt:lpstr>
      <vt:lpstr>Game Trees</vt:lpstr>
      <vt:lpstr>Game Trees</vt:lpstr>
      <vt:lpstr>Minimax Strategy</vt:lpstr>
      <vt:lpstr>Minimax Strategy</vt:lpstr>
      <vt:lpstr>Minimax Algorithm</vt:lpstr>
      <vt:lpstr>Properties of Minimax</vt:lpstr>
      <vt:lpstr>Resource Limits</vt:lpstr>
      <vt:lpstr>Evaluation Functions</vt:lpstr>
      <vt:lpstr>Alpha-Beta Pruning</vt:lpstr>
      <vt:lpstr>Alpha-Beta Pruning</vt:lpstr>
      <vt:lpstr>Alpha-Beta Pruning</vt:lpstr>
      <vt:lpstr>Alpha-Beta Pruning Example</vt:lpstr>
      <vt:lpstr>Alpha-Beta Pruning Example</vt:lpstr>
      <vt:lpstr>Alpha-Beta Pruning Example</vt:lpstr>
      <vt:lpstr>Alpha-Beta Pruning Example</vt:lpstr>
      <vt:lpstr>Alpha-Beta Pruning Example</vt:lpstr>
      <vt:lpstr>A Few Notes on Alpha-Beta</vt:lpstr>
      <vt:lpstr>A Few More Notes on Alpha-Beta</vt:lpstr>
      <vt:lpstr>Optimizing Minimax Search</vt:lpstr>
      <vt:lpstr>Cutting Off Search</vt:lpstr>
      <vt:lpstr>Alpha-Beta Algorithm</vt:lpstr>
      <vt:lpstr>Nondeterministic Games</vt:lpstr>
      <vt:lpstr>Nondeterministic Games</vt:lpstr>
      <vt:lpstr>Algorithm for Nondeterministic Games</vt:lpstr>
      <vt:lpstr>Summary</vt:lpstr>
    </vt:vector>
  </TitlesOfParts>
  <Company>Kent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Chapter 4</dc:title>
  <dc:creator>Michael Scherger</dc:creator>
  <cp:lastModifiedBy>User</cp:lastModifiedBy>
  <cp:revision>72</cp:revision>
  <dcterms:created xsi:type="dcterms:W3CDTF">2004-08-18T14:48:16Z</dcterms:created>
  <dcterms:modified xsi:type="dcterms:W3CDTF">2022-06-30T08:45:47Z</dcterms:modified>
</cp:coreProperties>
</file>