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292" r:id="rId2"/>
    <p:sldId id="293" r:id="rId3"/>
    <p:sldId id="276" r:id="rId4"/>
    <p:sldId id="277" r:id="rId5"/>
    <p:sldId id="278" r:id="rId6"/>
    <p:sldId id="257" r:id="rId7"/>
    <p:sldId id="258" r:id="rId8"/>
    <p:sldId id="279" r:id="rId9"/>
    <p:sldId id="259" r:id="rId10"/>
    <p:sldId id="260" r:id="rId11"/>
    <p:sldId id="280" r:id="rId12"/>
    <p:sldId id="261" r:id="rId13"/>
    <p:sldId id="262" r:id="rId14"/>
    <p:sldId id="281" r:id="rId15"/>
    <p:sldId id="264" r:id="rId16"/>
    <p:sldId id="266" r:id="rId17"/>
    <p:sldId id="282" r:id="rId18"/>
    <p:sldId id="283" r:id="rId19"/>
    <p:sldId id="284" r:id="rId20"/>
    <p:sldId id="285" r:id="rId21"/>
    <p:sldId id="286" r:id="rId22"/>
    <p:sldId id="271" r:id="rId23"/>
    <p:sldId id="272" r:id="rId24"/>
    <p:sldId id="273" r:id="rId25"/>
    <p:sldId id="287" r:id="rId26"/>
    <p:sldId id="288" r:id="rId27"/>
    <p:sldId id="274" r:id="rId28"/>
    <p:sldId id="291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6600"/>
    <a:srgbClr val="FFFF00"/>
    <a:srgbClr val="FF0066"/>
    <a:srgbClr val="66FF33"/>
    <a:srgbClr val="9999FF"/>
    <a:srgbClr val="33CC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7B396FC3-B6A1-4D8F-AF73-DEABC8B28F7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19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3EF1E35B-EBDB-4B5C-AFE3-D176205BFCD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47107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4710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0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13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4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1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711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7117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8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9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64BA337-FF84-4C10-88D9-180CAC1F507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FB5110-E182-4ADF-A1BD-7E0F82DE62E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606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0D7571-D106-4ECC-A4DD-C07A4CD1224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667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D06691-438F-421C-8431-9DC0184FF47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872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64EF6F-E664-449A-BFEF-F802BEFCD7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418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B9F75B-5716-4CDE-ACD4-70CACAD298B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981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E49B837-42A8-423A-9E82-B1E61C04449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718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39C17B-325B-4D77-AD82-D6643477A15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93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07EAFF-FF0E-4E9E-BC42-97F29F30FDD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34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DB9D50-A1A2-40D1-BF8C-4B055BE7E9A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447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C0DF01-253C-48F7-AADB-DBF122E392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481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5E7B2D92-87A7-4E8A-9557-BF08659BE207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46085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4608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8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8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89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9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09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2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9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609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9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oubleshooters.com/tpromag/199907/_model.htm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eb.media.mit.edu/~minsky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6600"/>
                </a:solidFill>
                <a:latin typeface="Tahoma" panose="020B0604030504040204" pitchFamily="34" charset="0"/>
              </a:rPr>
              <a:t>Knowledge Representation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17D0F5-E156-4007-9293-1D706564907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381000"/>
            <a:ext cx="8001000" cy="1143000"/>
          </a:xfrm>
        </p:spPr>
        <p:txBody>
          <a:bodyPr/>
          <a:lstStyle/>
          <a:p>
            <a:pPr algn="r"/>
            <a:r>
              <a:rPr lang="en-US" altLang="en-US">
                <a:solidFill>
                  <a:srgbClr val="006600"/>
                </a:solidFill>
                <a:latin typeface="Tahoma" panose="020B0604030504040204" pitchFamily="34" charset="0"/>
              </a:rPr>
              <a:t>Requirements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772400" cy="4114800"/>
          </a:xfrm>
        </p:spPr>
        <p:txBody>
          <a:bodyPr/>
          <a:lstStyle/>
          <a:p>
            <a:r>
              <a:rPr lang="en-US" altLang="en-US" sz="2800" b="1">
                <a:solidFill>
                  <a:srgbClr val="CC3300"/>
                </a:solidFill>
                <a:latin typeface="Tahoma" panose="020B0604030504040204" pitchFamily="34" charset="0"/>
              </a:rPr>
              <a:t>Representational Adequacy:</a:t>
            </a:r>
            <a:r>
              <a:rPr lang="en-US" altLang="en-US" sz="2800">
                <a:latin typeface="Tahoma" panose="020B0604030504040204" pitchFamily="34" charset="0"/>
              </a:rPr>
              <a:t> </a:t>
            </a:r>
            <a:r>
              <a:rPr lang="en-US" altLang="en-US" sz="2800">
                <a:effectLst/>
                <a:latin typeface="Tahoma" panose="020B0604030504040204" pitchFamily="34" charset="0"/>
              </a:rPr>
              <a:t>should allow to represent the knowledge we need</a:t>
            </a:r>
          </a:p>
          <a:p>
            <a:r>
              <a:rPr lang="en-US" altLang="en-US" sz="2800" b="1">
                <a:solidFill>
                  <a:srgbClr val="CC3300"/>
                </a:solidFill>
                <a:latin typeface="Tahoma" panose="020B0604030504040204" pitchFamily="34" charset="0"/>
              </a:rPr>
              <a:t>Inferential Adequacy:</a:t>
            </a:r>
            <a:r>
              <a:rPr lang="en-US" altLang="en-US" sz="2800">
                <a:latin typeface="Tahoma" panose="020B0604030504040204" pitchFamily="34" charset="0"/>
              </a:rPr>
              <a:t> </a:t>
            </a:r>
            <a:r>
              <a:rPr lang="en-US" altLang="en-US" sz="2800">
                <a:effectLst/>
                <a:latin typeface="Tahoma" panose="020B0604030504040204" pitchFamily="34" charset="0"/>
              </a:rPr>
              <a:t>ability to infer new knowledge from a basic set of facts</a:t>
            </a:r>
          </a:p>
          <a:p>
            <a:r>
              <a:rPr lang="en-US" altLang="en-US" sz="2800" b="1">
                <a:solidFill>
                  <a:srgbClr val="CC3300"/>
                </a:solidFill>
                <a:latin typeface="Tahoma" panose="020B0604030504040204" pitchFamily="34" charset="0"/>
              </a:rPr>
              <a:t>Inferential Efficiency</a:t>
            </a:r>
          </a:p>
          <a:p>
            <a:r>
              <a:rPr lang="en-US" altLang="en-US" sz="2800" b="1">
                <a:solidFill>
                  <a:srgbClr val="CC3300"/>
                </a:solidFill>
                <a:latin typeface="Tahoma" panose="020B0604030504040204" pitchFamily="34" charset="0"/>
              </a:rPr>
              <a:t>Clear Syntax and Semantics</a:t>
            </a:r>
            <a:r>
              <a:rPr lang="en-US" altLang="en-US" sz="2800">
                <a:latin typeface="Tahoma" panose="020B0604030504040204" pitchFamily="34" charset="0"/>
              </a:rPr>
              <a:t>: </a:t>
            </a:r>
            <a:r>
              <a:rPr lang="en-US" altLang="en-US" sz="2800">
                <a:effectLst/>
                <a:latin typeface="Tahoma" panose="020B0604030504040204" pitchFamily="34" charset="0"/>
              </a:rPr>
              <a:t>what the allowable expressions are and what they mean</a:t>
            </a:r>
          </a:p>
          <a:p>
            <a:r>
              <a:rPr lang="en-US" altLang="en-US" sz="2800" b="1">
                <a:solidFill>
                  <a:srgbClr val="CC3300"/>
                </a:solidFill>
                <a:latin typeface="Tahoma" panose="020B0604030504040204" pitchFamily="34" charset="0"/>
              </a:rPr>
              <a:t>Naturalness:</a:t>
            </a:r>
            <a:r>
              <a:rPr lang="en-US" altLang="en-US" sz="2800">
                <a:latin typeface="Tahoma" panose="020B0604030504040204" pitchFamily="34" charset="0"/>
              </a:rPr>
              <a:t> </a:t>
            </a:r>
            <a:r>
              <a:rPr lang="en-US" altLang="en-US" sz="2800">
                <a:effectLst/>
                <a:latin typeface="Tahoma" panose="020B0604030504040204" pitchFamily="34" charset="0"/>
              </a:rPr>
              <a:t>natural and easy to use</a:t>
            </a:r>
          </a:p>
          <a:p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097E9D-059E-47E0-A8C0-DCB00C2DE7B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381000"/>
            <a:ext cx="8458200" cy="1143000"/>
          </a:xfrm>
        </p:spPr>
        <p:txBody>
          <a:bodyPr/>
          <a:lstStyle/>
          <a:p>
            <a:pPr algn="r"/>
            <a:r>
              <a:rPr lang="en-US" altLang="en-US" sz="3600">
                <a:solidFill>
                  <a:srgbClr val="006600"/>
                </a:solidFill>
                <a:latin typeface="Tahoma" panose="020B0604030504040204" pitchFamily="34" charset="0"/>
              </a:rPr>
              <a:t>Knowledge Representation and Data structures</a:t>
            </a:r>
            <a:endParaRPr lang="en-US" altLang="en-US" i="1">
              <a:solidFill>
                <a:srgbClr val="006600"/>
              </a:solidFill>
              <a:latin typeface="Tahoma" panose="020B0604030504040204" pitchFamily="34" charset="0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086600" cy="356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A KR is not a data structure</a:t>
            </a:r>
            <a:endParaRPr lang="en-US" altLang="en-US" sz="3600">
              <a:solidFill>
                <a:srgbClr val="CC3300"/>
              </a:solidFill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3200">
                <a:latin typeface="Tahoma" panose="020B0604030504040204" pitchFamily="34" charset="0"/>
              </a:rPr>
              <a:t>In KR: a correspondence between its constructs and things in the external world</a:t>
            </a:r>
          </a:p>
          <a:p>
            <a:pPr>
              <a:spcBef>
                <a:spcPct val="50000"/>
              </a:spcBef>
            </a:pPr>
            <a:r>
              <a:rPr lang="en-US" altLang="en-US" sz="3200">
                <a:latin typeface="Tahoma" panose="020B0604030504040204" pitchFamily="34" charset="0"/>
              </a:rPr>
              <a:t>KR - implemented by means of data structures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A5710D-5EE6-4A2A-ABE1-21A4E7F474B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sz="4000">
                <a:solidFill>
                  <a:srgbClr val="006600"/>
                </a:solidFill>
                <a:latin typeface="Tahoma" panose="020B0604030504040204" pitchFamily="34" charset="0"/>
              </a:rPr>
              <a:t>Approaches to Knowledge Representation in AI</a:t>
            </a:r>
            <a:r>
              <a:rPr lang="en-US" altLang="en-US" i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352800"/>
            <a:ext cx="7772400" cy="2590800"/>
          </a:xfrm>
        </p:spPr>
        <p:txBody>
          <a:bodyPr/>
          <a:lstStyle/>
          <a:p>
            <a:pPr algn="just">
              <a:spcBef>
                <a:spcPts val="600"/>
              </a:spcBef>
            </a:pPr>
            <a:r>
              <a:rPr lang="en-US" altLang="en-US" sz="3600">
                <a:latin typeface="Comic Sans MS" panose="030F0702030302020204" pitchFamily="66" charset="0"/>
              </a:rPr>
              <a:t>Logic</a:t>
            </a:r>
          </a:p>
          <a:p>
            <a:pPr algn="just">
              <a:spcBef>
                <a:spcPts val="1500"/>
              </a:spcBef>
            </a:pPr>
            <a:r>
              <a:rPr lang="en-US" altLang="en-US" sz="3600">
                <a:latin typeface="Comic Sans MS" panose="030F0702030302020204" pitchFamily="66" charset="0"/>
              </a:rPr>
              <a:t>Semantic networks and Frames</a:t>
            </a:r>
          </a:p>
          <a:p>
            <a:pPr algn="just">
              <a:spcBef>
                <a:spcPts val="1500"/>
              </a:spcBef>
            </a:pPr>
            <a:r>
              <a:rPr lang="en-US" altLang="en-US" sz="3600">
                <a:latin typeface="Comic Sans MS" panose="030F0702030302020204" pitchFamily="66" charset="0"/>
              </a:rPr>
              <a:t>Production Rules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57200" y="1905000"/>
            <a:ext cx="7772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>
                <a:latin typeface="Tahoma" panose="020B0604030504040204" pitchFamily="34" charset="0"/>
              </a:rPr>
              <a:t>Declarative vs procedural knowledge</a:t>
            </a:r>
          </a:p>
          <a:p>
            <a:pPr>
              <a:spcBef>
                <a:spcPct val="50000"/>
              </a:spcBef>
            </a:pPr>
            <a:r>
              <a:rPr lang="en-US" altLang="en-US" sz="3200" b="1">
                <a:latin typeface="Tahoma" panose="020B0604030504040204" pitchFamily="34" charset="0"/>
              </a:rPr>
              <a:t>Declarative representations: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5E2F7E-6641-4D9C-A8E7-818555DD182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>
                <a:solidFill>
                  <a:srgbClr val="006600"/>
                </a:solidFill>
                <a:latin typeface="Tahoma" panose="020B0604030504040204" pitchFamily="34" charset="0"/>
              </a:rPr>
              <a:t>First Order Predicate Logic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09600" y="2057400"/>
            <a:ext cx="80772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 algn="just">
              <a:spcBef>
                <a:spcPts val="600"/>
              </a:spcBef>
            </a:pPr>
            <a:r>
              <a:rPr lang="en-US" altLang="en-US" sz="3200" b="1">
                <a:latin typeface="Tahoma" panose="020B0604030504040204" pitchFamily="34" charset="0"/>
              </a:rPr>
              <a:t>FOPL</a:t>
            </a:r>
            <a:r>
              <a:rPr lang="en-US" altLang="en-US" sz="3200">
                <a:latin typeface="Tahoma" panose="020B0604030504040204" pitchFamily="34" charset="0"/>
              </a:rPr>
              <a:t> has a well defined syntax and semantics, </a:t>
            </a:r>
          </a:p>
          <a:p>
            <a:pPr lvl="2" algn="just">
              <a:spcBef>
                <a:spcPts val="600"/>
              </a:spcBef>
            </a:pPr>
            <a:endParaRPr lang="en-US" altLang="en-US" sz="3200">
              <a:latin typeface="Tahoma" panose="020B0604030504040204" pitchFamily="34" charset="0"/>
            </a:endParaRPr>
          </a:p>
          <a:p>
            <a:pPr lvl="2" algn="just">
              <a:spcBef>
                <a:spcPts val="600"/>
              </a:spcBef>
            </a:pPr>
            <a:r>
              <a:rPr lang="en-US" altLang="en-US" sz="3200">
                <a:latin typeface="Tahoma" panose="020B0604030504040204" pitchFamily="34" charset="0"/>
              </a:rPr>
              <a:t>It is concerned with truth preserving inference. </a:t>
            </a:r>
          </a:p>
          <a:p>
            <a:pPr lvl="2" algn="just">
              <a:spcBef>
                <a:spcPts val="600"/>
              </a:spcBef>
            </a:pPr>
            <a:endParaRPr lang="en-US" altLang="en-US" sz="3200">
              <a:latin typeface="Tahoma" panose="020B0604030504040204" pitchFamily="34" charset="0"/>
            </a:endParaRPr>
          </a:p>
          <a:p>
            <a:pPr algn="just">
              <a:spcBef>
                <a:spcPts val="600"/>
              </a:spcBef>
            </a:pPr>
            <a:r>
              <a:rPr lang="en-US" altLang="en-US" sz="3200" b="1">
                <a:latin typeface="Tahoma" panose="020B0604030504040204" pitchFamily="34" charset="0"/>
              </a:rPr>
              <a:t>Problems : </a:t>
            </a:r>
            <a:r>
              <a:rPr lang="en-US" altLang="en-US" sz="3200">
                <a:latin typeface="Tahoma" panose="020B0604030504040204" pitchFamily="34" charset="0"/>
              </a:rPr>
              <a:t>time, beliefs and uncertainty are difficult to represent</a:t>
            </a:r>
            <a:r>
              <a:rPr lang="en-US" altLang="en-US" sz="2400" b="1">
                <a:latin typeface="Times New Roman" panose="02020603050405020304" pitchFamily="18" charset="0"/>
              </a:rPr>
              <a:t>	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5E9DD6-C607-43DC-9323-01F3867224D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>
                <a:solidFill>
                  <a:srgbClr val="006600"/>
                </a:solidFill>
                <a:latin typeface="Tahoma" panose="020B0604030504040204" pitchFamily="34" charset="0"/>
              </a:rPr>
              <a:t>Semantic Nets and Frames</a:t>
            </a:r>
            <a:endParaRPr lang="en-US" altLang="en-US" sz="4000">
              <a:solidFill>
                <a:srgbClr val="0066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533400" y="2133600"/>
            <a:ext cx="7924800" cy="436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ts val="600"/>
              </a:spcBef>
              <a:buFontTx/>
              <a:buChar char="•"/>
            </a:pPr>
            <a:r>
              <a:rPr lang="en-US" altLang="en-US" sz="2800">
                <a:latin typeface="Tahoma" panose="020B0604030504040204" pitchFamily="34" charset="0"/>
              </a:rPr>
              <a:t>   Represent factual knowledge about classes of  	objects and their properties</a:t>
            </a:r>
          </a:p>
          <a:p>
            <a:pPr algn="just">
              <a:spcBef>
                <a:spcPts val="600"/>
              </a:spcBef>
              <a:buFontTx/>
              <a:buChar char="•"/>
            </a:pPr>
            <a:r>
              <a:rPr lang="en-US" altLang="en-US" sz="2800">
                <a:latin typeface="Tahoma" panose="020B0604030504040204" pitchFamily="34" charset="0"/>
              </a:rPr>
              <a:t>   Not formal systems.</a:t>
            </a:r>
          </a:p>
          <a:p>
            <a:pPr algn="just">
              <a:spcBef>
                <a:spcPts val="600"/>
              </a:spcBef>
              <a:buFontTx/>
              <a:buChar char="•"/>
            </a:pPr>
            <a:r>
              <a:rPr lang="en-US" altLang="en-US" sz="2800">
                <a:latin typeface="Tahoma" panose="020B0604030504040204" pitchFamily="34" charset="0"/>
              </a:rPr>
              <a:t>   Basic inference mechanism: inheritance of properties</a:t>
            </a:r>
          </a:p>
          <a:p>
            <a:pPr algn="just">
              <a:spcBef>
                <a:spcPts val="600"/>
              </a:spcBef>
            </a:pPr>
            <a:endParaRPr lang="en-US" altLang="en-US" sz="2800" b="1">
              <a:latin typeface="Tahoma" panose="020B0604030504040204" pitchFamily="34" charset="0"/>
            </a:endParaRPr>
          </a:p>
          <a:p>
            <a:pPr algn="just">
              <a:spcBef>
                <a:spcPts val="600"/>
              </a:spcBef>
            </a:pPr>
            <a:r>
              <a:rPr lang="en-US" altLang="en-US" sz="2800" b="1">
                <a:solidFill>
                  <a:srgbClr val="CC3300"/>
                </a:solidFill>
                <a:latin typeface="Tahoma" panose="020B0604030504040204" pitchFamily="34" charset="0"/>
              </a:rPr>
              <a:t>Problems</a:t>
            </a:r>
            <a:r>
              <a:rPr lang="en-US" altLang="en-US" sz="2800">
                <a:solidFill>
                  <a:srgbClr val="CC3300"/>
                </a:solidFill>
                <a:latin typeface="Tahoma" panose="020B0604030504040204" pitchFamily="34" charset="0"/>
              </a:rPr>
              <a:t>:</a:t>
            </a:r>
            <a:r>
              <a:rPr lang="en-US" altLang="en-US" sz="2800">
                <a:latin typeface="Tahoma" panose="020B0604030504040204" pitchFamily="34" charset="0"/>
              </a:rPr>
              <a:t> quantifiers, representing disjunction and negation</a:t>
            </a:r>
          </a:p>
          <a:p>
            <a:pPr>
              <a:spcBef>
                <a:spcPct val="50000"/>
              </a:spcBef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B05D5D-03DE-4FF1-94CD-EC8BEDB7A4A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>
                <a:solidFill>
                  <a:srgbClr val="006600"/>
                </a:solidFill>
                <a:latin typeface="Tahoma" panose="020B0604030504040204" pitchFamily="34" charset="0"/>
              </a:rPr>
              <a:t>Production rules</a:t>
            </a:r>
            <a:r>
              <a:rPr lang="en-US" altLang="en-US">
                <a:solidFill>
                  <a:schemeClr val="tx1"/>
                </a:solidFill>
                <a:latin typeface="Tahoma" panose="020B0604030504040204" pitchFamily="34" charset="0"/>
              </a:rPr>
              <a:t/>
            </a:r>
            <a:br>
              <a:rPr lang="en-US" altLang="en-US">
                <a:solidFill>
                  <a:schemeClr val="tx1"/>
                </a:solidFill>
                <a:latin typeface="Tahoma" panose="020B0604030504040204" pitchFamily="34" charset="0"/>
              </a:rPr>
            </a:br>
            <a:endParaRPr lang="en-US" altLang="en-US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8534400" cy="494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en-US" sz="2800">
                <a:latin typeface="Tahoma" panose="020B0604030504040204" pitchFamily="34" charset="0"/>
              </a:rPr>
              <a:t>       </a:t>
            </a:r>
          </a:p>
          <a:p>
            <a:pPr algn="just">
              <a:spcBef>
                <a:spcPts val="600"/>
              </a:spcBef>
            </a:pPr>
            <a:r>
              <a:rPr lang="en-US" altLang="en-US" sz="2800" b="1">
                <a:solidFill>
                  <a:srgbClr val="CC3300"/>
                </a:solidFill>
                <a:latin typeface="Tahoma" panose="020B0604030504040204" pitchFamily="34" charset="0"/>
              </a:rPr>
              <a:t>Production systems:</a:t>
            </a:r>
            <a:r>
              <a:rPr lang="en-US" altLang="en-US" sz="2800">
                <a:solidFill>
                  <a:srgbClr val="66FF33"/>
                </a:solidFill>
                <a:latin typeface="Tahoma" panose="020B0604030504040204" pitchFamily="34" charset="0"/>
              </a:rPr>
              <a:t> </a:t>
            </a:r>
          </a:p>
          <a:p>
            <a:pPr algn="just">
              <a:spcBef>
                <a:spcPts val="600"/>
              </a:spcBef>
            </a:pPr>
            <a:r>
              <a:rPr lang="en-US" altLang="en-US" sz="2800">
                <a:latin typeface="Tahoma" panose="020B0604030504040204" pitchFamily="34" charset="0"/>
              </a:rPr>
              <a:t>a set of if-then rules - typically state that if certain conditions hold, then some action should be taken.</a:t>
            </a:r>
          </a:p>
          <a:p>
            <a:pPr lvl="2"/>
            <a:endParaRPr lang="en-US" altLang="en-US"/>
          </a:p>
          <a:p>
            <a:pPr lvl="2"/>
            <a:r>
              <a:rPr lang="en-US" altLang="en-US" sz="2800" b="1">
                <a:solidFill>
                  <a:srgbClr val="CC3300"/>
                </a:solidFill>
                <a:latin typeface="Tahoma" panose="020B0604030504040204" pitchFamily="34" charset="0"/>
              </a:rPr>
              <a:t>If -then relation:</a:t>
            </a:r>
            <a:r>
              <a:rPr lang="en-US" altLang="en-US" sz="2800">
                <a:latin typeface="Tahoma" panose="020B0604030504040204" pitchFamily="34" charset="0"/>
              </a:rPr>
              <a:t>      </a:t>
            </a:r>
          </a:p>
          <a:p>
            <a:r>
              <a:rPr lang="en-US" altLang="en-US" sz="2800">
                <a:solidFill>
                  <a:srgbClr val="CC3300"/>
                </a:solidFill>
                <a:latin typeface="Tahoma" panose="020B0604030504040204" pitchFamily="34" charset="0"/>
              </a:rPr>
              <a:t>If </a:t>
            </a:r>
            <a:r>
              <a:rPr lang="en-US" altLang="en-US" sz="2800">
                <a:latin typeface="Tahoma" panose="020B0604030504040204" pitchFamily="34" charset="0"/>
              </a:rPr>
              <a:t>high_temperature </a:t>
            </a:r>
            <a:r>
              <a:rPr lang="en-US" altLang="en-US" sz="2800">
                <a:solidFill>
                  <a:srgbClr val="CC3300"/>
                </a:solidFill>
                <a:latin typeface="Tahoma" panose="020B0604030504040204" pitchFamily="34" charset="0"/>
              </a:rPr>
              <a:t>then</a:t>
            </a:r>
            <a:r>
              <a:rPr lang="en-US" altLang="en-US" sz="2800">
                <a:latin typeface="Tahoma" panose="020B0604030504040204" pitchFamily="34" charset="0"/>
              </a:rPr>
              <a:t> prescribe aspirin</a:t>
            </a:r>
          </a:p>
          <a:p>
            <a:pPr algn="just">
              <a:spcBef>
                <a:spcPts val="600"/>
              </a:spcBef>
            </a:pPr>
            <a:endParaRPr lang="en-US" altLang="en-US" sz="2800">
              <a:latin typeface="Tahoma" panose="020B0604030504040204" pitchFamily="34" charset="0"/>
            </a:endParaRPr>
          </a:p>
          <a:p>
            <a:pPr algn="just">
              <a:spcBef>
                <a:spcPts val="600"/>
              </a:spcBef>
            </a:pPr>
            <a:r>
              <a:rPr lang="en-US" altLang="en-US" sz="2800">
                <a:latin typeface="Tahoma" panose="020B0604030504040204" pitchFamily="34" charset="0"/>
              </a:rPr>
              <a:t>Production systems use a working memory - represents the facts (as semantic nets or frames) that are currently believed to hold.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B8EB18-594C-43C1-AA75-8DB8EEB1EFB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>
                <a:solidFill>
                  <a:srgbClr val="006600"/>
                </a:solidFill>
                <a:latin typeface="Tahoma" panose="020B0604030504040204" pitchFamily="34" charset="0"/>
              </a:rPr>
              <a:t>Semantic Nets</a:t>
            </a:r>
            <a:r>
              <a:rPr lang="en-US" altLang="en-US">
                <a:solidFill>
                  <a:schemeClr val="hlink"/>
                </a:solidFill>
                <a:latin typeface="Tahoma" panose="020B0604030504040204" pitchFamily="34" charset="0"/>
              </a:rPr>
              <a:t/>
            </a:r>
            <a:br>
              <a:rPr lang="en-US" altLang="en-US">
                <a:solidFill>
                  <a:schemeClr val="hlink"/>
                </a:solidFill>
                <a:latin typeface="Tahoma" panose="020B0604030504040204" pitchFamily="34" charset="0"/>
              </a:rPr>
            </a:br>
            <a:endParaRPr lang="en-US" altLang="en-US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0" y="1295400"/>
            <a:ext cx="83820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en-US" sz="2800">
                <a:latin typeface="Tahoma" panose="020B0604030504040204" pitchFamily="34" charset="0"/>
              </a:rPr>
              <a:t>A semantic net is represented as a </a:t>
            </a:r>
            <a:r>
              <a:rPr lang="en-US" altLang="en-US" sz="2800" b="1">
                <a:solidFill>
                  <a:srgbClr val="CC3300"/>
                </a:solidFill>
                <a:latin typeface="Tahoma" panose="020B0604030504040204" pitchFamily="34" charset="0"/>
              </a:rPr>
              <a:t>graph</a:t>
            </a:r>
            <a:r>
              <a:rPr lang="en-US" altLang="en-US" sz="2800">
                <a:latin typeface="Tahoma" panose="020B0604030504040204" pitchFamily="34" charset="0"/>
              </a:rPr>
              <a:t>, where the nodes in the graph represent concepts, </a:t>
            </a:r>
          </a:p>
          <a:p>
            <a:pPr>
              <a:spcBef>
                <a:spcPts val="600"/>
              </a:spcBef>
            </a:pPr>
            <a:r>
              <a:rPr lang="en-US" altLang="en-US" sz="2800">
                <a:latin typeface="Tahoma" panose="020B0604030504040204" pitchFamily="34" charset="0"/>
              </a:rPr>
              <a:t>and the arcs represent binary relationships between concepts.</a:t>
            </a:r>
            <a:endParaRPr lang="en-US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lvl="2" algn="just">
              <a:spcBef>
                <a:spcPts val="1200"/>
              </a:spcBef>
            </a:pPr>
            <a:r>
              <a:rPr lang="en-US" altLang="en-US" sz="2800" b="1">
                <a:solidFill>
                  <a:srgbClr val="CC3300"/>
                </a:solidFill>
                <a:latin typeface="Tahoma" panose="020B0604030504040204" pitchFamily="34" charset="0"/>
              </a:rPr>
              <a:t>Nodes</a:t>
            </a:r>
            <a:r>
              <a:rPr lang="en-US" altLang="en-US" sz="2800">
                <a:latin typeface="Tahoma" panose="020B0604030504040204" pitchFamily="34" charset="0"/>
              </a:rPr>
              <a:t> represent objects, attributes and values </a:t>
            </a:r>
          </a:p>
          <a:p>
            <a:pPr lvl="2" algn="just">
              <a:spcBef>
                <a:spcPts val="1200"/>
              </a:spcBef>
            </a:pPr>
            <a:r>
              <a:rPr lang="en-US" altLang="en-US" sz="2800" b="1">
                <a:solidFill>
                  <a:srgbClr val="CC3300"/>
                </a:solidFill>
                <a:latin typeface="Tahoma" panose="020B0604030504040204" pitchFamily="34" charset="0"/>
              </a:rPr>
              <a:t>Links</a:t>
            </a:r>
            <a:r>
              <a:rPr lang="en-US" altLang="en-US" sz="2800">
                <a:latin typeface="Tahoma" panose="020B0604030504040204" pitchFamily="34" charset="0"/>
              </a:rPr>
              <a:t> represent attributes and relationships between nodes </a:t>
            </a:r>
          </a:p>
          <a:p>
            <a:pPr lvl="2" algn="just">
              <a:spcBef>
                <a:spcPts val="1200"/>
              </a:spcBef>
            </a:pPr>
            <a:r>
              <a:rPr lang="en-US" altLang="en-US" sz="2800" b="1">
                <a:solidFill>
                  <a:srgbClr val="CC3300"/>
                </a:solidFill>
                <a:latin typeface="Tahoma" panose="020B0604030504040204" pitchFamily="34" charset="0"/>
              </a:rPr>
              <a:t>Labels</a:t>
            </a:r>
            <a:r>
              <a:rPr lang="en-US" altLang="en-US" sz="2800">
                <a:latin typeface="Tahoma" panose="020B0604030504040204" pitchFamily="34" charset="0"/>
              </a:rPr>
              <a:t> attached to links: the name of the corresponding attribute or relation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4CCD1A-C493-4DD9-B2C8-C729019C0F29}" type="slidenum">
              <a:rPr lang="en-US" altLang="en-US"/>
              <a:pPr/>
              <a:t>17</a:t>
            </a:fld>
            <a:endParaRPr lang="en-US" altLang="en-US"/>
          </a:p>
        </p:txBody>
      </p:sp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990600" y="609600"/>
            <a:ext cx="7086600" cy="4800600"/>
            <a:chOff x="3744" y="7309"/>
            <a:chExt cx="6912" cy="4752"/>
          </a:xfrm>
        </p:grpSpPr>
        <p:sp>
          <p:nvSpPr>
            <p:cNvPr id="31747" name="Oval 3"/>
            <p:cNvSpPr>
              <a:spLocks noChangeArrowheads="1"/>
            </p:cNvSpPr>
            <p:nvPr/>
          </p:nvSpPr>
          <p:spPr bwMode="auto">
            <a:xfrm>
              <a:off x="5328" y="7309"/>
              <a:ext cx="1152" cy="57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en-US" sz="1600" b="1">
                  <a:latin typeface="Times New Roman" panose="02020603050405020304" pitchFamily="18" charset="0"/>
                </a:rPr>
                <a:t>animal</a:t>
              </a:r>
            </a:p>
          </p:txBody>
        </p:sp>
        <p:sp>
          <p:nvSpPr>
            <p:cNvPr id="31748" name="Text Box 4"/>
            <p:cNvSpPr txBox="1">
              <a:spLocks noChangeArrowheads="1"/>
            </p:cNvSpPr>
            <p:nvPr/>
          </p:nvSpPr>
          <p:spPr bwMode="auto">
            <a:xfrm>
              <a:off x="3744" y="7741"/>
              <a:ext cx="720" cy="43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600" b="1">
                  <a:latin typeface="Times New Roman" panose="02020603050405020304" pitchFamily="18" charset="0"/>
                </a:rPr>
                <a:t>Is_a</a:t>
              </a:r>
            </a:p>
          </p:txBody>
        </p:sp>
        <p:sp>
          <p:nvSpPr>
            <p:cNvPr id="31749" name="Text Box 5"/>
            <p:cNvSpPr txBox="1">
              <a:spLocks noChangeArrowheads="1"/>
            </p:cNvSpPr>
            <p:nvPr/>
          </p:nvSpPr>
          <p:spPr bwMode="auto">
            <a:xfrm>
              <a:off x="7344" y="7741"/>
              <a:ext cx="720" cy="43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600" b="1">
                  <a:latin typeface="Times New Roman" panose="02020603050405020304" pitchFamily="18" charset="0"/>
                </a:rPr>
                <a:t>Is_a</a:t>
              </a:r>
            </a:p>
          </p:txBody>
        </p:sp>
        <p:sp>
          <p:nvSpPr>
            <p:cNvPr id="31750" name="Oval 6"/>
            <p:cNvSpPr>
              <a:spLocks noChangeArrowheads="1"/>
            </p:cNvSpPr>
            <p:nvPr/>
          </p:nvSpPr>
          <p:spPr bwMode="auto">
            <a:xfrm>
              <a:off x="3744" y="8461"/>
              <a:ext cx="1152" cy="57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en-US" sz="1600" b="1">
                  <a:latin typeface="Times New Roman" panose="02020603050405020304" pitchFamily="18" charset="0"/>
                </a:rPr>
                <a:t>reptile</a:t>
              </a:r>
            </a:p>
          </p:txBody>
        </p:sp>
        <p:sp>
          <p:nvSpPr>
            <p:cNvPr id="31751" name="Oval 7"/>
            <p:cNvSpPr>
              <a:spLocks noChangeArrowheads="1"/>
            </p:cNvSpPr>
            <p:nvPr/>
          </p:nvSpPr>
          <p:spPr bwMode="auto">
            <a:xfrm>
              <a:off x="6912" y="8461"/>
              <a:ext cx="1584" cy="57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en-US" sz="1600" b="1">
                  <a:latin typeface="Times New Roman" panose="02020603050405020304" pitchFamily="18" charset="0"/>
                </a:rPr>
                <a:t>mammal</a:t>
              </a:r>
            </a:p>
          </p:txBody>
        </p:sp>
        <p:sp>
          <p:nvSpPr>
            <p:cNvPr id="31752" name="Oval 8"/>
            <p:cNvSpPr>
              <a:spLocks noChangeArrowheads="1"/>
            </p:cNvSpPr>
            <p:nvPr/>
          </p:nvSpPr>
          <p:spPr bwMode="auto">
            <a:xfrm>
              <a:off x="9504" y="8461"/>
              <a:ext cx="1152" cy="57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en-US" sz="1600" b="1">
                  <a:latin typeface="Times New Roman" panose="02020603050405020304" pitchFamily="18" charset="0"/>
                </a:rPr>
                <a:t>head</a:t>
              </a:r>
            </a:p>
          </p:txBody>
        </p:sp>
        <p:sp>
          <p:nvSpPr>
            <p:cNvPr id="31753" name="Text Box 9"/>
            <p:cNvSpPr txBox="1">
              <a:spLocks noChangeArrowheads="1"/>
            </p:cNvSpPr>
            <p:nvPr/>
          </p:nvSpPr>
          <p:spPr bwMode="auto">
            <a:xfrm>
              <a:off x="8640" y="8029"/>
              <a:ext cx="1008" cy="43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600" b="1">
                  <a:latin typeface="Times New Roman" panose="02020603050405020304" pitchFamily="18" charset="0"/>
                </a:rPr>
                <a:t>Has part</a:t>
              </a:r>
            </a:p>
          </p:txBody>
        </p:sp>
        <p:sp>
          <p:nvSpPr>
            <p:cNvPr id="31754" name="Text Box 10"/>
            <p:cNvSpPr txBox="1">
              <a:spLocks noChangeArrowheads="1"/>
            </p:cNvSpPr>
            <p:nvPr/>
          </p:nvSpPr>
          <p:spPr bwMode="auto">
            <a:xfrm>
              <a:off x="8352" y="9325"/>
              <a:ext cx="720" cy="43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600" b="1">
                  <a:latin typeface="Times New Roman" panose="02020603050405020304" pitchFamily="18" charset="0"/>
                </a:rPr>
                <a:t>Is_a</a:t>
              </a:r>
            </a:p>
          </p:txBody>
        </p:sp>
        <p:sp>
          <p:nvSpPr>
            <p:cNvPr id="31755" name="Line 11"/>
            <p:cNvSpPr>
              <a:spLocks noChangeShapeType="1"/>
            </p:cNvSpPr>
            <p:nvPr/>
          </p:nvSpPr>
          <p:spPr bwMode="auto">
            <a:xfrm flipV="1">
              <a:off x="4608" y="7741"/>
              <a:ext cx="864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6" name="Line 12"/>
            <p:cNvSpPr>
              <a:spLocks noChangeShapeType="1"/>
            </p:cNvSpPr>
            <p:nvPr/>
          </p:nvSpPr>
          <p:spPr bwMode="auto">
            <a:xfrm flipH="1" flipV="1">
              <a:off x="6336" y="7741"/>
              <a:ext cx="864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7" name="Line 13"/>
            <p:cNvSpPr>
              <a:spLocks noChangeShapeType="1"/>
            </p:cNvSpPr>
            <p:nvPr/>
          </p:nvSpPr>
          <p:spPr bwMode="auto">
            <a:xfrm>
              <a:off x="8496" y="8749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Oval 14"/>
            <p:cNvSpPr>
              <a:spLocks noChangeArrowheads="1"/>
            </p:cNvSpPr>
            <p:nvPr/>
          </p:nvSpPr>
          <p:spPr bwMode="auto">
            <a:xfrm>
              <a:off x="7056" y="10045"/>
              <a:ext cx="1440" cy="57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en-US" sz="1600" b="1">
                  <a:latin typeface="Times New Roman" panose="02020603050405020304" pitchFamily="18" charset="0"/>
                </a:rPr>
                <a:t>elephant</a:t>
              </a:r>
            </a:p>
          </p:txBody>
        </p:sp>
        <p:sp>
          <p:nvSpPr>
            <p:cNvPr id="31759" name="Line 15"/>
            <p:cNvSpPr>
              <a:spLocks noChangeShapeType="1"/>
            </p:cNvSpPr>
            <p:nvPr/>
          </p:nvSpPr>
          <p:spPr bwMode="auto">
            <a:xfrm flipV="1">
              <a:off x="7776" y="9037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0" name="Oval 16"/>
            <p:cNvSpPr>
              <a:spLocks noChangeArrowheads="1"/>
            </p:cNvSpPr>
            <p:nvPr/>
          </p:nvSpPr>
          <p:spPr bwMode="auto">
            <a:xfrm>
              <a:off x="6912" y="11485"/>
              <a:ext cx="1440" cy="57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en-US" sz="1600" b="1">
                  <a:latin typeface="Times New Roman" panose="02020603050405020304" pitchFamily="18" charset="0"/>
                </a:rPr>
                <a:t>Clyde</a:t>
              </a:r>
            </a:p>
          </p:txBody>
        </p:sp>
        <p:sp>
          <p:nvSpPr>
            <p:cNvPr id="31761" name="Text Box 17"/>
            <p:cNvSpPr txBox="1">
              <a:spLocks noChangeArrowheads="1"/>
            </p:cNvSpPr>
            <p:nvPr/>
          </p:nvSpPr>
          <p:spPr bwMode="auto">
            <a:xfrm>
              <a:off x="8640" y="10765"/>
              <a:ext cx="1728" cy="43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600" b="1">
                  <a:latin typeface="Times New Roman" panose="02020603050405020304" pitchFamily="18" charset="0"/>
                </a:rPr>
                <a:t>Is_instance_of</a:t>
              </a:r>
            </a:p>
          </p:txBody>
        </p:sp>
        <p:sp>
          <p:nvSpPr>
            <p:cNvPr id="31762" name="Line 18"/>
            <p:cNvSpPr>
              <a:spLocks noChangeShapeType="1"/>
            </p:cNvSpPr>
            <p:nvPr/>
          </p:nvSpPr>
          <p:spPr bwMode="auto">
            <a:xfrm flipV="1">
              <a:off x="7776" y="10621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08FF21-3D0D-43F1-A6A2-9AFE576C236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>
                <a:solidFill>
                  <a:srgbClr val="006600"/>
                </a:solidFill>
                <a:latin typeface="Tahoma" panose="020B0604030504040204" pitchFamily="34" charset="0"/>
              </a:rPr>
              <a:t>Types of Relations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85800" y="1981200"/>
            <a:ext cx="7696200" cy="450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en-US" sz="3200">
                <a:latin typeface="Tahoma" panose="020B0604030504040204" pitchFamily="34" charset="0"/>
              </a:rPr>
              <a:t>depending on the application. </a:t>
            </a:r>
          </a:p>
          <a:p>
            <a:pPr>
              <a:spcBef>
                <a:spcPts val="600"/>
              </a:spcBef>
            </a:pPr>
            <a:r>
              <a:rPr lang="en-US" altLang="en-US" sz="3200">
                <a:latin typeface="Tahoma" panose="020B0604030504040204" pitchFamily="34" charset="0"/>
              </a:rPr>
              <a:t>(e.g. has_parts, likes, etc)</a:t>
            </a:r>
          </a:p>
          <a:p>
            <a:pPr>
              <a:spcBef>
                <a:spcPts val="600"/>
              </a:spcBef>
            </a:pPr>
            <a:endParaRPr lang="en-US" altLang="en-US" sz="3200">
              <a:latin typeface="Tahoma" panose="020B060403050404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en-US" sz="3200">
                <a:latin typeface="Tahoma" panose="020B0604030504040204" pitchFamily="34" charset="0"/>
              </a:rPr>
              <a:t>Important relations: 	</a:t>
            </a:r>
          </a:p>
          <a:p>
            <a:pPr>
              <a:spcBef>
                <a:spcPts val="600"/>
              </a:spcBef>
            </a:pPr>
            <a:r>
              <a:rPr lang="en-US" altLang="en-US" sz="3200">
                <a:latin typeface="Tahoma" panose="020B0604030504040204" pitchFamily="34" charset="0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altLang="en-US" sz="3200">
                <a:latin typeface="Tahoma" panose="020B0604030504040204" pitchFamily="34" charset="0"/>
              </a:rPr>
              <a:t>	subclass / member</a:t>
            </a:r>
          </a:p>
          <a:p>
            <a:pPr>
              <a:spcBef>
                <a:spcPts val="600"/>
              </a:spcBef>
            </a:pPr>
            <a:r>
              <a:rPr lang="en-US" altLang="en-US" sz="3200">
                <a:latin typeface="Tahoma" panose="020B0604030504040204" pitchFamily="34" charset="0"/>
              </a:rPr>
              <a:t>	Is a / is instance of</a:t>
            </a:r>
          </a:p>
          <a:p>
            <a:pPr>
              <a:spcBef>
                <a:spcPct val="50000"/>
              </a:spcBef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B01AD0-1B30-43C7-BAC8-56082115E88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>
                <a:solidFill>
                  <a:srgbClr val="006600"/>
                </a:solidFill>
                <a:latin typeface="Tahoma" panose="020B0604030504040204" pitchFamily="34" charset="0"/>
              </a:rPr>
              <a:t>Inheritance of Information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57200" y="2362200"/>
            <a:ext cx="8229600" cy="366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en-US" sz="2800">
                <a:latin typeface="Tahoma" panose="020B0604030504040204" pitchFamily="34" charset="0"/>
              </a:rPr>
              <a:t>More specific (sub)classes inherit (get) properties from more general (super)classes through </a:t>
            </a:r>
          </a:p>
          <a:p>
            <a:pPr algn="just">
              <a:spcBef>
                <a:spcPts val="600"/>
              </a:spcBef>
            </a:pPr>
            <a:endParaRPr lang="en-US" altLang="en-US" sz="2800">
              <a:latin typeface="Tahoma" panose="020B0604030504040204" pitchFamily="34" charset="0"/>
            </a:endParaRPr>
          </a:p>
          <a:p>
            <a:pPr algn="just">
              <a:spcBef>
                <a:spcPts val="600"/>
              </a:spcBef>
            </a:pPr>
            <a:r>
              <a:rPr lang="en-US" altLang="en-US" sz="2800">
                <a:latin typeface="Tahoma" panose="020B0604030504040204" pitchFamily="34" charset="0"/>
              </a:rPr>
              <a:t>is_a / is_instance_of        links</a:t>
            </a:r>
          </a:p>
          <a:p>
            <a:endParaRPr lang="en-US" altLang="en-US" sz="2800" b="1">
              <a:latin typeface="Tahoma" panose="020B0604030504040204" pitchFamily="34" charset="0"/>
            </a:endParaRPr>
          </a:p>
          <a:p>
            <a:endParaRPr lang="en-US" altLang="en-US" sz="2800" b="1">
              <a:latin typeface="Tahoma" panose="020B0604030504040204" pitchFamily="34" charset="0"/>
            </a:endParaRPr>
          </a:p>
          <a:p>
            <a:r>
              <a:rPr lang="en-US" altLang="en-US" sz="2800" b="1">
                <a:solidFill>
                  <a:srgbClr val="006600"/>
                </a:solidFill>
                <a:latin typeface="Tahoma" panose="020B0604030504040204" pitchFamily="34" charset="0"/>
              </a:rPr>
              <a:t>Example:</a:t>
            </a:r>
            <a:r>
              <a:rPr lang="en-US" altLang="en-US" sz="2800">
                <a:latin typeface="Tahoma" panose="020B0604030504040204" pitchFamily="34" charset="0"/>
              </a:rPr>
              <a:t> Inferring facts not explicitly represented: Clyde has a head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7DDA4F-862A-4D21-8408-EE1879A1B7B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sz="3600">
                <a:solidFill>
                  <a:srgbClr val="006600"/>
                </a:solidFill>
                <a:latin typeface="Tahoma" panose="020B0604030504040204" pitchFamily="34" charset="0"/>
              </a:rPr>
              <a:t>KNOWLEDGE REPRESENTATION AND INFERENCE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latin typeface="Tahoma" panose="020B0604030504040204" pitchFamily="34" charset="0"/>
              </a:rPr>
              <a:t>What is knowledge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Tahoma" panose="020B0604030504040204" pitchFamily="34" charset="0"/>
              </a:rPr>
              <a:t>What is knowledge representation (KR)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Tahoma" panose="020B0604030504040204" pitchFamily="34" charset="0"/>
              </a:rPr>
              <a:t>Knowledge representation languages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Tahoma" panose="020B0604030504040204" pitchFamily="34" charset="0"/>
              </a:rPr>
              <a:t>Approaches to KR</a:t>
            </a:r>
          </a:p>
          <a:p>
            <a:pPr lvl="1">
              <a:lnSpc>
                <a:spcPct val="90000"/>
              </a:lnSpc>
            </a:pPr>
            <a:r>
              <a:rPr lang="en-US" altLang="en-US" sz="3200">
                <a:latin typeface="Tahoma" panose="020B0604030504040204" pitchFamily="34" charset="0"/>
              </a:rPr>
              <a:t>Semantic networks</a:t>
            </a:r>
          </a:p>
          <a:p>
            <a:pPr lvl="1">
              <a:lnSpc>
                <a:spcPct val="90000"/>
              </a:lnSpc>
            </a:pPr>
            <a:r>
              <a:rPr lang="en-US" altLang="en-US" sz="3200">
                <a:latin typeface="Tahoma" panose="020B0604030504040204" pitchFamily="34" charset="0"/>
              </a:rPr>
              <a:t>Frames</a:t>
            </a:r>
          </a:p>
          <a:p>
            <a:pPr lvl="1">
              <a:lnSpc>
                <a:spcPct val="90000"/>
              </a:lnSpc>
            </a:pPr>
            <a:r>
              <a:rPr lang="en-US" altLang="en-US" sz="3200">
                <a:latin typeface="Tahoma" panose="020B0604030504040204" pitchFamily="34" charset="0"/>
              </a:rPr>
              <a:t>Predicate Logic</a:t>
            </a:r>
          </a:p>
          <a:p>
            <a:pPr lvl="1">
              <a:lnSpc>
                <a:spcPct val="90000"/>
              </a:lnSpc>
            </a:pPr>
            <a:r>
              <a:rPr lang="en-US" altLang="en-US" sz="3200">
                <a:latin typeface="Tahoma" panose="020B0604030504040204" pitchFamily="34" charset="0"/>
              </a:rPr>
              <a:t>Production Rules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1375E5-2393-4815-B31F-D0D2145CE23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sz="4000">
                <a:solidFill>
                  <a:srgbClr val="006600"/>
                </a:solidFill>
                <a:latin typeface="Tahoma" panose="020B0604030504040204" pitchFamily="34" charset="0"/>
              </a:rPr>
              <a:t>Representational and Inferential Adequacy</a:t>
            </a:r>
            <a:r>
              <a:rPr lang="en-US" altLang="en-US" i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533400" y="2133600"/>
            <a:ext cx="8305800" cy="388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en-US" sz="3200">
                <a:latin typeface="Tahoma" panose="020B0604030504040204" pitchFamily="34" charset="0"/>
              </a:rPr>
              <a:t>Problems with representing quantifiers, </a:t>
            </a:r>
          </a:p>
          <a:p>
            <a:pPr>
              <a:spcBef>
                <a:spcPts val="600"/>
              </a:spcBef>
            </a:pPr>
            <a:r>
              <a:rPr lang="en-US" altLang="en-US" sz="3200">
                <a:latin typeface="Tahoma" panose="020B0604030504040204" pitchFamily="34" charset="0"/>
              </a:rPr>
              <a:t>(such as ``every dog in town has bitten the constable'') </a:t>
            </a:r>
          </a:p>
          <a:p>
            <a:pPr>
              <a:spcBef>
                <a:spcPts val="600"/>
              </a:spcBef>
            </a:pPr>
            <a:endParaRPr lang="en-US" altLang="en-US" sz="3200">
              <a:latin typeface="Tahoma" panose="020B060403050404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en-US" sz="3200">
                <a:latin typeface="Tahoma" panose="020B0604030504040204" pitchFamily="34" charset="0"/>
              </a:rPr>
              <a:t>May have 2 arguments only</a:t>
            </a:r>
          </a:p>
          <a:p>
            <a:pPr>
              <a:spcBef>
                <a:spcPts val="600"/>
              </a:spcBef>
            </a:pPr>
            <a:endParaRPr lang="en-US" altLang="en-US" sz="3200">
              <a:latin typeface="Tahoma" panose="020B060403050404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en-US" sz="3200">
                <a:latin typeface="Tahoma" panose="020B0604030504040204" pitchFamily="34" charset="0"/>
              </a:rPr>
              <a:t>Cannot represent disjunction and negation</a:t>
            </a:r>
            <a:endParaRPr lang="en-US" altLang="en-US" sz="3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237931-E2B9-4697-A22B-C17525D710F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>
                <a:solidFill>
                  <a:srgbClr val="006600"/>
                </a:solidFill>
                <a:latin typeface="Tahoma" panose="020B0604030504040204" pitchFamily="34" charset="0"/>
              </a:rPr>
              <a:t>Applications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57200" y="2133600"/>
            <a:ext cx="8686800" cy="451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en-US" sz="3200">
                <a:latin typeface="Tahoma" panose="020B0604030504040204" pitchFamily="34" charset="0"/>
              </a:rPr>
              <a:t>ontologies, relational networks</a:t>
            </a:r>
            <a:endParaRPr lang="en-US" altLang="en-US" sz="3200" b="1">
              <a:latin typeface="Tahoma" panose="020B0604030504040204" pitchFamily="34" charset="0"/>
            </a:endParaRPr>
          </a:p>
          <a:p>
            <a:pPr algn="just">
              <a:spcBef>
                <a:spcPts val="600"/>
              </a:spcBef>
            </a:pPr>
            <a:endParaRPr lang="en-US" altLang="en-US" sz="3200" b="1">
              <a:latin typeface="Tahoma" panose="020B0604030504040204" pitchFamily="34" charset="0"/>
            </a:endParaRPr>
          </a:p>
          <a:p>
            <a:pPr algn="just">
              <a:spcBef>
                <a:spcPts val="600"/>
              </a:spcBef>
            </a:pPr>
            <a:r>
              <a:rPr lang="en-US" altLang="en-US" sz="3200" b="1">
                <a:latin typeface="Tahoma" panose="020B0604030504040204" pitchFamily="34" charset="0"/>
              </a:rPr>
              <a:t>Example:</a:t>
            </a:r>
          </a:p>
          <a:p>
            <a:pPr algn="just">
              <a:spcBef>
                <a:spcPts val="600"/>
              </a:spcBef>
            </a:pPr>
            <a:r>
              <a:rPr lang="en-US" altLang="en-US" sz="2000" b="1">
                <a:latin typeface="Tahoma" panose="020B0604030504040204" pitchFamily="34" charset="0"/>
                <a:hlinkClick r:id="rId2"/>
              </a:rPr>
              <a:t>http://www.troubleshooters.com/tpromag/199907/_model.htm</a:t>
            </a:r>
            <a:endParaRPr lang="en-US" altLang="en-US" sz="3200">
              <a:latin typeface="Tahoma" panose="020B0604030504040204" pitchFamily="34" charset="0"/>
            </a:endParaRPr>
          </a:p>
          <a:p>
            <a:pPr algn="just">
              <a:spcBef>
                <a:spcPts val="600"/>
              </a:spcBef>
            </a:pPr>
            <a:endParaRPr lang="en-US" altLang="en-US" sz="3200">
              <a:latin typeface="Tahoma" panose="020B0604030504040204" pitchFamily="34" charset="0"/>
            </a:endParaRPr>
          </a:p>
          <a:p>
            <a:pPr algn="just">
              <a:spcBef>
                <a:spcPts val="600"/>
              </a:spcBef>
            </a:pPr>
            <a:r>
              <a:rPr lang="en-US" altLang="en-US" sz="3200">
                <a:latin typeface="Tahoma" panose="020B0604030504040204" pitchFamily="34" charset="0"/>
              </a:rPr>
              <a:t>Using Semantic Nets </a:t>
            </a:r>
          </a:p>
          <a:p>
            <a:pPr algn="just">
              <a:spcBef>
                <a:spcPts val="600"/>
              </a:spcBef>
            </a:pPr>
            <a:r>
              <a:rPr lang="en-US" altLang="en-US" sz="3200">
                <a:latin typeface="Tahoma" panose="020B0604030504040204" pitchFamily="34" charset="0"/>
              </a:rPr>
              <a:t>to Model Troubleshooting's Knowledge</a:t>
            </a:r>
          </a:p>
          <a:p>
            <a:pPr>
              <a:spcBef>
                <a:spcPct val="50000"/>
              </a:spcBef>
            </a:pPr>
            <a:endParaRPr lang="en-US" altLang="en-US" sz="32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3F26B4-9521-49E0-8BF4-44BDE8C897A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>
                <a:solidFill>
                  <a:srgbClr val="006600"/>
                </a:solidFill>
                <a:latin typeface="Tahoma" panose="020B0604030504040204" pitchFamily="34" charset="0"/>
              </a:rPr>
              <a:t>Frames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114800"/>
          </a:xfrm>
        </p:spPr>
        <p:txBody>
          <a:bodyPr/>
          <a:lstStyle/>
          <a:p>
            <a:pPr algn="just">
              <a:spcBef>
                <a:spcPts val="600"/>
              </a:spcBef>
            </a:pPr>
            <a:r>
              <a:rPr lang="en-US" altLang="en-US">
                <a:latin typeface="Tahoma" panose="020B0604030504040204" pitchFamily="34" charset="0"/>
              </a:rPr>
              <a:t>Proposed in 1968 by Marvin Minsky </a:t>
            </a:r>
            <a:r>
              <a:rPr lang="en-US" altLang="en-US">
                <a:latin typeface="Tahoma" panose="020B0604030504040204" pitchFamily="34" charset="0"/>
                <a:hlinkClick r:id="rId2"/>
              </a:rPr>
              <a:t>http://web.media.mit.edu/~minsky</a:t>
            </a:r>
            <a:endParaRPr lang="en-US" altLang="en-US">
              <a:latin typeface="Tahoma" panose="020B0604030504040204" pitchFamily="34" charset="0"/>
            </a:endParaRPr>
          </a:p>
          <a:p>
            <a:pPr algn="just">
              <a:spcBef>
                <a:spcPts val="600"/>
              </a:spcBef>
            </a:pPr>
            <a:endParaRPr lang="en-US" altLang="en-US">
              <a:latin typeface="Tahoma" panose="020B0604030504040204" pitchFamily="34" charset="0"/>
            </a:endParaRPr>
          </a:p>
          <a:p>
            <a:pPr algn="just">
              <a:spcBef>
                <a:spcPts val="600"/>
              </a:spcBef>
            </a:pPr>
            <a:r>
              <a:rPr lang="en-US" altLang="en-US">
                <a:latin typeface="Tahoma" panose="020B0604030504040204" pitchFamily="34" charset="0"/>
              </a:rPr>
              <a:t>All the information relevant to a particular concept is stored in a single complex entity, called a </a:t>
            </a:r>
            <a:r>
              <a:rPr lang="en-US" altLang="en-US">
                <a:solidFill>
                  <a:srgbClr val="006600"/>
                </a:solidFill>
                <a:latin typeface="Tahoma" panose="020B0604030504040204" pitchFamily="34" charset="0"/>
              </a:rPr>
              <a:t>frame</a:t>
            </a:r>
            <a:r>
              <a:rPr lang="en-US" altLang="en-US">
                <a:latin typeface="Tahoma" panose="020B0604030504040204" pitchFamily="34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altLang="en-US">
                <a:latin typeface="Tahoma" panose="020B0604030504040204" pitchFamily="34" charset="0"/>
              </a:rPr>
              <a:t>Frames support </a:t>
            </a:r>
            <a:r>
              <a:rPr lang="en-US" altLang="en-US">
                <a:solidFill>
                  <a:srgbClr val="006600"/>
                </a:solidFill>
                <a:latin typeface="Tahoma" panose="020B0604030504040204" pitchFamily="34" charset="0"/>
              </a:rPr>
              <a:t>inheritance</a:t>
            </a:r>
            <a:r>
              <a:rPr lang="en-US" altLang="en-US">
                <a:latin typeface="Tahoma" panose="020B0604030504040204" pitchFamily="34" charset="0"/>
              </a:rPr>
              <a:t>. </a:t>
            </a:r>
          </a:p>
          <a:p>
            <a:pPr algn="just">
              <a:spcBef>
                <a:spcPts val="600"/>
              </a:spcBef>
            </a:pPr>
            <a:r>
              <a:rPr lang="en-US" altLang="en-US">
                <a:latin typeface="Tahoma" panose="020B0604030504040204" pitchFamily="34" charset="0"/>
              </a:rPr>
              <a:t>Frames can be viewed as a structural representation of  semantic nets.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67-BE2A-4478-AF97-B38E6D138F5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>
                <a:solidFill>
                  <a:srgbClr val="006600"/>
                </a:solidFill>
                <a:latin typeface="Tahoma" panose="020B0604030504040204" pitchFamily="34" charset="0"/>
              </a:rPr>
              <a:t>Example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838200" y="609600"/>
            <a:ext cx="5289550" cy="564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latin typeface="Courier New" panose="02070309020205020404" pitchFamily="49" charset="0"/>
              </a:rPr>
              <a:t>Mammal</a:t>
            </a:r>
          </a:p>
          <a:p>
            <a:r>
              <a:rPr lang="en-US" altLang="en-US" sz="2800" b="1">
                <a:latin typeface="Courier New" panose="02070309020205020404" pitchFamily="49" charset="0"/>
              </a:rPr>
              <a:t>  subclass:     Animal</a:t>
            </a:r>
          </a:p>
          <a:p>
            <a:r>
              <a:rPr lang="en-US" altLang="en-US" sz="2800" b="1">
                <a:latin typeface="Courier New" panose="02070309020205020404" pitchFamily="49" charset="0"/>
              </a:rPr>
              <a:t>  warm_blooded: yes</a:t>
            </a:r>
          </a:p>
          <a:p>
            <a:endParaRPr lang="en-US" altLang="en-US" sz="2800" b="1">
              <a:latin typeface="Courier New" panose="02070309020205020404" pitchFamily="49" charset="0"/>
            </a:endParaRPr>
          </a:p>
          <a:p>
            <a:r>
              <a:rPr lang="en-US" altLang="en-US" sz="2800" b="1">
                <a:latin typeface="Courier New" panose="02070309020205020404" pitchFamily="49" charset="0"/>
              </a:rPr>
              <a:t>Elephant</a:t>
            </a:r>
          </a:p>
          <a:p>
            <a:r>
              <a:rPr lang="en-US" altLang="en-US" sz="2800" b="1">
                <a:latin typeface="Courier New" panose="02070309020205020404" pitchFamily="49" charset="0"/>
              </a:rPr>
              <a:t>  subclass:     Mammal</a:t>
            </a:r>
          </a:p>
          <a:p>
            <a:r>
              <a:rPr lang="en-US" altLang="en-US" sz="2800" b="1">
                <a:latin typeface="Courier New" panose="02070309020205020404" pitchFamily="49" charset="0"/>
              </a:rPr>
              <a:t>  * colour:     grey</a:t>
            </a:r>
          </a:p>
          <a:p>
            <a:r>
              <a:rPr lang="en-US" altLang="en-US" sz="2800" b="1">
                <a:latin typeface="Courier New" panose="02070309020205020404" pitchFamily="49" charset="0"/>
              </a:rPr>
              <a:t>  * size:       large</a:t>
            </a:r>
          </a:p>
          <a:p>
            <a:endParaRPr lang="en-US" altLang="en-US" sz="2800" b="1">
              <a:latin typeface="Courier New" panose="02070309020205020404" pitchFamily="49" charset="0"/>
            </a:endParaRPr>
          </a:p>
          <a:p>
            <a:r>
              <a:rPr lang="en-US" altLang="en-US" sz="2800" b="1">
                <a:latin typeface="Courier New" panose="02070309020205020404" pitchFamily="49" charset="0"/>
              </a:rPr>
              <a:t>Clyde</a:t>
            </a:r>
          </a:p>
          <a:p>
            <a:r>
              <a:rPr lang="en-US" altLang="en-US" sz="2800" b="1">
                <a:latin typeface="Courier New" panose="02070309020205020404" pitchFamily="49" charset="0"/>
              </a:rPr>
              <a:t>  instance:     Elephant</a:t>
            </a:r>
          </a:p>
          <a:p>
            <a:r>
              <a:rPr lang="en-US" altLang="en-US" sz="2800" b="1">
                <a:latin typeface="Courier New" panose="02070309020205020404" pitchFamily="49" charset="0"/>
              </a:rPr>
              <a:t>  color:        pink</a:t>
            </a:r>
          </a:p>
          <a:p>
            <a:r>
              <a:rPr lang="en-US" altLang="en-US" sz="2800" b="1">
                <a:latin typeface="Courier New" panose="02070309020205020404" pitchFamily="49" charset="0"/>
              </a:rPr>
              <a:t>  owner:        Fred</a:t>
            </a:r>
            <a:endParaRPr lang="en-US" altLang="en-US" sz="2800" b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8D14F1-E55B-467B-9FD8-EB157B994BC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" y="381000"/>
            <a:ext cx="8915400" cy="1143000"/>
          </a:xfrm>
        </p:spPr>
        <p:txBody>
          <a:bodyPr/>
          <a:lstStyle/>
          <a:p>
            <a:pPr algn="r"/>
            <a:r>
              <a:rPr lang="en-US" altLang="en-US">
                <a:solidFill>
                  <a:srgbClr val="006600"/>
                </a:solidFill>
                <a:latin typeface="Tahoma" panose="020B0604030504040204" pitchFamily="34" charset="0"/>
              </a:rPr>
              <a:t>Components of a Frame Entity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8245475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en-US" sz="2800" b="1" i="1">
                <a:solidFill>
                  <a:srgbClr val="CC3300"/>
                </a:solidFill>
                <a:latin typeface="Tahoma" panose="020B0604030504040204" pitchFamily="34" charset="0"/>
              </a:rPr>
              <a:t>Name</a:t>
            </a:r>
            <a:r>
              <a:rPr lang="en-US" altLang="en-US" sz="2800">
                <a:latin typeface="Tahoma" panose="020B0604030504040204" pitchFamily="34" charset="0"/>
              </a:rPr>
              <a:t> - correspond to a node in a semantic net </a:t>
            </a:r>
          </a:p>
          <a:p>
            <a:pPr>
              <a:spcBef>
                <a:spcPts val="600"/>
              </a:spcBef>
            </a:pPr>
            <a:r>
              <a:rPr lang="en-US" altLang="en-US" sz="2800" b="1" i="1">
                <a:solidFill>
                  <a:srgbClr val="CC3300"/>
                </a:solidFill>
                <a:latin typeface="Tahoma" panose="020B0604030504040204" pitchFamily="34" charset="0"/>
              </a:rPr>
              <a:t>Attributes</a:t>
            </a:r>
            <a:r>
              <a:rPr lang="en-US" altLang="en-US" sz="2800" b="1">
                <a:solidFill>
                  <a:srgbClr val="CC3300"/>
                </a:solidFill>
                <a:latin typeface="Tahoma" panose="020B0604030504040204" pitchFamily="34" charset="0"/>
              </a:rPr>
              <a:t> or </a:t>
            </a:r>
            <a:r>
              <a:rPr lang="en-US" altLang="en-US" sz="2800" b="1" i="1">
                <a:solidFill>
                  <a:srgbClr val="CC3300"/>
                </a:solidFill>
                <a:latin typeface="Tahoma" panose="020B0604030504040204" pitchFamily="34" charset="0"/>
              </a:rPr>
              <a:t>slots</a:t>
            </a:r>
            <a:r>
              <a:rPr lang="en-US" altLang="en-US" sz="2800">
                <a:latin typeface="Tahoma" panose="020B0604030504040204" pitchFamily="34" charset="0"/>
              </a:rPr>
              <a:t> filled with particular values</a:t>
            </a:r>
          </a:p>
          <a:p>
            <a:pPr>
              <a:spcBef>
                <a:spcPts val="600"/>
              </a:spcBef>
            </a:pPr>
            <a:r>
              <a:rPr lang="en-US" altLang="en-US" sz="2800">
                <a:latin typeface="Tahoma" panose="020B0604030504040204" pitchFamily="34" charset="0"/>
              </a:rPr>
              <a:t>	E.G. in the frame for Clyde, </a:t>
            </a:r>
            <a:r>
              <a:rPr lang="en-US" altLang="en-US" sz="2800" i="1">
                <a:latin typeface="Tahoma" panose="020B0604030504040204" pitchFamily="34" charset="0"/>
              </a:rPr>
              <a:t>instance</a:t>
            </a:r>
            <a:r>
              <a:rPr lang="en-US" altLang="en-US" sz="2800">
                <a:latin typeface="Tahoma" panose="020B0604030504040204" pitchFamily="34" charset="0"/>
              </a:rPr>
              <a:t> is the name of a slot, and </a:t>
            </a:r>
            <a:r>
              <a:rPr lang="en-US" altLang="en-US" sz="2800" i="1">
                <a:latin typeface="Tahoma" panose="020B0604030504040204" pitchFamily="34" charset="0"/>
              </a:rPr>
              <a:t>elephant </a:t>
            </a:r>
            <a:r>
              <a:rPr lang="en-US" altLang="en-US" sz="2800">
                <a:latin typeface="Tahoma" panose="020B0604030504040204" pitchFamily="34" charset="0"/>
              </a:rPr>
              <a:t>is the value of the slot.</a:t>
            </a:r>
          </a:p>
          <a:p>
            <a:pPr>
              <a:spcBef>
                <a:spcPts val="600"/>
              </a:spcBef>
            </a:pPr>
            <a:endParaRPr lang="en-US" altLang="en-US" sz="2800">
              <a:latin typeface="Tahoma" panose="020B0604030504040204" pitchFamily="34" charset="0"/>
            </a:endParaRPr>
          </a:p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sz="2800">
                <a:latin typeface="Tahoma" panose="020B0604030504040204" pitchFamily="34" charset="0"/>
              </a:rPr>
              <a:t> Names of slots correspond to the links in 		semantic nets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sz="2800">
                <a:latin typeface="Tahoma" panose="020B0604030504040204" pitchFamily="34" charset="0"/>
              </a:rPr>
              <a:t>Values of slots correspond to nodes.</a:t>
            </a:r>
          </a:p>
          <a:p>
            <a:pPr>
              <a:spcBef>
                <a:spcPts val="600"/>
              </a:spcBef>
            </a:pPr>
            <a:r>
              <a:rPr lang="en-US" altLang="en-US" sz="2800">
                <a:latin typeface="Tahoma" panose="020B0604030504040204" pitchFamily="34" charset="0"/>
              </a:rPr>
              <a:t>	Hence </a:t>
            </a:r>
            <a:r>
              <a:rPr lang="en-US" altLang="en-US" sz="2800" b="1">
                <a:solidFill>
                  <a:srgbClr val="CC3300"/>
                </a:solidFill>
                <a:latin typeface="Tahoma" panose="020B0604030504040204" pitchFamily="34" charset="0"/>
              </a:rPr>
              <a:t>each slot can be another frame</a:t>
            </a:r>
            <a:r>
              <a:rPr lang="en-US" altLang="en-US" sz="2800">
                <a:latin typeface="Tahoma" panose="020B060403050404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83ABCF-E122-49D0-9103-7684C976A9F3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>
                <a:solidFill>
                  <a:srgbClr val="006600"/>
                </a:solidFill>
                <a:latin typeface="Tahoma" panose="020B0604030504040204" pitchFamily="34" charset="0"/>
              </a:rPr>
              <a:t>Example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28600" y="609600"/>
            <a:ext cx="8077200" cy="600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b="1">
                <a:latin typeface="Courier New" panose="02070309020205020404" pitchFamily="49" charset="0"/>
              </a:rPr>
              <a:t>Size:</a:t>
            </a:r>
          </a:p>
          <a:p>
            <a:r>
              <a:rPr lang="en-US" altLang="en-US" sz="2800" b="1">
                <a:latin typeface="Courier New" panose="02070309020205020404" pitchFamily="49" charset="0"/>
              </a:rPr>
              <a:t>  instance:       Slot</a:t>
            </a:r>
          </a:p>
          <a:p>
            <a:r>
              <a:rPr lang="en-US" altLang="en-US" sz="2800" b="1">
                <a:latin typeface="Courier New" panose="02070309020205020404" pitchFamily="49" charset="0"/>
              </a:rPr>
              <a:t>  single_valued:  yes</a:t>
            </a:r>
          </a:p>
          <a:p>
            <a:r>
              <a:rPr lang="en-US" altLang="en-US" sz="2800" b="1">
                <a:latin typeface="Courier New" panose="02070309020205020404" pitchFamily="49" charset="0"/>
              </a:rPr>
              <a:t>  range:	         Size-set</a:t>
            </a:r>
          </a:p>
          <a:p>
            <a:endParaRPr lang="en-US" altLang="en-US" sz="2800" b="1">
              <a:latin typeface="Courier New" panose="02070309020205020404" pitchFamily="49" charset="0"/>
            </a:endParaRPr>
          </a:p>
          <a:p>
            <a:r>
              <a:rPr lang="en-US" altLang="en-US" sz="2800" b="1">
                <a:latin typeface="Courier New" panose="02070309020205020404" pitchFamily="49" charset="0"/>
              </a:rPr>
              <a:t>Owner:</a:t>
            </a:r>
          </a:p>
          <a:p>
            <a:r>
              <a:rPr lang="en-US" altLang="en-US" sz="2800" b="1">
                <a:latin typeface="Courier New" panose="02070309020205020404" pitchFamily="49" charset="0"/>
              </a:rPr>
              <a:t>  instance:       Slot</a:t>
            </a:r>
          </a:p>
          <a:p>
            <a:r>
              <a:rPr lang="en-US" altLang="en-US" sz="2800" b="1">
                <a:latin typeface="Courier New" panose="02070309020205020404" pitchFamily="49" charset="0"/>
              </a:rPr>
              <a:t>  single_valued:  no</a:t>
            </a:r>
          </a:p>
          <a:p>
            <a:r>
              <a:rPr lang="en-US" altLang="en-US" sz="2800" b="1">
                <a:latin typeface="Courier New" panose="02070309020205020404" pitchFamily="49" charset="0"/>
              </a:rPr>
              <a:t>  range:          Person</a:t>
            </a:r>
          </a:p>
          <a:p>
            <a:endParaRPr lang="en-US" altLang="en-US" sz="2800">
              <a:latin typeface="Courier New" panose="02070309020205020404" pitchFamily="49" charset="0"/>
            </a:endParaRPr>
          </a:p>
          <a:p>
            <a:r>
              <a:rPr lang="en-US" altLang="en-US" sz="2800" b="1">
                <a:latin typeface="Courier New" panose="02070309020205020404" pitchFamily="49" charset="0"/>
              </a:rPr>
              <a:t>Fred:</a:t>
            </a:r>
          </a:p>
          <a:p>
            <a:r>
              <a:rPr lang="en-US" altLang="en-US" sz="2800" b="1">
                <a:latin typeface="Courier New" panose="02070309020205020404" pitchFamily="49" charset="0"/>
              </a:rPr>
              <a:t>  instance:       Person</a:t>
            </a:r>
          </a:p>
          <a:p>
            <a:r>
              <a:rPr lang="en-US" altLang="en-US" sz="2800" b="1">
                <a:latin typeface="Courier New" panose="02070309020205020404" pitchFamily="49" charset="0"/>
              </a:rPr>
              <a:t>  occupation:     Elephant-breeder</a:t>
            </a:r>
          </a:p>
          <a:p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80A002-9436-4026-89BF-15A5149300D2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>
                <a:solidFill>
                  <a:srgbClr val="006600"/>
                </a:solidFill>
                <a:latin typeface="Tahoma" panose="020B0604030504040204" pitchFamily="34" charset="0"/>
              </a:rPr>
              <a:t>Representational Power</a:t>
            </a:r>
            <a:r>
              <a:rPr lang="en-US" alt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0" y="1562100"/>
            <a:ext cx="8763000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endParaRPr lang="en-US" altLang="en-US" sz="2800">
              <a:latin typeface="Tahoma" panose="020B0604030504040204" pitchFamily="34" charset="0"/>
            </a:endParaRPr>
          </a:p>
          <a:p>
            <a:pPr lvl="2">
              <a:spcBef>
                <a:spcPts val="600"/>
              </a:spcBef>
              <a:buFont typeface="Symbol" panose="05050102010706020507" pitchFamily="18" charset="2"/>
              <a:buChar char="·"/>
            </a:pPr>
            <a:r>
              <a:rPr lang="en-US" altLang="en-US" sz="2800">
                <a:latin typeface="Tahoma" panose="020B0604030504040204" pitchFamily="34" charset="0"/>
              </a:rPr>
              <a:t> Necessary attributes</a:t>
            </a:r>
          </a:p>
          <a:p>
            <a:pPr lvl="2">
              <a:spcBef>
                <a:spcPts val="1600"/>
              </a:spcBef>
              <a:buFont typeface="Symbol" panose="05050102010706020507" pitchFamily="18" charset="2"/>
              <a:buChar char="·"/>
            </a:pPr>
            <a:r>
              <a:rPr lang="en-US" altLang="en-US" sz="2800">
                <a:latin typeface="Tahoma" panose="020B0604030504040204" pitchFamily="34" charset="0"/>
              </a:rPr>
              <a:t> Typical attributes (``*'' )</a:t>
            </a:r>
          </a:p>
          <a:p>
            <a:pPr lvl="2">
              <a:spcBef>
                <a:spcPts val="1600"/>
              </a:spcBef>
              <a:buFont typeface="Symbol" panose="05050102010706020507" pitchFamily="18" charset="2"/>
              <a:buChar char="·"/>
            </a:pPr>
            <a:r>
              <a:rPr lang="en-US" altLang="en-US" sz="2800">
                <a:latin typeface="Tahoma" panose="020B0604030504040204" pitchFamily="34" charset="0"/>
              </a:rPr>
              <a:t> Type constraints and default values of slots, </a:t>
            </a:r>
          </a:p>
          <a:p>
            <a:pPr lvl="2">
              <a:spcBef>
                <a:spcPts val="1600"/>
              </a:spcBef>
              <a:buFont typeface="Symbol" panose="05050102010706020507" pitchFamily="18" charset="2"/>
              <a:buChar char="·"/>
            </a:pPr>
            <a:r>
              <a:rPr lang="en-US" altLang="en-US" sz="2800">
                <a:latin typeface="Tahoma" panose="020B0604030504040204" pitchFamily="34" charset="0"/>
              </a:rPr>
              <a:t> Overriding values.</a:t>
            </a:r>
          </a:p>
          <a:p>
            <a:pPr lvl="2">
              <a:spcBef>
                <a:spcPts val="1600"/>
              </a:spcBef>
              <a:buFont typeface="Symbol" panose="05050102010706020507" pitchFamily="18" charset="2"/>
              <a:buChar char="·"/>
            </a:pPr>
            <a:r>
              <a:rPr lang="en-US" altLang="en-US" sz="2800">
                <a:latin typeface="Tahoma" panose="020B0604030504040204" pitchFamily="34" charset="0"/>
              </a:rPr>
              <a:t> Slots and procedures: a slot may have a procedure to compute its value of the slot, if needed  e.g. object area, given the size</a:t>
            </a:r>
          </a:p>
          <a:p>
            <a:pPr>
              <a:spcBef>
                <a:spcPct val="50000"/>
              </a:spcBef>
            </a:pPr>
            <a:endParaRPr lang="en-US" altLang="en-US" sz="2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4CFE-63CC-439C-8682-71D3F9DBCA73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>
                <a:solidFill>
                  <a:srgbClr val="006600"/>
                </a:solidFill>
                <a:latin typeface="Tahoma" panose="020B0604030504040204" pitchFamily="34" charset="0"/>
              </a:rPr>
              <a:t>Inheritance</a:t>
            </a:r>
            <a:r>
              <a:rPr lang="en-US" altLang="en-US">
                <a:latin typeface="Tahoma" panose="020B0604030504040204" pitchFamily="34" charset="0"/>
              </a:rPr>
              <a:t/>
            </a:r>
            <a:br>
              <a:rPr lang="en-US" altLang="en-US">
                <a:latin typeface="Tahoma" panose="020B0604030504040204" pitchFamily="34" charset="0"/>
              </a:rPr>
            </a:b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04800" y="1524000"/>
            <a:ext cx="86106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>
              <a:spcBef>
                <a:spcPts val="600"/>
              </a:spcBef>
            </a:pPr>
            <a:r>
              <a:rPr lang="en-US" altLang="en-US" sz="2800">
                <a:latin typeface="Tahoma" panose="020B0604030504040204" pitchFamily="34" charset="0"/>
              </a:rPr>
              <a:t>If a slot is not defined for a given frame, we look at the parent-class slot with the same name</a:t>
            </a:r>
          </a:p>
          <a:p>
            <a:pPr>
              <a:spcBef>
                <a:spcPts val="600"/>
              </a:spcBef>
            </a:pPr>
            <a:endParaRPr lang="en-US" altLang="en-US" sz="2800">
              <a:latin typeface="Tahoma" panose="020B060403050404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en-US" sz="2800">
                <a:latin typeface="Tahoma" panose="020B0604030504040204" pitchFamily="34" charset="0"/>
              </a:rPr>
              <a:t>Simple if  single parent-class</a:t>
            </a:r>
          </a:p>
          <a:p>
            <a:pPr>
              <a:spcBef>
                <a:spcPts val="600"/>
              </a:spcBef>
            </a:pPr>
            <a:endParaRPr lang="en-US" altLang="en-US" sz="2800">
              <a:latin typeface="Tahoma" panose="020B060403050404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en-US" sz="2800" b="1">
                <a:latin typeface="Tahoma" panose="020B0604030504040204" pitchFamily="34" charset="0"/>
              </a:rPr>
              <a:t>several parent classes</a:t>
            </a:r>
            <a:r>
              <a:rPr lang="en-US" altLang="en-US" sz="2800">
                <a:latin typeface="Tahoma" panose="020B0604030504040204" pitchFamily="34" charset="0"/>
              </a:rPr>
              <a:t> : </a:t>
            </a:r>
          </a:p>
          <a:p>
            <a:pPr>
              <a:spcBef>
                <a:spcPts val="600"/>
              </a:spcBef>
            </a:pPr>
            <a:r>
              <a:rPr lang="en-US" altLang="en-US" sz="2800">
                <a:latin typeface="Tahoma" panose="020B0604030504040204" pitchFamily="34" charset="0"/>
              </a:rPr>
              <a:t>	</a:t>
            </a:r>
            <a:r>
              <a:rPr lang="en-US" altLang="en-US" sz="2800" b="1">
                <a:solidFill>
                  <a:srgbClr val="CC3300"/>
                </a:solidFill>
                <a:latin typeface="Tahoma" panose="020B0604030504040204" pitchFamily="34" charset="0"/>
              </a:rPr>
              <a:t>multiple inheritance problem</a:t>
            </a:r>
          </a:p>
          <a:p>
            <a:pPr>
              <a:spcBef>
                <a:spcPts val="600"/>
              </a:spcBef>
            </a:pPr>
            <a:r>
              <a:rPr lang="en-US" altLang="en-US" sz="2800">
                <a:latin typeface="Tahoma" panose="020B0604030504040204" pitchFamily="34" charset="0"/>
              </a:rPr>
              <a:t>(e.g., Clyde is both an elephant and a circus-animal)</a:t>
            </a:r>
          </a:p>
          <a:p>
            <a:pPr>
              <a:spcBef>
                <a:spcPts val="600"/>
              </a:spcBef>
            </a:pPr>
            <a:r>
              <a:rPr lang="en-US" altLang="en-US" sz="2800">
                <a:latin typeface="Tahoma" panose="020B0604030504040204" pitchFamily="34" charset="0"/>
              </a:rPr>
              <a:t>	</a:t>
            </a:r>
            <a:r>
              <a:rPr lang="en-US" altLang="en-US" sz="2800">
                <a:solidFill>
                  <a:srgbClr val="CC3300"/>
                </a:solidFill>
                <a:latin typeface="Tahoma" panose="020B0604030504040204" pitchFamily="34" charset="0"/>
              </a:rPr>
              <a:t>Choose which parent to inherit from first.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173AE7-676B-4CB0-9791-6757DE737A13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>
                <a:solidFill>
                  <a:srgbClr val="006600"/>
                </a:solidFill>
                <a:latin typeface="Tahoma" panose="020B0604030504040204" pitchFamily="34" charset="0"/>
              </a:rPr>
              <a:t>Applications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458200" cy="4114800"/>
          </a:xfrm>
        </p:spPr>
        <p:txBody>
          <a:bodyPr/>
          <a:lstStyle/>
          <a:p>
            <a:r>
              <a:rPr lang="en-US" altLang="en-US" sz="3600">
                <a:latin typeface="Tahoma" panose="020B0604030504040204" pitchFamily="34" charset="0"/>
              </a:rPr>
              <a:t>Classifying new instances of familiar entities (objects/events/places/tasks</a:t>
            </a:r>
          </a:p>
          <a:p>
            <a:r>
              <a:rPr lang="en-US" altLang="en-US" sz="3600">
                <a:latin typeface="Tahoma" panose="020B0604030504040204" pitchFamily="34" charset="0"/>
              </a:rPr>
              <a:t>Anticipating the attributes of such instances</a:t>
            </a:r>
          </a:p>
          <a:p>
            <a:r>
              <a:rPr lang="en-US" altLang="en-US" sz="3600">
                <a:latin typeface="Tahoma" panose="020B0604030504040204" pitchFamily="34" charset="0"/>
              </a:rPr>
              <a:t>Inferring the presence and properties of their parts or participants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B3BE56-074C-481A-BDB7-5BCBCA89218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>
                <a:solidFill>
                  <a:srgbClr val="006600"/>
                </a:solidFill>
                <a:latin typeface="Tahoma" panose="020B0604030504040204" pitchFamily="34" charset="0"/>
              </a:rPr>
              <a:t>Epistemology: </a:t>
            </a:r>
            <a:br>
              <a:rPr lang="en-US" altLang="en-US">
                <a:solidFill>
                  <a:srgbClr val="006600"/>
                </a:solidFill>
                <a:latin typeface="Tahoma" panose="020B0604030504040204" pitchFamily="34" charset="0"/>
              </a:rPr>
            </a:br>
            <a:r>
              <a:rPr lang="en-US" altLang="en-US">
                <a:solidFill>
                  <a:srgbClr val="006600"/>
                </a:solidFill>
                <a:latin typeface="Tahoma" panose="020B0604030504040204" pitchFamily="34" charset="0"/>
              </a:rPr>
              <a:t>theory of knowledge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534400" cy="4114800"/>
          </a:xfrm>
        </p:spPr>
        <p:txBody>
          <a:bodyPr/>
          <a:lstStyle/>
          <a:p>
            <a:r>
              <a:rPr lang="en-US" altLang="en-US">
                <a:latin typeface="Tahoma" panose="020B0604030504040204" pitchFamily="34" charset="0"/>
              </a:rPr>
              <a:t>What is knowledge? </a:t>
            </a:r>
          </a:p>
          <a:p>
            <a:r>
              <a:rPr lang="en-US" altLang="en-US">
                <a:latin typeface="Tahoma" panose="020B0604030504040204" pitchFamily="34" charset="0"/>
              </a:rPr>
              <a:t>Is genuine knowledge attainable at all? </a:t>
            </a:r>
          </a:p>
          <a:p>
            <a:r>
              <a:rPr lang="en-US" altLang="en-US">
                <a:latin typeface="Tahoma" panose="020B0604030504040204" pitchFamily="34" charset="0"/>
              </a:rPr>
              <a:t>What are the limits of knowledge? </a:t>
            </a:r>
          </a:p>
          <a:p>
            <a:r>
              <a:rPr lang="en-US" altLang="en-US">
                <a:latin typeface="Tahoma" panose="020B0604030504040204" pitchFamily="34" charset="0"/>
              </a:rPr>
              <a:t>From what faculties of the mind does knowledge originate? </a:t>
            </a:r>
          </a:p>
          <a:p>
            <a:r>
              <a:rPr lang="en-US" altLang="en-US">
                <a:latin typeface="Tahoma" panose="020B0604030504040204" pitchFamily="34" charset="0"/>
              </a:rPr>
              <a:t>Which method should be used to obtain valid knowledge?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D09C8-399C-4697-8F15-8E6AAEDC940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381000"/>
            <a:ext cx="8153400" cy="1143000"/>
          </a:xfrm>
        </p:spPr>
        <p:txBody>
          <a:bodyPr/>
          <a:lstStyle/>
          <a:p>
            <a:pPr algn="r"/>
            <a:r>
              <a:rPr lang="en-US" altLang="en-US">
                <a:solidFill>
                  <a:srgbClr val="006600"/>
                </a:solidFill>
                <a:latin typeface="Tahoma" panose="020B0604030504040204" pitchFamily="34" charset="0"/>
              </a:rPr>
              <a:t>The AI view of knowledge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838200" y="1828800"/>
            <a:ext cx="76200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latin typeface="Comic Sans MS" panose="030F0702030302020204" pitchFamily="66" charset="0"/>
              </a:rPr>
              <a:t>Knowledge consists of </a:t>
            </a:r>
            <a:r>
              <a:rPr lang="en-US" altLang="en-US" sz="3200" b="1">
                <a:solidFill>
                  <a:srgbClr val="FF3300"/>
                </a:solidFill>
                <a:latin typeface="Comic Sans MS" panose="030F0702030302020204" pitchFamily="66" charset="0"/>
              </a:rPr>
              <a:t>models</a:t>
            </a:r>
            <a:r>
              <a:rPr lang="en-US" altLang="en-US" sz="3200">
                <a:latin typeface="Comic Sans MS" panose="030F0702030302020204" pitchFamily="66" charset="0"/>
              </a:rPr>
              <a:t> that attempt to represent the environment in such a way as to maximally simplify problem-solving. </a:t>
            </a:r>
          </a:p>
          <a:p>
            <a:pPr>
              <a:spcBef>
                <a:spcPct val="50000"/>
              </a:spcBef>
            </a:pPr>
            <a:endParaRPr lang="en-US" altLang="en-US" sz="3200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3200">
                <a:latin typeface="Comic Sans MS" panose="030F0702030302020204" pitchFamily="66" charset="0"/>
              </a:rPr>
              <a:t>It is assumed that </a:t>
            </a:r>
            <a:r>
              <a:rPr lang="en-US" altLang="en-US" sz="3200" b="1">
                <a:solidFill>
                  <a:srgbClr val="FF3300"/>
                </a:solidFill>
                <a:latin typeface="Comic Sans MS" panose="030F0702030302020204" pitchFamily="66" charset="0"/>
              </a:rPr>
              <a:t>no model can ever hope to capture all relevant information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6F043-BEAC-4FA1-9A15-8FF0C77748F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b="0">
                <a:solidFill>
                  <a:srgbClr val="006600"/>
                </a:solidFill>
                <a:latin typeface="Tahoma" panose="020B0604030504040204" pitchFamily="34" charset="0"/>
              </a:rPr>
              <a:t>Basic assumption in Artificial Intelligence</a:t>
            </a:r>
            <a:r>
              <a:rPr lang="en-US" altLang="en-US" i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81000" y="2514600"/>
            <a:ext cx="8382000" cy="399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latin typeface="Tahoma" panose="020B0604030504040204" pitchFamily="34" charset="0"/>
              </a:rPr>
              <a:t>Intelligent behavior can be achieved through the manipulation of symbol structures (representing bits of knowledge). </a:t>
            </a:r>
          </a:p>
          <a:p>
            <a:pPr>
              <a:spcBef>
                <a:spcPct val="50000"/>
              </a:spcBef>
            </a:pPr>
            <a:endParaRPr lang="en-US" altLang="en-US" sz="3200"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3200">
                <a:latin typeface="Tahoma" panose="020B0604030504040204" pitchFamily="34" charset="0"/>
              </a:rPr>
              <a:t>This is based on the </a:t>
            </a:r>
            <a:r>
              <a:rPr lang="en-US" altLang="en-US" sz="3200" b="1">
                <a:solidFill>
                  <a:srgbClr val="006600"/>
                </a:solidFill>
                <a:latin typeface="Tahoma" panose="020B0604030504040204" pitchFamily="34" charset="0"/>
              </a:rPr>
              <a:t>physical symbol system hypothesis,</a:t>
            </a:r>
            <a:r>
              <a:rPr lang="en-US" altLang="en-US" sz="3200">
                <a:latin typeface="Tahoma" panose="020B0604030504040204" pitchFamily="34" charset="0"/>
              </a:rPr>
              <a:t> proposed by Newell and Simon 1976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EDD385-2AA2-4286-B55E-A916203B66C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sz="5400">
                <a:solidFill>
                  <a:srgbClr val="006600"/>
                </a:solidFill>
                <a:latin typeface="Tahoma" panose="020B0604030504040204" pitchFamily="34" charset="0"/>
              </a:rPr>
              <a:t>Main questions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81000" y="2057400"/>
            <a:ext cx="8458200" cy="393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endParaRPr lang="en-US" altLang="en-US" sz="360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  <a:buFont typeface="Bookshelf Symbol 3" pitchFamily="18" charset="2"/>
              <a:buNone/>
            </a:pPr>
            <a:r>
              <a:rPr lang="en-US" altLang="en-US" sz="3600">
                <a:latin typeface="Comic Sans MS" panose="030F0702030302020204" pitchFamily="66" charset="0"/>
              </a:rPr>
              <a:t>	</a:t>
            </a:r>
            <a:r>
              <a:rPr lang="en-US" altLang="en-US" sz="3200">
                <a:latin typeface="Tahoma" panose="020B0604030504040204" pitchFamily="34" charset="0"/>
              </a:rPr>
              <a:t>How we can represent knowledge 		       	as symbol structures ?</a:t>
            </a:r>
          </a:p>
          <a:p>
            <a:pPr>
              <a:spcBef>
                <a:spcPts val="600"/>
              </a:spcBef>
              <a:buFont typeface="Bookshelf Symbol 3" pitchFamily="18" charset="2"/>
              <a:buNone/>
            </a:pPr>
            <a:r>
              <a:rPr lang="en-US" altLang="en-US" sz="3200">
                <a:latin typeface="Tahoma" panose="020B0604030504040204" pitchFamily="34" charset="0"/>
              </a:rPr>
              <a:t>	</a:t>
            </a:r>
          </a:p>
          <a:p>
            <a:pPr>
              <a:spcBef>
                <a:spcPts val="600"/>
              </a:spcBef>
              <a:buFont typeface="Bookshelf Symbol 3" pitchFamily="18" charset="2"/>
              <a:buNone/>
            </a:pPr>
            <a:r>
              <a:rPr lang="en-US" altLang="en-US" sz="3200">
                <a:latin typeface="Tahoma" panose="020B0604030504040204" pitchFamily="34" charset="0"/>
              </a:rPr>
              <a:t>	How we can use that knowledge to </a:t>
            </a:r>
          </a:p>
          <a:p>
            <a:pPr>
              <a:spcBef>
                <a:spcPts val="600"/>
              </a:spcBef>
            </a:pPr>
            <a:r>
              <a:rPr lang="en-US" altLang="en-US" sz="3200">
                <a:latin typeface="Tahoma" panose="020B0604030504040204" pitchFamily="34" charset="0"/>
              </a:rPr>
              <a:t>	intelligently solve problems ?</a:t>
            </a:r>
          </a:p>
          <a:p>
            <a:endParaRPr lang="en-US" altLang="en-US" sz="3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4D4F-C30A-4CE0-8EAA-364C065B514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>
                <a:solidFill>
                  <a:srgbClr val="006600"/>
                </a:solidFill>
                <a:latin typeface="Tahoma" panose="020B0604030504040204" pitchFamily="34" charset="0"/>
              </a:rPr>
              <a:t>Features</a:t>
            </a:r>
            <a:endParaRPr lang="en-US" altLang="en-US" i="1" u="sng">
              <a:solidFill>
                <a:srgbClr val="006600"/>
              </a:solidFill>
              <a:latin typeface="Tahoma" panose="020B0604030504040204" pitchFamily="34" charset="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81000" y="1676400"/>
            <a:ext cx="8321675" cy="474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endParaRPr lang="en-US" altLang="en-US" sz="2800">
              <a:latin typeface="Tahoma" panose="020B0604030504040204" pitchFamily="34" charset="0"/>
            </a:endParaRPr>
          </a:p>
          <a:p>
            <a:pPr lvl="2">
              <a:buFont typeface="Symbol" panose="05050102010706020507" pitchFamily="18" charset="2"/>
              <a:buChar char="·"/>
            </a:pPr>
            <a:r>
              <a:rPr lang="en-US" altLang="en-US" sz="2800">
                <a:latin typeface="Tahoma" panose="020B0604030504040204" pitchFamily="34" charset="0"/>
              </a:rPr>
              <a:t>  A knowledge representation (KR) :                             	</a:t>
            </a:r>
            <a:r>
              <a:rPr lang="en-US" altLang="en-US" sz="2800" b="1">
                <a:solidFill>
                  <a:srgbClr val="CC3300"/>
                </a:solidFill>
                <a:latin typeface="Tahoma" panose="020B0604030504040204" pitchFamily="34" charset="0"/>
              </a:rPr>
              <a:t>a substitute</a:t>
            </a:r>
            <a:r>
              <a:rPr lang="en-US" altLang="en-US" sz="2800">
                <a:latin typeface="Tahoma" panose="020B0604030504040204" pitchFamily="34" charset="0"/>
              </a:rPr>
              <a:t> for the thing itself, used to enable an entity to determine consequences by thinking rather than acting</a:t>
            </a:r>
          </a:p>
          <a:p>
            <a:pPr lvl="2">
              <a:buFont typeface="Symbol" panose="05050102010706020507" pitchFamily="18" charset="2"/>
              <a:buChar char="·"/>
            </a:pPr>
            <a:endParaRPr lang="en-US" altLang="en-US" sz="2800">
              <a:latin typeface="Tahoma" panose="020B0604030504040204" pitchFamily="34" charset="0"/>
            </a:endParaRPr>
          </a:p>
          <a:p>
            <a:pPr lvl="2">
              <a:buFont typeface="Symbol" panose="05050102010706020507" pitchFamily="18" charset="2"/>
              <a:buChar char="·"/>
            </a:pPr>
            <a:r>
              <a:rPr lang="en-US" altLang="en-US" sz="2800">
                <a:latin typeface="Tahoma" panose="020B0604030504040204" pitchFamily="34" charset="0"/>
              </a:rPr>
              <a:t>  It is a set of </a:t>
            </a:r>
            <a:r>
              <a:rPr lang="en-US" altLang="en-US" sz="2800" b="1">
                <a:solidFill>
                  <a:srgbClr val="CC3300"/>
                </a:solidFill>
                <a:latin typeface="Tahoma" panose="020B0604030504040204" pitchFamily="34" charset="0"/>
              </a:rPr>
              <a:t>ontological commitments</a:t>
            </a:r>
            <a:r>
              <a:rPr lang="en-US" altLang="en-US" sz="2800">
                <a:latin typeface="Tahoma" panose="020B0604030504040204" pitchFamily="34" charset="0"/>
              </a:rPr>
              <a:t>, i.e. an answer to the question:  </a:t>
            </a:r>
            <a:r>
              <a:rPr lang="en-US" altLang="en-US" sz="2800" b="1">
                <a:solidFill>
                  <a:srgbClr val="CC3300"/>
                </a:solidFill>
                <a:latin typeface="Tahoma" panose="020B0604030504040204" pitchFamily="34" charset="0"/>
              </a:rPr>
              <a:t>In what terms should I think about the world</a:t>
            </a:r>
            <a:r>
              <a:rPr lang="en-US" altLang="en-US" sz="2800">
                <a:latin typeface="Tahoma" panose="020B0604030504040204" pitchFamily="34" charset="0"/>
              </a:rPr>
              <a:t>? </a:t>
            </a:r>
          </a:p>
          <a:p>
            <a:pPr>
              <a:spcBef>
                <a:spcPts val="60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  <a:p>
            <a:endParaRPr lang="en-US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A19748-4FEC-4379-9448-02F40BCEAAB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>
                <a:solidFill>
                  <a:srgbClr val="006600"/>
                </a:solidFill>
                <a:latin typeface="Tahoma" panose="020B0604030504040204" pitchFamily="34" charset="0"/>
              </a:rPr>
              <a:t>Knowledge representation and other fields of study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62000" y="2133600"/>
            <a:ext cx="7391400" cy="399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i="1">
                <a:solidFill>
                  <a:srgbClr val="006600"/>
                </a:solidFill>
                <a:latin typeface="Tahoma" panose="020B0604030504040204" pitchFamily="34" charset="0"/>
              </a:rPr>
              <a:t>Logic</a:t>
            </a:r>
            <a:r>
              <a:rPr lang="en-US" altLang="en-US" sz="3200">
                <a:latin typeface="Tahoma" panose="020B0604030504040204" pitchFamily="34" charset="0"/>
              </a:rPr>
              <a:t> provides the formal structure and rules of inference</a:t>
            </a:r>
          </a:p>
          <a:p>
            <a:pPr>
              <a:spcBef>
                <a:spcPct val="50000"/>
              </a:spcBef>
            </a:pPr>
            <a:r>
              <a:rPr lang="en-US" altLang="en-US" sz="3200" b="1" i="1">
                <a:solidFill>
                  <a:srgbClr val="006600"/>
                </a:solidFill>
                <a:latin typeface="Tahoma" panose="020B0604030504040204" pitchFamily="34" charset="0"/>
              </a:rPr>
              <a:t>Ontology</a:t>
            </a:r>
            <a:r>
              <a:rPr lang="en-US" altLang="en-US" sz="3200">
                <a:latin typeface="Tahoma" panose="020B0604030504040204" pitchFamily="34" charset="0"/>
              </a:rPr>
              <a:t> defines the kinds of things that exist in the application domain</a:t>
            </a:r>
          </a:p>
          <a:p>
            <a:pPr>
              <a:spcBef>
                <a:spcPct val="50000"/>
              </a:spcBef>
            </a:pPr>
            <a:r>
              <a:rPr lang="en-US" altLang="en-US" sz="3200" b="1" i="1">
                <a:solidFill>
                  <a:srgbClr val="006600"/>
                </a:solidFill>
                <a:latin typeface="Tahoma" panose="020B0604030504040204" pitchFamily="34" charset="0"/>
              </a:rPr>
              <a:t>Computation</a:t>
            </a:r>
            <a:r>
              <a:rPr lang="en-US" altLang="en-US" sz="3200" i="1">
                <a:solidFill>
                  <a:srgbClr val="66FF33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3200">
                <a:latin typeface="Tahoma" panose="020B0604030504040204" pitchFamily="34" charset="0"/>
              </a:rPr>
              <a:t>supports the applications that distinguish knowledge representation from pure philosophy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49FCE2-E1A7-42C8-8BF1-EEA11278FC2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381000"/>
            <a:ext cx="8077200" cy="1143000"/>
          </a:xfrm>
        </p:spPr>
        <p:txBody>
          <a:bodyPr/>
          <a:lstStyle/>
          <a:p>
            <a:pPr algn="r"/>
            <a:r>
              <a:rPr lang="en-US" altLang="en-US">
                <a:solidFill>
                  <a:srgbClr val="006600"/>
                </a:solidFill>
                <a:latin typeface="Tahoma" panose="020B0604030504040204" pitchFamily="34" charset="0"/>
              </a:rPr>
              <a:t>Knowledge Representation Languages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33400" y="1981200"/>
            <a:ext cx="8305800" cy="458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en-US" sz="3200" b="1">
                <a:solidFill>
                  <a:srgbClr val="CC3300"/>
                </a:solidFill>
                <a:latin typeface="Comic Sans MS" panose="030F0702030302020204" pitchFamily="66" charset="0"/>
              </a:rPr>
              <a:t>High level representation formalisms</a:t>
            </a:r>
            <a:r>
              <a:rPr lang="en-US" altLang="en-US" sz="3200">
                <a:latin typeface="Comic Sans MS" panose="030F0702030302020204" pitchFamily="66" charset="0"/>
              </a:rPr>
              <a:t>, that can in principle be implemented using programming languages. </a:t>
            </a:r>
          </a:p>
          <a:p>
            <a:pPr>
              <a:spcBef>
                <a:spcPts val="600"/>
              </a:spcBef>
            </a:pPr>
            <a:endParaRPr lang="en-US" altLang="en-US" sz="320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en-US" altLang="en-US" sz="3200">
                <a:latin typeface="Comic Sans MS" panose="030F0702030302020204" pitchFamily="66" charset="0"/>
              </a:rPr>
              <a:t>should </a:t>
            </a:r>
            <a:r>
              <a:rPr lang="en-US" altLang="en-US" sz="3200" b="1">
                <a:solidFill>
                  <a:srgbClr val="CC3300"/>
                </a:solidFill>
                <a:latin typeface="Comic Sans MS" panose="030F0702030302020204" pitchFamily="66" charset="0"/>
              </a:rPr>
              <a:t>support </a:t>
            </a:r>
            <a:r>
              <a:rPr lang="en-US" altLang="en-US" sz="3200" b="1" i="1">
                <a:solidFill>
                  <a:srgbClr val="CC3300"/>
                </a:solidFill>
                <a:latin typeface="Comic Sans MS" panose="030F0702030302020204" pitchFamily="66" charset="0"/>
              </a:rPr>
              <a:t>inference</a:t>
            </a:r>
            <a:r>
              <a:rPr lang="en-US" altLang="en-US" sz="3200">
                <a:solidFill>
                  <a:srgbClr val="33CC33"/>
                </a:solidFill>
                <a:latin typeface="Comic Sans MS" panose="030F0702030302020204" pitchFamily="66" charset="0"/>
              </a:rPr>
              <a:t>.</a:t>
            </a:r>
            <a:r>
              <a:rPr lang="en-US" altLang="en-US" sz="3200">
                <a:latin typeface="Comic Sans MS" panose="030F0702030302020204" pitchFamily="66" charset="0"/>
              </a:rPr>
              <a:t> </a:t>
            </a:r>
          </a:p>
          <a:p>
            <a:pPr>
              <a:spcBef>
                <a:spcPts val="600"/>
              </a:spcBef>
            </a:pPr>
            <a:endParaRPr lang="en-US" altLang="en-US" sz="3200">
              <a:latin typeface="Comic Sans MS" panose="030F0702030302020204" pitchFamily="66" charset="0"/>
            </a:endParaRPr>
          </a:p>
          <a:p>
            <a:r>
              <a:rPr lang="en-US" altLang="en-US" sz="3200" i="1">
                <a:solidFill>
                  <a:srgbClr val="CC33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3200" b="1" i="1">
                <a:solidFill>
                  <a:srgbClr val="CC3300"/>
                </a:solidFill>
                <a:latin typeface="Comic Sans MS" panose="030F0702030302020204" pitchFamily="66" charset="0"/>
              </a:rPr>
              <a:t>nference</a:t>
            </a:r>
            <a:r>
              <a:rPr lang="en-US" altLang="en-US" sz="3200" b="1">
                <a:solidFill>
                  <a:srgbClr val="CC33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3200">
                <a:solidFill>
                  <a:srgbClr val="CC3300"/>
                </a:solidFill>
                <a:latin typeface="Comic Sans MS" panose="030F0702030302020204" pitchFamily="66" charset="0"/>
              </a:rPr>
              <a:t>- any way to get new expressions from old. </a:t>
            </a:r>
          </a:p>
          <a:p>
            <a:endParaRPr lang="en-US" altLang="en-US" sz="2400">
              <a:solidFill>
                <a:srgbClr val="CC33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">
  <a:themeElements>
    <a:clrScheme name="Stream 8">
      <a:dk1>
        <a:srgbClr val="4B2500"/>
      </a:dk1>
      <a:lt1>
        <a:srgbClr val="F9F0D3"/>
      </a:lt1>
      <a:dk2>
        <a:srgbClr val="A69564"/>
      </a:dk2>
      <a:lt2>
        <a:srgbClr val="EFDEAF"/>
      </a:lt2>
      <a:accent1>
        <a:srgbClr val="FFFFE3"/>
      </a:accent1>
      <a:accent2>
        <a:srgbClr val="BFBFA7"/>
      </a:accent2>
      <a:accent3>
        <a:srgbClr val="FBF6E6"/>
      </a:accent3>
      <a:accent4>
        <a:srgbClr val="3F1E00"/>
      </a:accent4>
      <a:accent5>
        <a:srgbClr val="FFFFEF"/>
      </a:accent5>
      <a:accent6>
        <a:srgbClr val="ADAD97"/>
      </a:accent6>
      <a:hlink>
        <a:srgbClr val="7B6D47"/>
      </a:hlink>
      <a:folHlink>
        <a:srgbClr val="A99D2F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anose="020204040303010108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anose="02020404030301010803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309</TotalTime>
  <Words>865</Words>
  <Application>Microsoft Office PowerPoint</Application>
  <PresentationFormat>On-screen Show (4:3)</PresentationFormat>
  <Paragraphs>218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Times New Roman</vt:lpstr>
      <vt:lpstr>Garamond</vt:lpstr>
      <vt:lpstr>Wingdings</vt:lpstr>
      <vt:lpstr>Arial</vt:lpstr>
      <vt:lpstr>Tahoma</vt:lpstr>
      <vt:lpstr>Comic Sans MS</vt:lpstr>
      <vt:lpstr>Bookshelf Symbol 3</vt:lpstr>
      <vt:lpstr>Symbol</vt:lpstr>
      <vt:lpstr>Courier New</vt:lpstr>
      <vt:lpstr>Stream</vt:lpstr>
      <vt:lpstr>Knowledge Representation</vt:lpstr>
      <vt:lpstr>KNOWLEDGE REPRESENTATION AND INFERENCE</vt:lpstr>
      <vt:lpstr>Epistemology:  theory of knowledge</vt:lpstr>
      <vt:lpstr>The AI view of knowledge</vt:lpstr>
      <vt:lpstr>Basic assumption in Artificial Intelligence </vt:lpstr>
      <vt:lpstr>Main questions</vt:lpstr>
      <vt:lpstr>Features</vt:lpstr>
      <vt:lpstr>Knowledge representation and other fields of study</vt:lpstr>
      <vt:lpstr>Knowledge Representation Languages</vt:lpstr>
      <vt:lpstr>Requirements</vt:lpstr>
      <vt:lpstr>Knowledge Representation and Data structures</vt:lpstr>
      <vt:lpstr>Approaches to Knowledge Representation in AI </vt:lpstr>
      <vt:lpstr>First Order Predicate Logic</vt:lpstr>
      <vt:lpstr>Semantic Nets and Frames</vt:lpstr>
      <vt:lpstr>Production rules </vt:lpstr>
      <vt:lpstr>Semantic Nets </vt:lpstr>
      <vt:lpstr>PowerPoint Presentation</vt:lpstr>
      <vt:lpstr>Types of Relations</vt:lpstr>
      <vt:lpstr>Inheritance of Information</vt:lpstr>
      <vt:lpstr>Representational and Inferential Adequacy </vt:lpstr>
      <vt:lpstr>Applications</vt:lpstr>
      <vt:lpstr>Frames</vt:lpstr>
      <vt:lpstr>Example</vt:lpstr>
      <vt:lpstr>Components of a Frame Entity</vt:lpstr>
      <vt:lpstr>Example</vt:lpstr>
      <vt:lpstr>Representational Power </vt:lpstr>
      <vt:lpstr>Inheritance </vt:lpstr>
      <vt:lpstr>Applications</vt:lpstr>
    </vt:vector>
  </TitlesOfParts>
  <Company>Simpson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KNOLWDGE REPRESENTATION AND INFERENCE</dc:title>
  <dc:creator>Simpson College</dc:creator>
  <cp:lastModifiedBy>User</cp:lastModifiedBy>
  <cp:revision>44</cp:revision>
  <dcterms:created xsi:type="dcterms:W3CDTF">2000-06-05T18:21:21Z</dcterms:created>
  <dcterms:modified xsi:type="dcterms:W3CDTF">2022-06-30T08:47:38Z</dcterms:modified>
</cp:coreProperties>
</file>