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1"/>
  </p:notesMasterIdLst>
  <p:sldIdLst>
    <p:sldId id="304" r:id="rId2"/>
    <p:sldId id="258" r:id="rId3"/>
    <p:sldId id="25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308" r:id="rId12"/>
    <p:sldId id="309" r:id="rId13"/>
    <p:sldId id="283" r:id="rId14"/>
    <p:sldId id="286" r:id="rId15"/>
    <p:sldId id="285" r:id="rId16"/>
    <p:sldId id="287" r:id="rId17"/>
    <p:sldId id="260" r:id="rId18"/>
    <p:sldId id="261" r:id="rId19"/>
    <p:sldId id="299" r:id="rId20"/>
    <p:sldId id="262" r:id="rId21"/>
    <p:sldId id="263" r:id="rId22"/>
    <p:sldId id="264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5" r:id="rId33"/>
    <p:sldId id="297" r:id="rId34"/>
    <p:sldId id="267" r:id="rId35"/>
    <p:sldId id="268" r:id="rId36"/>
    <p:sldId id="271" r:id="rId37"/>
    <p:sldId id="269" r:id="rId38"/>
    <p:sldId id="257" r:id="rId39"/>
    <p:sldId id="298" r:id="rId40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245B0"/>
    <a:srgbClr val="CCC3F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 autoAdjust="0"/>
    <p:restoredTop sz="94622" autoAdjust="0"/>
  </p:normalViewPr>
  <p:slideViewPr>
    <p:cSldViewPr>
      <p:cViewPr varScale="1">
        <p:scale>
          <a:sx n="71" d="100"/>
          <a:sy n="71" d="100"/>
        </p:scale>
        <p:origin x="11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Times New Roman" panose="02020603050405020304" pitchFamily="18" charset="0"/>
              </a:defRPr>
            </a:lvl1pPr>
          </a:lstStyle>
          <a:p>
            <a:fld id="{651CFB1E-0EA3-407C-AD74-683C67D9C5FB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77800" y="152400"/>
            <a:ext cx="508000" cy="469900"/>
            <a:chOff x="112" y="96"/>
            <a:chExt cx="320" cy="296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12" y="96"/>
              <a:ext cx="320" cy="2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268" y="101"/>
              <a:ext cx="160" cy="1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9" y="0"/>
                </a:cxn>
                <a:cxn ang="0">
                  <a:pos x="55" y="8"/>
                </a:cxn>
                <a:cxn ang="0">
                  <a:pos x="83" y="19"/>
                </a:cxn>
                <a:cxn ang="0">
                  <a:pos x="106" y="34"/>
                </a:cxn>
                <a:cxn ang="0">
                  <a:pos x="127" y="55"/>
                </a:cxn>
                <a:cxn ang="0">
                  <a:pos x="143" y="78"/>
                </a:cxn>
                <a:cxn ang="0">
                  <a:pos x="155" y="107"/>
                </a:cxn>
                <a:cxn ang="0">
                  <a:pos x="159" y="138"/>
                </a:cxn>
                <a:cxn ang="0">
                  <a:pos x="155" y="149"/>
                </a:cxn>
                <a:cxn ang="0">
                  <a:pos x="153" y="134"/>
                </a:cxn>
                <a:cxn ang="0">
                  <a:pos x="146" y="101"/>
                </a:cxn>
                <a:cxn ang="0">
                  <a:pos x="134" y="78"/>
                </a:cxn>
                <a:cxn ang="0">
                  <a:pos x="117" y="58"/>
                </a:cxn>
                <a:cxn ang="0">
                  <a:pos x="97" y="40"/>
                </a:cxn>
                <a:cxn ang="0">
                  <a:pos x="74" y="25"/>
                </a:cxn>
                <a:cxn ang="0">
                  <a:pos x="50" y="15"/>
                </a:cxn>
                <a:cxn ang="0">
                  <a:pos x="27" y="7"/>
                </a:cxn>
                <a:cxn ang="0">
                  <a:pos x="7" y="5"/>
                </a:cxn>
              </a:cxnLst>
              <a:rect l="0" t="0" r="r" b="b"/>
              <a:pathLst>
                <a:path w="160" h="150">
                  <a:moveTo>
                    <a:pt x="0" y="3"/>
                  </a:moveTo>
                  <a:lnTo>
                    <a:pt x="29" y="0"/>
                  </a:lnTo>
                  <a:lnTo>
                    <a:pt x="55" y="8"/>
                  </a:lnTo>
                  <a:lnTo>
                    <a:pt x="83" y="19"/>
                  </a:lnTo>
                  <a:lnTo>
                    <a:pt x="106" y="34"/>
                  </a:lnTo>
                  <a:lnTo>
                    <a:pt x="127" y="55"/>
                  </a:lnTo>
                  <a:lnTo>
                    <a:pt x="143" y="78"/>
                  </a:lnTo>
                  <a:lnTo>
                    <a:pt x="155" y="107"/>
                  </a:lnTo>
                  <a:lnTo>
                    <a:pt x="159" y="138"/>
                  </a:lnTo>
                  <a:lnTo>
                    <a:pt x="155" y="149"/>
                  </a:lnTo>
                  <a:lnTo>
                    <a:pt x="153" y="134"/>
                  </a:lnTo>
                  <a:lnTo>
                    <a:pt x="146" y="101"/>
                  </a:lnTo>
                  <a:lnTo>
                    <a:pt x="134" y="78"/>
                  </a:lnTo>
                  <a:lnTo>
                    <a:pt x="117" y="58"/>
                  </a:lnTo>
                  <a:lnTo>
                    <a:pt x="97" y="40"/>
                  </a:lnTo>
                  <a:lnTo>
                    <a:pt x="74" y="25"/>
                  </a:lnTo>
                  <a:lnTo>
                    <a:pt x="50" y="15"/>
                  </a:lnTo>
                  <a:lnTo>
                    <a:pt x="27" y="7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20" y="233"/>
              <a:ext cx="158" cy="151"/>
            </a:xfrm>
            <a:custGeom>
              <a:avLst/>
              <a:gdLst/>
              <a:ahLst/>
              <a:cxnLst>
                <a:cxn ang="0">
                  <a:pos x="157" y="146"/>
                </a:cxn>
                <a:cxn ang="0">
                  <a:pos x="128" y="150"/>
                </a:cxn>
                <a:cxn ang="0">
                  <a:pos x="101" y="141"/>
                </a:cxn>
                <a:cxn ang="0">
                  <a:pos x="74" y="130"/>
                </a:cxn>
                <a:cxn ang="0">
                  <a:pos x="52" y="115"/>
                </a:cxn>
                <a:cxn ang="0">
                  <a:pos x="30" y="94"/>
                </a:cxn>
                <a:cxn ang="0">
                  <a:pos x="15" y="70"/>
                </a:cxn>
                <a:cxn ang="0">
                  <a:pos x="3" y="4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5" y="15"/>
                </a:cxn>
                <a:cxn ang="0">
                  <a:pos x="12" y="47"/>
                </a:cxn>
                <a:cxn ang="0">
                  <a:pos x="24" y="70"/>
                </a:cxn>
                <a:cxn ang="0">
                  <a:pos x="41" y="91"/>
                </a:cxn>
                <a:cxn ang="0">
                  <a:pos x="61" y="109"/>
                </a:cxn>
                <a:cxn ang="0">
                  <a:pos x="83" y="123"/>
                </a:cxn>
                <a:cxn ang="0">
                  <a:pos x="107" y="134"/>
                </a:cxn>
                <a:cxn ang="0">
                  <a:pos x="129" y="142"/>
                </a:cxn>
                <a:cxn ang="0">
                  <a:pos x="149" y="144"/>
                </a:cxn>
              </a:cxnLst>
              <a:rect l="0" t="0" r="r" b="b"/>
              <a:pathLst>
                <a:path w="158" h="151">
                  <a:moveTo>
                    <a:pt x="157" y="146"/>
                  </a:moveTo>
                  <a:lnTo>
                    <a:pt x="128" y="150"/>
                  </a:lnTo>
                  <a:lnTo>
                    <a:pt x="101" y="141"/>
                  </a:lnTo>
                  <a:lnTo>
                    <a:pt x="74" y="130"/>
                  </a:lnTo>
                  <a:lnTo>
                    <a:pt x="52" y="115"/>
                  </a:lnTo>
                  <a:lnTo>
                    <a:pt x="30" y="94"/>
                  </a:lnTo>
                  <a:lnTo>
                    <a:pt x="15" y="70"/>
                  </a:lnTo>
                  <a:lnTo>
                    <a:pt x="3" y="4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5" y="15"/>
                  </a:lnTo>
                  <a:lnTo>
                    <a:pt x="12" y="47"/>
                  </a:lnTo>
                  <a:lnTo>
                    <a:pt x="24" y="70"/>
                  </a:lnTo>
                  <a:lnTo>
                    <a:pt x="41" y="91"/>
                  </a:lnTo>
                  <a:lnTo>
                    <a:pt x="61" y="109"/>
                  </a:lnTo>
                  <a:lnTo>
                    <a:pt x="83" y="123"/>
                  </a:lnTo>
                  <a:lnTo>
                    <a:pt x="107" y="134"/>
                  </a:lnTo>
                  <a:lnTo>
                    <a:pt x="129" y="142"/>
                  </a:lnTo>
                  <a:lnTo>
                    <a:pt x="149" y="144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895600" y="101600"/>
            <a:ext cx="508000" cy="469900"/>
            <a:chOff x="1824" y="64"/>
            <a:chExt cx="320" cy="296"/>
          </a:xfrm>
        </p:grpSpPr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824" y="64"/>
              <a:ext cx="320" cy="2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980" y="69"/>
              <a:ext cx="160" cy="1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9" y="0"/>
                </a:cxn>
                <a:cxn ang="0">
                  <a:pos x="55" y="8"/>
                </a:cxn>
                <a:cxn ang="0">
                  <a:pos x="83" y="19"/>
                </a:cxn>
                <a:cxn ang="0">
                  <a:pos x="106" y="34"/>
                </a:cxn>
                <a:cxn ang="0">
                  <a:pos x="127" y="55"/>
                </a:cxn>
                <a:cxn ang="0">
                  <a:pos x="143" y="78"/>
                </a:cxn>
                <a:cxn ang="0">
                  <a:pos x="155" y="107"/>
                </a:cxn>
                <a:cxn ang="0">
                  <a:pos x="159" y="138"/>
                </a:cxn>
                <a:cxn ang="0">
                  <a:pos x="155" y="149"/>
                </a:cxn>
                <a:cxn ang="0">
                  <a:pos x="153" y="134"/>
                </a:cxn>
                <a:cxn ang="0">
                  <a:pos x="146" y="101"/>
                </a:cxn>
                <a:cxn ang="0">
                  <a:pos x="134" y="78"/>
                </a:cxn>
                <a:cxn ang="0">
                  <a:pos x="117" y="58"/>
                </a:cxn>
                <a:cxn ang="0">
                  <a:pos x="97" y="40"/>
                </a:cxn>
                <a:cxn ang="0">
                  <a:pos x="74" y="25"/>
                </a:cxn>
                <a:cxn ang="0">
                  <a:pos x="50" y="15"/>
                </a:cxn>
                <a:cxn ang="0">
                  <a:pos x="27" y="7"/>
                </a:cxn>
                <a:cxn ang="0">
                  <a:pos x="7" y="5"/>
                </a:cxn>
              </a:cxnLst>
              <a:rect l="0" t="0" r="r" b="b"/>
              <a:pathLst>
                <a:path w="160" h="150">
                  <a:moveTo>
                    <a:pt x="0" y="3"/>
                  </a:moveTo>
                  <a:lnTo>
                    <a:pt x="29" y="0"/>
                  </a:lnTo>
                  <a:lnTo>
                    <a:pt x="55" y="8"/>
                  </a:lnTo>
                  <a:lnTo>
                    <a:pt x="83" y="19"/>
                  </a:lnTo>
                  <a:lnTo>
                    <a:pt x="106" y="34"/>
                  </a:lnTo>
                  <a:lnTo>
                    <a:pt x="127" y="55"/>
                  </a:lnTo>
                  <a:lnTo>
                    <a:pt x="143" y="78"/>
                  </a:lnTo>
                  <a:lnTo>
                    <a:pt x="155" y="107"/>
                  </a:lnTo>
                  <a:lnTo>
                    <a:pt x="159" y="138"/>
                  </a:lnTo>
                  <a:lnTo>
                    <a:pt x="155" y="149"/>
                  </a:lnTo>
                  <a:lnTo>
                    <a:pt x="153" y="134"/>
                  </a:lnTo>
                  <a:lnTo>
                    <a:pt x="146" y="101"/>
                  </a:lnTo>
                  <a:lnTo>
                    <a:pt x="134" y="78"/>
                  </a:lnTo>
                  <a:lnTo>
                    <a:pt x="117" y="58"/>
                  </a:lnTo>
                  <a:lnTo>
                    <a:pt x="97" y="40"/>
                  </a:lnTo>
                  <a:lnTo>
                    <a:pt x="74" y="25"/>
                  </a:lnTo>
                  <a:lnTo>
                    <a:pt x="50" y="15"/>
                  </a:lnTo>
                  <a:lnTo>
                    <a:pt x="27" y="7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832" y="201"/>
              <a:ext cx="158" cy="151"/>
            </a:xfrm>
            <a:custGeom>
              <a:avLst/>
              <a:gdLst/>
              <a:ahLst/>
              <a:cxnLst>
                <a:cxn ang="0">
                  <a:pos x="157" y="146"/>
                </a:cxn>
                <a:cxn ang="0">
                  <a:pos x="128" y="150"/>
                </a:cxn>
                <a:cxn ang="0">
                  <a:pos x="101" y="141"/>
                </a:cxn>
                <a:cxn ang="0">
                  <a:pos x="74" y="130"/>
                </a:cxn>
                <a:cxn ang="0">
                  <a:pos x="52" y="115"/>
                </a:cxn>
                <a:cxn ang="0">
                  <a:pos x="30" y="94"/>
                </a:cxn>
                <a:cxn ang="0">
                  <a:pos x="15" y="70"/>
                </a:cxn>
                <a:cxn ang="0">
                  <a:pos x="3" y="4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5" y="15"/>
                </a:cxn>
                <a:cxn ang="0">
                  <a:pos x="12" y="47"/>
                </a:cxn>
                <a:cxn ang="0">
                  <a:pos x="24" y="70"/>
                </a:cxn>
                <a:cxn ang="0">
                  <a:pos x="41" y="91"/>
                </a:cxn>
                <a:cxn ang="0">
                  <a:pos x="61" y="109"/>
                </a:cxn>
                <a:cxn ang="0">
                  <a:pos x="83" y="123"/>
                </a:cxn>
                <a:cxn ang="0">
                  <a:pos x="107" y="134"/>
                </a:cxn>
                <a:cxn ang="0">
                  <a:pos x="129" y="142"/>
                </a:cxn>
                <a:cxn ang="0">
                  <a:pos x="149" y="144"/>
                </a:cxn>
              </a:cxnLst>
              <a:rect l="0" t="0" r="r" b="b"/>
              <a:pathLst>
                <a:path w="158" h="151">
                  <a:moveTo>
                    <a:pt x="157" y="146"/>
                  </a:moveTo>
                  <a:lnTo>
                    <a:pt x="128" y="150"/>
                  </a:lnTo>
                  <a:lnTo>
                    <a:pt x="101" y="141"/>
                  </a:lnTo>
                  <a:lnTo>
                    <a:pt x="74" y="130"/>
                  </a:lnTo>
                  <a:lnTo>
                    <a:pt x="52" y="115"/>
                  </a:lnTo>
                  <a:lnTo>
                    <a:pt x="30" y="94"/>
                  </a:lnTo>
                  <a:lnTo>
                    <a:pt x="15" y="70"/>
                  </a:lnTo>
                  <a:lnTo>
                    <a:pt x="3" y="4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5" y="15"/>
                  </a:lnTo>
                  <a:lnTo>
                    <a:pt x="12" y="47"/>
                  </a:lnTo>
                  <a:lnTo>
                    <a:pt x="24" y="70"/>
                  </a:lnTo>
                  <a:lnTo>
                    <a:pt x="41" y="91"/>
                  </a:lnTo>
                  <a:lnTo>
                    <a:pt x="61" y="109"/>
                  </a:lnTo>
                  <a:lnTo>
                    <a:pt x="83" y="123"/>
                  </a:lnTo>
                  <a:lnTo>
                    <a:pt x="107" y="134"/>
                  </a:lnTo>
                  <a:lnTo>
                    <a:pt x="129" y="142"/>
                  </a:lnTo>
                  <a:lnTo>
                    <a:pt x="149" y="144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88900" y="6299200"/>
            <a:ext cx="508000" cy="469900"/>
            <a:chOff x="56" y="3968"/>
            <a:chExt cx="320" cy="296"/>
          </a:xfrm>
        </p:grpSpPr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6" y="3968"/>
              <a:ext cx="320" cy="2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12" y="3973"/>
              <a:ext cx="160" cy="1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9" y="0"/>
                </a:cxn>
                <a:cxn ang="0">
                  <a:pos x="55" y="8"/>
                </a:cxn>
                <a:cxn ang="0">
                  <a:pos x="83" y="19"/>
                </a:cxn>
                <a:cxn ang="0">
                  <a:pos x="106" y="34"/>
                </a:cxn>
                <a:cxn ang="0">
                  <a:pos x="127" y="55"/>
                </a:cxn>
                <a:cxn ang="0">
                  <a:pos x="143" y="78"/>
                </a:cxn>
                <a:cxn ang="0">
                  <a:pos x="155" y="107"/>
                </a:cxn>
                <a:cxn ang="0">
                  <a:pos x="159" y="138"/>
                </a:cxn>
                <a:cxn ang="0">
                  <a:pos x="155" y="149"/>
                </a:cxn>
                <a:cxn ang="0">
                  <a:pos x="153" y="134"/>
                </a:cxn>
                <a:cxn ang="0">
                  <a:pos x="146" y="101"/>
                </a:cxn>
                <a:cxn ang="0">
                  <a:pos x="134" y="78"/>
                </a:cxn>
                <a:cxn ang="0">
                  <a:pos x="117" y="58"/>
                </a:cxn>
                <a:cxn ang="0">
                  <a:pos x="97" y="40"/>
                </a:cxn>
                <a:cxn ang="0">
                  <a:pos x="74" y="25"/>
                </a:cxn>
                <a:cxn ang="0">
                  <a:pos x="50" y="15"/>
                </a:cxn>
                <a:cxn ang="0">
                  <a:pos x="27" y="7"/>
                </a:cxn>
                <a:cxn ang="0">
                  <a:pos x="7" y="5"/>
                </a:cxn>
              </a:cxnLst>
              <a:rect l="0" t="0" r="r" b="b"/>
              <a:pathLst>
                <a:path w="160" h="150">
                  <a:moveTo>
                    <a:pt x="0" y="3"/>
                  </a:moveTo>
                  <a:lnTo>
                    <a:pt x="29" y="0"/>
                  </a:lnTo>
                  <a:lnTo>
                    <a:pt x="55" y="8"/>
                  </a:lnTo>
                  <a:lnTo>
                    <a:pt x="83" y="19"/>
                  </a:lnTo>
                  <a:lnTo>
                    <a:pt x="106" y="34"/>
                  </a:lnTo>
                  <a:lnTo>
                    <a:pt x="127" y="55"/>
                  </a:lnTo>
                  <a:lnTo>
                    <a:pt x="143" y="78"/>
                  </a:lnTo>
                  <a:lnTo>
                    <a:pt x="155" y="107"/>
                  </a:lnTo>
                  <a:lnTo>
                    <a:pt x="159" y="138"/>
                  </a:lnTo>
                  <a:lnTo>
                    <a:pt x="155" y="149"/>
                  </a:lnTo>
                  <a:lnTo>
                    <a:pt x="153" y="134"/>
                  </a:lnTo>
                  <a:lnTo>
                    <a:pt x="146" y="101"/>
                  </a:lnTo>
                  <a:lnTo>
                    <a:pt x="134" y="78"/>
                  </a:lnTo>
                  <a:lnTo>
                    <a:pt x="117" y="58"/>
                  </a:lnTo>
                  <a:lnTo>
                    <a:pt x="97" y="40"/>
                  </a:lnTo>
                  <a:lnTo>
                    <a:pt x="74" y="25"/>
                  </a:lnTo>
                  <a:lnTo>
                    <a:pt x="50" y="15"/>
                  </a:lnTo>
                  <a:lnTo>
                    <a:pt x="27" y="7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64" y="4105"/>
              <a:ext cx="158" cy="151"/>
            </a:xfrm>
            <a:custGeom>
              <a:avLst/>
              <a:gdLst/>
              <a:ahLst/>
              <a:cxnLst>
                <a:cxn ang="0">
                  <a:pos x="157" y="146"/>
                </a:cxn>
                <a:cxn ang="0">
                  <a:pos x="128" y="150"/>
                </a:cxn>
                <a:cxn ang="0">
                  <a:pos x="101" y="141"/>
                </a:cxn>
                <a:cxn ang="0">
                  <a:pos x="74" y="130"/>
                </a:cxn>
                <a:cxn ang="0">
                  <a:pos x="52" y="115"/>
                </a:cxn>
                <a:cxn ang="0">
                  <a:pos x="30" y="94"/>
                </a:cxn>
                <a:cxn ang="0">
                  <a:pos x="15" y="70"/>
                </a:cxn>
                <a:cxn ang="0">
                  <a:pos x="3" y="4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5" y="15"/>
                </a:cxn>
                <a:cxn ang="0">
                  <a:pos x="12" y="47"/>
                </a:cxn>
                <a:cxn ang="0">
                  <a:pos x="24" y="70"/>
                </a:cxn>
                <a:cxn ang="0">
                  <a:pos x="41" y="91"/>
                </a:cxn>
                <a:cxn ang="0">
                  <a:pos x="61" y="109"/>
                </a:cxn>
                <a:cxn ang="0">
                  <a:pos x="83" y="123"/>
                </a:cxn>
                <a:cxn ang="0">
                  <a:pos x="107" y="134"/>
                </a:cxn>
                <a:cxn ang="0">
                  <a:pos x="129" y="142"/>
                </a:cxn>
                <a:cxn ang="0">
                  <a:pos x="149" y="144"/>
                </a:cxn>
              </a:cxnLst>
              <a:rect l="0" t="0" r="r" b="b"/>
              <a:pathLst>
                <a:path w="158" h="151">
                  <a:moveTo>
                    <a:pt x="157" y="146"/>
                  </a:moveTo>
                  <a:lnTo>
                    <a:pt x="128" y="150"/>
                  </a:lnTo>
                  <a:lnTo>
                    <a:pt x="101" y="141"/>
                  </a:lnTo>
                  <a:lnTo>
                    <a:pt x="74" y="130"/>
                  </a:lnTo>
                  <a:lnTo>
                    <a:pt x="52" y="115"/>
                  </a:lnTo>
                  <a:lnTo>
                    <a:pt x="30" y="94"/>
                  </a:lnTo>
                  <a:lnTo>
                    <a:pt x="15" y="70"/>
                  </a:lnTo>
                  <a:lnTo>
                    <a:pt x="3" y="4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5" y="15"/>
                  </a:lnTo>
                  <a:lnTo>
                    <a:pt x="12" y="47"/>
                  </a:lnTo>
                  <a:lnTo>
                    <a:pt x="24" y="70"/>
                  </a:lnTo>
                  <a:lnTo>
                    <a:pt x="41" y="91"/>
                  </a:lnTo>
                  <a:lnTo>
                    <a:pt x="61" y="109"/>
                  </a:lnTo>
                  <a:lnTo>
                    <a:pt x="83" y="123"/>
                  </a:lnTo>
                  <a:lnTo>
                    <a:pt x="107" y="134"/>
                  </a:lnTo>
                  <a:lnTo>
                    <a:pt x="129" y="142"/>
                  </a:lnTo>
                  <a:lnTo>
                    <a:pt x="149" y="144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8483600" y="139700"/>
            <a:ext cx="508000" cy="469900"/>
            <a:chOff x="5344" y="88"/>
            <a:chExt cx="320" cy="296"/>
          </a:xfrm>
        </p:grpSpPr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5344" y="88"/>
              <a:ext cx="320" cy="2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5500" y="93"/>
              <a:ext cx="160" cy="1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9" y="0"/>
                </a:cxn>
                <a:cxn ang="0">
                  <a:pos x="55" y="8"/>
                </a:cxn>
                <a:cxn ang="0">
                  <a:pos x="83" y="19"/>
                </a:cxn>
                <a:cxn ang="0">
                  <a:pos x="106" y="34"/>
                </a:cxn>
                <a:cxn ang="0">
                  <a:pos x="127" y="55"/>
                </a:cxn>
                <a:cxn ang="0">
                  <a:pos x="143" y="78"/>
                </a:cxn>
                <a:cxn ang="0">
                  <a:pos x="155" y="107"/>
                </a:cxn>
                <a:cxn ang="0">
                  <a:pos x="159" y="138"/>
                </a:cxn>
                <a:cxn ang="0">
                  <a:pos x="155" y="149"/>
                </a:cxn>
                <a:cxn ang="0">
                  <a:pos x="153" y="134"/>
                </a:cxn>
                <a:cxn ang="0">
                  <a:pos x="146" y="101"/>
                </a:cxn>
                <a:cxn ang="0">
                  <a:pos x="134" y="78"/>
                </a:cxn>
                <a:cxn ang="0">
                  <a:pos x="117" y="58"/>
                </a:cxn>
                <a:cxn ang="0">
                  <a:pos x="97" y="40"/>
                </a:cxn>
                <a:cxn ang="0">
                  <a:pos x="74" y="25"/>
                </a:cxn>
                <a:cxn ang="0">
                  <a:pos x="50" y="15"/>
                </a:cxn>
                <a:cxn ang="0">
                  <a:pos x="27" y="7"/>
                </a:cxn>
                <a:cxn ang="0">
                  <a:pos x="7" y="5"/>
                </a:cxn>
              </a:cxnLst>
              <a:rect l="0" t="0" r="r" b="b"/>
              <a:pathLst>
                <a:path w="160" h="150">
                  <a:moveTo>
                    <a:pt x="0" y="3"/>
                  </a:moveTo>
                  <a:lnTo>
                    <a:pt x="29" y="0"/>
                  </a:lnTo>
                  <a:lnTo>
                    <a:pt x="55" y="8"/>
                  </a:lnTo>
                  <a:lnTo>
                    <a:pt x="83" y="19"/>
                  </a:lnTo>
                  <a:lnTo>
                    <a:pt x="106" y="34"/>
                  </a:lnTo>
                  <a:lnTo>
                    <a:pt x="127" y="55"/>
                  </a:lnTo>
                  <a:lnTo>
                    <a:pt x="143" y="78"/>
                  </a:lnTo>
                  <a:lnTo>
                    <a:pt x="155" y="107"/>
                  </a:lnTo>
                  <a:lnTo>
                    <a:pt x="159" y="138"/>
                  </a:lnTo>
                  <a:lnTo>
                    <a:pt x="155" y="149"/>
                  </a:lnTo>
                  <a:lnTo>
                    <a:pt x="153" y="134"/>
                  </a:lnTo>
                  <a:lnTo>
                    <a:pt x="146" y="101"/>
                  </a:lnTo>
                  <a:lnTo>
                    <a:pt x="134" y="78"/>
                  </a:lnTo>
                  <a:lnTo>
                    <a:pt x="117" y="58"/>
                  </a:lnTo>
                  <a:lnTo>
                    <a:pt x="97" y="40"/>
                  </a:lnTo>
                  <a:lnTo>
                    <a:pt x="74" y="25"/>
                  </a:lnTo>
                  <a:lnTo>
                    <a:pt x="50" y="15"/>
                  </a:lnTo>
                  <a:lnTo>
                    <a:pt x="27" y="7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5352" y="225"/>
              <a:ext cx="158" cy="151"/>
            </a:xfrm>
            <a:custGeom>
              <a:avLst/>
              <a:gdLst/>
              <a:ahLst/>
              <a:cxnLst>
                <a:cxn ang="0">
                  <a:pos x="157" y="146"/>
                </a:cxn>
                <a:cxn ang="0">
                  <a:pos x="128" y="150"/>
                </a:cxn>
                <a:cxn ang="0">
                  <a:pos x="101" y="141"/>
                </a:cxn>
                <a:cxn ang="0">
                  <a:pos x="74" y="130"/>
                </a:cxn>
                <a:cxn ang="0">
                  <a:pos x="52" y="115"/>
                </a:cxn>
                <a:cxn ang="0">
                  <a:pos x="30" y="94"/>
                </a:cxn>
                <a:cxn ang="0">
                  <a:pos x="15" y="70"/>
                </a:cxn>
                <a:cxn ang="0">
                  <a:pos x="3" y="4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5" y="15"/>
                </a:cxn>
                <a:cxn ang="0">
                  <a:pos x="12" y="47"/>
                </a:cxn>
                <a:cxn ang="0">
                  <a:pos x="24" y="70"/>
                </a:cxn>
                <a:cxn ang="0">
                  <a:pos x="41" y="91"/>
                </a:cxn>
                <a:cxn ang="0">
                  <a:pos x="61" y="109"/>
                </a:cxn>
                <a:cxn ang="0">
                  <a:pos x="83" y="123"/>
                </a:cxn>
                <a:cxn ang="0">
                  <a:pos x="107" y="134"/>
                </a:cxn>
                <a:cxn ang="0">
                  <a:pos x="129" y="142"/>
                </a:cxn>
                <a:cxn ang="0">
                  <a:pos x="149" y="144"/>
                </a:cxn>
              </a:cxnLst>
              <a:rect l="0" t="0" r="r" b="b"/>
              <a:pathLst>
                <a:path w="158" h="151">
                  <a:moveTo>
                    <a:pt x="157" y="146"/>
                  </a:moveTo>
                  <a:lnTo>
                    <a:pt x="128" y="150"/>
                  </a:lnTo>
                  <a:lnTo>
                    <a:pt x="101" y="141"/>
                  </a:lnTo>
                  <a:lnTo>
                    <a:pt x="74" y="130"/>
                  </a:lnTo>
                  <a:lnTo>
                    <a:pt x="52" y="115"/>
                  </a:lnTo>
                  <a:lnTo>
                    <a:pt x="30" y="94"/>
                  </a:lnTo>
                  <a:lnTo>
                    <a:pt x="15" y="70"/>
                  </a:lnTo>
                  <a:lnTo>
                    <a:pt x="3" y="4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5" y="15"/>
                  </a:lnTo>
                  <a:lnTo>
                    <a:pt x="12" y="47"/>
                  </a:lnTo>
                  <a:lnTo>
                    <a:pt x="24" y="70"/>
                  </a:lnTo>
                  <a:lnTo>
                    <a:pt x="41" y="91"/>
                  </a:lnTo>
                  <a:lnTo>
                    <a:pt x="61" y="109"/>
                  </a:lnTo>
                  <a:lnTo>
                    <a:pt x="83" y="123"/>
                  </a:lnTo>
                  <a:lnTo>
                    <a:pt x="107" y="134"/>
                  </a:lnTo>
                  <a:lnTo>
                    <a:pt x="129" y="142"/>
                  </a:lnTo>
                  <a:lnTo>
                    <a:pt x="149" y="144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8585200" y="6324600"/>
            <a:ext cx="508000" cy="469900"/>
            <a:chOff x="5408" y="3984"/>
            <a:chExt cx="320" cy="296"/>
          </a:xfrm>
        </p:grpSpPr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5408" y="3984"/>
              <a:ext cx="320" cy="2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5564" y="3989"/>
              <a:ext cx="160" cy="1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9" y="0"/>
                </a:cxn>
                <a:cxn ang="0">
                  <a:pos x="55" y="8"/>
                </a:cxn>
                <a:cxn ang="0">
                  <a:pos x="83" y="19"/>
                </a:cxn>
                <a:cxn ang="0">
                  <a:pos x="106" y="34"/>
                </a:cxn>
                <a:cxn ang="0">
                  <a:pos x="127" y="55"/>
                </a:cxn>
                <a:cxn ang="0">
                  <a:pos x="143" y="78"/>
                </a:cxn>
                <a:cxn ang="0">
                  <a:pos x="155" y="107"/>
                </a:cxn>
                <a:cxn ang="0">
                  <a:pos x="159" y="138"/>
                </a:cxn>
                <a:cxn ang="0">
                  <a:pos x="155" y="149"/>
                </a:cxn>
                <a:cxn ang="0">
                  <a:pos x="153" y="134"/>
                </a:cxn>
                <a:cxn ang="0">
                  <a:pos x="146" y="101"/>
                </a:cxn>
                <a:cxn ang="0">
                  <a:pos x="134" y="78"/>
                </a:cxn>
                <a:cxn ang="0">
                  <a:pos x="117" y="58"/>
                </a:cxn>
                <a:cxn ang="0">
                  <a:pos x="97" y="40"/>
                </a:cxn>
                <a:cxn ang="0">
                  <a:pos x="74" y="25"/>
                </a:cxn>
                <a:cxn ang="0">
                  <a:pos x="50" y="15"/>
                </a:cxn>
                <a:cxn ang="0">
                  <a:pos x="27" y="7"/>
                </a:cxn>
                <a:cxn ang="0">
                  <a:pos x="7" y="5"/>
                </a:cxn>
              </a:cxnLst>
              <a:rect l="0" t="0" r="r" b="b"/>
              <a:pathLst>
                <a:path w="160" h="150">
                  <a:moveTo>
                    <a:pt x="0" y="3"/>
                  </a:moveTo>
                  <a:lnTo>
                    <a:pt x="29" y="0"/>
                  </a:lnTo>
                  <a:lnTo>
                    <a:pt x="55" y="8"/>
                  </a:lnTo>
                  <a:lnTo>
                    <a:pt x="83" y="19"/>
                  </a:lnTo>
                  <a:lnTo>
                    <a:pt x="106" y="34"/>
                  </a:lnTo>
                  <a:lnTo>
                    <a:pt x="127" y="55"/>
                  </a:lnTo>
                  <a:lnTo>
                    <a:pt x="143" y="78"/>
                  </a:lnTo>
                  <a:lnTo>
                    <a:pt x="155" y="107"/>
                  </a:lnTo>
                  <a:lnTo>
                    <a:pt x="159" y="138"/>
                  </a:lnTo>
                  <a:lnTo>
                    <a:pt x="155" y="149"/>
                  </a:lnTo>
                  <a:lnTo>
                    <a:pt x="153" y="134"/>
                  </a:lnTo>
                  <a:lnTo>
                    <a:pt x="146" y="101"/>
                  </a:lnTo>
                  <a:lnTo>
                    <a:pt x="134" y="78"/>
                  </a:lnTo>
                  <a:lnTo>
                    <a:pt x="117" y="58"/>
                  </a:lnTo>
                  <a:lnTo>
                    <a:pt x="97" y="40"/>
                  </a:lnTo>
                  <a:lnTo>
                    <a:pt x="74" y="25"/>
                  </a:lnTo>
                  <a:lnTo>
                    <a:pt x="50" y="15"/>
                  </a:lnTo>
                  <a:lnTo>
                    <a:pt x="27" y="7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5416" y="4121"/>
              <a:ext cx="158" cy="151"/>
            </a:xfrm>
            <a:custGeom>
              <a:avLst/>
              <a:gdLst/>
              <a:ahLst/>
              <a:cxnLst>
                <a:cxn ang="0">
                  <a:pos x="157" y="146"/>
                </a:cxn>
                <a:cxn ang="0">
                  <a:pos x="128" y="150"/>
                </a:cxn>
                <a:cxn ang="0">
                  <a:pos x="101" y="141"/>
                </a:cxn>
                <a:cxn ang="0">
                  <a:pos x="74" y="130"/>
                </a:cxn>
                <a:cxn ang="0">
                  <a:pos x="52" y="115"/>
                </a:cxn>
                <a:cxn ang="0">
                  <a:pos x="30" y="94"/>
                </a:cxn>
                <a:cxn ang="0">
                  <a:pos x="15" y="70"/>
                </a:cxn>
                <a:cxn ang="0">
                  <a:pos x="3" y="4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5" y="15"/>
                </a:cxn>
                <a:cxn ang="0">
                  <a:pos x="12" y="47"/>
                </a:cxn>
                <a:cxn ang="0">
                  <a:pos x="24" y="70"/>
                </a:cxn>
                <a:cxn ang="0">
                  <a:pos x="41" y="91"/>
                </a:cxn>
                <a:cxn ang="0">
                  <a:pos x="61" y="109"/>
                </a:cxn>
                <a:cxn ang="0">
                  <a:pos x="83" y="123"/>
                </a:cxn>
                <a:cxn ang="0">
                  <a:pos x="107" y="134"/>
                </a:cxn>
                <a:cxn ang="0">
                  <a:pos x="129" y="142"/>
                </a:cxn>
                <a:cxn ang="0">
                  <a:pos x="149" y="144"/>
                </a:cxn>
              </a:cxnLst>
              <a:rect l="0" t="0" r="r" b="b"/>
              <a:pathLst>
                <a:path w="158" h="151">
                  <a:moveTo>
                    <a:pt x="157" y="146"/>
                  </a:moveTo>
                  <a:lnTo>
                    <a:pt x="128" y="150"/>
                  </a:lnTo>
                  <a:lnTo>
                    <a:pt x="101" y="141"/>
                  </a:lnTo>
                  <a:lnTo>
                    <a:pt x="74" y="130"/>
                  </a:lnTo>
                  <a:lnTo>
                    <a:pt x="52" y="115"/>
                  </a:lnTo>
                  <a:lnTo>
                    <a:pt x="30" y="94"/>
                  </a:lnTo>
                  <a:lnTo>
                    <a:pt x="15" y="70"/>
                  </a:lnTo>
                  <a:lnTo>
                    <a:pt x="3" y="4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5" y="15"/>
                  </a:lnTo>
                  <a:lnTo>
                    <a:pt x="12" y="47"/>
                  </a:lnTo>
                  <a:lnTo>
                    <a:pt x="24" y="70"/>
                  </a:lnTo>
                  <a:lnTo>
                    <a:pt x="41" y="91"/>
                  </a:lnTo>
                  <a:lnTo>
                    <a:pt x="61" y="109"/>
                  </a:lnTo>
                  <a:lnTo>
                    <a:pt x="83" y="123"/>
                  </a:lnTo>
                  <a:lnTo>
                    <a:pt x="107" y="134"/>
                  </a:lnTo>
                  <a:lnTo>
                    <a:pt x="129" y="142"/>
                  </a:lnTo>
                  <a:lnTo>
                    <a:pt x="149" y="144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5626100" y="114300"/>
            <a:ext cx="508000" cy="469900"/>
            <a:chOff x="3544" y="72"/>
            <a:chExt cx="320" cy="296"/>
          </a:xfrm>
        </p:grpSpPr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3544" y="72"/>
              <a:ext cx="320" cy="2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700" y="77"/>
              <a:ext cx="160" cy="1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9" y="0"/>
                </a:cxn>
                <a:cxn ang="0">
                  <a:pos x="55" y="8"/>
                </a:cxn>
                <a:cxn ang="0">
                  <a:pos x="83" y="19"/>
                </a:cxn>
                <a:cxn ang="0">
                  <a:pos x="106" y="34"/>
                </a:cxn>
                <a:cxn ang="0">
                  <a:pos x="127" y="55"/>
                </a:cxn>
                <a:cxn ang="0">
                  <a:pos x="143" y="78"/>
                </a:cxn>
                <a:cxn ang="0">
                  <a:pos x="155" y="107"/>
                </a:cxn>
                <a:cxn ang="0">
                  <a:pos x="159" y="138"/>
                </a:cxn>
                <a:cxn ang="0">
                  <a:pos x="155" y="149"/>
                </a:cxn>
                <a:cxn ang="0">
                  <a:pos x="153" y="134"/>
                </a:cxn>
                <a:cxn ang="0">
                  <a:pos x="146" y="101"/>
                </a:cxn>
                <a:cxn ang="0">
                  <a:pos x="134" y="78"/>
                </a:cxn>
                <a:cxn ang="0">
                  <a:pos x="117" y="58"/>
                </a:cxn>
                <a:cxn ang="0">
                  <a:pos x="97" y="40"/>
                </a:cxn>
                <a:cxn ang="0">
                  <a:pos x="74" y="25"/>
                </a:cxn>
                <a:cxn ang="0">
                  <a:pos x="50" y="15"/>
                </a:cxn>
                <a:cxn ang="0">
                  <a:pos x="27" y="7"/>
                </a:cxn>
                <a:cxn ang="0">
                  <a:pos x="7" y="5"/>
                </a:cxn>
              </a:cxnLst>
              <a:rect l="0" t="0" r="r" b="b"/>
              <a:pathLst>
                <a:path w="160" h="150">
                  <a:moveTo>
                    <a:pt x="0" y="3"/>
                  </a:moveTo>
                  <a:lnTo>
                    <a:pt x="29" y="0"/>
                  </a:lnTo>
                  <a:lnTo>
                    <a:pt x="55" y="8"/>
                  </a:lnTo>
                  <a:lnTo>
                    <a:pt x="83" y="19"/>
                  </a:lnTo>
                  <a:lnTo>
                    <a:pt x="106" y="34"/>
                  </a:lnTo>
                  <a:lnTo>
                    <a:pt x="127" y="55"/>
                  </a:lnTo>
                  <a:lnTo>
                    <a:pt x="143" y="78"/>
                  </a:lnTo>
                  <a:lnTo>
                    <a:pt x="155" y="107"/>
                  </a:lnTo>
                  <a:lnTo>
                    <a:pt x="159" y="138"/>
                  </a:lnTo>
                  <a:lnTo>
                    <a:pt x="155" y="149"/>
                  </a:lnTo>
                  <a:lnTo>
                    <a:pt x="153" y="134"/>
                  </a:lnTo>
                  <a:lnTo>
                    <a:pt x="146" y="101"/>
                  </a:lnTo>
                  <a:lnTo>
                    <a:pt x="134" y="78"/>
                  </a:lnTo>
                  <a:lnTo>
                    <a:pt x="117" y="58"/>
                  </a:lnTo>
                  <a:lnTo>
                    <a:pt x="97" y="40"/>
                  </a:lnTo>
                  <a:lnTo>
                    <a:pt x="74" y="25"/>
                  </a:lnTo>
                  <a:lnTo>
                    <a:pt x="50" y="15"/>
                  </a:lnTo>
                  <a:lnTo>
                    <a:pt x="27" y="7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552" y="209"/>
              <a:ext cx="158" cy="151"/>
            </a:xfrm>
            <a:custGeom>
              <a:avLst/>
              <a:gdLst/>
              <a:ahLst/>
              <a:cxnLst>
                <a:cxn ang="0">
                  <a:pos x="157" y="146"/>
                </a:cxn>
                <a:cxn ang="0">
                  <a:pos x="128" y="150"/>
                </a:cxn>
                <a:cxn ang="0">
                  <a:pos x="101" y="141"/>
                </a:cxn>
                <a:cxn ang="0">
                  <a:pos x="74" y="130"/>
                </a:cxn>
                <a:cxn ang="0">
                  <a:pos x="52" y="115"/>
                </a:cxn>
                <a:cxn ang="0">
                  <a:pos x="30" y="94"/>
                </a:cxn>
                <a:cxn ang="0">
                  <a:pos x="15" y="70"/>
                </a:cxn>
                <a:cxn ang="0">
                  <a:pos x="3" y="4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5" y="15"/>
                </a:cxn>
                <a:cxn ang="0">
                  <a:pos x="12" y="47"/>
                </a:cxn>
                <a:cxn ang="0">
                  <a:pos x="24" y="70"/>
                </a:cxn>
                <a:cxn ang="0">
                  <a:pos x="41" y="91"/>
                </a:cxn>
                <a:cxn ang="0">
                  <a:pos x="61" y="109"/>
                </a:cxn>
                <a:cxn ang="0">
                  <a:pos x="83" y="123"/>
                </a:cxn>
                <a:cxn ang="0">
                  <a:pos x="107" y="134"/>
                </a:cxn>
                <a:cxn ang="0">
                  <a:pos x="129" y="142"/>
                </a:cxn>
                <a:cxn ang="0">
                  <a:pos x="149" y="144"/>
                </a:cxn>
              </a:cxnLst>
              <a:rect l="0" t="0" r="r" b="b"/>
              <a:pathLst>
                <a:path w="158" h="151">
                  <a:moveTo>
                    <a:pt x="157" y="146"/>
                  </a:moveTo>
                  <a:lnTo>
                    <a:pt x="128" y="150"/>
                  </a:lnTo>
                  <a:lnTo>
                    <a:pt x="101" y="141"/>
                  </a:lnTo>
                  <a:lnTo>
                    <a:pt x="74" y="130"/>
                  </a:lnTo>
                  <a:lnTo>
                    <a:pt x="52" y="115"/>
                  </a:lnTo>
                  <a:lnTo>
                    <a:pt x="30" y="94"/>
                  </a:lnTo>
                  <a:lnTo>
                    <a:pt x="15" y="70"/>
                  </a:lnTo>
                  <a:lnTo>
                    <a:pt x="3" y="4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5" y="15"/>
                  </a:lnTo>
                  <a:lnTo>
                    <a:pt x="12" y="47"/>
                  </a:lnTo>
                  <a:lnTo>
                    <a:pt x="24" y="70"/>
                  </a:lnTo>
                  <a:lnTo>
                    <a:pt x="41" y="91"/>
                  </a:lnTo>
                  <a:lnTo>
                    <a:pt x="61" y="109"/>
                  </a:lnTo>
                  <a:lnTo>
                    <a:pt x="83" y="123"/>
                  </a:lnTo>
                  <a:lnTo>
                    <a:pt x="107" y="134"/>
                  </a:lnTo>
                  <a:lnTo>
                    <a:pt x="129" y="142"/>
                  </a:lnTo>
                  <a:lnTo>
                    <a:pt x="149" y="144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88900" y="3200400"/>
            <a:ext cx="508000" cy="469900"/>
            <a:chOff x="56" y="2016"/>
            <a:chExt cx="320" cy="296"/>
          </a:xfrm>
        </p:grpSpPr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56" y="2016"/>
              <a:ext cx="320" cy="2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212" y="2021"/>
              <a:ext cx="160" cy="1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9" y="0"/>
                </a:cxn>
                <a:cxn ang="0">
                  <a:pos x="55" y="8"/>
                </a:cxn>
                <a:cxn ang="0">
                  <a:pos x="83" y="19"/>
                </a:cxn>
                <a:cxn ang="0">
                  <a:pos x="106" y="34"/>
                </a:cxn>
                <a:cxn ang="0">
                  <a:pos x="127" y="55"/>
                </a:cxn>
                <a:cxn ang="0">
                  <a:pos x="143" y="78"/>
                </a:cxn>
                <a:cxn ang="0">
                  <a:pos x="155" y="107"/>
                </a:cxn>
                <a:cxn ang="0">
                  <a:pos x="159" y="138"/>
                </a:cxn>
                <a:cxn ang="0">
                  <a:pos x="155" y="149"/>
                </a:cxn>
                <a:cxn ang="0">
                  <a:pos x="153" y="134"/>
                </a:cxn>
                <a:cxn ang="0">
                  <a:pos x="146" y="101"/>
                </a:cxn>
                <a:cxn ang="0">
                  <a:pos x="134" y="78"/>
                </a:cxn>
                <a:cxn ang="0">
                  <a:pos x="117" y="58"/>
                </a:cxn>
                <a:cxn ang="0">
                  <a:pos x="97" y="40"/>
                </a:cxn>
                <a:cxn ang="0">
                  <a:pos x="74" y="25"/>
                </a:cxn>
                <a:cxn ang="0">
                  <a:pos x="50" y="15"/>
                </a:cxn>
                <a:cxn ang="0">
                  <a:pos x="27" y="7"/>
                </a:cxn>
                <a:cxn ang="0">
                  <a:pos x="7" y="5"/>
                </a:cxn>
              </a:cxnLst>
              <a:rect l="0" t="0" r="r" b="b"/>
              <a:pathLst>
                <a:path w="160" h="150">
                  <a:moveTo>
                    <a:pt x="0" y="3"/>
                  </a:moveTo>
                  <a:lnTo>
                    <a:pt x="29" y="0"/>
                  </a:lnTo>
                  <a:lnTo>
                    <a:pt x="55" y="8"/>
                  </a:lnTo>
                  <a:lnTo>
                    <a:pt x="83" y="19"/>
                  </a:lnTo>
                  <a:lnTo>
                    <a:pt x="106" y="34"/>
                  </a:lnTo>
                  <a:lnTo>
                    <a:pt x="127" y="55"/>
                  </a:lnTo>
                  <a:lnTo>
                    <a:pt x="143" y="78"/>
                  </a:lnTo>
                  <a:lnTo>
                    <a:pt x="155" y="107"/>
                  </a:lnTo>
                  <a:lnTo>
                    <a:pt x="159" y="138"/>
                  </a:lnTo>
                  <a:lnTo>
                    <a:pt x="155" y="149"/>
                  </a:lnTo>
                  <a:lnTo>
                    <a:pt x="153" y="134"/>
                  </a:lnTo>
                  <a:lnTo>
                    <a:pt x="146" y="101"/>
                  </a:lnTo>
                  <a:lnTo>
                    <a:pt x="134" y="78"/>
                  </a:lnTo>
                  <a:lnTo>
                    <a:pt x="117" y="58"/>
                  </a:lnTo>
                  <a:lnTo>
                    <a:pt x="97" y="40"/>
                  </a:lnTo>
                  <a:lnTo>
                    <a:pt x="74" y="25"/>
                  </a:lnTo>
                  <a:lnTo>
                    <a:pt x="50" y="15"/>
                  </a:lnTo>
                  <a:lnTo>
                    <a:pt x="27" y="7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4" y="2153"/>
              <a:ext cx="158" cy="151"/>
            </a:xfrm>
            <a:custGeom>
              <a:avLst/>
              <a:gdLst/>
              <a:ahLst/>
              <a:cxnLst>
                <a:cxn ang="0">
                  <a:pos x="157" y="146"/>
                </a:cxn>
                <a:cxn ang="0">
                  <a:pos x="128" y="150"/>
                </a:cxn>
                <a:cxn ang="0">
                  <a:pos x="101" y="141"/>
                </a:cxn>
                <a:cxn ang="0">
                  <a:pos x="74" y="130"/>
                </a:cxn>
                <a:cxn ang="0">
                  <a:pos x="52" y="115"/>
                </a:cxn>
                <a:cxn ang="0">
                  <a:pos x="30" y="94"/>
                </a:cxn>
                <a:cxn ang="0">
                  <a:pos x="15" y="70"/>
                </a:cxn>
                <a:cxn ang="0">
                  <a:pos x="3" y="4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5" y="15"/>
                </a:cxn>
                <a:cxn ang="0">
                  <a:pos x="12" y="47"/>
                </a:cxn>
                <a:cxn ang="0">
                  <a:pos x="24" y="70"/>
                </a:cxn>
                <a:cxn ang="0">
                  <a:pos x="41" y="91"/>
                </a:cxn>
                <a:cxn ang="0">
                  <a:pos x="61" y="109"/>
                </a:cxn>
                <a:cxn ang="0">
                  <a:pos x="83" y="123"/>
                </a:cxn>
                <a:cxn ang="0">
                  <a:pos x="107" y="134"/>
                </a:cxn>
                <a:cxn ang="0">
                  <a:pos x="129" y="142"/>
                </a:cxn>
                <a:cxn ang="0">
                  <a:pos x="149" y="144"/>
                </a:cxn>
              </a:cxnLst>
              <a:rect l="0" t="0" r="r" b="b"/>
              <a:pathLst>
                <a:path w="158" h="151">
                  <a:moveTo>
                    <a:pt x="157" y="146"/>
                  </a:moveTo>
                  <a:lnTo>
                    <a:pt x="128" y="150"/>
                  </a:lnTo>
                  <a:lnTo>
                    <a:pt x="101" y="141"/>
                  </a:lnTo>
                  <a:lnTo>
                    <a:pt x="74" y="130"/>
                  </a:lnTo>
                  <a:lnTo>
                    <a:pt x="52" y="115"/>
                  </a:lnTo>
                  <a:lnTo>
                    <a:pt x="30" y="94"/>
                  </a:lnTo>
                  <a:lnTo>
                    <a:pt x="15" y="70"/>
                  </a:lnTo>
                  <a:lnTo>
                    <a:pt x="3" y="4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5" y="15"/>
                  </a:lnTo>
                  <a:lnTo>
                    <a:pt x="12" y="47"/>
                  </a:lnTo>
                  <a:lnTo>
                    <a:pt x="24" y="70"/>
                  </a:lnTo>
                  <a:lnTo>
                    <a:pt x="41" y="91"/>
                  </a:lnTo>
                  <a:lnTo>
                    <a:pt x="61" y="109"/>
                  </a:lnTo>
                  <a:lnTo>
                    <a:pt x="83" y="123"/>
                  </a:lnTo>
                  <a:lnTo>
                    <a:pt x="107" y="134"/>
                  </a:lnTo>
                  <a:lnTo>
                    <a:pt x="129" y="142"/>
                  </a:lnTo>
                  <a:lnTo>
                    <a:pt x="149" y="144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8559800" y="3327400"/>
            <a:ext cx="508000" cy="469900"/>
            <a:chOff x="5392" y="2096"/>
            <a:chExt cx="320" cy="296"/>
          </a:xfrm>
        </p:grpSpPr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5392" y="2096"/>
              <a:ext cx="320" cy="296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5548" y="2101"/>
              <a:ext cx="160" cy="1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9" y="0"/>
                </a:cxn>
                <a:cxn ang="0">
                  <a:pos x="55" y="8"/>
                </a:cxn>
                <a:cxn ang="0">
                  <a:pos x="83" y="19"/>
                </a:cxn>
                <a:cxn ang="0">
                  <a:pos x="106" y="34"/>
                </a:cxn>
                <a:cxn ang="0">
                  <a:pos x="127" y="55"/>
                </a:cxn>
                <a:cxn ang="0">
                  <a:pos x="143" y="78"/>
                </a:cxn>
                <a:cxn ang="0">
                  <a:pos x="155" y="107"/>
                </a:cxn>
                <a:cxn ang="0">
                  <a:pos x="159" y="138"/>
                </a:cxn>
                <a:cxn ang="0">
                  <a:pos x="155" y="149"/>
                </a:cxn>
                <a:cxn ang="0">
                  <a:pos x="153" y="134"/>
                </a:cxn>
                <a:cxn ang="0">
                  <a:pos x="146" y="101"/>
                </a:cxn>
                <a:cxn ang="0">
                  <a:pos x="134" y="78"/>
                </a:cxn>
                <a:cxn ang="0">
                  <a:pos x="117" y="58"/>
                </a:cxn>
                <a:cxn ang="0">
                  <a:pos x="97" y="40"/>
                </a:cxn>
                <a:cxn ang="0">
                  <a:pos x="74" y="25"/>
                </a:cxn>
                <a:cxn ang="0">
                  <a:pos x="50" y="15"/>
                </a:cxn>
                <a:cxn ang="0">
                  <a:pos x="27" y="7"/>
                </a:cxn>
                <a:cxn ang="0">
                  <a:pos x="7" y="5"/>
                </a:cxn>
              </a:cxnLst>
              <a:rect l="0" t="0" r="r" b="b"/>
              <a:pathLst>
                <a:path w="160" h="150">
                  <a:moveTo>
                    <a:pt x="0" y="3"/>
                  </a:moveTo>
                  <a:lnTo>
                    <a:pt x="29" y="0"/>
                  </a:lnTo>
                  <a:lnTo>
                    <a:pt x="55" y="8"/>
                  </a:lnTo>
                  <a:lnTo>
                    <a:pt x="83" y="19"/>
                  </a:lnTo>
                  <a:lnTo>
                    <a:pt x="106" y="34"/>
                  </a:lnTo>
                  <a:lnTo>
                    <a:pt x="127" y="55"/>
                  </a:lnTo>
                  <a:lnTo>
                    <a:pt x="143" y="78"/>
                  </a:lnTo>
                  <a:lnTo>
                    <a:pt x="155" y="107"/>
                  </a:lnTo>
                  <a:lnTo>
                    <a:pt x="159" y="138"/>
                  </a:lnTo>
                  <a:lnTo>
                    <a:pt x="155" y="149"/>
                  </a:lnTo>
                  <a:lnTo>
                    <a:pt x="153" y="134"/>
                  </a:lnTo>
                  <a:lnTo>
                    <a:pt x="146" y="101"/>
                  </a:lnTo>
                  <a:lnTo>
                    <a:pt x="134" y="78"/>
                  </a:lnTo>
                  <a:lnTo>
                    <a:pt x="117" y="58"/>
                  </a:lnTo>
                  <a:lnTo>
                    <a:pt x="97" y="40"/>
                  </a:lnTo>
                  <a:lnTo>
                    <a:pt x="74" y="25"/>
                  </a:lnTo>
                  <a:lnTo>
                    <a:pt x="50" y="15"/>
                  </a:lnTo>
                  <a:lnTo>
                    <a:pt x="27" y="7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5400" y="2233"/>
              <a:ext cx="158" cy="151"/>
            </a:xfrm>
            <a:custGeom>
              <a:avLst/>
              <a:gdLst/>
              <a:ahLst/>
              <a:cxnLst>
                <a:cxn ang="0">
                  <a:pos x="157" y="146"/>
                </a:cxn>
                <a:cxn ang="0">
                  <a:pos x="128" y="150"/>
                </a:cxn>
                <a:cxn ang="0">
                  <a:pos x="101" y="141"/>
                </a:cxn>
                <a:cxn ang="0">
                  <a:pos x="74" y="130"/>
                </a:cxn>
                <a:cxn ang="0">
                  <a:pos x="52" y="115"/>
                </a:cxn>
                <a:cxn ang="0">
                  <a:pos x="30" y="94"/>
                </a:cxn>
                <a:cxn ang="0">
                  <a:pos x="15" y="70"/>
                </a:cxn>
                <a:cxn ang="0">
                  <a:pos x="3" y="41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5" y="15"/>
                </a:cxn>
                <a:cxn ang="0">
                  <a:pos x="12" y="47"/>
                </a:cxn>
                <a:cxn ang="0">
                  <a:pos x="24" y="70"/>
                </a:cxn>
                <a:cxn ang="0">
                  <a:pos x="41" y="91"/>
                </a:cxn>
                <a:cxn ang="0">
                  <a:pos x="61" y="109"/>
                </a:cxn>
                <a:cxn ang="0">
                  <a:pos x="83" y="123"/>
                </a:cxn>
                <a:cxn ang="0">
                  <a:pos x="107" y="134"/>
                </a:cxn>
                <a:cxn ang="0">
                  <a:pos x="129" y="142"/>
                </a:cxn>
                <a:cxn ang="0">
                  <a:pos x="149" y="144"/>
                </a:cxn>
              </a:cxnLst>
              <a:rect l="0" t="0" r="r" b="b"/>
              <a:pathLst>
                <a:path w="158" h="151">
                  <a:moveTo>
                    <a:pt x="157" y="146"/>
                  </a:moveTo>
                  <a:lnTo>
                    <a:pt x="128" y="150"/>
                  </a:lnTo>
                  <a:lnTo>
                    <a:pt x="101" y="141"/>
                  </a:lnTo>
                  <a:lnTo>
                    <a:pt x="74" y="130"/>
                  </a:lnTo>
                  <a:lnTo>
                    <a:pt x="52" y="115"/>
                  </a:lnTo>
                  <a:lnTo>
                    <a:pt x="30" y="94"/>
                  </a:lnTo>
                  <a:lnTo>
                    <a:pt x="15" y="70"/>
                  </a:lnTo>
                  <a:lnTo>
                    <a:pt x="3" y="41"/>
                  </a:lnTo>
                  <a:lnTo>
                    <a:pt x="0" y="10"/>
                  </a:lnTo>
                  <a:lnTo>
                    <a:pt x="3" y="0"/>
                  </a:lnTo>
                  <a:lnTo>
                    <a:pt x="5" y="15"/>
                  </a:lnTo>
                  <a:lnTo>
                    <a:pt x="12" y="47"/>
                  </a:lnTo>
                  <a:lnTo>
                    <a:pt x="24" y="70"/>
                  </a:lnTo>
                  <a:lnTo>
                    <a:pt x="41" y="91"/>
                  </a:lnTo>
                  <a:lnTo>
                    <a:pt x="61" y="109"/>
                  </a:lnTo>
                  <a:lnTo>
                    <a:pt x="83" y="123"/>
                  </a:lnTo>
                  <a:lnTo>
                    <a:pt x="107" y="134"/>
                  </a:lnTo>
                  <a:lnTo>
                    <a:pt x="129" y="142"/>
                  </a:lnTo>
                  <a:lnTo>
                    <a:pt x="149" y="144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4549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 lIns="91440" tIns="45720" rIns="91440" bIns="45720"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dt" sz="quarter" idx="10"/>
          </p:nvPr>
        </p:nvSpPr>
        <p:spPr>
          <a:xfrm>
            <a:off x="711200" y="6264275"/>
            <a:ext cx="2463800" cy="5445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14700" y="6251575"/>
            <a:ext cx="2641600" cy="5445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08700" y="6251575"/>
            <a:ext cx="2374900" cy="544513"/>
          </a:xfrm>
        </p:spPr>
        <p:txBody>
          <a:bodyPr/>
          <a:lstStyle>
            <a:lvl1pPr>
              <a:defRPr/>
            </a:lvl1pPr>
          </a:lstStyle>
          <a:p>
            <a:fld id="{FFF105EE-C4C2-48F1-AA4B-3EC4CCE8EBE6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8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AB9DE-3F55-4D7F-A73E-06862CB1BB7C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69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228600"/>
            <a:ext cx="220345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228600"/>
            <a:ext cx="6457950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F6C70-2B34-4CBA-A454-AA33E755DA8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58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" y="228600"/>
            <a:ext cx="8802688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524000"/>
            <a:ext cx="8813800" cy="4657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87E4C-12D0-4562-B998-ABDF689F8F8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7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C951-3151-4B25-A614-7D551E06EC0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7D81D-F130-4147-B40F-FE46361BAC94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93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524000"/>
            <a:ext cx="4330700" cy="465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524000"/>
            <a:ext cx="4330700" cy="465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5C4CF-458E-4BE6-90F3-27CF8B271E7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B30E4-DB22-473C-94B7-3B6827525EB5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93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8FFA6-BA90-41E6-808C-C3509239FF72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36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5BCDD-59A2-4EFF-B1C8-DBC7BC61703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CE082-1C3B-479B-A792-DA8B9D4CDE9D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9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BE5E8-5A58-425D-9F87-817DE2928D97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41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228600"/>
            <a:ext cx="88026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524000"/>
            <a:ext cx="88138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22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hangingPunct="0">
              <a:defRPr sz="1400"/>
            </a:lvl1pPr>
          </a:lstStyle>
          <a:p>
            <a:pPr>
              <a:defRPr/>
            </a:pPr>
            <a:r>
              <a:rPr lang="en-US"/>
              <a:t>2/20/2007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38" y="6248400"/>
            <a:ext cx="339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hangingPunct="0">
              <a:defRPr sz="1400"/>
            </a:lvl1pPr>
          </a:lstStyle>
          <a:p>
            <a:pPr>
              <a:defRPr/>
            </a:pPr>
            <a:r>
              <a:rPr lang="en-US"/>
              <a:t>Husni Al-Muhtaseb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00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rtl="0" eaLnBrk="0" hangingPunct="0">
              <a:defRPr sz="1400"/>
            </a:lvl1pPr>
          </a:lstStyle>
          <a:p>
            <a:fld id="{547E2015-6D8B-44CC-B47A-131CBCDFD502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8910638" y="141288"/>
            <a:ext cx="53975" cy="539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190500" y="138113"/>
            <a:ext cx="381000" cy="381000"/>
            <a:chOff x="120" y="87"/>
            <a:chExt cx="240" cy="24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120" y="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33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8" name="Freeform 10"/>
            <p:cNvSpPr>
              <a:spLocks/>
            </p:cNvSpPr>
            <p:nvPr/>
          </p:nvSpPr>
          <p:spPr bwMode="auto">
            <a:xfrm>
              <a:off x="221" y="103"/>
              <a:ext cx="123" cy="8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4" y="0"/>
                </a:cxn>
                <a:cxn ang="0">
                  <a:pos x="60" y="7"/>
                </a:cxn>
                <a:cxn ang="0">
                  <a:pos x="74" y="13"/>
                </a:cxn>
                <a:cxn ang="0">
                  <a:pos x="95" y="25"/>
                </a:cxn>
                <a:cxn ang="0">
                  <a:pos x="107" y="37"/>
                </a:cxn>
                <a:cxn ang="0">
                  <a:pos x="117" y="53"/>
                </a:cxn>
                <a:cxn ang="0">
                  <a:pos x="122" y="82"/>
                </a:cxn>
                <a:cxn ang="0">
                  <a:pos x="116" y="65"/>
                </a:cxn>
                <a:cxn ang="0">
                  <a:pos x="105" y="49"/>
                </a:cxn>
                <a:cxn ang="0">
                  <a:pos x="95" y="38"/>
                </a:cxn>
                <a:cxn ang="0">
                  <a:pos x="78" y="23"/>
                </a:cxn>
                <a:cxn ang="0">
                  <a:pos x="48" y="8"/>
                </a:cxn>
                <a:cxn ang="0">
                  <a:pos x="26" y="5"/>
                </a:cxn>
                <a:cxn ang="0">
                  <a:pos x="0" y="3"/>
                </a:cxn>
              </a:cxnLst>
              <a:rect l="0" t="0" r="r" b="b"/>
              <a:pathLst>
                <a:path w="123" h="83">
                  <a:moveTo>
                    <a:pt x="0" y="3"/>
                  </a:moveTo>
                  <a:lnTo>
                    <a:pt x="44" y="0"/>
                  </a:lnTo>
                  <a:lnTo>
                    <a:pt x="60" y="7"/>
                  </a:lnTo>
                  <a:lnTo>
                    <a:pt x="74" y="13"/>
                  </a:lnTo>
                  <a:lnTo>
                    <a:pt x="95" y="25"/>
                  </a:lnTo>
                  <a:lnTo>
                    <a:pt x="107" y="37"/>
                  </a:lnTo>
                  <a:lnTo>
                    <a:pt x="117" y="53"/>
                  </a:lnTo>
                  <a:lnTo>
                    <a:pt x="122" y="82"/>
                  </a:lnTo>
                  <a:lnTo>
                    <a:pt x="116" y="65"/>
                  </a:lnTo>
                  <a:lnTo>
                    <a:pt x="105" y="49"/>
                  </a:lnTo>
                  <a:lnTo>
                    <a:pt x="95" y="38"/>
                  </a:lnTo>
                  <a:lnTo>
                    <a:pt x="78" y="23"/>
                  </a:lnTo>
                  <a:lnTo>
                    <a:pt x="48" y="8"/>
                  </a:lnTo>
                  <a:lnTo>
                    <a:pt x="26" y="5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9" name="Freeform 11"/>
            <p:cNvSpPr>
              <a:spLocks/>
            </p:cNvSpPr>
            <p:nvPr/>
          </p:nvSpPr>
          <p:spPr bwMode="auto">
            <a:xfrm>
              <a:off x="138" y="230"/>
              <a:ext cx="133" cy="89"/>
            </a:xfrm>
            <a:custGeom>
              <a:avLst/>
              <a:gdLst/>
              <a:ahLst/>
              <a:cxnLst>
                <a:cxn ang="0">
                  <a:pos x="132" y="80"/>
                </a:cxn>
                <a:cxn ang="0">
                  <a:pos x="99" y="82"/>
                </a:cxn>
                <a:cxn ang="0">
                  <a:pos x="76" y="79"/>
                </a:cxn>
                <a:cxn ang="0">
                  <a:pos x="57" y="71"/>
                </a:cxn>
                <a:cxn ang="0">
                  <a:pos x="39" y="58"/>
                </a:cxn>
                <a:cxn ang="0">
                  <a:pos x="27" y="49"/>
                </a:cxn>
                <a:cxn ang="0">
                  <a:pos x="20" y="40"/>
                </a:cxn>
                <a:cxn ang="0">
                  <a:pos x="0" y="0"/>
                </a:cxn>
                <a:cxn ang="0">
                  <a:pos x="6" y="27"/>
                </a:cxn>
                <a:cxn ang="0">
                  <a:pos x="15" y="46"/>
                </a:cxn>
                <a:cxn ang="0">
                  <a:pos x="30" y="60"/>
                </a:cxn>
                <a:cxn ang="0">
                  <a:pos x="50" y="73"/>
                </a:cxn>
                <a:cxn ang="0">
                  <a:pos x="72" y="85"/>
                </a:cxn>
                <a:cxn ang="0">
                  <a:pos x="95" y="88"/>
                </a:cxn>
                <a:cxn ang="0">
                  <a:pos x="118" y="86"/>
                </a:cxn>
                <a:cxn ang="0">
                  <a:pos x="132" y="80"/>
                </a:cxn>
              </a:cxnLst>
              <a:rect l="0" t="0" r="r" b="b"/>
              <a:pathLst>
                <a:path w="133" h="89">
                  <a:moveTo>
                    <a:pt x="132" y="80"/>
                  </a:moveTo>
                  <a:lnTo>
                    <a:pt x="99" y="82"/>
                  </a:lnTo>
                  <a:lnTo>
                    <a:pt x="76" y="79"/>
                  </a:lnTo>
                  <a:lnTo>
                    <a:pt x="57" y="71"/>
                  </a:lnTo>
                  <a:lnTo>
                    <a:pt x="39" y="58"/>
                  </a:lnTo>
                  <a:lnTo>
                    <a:pt x="27" y="49"/>
                  </a:lnTo>
                  <a:lnTo>
                    <a:pt x="20" y="40"/>
                  </a:lnTo>
                  <a:lnTo>
                    <a:pt x="0" y="0"/>
                  </a:lnTo>
                  <a:lnTo>
                    <a:pt x="6" y="27"/>
                  </a:lnTo>
                  <a:lnTo>
                    <a:pt x="15" y="46"/>
                  </a:lnTo>
                  <a:lnTo>
                    <a:pt x="30" y="60"/>
                  </a:lnTo>
                  <a:lnTo>
                    <a:pt x="50" y="73"/>
                  </a:lnTo>
                  <a:lnTo>
                    <a:pt x="72" y="85"/>
                  </a:lnTo>
                  <a:lnTo>
                    <a:pt x="95" y="88"/>
                  </a:lnTo>
                  <a:lnTo>
                    <a:pt x="118" y="86"/>
                  </a:lnTo>
                  <a:lnTo>
                    <a:pt x="132" y="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7" name="Group 12"/>
          <p:cNvGrpSpPr>
            <a:grpSpLocks/>
          </p:cNvGrpSpPr>
          <p:nvPr/>
        </p:nvGrpSpPr>
        <p:grpSpPr bwMode="auto">
          <a:xfrm>
            <a:off x="8648700" y="163513"/>
            <a:ext cx="381000" cy="381000"/>
            <a:chOff x="5448" y="103"/>
            <a:chExt cx="240" cy="240"/>
          </a:xfrm>
        </p:grpSpPr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5448" y="10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33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02" name="Freeform 14"/>
            <p:cNvSpPr>
              <a:spLocks/>
            </p:cNvSpPr>
            <p:nvPr/>
          </p:nvSpPr>
          <p:spPr bwMode="auto">
            <a:xfrm>
              <a:off x="5549" y="119"/>
              <a:ext cx="123" cy="8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4" y="0"/>
                </a:cxn>
                <a:cxn ang="0">
                  <a:pos x="60" y="7"/>
                </a:cxn>
                <a:cxn ang="0">
                  <a:pos x="74" y="13"/>
                </a:cxn>
                <a:cxn ang="0">
                  <a:pos x="95" y="25"/>
                </a:cxn>
                <a:cxn ang="0">
                  <a:pos x="107" y="37"/>
                </a:cxn>
                <a:cxn ang="0">
                  <a:pos x="117" y="53"/>
                </a:cxn>
                <a:cxn ang="0">
                  <a:pos x="122" y="82"/>
                </a:cxn>
                <a:cxn ang="0">
                  <a:pos x="116" y="65"/>
                </a:cxn>
                <a:cxn ang="0">
                  <a:pos x="105" y="49"/>
                </a:cxn>
                <a:cxn ang="0">
                  <a:pos x="95" y="38"/>
                </a:cxn>
                <a:cxn ang="0">
                  <a:pos x="78" y="23"/>
                </a:cxn>
                <a:cxn ang="0">
                  <a:pos x="48" y="8"/>
                </a:cxn>
                <a:cxn ang="0">
                  <a:pos x="26" y="5"/>
                </a:cxn>
                <a:cxn ang="0">
                  <a:pos x="0" y="3"/>
                </a:cxn>
              </a:cxnLst>
              <a:rect l="0" t="0" r="r" b="b"/>
              <a:pathLst>
                <a:path w="123" h="83">
                  <a:moveTo>
                    <a:pt x="0" y="3"/>
                  </a:moveTo>
                  <a:lnTo>
                    <a:pt x="44" y="0"/>
                  </a:lnTo>
                  <a:lnTo>
                    <a:pt x="60" y="7"/>
                  </a:lnTo>
                  <a:lnTo>
                    <a:pt x="74" y="13"/>
                  </a:lnTo>
                  <a:lnTo>
                    <a:pt x="95" y="25"/>
                  </a:lnTo>
                  <a:lnTo>
                    <a:pt x="107" y="37"/>
                  </a:lnTo>
                  <a:lnTo>
                    <a:pt x="117" y="53"/>
                  </a:lnTo>
                  <a:lnTo>
                    <a:pt x="122" y="82"/>
                  </a:lnTo>
                  <a:lnTo>
                    <a:pt x="116" y="65"/>
                  </a:lnTo>
                  <a:lnTo>
                    <a:pt x="105" y="49"/>
                  </a:lnTo>
                  <a:lnTo>
                    <a:pt x="95" y="38"/>
                  </a:lnTo>
                  <a:lnTo>
                    <a:pt x="78" y="23"/>
                  </a:lnTo>
                  <a:lnTo>
                    <a:pt x="48" y="8"/>
                  </a:lnTo>
                  <a:lnTo>
                    <a:pt x="26" y="5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auto">
            <a:xfrm>
              <a:off x="5466" y="246"/>
              <a:ext cx="133" cy="89"/>
            </a:xfrm>
            <a:custGeom>
              <a:avLst/>
              <a:gdLst/>
              <a:ahLst/>
              <a:cxnLst>
                <a:cxn ang="0">
                  <a:pos x="132" y="80"/>
                </a:cxn>
                <a:cxn ang="0">
                  <a:pos x="99" y="82"/>
                </a:cxn>
                <a:cxn ang="0">
                  <a:pos x="76" y="79"/>
                </a:cxn>
                <a:cxn ang="0">
                  <a:pos x="57" y="71"/>
                </a:cxn>
                <a:cxn ang="0">
                  <a:pos x="39" y="58"/>
                </a:cxn>
                <a:cxn ang="0">
                  <a:pos x="27" y="49"/>
                </a:cxn>
                <a:cxn ang="0">
                  <a:pos x="20" y="40"/>
                </a:cxn>
                <a:cxn ang="0">
                  <a:pos x="0" y="0"/>
                </a:cxn>
                <a:cxn ang="0">
                  <a:pos x="6" y="27"/>
                </a:cxn>
                <a:cxn ang="0">
                  <a:pos x="15" y="46"/>
                </a:cxn>
                <a:cxn ang="0">
                  <a:pos x="30" y="60"/>
                </a:cxn>
                <a:cxn ang="0">
                  <a:pos x="50" y="73"/>
                </a:cxn>
                <a:cxn ang="0">
                  <a:pos x="72" y="85"/>
                </a:cxn>
                <a:cxn ang="0">
                  <a:pos x="95" y="88"/>
                </a:cxn>
                <a:cxn ang="0">
                  <a:pos x="118" y="86"/>
                </a:cxn>
                <a:cxn ang="0">
                  <a:pos x="132" y="80"/>
                </a:cxn>
              </a:cxnLst>
              <a:rect l="0" t="0" r="r" b="b"/>
              <a:pathLst>
                <a:path w="133" h="89">
                  <a:moveTo>
                    <a:pt x="132" y="80"/>
                  </a:moveTo>
                  <a:lnTo>
                    <a:pt x="99" y="82"/>
                  </a:lnTo>
                  <a:lnTo>
                    <a:pt x="76" y="79"/>
                  </a:lnTo>
                  <a:lnTo>
                    <a:pt x="57" y="71"/>
                  </a:lnTo>
                  <a:lnTo>
                    <a:pt x="39" y="58"/>
                  </a:lnTo>
                  <a:lnTo>
                    <a:pt x="27" y="49"/>
                  </a:lnTo>
                  <a:lnTo>
                    <a:pt x="20" y="40"/>
                  </a:lnTo>
                  <a:lnTo>
                    <a:pt x="0" y="0"/>
                  </a:lnTo>
                  <a:lnTo>
                    <a:pt x="6" y="27"/>
                  </a:lnTo>
                  <a:lnTo>
                    <a:pt x="15" y="46"/>
                  </a:lnTo>
                  <a:lnTo>
                    <a:pt x="30" y="60"/>
                  </a:lnTo>
                  <a:lnTo>
                    <a:pt x="50" y="73"/>
                  </a:lnTo>
                  <a:lnTo>
                    <a:pt x="72" y="85"/>
                  </a:lnTo>
                  <a:lnTo>
                    <a:pt x="95" y="88"/>
                  </a:lnTo>
                  <a:lnTo>
                    <a:pt x="118" y="86"/>
                  </a:lnTo>
                  <a:lnTo>
                    <a:pt x="132" y="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8" name="Group 16"/>
          <p:cNvGrpSpPr>
            <a:grpSpLocks/>
          </p:cNvGrpSpPr>
          <p:nvPr/>
        </p:nvGrpSpPr>
        <p:grpSpPr bwMode="auto">
          <a:xfrm>
            <a:off x="8661400" y="6310313"/>
            <a:ext cx="381000" cy="381000"/>
            <a:chOff x="5456" y="3975"/>
            <a:chExt cx="240" cy="240"/>
          </a:xfrm>
        </p:grpSpPr>
        <p:sp>
          <p:nvSpPr>
            <p:cNvPr id="63505" name="Oval 17"/>
            <p:cNvSpPr>
              <a:spLocks noChangeArrowheads="1"/>
            </p:cNvSpPr>
            <p:nvPr/>
          </p:nvSpPr>
          <p:spPr bwMode="auto">
            <a:xfrm>
              <a:off x="5456" y="39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33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06" name="Freeform 18"/>
            <p:cNvSpPr>
              <a:spLocks/>
            </p:cNvSpPr>
            <p:nvPr/>
          </p:nvSpPr>
          <p:spPr bwMode="auto">
            <a:xfrm>
              <a:off x="5557" y="3991"/>
              <a:ext cx="123" cy="8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4" y="0"/>
                </a:cxn>
                <a:cxn ang="0">
                  <a:pos x="60" y="7"/>
                </a:cxn>
                <a:cxn ang="0">
                  <a:pos x="74" y="13"/>
                </a:cxn>
                <a:cxn ang="0">
                  <a:pos x="95" y="25"/>
                </a:cxn>
                <a:cxn ang="0">
                  <a:pos x="107" y="37"/>
                </a:cxn>
                <a:cxn ang="0">
                  <a:pos x="117" y="53"/>
                </a:cxn>
                <a:cxn ang="0">
                  <a:pos x="122" y="82"/>
                </a:cxn>
                <a:cxn ang="0">
                  <a:pos x="116" y="65"/>
                </a:cxn>
                <a:cxn ang="0">
                  <a:pos x="105" y="49"/>
                </a:cxn>
                <a:cxn ang="0">
                  <a:pos x="95" y="38"/>
                </a:cxn>
                <a:cxn ang="0">
                  <a:pos x="78" y="23"/>
                </a:cxn>
                <a:cxn ang="0">
                  <a:pos x="48" y="8"/>
                </a:cxn>
                <a:cxn ang="0">
                  <a:pos x="26" y="5"/>
                </a:cxn>
                <a:cxn ang="0">
                  <a:pos x="0" y="3"/>
                </a:cxn>
              </a:cxnLst>
              <a:rect l="0" t="0" r="r" b="b"/>
              <a:pathLst>
                <a:path w="123" h="83">
                  <a:moveTo>
                    <a:pt x="0" y="3"/>
                  </a:moveTo>
                  <a:lnTo>
                    <a:pt x="44" y="0"/>
                  </a:lnTo>
                  <a:lnTo>
                    <a:pt x="60" y="7"/>
                  </a:lnTo>
                  <a:lnTo>
                    <a:pt x="74" y="13"/>
                  </a:lnTo>
                  <a:lnTo>
                    <a:pt x="95" y="25"/>
                  </a:lnTo>
                  <a:lnTo>
                    <a:pt x="107" y="37"/>
                  </a:lnTo>
                  <a:lnTo>
                    <a:pt x="117" y="53"/>
                  </a:lnTo>
                  <a:lnTo>
                    <a:pt x="122" y="82"/>
                  </a:lnTo>
                  <a:lnTo>
                    <a:pt x="116" y="65"/>
                  </a:lnTo>
                  <a:lnTo>
                    <a:pt x="105" y="49"/>
                  </a:lnTo>
                  <a:lnTo>
                    <a:pt x="95" y="38"/>
                  </a:lnTo>
                  <a:lnTo>
                    <a:pt x="78" y="23"/>
                  </a:lnTo>
                  <a:lnTo>
                    <a:pt x="48" y="8"/>
                  </a:lnTo>
                  <a:lnTo>
                    <a:pt x="26" y="5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07" name="Freeform 19"/>
            <p:cNvSpPr>
              <a:spLocks/>
            </p:cNvSpPr>
            <p:nvPr/>
          </p:nvSpPr>
          <p:spPr bwMode="auto">
            <a:xfrm>
              <a:off x="5474" y="4118"/>
              <a:ext cx="133" cy="89"/>
            </a:xfrm>
            <a:custGeom>
              <a:avLst/>
              <a:gdLst/>
              <a:ahLst/>
              <a:cxnLst>
                <a:cxn ang="0">
                  <a:pos x="132" y="80"/>
                </a:cxn>
                <a:cxn ang="0">
                  <a:pos x="99" y="82"/>
                </a:cxn>
                <a:cxn ang="0">
                  <a:pos x="76" y="79"/>
                </a:cxn>
                <a:cxn ang="0">
                  <a:pos x="57" y="71"/>
                </a:cxn>
                <a:cxn ang="0">
                  <a:pos x="39" y="58"/>
                </a:cxn>
                <a:cxn ang="0">
                  <a:pos x="27" y="49"/>
                </a:cxn>
                <a:cxn ang="0">
                  <a:pos x="20" y="40"/>
                </a:cxn>
                <a:cxn ang="0">
                  <a:pos x="0" y="0"/>
                </a:cxn>
                <a:cxn ang="0">
                  <a:pos x="6" y="27"/>
                </a:cxn>
                <a:cxn ang="0">
                  <a:pos x="15" y="46"/>
                </a:cxn>
                <a:cxn ang="0">
                  <a:pos x="30" y="60"/>
                </a:cxn>
                <a:cxn ang="0">
                  <a:pos x="50" y="73"/>
                </a:cxn>
                <a:cxn ang="0">
                  <a:pos x="72" y="85"/>
                </a:cxn>
                <a:cxn ang="0">
                  <a:pos x="95" y="88"/>
                </a:cxn>
                <a:cxn ang="0">
                  <a:pos x="118" y="86"/>
                </a:cxn>
                <a:cxn ang="0">
                  <a:pos x="132" y="80"/>
                </a:cxn>
              </a:cxnLst>
              <a:rect l="0" t="0" r="r" b="b"/>
              <a:pathLst>
                <a:path w="133" h="89">
                  <a:moveTo>
                    <a:pt x="132" y="80"/>
                  </a:moveTo>
                  <a:lnTo>
                    <a:pt x="99" y="82"/>
                  </a:lnTo>
                  <a:lnTo>
                    <a:pt x="76" y="79"/>
                  </a:lnTo>
                  <a:lnTo>
                    <a:pt x="57" y="71"/>
                  </a:lnTo>
                  <a:lnTo>
                    <a:pt x="39" y="58"/>
                  </a:lnTo>
                  <a:lnTo>
                    <a:pt x="27" y="49"/>
                  </a:lnTo>
                  <a:lnTo>
                    <a:pt x="20" y="40"/>
                  </a:lnTo>
                  <a:lnTo>
                    <a:pt x="0" y="0"/>
                  </a:lnTo>
                  <a:lnTo>
                    <a:pt x="6" y="27"/>
                  </a:lnTo>
                  <a:lnTo>
                    <a:pt x="15" y="46"/>
                  </a:lnTo>
                  <a:lnTo>
                    <a:pt x="30" y="60"/>
                  </a:lnTo>
                  <a:lnTo>
                    <a:pt x="50" y="73"/>
                  </a:lnTo>
                  <a:lnTo>
                    <a:pt x="72" y="85"/>
                  </a:lnTo>
                  <a:lnTo>
                    <a:pt x="95" y="88"/>
                  </a:lnTo>
                  <a:lnTo>
                    <a:pt x="118" y="86"/>
                  </a:lnTo>
                  <a:lnTo>
                    <a:pt x="132" y="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9" name="Group 20"/>
          <p:cNvGrpSpPr>
            <a:grpSpLocks/>
          </p:cNvGrpSpPr>
          <p:nvPr/>
        </p:nvGrpSpPr>
        <p:grpSpPr bwMode="auto">
          <a:xfrm>
            <a:off x="177800" y="6335713"/>
            <a:ext cx="381000" cy="381000"/>
            <a:chOff x="112" y="3991"/>
            <a:chExt cx="240" cy="240"/>
          </a:xfrm>
        </p:grpSpPr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112" y="399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3300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10" name="Freeform 22"/>
            <p:cNvSpPr>
              <a:spLocks/>
            </p:cNvSpPr>
            <p:nvPr/>
          </p:nvSpPr>
          <p:spPr bwMode="auto">
            <a:xfrm>
              <a:off x="213" y="4007"/>
              <a:ext cx="123" cy="8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4" y="0"/>
                </a:cxn>
                <a:cxn ang="0">
                  <a:pos x="60" y="7"/>
                </a:cxn>
                <a:cxn ang="0">
                  <a:pos x="74" y="13"/>
                </a:cxn>
                <a:cxn ang="0">
                  <a:pos x="95" y="25"/>
                </a:cxn>
                <a:cxn ang="0">
                  <a:pos x="107" y="37"/>
                </a:cxn>
                <a:cxn ang="0">
                  <a:pos x="117" y="53"/>
                </a:cxn>
                <a:cxn ang="0">
                  <a:pos x="122" y="82"/>
                </a:cxn>
                <a:cxn ang="0">
                  <a:pos x="116" y="65"/>
                </a:cxn>
                <a:cxn ang="0">
                  <a:pos x="105" y="49"/>
                </a:cxn>
                <a:cxn ang="0">
                  <a:pos x="95" y="38"/>
                </a:cxn>
                <a:cxn ang="0">
                  <a:pos x="78" y="23"/>
                </a:cxn>
                <a:cxn ang="0">
                  <a:pos x="48" y="8"/>
                </a:cxn>
                <a:cxn ang="0">
                  <a:pos x="26" y="5"/>
                </a:cxn>
                <a:cxn ang="0">
                  <a:pos x="0" y="3"/>
                </a:cxn>
              </a:cxnLst>
              <a:rect l="0" t="0" r="r" b="b"/>
              <a:pathLst>
                <a:path w="123" h="83">
                  <a:moveTo>
                    <a:pt x="0" y="3"/>
                  </a:moveTo>
                  <a:lnTo>
                    <a:pt x="44" y="0"/>
                  </a:lnTo>
                  <a:lnTo>
                    <a:pt x="60" y="7"/>
                  </a:lnTo>
                  <a:lnTo>
                    <a:pt x="74" y="13"/>
                  </a:lnTo>
                  <a:lnTo>
                    <a:pt x="95" y="25"/>
                  </a:lnTo>
                  <a:lnTo>
                    <a:pt x="107" y="37"/>
                  </a:lnTo>
                  <a:lnTo>
                    <a:pt x="117" y="53"/>
                  </a:lnTo>
                  <a:lnTo>
                    <a:pt x="122" y="82"/>
                  </a:lnTo>
                  <a:lnTo>
                    <a:pt x="116" y="65"/>
                  </a:lnTo>
                  <a:lnTo>
                    <a:pt x="105" y="49"/>
                  </a:lnTo>
                  <a:lnTo>
                    <a:pt x="95" y="38"/>
                  </a:lnTo>
                  <a:lnTo>
                    <a:pt x="78" y="23"/>
                  </a:lnTo>
                  <a:lnTo>
                    <a:pt x="48" y="8"/>
                  </a:lnTo>
                  <a:lnTo>
                    <a:pt x="26" y="5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11" name="Freeform 23"/>
            <p:cNvSpPr>
              <a:spLocks/>
            </p:cNvSpPr>
            <p:nvPr/>
          </p:nvSpPr>
          <p:spPr bwMode="auto">
            <a:xfrm>
              <a:off x="130" y="4134"/>
              <a:ext cx="133" cy="89"/>
            </a:xfrm>
            <a:custGeom>
              <a:avLst/>
              <a:gdLst/>
              <a:ahLst/>
              <a:cxnLst>
                <a:cxn ang="0">
                  <a:pos x="132" y="80"/>
                </a:cxn>
                <a:cxn ang="0">
                  <a:pos x="99" y="82"/>
                </a:cxn>
                <a:cxn ang="0">
                  <a:pos x="76" y="79"/>
                </a:cxn>
                <a:cxn ang="0">
                  <a:pos x="57" y="71"/>
                </a:cxn>
                <a:cxn ang="0">
                  <a:pos x="39" y="58"/>
                </a:cxn>
                <a:cxn ang="0">
                  <a:pos x="27" y="49"/>
                </a:cxn>
                <a:cxn ang="0">
                  <a:pos x="20" y="40"/>
                </a:cxn>
                <a:cxn ang="0">
                  <a:pos x="0" y="0"/>
                </a:cxn>
                <a:cxn ang="0">
                  <a:pos x="6" y="27"/>
                </a:cxn>
                <a:cxn ang="0">
                  <a:pos x="15" y="46"/>
                </a:cxn>
                <a:cxn ang="0">
                  <a:pos x="30" y="60"/>
                </a:cxn>
                <a:cxn ang="0">
                  <a:pos x="50" y="73"/>
                </a:cxn>
                <a:cxn ang="0">
                  <a:pos x="72" y="85"/>
                </a:cxn>
                <a:cxn ang="0">
                  <a:pos x="95" y="88"/>
                </a:cxn>
                <a:cxn ang="0">
                  <a:pos x="118" y="86"/>
                </a:cxn>
                <a:cxn ang="0">
                  <a:pos x="132" y="80"/>
                </a:cxn>
              </a:cxnLst>
              <a:rect l="0" t="0" r="r" b="b"/>
              <a:pathLst>
                <a:path w="133" h="89">
                  <a:moveTo>
                    <a:pt x="132" y="80"/>
                  </a:moveTo>
                  <a:lnTo>
                    <a:pt x="99" y="82"/>
                  </a:lnTo>
                  <a:lnTo>
                    <a:pt x="76" y="79"/>
                  </a:lnTo>
                  <a:lnTo>
                    <a:pt x="57" y="71"/>
                  </a:lnTo>
                  <a:lnTo>
                    <a:pt x="39" y="58"/>
                  </a:lnTo>
                  <a:lnTo>
                    <a:pt x="27" y="49"/>
                  </a:lnTo>
                  <a:lnTo>
                    <a:pt x="20" y="40"/>
                  </a:lnTo>
                  <a:lnTo>
                    <a:pt x="0" y="0"/>
                  </a:lnTo>
                  <a:lnTo>
                    <a:pt x="6" y="27"/>
                  </a:lnTo>
                  <a:lnTo>
                    <a:pt x="15" y="46"/>
                  </a:lnTo>
                  <a:lnTo>
                    <a:pt x="30" y="60"/>
                  </a:lnTo>
                  <a:lnTo>
                    <a:pt x="50" y="73"/>
                  </a:lnTo>
                  <a:lnTo>
                    <a:pt x="72" y="85"/>
                  </a:lnTo>
                  <a:lnTo>
                    <a:pt x="95" y="88"/>
                  </a:lnTo>
                  <a:lnTo>
                    <a:pt x="118" y="86"/>
                  </a:lnTo>
                  <a:lnTo>
                    <a:pt x="132" y="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Char char="•"/>
        <a:defRPr kumimoji="1"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Char char="•"/>
        <a:defRPr kumimoji="1"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Char char="•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Char char="•"/>
        <a:defRPr kumimoji="1"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Char char="•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Char char="•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Char char="•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Char char="•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orado.edu/~martin/slp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AmbigOptical.exe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kfupm.edu.sa/ics/muhtaseb/" TargetMode="External"/><Relationship Id="rId2" Type="http://schemas.openxmlformats.org/officeDocument/2006/relationships/hyperlink" Target="mailto:muhtaseb@kfupm.edu.s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li_Sami@fly.net" TargetMode="External"/><Relationship Id="rId2" Type="http://schemas.openxmlformats.org/officeDocument/2006/relationships/hyperlink" Target="mailto:blackbird@fly.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ebcourses.kfupm.edu.s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F3841AD-897C-4942-A5C4-B33262ED7FD6}" type="slidenum">
              <a:rPr lang="ar-SA" altLang="en-US"/>
              <a:pPr/>
              <a:t>1</a:t>
            </a:fld>
            <a:endParaRPr lang="en-US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Natural </a:t>
            </a:r>
            <a:r>
              <a:rPr lang="en-US" dirty="0" smtClean="0"/>
              <a:t>Language Processing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E0BE01C-4862-4863-B0EF-E38F1BC60FC7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Textbook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300" i="1" smtClean="0">
                <a:solidFill>
                  <a:srgbClr val="FFFF00"/>
                </a:solidFill>
              </a:rPr>
              <a:t>Speech And Language Processing: An Introduction to Natural Language Processing, Computational Linguistics, and Speech Recognition</a:t>
            </a:r>
            <a:r>
              <a:rPr lang="en-US" altLang="en-US" sz="3300" i="1" smtClean="0"/>
              <a:t>, By  Daniel Jurafsky and  James H. Martin, Prentice-Hall, 2000. </a:t>
            </a:r>
            <a:r>
              <a:rPr lang="en-US" altLang="en-US" sz="3300" i="1" u="sng" smtClean="0">
                <a:hlinkClick r:id="rId2"/>
              </a:rPr>
              <a:t>http://www.cs.colorado.edu/~martin/slp.html</a:t>
            </a:r>
            <a:endParaRPr lang="en-US" altLang="en-US" sz="33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300" smtClean="0"/>
              <a:t>Several Chapters have been re-written &amp; re-numbered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900" smtClean="0"/>
              <a:t>Visit Book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DE4270B-1E70-4BA6-A266-FFF523CFAB86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Tentative Weekly Schedule</a:t>
            </a:r>
          </a:p>
        </p:txBody>
      </p:sp>
      <p:graphicFrame>
        <p:nvGraphicFramePr>
          <p:cNvPr id="82401" name="Group 481"/>
          <p:cNvGraphicFramePr>
            <a:graphicFrameLocks noGrp="1"/>
          </p:cNvGraphicFramePr>
          <p:nvPr>
            <p:ph idx="1"/>
          </p:nvPr>
        </p:nvGraphicFramePr>
        <p:xfrm>
          <a:off x="0" y="1524000"/>
          <a:ext cx="8996363" cy="4754563"/>
        </p:xfrm>
        <a:graphic>
          <a:graphicData uri="http://schemas.openxmlformats.org/drawingml/2006/table">
            <a:tbl>
              <a:tblPr rtl="1"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45B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Textbook Chapters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45B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45B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W#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45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Regular Expressions &amp; Automata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Morphology &amp; Finite State Transducers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Quiz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N-Grams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+ external Material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Parts of Speech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&amp; 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 &amp; Context-free grammars - Parsing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Quiz 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Lexicalized and Probabilistic Parsing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F03267-D014-43F0-A0C9-31DFAE9B607D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Tentative Weekly Schedule</a:t>
            </a:r>
          </a:p>
        </p:txBody>
      </p:sp>
      <p:graphicFrame>
        <p:nvGraphicFramePr>
          <p:cNvPr id="84331" name="Group 363"/>
          <p:cNvGraphicFramePr>
            <a:graphicFrameLocks noGrp="1"/>
          </p:cNvGraphicFramePr>
          <p:nvPr>
            <p:ph idx="1"/>
          </p:nvPr>
        </p:nvGraphicFramePr>
        <p:xfrm>
          <a:off x="182563" y="1524000"/>
          <a:ext cx="8813800" cy="4967288"/>
        </p:xfrm>
        <a:graphic>
          <a:graphicData uri="http://schemas.openxmlformats.org/drawingml/2006/table">
            <a:tbl>
              <a:tblPr rtl="1"/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Activity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45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Chapters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45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45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W#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45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Semantic Representation &amp; Representing Meaning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&amp; 16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Semantic analysis &amp; lexical Semantics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Quiz 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Wrap up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Machine Translation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Ext.  Mat.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Information Extraction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Quiz 4 - Take-home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Students' presentations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13-15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79C3F8-0CA5-40C0-A0FB-5E1961743531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NLP: Natural Language Processing</a:t>
            </a:r>
          </a:p>
          <a:p>
            <a:pPr eaLnBrk="1" hangingPunct="1"/>
            <a:r>
              <a:rPr lang="en-US" altLang="en-US" smtClean="0"/>
              <a:t>NLU: Natural Language Understanding</a:t>
            </a:r>
          </a:p>
          <a:p>
            <a:pPr eaLnBrk="1" hangingPunct="1"/>
            <a:r>
              <a:rPr lang="en-US" altLang="en-US" smtClean="0"/>
              <a:t>NLC: Natural Language Computing</a:t>
            </a:r>
          </a:p>
          <a:p>
            <a:pPr eaLnBrk="1" hangingPunct="1"/>
            <a:r>
              <a:rPr lang="en-US" altLang="en-US" smtClean="0"/>
              <a:t>HLP: Human Language Processing</a:t>
            </a:r>
          </a:p>
          <a:p>
            <a:pPr eaLnBrk="1" hangingPunct="1"/>
            <a:r>
              <a:rPr lang="en-US" altLang="en-US" smtClean="0"/>
              <a:t>HLU: Human Language Understanding</a:t>
            </a:r>
          </a:p>
          <a:p>
            <a:pPr eaLnBrk="1" hangingPunct="1"/>
            <a:r>
              <a:rPr lang="en-US" altLang="en-US" smtClean="0"/>
              <a:t>HLC: Human Language Computing</a:t>
            </a:r>
          </a:p>
          <a:p>
            <a:pPr eaLnBrk="1" hangingPunct="1"/>
            <a:r>
              <a:rPr lang="en-US" altLang="en-US" smtClean="0"/>
              <a:t>CL: Computational Linguistics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03F341-6FE2-4343-BF26-B50E562A465D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191000" y="1295400"/>
            <a:ext cx="4648200" cy="2647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The sub-domain of artificial intelligence concerned with the task of developing  programs possessing some capability of  ‘</a:t>
            </a:r>
            <a:r>
              <a:rPr lang="en-US" altLang="en-US" sz="2400" b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’ a natural language in order to achieve some specific goal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1371600" y="2438400"/>
            <a:ext cx="2590800" cy="990600"/>
          </a:xfrm>
          <a:prstGeom prst="homePlate">
            <a:avLst>
              <a:gd name="adj" fmla="val 673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0">
              <a:defRPr/>
            </a:pPr>
            <a:r>
              <a:rPr lang="en-US" sz="3600">
                <a:latin typeface="Arial Rounded MT Bold" pitchFamily="34" charset="0"/>
                <a:cs typeface="Times New Roman" pitchFamily="18" charset="0"/>
              </a:rPr>
              <a:t>NLP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 rot="-10800000">
            <a:off x="5181600" y="4648200"/>
            <a:ext cx="3429000" cy="990600"/>
          </a:xfrm>
          <a:prstGeom prst="homePlate">
            <a:avLst>
              <a:gd name="adj" fmla="val 8908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/>
          <a:p>
            <a:pPr algn="ctr" rtl="0">
              <a:defRPr/>
            </a:pPr>
            <a:endParaRPr lang="en-US" sz="360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44037" name="WordArt 5"/>
          <p:cNvSpPr>
            <a:spLocks noChangeArrowheads="1" noChangeShapeType="1" noTextEdit="1"/>
          </p:cNvSpPr>
          <p:nvPr/>
        </p:nvSpPr>
        <p:spPr bwMode="auto">
          <a:xfrm>
            <a:off x="5638800" y="4953000"/>
            <a:ext cx="27813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28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understanding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143000" y="4191000"/>
            <a:ext cx="3962400" cy="15525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400" b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 transformation from one representation (</a:t>
            </a:r>
            <a:r>
              <a:rPr lang="en-US" altLang="en-US" sz="2400" b="1" i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the input text</a:t>
            </a:r>
            <a:r>
              <a:rPr lang="en-US" altLang="en-US" sz="2400" b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to another (</a:t>
            </a:r>
            <a:r>
              <a:rPr lang="en-US" altLang="en-US" sz="2400" b="1" i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internal representation</a:t>
            </a:r>
            <a:r>
              <a:rPr lang="en-US" altLang="en-US" sz="2400" b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442" name="WordArt 7"/>
          <p:cNvSpPr>
            <a:spLocks noChangeArrowheads="1" noChangeShapeType="1" noTextEdit="1"/>
          </p:cNvSpPr>
          <p:nvPr/>
        </p:nvSpPr>
        <p:spPr bwMode="auto">
          <a:xfrm>
            <a:off x="1524000" y="381000"/>
            <a:ext cx="30194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8148"/>
              </a:avLst>
            </a:prstTxWarp>
          </a:bodyPr>
          <a:lstStyle/>
          <a:p>
            <a:pPr algn="ctr" rtl="0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 panose="020B0806030902050204" pitchFamily="34" charset="0"/>
              </a:rPr>
              <a:t>Definitions</a:t>
            </a:r>
          </a:p>
        </p:txBody>
      </p:sp>
      <p:pic>
        <p:nvPicPr>
          <p:cNvPr id="18443" name="Picture 8" descr="na0086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"/>
            <a:ext cx="10191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5" grpId="0" animBg="1"/>
      <p:bldP spid="44036" grpId="0" animBg="1"/>
      <p:bldP spid="440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BD37CE0-9AC5-4B97-8A74-1DE90B6289DF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971800" y="533400"/>
            <a:ext cx="335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en-US" sz="2400"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2895600" y="2286000"/>
            <a:ext cx="4114800" cy="2667000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>
              <a:defRPr/>
            </a:pPr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Applications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429000" y="1676400"/>
            <a:ext cx="2971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Machine Translation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315200" y="1981200"/>
            <a:ext cx="512763" cy="3276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lvl="1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Database Interface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352800" y="5181600"/>
            <a:ext cx="3173413" cy="4206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Report Abstraction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362200" y="1905000"/>
            <a:ext cx="512763" cy="3429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lvl="1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Story Understanding</a:t>
            </a:r>
          </a:p>
        </p:txBody>
      </p:sp>
      <p:pic>
        <p:nvPicPr>
          <p:cNvPr id="19467" name="Picture 8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7334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WordArt 9"/>
          <p:cNvSpPr>
            <a:spLocks noChangeArrowheads="1" noChangeShapeType="1" noTextEdit="1"/>
          </p:cNvSpPr>
          <p:nvPr/>
        </p:nvSpPr>
        <p:spPr bwMode="auto">
          <a:xfrm>
            <a:off x="3581400" y="457200"/>
            <a:ext cx="26289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Motivation</a:t>
            </a:r>
          </a:p>
        </p:txBody>
      </p:sp>
      <p:pic>
        <p:nvPicPr>
          <p:cNvPr id="19469" name="Picture 10" descr="red_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60960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304268F-D67B-4EF7-8350-E0D522465816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20485" name="WordArt 3"/>
          <p:cNvSpPr>
            <a:spLocks noChangeArrowheads="1" noChangeShapeType="1" noTextEdit="1"/>
          </p:cNvSpPr>
          <p:nvPr/>
        </p:nvSpPr>
        <p:spPr bwMode="auto">
          <a:xfrm>
            <a:off x="2667000" y="2362200"/>
            <a:ext cx="35337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Stages of NLP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800600" y="3429000"/>
            <a:ext cx="2895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>
              <a:cs typeface="Times New Roman" panose="02020603050405020304" pitchFamily="18" charset="0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838200" y="533400"/>
            <a:ext cx="1997075" cy="165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>
                <a:solidFill>
                  <a:srgbClr val="FFFF00"/>
                </a:solidFill>
                <a:cs typeface="Times New Roman" pitchFamily="18" charset="0"/>
              </a:rPr>
              <a:t>Morphological Analysis</a:t>
            </a:r>
          </a:p>
          <a:p>
            <a:pPr algn="ctr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>
                <a:cs typeface="Times New Roman" pitchFamily="18" charset="0"/>
              </a:rPr>
              <a:t>Individual words are analyzed into their components</a:t>
            </a:r>
          </a:p>
          <a:p>
            <a:pPr algn="ctr" rtl="0">
              <a:defRPr/>
            </a:pPr>
            <a:endParaRPr lang="en-US" sz="1600">
              <a:cs typeface="Times New Roman" pitchFamily="18" charset="0"/>
            </a:endParaRP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914400" y="3284538"/>
            <a:ext cx="1981200" cy="2335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>
                <a:solidFill>
                  <a:srgbClr val="FFFF00"/>
                </a:solidFill>
                <a:cs typeface="Times New Roman" pitchFamily="18" charset="0"/>
              </a:rPr>
              <a:t>Syntactic Analysis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>
                <a:cs typeface="Times New Roman" pitchFamily="18" charset="0"/>
              </a:rPr>
              <a:t> Linear sequences of words are transformed into structures that show how the words relate to each other</a:t>
            </a:r>
          </a:p>
          <a:p>
            <a:pPr algn="ctr" rtl="0">
              <a:defRPr/>
            </a:pPr>
            <a:endParaRPr lang="en-US" sz="1600">
              <a:cs typeface="Times New Roman" pitchFamily="18" charset="0"/>
            </a:endParaRPr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6248400" y="533400"/>
            <a:ext cx="1997075" cy="1135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>
                <a:solidFill>
                  <a:srgbClr val="FFFF00"/>
                </a:solidFill>
                <a:cs typeface="Times New Roman" pitchFamily="18" charset="0"/>
              </a:rPr>
              <a:t>Discourse Analysis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>
                <a:cs typeface="Times New Roman" pitchFamily="18" charset="0"/>
              </a:rPr>
              <a:t>Resolving references Between sentences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6248400" y="2895600"/>
            <a:ext cx="2035175" cy="12176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>
                <a:solidFill>
                  <a:srgbClr val="FFFF00"/>
                </a:solidFill>
                <a:cs typeface="Times New Roman" pitchFamily="18" charset="0"/>
              </a:rPr>
              <a:t>Pragmatic Analysis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>
                <a:cs typeface="Times New Roman" pitchFamily="18" charset="0"/>
              </a:rPr>
              <a:t>To reinterpret what was said to what was actually meant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3962400" y="3733800"/>
            <a:ext cx="2035175" cy="17065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rtl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>
                <a:solidFill>
                  <a:srgbClr val="FFFF00"/>
                </a:solidFill>
                <a:cs typeface="Times New Roman" pitchFamily="18" charset="0"/>
              </a:rPr>
              <a:t>Semantic Analysis</a:t>
            </a:r>
          </a:p>
          <a:p>
            <a:pPr algn="ctr" rtl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>
                <a:cs typeface="Times New Roman" pitchFamily="18" charset="0"/>
              </a:rPr>
              <a:t>A transformation is made from the input text to an internal representation that reflects the meaning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6324600" y="4267200"/>
            <a:ext cx="1143000" cy="7620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6858000" y="2057400"/>
            <a:ext cx="685800" cy="685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>
            <a:off x="3048000" y="45720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>
            <a:off x="1371600" y="2362200"/>
            <a:ext cx="8382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496" name="Picture 15" descr="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62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 animBg="1"/>
      <p:bldP spid="450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4DCB2EE-0F64-46D0-958F-082A061B9397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Steps in NLP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1676400" y="1828800"/>
          <a:ext cx="6934200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rawing" r:id="rId3" imgW="2523264" imgH="1228175" progId="FLW3Drawing">
                  <p:embed/>
                </p:oleObj>
              </mc:Choice>
              <mc:Fallback>
                <p:oleObj name="Drawing" r:id="rId3" imgW="2523264" imgH="1228175" progId="FLW3Drawing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6934200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838200" y="5181600"/>
          <a:ext cx="13716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rawing" r:id="rId5" imgW="1877824" imgH="425228" progId="FLW3Drawing">
                  <p:embed/>
                </p:oleObj>
              </mc:Choice>
              <mc:Fallback>
                <p:oleObj name="Drawing" r:id="rId5" imgW="1877824" imgH="425228" progId="FLW3Drawing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13716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4267200" y="4800600"/>
            <a:ext cx="45672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/>
              <a:t>**we can go up, down and up and 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en-US" sz="2400"/>
              <a:t>down and combine steps too!!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en-US" sz="2400"/>
              <a:t>**every step is equally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8538610-49FD-414A-B8CF-31106EDB1E97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steps in NLP (Cont.)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Morphology</a:t>
            </a:r>
            <a:r>
              <a:rPr lang="en-US" altLang="en-US" smtClean="0"/>
              <a:t>: Concerns the way words are built up from smaller meaning bearing units. </a:t>
            </a:r>
          </a:p>
          <a:p>
            <a:pPr eaLnBrk="1" hangingPunct="1"/>
            <a:r>
              <a:rPr lang="en-US" altLang="en-US" u="sng" smtClean="0"/>
              <a:t>Syntax</a:t>
            </a:r>
            <a:r>
              <a:rPr lang="en-US" altLang="en-US" smtClean="0"/>
              <a:t>: concerns how words are  put together to form correct sentences and what structural role each word has</a:t>
            </a:r>
          </a:p>
          <a:p>
            <a:pPr eaLnBrk="1" hangingPunct="1"/>
            <a:r>
              <a:rPr lang="en-US" altLang="en-US" u="sng" smtClean="0"/>
              <a:t>Semantics</a:t>
            </a:r>
            <a:r>
              <a:rPr lang="en-US" altLang="en-US" smtClean="0"/>
              <a:t>: concerns what words mean and how these meanings combine in sentences to form sentence meanings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048EF67-C28E-4F8B-BD3C-AF22F6F435CF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steps in NLP (Cont.)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Pragmatics</a:t>
            </a:r>
            <a:r>
              <a:rPr lang="en-US" altLang="en-US" smtClean="0"/>
              <a:t>: concerns how sentences are used in different situations and how use affects the interpretation of the sentence</a:t>
            </a:r>
          </a:p>
          <a:p>
            <a:pPr eaLnBrk="1" hangingPunct="1"/>
            <a:r>
              <a:rPr lang="en-US" altLang="en-US" u="sng" smtClean="0"/>
              <a:t>Discourse</a:t>
            </a:r>
            <a:r>
              <a:rPr lang="en-US" altLang="en-US" smtClean="0"/>
              <a:t>: concerns how the immediately preceding sentences affect the interpretation of the next sentence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29E97D-1E75-4171-9D50-510F207F64F5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Description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FF00"/>
                </a:solidFill>
              </a:rPr>
              <a:t>To introduce students to different issues concerning the creation of computer programs that can interpret, generate, and learn natural language. Among the issues that will be discussed are: syntactic processing, semantic interpretation, discourse processing, knowledge representation and the acquisition of grammatical and lexical knowledge. The primary emphasis of this course is on text-based language processing (not speech).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8E96E7A-4D0C-404E-A3D6-559528A481A0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Parsing (Syntactic Analysis)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Assigning a syntactic and logical form to an input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uses knowledge about word and word meanings (lexicon)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uses a set of rules defining legal structures (grammar)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3300"/>
                </a:solidFill>
              </a:rPr>
              <a:t>Ahmad ate the apple.</a:t>
            </a:r>
            <a:endParaRPr lang="en-US" altLang="en-US" sz="31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(S  (NP (NAME </a:t>
            </a:r>
            <a:r>
              <a:rPr lang="en-US" altLang="en-US" sz="2800" smtClean="0">
                <a:solidFill>
                  <a:srgbClr val="FF3300"/>
                </a:solidFill>
              </a:rPr>
              <a:t>Ahmad</a:t>
            </a:r>
            <a:r>
              <a:rPr lang="en-US" altLang="en-US" sz="2800" smtClean="0"/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(VP  (V </a:t>
            </a:r>
            <a:r>
              <a:rPr lang="en-US" altLang="en-US" sz="2800" smtClean="0">
                <a:solidFill>
                  <a:srgbClr val="FF3300"/>
                </a:solidFill>
              </a:rPr>
              <a:t>ate</a:t>
            </a:r>
            <a:r>
              <a:rPr lang="en-US" altLang="en-US" sz="280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      (NP  (ART </a:t>
            </a:r>
            <a:r>
              <a:rPr lang="en-US" altLang="en-US" sz="2800" smtClean="0">
                <a:solidFill>
                  <a:srgbClr val="FF3300"/>
                </a:solidFill>
              </a:rPr>
              <a:t>the</a:t>
            </a:r>
            <a:r>
              <a:rPr lang="en-US" altLang="en-US" sz="280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              (N </a:t>
            </a:r>
            <a:r>
              <a:rPr lang="en-US" altLang="en-US" sz="2800" smtClean="0">
                <a:solidFill>
                  <a:srgbClr val="FF3300"/>
                </a:solidFill>
              </a:rPr>
              <a:t>apple</a:t>
            </a:r>
            <a:r>
              <a:rPr lang="en-US" altLang="en-US" sz="2800" smtClean="0"/>
              <a:t>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4920A15-F015-4D7B-B268-EC27FBD2C84C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Word Sense Resolution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100" smtClean="0"/>
              <a:t>Many words have many meanings or senses</a:t>
            </a:r>
          </a:p>
          <a:p>
            <a:pPr eaLnBrk="1" hangingPunct="1"/>
            <a:r>
              <a:rPr lang="en-US" altLang="en-US" sz="3100" smtClean="0"/>
              <a:t>We need to resolve which of the senses of an ambiguous word is invoked in a particular use of the word</a:t>
            </a:r>
          </a:p>
          <a:p>
            <a:pPr eaLnBrk="1" hangingPunct="1"/>
            <a:r>
              <a:rPr lang="en-US" altLang="en-US" sz="3100" smtClean="0">
                <a:solidFill>
                  <a:srgbClr val="FFFF00"/>
                </a:solidFill>
              </a:rPr>
              <a:t>I made her duck</a:t>
            </a:r>
            <a:r>
              <a:rPr lang="en-US" altLang="en-US" sz="3100" smtClean="0"/>
              <a:t>. (made her </a:t>
            </a:r>
            <a:r>
              <a:rPr lang="en-US" altLang="en-US" sz="3100" smtClean="0">
                <a:solidFill>
                  <a:srgbClr val="FFFF00"/>
                </a:solidFill>
              </a:rPr>
              <a:t>a bird</a:t>
            </a:r>
            <a:r>
              <a:rPr lang="en-US" altLang="en-US" sz="3100" smtClean="0"/>
              <a:t> for lunch or made her </a:t>
            </a:r>
            <a:r>
              <a:rPr lang="en-US" altLang="en-US" sz="3100" smtClean="0">
                <a:solidFill>
                  <a:srgbClr val="FFFF00"/>
                </a:solidFill>
              </a:rPr>
              <a:t>move her head quickly downwards</a:t>
            </a:r>
            <a:r>
              <a:rPr lang="en-US" altLang="en-US" sz="3100" smtClean="0"/>
              <a:t>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B5C22E-2891-4169-AC30-96631AAB75AA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 Resolution</a:t>
            </a:r>
          </a:p>
        </p:txBody>
      </p:sp>
      <p:sp>
        <p:nvSpPr>
          <p:cNvPr id="2560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2500" smtClean="0">
                <a:solidFill>
                  <a:srgbClr val="FF3300"/>
                </a:solidFill>
              </a:rPr>
              <a:t>Domain Knowledge (Registration transaction)</a:t>
            </a:r>
          </a:p>
          <a:p>
            <a:pPr eaLnBrk="1" hangingPunct="1"/>
            <a:r>
              <a:rPr lang="en-US" altLang="en-US" sz="2500" smtClean="0">
                <a:solidFill>
                  <a:srgbClr val="FFFF00"/>
                </a:solidFill>
              </a:rPr>
              <a:t>Discourse Knowledge</a:t>
            </a:r>
          </a:p>
          <a:p>
            <a:pPr eaLnBrk="1" hangingPunct="1"/>
            <a:r>
              <a:rPr lang="en-US" altLang="en-US" sz="2500" smtClean="0">
                <a:solidFill>
                  <a:schemeClr val="hlink"/>
                </a:solidFill>
              </a:rPr>
              <a:t>World Knowledge</a:t>
            </a:r>
          </a:p>
          <a:p>
            <a:pPr eaLnBrk="1" hangingPunct="1"/>
            <a:r>
              <a:rPr lang="en-US" altLang="en-US" sz="2500" smtClean="0"/>
              <a:t>	U: I would like to </a:t>
            </a:r>
            <a:r>
              <a:rPr lang="en-US" altLang="en-US" sz="2500" smtClean="0">
                <a:solidFill>
                  <a:srgbClr val="FF3300"/>
                </a:solidFill>
              </a:rPr>
              <a:t>register</a:t>
            </a:r>
            <a:r>
              <a:rPr lang="en-US" altLang="en-US" sz="2500" smtClean="0"/>
              <a:t> in an </a:t>
            </a:r>
            <a:r>
              <a:rPr lang="en-US" altLang="en-US" sz="2500" smtClean="0">
                <a:solidFill>
                  <a:srgbClr val="FF3300"/>
                </a:solidFill>
              </a:rPr>
              <a:t>IAS</a:t>
            </a:r>
            <a:r>
              <a:rPr lang="en-US" altLang="en-US" sz="2500" smtClean="0"/>
              <a:t> </a:t>
            </a:r>
            <a:r>
              <a:rPr lang="en-US" altLang="en-US" sz="2500" smtClean="0">
                <a:solidFill>
                  <a:srgbClr val="FF3300"/>
                </a:solidFill>
              </a:rPr>
              <a:t>Course</a:t>
            </a:r>
            <a:r>
              <a:rPr lang="en-US" altLang="en-US" sz="2500" smtClean="0"/>
              <a:t>.</a:t>
            </a:r>
          </a:p>
          <a:p>
            <a:pPr eaLnBrk="1" hangingPunct="1"/>
            <a:r>
              <a:rPr lang="en-US" altLang="en-US" sz="2500" smtClean="0"/>
              <a:t>	</a:t>
            </a:r>
            <a:r>
              <a:rPr lang="en-US" altLang="en-US" sz="2500" u="sng" smtClean="0"/>
              <a:t>S: Which </a:t>
            </a:r>
            <a:r>
              <a:rPr lang="en-US" altLang="en-US" sz="2500" u="sng" smtClean="0">
                <a:solidFill>
                  <a:srgbClr val="FF3300"/>
                </a:solidFill>
              </a:rPr>
              <a:t>number</a:t>
            </a:r>
            <a:r>
              <a:rPr lang="en-US" altLang="en-US" sz="2500" u="sng" smtClean="0"/>
              <a:t>?</a:t>
            </a:r>
          </a:p>
          <a:p>
            <a:pPr eaLnBrk="1" hangingPunct="1"/>
            <a:r>
              <a:rPr lang="en-US" altLang="en-US" sz="2500" smtClean="0"/>
              <a:t>	U: Make </a:t>
            </a:r>
            <a:r>
              <a:rPr lang="en-US" altLang="en-US" sz="2500" smtClean="0">
                <a:solidFill>
                  <a:srgbClr val="FFFF00"/>
                </a:solidFill>
              </a:rPr>
              <a:t>it</a:t>
            </a:r>
            <a:r>
              <a:rPr lang="en-US" altLang="en-US" sz="2500" smtClean="0"/>
              <a:t> 333.</a:t>
            </a:r>
          </a:p>
          <a:p>
            <a:pPr eaLnBrk="1" hangingPunct="1"/>
            <a:r>
              <a:rPr lang="en-US" altLang="en-US" sz="2500" smtClean="0"/>
              <a:t>	</a:t>
            </a:r>
            <a:r>
              <a:rPr lang="en-US" altLang="en-US" sz="2500" u="sng" smtClean="0"/>
              <a:t>S: Which section?</a:t>
            </a:r>
          </a:p>
          <a:p>
            <a:pPr eaLnBrk="1" hangingPunct="1"/>
            <a:r>
              <a:rPr lang="en-US" altLang="en-US" sz="2500" smtClean="0"/>
              <a:t>	U: Which section starts at </a:t>
            </a:r>
            <a:r>
              <a:rPr lang="en-US" altLang="en-US" sz="2500" smtClean="0">
                <a:solidFill>
                  <a:schemeClr val="hlink"/>
                </a:solidFill>
              </a:rPr>
              <a:t>7:00 am</a:t>
            </a:r>
            <a:r>
              <a:rPr lang="en-US" altLang="en-US" sz="2500" smtClean="0"/>
              <a:t>?</a:t>
            </a:r>
          </a:p>
          <a:p>
            <a:pPr eaLnBrk="1" hangingPunct="1"/>
            <a:r>
              <a:rPr lang="en-US" altLang="en-US" sz="2500" smtClean="0"/>
              <a:t>	</a:t>
            </a:r>
            <a:r>
              <a:rPr lang="en-US" altLang="en-US" sz="2500" u="sng" smtClean="0"/>
              <a:t>S: section 5.</a:t>
            </a:r>
          </a:p>
          <a:p>
            <a:pPr eaLnBrk="1" hangingPunct="1"/>
            <a:r>
              <a:rPr lang="en-US" altLang="en-US" sz="2500" smtClean="0"/>
              <a:t>	U: Then make </a:t>
            </a:r>
            <a:r>
              <a:rPr lang="en-US" altLang="en-US" sz="2500" smtClean="0">
                <a:solidFill>
                  <a:srgbClr val="FFFF00"/>
                </a:solidFill>
              </a:rPr>
              <a:t>it that</a:t>
            </a:r>
            <a:r>
              <a:rPr lang="en-US" altLang="en-US" sz="2500" smtClean="0"/>
              <a:t> section.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CFFB462-B0DA-47B5-9583-01D0D7EABCD0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1524000" y="1295400"/>
            <a:ext cx="2971800" cy="118745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rtl="0">
              <a:defRPr/>
            </a:pPr>
            <a:r>
              <a:rPr lang="en-US" sz="320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I want to print Ali</a:t>
            </a:r>
            <a:r>
              <a:rPr lang="en-US" sz="3200">
                <a:solidFill>
                  <a:srgbClr val="006600"/>
                </a:solidFill>
                <a:latin typeface="Times New Roman"/>
                <a:cs typeface="Times New Roman" pitchFamily="18" charset="0"/>
              </a:rPr>
              <a:t>’</a:t>
            </a:r>
            <a:r>
              <a:rPr lang="en-US" sz="320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s .init file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5715000" y="1066800"/>
            <a:ext cx="3048000" cy="496570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 (pronoun) </a:t>
            </a:r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want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 (verb)  </a:t>
            </a:r>
          </a:p>
          <a:p>
            <a:pPr algn="l" rtl="0" eaLnBrk="1" hangingPunct="1"/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 (prep) </a:t>
            </a:r>
          </a:p>
          <a:p>
            <a:pPr algn="l" rtl="0" eaLnBrk="1" hangingPunct="1"/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(infinitive)  </a:t>
            </a:r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print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 (verb)  </a:t>
            </a:r>
          </a:p>
          <a:p>
            <a:pPr algn="l" rtl="0" eaLnBrk="1" hangingPunct="1"/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Ali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 (noun)  </a:t>
            </a:r>
          </a:p>
          <a:p>
            <a:pPr algn="l" rtl="0" eaLnBrk="1" hangingPunct="1"/>
            <a:r>
              <a:rPr lang="en-US" altLang="en-US" sz="3200">
                <a:solidFill>
                  <a:srgbClr val="FF3300"/>
                </a:solidFill>
                <a:cs typeface="Times New Roman" panose="02020603050405020304" pitchFamily="18" charset="0"/>
              </a:rPr>
              <a:t>‘</a:t>
            </a:r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s 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(possessive) </a:t>
            </a:r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.init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 (adj) </a:t>
            </a:r>
          </a:p>
          <a:p>
            <a:pPr algn="l" rtl="0" eaLnBrk="1" hangingPunct="1"/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file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 (noun)  </a:t>
            </a:r>
          </a:p>
          <a:p>
            <a:pPr algn="l" rtl="0" eaLnBrk="1" hangingPunct="1"/>
            <a:r>
              <a:rPr lang="en-US" altLang="en-US" sz="32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file</a:t>
            </a:r>
            <a:r>
              <a:rPr lang="en-US" altLang="en-US" sz="3200">
                <a:latin typeface="Tahoma" panose="020B0604030504040204" pitchFamily="34" charset="0"/>
                <a:cs typeface="Times New Roman" panose="02020603050405020304" pitchFamily="18" charset="0"/>
              </a:rPr>
              <a:t> (verb)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-2416371">
            <a:off x="3276600" y="2819400"/>
            <a:ext cx="1371600" cy="2895600"/>
          </a:xfrm>
          <a:prstGeom prst="curvedRightArrow">
            <a:avLst>
              <a:gd name="adj1" fmla="val 42222"/>
              <a:gd name="adj2" fmla="val 8444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1600200" y="838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Arial Black" panose="020B0A04020102020204" pitchFamily="34" charset="0"/>
                <a:cs typeface="Times New Roman" panose="02020603050405020304" pitchFamily="18" charset="0"/>
              </a:rPr>
              <a:t>Surface form</a:t>
            </a:r>
          </a:p>
        </p:txBody>
      </p: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5791200" y="609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Arial Black" panose="020B0A04020102020204" pitchFamily="34" charset="0"/>
                <a:cs typeface="Times New Roman" panose="02020603050405020304" pitchFamily="18" charset="0"/>
              </a:rPr>
              <a:t>stems</a:t>
            </a:r>
          </a:p>
        </p:txBody>
      </p:sp>
      <p:sp>
        <p:nvSpPr>
          <p:cNvPr id="26634" name="WordArt 7"/>
          <p:cNvSpPr>
            <a:spLocks noChangeArrowheads="1" noChangeShapeType="1" noTextEdit="1"/>
          </p:cNvSpPr>
          <p:nvPr/>
        </p:nvSpPr>
        <p:spPr bwMode="auto">
          <a:xfrm>
            <a:off x="3276600" y="228600"/>
            <a:ext cx="21621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26635" name="WordArt 8" descr="Narrow vertical"/>
          <p:cNvSpPr>
            <a:spLocks noChangeArrowheads="1" noChangeShapeType="1" noTextEdit="1"/>
          </p:cNvSpPr>
          <p:nvPr/>
        </p:nvSpPr>
        <p:spPr bwMode="auto">
          <a:xfrm rot="3061360">
            <a:off x="921544" y="4155282"/>
            <a:ext cx="3505200" cy="1084262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 panose="020B0A04020102020204" pitchFamily="34" charset="0"/>
              </a:rPr>
              <a:t>Morphological</a:t>
            </a:r>
          </a:p>
        </p:txBody>
      </p:sp>
      <p:sp>
        <p:nvSpPr>
          <p:cNvPr id="26636" name="WordArt 9" descr="Narrow vertical"/>
          <p:cNvSpPr>
            <a:spLocks noChangeArrowheads="1" noChangeShapeType="1" noTextEdit="1"/>
          </p:cNvSpPr>
          <p:nvPr/>
        </p:nvSpPr>
        <p:spPr bwMode="auto">
          <a:xfrm rot="3061360">
            <a:off x="427832" y="4601368"/>
            <a:ext cx="2667000" cy="1084263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 panose="020B0A04020102020204" pitchFamily="34" charset="0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FB13A4-2D42-4C6C-A68A-C6DB88DCAFA1}" type="slidenum">
              <a:rPr lang="ar-SA" altLang="en-US"/>
              <a:pPr/>
              <a:t>24</a:t>
            </a:fld>
            <a:endParaRPr lang="en-US" altLang="en-US"/>
          </a:p>
        </p:txBody>
      </p:sp>
      <p:sp>
        <p:nvSpPr>
          <p:cNvPr id="27653" name="WordArt 2"/>
          <p:cNvSpPr>
            <a:spLocks noChangeArrowheads="1" noChangeShapeType="1" noTextEdit="1"/>
          </p:cNvSpPr>
          <p:nvPr/>
        </p:nvSpPr>
        <p:spPr bwMode="auto">
          <a:xfrm>
            <a:off x="1524000" y="762000"/>
            <a:ext cx="216217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838200" y="2438400"/>
            <a:ext cx="2362200" cy="37433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(pronoun) 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want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(verb)  </a:t>
            </a:r>
          </a:p>
          <a:p>
            <a:pPr algn="l" rtl="0" eaLnBrk="1" hangingPunct="1"/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(prep) </a:t>
            </a:r>
          </a:p>
          <a:p>
            <a:pPr algn="l" rtl="0" eaLnBrk="1" hangingPunct="1"/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(infinitive)  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print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(verb)  </a:t>
            </a:r>
          </a:p>
          <a:p>
            <a:pPr algn="l" rtl="0" eaLnBrk="1" hangingPunct="1"/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Ali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(noun)  </a:t>
            </a:r>
          </a:p>
          <a:p>
            <a:pPr algn="l" rtl="0" eaLnBrk="1" hangingPunct="1"/>
            <a:r>
              <a:rPr lang="en-US" altLang="en-US" sz="2400">
                <a:solidFill>
                  <a:srgbClr val="FF3300"/>
                </a:solidFill>
                <a:cs typeface="Times New Roman" panose="02020603050405020304" pitchFamily="18" charset="0"/>
              </a:rPr>
              <a:t>‘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s 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(possessive) 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.init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(adj) </a:t>
            </a:r>
          </a:p>
          <a:p>
            <a:pPr algn="l" rtl="0" eaLnBrk="1" hangingPunct="1"/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(noun)  </a:t>
            </a:r>
          </a:p>
          <a:p>
            <a:pPr algn="l" rtl="0" eaLnBrk="1" hangingPunct="1"/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(verb)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 flipH="1">
            <a:off x="4419600" y="1676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5105400" y="167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>
            <a:off x="4114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8" name="Line 7"/>
          <p:cNvSpPr>
            <a:spLocks noChangeShapeType="1"/>
          </p:cNvSpPr>
          <p:nvPr/>
        </p:nvSpPr>
        <p:spPr bwMode="auto">
          <a:xfrm flipH="1">
            <a:off x="5029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5791200" y="2362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>
            <a:off x="48768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Line 10"/>
          <p:cNvSpPr>
            <a:spLocks noChangeShapeType="1"/>
          </p:cNvSpPr>
          <p:nvPr/>
        </p:nvSpPr>
        <p:spPr bwMode="auto">
          <a:xfrm flipH="1">
            <a:off x="57150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2" name="Line 11"/>
          <p:cNvSpPr>
            <a:spLocks noChangeShapeType="1"/>
          </p:cNvSpPr>
          <p:nvPr/>
        </p:nvSpPr>
        <p:spPr bwMode="auto">
          <a:xfrm>
            <a:off x="64008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3" name="Line 12"/>
          <p:cNvSpPr>
            <a:spLocks noChangeShapeType="1"/>
          </p:cNvSpPr>
          <p:nvPr/>
        </p:nvSpPr>
        <p:spPr bwMode="auto">
          <a:xfrm>
            <a:off x="56388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4" name="Line 13"/>
          <p:cNvSpPr>
            <a:spLocks noChangeShapeType="1"/>
          </p:cNvSpPr>
          <p:nvPr/>
        </p:nvSpPr>
        <p:spPr bwMode="auto">
          <a:xfrm>
            <a:off x="54864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5" name="Line 14"/>
          <p:cNvSpPr>
            <a:spLocks noChangeShapeType="1"/>
          </p:cNvSpPr>
          <p:nvPr/>
        </p:nvSpPr>
        <p:spPr bwMode="auto">
          <a:xfrm flipH="1">
            <a:off x="6172200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6" name="Line 15"/>
          <p:cNvSpPr>
            <a:spLocks noChangeShapeType="1"/>
          </p:cNvSpPr>
          <p:nvPr/>
        </p:nvSpPr>
        <p:spPr bwMode="auto">
          <a:xfrm>
            <a:off x="61722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Line 16"/>
          <p:cNvSpPr>
            <a:spLocks noChangeShapeType="1"/>
          </p:cNvSpPr>
          <p:nvPr/>
        </p:nvSpPr>
        <p:spPr bwMode="auto">
          <a:xfrm>
            <a:off x="6934200" y="3581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8" name="Line 17"/>
          <p:cNvSpPr>
            <a:spLocks noChangeShapeType="1"/>
          </p:cNvSpPr>
          <p:nvPr/>
        </p:nvSpPr>
        <p:spPr bwMode="auto">
          <a:xfrm flipH="1">
            <a:off x="68580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9" name="Line 18"/>
          <p:cNvSpPr>
            <a:spLocks noChangeShapeType="1"/>
          </p:cNvSpPr>
          <p:nvPr/>
        </p:nvSpPr>
        <p:spPr bwMode="auto">
          <a:xfrm>
            <a:off x="6705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0" name="Line 19"/>
          <p:cNvSpPr>
            <a:spLocks noChangeShapeType="1"/>
          </p:cNvSpPr>
          <p:nvPr/>
        </p:nvSpPr>
        <p:spPr bwMode="auto">
          <a:xfrm>
            <a:off x="74676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1" name="Line 20"/>
          <p:cNvSpPr>
            <a:spLocks noChangeShapeType="1"/>
          </p:cNvSpPr>
          <p:nvPr/>
        </p:nvSpPr>
        <p:spPr bwMode="auto">
          <a:xfrm flipH="1">
            <a:off x="74676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2" name="Line 21"/>
          <p:cNvSpPr>
            <a:spLocks noChangeShapeType="1"/>
          </p:cNvSpPr>
          <p:nvPr/>
        </p:nvSpPr>
        <p:spPr bwMode="auto">
          <a:xfrm>
            <a:off x="8153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3" name="Text Box 22"/>
          <p:cNvSpPr txBox="1">
            <a:spLocks noChangeArrowheads="1"/>
          </p:cNvSpPr>
          <p:nvPr/>
        </p:nvSpPr>
        <p:spPr bwMode="auto">
          <a:xfrm>
            <a:off x="4800600" y="121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7674" name="Text Box 23"/>
          <p:cNvSpPr txBox="1">
            <a:spLocks noChangeArrowheads="1"/>
          </p:cNvSpPr>
          <p:nvPr/>
        </p:nvSpPr>
        <p:spPr bwMode="auto">
          <a:xfrm>
            <a:off x="3886200" y="1828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27675" name="Text Box 24"/>
          <p:cNvSpPr txBox="1">
            <a:spLocks noChangeArrowheads="1"/>
          </p:cNvSpPr>
          <p:nvPr/>
        </p:nvSpPr>
        <p:spPr bwMode="auto">
          <a:xfrm>
            <a:off x="5257800" y="1981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VP</a:t>
            </a:r>
          </a:p>
        </p:txBody>
      </p:sp>
      <p:sp>
        <p:nvSpPr>
          <p:cNvPr id="27676" name="Text Box 25"/>
          <p:cNvSpPr txBox="1">
            <a:spLocks noChangeArrowheads="1"/>
          </p:cNvSpPr>
          <p:nvPr/>
        </p:nvSpPr>
        <p:spPr bwMode="auto">
          <a:xfrm>
            <a:off x="7620000" y="4343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9342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27678" name="Text Box 27"/>
          <p:cNvSpPr txBox="1">
            <a:spLocks noChangeArrowheads="1"/>
          </p:cNvSpPr>
          <p:nvPr/>
        </p:nvSpPr>
        <p:spPr bwMode="auto">
          <a:xfrm>
            <a:off x="5410200" y="3200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27679" name="Text Box 28"/>
          <p:cNvSpPr txBox="1">
            <a:spLocks noChangeArrowheads="1"/>
          </p:cNvSpPr>
          <p:nvPr/>
        </p:nvSpPr>
        <p:spPr bwMode="auto">
          <a:xfrm>
            <a:off x="6400800" y="3200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VP</a:t>
            </a:r>
          </a:p>
        </p:txBody>
      </p:sp>
      <p:sp>
        <p:nvSpPr>
          <p:cNvPr id="27680" name="Text Box 29"/>
          <p:cNvSpPr txBox="1">
            <a:spLocks noChangeArrowheads="1"/>
          </p:cNvSpPr>
          <p:nvPr/>
        </p:nvSpPr>
        <p:spPr bwMode="auto">
          <a:xfrm>
            <a:off x="59436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7681" name="Text Box 30"/>
          <p:cNvSpPr txBox="1">
            <a:spLocks noChangeArrowheads="1"/>
          </p:cNvSpPr>
          <p:nvPr/>
        </p:nvSpPr>
        <p:spPr bwMode="auto">
          <a:xfrm>
            <a:off x="4648200" y="259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7682" name="Text Box 31"/>
          <p:cNvSpPr txBox="1">
            <a:spLocks noChangeArrowheads="1"/>
          </p:cNvSpPr>
          <p:nvPr/>
        </p:nvSpPr>
        <p:spPr bwMode="auto">
          <a:xfrm>
            <a:off x="3657600" y="2667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PRO</a:t>
            </a:r>
          </a:p>
        </p:txBody>
      </p:sp>
      <p:sp>
        <p:nvSpPr>
          <p:cNvPr id="27683" name="Text Box 32"/>
          <p:cNvSpPr txBox="1">
            <a:spLocks noChangeArrowheads="1"/>
          </p:cNvSpPr>
          <p:nvPr/>
        </p:nvSpPr>
        <p:spPr bwMode="auto">
          <a:xfrm>
            <a:off x="5334000" y="3810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PRO</a:t>
            </a:r>
          </a:p>
        </p:txBody>
      </p:sp>
      <p:sp>
        <p:nvSpPr>
          <p:cNvPr id="27684" name="Text Box 33"/>
          <p:cNvSpPr txBox="1">
            <a:spLocks noChangeArrowheads="1"/>
          </p:cNvSpPr>
          <p:nvPr/>
        </p:nvSpPr>
        <p:spPr bwMode="auto">
          <a:xfrm>
            <a:off x="6096000" y="3810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7685" name="Text Box 34"/>
          <p:cNvSpPr txBox="1">
            <a:spLocks noChangeArrowheads="1"/>
          </p:cNvSpPr>
          <p:nvPr/>
        </p:nvSpPr>
        <p:spPr bwMode="auto">
          <a:xfrm>
            <a:off x="6477000" y="4343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ADJ</a:t>
            </a:r>
          </a:p>
        </p:txBody>
      </p:sp>
      <p:sp>
        <p:nvSpPr>
          <p:cNvPr id="27686" name="Text Box 35"/>
          <p:cNvSpPr txBox="1">
            <a:spLocks noChangeArrowheads="1"/>
          </p:cNvSpPr>
          <p:nvPr/>
        </p:nvSpPr>
        <p:spPr bwMode="auto">
          <a:xfrm>
            <a:off x="7086600" y="4953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ADJ</a:t>
            </a:r>
          </a:p>
        </p:txBody>
      </p:sp>
      <p:sp>
        <p:nvSpPr>
          <p:cNvPr id="27687" name="Text Box 36"/>
          <p:cNvSpPr txBox="1">
            <a:spLocks noChangeArrowheads="1"/>
          </p:cNvSpPr>
          <p:nvPr/>
        </p:nvSpPr>
        <p:spPr bwMode="auto">
          <a:xfrm>
            <a:off x="8153400" y="4953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7688" name="Text Box 37"/>
          <p:cNvSpPr txBox="1">
            <a:spLocks noChangeArrowheads="1"/>
          </p:cNvSpPr>
          <p:nvPr/>
        </p:nvSpPr>
        <p:spPr bwMode="auto">
          <a:xfrm>
            <a:off x="3810000" y="3352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7689" name="Text Box 38"/>
          <p:cNvSpPr txBox="1">
            <a:spLocks noChangeArrowheads="1"/>
          </p:cNvSpPr>
          <p:nvPr/>
        </p:nvSpPr>
        <p:spPr bwMode="auto">
          <a:xfrm>
            <a:off x="4267200" y="3581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want</a:t>
            </a:r>
          </a:p>
        </p:txBody>
      </p:sp>
      <p:sp>
        <p:nvSpPr>
          <p:cNvPr id="27690" name="Text Box 39"/>
          <p:cNvSpPr txBox="1">
            <a:spLocks noChangeArrowheads="1"/>
          </p:cNvSpPr>
          <p:nvPr/>
        </p:nvSpPr>
        <p:spPr bwMode="auto">
          <a:xfrm>
            <a:off x="52578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7691" name="Text Box 40"/>
          <p:cNvSpPr txBox="1">
            <a:spLocks noChangeArrowheads="1"/>
          </p:cNvSpPr>
          <p:nvPr/>
        </p:nvSpPr>
        <p:spPr bwMode="auto">
          <a:xfrm>
            <a:off x="5638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27692" name="Text Box 41"/>
          <p:cNvSpPr txBox="1">
            <a:spLocks noChangeArrowheads="1"/>
          </p:cNvSpPr>
          <p:nvPr/>
        </p:nvSpPr>
        <p:spPr bwMode="auto">
          <a:xfrm>
            <a:off x="6096000" y="533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Ali’s</a:t>
            </a:r>
          </a:p>
        </p:txBody>
      </p:sp>
      <p:sp>
        <p:nvSpPr>
          <p:cNvPr id="27693" name="Text Box 42"/>
          <p:cNvSpPr txBox="1">
            <a:spLocks noChangeArrowheads="1"/>
          </p:cNvSpPr>
          <p:nvPr/>
        </p:nvSpPr>
        <p:spPr bwMode="auto">
          <a:xfrm>
            <a:off x="7086600" y="5562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.init</a:t>
            </a:r>
          </a:p>
        </p:txBody>
      </p:sp>
      <p:sp>
        <p:nvSpPr>
          <p:cNvPr id="27694" name="Text Box 43"/>
          <p:cNvSpPr txBox="1">
            <a:spLocks noChangeArrowheads="1"/>
          </p:cNvSpPr>
          <p:nvPr/>
        </p:nvSpPr>
        <p:spPr bwMode="auto">
          <a:xfrm>
            <a:off x="8001000" y="5562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27695" name="Line 44"/>
          <p:cNvSpPr>
            <a:spLocks noChangeShapeType="1"/>
          </p:cNvSpPr>
          <p:nvPr/>
        </p:nvSpPr>
        <p:spPr bwMode="auto">
          <a:xfrm>
            <a:off x="3962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96" name="Line 45"/>
          <p:cNvSpPr>
            <a:spLocks noChangeShapeType="1"/>
          </p:cNvSpPr>
          <p:nvPr/>
        </p:nvSpPr>
        <p:spPr bwMode="auto">
          <a:xfrm>
            <a:off x="73914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97" name="Line 46"/>
          <p:cNvSpPr>
            <a:spLocks noChangeShapeType="1"/>
          </p:cNvSpPr>
          <p:nvPr/>
        </p:nvSpPr>
        <p:spPr bwMode="auto">
          <a:xfrm>
            <a:off x="8305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51" name="AutoShape 47"/>
          <p:cNvSpPr>
            <a:spLocks noChangeArrowheads="1"/>
          </p:cNvSpPr>
          <p:nvPr/>
        </p:nvSpPr>
        <p:spPr bwMode="auto">
          <a:xfrm>
            <a:off x="3429000" y="4953000"/>
            <a:ext cx="1828800" cy="1143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99" name="Text Box 48"/>
          <p:cNvSpPr txBox="1">
            <a:spLocks noChangeArrowheads="1"/>
          </p:cNvSpPr>
          <p:nvPr/>
        </p:nvSpPr>
        <p:spPr bwMode="auto">
          <a:xfrm>
            <a:off x="838200" y="1905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Arial Black" panose="020B0A04020102020204" pitchFamily="34" charset="0"/>
                <a:cs typeface="Times New Roman" panose="02020603050405020304" pitchFamily="18" charset="0"/>
              </a:rPr>
              <a:t>stems</a:t>
            </a:r>
          </a:p>
        </p:txBody>
      </p:sp>
      <p:sp>
        <p:nvSpPr>
          <p:cNvPr id="27700" name="Text Box 49"/>
          <p:cNvSpPr txBox="1">
            <a:spLocks noChangeArrowheads="1"/>
          </p:cNvSpPr>
          <p:nvPr/>
        </p:nvSpPr>
        <p:spPr bwMode="auto">
          <a:xfrm>
            <a:off x="7620000" y="2743200"/>
            <a:ext cx="121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Arial Black" panose="020B0A04020102020204" pitchFamily="34" charset="0"/>
                <a:cs typeface="Times New Roman" panose="02020603050405020304" pitchFamily="18" charset="0"/>
              </a:rPr>
              <a:t>Parse tree</a:t>
            </a:r>
          </a:p>
        </p:txBody>
      </p:sp>
      <p:sp>
        <p:nvSpPr>
          <p:cNvPr id="27701" name="WordArt 50" descr="Narrow vertical"/>
          <p:cNvSpPr>
            <a:spLocks noChangeArrowheads="1" noChangeShapeType="1" noTextEdit="1"/>
          </p:cNvSpPr>
          <p:nvPr/>
        </p:nvSpPr>
        <p:spPr bwMode="auto">
          <a:xfrm>
            <a:off x="6324600" y="304800"/>
            <a:ext cx="2381250" cy="9318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 panose="020B0A04020102020204" pitchFamily="34" charset="0"/>
              </a:rPr>
              <a:t>Syntactic</a:t>
            </a:r>
          </a:p>
        </p:txBody>
      </p:sp>
      <p:sp>
        <p:nvSpPr>
          <p:cNvPr id="27702" name="WordArt 51" descr="Narrow vertical"/>
          <p:cNvSpPr>
            <a:spLocks noChangeArrowheads="1" noChangeShapeType="1" noTextEdit="1"/>
          </p:cNvSpPr>
          <p:nvPr/>
        </p:nvSpPr>
        <p:spPr bwMode="auto">
          <a:xfrm>
            <a:off x="6400800" y="1371600"/>
            <a:ext cx="2381250" cy="8556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 panose="020B0A04020102020204" pitchFamily="34" charset="0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F8E6A66-BE70-4C3D-91C3-CE8292CD5103}" type="slidenum">
              <a:rPr lang="ar-SA" altLang="en-US"/>
              <a:pPr/>
              <a:t>25</a:t>
            </a:fld>
            <a:endParaRPr lang="en-US" altLang="en-US"/>
          </a:p>
        </p:txBody>
      </p:sp>
      <p:sp>
        <p:nvSpPr>
          <p:cNvPr id="28677" name="Line 2"/>
          <p:cNvSpPr>
            <a:spLocks noChangeShapeType="1"/>
          </p:cNvSpPr>
          <p:nvPr/>
        </p:nvSpPr>
        <p:spPr bwMode="auto">
          <a:xfrm flipH="1">
            <a:off x="1600200" y="1828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Line 3"/>
          <p:cNvSpPr>
            <a:spLocks noChangeShapeType="1"/>
          </p:cNvSpPr>
          <p:nvPr/>
        </p:nvSpPr>
        <p:spPr bwMode="auto">
          <a:xfrm>
            <a:off x="2286000" y="182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1295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 flipH="1">
            <a:off x="2209800" y="259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2971800" y="2514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20574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 flipH="1">
            <a:off x="28956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35814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Line 10"/>
          <p:cNvSpPr>
            <a:spLocks noChangeShapeType="1"/>
          </p:cNvSpPr>
          <p:nvPr/>
        </p:nvSpPr>
        <p:spPr bwMode="auto">
          <a:xfrm>
            <a:off x="28194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>
            <a:off x="2667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 flipH="1">
            <a:off x="33528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8" name="Line 13"/>
          <p:cNvSpPr>
            <a:spLocks noChangeShapeType="1"/>
          </p:cNvSpPr>
          <p:nvPr/>
        </p:nvSpPr>
        <p:spPr bwMode="auto">
          <a:xfrm>
            <a:off x="33528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14"/>
          <p:cNvSpPr>
            <a:spLocks noChangeShapeType="1"/>
          </p:cNvSpPr>
          <p:nvPr/>
        </p:nvSpPr>
        <p:spPr bwMode="auto">
          <a:xfrm>
            <a:off x="41148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Line 15"/>
          <p:cNvSpPr>
            <a:spLocks noChangeShapeType="1"/>
          </p:cNvSpPr>
          <p:nvPr/>
        </p:nvSpPr>
        <p:spPr bwMode="auto">
          <a:xfrm flipH="1">
            <a:off x="4038600" y="4343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Line 16"/>
          <p:cNvSpPr>
            <a:spLocks noChangeShapeType="1"/>
          </p:cNvSpPr>
          <p:nvPr/>
        </p:nvSpPr>
        <p:spPr bwMode="auto">
          <a:xfrm>
            <a:off x="38862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2" name="Line 17"/>
          <p:cNvSpPr>
            <a:spLocks noChangeShapeType="1"/>
          </p:cNvSpPr>
          <p:nvPr/>
        </p:nvSpPr>
        <p:spPr bwMode="auto">
          <a:xfrm>
            <a:off x="4648200" y="4343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3" name="Line 18"/>
          <p:cNvSpPr>
            <a:spLocks noChangeShapeType="1"/>
          </p:cNvSpPr>
          <p:nvPr/>
        </p:nvSpPr>
        <p:spPr bwMode="auto">
          <a:xfrm flipH="1">
            <a:off x="4648200" y="4876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4" name="Line 19"/>
          <p:cNvSpPr>
            <a:spLocks noChangeShapeType="1"/>
          </p:cNvSpPr>
          <p:nvPr/>
        </p:nvSpPr>
        <p:spPr bwMode="auto">
          <a:xfrm>
            <a:off x="53340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5" name="Text Box 20"/>
          <p:cNvSpPr txBox="1">
            <a:spLocks noChangeArrowheads="1"/>
          </p:cNvSpPr>
          <p:nvPr/>
        </p:nvSpPr>
        <p:spPr bwMode="auto">
          <a:xfrm>
            <a:off x="19812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8696" name="Text Box 21"/>
          <p:cNvSpPr txBox="1">
            <a:spLocks noChangeArrowheads="1"/>
          </p:cNvSpPr>
          <p:nvPr/>
        </p:nvSpPr>
        <p:spPr bwMode="auto">
          <a:xfrm>
            <a:off x="1066800" y="1981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28697" name="Text Box 22"/>
          <p:cNvSpPr txBox="1">
            <a:spLocks noChangeArrowheads="1"/>
          </p:cNvSpPr>
          <p:nvPr/>
        </p:nvSpPr>
        <p:spPr bwMode="auto">
          <a:xfrm>
            <a:off x="2438400" y="213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VP</a:t>
            </a:r>
          </a:p>
        </p:txBody>
      </p:sp>
      <p:sp>
        <p:nvSpPr>
          <p:cNvPr id="28698" name="Text Box 23"/>
          <p:cNvSpPr txBox="1">
            <a:spLocks noChangeArrowheads="1"/>
          </p:cNvSpPr>
          <p:nvPr/>
        </p:nvSpPr>
        <p:spPr bwMode="auto">
          <a:xfrm>
            <a:off x="4800600" y="4495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28699" name="Text Box 24"/>
          <p:cNvSpPr txBox="1">
            <a:spLocks noChangeArrowheads="1"/>
          </p:cNvSpPr>
          <p:nvPr/>
        </p:nvSpPr>
        <p:spPr bwMode="auto">
          <a:xfrm>
            <a:off x="41148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28700" name="Text Box 25"/>
          <p:cNvSpPr txBox="1">
            <a:spLocks noChangeArrowheads="1"/>
          </p:cNvSpPr>
          <p:nvPr/>
        </p:nvSpPr>
        <p:spPr bwMode="auto">
          <a:xfrm>
            <a:off x="2590800" y="3352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3581400" y="3352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VP</a:t>
            </a:r>
          </a:p>
        </p:txBody>
      </p:sp>
      <p:sp>
        <p:nvSpPr>
          <p:cNvPr id="28702" name="Text Box 27"/>
          <p:cNvSpPr txBox="1">
            <a:spLocks noChangeArrowheads="1"/>
          </p:cNvSpPr>
          <p:nvPr/>
        </p:nvSpPr>
        <p:spPr bwMode="auto">
          <a:xfrm>
            <a:off x="3124200" y="2667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8703" name="Text Box 28"/>
          <p:cNvSpPr txBox="1">
            <a:spLocks noChangeArrowheads="1"/>
          </p:cNvSpPr>
          <p:nvPr/>
        </p:nvSpPr>
        <p:spPr bwMode="auto">
          <a:xfrm>
            <a:off x="1828800" y="2743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8704" name="Text Box 29"/>
          <p:cNvSpPr txBox="1">
            <a:spLocks noChangeArrowheads="1"/>
          </p:cNvSpPr>
          <p:nvPr/>
        </p:nvSpPr>
        <p:spPr bwMode="auto">
          <a:xfrm>
            <a:off x="8382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PRO</a:t>
            </a:r>
          </a:p>
        </p:txBody>
      </p:sp>
      <p:sp>
        <p:nvSpPr>
          <p:cNvPr id="28705" name="Text Box 30"/>
          <p:cNvSpPr txBox="1">
            <a:spLocks noChangeArrowheads="1"/>
          </p:cNvSpPr>
          <p:nvPr/>
        </p:nvSpPr>
        <p:spPr bwMode="auto">
          <a:xfrm>
            <a:off x="2514600" y="3962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PRO</a:t>
            </a:r>
          </a:p>
        </p:txBody>
      </p:sp>
      <p:sp>
        <p:nvSpPr>
          <p:cNvPr id="28706" name="Text Box 31"/>
          <p:cNvSpPr txBox="1">
            <a:spLocks noChangeArrowheads="1"/>
          </p:cNvSpPr>
          <p:nvPr/>
        </p:nvSpPr>
        <p:spPr bwMode="auto">
          <a:xfrm>
            <a:off x="3276600" y="3962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8707" name="Text Box 32"/>
          <p:cNvSpPr txBox="1">
            <a:spLocks noChangeArrowheads="1"/>
          </p:cNvSpPr>
          <p:nvPr/>
        </p:nvSpPr>
        <p:spPr bwMode="auto">
          <a:xfrm>
            <a:off x="3657600" y="4495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ADJ</a:t>
            </a:r>
          </a:p>
        </p:txBody>
      </p:sp>
      <p:sp>
        <p:nvSpPr>
          <p:cNvPr id="28708" name="Text Box 33"/>
          <p:cNvSpPr txBox="1">
            <a:spLocks noChangeArrowheads="1"/>
          </p:cNvSpPr>
          <p:nvPr/>
        </p:nvSpPr>
        <p:spPr bwMode="auto">
          <a:xfrm>
            <a:off x="4267200" y="5105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ADJ</a:t>
            </a:r>
          </a:p>
        </p:txBody>
      </p:sp>
      <p:sp>
        <p:nvSpPr>
          <p:cNvPr id="28709" name="Text Box 34"/>
          <p:cNvSpPr txBox="1">
            <a:spLocks noChangeArrowheads="1"/>
          </p:cNvSpPr>
          <p:nvPr/>
        </p:nvSpPr>
        <p:spPr bwMode="auto">
          <a:xfrm>
            <a:off x="5334000" y="510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8710" name="Text Box 35"/>
          <p:cNvSpPr txBox="1">
            <a:spLocks noChangeArrowheads="1"/>
          </p:cNvSpPr>
          <p:nvPr/>
        </p:nvSpPr>
        <p:spPr bwMode="auto">
          <a:xfrm>
            <a:off x="990600" y="3505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8711" name="Text Box 36"/>
          <p:cNvSpPr txBox="1">
            <a:spLocks noChangeArrowheads="1"/>
          </p:cNvSpPr>
          <p:nvPr/>
        </p:nvSpPr>
        <p:spPr bwMode="auto">
          <a:xfrm>
            <a:off x="1447800" y="3733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want</a:t>
            </a:r>
          </a:p>
        </p:txBody>
      </p:sp>
      <p:sp>
        <p:nvSpPr>
          <p:cNvPr id="28712" name="Text Box 37"/>
          <p:cNvSpPr txBox="1">
            <a:spLocks noChangeArrowheads="1"/>
          </p:cNvSpPr>
          <p:nvPr/>
        </p:nvSpPr>
        <p:spPr bwMode="auto">
          <a:xfrm>
            <a:off x="2438400" y="4876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8713" name="Text Box 38"/>
          <p:cNvSpPr txBox="1">
            <a:spLocks noChangeArrowheads="1"/>
          </p:cNvSpPr>
          <p:nvPr/>
        </p:nvSpPr>
        <p:spPr bwMode="auto">
          <a:xfrm>
            <a:off x="2819400" y="4876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28714" name="Text Box 39"/>
          <p:cNvSpPr txBox="1">
            <a:spLocks noChangeArrowheads="1"/>
          </p:cNvSpPr>
          <p:nvPr/>
        </p:nvSpPr>
        <p:spPr bwMode="auto">
          <a:xfrm>
            <a:off x="3276600" y="5486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Ali’s</a:t>
            </a:r>
          </a:p>
        </p:txBody>
      </p:sp>
      <p:sp>
        <p:nvSpPr>
          <p:cNvPr id="28715" name="Text Box 40"/>
          <p:cNvSpPr txBox="1">
            <a:spLocks noChangeArrowheads="1"/>
          </p:cNvSpPr>
          <p:nvPr/>
        </p:nvSpPr>
        <p:spPr bwMode="auto">
          <a:xfrm>
            <a:off x="4267200" y="5715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.init</a:t>
            </a:r>
          </a:p>
        </p:txBody>
      </p:sp>
      <p:sp>
        <p:nvSpPr>
          <p:cNvPr id="28716" name="Text Box 41"/>
          <p:cNvSpPr txBox="1">
            <a:spLocks noChangeArrowheads="1"/>
          </p:cNvSpPr>
          <p:nvPr/>
        </p:nvSpPr>
        <p:spPr bwMode="auto">
          <a:xfrm>
            <a:off x="5181600" y="5715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00"/>
                </a:solidFill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28717" name="Line 42"/>
          <p:cNvSpPr>
            <a:spLocks noChangeShapeType="1"/>
          </p:cNvSpPr>
          <p:nvPr/>
        </p:nvSpPr>
        <p:spPr bwMode="auto">
          <a:xfrm>
            <a:off x="11430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18" name="Line 43"/>
          <p:cNvSpPr>
            <a:spLocks noChangeShapeType="1"/>
          </p:cNvSpPr>
          <p:nvPr/>
        </p:nvSpPr>
        <p:spPr bwMode="auto">
          <a:xfrm>
            <a:off x="45720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19" name="Line 44"/>
          <p:cNvSpPr>
            <a:spLocks noChangeShapeType="1"/>
          </p:cNvSpPr>
          <p:nvPr/>
        </p:nvSpPr>
        <p:spPr bwMode="auto">
          <a:xfrm>
            <a:off x="54864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73" name="AutoShape 45"/>
          <p:cNvSpPr>
            <a:spLocks noChangeArrowheads="1"/>
          </p:cNvSpPr>
          <p:nvPr/>
        </p:nvSpPr>
        <p:spPr bwMode="auto">
          <a:xfrm rot="-2562823">
            <a:off x="5257800" y="3124200"/>
            <a:ext cx="1524000" cy="1143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21" name="Text Box 46"/>
          <p:cNvSpPr txBox="1">
            <a:spLocks noChangeArrowheads="1"/>
          </p:cNvSpPr>
          <p:nvPr/>
        </p:nvSpPr>
        <p:spPr bwMode="auto">
          <a:xfrm>
            <a:off x="990600" y="5562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Arial Black" panose="020B0A04020102020204" pitchFamily="34" charset="0"/>
                <a:cs typeface="Times New Roman" panose="02020603050405020304" pitchFamily="18" charset="0"/>
              </a:rPr>
              <a:t>Parse tree</a:t>
            </a:r>
          </a:p>
        </p:txBody>
      </p:sp>
      <p:grpSp>
        <p:nvGrpSpPr>
          <p:cNvPr id="28722" name="Group 47"/>
          <p:cNvGrpSpPr>
            <a:grpSpLocks/>
          </p:cNvGrpSpPr>
          <p:nvPr/>
        </p:nvGrpSpPr>
        <p:grpSpPr bwMode="auto">
          <a:xfrm>
            <a:off x="5105400" y="228600"/>
            <a:ext cx="3810000" cy="3276600"/>
            <a:chOff x="3216" y="144"/>
            <a:chExt cx="2400" cy="2064"/>
          </a:xfrm>
        </p:grpSpPr>
        <p:sp>
          <p:nvSpPr>
            <p:cNvPr id="28726" name="Oval 48"/>
            <p:cNvSpPr>
              <a:spLocks noChangeArrowheads="1"/>
            </p:cNvSpPr>
            <p:nvPr/>
          </p:nvSpPr>
          <p:spPr bwMode="auto">
            <a:xfrm>
              <a:off x="3216" y="384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8727" name="Oval 49"/>
            <p:cNvSpPr>
              <a:spLocks noChangeArrowheads="1"/>
            </p:cNvSpPr>
            <p:nvPr/>
          </p:nvSpPr>
          <p:spPr bwMode="auto">
            <a:xfrm>
              <a:off x="3216" y="119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want</a:t>
              </a:r>
            </a:p>
          </p:txBody>
        </p:sp>
        <p:sp>
          <p:nvSpPr>
            <p:cNvPr id="28728" name="Oval 50"/>
            <p:cNvSpPr>
              <a:spLocks noChangeArrowheads="1"/>
            </p:cNvSpPr>
            <p:nvPr/>
          </p:nvSpPr>
          <p:spPr bwMode="auto">
            <a:xfrm>
              <a:off x="4116" y="119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print</a:t>
              </a:r>
            </a:p>
          </p:txBody>
        </p:sp>
        <p:sp>
          <p:nvSpPr>
            <p:cNvPr id="28729" name="Oval 51"/>
            <p:cNvSpPr>
              <a:spLocks noChangeArrowheads="1"/>
            </p:cNvSpPr>
            <p:nvPr/>
          </p:nvSpPr>
          <p:spPr bwMode="auto">
            <a:xfrm>
              <a:off x="4916" y="384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Ali</a:t>
              </a:r>
            </a:p>
          </p:txBody>
        </p:sp>
        <p:sp>
          <p:nvSpPr>
            <p:cNvPr id="28730" name="Oval 52"/>
            <p:cNvSpPr>
              <a:spLocks noChangeArrowheads="1"/>
            </p:cNvSpPr>
            <p:nvPr/>
          </p:nvSpPr>
          <p:spPr bwMode="auto">
            <a:xfrm>
              <a:off x="4983" y="1898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.init</a:t>
              </a:r>
            </a:p>
          </p:txBody>
        </p:sp>
        <p:sp>
          <p:nvSpPr>
            <p:cNvPr id="28731" name="Oval 53"/>
            <p:cNvSpPr>
              <a:spLocks noChangeArrowheads="1"/>
            </p:cNvSpPr>
            <p:nvPr/>
          </p:nvSpPr>
          <p:spPr bwMode="auto">
            <a:xfrm>
              <a:off x="4949" y="119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file</a:t>
              </a:r>
            </a:p>
          </p:txBody>
        </p:sp>
        <p:sp>
          <p:nvSpPr>
            <p:cNvPr id="28732" name="Line 54"/>
            <p:cNvSpPr>
              <a:spLocks noChangeShapeType="1"/>
            </p:cNvSpPr>
            <p:nvPr/>
          </p:nvSpPr>
          <p:spPr bwMode="auto">
            <a:xfrm flipV="1">
              <a:off x="3383" y="733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3" name="Line 55"/>
            <p:cNvSpPr>
              <a:spLocks noChangeShapeType="1"/>
            </p:cNvSpPr>
            <p:nvPr/>
          </p:nvSpPr>
          <p:spPr bwMode="auto">
            <a:xfrm>
              <a:off x="3549" y="1354"/>
              <a:ext cx="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4" name="Line 56"/>
            <p:cNvSpPr>
              <a:spLocks noChangeShapeType="1"/>
            </p:cNvSpPr>
            <p:nvPr/>
          </p:nvSpPr>
          <p:spPr bwMode="auto">
            <a:xfrm>
              <a:off x="4483" y="1354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5" name="Line 57"/>
            <p:cNvSpPr>
              <a:spLocks noChangeShapeType="1"/>
            </p:cNvSpPr>
            <p:nvPr/>
          </p:nvSpPr>
          <p:spPr bwMode="auto">
            <a:xfrm flipV="1">
              <a:off x="5083" y="772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6" name="Line 58"/>
            <p:cNvSpPr>
              <a:spLocks noChangeShapeType="1"/>
            </p:cNvSpPr>
            <p:nvPr/>
          </p:nvSpPr>
          <p:spPr bwMode="auto">
            <a:xfrm>
              <a:off x="5116" y="158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37" name="Rectangle 59"/>
            <p:cNvSpPr>
              <a:spLocks noChangeArrowheads="1"/>
            </p:cNvSpPr>
            <p:nvPr/>
          </p:nvSpPr>
          <p:spPr bwMode="auto">
            <a:xfrm>
              <a:off x="3316" y="850"/>
              <a:ext cx="4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who</a:t>
              </a:r>
            </a:p>
          </p:txBody>
        </p:sp>
        <p:sp>
          <p:nvSpPr>
            <p:cNvPr id="28738" name="Rectangle 60"/>
            <p:cNvSpPr>
              <a:spLocks noChangeArrowheads="1"/>
            </p:cNvSpPr>
            <p:nvPr/>
          </p:nvSpPr>
          <p:spPr bwMode="auto">
            <a:xfrm>
              <a:off x="3516" y="1393"/>
              <a:ext cx="4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what</a:t>
              </a:r>
            </a:p>
          </p:txBody>
        </p:sp>
        <p:sp>
          <p:nvSpPr>
            <p:cNvPr id="28739" name="Rectangle 61"/>
            <p:cNvSpPr>
              <a:spLocks noChangeArrowheads="1"/>
            </p:cNvSpPr>
            <p:nvPr/>
          </p:nvSpPr>
          <p:spPr bwMode="auto">
            <a:xfrm>
              <a:off x="3649" y="539"/>
              <a:ext cx="4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who</a:t>
              </a:r>
            </a:p>
          </p:txBody>
        </p:sp>
        <p:sp>
          <p:nvSpPr>
            <p:cNvPr id="28740" name="Line 62"/>
            <p:cNvSpPr>
              <a:spLocks noChangeShapeType="1"/>
            </p:cNvSpPr>
            <p:nvPr/>
          </p:nvSpPr>
          <p:spPr bwMode="auto">
            <a:xfrm flipV="1">
              <a:off x="4249" y="539"/>
              <a:ext cx="0" cy="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41" name="Line 63"/>
            <p:cNvSpPr>
              <a:spLocks noChangeShapeType="1"/>
            </p:cNvSpPr>
            <p:nvPr/>
          </p:nvSpPr>
          <p:spPr bwMode="auto">
            <a:xfrm flipH="1">
              <a:off x="3549" y="539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42" name="Rectangle 64"/>
            <p:cNvSpPr>
              <a:spLocks noChangeArrowheads="1"/>
            </p:cNvSpPr>
            <p:nvPr/>
          </p:nvSpPr>
          <p:spPr bwMode="auto">
            <a:xfrm>
              <a:off x="5083" y="889"/>
              <a:ext cx="4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Who’s</a:t>
              </a:r>
            </a:p>
          </p:txBody>
        </p:sp>
        <p:sp>
          <p:nvSpPr>
            <p:cNvPr id="28743" name="Rectangle 65"/>
            <p:cNvSpPr>
              <a:spLocks noChangeArrowheads="1"/>
            </p:cNvSpPr>
            <p:nvPr/>
          </p:nvSpPr>
          <p:spPr bwMode="auto">
            <a:xfrm>
              <a:off x="4449" y="1393"/>
              <a:ext cx="4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what</a:t>
              </a:r>
            </a:p>
          </p:txBody>
        </p:sp>
        <p:sp>
          <p:nvSpPr>
            <p:cNvPr id="28744" name="Rectangle 66"/>
            <p:cNvSpPr>
              <a:spLocks noChangeArrowheads="1"/>
            </p:cNvSpPr>
            <p:nvPr/>
          </p:nvSpPr>
          <p:spPr bwMode="auto">
            <a:xfrm>
              <a:off x="5149" y="1626"/>
              <a:ext cx="4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>
                  <a:cs typeface="Times New Roman" panose="02020603050405020304" pitchFamily="18" charset="0"/>
                </a:rPr>
                <a:t>type</a:t>
              </a:r>
            </a:p>
          </p:txBody>
        </p:sp>
        <p:sp>
          <p:nvSpPr>
            <p:cNvPr id="28745" name="Text Box 67"/>
            <p:cNvSpPr txBox="1">
              <a:spLocks noChangeArrowheads="1"/>
            </p:cNvSpPr>
            <p:nvPr/>
          </p:nvSpPr>
          <p:spPr bwMode="auto">
            <a:xfrm>
              <a:off x="3552" y="144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en-US" sz="2000">
                  <a:latin typeface="Arial Black" panose="020B0A04020102020204" pitchFamily="34" charset="0"/>
                  <a:cs typeface="Times New Roman" panose="02020603050405020304" pitchFamily="18" charset="0"/>
                </a:rPr>
                <a:t>Semantic Net</a:t>
              </a:r>
            </a:p>
          </p:txBody>
        </p:sp>
      </p:grpSp>
      <p:sp>
        <p:nvSpPr>
          <p:cNvPr id="28723" name="WordArt 68"/>
          <p:cNvSpPr>
            <a:spLocks noChangeArrowheads="1" noChangeShapeType="1" noTextEdit="1"/>
          </p:cNvSpPr>
          <p:nvPr/>
        </p:nvSpPr>
        <p:spPr bwMode="auto">
          <a:xfrm>
            <a:off x="1524000" y="457200"/>
            <a:ext cx="216217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28724" name="WordArt 69" descr="Narrow vertical"/>
          <p:cNvSpPr>
            <a:spLocks noChangeArrowheads="1" noChangeShapeType="1" noTextEdit="1"/>
          </p:cNvSpPr>
          <p:nvPr/>
        </p:nvSpPr>
        <p:spPr bwMode="auto">
          <a:xfrm>
            <a:off x="6400800" y="4419600"/>
            <a:ext cx="2381250" cy="7794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 panose="020B0A04020102020204" pitchFamily="34" charset="0"/>
              </a:rPr>
              <a:t>Semantic</a:t>
            </a:r>
          </a:p>
        </p:txBody>
      </p:sp>
      <p:sp>
        <p:nvSpPr>
          <p:cNvPr id="28725" name="WordArt 70" descr="Narrow vertical"/>
          <p:cNvSpPr>
            <a:spLocks noChangeArrowheads="1" noChangeShapeType="1" noTextEdit="1"/>
          </p:cNvSpPr>
          <p:nvPr/>
        </p:nvSpPr>
        <p:spPr bwMode="auto">
          <a:xfrm>
            <a:off x="6400800" y="5257800"/>
            <a:ext cx="2381250" cy="8556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 panose="020B0A04020102020204" pitchFamily="34" charset="0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5E862F4-364A-4815-B5C5-86875181D0E8}" type="slidenum">
              <a:rPr lang="ar-SA" altLang="en-US"/>
              <a:pPr/>
              <a:t>26</a:t>
            </a:fld>
            <a:endParaRPr lang="en-US" altLang="en-US"/>
          </a:p>
        </p:txBody>
      </p:sp>
      <p:sp>
        <p:nvSpPr>
          <p:cNvPr id="29701" name="Oval 2"/>
          <p:cNvSpPr>
            <a:spLocks noChangeArrowheads="1"/>
          </p:cNvSpPr>
          <p:nvPr/>
        </p:nvSpPr>
        <p:spPr bwMode="auto">
          <a:xfrm>
            <a:off x="838200" y="2895600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838200" y="4189413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want</a:t>
            </a:r>
          </a:p>
        </p:txBody>
      </p:sp>
      <p:sp>
        <p:nvSpPr>
          <p:cNvPr id="29703" name="Oval 4"/>
          <p:cNvSpPr>
            <a:spLocks noChangeArrowheads="1"/>
          </p:cNvSpPr>
          <p:nvPr/>
        </p:nvSpPr>
        <p:spPr bwMode="auto">
          <a:xfrm>
            <a:off x="2266950" y="4189413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3536950" y="2895600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Ali</a:t>
            </a:r>
          </a:p>
        </p:txBody>
      </p:sp>
      <p:sp>
        <p:nvSpPr>
          <p:cNvPr id="29705" name="Oval 6"/>
          <p:cNvSpPr>
            <a:spLocks noChangeArrowheads="1"/>
          </p:cNvSpPr>
          <p:nvPr/>
        </p:nvSpPr>
        <p:spPr bwMode="auto">
          <a:xfrm>
            <a:off x="3643313" y="5299075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.init</a:t>
            </a:r>
          </a:p>
        </p:txBody>
      </p:sp>
      <p:sp>
        <p:nvSpPr>
          <p:cNvPr id="29706" name="Oval 7"/>
          <p:cNvSpPr>
            <a:spLocks noChangeArrowheads="1"/>
          </p:cNvSpPr>
          <p:nvPr/>
        </p:nvSpPr>
        <p:spPr bwMode="auto">
          <a:xfrm>
            <a:off x="3589338" y="4189413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29707" name="Line 8"/>
          <p:cNvSpPr>
            <a:spLocks noChangeShapeType="1"/>
          </p:cNvSpPr>
          <p:nvPr/>
        </p:nvSpPr>
        <p:spPr bwMode="auto">
          <a:xfrm flipV="1">
            <a:off x="1103313" y="3449638"/>
            <a:ext cx="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8" name="Line 9"/>
          <p:cNvSpPr>
            <a:spLocks noChangeShapeType="1"/>
          </p:cNvSpPr>
          <p:nvPr/>
        </p:nvSpPr>
        <p:spPr bwMode="auto">
          <a:xfrm>
            <a:off x="1366838" y="4435475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9" name="Line 10"/>
          <p:cNvSpPr>
            <a:spLocks noChangeShapeType="1"/>
          </p:cNvSpPr>
          <p:nvPr/>
        </p:nvSpPr>
        <p:spPr bwMode="auto">
          <a:xfrm>
            <a:off x="2849563" y="4435475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0" name="Line 11"/>
          <p:cNvSpPr>
            <a:spLocks noChangeShapeType="1"/>
          </p:cNvSpPr>
          <p:nvPr/>
        </p:nvSpPr>
        <p:spPr bwMode="auto">
          <a:xfrm flipV="1">
            <a:off x="3802063" y="3511550"/>
            <a:ext cx="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1" name="Line 12"/>
          <p:cNvSpPr>
            <a:spLocks noChangeShapeType="1"/>
          </p:cNvSpPr>
          <p:nvPr/>
        </p:nvSpPr>
        <p:spPr bwMode="auto">
          <a:xfrm>
            <a:off x="3854450" y="4805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3"/>
          <p:cNvSpPr>
            <a:spLocks noChangeArrowheads="1"/>
          </p:cNvSpPr>
          <p:nvPr/>
        </p:nvSpPr>
        <p:spPr bwMode="auto">
          <a:xfrm>
            <a:off x="996950" y="3635375"/>
            <a:ext cx="74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who</a:t>
            </a:r>
          </a:p>
        </p:txBody>
      </p:sp>
      <p:sp>
        <p:nvSpPr>
          <p:cNvPr id="29713" name="Rectangle 14"/>
          <p:cNvSpPr>
            <a:spLocks noChangeArrowheads="1"/>
          </p:cNvSpPr>
          <p:nvPr/>
        </p:nvSpPr>
        <p:spPr bwMode="auto">
          <a:xfrm>
            <a:off x="1314450" y="4497388"/>
            <a:ext cx="741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what</a:t>
            </a:r>
          </a:p>
        </p:txBody>
      </p:sp>
      <p:sp>
        <p:nvSpPr>
          <p:cNvPr id="29714" name="Rectangle 15"/>
          <p:cNvSpPr>
            <a:spLocks noChangeArrowheads="1"/>
          </p:cNvSpPr>
          <p:nvPr/>
        </p:nvSpPr>
        <p:spPr bwMode="auto">
          <a:xfrm>
            <a:off x="1525588" y="3141663"/>
            <a:ext cx="741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who</a:t>
            </a:r>
          </a:p>
        </p:txBody>
      </p:sp>
      <p:sp>
        <p:nvSpPr>
          <p:cNvPr id="29715" name="Line 16"/>
          <p:cNvSpPr>
            <a:spLocks noChangeShapeType="1"/>
          </p:cNvSpPr>
          <p:nvPr/>
        </p:nvSpPr>
        <p:spPr bwMode="auto">
          <a:xfrm flipV="1">
            <a:off x="2478088" y="3141663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6" name="Line 17"/>
          <p:cNvSpPr>
            <a:spLocks noChangeShapeType="1"/>
          </p:cNvSpPr>
          <p:nvPr/>
        </p:nvSpPr>
        <p:spPr bwMode="auto">
          <a:xfrm flipH="1">
            <a:off x="1366838" y="3141663"/>
            <a:ext cx="1111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7" name="Rectangle 18"/>
          <p:cNvSpPr>
            <a:spLocks noChangeArrowheads="1"/>
          </p:cNvSpPr>
          <p:nvPr/>
        </p:nvSpPr>
        <p:spPr bwMode="auto">
          <a:xfrm>
            <a:off x="3802063" y="3697288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Who’s</a:t>
            </a:r>
          </a:p>
        </p:txBody>
      </p:sp>
      <p:sp>
        <p:nvSpPr>
          <p:cNvPr id="29718" name="Rectangle 19"/>
          <p:cNvSpPr>
            <a:spLocks noChangeArrowheads="1"/>
          </p:cNvSpPr>
          <p:nvPr/>
        </p:nvSpPr>
        <p:spPr bwMode="auto">
          <a:xfrm>
            <a:off x="2795588" y="4497388"/>
            <a:ext cx="741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what</a:t>
            </a:r>
          </a:p>
        </p:txBody>
      </p:sp>
      <p:sp>
        <p:nvSpPr>
          <p:cNvPr id="29719" name="Rectangle 20"/>
          <p:cNvSpPr>
            <a:spLocks noChangeArrowheads="1"/>
          </p:cNvSpPr>
          <p:nvPr/>
        </p:nvSpPr>
        <p:spPr bwMode="auto">
          <a:xfrm>
            <a:off x="3906838" y="4867275"/>
            <a:ext cx="741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29720" name="Text Box 21"/>
          <p:cNvSpPr txBox="1">
            <a:spLocks noChangeArrowheads="1"/>
          </p:cNvSpPr>
          <p:nvPr/>
        </p:nvSpPr>
        <p:spPr bwMode="auto">
          <a:xfrm>
            <a:off x="1066800" y="5181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000">
                <a:latin typeface="Arial Black" panose="020B0A04020102020204" pitchFamily="34" charset="0"/>
                <a:cs typeface="Times New Roman" panose="02020603050405020304" pitchFamily="18" charset="0"/>
              </a:rPr>
              <a:t>Semantic Net</a:t>
            </a:r>
          </a:p>
        </p:txBody>
      </p:sp>
      <p:sp>
        <p:nvSpPr>
          <p:cNvPr id="29721" name="Rectangle 22"/>
          <p:cNvSpPr>
            <a:spLocks noChangeArrowheads="1"/>
          </p:cNvSpPr>
          <p:nvPr/>
        </p:nvSpPr>
        <p:spPr bwMode="auto">
          <a:xfrm>
            <a:off x="4800600" y="609600"/>
            <a:ext cx="3733800" cy="2428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To whom the pronoun ‘I’ refers</a:t>
            </a:r>
          </a:p>
          <a:p>
            <a:pPr algn="l" rtl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To whom the proper noun ‘Ali’ refers</a:t>
            </a:r>
          </a:p>
          <a:p>
            <a:pPr algn="l" rtl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What are the files to be printed</a:t>
            </a: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 rot="75554">
            <a:off x="3429000" y="1447800"/>
            <a:ext cx="914400" cy="990600"/>
          </a:xfrm>
          <a:custGeom>
            <a:avLst/>
            <a:gdLst>
              <a:gd name="G0" fmla="+- 12427 0 0"/>
              <a:gd name="G1" fmla="+- 2668 0 0"/>
              <a:gd name="G2" fmla="+- 12158 0 2668"/>
              <a:gd name="G3" fmla="+- G2 0 2668"/>
              <a:gd name="G4" fmla="*/ G3 32768 32059"/>
              <a:gd name="G5" fmla="*/ G4 1 2"/>
              <a:gd name="G6" fmla="+- 21600 0 12427"/>
              <a:gd name="G7" fmla="*/ G6 2668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348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2668"/>
                </a:lnTo>
                <a:cubicBezTo>
                  <a:pt x="5564" y="2668"/>
                  <a:pt x="0" y="6917"/>
                  <a:pt x="0" y="12158"/>
                </a:cubicBezTo>
                <a:lnTo>
                  <a:pt x="0" y="21600"/>
                </a:lnTo>
                <a:lnTo>
                  <a:pt x="6973" y="21600"/>
                </a:lnTo>
                <a:lnTo>
                  <a:pt x="6973" y="12158"/>
                </a:lnTo>
                <a:cubicBezTo>
                  <a:pt x="6973" y="10685"/>
                  <a:pt x="9415" y="9490"/>
                  <a:pt x="12427" y="9490"/>
                </a:cubicBezTo>
                <a:lnTo>
                  <a:pt x="12427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23" name="WordArt 27"/>
          <p:cNvSpPr>
            <a:spLocks noChangeArrowheads="1" noChangeShapeType="1" noTextEdit="1"/>
          </p:cNvSpPr>
          <p:nvPr/>
        </p:nvSpPr>
        <p:spPr bwMode="auto">
          <a:xfrm>
            <a:off x="1295400" y="1600200"/>
            <a:ext cx="1981200" cy="762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 panose="020B0A04020102020204" pitchFamily="34" charset="0"/>
              </a:rPr>
              <a:t>Discourse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495800" y="5181600"/>
            <a:ext cx="4419600" cy="931863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Execute the command</a:t>
            </a:r>
          </a:p>
          <a:p>
            <a:pPr algn="l" rtl="0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lpr /ali/stuff.init</a:t>
            </a:r>
          </a:p>
        </p:txBody>
      </p:sp>
      <p:sp>
        <p:nvSpPr>
          <p:cNvPr id="29725" name="WordArt 29"/>
          <p:cNvSpPr>
            <a:spLocks noChangeArrowheads="1" noChangeShapeType="1" noTextEdit="1"/>
          </p:cNvSpPr>
          <p:nvPr/>
        </p:nvSpPr>
        <p:spPr bwMode="auto">
          <a:xfrm>
            <a:off x="6400800" y="3733800"/>
            <a:ext cx="2362200" cy="9144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 panose="020B0A04020102020204" pitchFamily="34" charset="0"/>
              </a:rPr>
              <a:t>Pragmatic</a:t>
            </a:r>
          </a:p>
        </p:txBody>
      </p:sp>
      <p:sp>
        <p:nvSpPr>
          <p:cNvPr id="49182" name="AutoShape 30"/>
          <p:cNvSpPr>
            <a:spLocks noChangeArrowheads="1"/>
          </p:cNvSpPr>
          <p:nvPr/>
        </p:nvSpPr>
        <p:spPr bwMode="auto">
          <a:xfrm rot="5400000">
            <a:off x="4953000" y="3657600"/>
            <a:ext cx="1295400" cy="990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27" name="WordArt 31"/>
          <p:cNvSpPr>
            <a:spLocks noChangeArrowheads="1" noChangeShapeType="1" noTextEdit="1"/>
          </p:cNvSpPr>
          <p:nvPr/>
        </p:nvSpPr>
        <p:spPr bwMode="auto">
          <a:xfrm>
            <a:off x="1524000" y="457200"/>
            <a:ext cx="216217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2BD8402-1651-404F-A4E1-B9435119D656}" type="slidenum">
              <a:rPr lang="ar-SA" altLang="en-US"/>
              <a:pPr/>
              <a:t>27</a:t>
            </a:fld>
            <a:endParaRPr lang="en-US" altLang="en-US"/>
          </a:p>
        </p:txBody>
      </p:sp>
      <p:grpSp>
        <p:nvGrpSpPr>
          <p:cNvPr id="30725" name="Group 2"/>
          <p:cNvGrpSpPr>
            <a:grpSpLocks/>
          </p:cNvGrpSpPr>
          <p:nvPr/>
        </p:nvGrpSpPr>
        <p:grpSpPr bwMode="auto">
          <a:xfrm>
            <a:off x="1143000" y="1371600"/>
            <a:ext cx="7848600" cy="4495800"/>
            <a:chOff x="624" y="1152"/>
            <a:chExt cx="4944" cy="2832"/>
          </a:xfrm>
        </p:grpSpPr>
        <p:sp>
          <p:nvSpPr>
            <p:cNvPr id="30728" name="Rectangle 3"/>
            <p:cNvSpPr>
              <a:spLocks noChangeArrowheads="1"/>
            </p:cNvSpPr>
            <p:nvPr/>
          </p:nvSpPr>
          <p:spPr bwMode="auto">
            <a:xfrm>
              <a:off x="5184" y="1536"/>
              <a:ext cx="240" cy="196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29" name="Rectangle 4"/>
            <p:cNvSpPr>
              <a:spLocks noChangeArrowheads="1"/>
            </p:cNvSpPr>
            <p:nvPr/>
          </p:nvSpPr>
          <p:spPr bwMode="auto">
            <a:xfrm>
              <a:off x="3504" y="148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 sz="2000">
                  <a:cs typeface="Times New Roman" panose="02020603050405020304" pitchFamily="18" charset="0"/>
                </a:rPr>
                <a:t>Morphological Analysis</a:t>
              </a:r>
            </a:p>
          </p:txBody>
        </p:sp>
        <p:sp>
          <p:nvSpPr>
            <p:cNvPr id="30730" name="Rectangle 5"/>
            <p:cNvSpPr>
              <a:spLocks noChangeArrowheads="1"/>
            </p:cNvSpPr>
            <p:nvPr/>
          </p:nvSpPr>
          <p:spPr bwMode="auto">
            <a:xfrm>
              <a:off x="1872" y="1152"/>
              <a:ext cx="960" cy="57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 sz="2400">
                  <a:cs typeface="Times New Roman" panose="02020603050405020304" pitchFamily="18" charset="0"/>
                </a:rPr>
                <a:t>Syntactic Analysis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720" y="2304"/>
              <a:ext cx="960" cy="576"/>
            </a:xfrm>
            <a:prstGeom prst="rect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rtl="0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30732" name="Rectangle 7"/>
            <p:cNvSpPr>
              <a:spLocks noChangeArrowheads="1"/>
            </p:cNvSpPr>
            <p:nvPr/>
          </p:nvSpPr>
          <p:spPr bwMode="auto">
            <a:xfrm>
              <a:off x="2304" y="340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 sz="2400">
                  <a:cs typeface="Times New Roman" panose="02020603050405020304" pitchFamily="18" charset="0"/>
                </a:rPr>
                <a:t>Discourse  Analysis</a:t>
              </a:r>
            </a:p>
          </p:txBody>
        </p:sp>
        <p:sp>
          <p:nvSpPr>
            <p:cNvPr id="30733" name="Rectangle 8"/>
            <p:cNvSpPr>
              <a:spLocks noChangeArrowheads="1"/>
            </p:cNvSpPr>
            <p:nvPr/>
          </p:nvSpPr>
          <p:spPr bwMode="auto">
            <a:xfrm>
              <a:off x="3552" y="268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 sz="2400">
                  <a:cs typeface="Times New Roman" panose="02020603050405020304" pitchFamily="18" charset="0"/>
                </a:rPr>
                <a:t>Pragmatic Analysis</a:t>
              </a:r>
            </a:p>
          </p:txBody>
        </p:sp>
        <p:sp>
          <p:nvSpPr>
            <p:cNvPr id="30734" name="Line 9"/>
            <p:cNvSpPr>
              <a:spLocks noChangeShapeType="1"/>
            </p:cNvSpPr>
            <p:nvPr/>
          </p:nvSpPr>
          <p:spPr bwMode="auto">
            <a:xfrm flipH="1">
              <a:off x="451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H="1">
              <a:off x="297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6" name="Line 11"/>
            <p:cNvSpPr>
              <a:spLocks noChangeShapeType="1"/>
            </p:cNvSpPr>
            <p:nvPr/>
          </p:nvSpPr>
          <p:spPr bwMode="auto">
            <a:xfrm flipH="1">
              <a:off x="1344" y="1584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7" name="Line 12"/>
            <p:cNvSpPr>
              <a:spLocks noChangeShapeType="1"/>
            </p:cNvSpPr>
            <p:nvPr/>
          </p:nvSpPr>
          <p:spPr bwMode="auto">
            <a:xfrm>
              <a:off x="1056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8" name="Oval 13"/>
            <p:cNvSpPr>
              <a:spLocks noChangeArrowheads="1"/>
            </p:cNvSpPr>
            <p:nvPr/>
          </p:nvSpPr>
          <p:spPr bwMode="auto">
            <a:xfrm>
              <a:off x="624" y="3408"/>
              <a:ext cx="1152" cy="528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 sz="1600">
                  <a:cs typeface="Times New Roman" panose="02020603050405020304" pitchFamily="18" charset="0"/>
                </a:rPr>
                <a:t>Internal representation</a:t>
              </a:r>
            </a:p>
          </p:txBody>
        </p:sp>
        <p:sp>
          <p:nvSpPr>
            <p:cNvPr id="30739" name="AutoShape 14"/>
            <p:cNvSpPr>
              <a:spLocks noChangeArrowheads="1"/>
            </p:cNvSpPr>
            <p:nvPr/>
          </p:nvSpPr>
          <p:spPr bwMode="auto">
            <a:xfrm>
              <a:off x="2208" y="2448"/>
              <a:ext cx="720" cy="480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en-US" altLang="en-US" sz="2400">
                  <a:cs typeface="Times New Roman" panose="02020603050405020304" pitchFamily="18" charset="0"/>
                </a:rPr>
                <a:t>lexicon</a:t>
              </a:r>
            </a:p>
          </p:txBody>
        </p:sp>
        <p:sp>
          <p:nvSpPr>
            <p:cNvPr id="30740" name="Line 15"/>
            <p:cNvSpPr>
              <a:spLocks noChangeShapeType="1"/>
            </p:cNvSpPr>
            <p:nvPr/>
          </p:nvSpPr>
          <p:spPr bwMode="auto">
            <a:xfrm>
              <a:off x="4560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Line 16"/>
            <p:cNvSpPr>
              <a:spLocks noChangeShapeType="1"/>
            </p:cNvSpPr>
            <p:nvPr/>
          </p:nvSpPr>
          <p:spPr bwMode="auto">
            <a:xfrm flipH="1">
              <a:off x="3024" y="216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Line 17"/>
            <p:cNvSpPr>
              <a:spLocks noChangeShapeType="1"/>
            </p:cNvSpPr>
            <p:nvPr/>
          </p:nvSpPr>
          <p:spPr bwMode="auto">
            <a:xfrm>
              <a:off x="2400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3" name="Line 18"/>
            <p:cNvSpPr>
              <a:spLocks noChangeShapeType="1"/>
            </p:cNvSpPr>
            <p:nvPr/>
          </p:nvSpPr>
          <p:spPr bwMode="auto">
            <a:xfrm>
              <a:off x="1728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4" name="Text Box 19"/>
            <p:cNvSpPr txBox="1">
              <a:spLocks noChangeArrowheads="1"/>
            </p:cNvSpPr>
            <p:nvPr/>
          </p:nvSpPr>
          <p:spPr bwMode="auto">
            <a:xfrm>
              <a:off x="4992" y="1200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en-US" sz="2800"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30745" name="Text Box 20"/>
            <p:cNvSpPr txBox="1">
              <a:spLocks noChangeArrowheads="1"/>
            </p:cNvSpPr>
            <p:nvPr/>
          </p:nvSpPr>
          <p:spPr bwMode="auto">
            <a:xfrm>
              <a:off x="4560" y="1872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en-US">
                  <a:cs typeface="Times New Roman" panose="02020603050405020304" pitchFamily="18" charset="0"/>
                </a:rPr>
                <a:t>Surface form</a:t>
              </a:r>
            </a:p>
          </p:txBody>
        </p:sp>
        <p:sp>
          <p:nvSpPr>
            <p:cNvPr id="30746" name="Text Box 21"/>
            <p:cNvSpPr txBox="1">
              <a:spLocks noChangeArrowheads="1"/>
            </p:cNvSpPr>
            <p:nvPr/>
          </p:nvSpPr>
          <p:spPr bwMode="auto">
            <a:xfrm>
              <a:off x="4560" y="3072"/>
              <a:ext cx="57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en-US" sz="1600">
                  <a:cs typeface="Times New Roman" panose="02020603050405020304" pitchFamily="18" charset="0"/>
                </a:rPr>
                <a:t>Perform action</a:t>
              </a:r>
            </a:p>
          </p:txBody>
        </p:sp>
        <p:sp>
          <p:nvSpPr>
            <p:cNvPr id="30747" name="Text Box 22"/>
            <p:cNvSpPr txBox="1">
              <a:spLocks noChangeArrowheads="1"/>
            </p:cNvSpPr>
            <p:nvPr/>
          </p:nvSpPr>
          <p:spPr bwMode="auto">
            <a:xfrm>
              <a:off x="2928" y="1392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en-US" sz="1200">
                  <a:cs typeface="Times New Roman" panose="02020603050405020304" pitchFamily="18" charset="0"/>
                </a:rPr>
                <a:t>stems</a:t>
              </a:r>
            </a:p>
          </p:txBody>
        </p:sp>
        <p:sp>
          <p:nvSpPr>
            <p:cNvPr id="30748" name="Text Box 23"/>
            <p:cNvSpPr txBox="1">
              <a:spLocks noChangeArrowheads="1"/>
            </p:cNvSpPr>
            <p:nvPr/>
          </p:nvSpPr>
          <p:spPr bwMode="auto">
            <a:xfrm>
              <a:off x="1008" y="1584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en-US">
                  <a:cs typeface="Times New Roman" panose="02020603050405020304" pitchFamily="18" charset="0"/>
                </a:rPr>
                <a:t>parse tree</a:t>
              </a:r>
            </a:p>
          </p:txBody>
        </p:sp>
        <p:sp>
          <p:nvSpPr>
            <p:cNvPr id="30749" name="Line 24"/>
            <p:cNvSpPr>
              <a:spLocks noChangeShapeType="1"/>
            </p:cNvSpPr>
            <p:nvPr/>
          </p:nvSpPr>
          <p:spPr bwMode="auto">
            <a:xfrm>
              <a:off x="182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0" name="Line 25"/>
            <p:cNvSpPr>
              <a:spLocks noChangeShapeType="1"/>
            </p:cNvSpPr>
            <p:nvPr/>
          </p:nvSpPr>
          <p:spPr bwMode="auto">
            <a:xfrm flipV="1">
              <a:off x="3360" y="336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1" name="Text Box 26"/>
            <p:cNvSpPr txBox="1">
              <a:spLocks noChangeArrowheads="1"/>
            </p:cNvSpPr>
            <p:nvPr/>
          </p:nvSpPr>
          <p:spPr bwMode="auto">
            <a:xfrm>
              <a:off x="3504" y="350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</a:pPr>
              <a:r>
                <a:rPr lang="en-US" altLang="en-US" sz="1200">
                  <a:cs typeface="Times New Roman" panose="02020603050405020304" pitchFamily="18" charset="0"/>
                </a:rPr>
                <a:t>Resolve references</a:t>
              </a:r>
            </a:p>
          </p:txBody>
        </p:sp>
      </p:grpSp>
      <p:sp>
        <p:nvSpPr>
          <p:cNvPr id="30726" name="WordArt 27"/>
          <p:cNvSpPr>
            <a:spLocks noChangeArrowheads="1" noChangeShapeType="1" noTextEdit="1"/>
          </p:cNvSpPr>
          <p:nvPr/>
        </p:nvSpPr>
        <p:spPr bwMode="auto">
          <a:xfrm>
            <a:off x="2743200" y="228600"/>
            <a:ext cx="3533775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Stages of NLP</a:t>
            </a:r>
          </a:p>
        </p:txBody>
      </p:sp>
      <p:pic>
        <p:nvPicPr>
          <p:cNvPr id="30727" name="Picture 28" descr="red_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6096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F2B674-C3F6-4057-9612-88E257EA55C9}" type="slidenum">
              <a:rPr lang="ar-SA" altLang="en-US"/>
              <a:pPr/>
              <a:t>28</a:t>
            </a:fld>
            <a:endParaRPr lang="en-US" altLang="en-US"/>
          </a:p>
        </p:txBody>
      </p:sp>
      <p:pic>
        <p:nvPicPr>
          <p:cNvPr id="31749" name="Picture 8" descr="bd0666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7313"/>
            <a:ext cx="20574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WordArt 9"/>
          <p:cNvSpPr>
            <a:spLocks noChangeArrowheads="1" noChangeShapeType="1" noTextEdit="1"/>
          </p:cNvSpPr>
          <p:nvPr/>
        </p:nvSpPr>
        <p:spPr bwMode="auto">
          <a:xfrm>
            <a:off x="1981200" y="1828800"/>
            <a:ext cx="2971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Ambiguity</a:t>
            </a:r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2362200" y="4953000"/>
            <a:ext cx="5562600" cy="1079500"/>
          </a:xfrm>
          <a:prstGeom prst="foldedCorner">
            <a:avLst>
              <a:gd name="adj" fmla="val 7819"/>
            </a:avLst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defRPr/>
            </a:pPr>
            <a:r>
              <a:rPr lang="en-US" sz="2000">
                <a:solidFill>
                  <a:srgbClr val="4245B0"/>
                </a:solidFill>
                <a:latin typeface="Arial" pitchFamily="34" charset="0"/>
              </a:rPr>
              <a:t>Fruit flies like to feast on a banana; in contrast, the species of flies known as “time flies” like an arrow.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2362200" y="2819400"/>
            <a:ext cx="5486400" cy="679450"/>
          </a:xfrm>
          <a:prstGeom prst="foldedCorner">
            <a:avLst>
              <a:gd name="adj" fmla="val 6046"/>
            </a:avLst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buClr>
                <a:srgbClr val="6666FF"/>
              </a:buClr>
              <a:buSzPct val="65000"/>
              <a:defRPr/>
            </a:pPr>
            <a:r>
              <a:rPr lang="en-US" sz="2000">
                <a:solidFill>
                  <a:srgbClr val="4245B0"/>
                </a:solidFill>
                <a:latin typeface="Arial" pitchFamily="34" charset="0"/>
              </a:rPr>
              <a:t>Time passes along in the same manner as an arrow gliding through space.</a:t>
            </a:r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2362200" y="3733800"/>
            <a:ext cx="5486400" cy="969963"/>
          </a:xfrm>
          <a:prstGeom prst="foldedCorner">
            <a:avLst>
              <a:gd name="adj" fmla="val 6134"/>
            </a:avLst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  <a:buClr>
                <a:srgbClr val="6666FF"/>
              </a:buClr>
              <a:buSzPct val="65000"/>
              <a:defRPr/>
            </a:pPr>
            <a:r>
              <a:rPr lang="en-US" sz="2000">
                <a:solidFill>
                  <a:srgbClr val="4245B0"/>
                </a:solidFill>
                <a:latin typeface="Arial" pitchFamily="34" charset="0"/>
              </a:rPr>
              <a:t>I order you to take timing measurements on flies, in the same manner as you would time an arrow. (other different meanings)</a:t>
            </a:r>
          </a:p>
        </p:txBody>
      </p:sp>
      <p:sp>
        <p:nvSpPr>
          <p:cNvPr id="31754" name="AutoShape 13"/>
          <p:cNvSpPr>
            <a:spLocks noChangeArrowheads="1"/>
          </p:cNvSpPr>
          <p:nvPr/>
        </p:nvSpPr>
        <p:spPr bwMode="auto">
          <a:xfrm>
            <a:off x="5486400" y="0"/>
            <a:ext cx="3429000" cy="2681288"/>
          </a:xfrm>
          <a:prstGeom prst="cloudCallout">
            <a:avLst>
              <a:gd name="adj1" fmla="val -59306"/>
              <a:gd name="adj2" fmla="val 27829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more than one meaning for the same sentence</a:t>
            </a:r>
          </a:p>
          <a:p>
            <a:pPr algn="ctr" rtl="0" eaLnBrk="1" hangingPunct="1"/>
            <a:endParaRPr lang="en-US" altLang="en-US" sz="2400" b="1">
              <a:solidFill>
                <a:srgbClr val="FF33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5" name="AutoShape 14"/>
          <p:cNvSpPr>
            <a:spLocks noChangeArrowheads="1"/>
          </p:cNvSpPr>
          <p:nvPr/>
        </p:nvSpPr>
        <p:spPr bwMode="auto">
          <a:xfrm>
            <a:off x="1179513" y="2667000"/>
            <a:ext cx="847725" cy="3505200"/>
          </a:xfrm>
          <a:prstGeom prst="rightArrowCallout">
            <a:avLst>
              <a:gd name="adj1" fmla="val 103371"/>
              <a:gd name="adj2" fmla="val 88018"/>
              <a:gd name="adj3" fmla="val 21940"/>
              <a:gd name="adj4" fmla="val 5034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Time flies like an arrow</a:t>
            </a:r>
          </a:p>
        </p:txBody>
      </p:sp>
      <p:pic>
        <p:nvPicPr>
          <p:cNvPr id="31756" name="Picture 15" descr="timefl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819400"/>
            <a:ext cx="7620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16" descr="presenta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86200"/>
            <a:ext cx="7318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Picture 17" descr="fl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105400"/>
            <a:ext cx="7318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EB857C6-A40E-4265-825E-5953E4A15E00}" type="slidenum">
              <a:rPr lang="ar-SA" altLang="en-US"/>
              <a:pPr/>
              <a:t>29</a:t>
            </a:fld>
            <a:endParaRPr lang="en-US" altLang="en-US"/>
          </a:p>
        </p:txBody>
      </p:sp>
      <p:sp>
        <p:nvSpPr>
          <p:cNvPr id="32773" name="Freeform 8"/>
          <p:cNvSpPr>
            <a:spLocks/>
          </p:cNvSpPr>
          <p:nvPr/>
        </p:nvSpPr>
        <p:spPr bwMode="auto">
          <a:xfrm>
            <a:off x="1025525" y="2332038"/>
            <a:ext cx="3217863" cy="2136775"/>
          </a:xfrm>
          <a:custGeom>
            <a:avLst/>
            <a:gdLst>
              <a:gd name="T0" fmla="*/ 411163 w 2027"/>
              <a:gd name="T1" fmla="*/ 2016125 h 1346"/>
              <a:gd name="T2" fmla="*/ 206375 w 2027"/>
              <a:gd name="T3" fmla="*/ 1922463 h 1346"/>
              <a:gd name="T4" fmla="*/ 57150 w 2027"/>
              <a:gd name="T5" fmla="*/ 1530350 h 1346"/>
              <a:gd name="T6" fmla="*/ 168275 w 2027"/>
              <a:gd name="T7" fmla="*/ 784225 h 1346"/>
              <a:gd name="T8" fmla="*/ 355600 w 2027"/>
              <a:gd name="T9" fmla="*/ 654050 h 1346"/>
              <a:gd name="T10" fmla="*/ 485775 w 2027"/>
              <a:gd name="T11" fmla="*/ 373062 h 1346"/>
              <a:gd name="T12" fmla="*/ 615950 w 2027"/>
              <a:gd name="T13" fmla="*/ 242888 h 1346"/>
              <a:gd name="T14" fmla="*/ 1046163 w 2027"/>
              <a:gd name="T15" fmla="*/ 223838 h 1346"/>
              <a:gd name="T16" fmla="*/ 1474788 w 2027"/>
              <a:gd name="T17" fmla="*/ 93662 h 1346"/>
              <a:gd name="T18" fmla="*/ 1530350 w 2027"/>
              <a:gd name="T19" fmla="*/ 38100 h 1346"/>
              <a:gd name="T20" fmla="*/ 1643063 w 2027"/>
              <a:gd name="T21" fmla="*/ 0 h 1346"/>
              <a:gd name="T22" fmla="*/ 1847851 w 2027"/>
              <a:gd name="T23" fmla="*/ 38100 h 1346"/>
              <a:gd name="T24" fmla="*/ 2109788 w 2027"/>
              <a:gd name="T25" fmla="*/ 131763 h 1346"/>
              <a:gd name="T26" fmla="*/ 2278063 w 2027"/>
              <a:gd name="T27" fmla="*/ 298450 h 1346"/>
              <a:gd name="T28" fmla="*/ 2482851 w 2027"/>
              <a:gd name="T29" fmla="*/ 355600 h 1346"/>
              <a:gd name="T30" fmla="*/ 2706688 w 2027"/>
              <a:gd name="T31" fmla="*/ 690562 h 1346"/>
              <a:gd name="T32" fmla="*/ 3060701 w 2027"/>
              <a:gd name="T33" fmla="*/ 1063625 h 1346"/>
              <a:gd name="T34" fmla="*/ 3173413 w 2027"/>
              <a:gd name="T35" fmla="*/ 1270000 h 1346"/>
              <a:gd name="T36" fmla="*/ 2352676 w 2027"/>
              <a:gd name="T37" fmla="*/ 1624012 h 1346"/>
              <a:gd name="T38" fmla="*/ 2090738 w 2027"/>
              <a:gd name="T39" fmla="*/ 1698625 h 1346"/>
              <a:gd name="T40" fmla="*/ 1885951 w 2027"/>
              <a:gd name="T41" fmla="*/ 1866900 h 1346"/>
              <a:gd name="T42" fmla="*/ 990600 w 2027"/>
              <a:gd name="T43" fmla="*/ 1978025 h 1346"/>
              <a:gd name="T44" fmla="*/ 374650 w 2027"/>
              <a:gd name="T45" fmla="*/ 2052638 h 1346"/>
              <a:gd name="T46" fmla="*/ 411163 w 2027"/>
              <a:gd name="T47" fmla="*/ 2016125 h 134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027"/>
              <a:gd name="T73" fmla="*/ 0 h 1346"/>
              <a:gd name="T74" fmla="*/ 2027 w 2027"/>
              <a:gd name="T75" fmla="*/ 1346 h 134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027" h="1346">
                <a:moveTo>
                  <a:pt x="259" y="1270"/>
                </a:moveTo>
                <a:cubicBezTo>
                  <a:pt x="217" y="1248"/>
                  <a:pt x="167" y="1241"/>
                  <a:pt x="130" y="1211"/>
                </a:cubicBezTo>
                <a:cubicBezTo>
                  <a:pt x="63" y="1157"/>
                  <a:pt x="49" y="1042"/>
                  <a:pt x="36" y="964"/>
                </a:cubicBezTo>
                <a:cubicBezTo>
                  <a:pt x="37" y="935"/>
                  <a:pt x="0" y="582"/>
                  <a:pt x="106" y="494"/>
                </a:cubicBezTo>
                <a:cubicBezTo>
                  <a:pt x="143" y="463"/>
                  <a:pt x="185" y="439"/>
                  <a:pt x="224" y="412"/>
                </a:cubicBezTo>
                <a:cubicBezTo>
                  <a:pt x="308" y="160"/>
                  <a:pt x="226" y="339"/>
                  <a:pt x="306" y="235"/>
                </a:cubicBezTo>
                <a:cubicBezTo>
                  <a:pt x="338" y="194"/>
                  <a:pt x="336" y="157"/>
                  <a:pt x="388" y="153"/>
                </a:cubicBezTo>
                <a:cubicBezTo>
                  <a:pt x="478" y="146"/>
                  <a:pt x="569" y="145"/>
                  <a:pt x="659" y="141"/>
                </a:cubicBezTo>
                <a:cubicBezTo>
                  <a:pt x="748" y="52"/>
                  <a:pt x="809" y="80"/>
                  <a:pt x="929" y="59"/>
                </a:cubicBezTo>
                <a:cubicBezTo>
                  <a:pt x="941" y="47"/>
                  <a:pt x="950" y="32"/>
                  <a:pt x="964" y="24"/>
                </a:cubicBezTo>
                <a:cubicBezTo>
                  <a:pt x="986" y="12"/>
                  <a:pt x="1035" y="0"/>
                  <a:pt x="1035" y="0"/>
                </a:cubicBezTo>
                <a:cubicBezTo>
                  <a:pt x="1058" y="3"/>
                  <a:pt x="1131" y="6"/>
                  <a:pt x="1164" y="24"/>
                </a:cubicBezTo>
                <a:cubicBezTo>
                  <a:pt x="1285" y="91"/>
                  <a:pt x="1180" y="64"/>
                  <a:pt x="1329" y="83"/>
                </a:cubicBezTo>
                <a:cubicBezTo>
                  <a:pt x="1359" y="113"/>
                  <a:pt x="1393" y="173"/>
                  <a:pt x="1435" y="188"/>
                </a:cubicBezTo>
                <a:cubicBezTo>
                  <a:pt x="1477" y="203"/>
                  <a:pt x="1522" y="210"/>
                  <a:pt x="1564" y="224"/>
                </a:cubicBezTo>
                <a:cubicBezTo>
                  <a:pt x="1653" y="313"/>
                  <a:pt x="1662" y="320"/>
                  <a:pt x="1705" y="435"/>
                </a:cubicBezTo>
                <a:cubicBezTo>
                  <a:pt x="1729" y="574"/>
                  <a:pt x="1807" y="630"/>
                  <a:pt x="1928" y="670"/>
                </a:cubicBezTo>
                <a:cubicBezTo>
                  <a:pt x="1970" y="712"/>
                  <a:pt x="1993" y="725"/>
                  <a:pt x="1999" y="800"/>
                </a:cubicBezTo>
                <a:cubicBezTo>
                  <a:pt x="2027" y="1155"/>
                  <a:pt x="1861" y="1013"/>
                  <a:pt x="1482" y="1023"/>
                </a:cubicBezTo>
                <a:cubicBezTo>
                  <a:pt x="1475" y="1025"/>
                  <a:pt x="1333" y="1059"/>
                  <a:pt x="1317" y="1070"/>
                </a:cubicBezTo>
                <a:cubicBezTo>
                  <a:pt x="1229" y="1131"/>
                  <a:pt x="1267" y="1150"/>
                  <a:pt x="1188" y="1176"/>
                </a:cubicBezTo>
                <a:cubicBezTo>
                  <a:pt x="1004" y="1237"/>
                  <a:pt x="816" y="1237"/>
                  <a:pt x="624" y="1246"/>
                </a:cubicBezTo>
                <a:cubicBezTo>
                  <a:pt x="428" y="1346"/>
                  <a:pt x="756" y="1313"/>
                  <a:pt x="236" y="1293"/>
                </a:cubicBezTo>
                <a:cubicBezTo>
                  <a:pt x="249" y="1237"/>
                  <a:pt x="240" y="1232"/>
                  <a:pt x="259" y="127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1295400" y="2514600"/>
            <a:ext cx="2363788" cy="1563688"/>
            <a:chOff x="864" y="2448"/>
            <a:chExt cx="1489" cy="985"/>
          </a:xfrm>
        </p:grpSpPr>
        <p:pic>
          <p:nvPicPr>
            <p:cNvPr id="32796" name="Picture 10" descr="telescope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976"/>
              <a:ext cx="52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7" name="Picture 11" descr="bd05219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448"/>
              <a:ext cx="1009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8" name="Picture 12" descr="pe0154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96"/>
              <a:ext cx="343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9" name="Picture 13" descr="pe02043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928"/>
              <a:ext cx="346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775" name="Group 14"/>
          <p:cNvGrpSpPr>
            <a:grpSpLocks/>
          </p:cNvGrpSpPr>
          <p:nvPr/>
        </p:nvGrpSpPr>
        <p:grpSpPr bwMode="auto">
          <a:xfrm>
            <a:off x="2286000" y="4419600"/>
            <a:ext cx="2220913" cy="1504950"/>
            <a:chOff x="2160" y="2736"/>
            <a:chExt cx="1399" cy="948"/>
          </a:xfrm>
        </p:grpSpPr>
        <p:pic>
          <p:nvPicPr>
            <p:cNvPr id="32792" name="Picture 15" descr="telescope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784"/>
              <a:ext cx="52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3" name="Picture 16" descr="bd05219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736"/>
              <a:ext cx="1009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4" name="Picture 17" descr="pe0154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216"/>
              <a:ext cx="343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5" name="Picture 18" descr="pe02043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736"/>
              <a:ext cx="346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776" name="Group 19"/>
          <p:cNvGrpSpPr>
            <a:grpSpLocks/>
          </p:cNvGrpSpPr>
          <p:nvPr/>
        </p:nvGrpSpPr>
        <p:grpSpPr bwMode="auto">
          <a:xfrm>
            <a:off x="4724400" y="2667000"/>
            <a:ext cx="2225675" cy="1500188"/>
            <a:chOff x="3072" y="1728"/>
            <a:chExt cx="1402" cy="945"/>
          </a:xfrm>
        </p:grpSpPr>
        <p:pic>
          <p:nvPicPr>
            <p:cNvPr id="32788" name="Picture 20" descr="telescope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776"/>
              <a:ext cx="52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9" name="Picture 21" descr="bd05219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1728"/>
              <a:ext cx="1009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0" name="Picture 22" descr="pe0154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776"/>
              <a:ext cx="343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1" name="Picture 23" descr="pe02043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112"/>
              <a:ext cx="346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777" name="Picture 24" descr="telescop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48200"/>
            <a:ext cx="838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25" descr="bd0521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5800"/>
            <a:ext cx="16017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26" descr="pe01549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76800"/>
            <a:ext cx="5445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27" descr="pe02043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81600"/>
            <a:ext cx="54927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1" name="Freeform 28"/>
          <p:cNvSpPr>
            <a:spLocks/>
          </p:cNvSpPr>
          <p:nvPr/>
        </p:nvSpPr>
        <p:spPr bwMode="auto">
          <a:xfrm>
            <a:off x="4267200" y="2362200"/>
            <a:ext cx="3197225" cy="2003425"/>
          </a:xfrm>
          <a:custGeom>
            <a:avLst/>
            <a:gdLst>
              <a:gd name="T0" fmla="*/ 168275 w 2014"/>
              <a:gd name="T1" fmla="*/ 1439862 h 1262"/>
              <a:gd name="T2" fmla="*/ 317500 w 2014"/>
              <a:gd name="T3" fmla="*/ 487363 h 1262"/>
              <a:gd name="T4" fmla="*/ 673100 w 2014"/>
              <a:gd name="T5" fmla="*/ 152400 h 1262"/>
              <a:gd name="T6" fmla="*/ 822325 w 2014"/>
              <a:gd name="T7" fmla="*/ 114300 h 1262"/>
              <a:gd name="T8" fmla="*/ 896938 w 2014"/>
              <a:gd name="T9" fmla="*/ 77787 h 1262"/>
              <a:gd name="T10" fmla="*/ 1717675 w 2014"/>
              <a:gd name="T11" fmla="*/ 3175 h 1262"/>
              <a:gd name="T12" fmla="*/ 2239963 w 2014"/>
              <a:gd name="T13" fmla="*/ 95250 h 1262"/>
              <a:gd name="T14" fmla="*/ 2295525 w 2014"/>
              <a:gd name="T15" fmla="*/ 133350 h 1262"/>
              <a:gd name="T16" fmla="*/ 2444750 w 2014"/>
              <a:gd name="T17" fmla="*/ 357187 h 1262"/>
              <a:gd name="T18" fmla="*/ 2817813 w 2014"/>
              <a:gd name="T19" fmla="*/ 395287 h 1262"/>
              <a:gd name="T20" fmla="*/ 2968625 w 2014"/>
              <a:gd name="T21" fmla="*/ 431800 h 1262"/>
              <a:gd name="T22" fmla="*/ 3079750 w 2014"/>
              <a:gd name="T23" fmla="*/ 469900 h 1262"/>
              <a:gd name="T24" fmla="*/ 2986088 w 2014"/>
              <a:gd name="T25" fmla="*/ 1346200 h 1262"/>
              <a:gd name="T26" fmla="*/ 2632075 w 2014"/>
              <a:gd name="T27" fmla="*/ 1738313 h 1262"/>
              <a:gd name="T28" fmla="*/ 2203450 w 2014"/>
              <a:gd name="T29" fmla="*/ 1774825 h 1262"/>
              <a:gd name="T30" fmla="*/ 1847850 w 2014"/>
              <a:gd name="T31" fmla="*/ 1812925 h 1262"/>
              <a:gd name="T32" fmla="*/ 1568450 w 2014"/>
              <a:gd name="T33" fmla="*/ 1906588 h 1262"/>
              <a:gd name="T34" fmla="*/ 280988 w 2014"/>
              <a:gd name="T35" fmla="*/ 1774825 h 1262"/>
              <a:gd name="T36" fmla="*/ 168275 w 2014"/>
              <a:gd name="T37" fmla="*/ 1439862 h 12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014"/>
              <a:gd name="T58" fmla="*/ 0 h 1262"/>
              <a:gd name="T59" fmla="*/ 2014 w 2014"/>
              <a:gd name="T60" fmla="*/ 1262 h 126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014" h="1262">
                <a:moveTo>
                  <a:pt x="106" y="907"/>
                </a:moveTo>
                <a:cubicBezTo>
                  <a:pt x="106" y="896"/>
                  <a:pt x="0" y="375"/>
                  <a:pt x="200" y="307"/>
                </a:cubicBezTo>
                <a:cubicBezTo>
                  <a:pt x="260" y="248"/>
                  <a:pt x="334" y="119"/>
                  <a:pt x="424" y="96"/>
                </a:cubicBezTo>
                <a:cubicBezTo>
                  <a:pt x="455" y="88"/>
                  <a:pt x="489" y="86"/>
                  <a:pt x="518" y="72"/>
                </a:cubicBezTo>
                <a:cubicBezTo>
                  <a:pt x="534" y="64"/>
                  <a:pt x="548" y="54"/>
                  <a:pt x="565" y="49"/>
                </a:cubicBezTo>
                <a:cubicBezTo>
                  <a:pt x="728" y="0"/>
                  <a:pt x="914" y="18"/>
                  <a:pt x="1082" y="2"/>
                </a:cubicBezTo>
                <a:cubicBezTo>
                  <a:pt x="1193" y="12"/>
                  <a:pt x="1305" y="27"/>
                  <a:pt x="1411" y="60"/>
                </a:cubicBezTo>
                <a:cubicBezTo>
                  <a:pt x="1423" y="68"/>
                  <a:pt x="1439" y="72"/>
                  <a:pt x="1446" y="84"/>
                </a:cubicBezTo>
                <a:cubicBezTo>
                  <a:pt x="1481" y="146"/>
                  <a:pt x="1446" y="213"/>
                  <a:pt x="1540" y="225"/>
                </a:cubicBezTo>
                <a:cubicBezTo>
                  <a:pt x="1618" y="235"/>
                  <a:pt x="1697" y="241"/>
                  <a:pt x="1775" y="249"/>
                </a:cubicBezTo>
                <a:cubicBezTo>
                  <a:pt x="1807" y="257"/>
                  <a:pt x="1839" y="263"/>
                  <a:pt x="1870" y="272"/>
                </a:cubicBezTo>
                <a:cubicBezTo>
                  <a:pt x="1894" y="279"/>
                  <a:pt x="1940" y="296"/>
                  <a:pt x="1940" y="296"/>
                </a:cubicBezTo>
                <a:cubicBezTo>
                  <a:pt x="1939" y="334"/>
                  <a:pt x="2014" y="763"/>
                  <a:pt x="1881" y="848"/>
                </a:cubicBezTo>
                <a:cubicBezTo>
                  <a:pt x="1834" y="943"/>
                  <a:pt x="1761" y="1056"/>
                  <a:pt x="1658" y="1095"/>
                </a:cubicBezTo>
                <a:cubicBezTo>
                  <a:pt x="1574" y="1127"/>
                  <a:pt x="1478" y="1112"/>
                  <a:pt x="1388" y="1118"/>
                </a:cubicBezTo>
                <a:cubicBezTo>
                  <a:pt x="1259" y="1126"/>
                  <a:pt x="1270" y="1127"/>
                  <a:pt x="1164" y="1142"/>
                </a:cubicBezTo>
                <a:cubicBezTo>
                  <a:pt x="1100" y="1184"/>
                  <a:pt x="1069" y="1191"/>
                  <a:pt x="988" y="1201"/>
                </a:cubicBezTo>
                <a:cubicBezTo>
                  <a:pt x="824" y="1198"/>
                  <a:pt x="387" y="1262"/>
                  <a:pt x="177" y="1118"/>
                </a:cubicBezTo>
                <a:cubicBezTo>
                  <a:pt x="128" y="1045"/>
                  <a:pt x="106" y="996"/>
                  <a:pt x="106" y="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2" name="Freeform 29"/>
          <p:cNvSpPr>
            <a:spLocks/>
          </p:cNvSpPr>
          <p:nvPr/>
        </p:nvSpPr>
        <p:spPr bwMode="auto">
          <a:xfrm>
            <a:off x="1981200" y="4267200"/>
            <a:ext cx="2779713" cy="1847850"/>
          </a:xfrm>
          <a:custGeom>
            <a:avLst/>
            <a:gdLst>
              <a:gd name="T0" fmla="*/ 987425 w 1751"/>
              <a:gd name="T1" fmla="*/ 71437 h 1164"/>
              <a:gd name="T2" fmla="*/ 1268413 w 1751"/>
              <a:gd name="T3" fmla="*/ 15875 h 1164"/>
              <a:gd name="T4" fmla="*/ 1547813 w 1751"/>
              <a:gd name="T5" fmla="*/ 52388 h 1164"/>
              <a:gd name="T6" fmla="*/ 1660526 w 1751"/>
              <a:gd name="T7" fmla="*/ 127000 h 1164"/>
              <a:gd name="T8" fmla="*/ 1920876 w 1751"/>
              <a:gd name="T9" fmla="*/ 146050 h 1164"/>
              <a:gd name="T10" fmla="*/ 1958976 w 1751"/>
              <a:gd name="T11" fmla="*/ 201612 h 1164"/>
              <a:gd name="T12" fmla="*/ 2070101 w 1751"/>
              <a:gd name="T13" fmla="*/ 239712 h 1164"/>
              <a:gd name="T14" fmla="*/ 2201863 w 1751"/>
              <a:gd name="T15" fmla="*/ 314325 h 1164"/>
              <a:gd name="T16" fmla="*/ 2332038 w 1751"/>
              <a:gd name="T17" fmla="*/ 538162 h 1164"/>
              <a:gd name="T18" fmla="*/ 2368551 w 1751"/>
              <a:gd name="T19" fmla="*/ 593725 h 1164"/>
              <a:gd name="T20" fmla="*/ 2406651 w 1751"/>
              <a:gd name="T21" fmla="*/ 649287 h 1164"/>
              <a:gd name="T22" fmla="*/ 2592388 w 1751"/>
              <a:gd name="T23" fmla="*/ 985837 h 1164"/>
              <a:gd name="T24" fmla="*/ 2630488 w 1751"/>
              <a:gd name="T25" fmla="*/ 1096962 h 1164"/>
              <a:gd name="T26" fmla="*/ 2705101 w 1751"/>
              <a:gd name="T27" fmla="*/ 1247775 h 1164"/>
              <a:gd name="T28" fmla="*/ 2462213 w 1751"/>
              <a:gd name="T29" fmla="*/ 1825625 h 1164"/>
              <a:gd name="T30" fmla="*/ 260350 w 1751"/>
              <a:gd name="T31" fmla="*/ 1806575 h 1164"/>
              <a:gd name="T32" fmla="*/ 185738 w 1751"/>
              <a:gd name="T33" fmla="*/ 1695450 h 1164"/>
              <a:gd name="T34" fmla="*/ 92075 w 1751"/>
              <a:gd name="T35" fmla="*/ 1096962 h 1164"/>
              <a:gd name="T36" fmla="*/ 55563 w 1751"/>
              <a:gd name="T37" fmla="*/ 742950 h 1164"/>
              <a:gd name="T38" fmla="*/ 111125 w 1751"/>
              <a:gd name="T39" fmla="*/ 706437 h 1164"/>
              <a:gd name="T40" fmla="*/ 166688 w 1751"/>
              <a:gd name="T41" fmla="*/ 649287 h 1164"/>
              <a:gd name="T42" fmla="*/ 185738 w 1751"/>
              <a:gd name="T43" fmla="*/ 463550 h 1164"/>
              <a:gd name="T44" fmla="*/ 354013 w 1751"/>
              <a:gd name="T45" fmla="*/ 350837 h 1164"/>
              <a:gd name="T46" fmla="*/ 503238 w 1751"/>
              <a:gd name="T47" fmla="*/ 127000 h 1164"/>
              <a:gd name="T48" fmla="*/ 987425 w 1751"/>
              <a:gd name="T49" fmla="*/ 71437 h 116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51"/>
              <a:gd name="T76" fmla="*/ 0 h 1164"/>
              <a:gd name="T77" fmla="*/ 1751 w 1751"/>
              <a:gd name="T78" fmla="*/ 1164 h 116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51" h="1164">
                <a:moveTo>
                  <a:pt x="622" y="45"/>
                </a:moveTo>
                <a:cubicBezTo>
                  <a:pt x="776" y="19"/>
                  <a:pt x="718" y="35"/>
                  <a:pt x="799" y="10"/>
                </a:cubicBezTo>
                <a:cubicBezTo>
                  <a:pt x="858" y="15"/>
                  <a:pt x="926" y="0"/>
                  <a:pt x="975" y="33"/>
                </a:cubicBezTo>
                <a:cubicBezTo>
                  <a:pt x="1019" y="63"/>
                  <a:pt x="994" y="74"/>
                  <a:pt x="1046" y="80"/>
                </a:cubicBezTo>
                <a:cubicBezTo>
                  <a:pt x="1100" y="87"/>
                  <a:pt x="1155" y="88"/>
                  <a:pt x="1210" y="92"/>
                </a:cubicBezTo>
                <a:cubicBezTo>
                  <a:pt x="1218" y="104"/>
                  <a:pt x="1222" y="119"/>
                  <a:pt x="1234" y="127"/>
                </a:cubicBezTo>
                <a:cubicBezTo>
                  <a:pt x="1255" y="140"/>
                  <a:pt x="1281" y="143"/>
                  <a:pt x="1304" y="151"/>
                </a:cubicBezTo>
                <a:cubicBezTo>
                  <a:pt x="1337" y="162"/>
                  <a:pt x="1359" y="179"/>
                  <a:pt x="1387" y="198"/>
                </a:cubicBezTo>
                <a:cubicBezTo>
                  <a:pt x="1404" y="252"/>
                  <a:pt x="1438" y="293"/>
                  <a:pt x="1469" y="339"/>
                </a:cubicBezTo>
                <a:cubicBezTo>
                  <a:pt x="1477" y="351"/>
                  <a:pt x="1484" y="362"/>
                  <a:pt x="1492" y="374"/>
                </a:cubicBezTo>
                <a:cubicBezTo>
                  <a:pt x="1500" y="386"/>
                  <a:pt x="1516" y="409"/>
                  <a:pt x="1516" y="409"/>
                </a:cubicBezTo>
                <a:cubicBezTo>
                  <a:pt x="1542" y="490"/>
                  <a:pt x="1586" y="550"/>
                  <a:pt x="1633" y="621"/>
                </a:cubicBezTo>
                <a:cubicBezTo>
                  <a:pt x="1647" y="642"/>
                  <a:pt x="1649" y="668"/>
                  <a:pt x="1657" y="691"/>
                </a:cubicBezTo>
                <a:cubicBezTo>
                  <a:pt x="1668" y="724"/>
                  <a:pt x="1704" y="786"/>
                  <a:pt x="1704" y="786"/>
                </a:cubicBezTo>
                <a:cubicBezTo>
                  <a:pt x="1695" y="998"/>
                  <a:pt x="1751" y="1099"/>
                  <a:pt x="1551" y="1150"/>
                </a:cubicBezTo>
                <a:cubicBezTo>
                  <a:pt x="1089" y="1146"/>
                  <a:pt x="626" y="1164"/>
                  <a:pt x="164" y="1138"/>
                </a:cubicBezTo>
                <a:cubicBezTo>
                  <a:pt x="136" y="1136"/>
                  <a:pt x="117" y="1068"/>
                  <a:pt x="117" y="1068"/>
                </a:cubicBezTo>
                <a:cubicBezTo>
                  <a:pt x="130" y="941"/>
                  <a:pt x="139" y="797"/>
                  <a:pt x="58" y="691"/>
                </a:cubicBezTo>
                <a:cubicBezTo>
                  <a:pt x="27" y="600"/>
                  <a:pt x="0" y="591"/>
                  <a:pt x="35" y="468"/>
                </a:cubicBezTo>
                <a:cubicBezTo>
                  <a:pt x="39" y="455"/>
                  <a:pt x="59" y="454"/>
                  <a:pt x="70" y="445"/>
                </a:cubicBezTo>
                <a:cubicBezTo>
                  <a:pt x="83" y="434"/>
                  <a:pt x="93" y="421"/>
                  <a:pt x="105" y="409"/>
                </a:cubicBezTo>
                <a:cubicBezTo>
                  <a:pt x="109" y="370"/>
                  <a:pt x="105" y="329"/>
                  <a:pt x="117" y="292"/>
                </a:cubicBezTo>
                <a:cubicBezTo>
                  <a:pt x="128" y="256"/>
                  <a:pt x="192" y="232"/>
                  <a:pt x="223" y="221"/>
                </a:cubicBezTo>
                <a:cubicBezTo>
                  <a:pt x="240" y="195"/>
                  <a:pt x="287" y="97"/>
                  <a:pt x="317" y="80"/>
                </a:cubicBezTo>
                <a:cubicBezTo>
                  <a:pt x="407" y="30"/>
                  <a:pt x="524" y="45"/>
                  <a:pt x="622" y="45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3" name="Freeform 30"/>
          <p:cNvSpPr>
            <a:spLocks/>
          </p:cNvSpPr>
          <p:nvPr/>
        </p:nvSpPr>
        <p:spPr bwMode="auto">
          <a:xfrm>
            <a:off x="5486400" y="4038600"/>
            <a:ext cx="3222625" cy="2149475"/>
          </a:xfrm>
          <a:custGeom>
            <a:avLst/>
            <a:gdLst>
              <a:gd name="T0" fmla="*/ 203200 w 2030"/>
              <a:gd name="T1" fmla="*/ 842963 h 1354"/>
              <a:gd name="T2" fmla="*/ 277813 w 2030"/>
              <a:gd name="T3" fmla="*/ 655637 h 1354"/>
              <a:gd name="T4" fmla="*/ 557213 w 2030"/>
              <a:gd name="T5" fmla="*/ 431800 h 1354"/>
              <a:gd name="T6" fmla="*/ 650875 w 2030"/>
              <a:gd name="T7" fmla="*/ 357187 h 1354"/>
              <a:gd name="T8" fmla="*/ 855663 w 2030"/>
              <a:gd name="T9" fmla="*/ 282575 h 1354"/>
              <a:gd name="T10" fmla="*/ 1079500 w 2030"/>
              <a:gd name="T11" fmla="*/ 207963 h 1354"/>
              <a:gd name="T12" fmla="*/ 1976438 w 2030"/>
              <a:gd name="T13" fmla="*/ 338137 h 1354"/>
              <a:gd name="T14" fmla="*/ 2032000 w 2030"/>
              <a:gd name="T15" fmla="*/ 376237 h 1354"/>
              <a:gd name="T16" fmla="*/ 2106613 w 2030"/>
              <a:gd name="T17" fmla="*/ 487363 h 1354"/>
              <a:gd name="T18" fmla="*/ 2162175 w 2030"/>
              <a:gd name="T19" fmla="*/ 636587 h 1354"/>
              <a:gd name="T20" fmla="*/ 2200275 w 2030"/>
              <a:gd name="T21" fmla="*/ 693737 h 1354"/>
              <a:gd name="T22" fmla="*/ 2441575 w 2030"/>
              <a:gd name="T23" fmla="*/ 711200 h 1354"/>
              <a:gd name="T24" fmla="*/ 2535238 w 2030"/>
              <a:gd name="T25" fmla="*/ 898525 h 1354"/>
              <a:gd name="T26" fmla="*/ 2647950 w 2030"/>
              <a:gd name="T27" fmla="*/ 917575 h 1354"/>
              <a:gd name="T28" fmla="*/ 2852738 w 2030"/>
              <a:gd name="T29" fmla="*/ 992188 h 1354"/>
              <a:gd name="T30" fmla="*/ 3095625 w 2030"/>
              <a:gd name="T31" fmla="*/ 1028700 h 1354"/>
              <a:gd name="T32" fmla="*/ 3114675 w 2030"/>
              <a:gd name="T33" fmla="*/ 1589087 h 1354"/>
              <a:gd name="T34" fmla="*/ 3057525 w 2030"/>
              <a:gd name="T35" fmla="*/ 1849438 h 1354"/>
              <a:gd name="T36" fmla="*/ 2816225 w 2030"/>
              <a:gd name="T37" fmla="*/ 1962150 h 1354"/>
              <a:gd name="T38" fmla="*/ 2143125 w 2030"/>
              <a:gd name="T39" fmla="*/ 1981200 h 1354"/>
              <a:gd name="T40" fmla="*/ 239713 w 2030"/>
              <a:gd name="T41" fmla="*/ 1998663 h 1354"/>
              <a:gd name="T42" fmla="*/ 222250 w 2030"/>
              <a:gd name="T43" fmla="*/ 1924050 h 1354"/>
              <a:gd name="T44" fmla="*/ 53975 w 2030"/>
              <a:gd name="T45" fmla="*/ 1906588 h 1354"/>
              <a:gd name="T46" fmla="*/ 128588 w 2030"/>
              <a:gd name="T47" fmla="*/ 1290637 h 1354"/>
              <a:gd name="T48" fmla="*/ 147638 w 2030"/>
              <a:gd name="T49" fmla="*/ 1233487 h 1354"/>
              <a:gd name="T50" fmla="*/ 165100 w 2030"/>
              <a:gd name="T51" fmla="*/ 992188 h 1354"/>
              <a:gd name="T52" fmla="*/ 203200 w 2030"/>
              <a:gd name="T53" fmla="*/ 842963 h 135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30"/>
              <a:gd name="T82" fmla="*/ 0 h 1354"/>
              <a:gd name="T83" fmla="*/ 2030 w 2030"/>
              <a:gd name="T84" fmla="*/ 1354 h 135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30" h="1354">
                <a:moveTo>
                  <a:pt x="128" y="531"/>
                </a:moveTo>
                <a:cubicBezTo>
                  <a:pt x="147" y="493"/>
                  <a:pt x="156" y="451"/>
                  <a:pt x="175" y="413"/>
                </a:cubicBezTo>
                <a:cubicBezTo>
                  <a:pt x="209" y="345"/>
                  <a:pt x="281" y="296"/>
                  <a:pt x="351" y="272"/>
                </a:cubicBezTo>
                <a:cubicBezTo>
                  <a:pt x="405" y="193"/>
                  <a:pt x="341" y="271"/>
                  <a:pt x="410" y="225"/>
                </a:cubicBezTo>
                <a:cubicBezTo>
                  <a:pt x="502" y="163"/>
                  <a:pt x="362" y="201"/>
                  <a:pt x="539" y="178"/>
                </a:cubicBezTo>
                <a:cubicBezTo>
                  <a:pt x="603" y="157"/>
                  <a:pt x="604" y="144"/>
                  <a:pt x="680" y="131"/>
                </a:cubicBezTo>
                <a:cubicBezTo>
                  <a:pt x="1226" y="144"/>
                  <a:pt x="1102" y="0"/>
                  <a:pt x="1245" y="213"/>
                </a:cubicBezTo>
                <a:cubicBezTo>
                  <a:pt x="1253" y="225"/>
                  <a:pt x="1268" y="229"/>
                  <a:pt x="1280" y="237"/>
                </a:cubicBezTo>
                <a:cubicBezTo>
                  <a:pt x="1323" y="362"/>
                  <a:pt x="1249" y="163"/>
                  <a:pt x="1327" y="307"/>
                </a:cubicBezTo>
                <a:cubicBezTo>
                  <a:pt x="1343" y="336"/>
                  <a:pt x="1348" y="371"/>
                  <a:pt x="1362" y="401"/>
                </a:cubicBezTo>
                <a:cubicBezTo>
                  <a:pt x="1368" y="414"/>
                  <a:pt x="1372" y="433"/>
                  <a:pt x="1386" y="437"/>
                </a:cubicBezTo>
                <a:cubicBezTo>
                  <a:pt x="1435" y="450"/>
                  <a:pt x="1487" y="444"/>
                  <a:pt x="1538" y="448"/>
                </a:cubicBezTo>
                <a:cubicBezTo>
                  <a:pt x="1547" y="476"/>
                  <a:pt x="1563" y="547"/>
                  <a:pt x="1597" y="566"/>
                </a:cubicBezTo>
                <a:cubicBezTo>
                  <a:pt x="1618" y="578"/>
                  <a:pt x="1644" y="574"/>
                  <a:pt x="1668" y="578"/>
                </a:cubicBezTo>
                <a:cubicBezTo>
                  <a:pt x="1724" y="615"/>
                  <a:pt x="1704" y="607"/>
                  <a:pt x="1797" y="625"/>
                </a:cubicBezTo>
                <a:cubicBezTo>
                  <a:pt x="1848" y="635"/>
                  <a:pt x="1950" y="648"/>
                  <a:pt x="1950" y="648"/>
                </a:cubicBezTo>
                <a:cubicBezTo>
                  <a:pt x="2030" y="770"/>
                  <a:pt x="1982" y="681"/>
                  <a:pt x="1962" y="1001"/>
                </a:cubicBezTo>
                <a:cubicBezTo>
                  <a:pt x="1960" y="1029"/>
                  <a:pt x="1937" y="1143"/>
                  <a:pt x="1926" y="1165"/>
                </a:cubicBezTo>
                <a:cubicBezTo>
                  <a:pt x="1912" y="1193"/>
                  <a:pt x="1802" y="1235"/>
                  <a:pt x="1774" y="1236"/>
                </a:cubicBezTo>
                <a:cubicBezTo>
                  <a:pt x="1633" y="1243"/>
                  <a:pt x="1491" y="1244"/>
                  <a:pt x="1350" y="1248"/>
                </a:cubicBezTo>
                <a:cubicBezTo>
                  <a:pt x="899" y="1354"/>
                  <a:pt x="1506" y="1274"/>
                  <a:pt x="151" y="1259"/>
                </a:cubicBezTo>
                <a:cubicBezTo>
                  <a:pt x="147" y="1243"/>
                  <a:pt x="154" y="1219"/>
                  <a:pt x="140" y="1212"/>
                </a:cubicBezTo>
                <a:cubicBezTo>
                  <a:pt x="108" y="1196"/>
                  <a:pt x="44" y="1235"/>
                  <a:pt x="34" y="1201"/>
                </a:cubicBezTo>
                <a:cubicBezTo>
                  <a:pt x="0" y="1083"/>
                  <a:pt x="8" y="920"/>
                  <a:pt x="81" y="813"/>
                </a:cubicBezTo>
                <a:cubicBezTo>
                  <a:pt x="85" y="801"/>
                  <a:pt x="91" y="790"/>
                  <a:pt x="93" y="777"/>
                </a:cubicBezTo>
                <a:cubicBezTo>
                  <a:pt x="99" y="727"/>
                  <a:pt x="95" y="675"/>
                  <a:pt x="104" y="625"/>
                </a:cubicBezTo>
                <a:cubicBezTo>
                  <a:pt x="112" y="581"/>
                  <a:pt x="153" y="580"/>
                  <a:pt x="128" y="53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1295400" y="1143000"/>
            <a:ext cx="5791200" cy="1066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The boy saw the man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on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the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mountain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with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sz="3200">
                <a:solidFill>
                  <a:srgbClr val="4245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a telescope</a:t>
            </a:r>
          </a:p>
        </p:txBody>
      </p:sp>
      <p:sp>
        <p:nvSpPr>
          <p:cNvPr id="32785" name="WordArt 32"/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2971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Ambiguity</a:t>
            </a:r>
          </a:p>
        </p:txBody>
      </p:sp>
      <p:sp>
        <p:nvSpPr>
          <p:cNvPr id="32786" name="Text Box 33"/>
          <p:cNvSpPr txBox="1">
            <a:spLocks noChangeArrowheads="1"/>
          </p:cNvSpPr>
          <p:nvPr/>
        </p:nvSpPr>
        <p:spPr bwMode="auto">
          <a:xfrm>
            <a:off x="7315200" y="1219200"/>
            <a:ext cx="152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Prepositional phrase attachment</a:t>
            </a:r>
          </a:p>
        </p:txBody>
      </p:sp>
      <p:sp>
        <p:nvSpPr>
          <p:cNvPr id="32787" name="AutoShape 34"/>
          <p:cNvSpPr>
            <a:spLocks/>
          </p:cNvSpPr>
          <p:nvPr/>
        </p:nvSpPr>
        <p:spPr bwMode="auto">
          <a:xfrm>
            <a:off x="7086600" y="1219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9FEFA8-295D-4883-B0DA-E3280CA1FC57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/>
              <a:t>Prerequisite</a:t>
            </a:r>
            <a:r>
              <a:rPr lang="en-US" altLang="en-US" smtClean="0"/>
              <a:t>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Senior Standing in ICS major </a:t>
            </a:r>
          </a:p>
          <a:p>
            <a:pPr eaLnBrk="1" hangingPunct="1"/>
            <a:r>
              <a:rPr lang="en-US" altLang="en-US" smtClean="0"/>
              <a:t>Mastering at least one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2D77F4-B95D-4A1E-AEDA-522AC9C79946}" type="slidenum">
              <a:rPr lang="ar-SA" altLang="en-US"/>
              <a:pPr/>
              <a:t>30</a:t>
            </a:fld>
            <a:endParaRPr lang="en-US" altLang="en-US"/>
          </a:p>
        </p:txBody>
      </p:sp>
      <p:sp>
        <p:nvSpPr>
          <p:cNvPr id="33797" name="AutoShape 2"/>
          <p:cNvSpPr>
            <a:spLocks noChangeArrowheads="1"/>
          </p:cNvSpPr>
          <p:nvPr/>
        </p:nvSpPr>
        <p:spPr bwMode="auto">
          <a:xfrm>
            <a:off x="2286000" y="2438400"/>
            <a:ext cx="5029200" cy="2286000"/>
          </a:xfrm>
          <a:prstGeom prst="irregularSeal1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WordArt 3"/>
          <p:cNvSpPr>
            <a:spLocks noChangeArrowheads="1" noChangeShapeType="1" noTextEdit="1"/>
          </p:cNvSpPr>
          <p:nvPr/>
        </p:nvSpPr>
        <p:spPr bwMode="auto">
          <a:xfrm>
            <a:off x="3352800" y="-13792200"/>
            <a:ext cx="28194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Ambiguity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 rot="37747">
            <a:off x="1905000" y="1447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I made her duck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 rot="-439802">
            <a:off x="4572000" y="15240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Bengali history teacher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 rot="693436">
            <a:off x="1295400" y="6858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Short men and women 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 rot="466818">
            <a:off x="3962400" y="5334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Visiting relatives can be boring 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914400" y="55626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The chicken is ready to eat 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 rot="4770559">
            <a:off x="6266656" y="3639344"/>
            <a:ext cx="3681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Ali knows a richer man than Ahmad 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 rot="638803">
            <a:off x="1981200" y="5105400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  <a:cs typeface="Times New Roman" panose="02020603050405020304" pitchFamily="18" charset="0"/>
              </a:rPr>
              <a:t>Record the signal strength at the wire under normal load 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 rot="4802644">
            <a:off x="-388937" y="3360737"/>
            <a:ext cx="388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We eat what we can, and what we can not we can</a:t>
            </a:r>
          </a:p>
        </p:txBody>
      </p:sp>
      <p:sp>
        <p:nvSpPr>
          <p:cNvPr id="33807" name="WordArt 12"/>
          <p:cNvSpPr>
            <a:spLocks noChangeArrowheads="1" noChangeShapeType="1" noTextEdit="1"/>
          </p:cNvSpPr>
          <p:nvPr/>
        </p:nvSpPr>
        <p:spPr bwMode="auto">
          <a:xfrm>
            <a:off x="3352800" y="3124200"/>
            <a:ext cx="2971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3" grpId="0" autoUpdateAnimBg="0"/>
      <p:bldP spid="53254" grpId="0" autoUpdateAnimBg="0"/>
      <p:bldP spid="53255" grpId="0" autoUpdateAnimBg="0"/>
      <p:bldP spid="53256" grpId="0" autoUpdateAnimBg="0"/>
      <p:bldP spid="53257" grpId="0" autoUpdateAnimBg="0"/>
      <p:bldP spid="53258" grpId="0" autoUpdateAnimBg="0"/>
      <p:bldP spid="5325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92476B-DCC8-438D-A62A-76F0BB5EF900}" type="slidenum">
              <a:rPr lang="ar-SA" altLang="en-US"/>
              <a:pPr/>
              <a:t>31</a:t>
            </a:fld>
            <a:endParaRPr lang="en-US" altLang="en-US"/>
          </a:p>
        </p:txBody>
      </p:sp>
      <p:pic>
        <p:nvPicPr>
          <p:cNvPr id="54274" name="Picture 2" descr="ANCI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31289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WordArt 3" descr="Purple mesh"/>
          <p:cNvSpPr>
            <a:spLocks noChangeArrowheads="1" noChangeShapeType="1" noTextEdit="1"/>
          </p:cNvSpPr>
          <p:nvPr/>
        </p:nvSpPr>
        <p:spPr bwMode="auto">
          <a:xfrm>
            <a:off x="609600" y="304800"/>
            <a:ext cx="2971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Ambiguity</a:t>
            </a:r>
          </a:p>
        </p:txBody>
      </p:sp>
      <p:pic>
        <p:nvPicPr>
          <p:cNvPr id="54276" name="Picture 4" descr="ANCIAN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35575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lingelh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229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9" descr="squa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851525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22C50C2-47BD-4B8E-AA66-E041FB3575A6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35845" name="WordArt 3" descr="Purple mesh"/>
          <p:cNvSpPr>
            <a:spLocks noChangeArrowheads="1" noChangeShapeType="1" noTextEdit="1"/>
          </p:cNvSpPr>
          <p:nvPr/>
        </p:nvSpPr>
        <p:spPr bwMode="auto">
          <a:xfrm>
            <a:off x="609600" y="304800"/>
            <a:ext cx="2971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Ambiguity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524000" y="2057400"/>
            <a:ext cx="624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4400">
                <a:hlinkClick r:id="rId3" action="ppaction://hlinkfile"/>
              </a:rPr>
              <a:t>A program </a:t>
            </a:r>
            <a:endParaRPr lang="en-US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74BDB6C-CE6B-4E30-9790-13B54193227A}" type="slidenum">
              <a:rPr lang="ar-SA" altLang="en-US"/>
              <a:pPr/>
              <a:t>33</a:t>
            </a:fld>
            <a:endParaRPr lang="en-US" altLang="en-US"/>
          </a:p>
        </p:txBody>
      </p:sp>
      <p:sp>
        <p:nvSpPr>
          <p:cNvPr id="36869" name="WordArt 2"/>
          <p:cNvSpPr>
            <a:spLocks noChangeArrowheads="1" noChangeShapeType="1" noTextEdit="1"/>
          </p:cNvSpPr>
          <p:nvPr/>
        </p:nvSpPr>
        <p:spPr bwMode="auto">
          <a:xfrm>
            <a:off x="2971800" y="533400"/>
            <a:ext cx="19812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 panose="020B0806030902050204" pitchFamily="34" charset="0"/>
              </a:rPr>
              <a:t>Lexicon</a:t>
            </a:r>
          </a:p>
        </p:txBody>
      </p:sp>
      <p:pic>
        <p:nvPicPr>
          <p:cNvPr id="36870" name="Picture 3" descr="bs005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4800"/>
            <a:ext cx="15303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447800" y="2133600"/>
            <a:ext cx="7162800" cy="350837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cs typeface="Times New Roman" panose="02020603050405020304" pitchFamily="18" charset="0"/>
              </a:rPr>
              <a:t>Lexicon is a vocabulary data bank, that contains the language words and their linguistic information. 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cs typeface="Times New Roman" panose="02020603050405020304" pitchFamily="18" charset="0"/>
              </a:rPr>
              <a:t>There are many on-line lexicon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>
                <a:cs typeface="Times New Roman" panose="02020603050405020304" pitchFamily="18" charset="0"/>
              </a:rPr>
              <a:t>WordNet is a lexical database that contains English vocabulary words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>
                <a:solidFill>
                  <a:srgbClr val="FFFF00"/>
                </a:solidFill>
                <a:cs typeface="Times New Roman" panose="02020603050405020304" pitchFamily="18" charset="0"/>
              </a:rPr>
              <a:t>COULD WE HAVE ONE FOR ARABIC?</a:t>
            </a:r>
          </a:p>
          <a:p>
            <a:pPr algn="l" rtl="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80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pic>
        <p:nvPicPr>
          <p:cNvPr id="36872" name="Picture 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7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8" descr="red_r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943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6B682B-6961-4712-B2DA-5C747F06858C}" type="slidenum">
              <a:rPr lang="ar-SA" altLang="en-US"/>
              <a:pPr/>
              <a:t>34</a:t>
            </a:fld>
            <a:endParaRPr lang="en-US" alt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Applications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Word counters (wc in UNIX)</a:t>
            </a:r>
          </a:p>
          <a:p>
            <a:pPr eaLnBrk="1" hangingPunct="1"/>
            <a:r>
              <a:rPr lang="en-US" altLang="en-US" smtClean="0"/>
              <a:t>Spell Checkers, grammar checkers</a:t>
            </a:r>
          </a:p>
          <a:p>
            <a:pPr eaLnBrk="1" hangingPunct="1"/>
            <a:r>
              <a:rPr lang="en-US" altLang="en-US" smtClean="0"/>
              <a:t>Predictive Text on mobile handsets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3197FF-2E23-478E-A1CF-86FBD4DBEB56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Bigger Applications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Intelligent computer 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NLU interfaces to databases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Computer aided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Information retrieval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Intelligent Web searching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Data mining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Machine translation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Speech recognition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Natural language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900" smtClean="0"/>
              <a:t>Question answering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DB4FD46-196E-4506-8609-58D2F513DE88}" type="slidenum">
              <a:rPr lang="ar-SA" altLang="en-US"/>
              <a:pPr/>
              <a:t>36</a:t>
            </a:fld>
            <a:endParaRPr lang="en-US" alt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Spoken Dialogue System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2024063" y="4357688"/>
            <a:ext cx="1747837" cy="1401762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2571750" y="4864100"/>
            <a:ext cx="7493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Speech </a:t>
            </a:r>
            <a:endParaRPr lang="en-US" altLang="en-US" sz="2400"/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2481263" y="5083175"/>
            <a:ext cx="8699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Synthesis</a:t>
            </a:r>
            <a:endParaRPr lang="en-US" altLang="en-US" sz="2400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2032000" y="2346325"/>
            <a:ext cx="1749425" cy="1400175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2579688" y="2852738"/>
            <a:ext cx="7493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Speech </a:t>
            </a:r>
            <a:endParaRPr lang="en-US" altLang="en-US" sz="2400"/>
          </a:p>
        </p:txBody>
      </p:sp>
      <p:sp>
        <p:nvSpPr>
          <p:cNvPr id="39947" name="Rectangle 9"/>
          <p:cNvSpPr>
            <a:spLocks noChangeArrowheads="1"/>
          </p:cNvSpPr>
          <p:nvPr/>
        </p:nvSpPr>
        <p:spPr bwMode="auto">
          <a:xfrm>
            <a:off x="2398713" y="3071813"/>
            <a:ext cx="10429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Recognition</a:t>
            </a:r>
            <a:endParaRPr lang="en-US" altLang="en-US" sz="2400"/>
          </a:p>
        </p:txBody>
      </p:sp>
      <p:sp>
        <p:nvSpPr>
          <p:cNvPr id="39948" name="Rectangle 10"/>
          <p:cNvSpPr>
            <a:spLocks noChangeArrowheads="1"/>
          </p:cNvSpPr>
          <p:nvPr/>
        </p:nvSpPr>
        <p:spPr bwMode="auto">
          <a:xfrm>
            <a:off x="4351338" y="2324100"/>
            <a:ext cx="1746250" cy="1403350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9" name="Rectangle 11"/>
          <p:cNvSpPr>
            <a:spLocks noChangeArrowheads="1"/>
          </p:cNvSpPr>
          <p:nvPr/>
        </p:nvSpPr>
        <p:spPr bwMode="auto">
          <a:xfrm>
            <a:off x="4824413" y="2832100"/>
            <a:ext cx="8905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Semantic </a:t>
            </a:r>
            <a:endParaRPr lang="en-US" altLang="en-US" sz="2400"/>
          </a:p>
        </p:txBody>
      </p:sp>
      <p:sp>
        <p:nvSpPr>
          <p:cNvPr id="39950" name="Rectangle 12"/>
          <p:cNvSpPr>
            <a:spLocks noChangeArrowheads="1"/>
          </p:cNvSpPr>
          <p:nvPr/>
        </p:nvSpPr>
        <p:spPr bwMode="auto">
          <a:xfrm>
            <a:off x="4657725" y="3051175"/>
            <a:ext cx="11541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Interpretation</a:t>
            </a:r>
            <a:endParaRPr lang="en-US" altLang="en-US" sz="2400"/>
          </a:p>
        </p:txBody>
      </p:sp>
      <p:sp>
        <p:nvSpPr>
          <p:cNvPr id="39951" name="Rectangle 13"/>
          <p:cNvSpPr>
            <a:spLocks noChangeArrowheads="1"/>
          </p:cNvSpPr>
          <p:nvPr/>
        </p:nvSpPr>
        <p:spPr bwMode="auto">
          <a:xfrm>
            <a:off x="4370388" y="4319588"/>
            <a:ext cx="1746250" cy="1400175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2" name="Rectangle 14"/>
          <p:cNvSpPr>
            <a:spLocks noChangeArrowheads="1"/>
          </p:cNvSpPr>
          <p:nvPr/>
        </p:nvSpPr>
        <p:spPr bwMode="auto">
          <a:xfrm>
            <a:off x="4810125" y="4826000"/>
            <a:ext cx="9509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Response </a:t>
            </a:r>
            <a:endParaRPr lang="en-US" altLang="en-US" sz="2400"/>
          </a:p>
        </p:txBody>
      </p:sp>
      <p:sp>
        <p:nvSpPr>
          <p:cNvPr id="39953" name="Rectangle 15"/>
          <p:cNvSpPr>
            <a:spLocks noChangeArrowheads="1"/>
          </p:cNvSpPr>
          <p:nvPr/>
        </p:nvSpPr>
        <p:spPr bwMode="auto">
          <a:xfrm>
            <a:off x="4767263" y="5045075"/>
            <a:ext cx="9826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Generation</a:t>
            </a:r>
            <a:endParaRPr lang="en-US" altLang="en-US" sz="2400"/>
          </a:p>
        </p:txBody>
      </p:sp>
      <p:sp>
        <p:nvSpPr>
          <p:cNvPr id="39954" name="Rectangle 16"/>
          <p:cNvSpPr>
            <a:spLocks noChangeArrowheads="1"/>
          </p:cNvSpPr>
          <p:nvPr/>
        </p:nvSpPr>
        <p:spPr bwMode="auto">
          <a:xfrm>
            <a:off x="6640513" y="4319588"/>
            <a:ext cx="1746250" cy="1400175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5" name="Rectangle 17"/>
          <p:cNvSpPr>
            <a:spLocks noChangeArrowheads="1"/>
          </p:cNvSpPr>
          <p:nvPr/>
        </p:nvSpPr>
        <p:spPr bwMode="auto">
          <a:xfrm>
            <a:off x="7134225" y="4826000"/>
            <a:ext cx="8509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Dialogue </a:t>
            </a:r>
            <a:endParaRPr lang="en-US" altLang="en-US" sz="2400"/>
          </a:p>
        </p:txBody>
      </p:sp>
      <p:sp>
        <p:nvSpPr>
          <p:cNvPr id="39956" name="Rectangle 18"/>
          <p:cNvSpPr>
            <a:spLocks noChangeArrowheads="1"/>
          </p:cNvSpPr>
          <p:nvPr/>
        </p:nvSpPr>
        <p:spPr bwMode="auto">
          <a:xfrm>
            <a:off x="6953250" y="5045075"/>
            <a:ext cx="11445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Management</a:t>
            </a:r>
            <a:endParaRPr lang="en-US" altLang="en-US" sz="2400"/>
          </a:p>
        </p:txBody>
      </p:sp>
      <p:sp>
        <p:nvSpPr>
          <p:cNvPr id="39957" name="Rectangle 19"/>
          <p:cNvSpPr>
            <a:spLocks noChangeArrowheads="1"/>
          </p:cNvSpPr>
          <p:nvPr/>
        </p:nvSpPr>
        <p:spPr bwMode="auto">
          <a:xfrm>
            <a:off x="6640513" y="2274888"/>
            <a:ext cx="1746250" cy="1403350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8" name="Rectangle 20"/>
          <p:cNvSpPr>
            <a:spLocks noChangeArrowheads="1"/>
          </p:cNvSpPr>
          <p:nvPr/>
        </p:nvSpPr>
        <p:spPr bwMode="auto">
          <a:xfrm>
            <a:off x="7085013" y="2782888"/>
            <a:ext cx="9413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Discourse </a:t>
            </a:r>
            <a:endParaRPr lang="en-US" altLang="en-US" sz="2400"/>
          </a:p>
        </p:txBody>
      </p:sp>
      <p:sp>
        <p:nvSpPr>
          <p:cNvPr id="39959" name="Rectangle 21"/>
          <p:cNvSpPr>
            <a:spLocks noChangeArrowheads="1"/>
          </p:cNvSpPr>
          <p:nvPr/>
        </p:nvSpPr>
        <p:spPr bwMode="auto">
          <a:xfrm>
            <a:off x="6946900" y="3001963"/>
            <a:ext cx="115411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Interpretation</a:t>
            </a:r>
            <a:endParaRPr lang="en-US" altLang="en-US" sz="2400"/>
          </a:p>
        </p:txBody>
      </p:sp>
      <p:sp>
        <p:nvSpPr>
          <p:cNvPr id="39960" name="Freeform 22"/>
          <p:cNvSpPr>
            <a:spLocks/>
          </p:cNvSpPr>
          <p:nvPr/>
        </p:nvSpPr>
        <p:spPr bwMode="auto">
          <a:xfrm>
            <a:off x="3556000" y="2479675"/>
            <a:ext cx="785813" cy="1114425"/>
          </a:xfrm>
          <a:custGeom>
            <a:avLst/>
            <a:gdLst>
              <a:gd name="T0" fmla="*/ 498140 w 1486"/>
              <a:gd name="T1" fmla="*/ 1114425 h 2107"/>
              <a:gd name="T2" fmla="*/ 498140 w 1486"/>
              <a:gd name="T3" fmla="*/ 896512 h 2107"/>
              <a:gd name="T4" fmla="*/ 529 w 1486"/>
              <a:gd name="T5" fmla="*/ 894396 h 2107"/>
              <a:gd name="T6" fmla="*/ 0 w 1486"/>
              <a:gd name="T7" fmla="*/ 249648 h 2107"/>
              <a:gd name="T8" fmla="*/ 496025 w 1486"/>
              <a:gd name="T9" fmla="*/ 250177 h 2107"/>
              <a:gd name="T10" fmla="*/ 494967 w 1486"/>
              <a:gd name="T11" fmla="*/ 0 h 2107"/>
              <a:gd name="T12" fmla="*/ 785813 w 1486"/>
              <a:gd name="T13" fmla="*/ 559593 h 2107"/>
              <a:gd name="T14" fmla="*/ 498140 w 1486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6"/>
              <a:gd name="T25" fmla="*/ 0 h 2107"/>
              <a:gd name="T26" fmla="*/ 1486 w 1486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6" h="2107">
                <a:moveTo>
                  <a:pt x="942" y="2107"/>
                </a:moveTo>
                <a:lnTo>
                  <a:pt x="942" y="1695"/>
                </a:lnTo>
                <a:lnTo>
                  <a:pt x="1" y="1691"/>
                </a:lnTo>
                <a:lnTo>
                  <a:pt x="0" y="472"/>
                </a:lnTo>
                <a:lnTo>
                  <a:pt x="938" y="473"/>
                </a:lnTo>
                <a:lnTo>
                  <a:pt x="936" y="0"/>
                </a:lnTo>
                <a:lnTo>
                  <a:pt x="1486" y="1058"/>
                </a:lnTo>
                <a:lnTo>
                  <a:pt x="942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1" name="Freeform 23"/>
          <p:cNvSpPr>
            <a:spLocks/>
          </p:cNvSpPr>
          <p:nvPr/>
        </p:nvSpPr>
        <p:spPr bwMode="auto">
          <a:xfrm>
            <a:off x="5835650" y="2468563"/>
            <a:ext cx="785813" cy="1116012"/>
          </a:xfrm>
          <a:custGeom>
            <a:avLst/>
            <a:gdLst>
              <a:gd name="T0" fmla="*/ 498140 w 1486"/>
              <a:gd name="T1" fmla="*/ 1116012 h 2111"/>
              <a:gd name="T2" fmla="*/ 498140 w 1486"/>
              <a:gd name="T3" fmla="*/ 897673 h 2111"/>
              <a:gd name="T4" fmla="*/ 529 w 1486"/>
              <a:gd name="T5" fmla="*/ 895559 h 2111"/>
              <a:gd name="T6" fmla="*/ 0 w 1486"/>
              <a:gd name="T7" fmla="*/ 250059 h 2111"/>
              <a:gd name="T8" fmla="*/ 496025 w 1486"/>
              <a:gd name="T9" fmla="*/ 251116 h 2111"/>
              <a:gd name="T10" fmla="*/ 494967 w 1486"/>
              <a:gd name="T11" fmla="*/ 0 h 2111"/>
              <a:gd name="T12" fmla="*/ 785813 w 1486"/>
              <a:gd name="T13" fmla="*/ 560385 h 2111"/>
              <a:gd name="T14" fmla="*/ 498140 w 1486"/>
              <a:gd name="T15" fmla="*/ 1116012 h 2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6"/>
              <a:gd name="T25" fmla="*/ 0 h 2111"/>
              <a:gd name="T26" fmla="*/ 1486 w 1486"/>
              <a:gd name="T27" fmla="*/ 2111 h 2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6" h="2111">
                <a:moveTo>
                  <a:pt x="942" y="2111"/>
                </a:moveTo>
                <a:lnTo>
                  <a:pt x="942" y="1698"/>
                </a:lnTo>
                <a:lnTo>
                  <a:pt x="1" y="1694"/>
                </a:lnTo>
                <a:lnTo>
                  <a:pt x="0" y="473"/>
                </a:lnTo>
                <a:lnTo>
                  <a:pt x="938" y="475"/>
                </a:lnTo>
                <a:lnTo>
                  <a:pt x="936" y="0"/>
                </a:lnTo>
                <a:lnTo>
                  <a:pt x="1486" y="1060"/>
                </a:lnTo>
                <a:lnTo>
                  <a:pt x="942" y="2111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2" name="Freeform 24"/>
          <p:cNvSpPr>
            <a:spLocks/>
          </p:cNvSpPr>
          <p:nvPr/>
        </p:nvSpPr>
        <p:spPr bwMode="auto">
          <a:xfrm>
            <a:off x="7180263" y="3481388"/>
            <a:ext cx="493712" cy="787400"/>
          </a:xfrm>
          <a:custGeom>
            <a:avLst/>
            <a:gdLst>
              <a:gd name="T0" fmla="*/ 0 w 933"/>
              <a:gd name="T1" fmla="*/ 496496 h 1486"/>
              <a:gd name="T2" fmla="*/ 96308 w 933"/>
              <a:gd name="T3" fmla="*/ 497556 h 1486"/>
              <a:gd name="T4" fmla="*/ 106362 w 933"/>
              <a:gd name="T5" fmla="*/ 0 h 1486"/>
              <a:gd name="T6" fmla="*/ 391583 w 933"/>
              <a:gd name="T7" fmla="*/ 3709 h 1486"/>
              <a:gd name="T8" fmla="*/ 383116 w 933"/>
              <a:gd name="T9" fmla="*/ 500206 h 1486"/>
              <a:gd name="T10" fmla="*/ 493712 w 933"/>
              <a:gd name="T11" fmla="*/ 501795 h 1486"/>
              <a:gd name="T12" fmla="*/ 241300 w 933"/>
              <a:gd name="T13" fmla="*/ 787400 h 1486"/>
              <a:gd name="T14" fmla="*/ 0 w 933"/>
              <a:gd name="T15" fmla="*/ 496496 h 14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3"/>
              <a:gd name="T25" fmla="*/ 0 h 1486"/>
              <a:gd name="T26" fmla="*/ 933 w 933"/>
              <a:gd name="T27" fmla="*/ 1486 h 148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3" h="1486">
                <a:moveTo>
                  <a:pt x="0" y="937"/>
                </a:moveTo>
                <a:lnTo>
                  <a:pt x="182" y="939"/>
                </a:lnTo>
                <a:lnTo>
                  <a:pt x="201" y="0"/>
                </a:lnTo>
                <a:lnTo>
                  <a:pt x="740" y="7"/>
                </a:lnTo>
                <a:lnTo>
                  <a:pt x="724" y="944"/>
                </a:lnTo>
                <a:lnTo>
                  <a:pt x="933" y="947"/>
                </a:lnTo>
                <a:lnTo>
                  <a:pt x="456" y="1486"/>
                </a:lnTo>
                <a:lnTo>
                  <a:pt x="0" y="93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3" name="Freeform 25"/>
          <p:cNvSpPr>
            <a:spLocks/>
          </p:cNvSpPr>
          <p:nvPr/>
        </p:nvSpPr>
        <p:spPr bwMode="auto">
          <a:xfrm>
            <a:off x="6124575" y="4452938"/>
            <a:ext cx="787400" cy="1114425"/>
          </a:xfrm>
          <a:custGeom>
            <a:avLst/>
            <a:gdLst>
              <a:gd name="T0" fmla="*/ 287338 w 1488"/>
              <a:gd name="T1" fmla="*/ 1114425 h 2107"/>
              <a:gd name="T2" fmla="*/ 287338 w 1488"/>
              <a:gd name="T3" fmla="*/ 896512 h 2107"/>
              <a:gd name="T4" fmla="*/ 786342 w 1488"/>
              <a:gd name="T5" fmla="*/ 894396 h 2107"/>
              <a:gd name="T6" fmla="*/ 787400 w 1488"/>
              <a:gd name="T7" fmla="*/ 249648 h 2107"/>
              <a:gd name="T8" fmla="*/ 289983 w 1488"/>
              <a:gd name="T9" fmla="*/ 250177 h 2107"/>
              <a:gd name="T10" fmla="*/ 290513 w 1488"/>
              <a:gd name="T11" fmla="*/ 0 h 2107"/>
              <a:gd name="T12" fmla="*/ 0 w 1488"/>
              <a:gd name="T13" fmla="*/ 560122 h 2107"/>
              <a:gd name="T14" fmla="*/ 287338 w 1488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2107"/>
              <a:gd name="T26" fmla="*/ 1488 w 1488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2107">
                <a:moveTo>
                  <a:pt x="543" y="2107"/>
                </a:moveTo>
                <a:lnTo>
                  <a:pt x="543" y="1695"/>
                </a:lnTo>
                <a:lnTo>
                  <a:pt x="1486" y="1691"/>
                </a:lnTo>
                <a:lnTo>
                  <a:pt x="1488" y="472"/>
                </a:lnTo>
                <a:lnTo>
                  <a:pt x="548" y="473"/>
                </a:lnTo>
                <a:lnTo>
                  <a:pt x="549" y="0"/>
                </a:lnTo>
                <a:lnTo>
                  <a:pt x="0" y="1059"/>
                </a:lnTo>
                <a:lnTo>
                  <a:pt x="543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4" name="Freeform 26"/>
          <p:cNvSpPr>
            <a:spLocks/>
          </p:cNvSpPr>
          <p:nvPr/>
        </p:nvSpPr>
        <p:spPr bwMode="auto">
          <a:xfrm>
            <a:off x="3786188" y="4413250"/>
            <a:ext cx="787400" cy="1116013"/>
          </a:xfrm>
          <a:custGeom>
            <a:avLst/>
            <a:gdLst>
              <a:gd name="T0" fmla="*/ 287867 w 1488"/>
              <a:gd name="T1" fmla="*/ 1116013 h 2111"/>
              <a:gd name="T2" fmla="*/ 287867 w 1488"/>
              <a:gd name="T3" fmla="*/ 897674 h 2111"/>
              <a:gd name="T4" fmla="*/ 786342 w 1488"/>
              <a:gd name="T5" fmla="*/ 895031 h 2111"/>
              <a:gd name="T6" fmla="*/ 787400 w 1488"/>
              <a:gd name="T7" fmla="*/ 250059 h 2111"/>
              <a:gd name="T8" fmla="*/ 289983 w 1488"/>
              <a:gd name="T9" fmla="*/ 250587 h 2111"/>
              <a:gd name="T10" fmla="*/ 291042 w 1488"/>
              <a:gd name="T11" fmla="*/ 0 h 2111"/>
              <a:gd name="T12" fmla="*/ 0 w 1488"/>
              <a:gd name="T13" fmla="*/ 560385 h 2111"/>
              <a:gd name="T14" fmla="*/ 287867 w 1488"/>
              <a:gd name="T15" fmla="*/ 1116013 h 2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2111"/>
              <a:gd name="T26" fmla="*/ 1488 w 1488"/>
              <a:gd name="T27" fmla="*/ 2111 h 2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2111">
                <a:moveTo>
                  <a:pt x="544" y="2111"/>
                </a:moveTo>
                <a:lnTo>
                  <a:pt x="544" y="1698"/>
                </a:lnTo>
                <a:lnTo>
                  <a:pt x="1486" y="1693"/>
                </a:lnTo>
                <a:lnTo>
                  <a:pt x="1488" y="473"/>
                </a:lnTo>
                <a:lnTo>
                  <a:pt x="548" y="474"/>
                </a:lnTo>
                <a:lnTo>
                  <a:pt x="550" y="0"/>
                </a:lnTo>
                <a:lnTo>
                  <a:pt x="0" y="1060"/>
                </a:lnTo>
                <a:lnTo>
                  <a:pt x="544" y="2111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5" name="Freeform 27"/>
          <p:cNvSpPr>
            <a:spLocks/>
          </p:cNvSpPr>
          <p:nvPr/>
        </p:nvSpPr>
        <p:spPr bwMode="auto">
          <a:xfrm>
            <a:off x="1381125" y="4481513"/>
            <a:ext cx="787400" cy="1114425"/>
          </a:xfrm>
          <a:custGeom>
            <a:avLst/>
            <a:gdLst>
              <a:gd name="T0" fmla="*/ 287867 w 1488"/>
              <a:gd name="T1" fmla="*/ 1114425 h 2107"/>
              <a:gd name="T2" fmla="*/ 287867 w 1488"/>
              <a:gd name="T3" fmla="*/ 897041 h 2107"/>
              <a:gd name="T4" fmla="*/ 786342 w 1488"/>
              <a:gd name="T5" fmla="*/ 894396 h 2107"/>
              <a:gd name="T6" fmla="*/ 787400 w 1488"/>
              <a:gd name="T7" fmla="*/ 249648 h 2107"/>
              <a:gd name="T8" fmla="*/ 289983 w 1488"/>
              <a:gd name="T9" fmla="*/ 250706 h 2107"/>
              <a:gd name="T10" fmla="*/ 291042 w 1488"/>
              <a:gd name="T11" fmla="*/ 0 h 2107"/>
              <a:gd name="T12" fmla="*/ 0 w 1488"/>
              <a:gd name="T13" fmla="*/ 560122 h 2107"/>
              <a:gd name="T14" fmla="*/ 287867 w 1488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2107"/>
              <a:gd name="T26" fmla="*/ 1488 w 1488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2107">
                <a:moveTo>
                  <a:pt x="544" y="2107"/>
                </a:moveTo>
                <a:lnTo>
                  <a:pt x="544" y="1696"/>
                </a:lnTo>
                <a:lnTo>
                  <a:pt x="1486" y="1691"/>
                </a:lnTo>
                <a:lnTo>
                  <a:pt x="1488" y="472"/>
                </a:lnTo>
                <a:lnTo>
                  <a:pt x="548" y="474"/>
                </a:lnTo>
                <a:lnTo>
                  <a:pt x="550" y="0"/>
                </a:lnTo>
                <a:lnTo>
                  <a:pt x="0" y="1059"/>
                </a:lnTo>
                <a:lnTo>
                  <a:pt x="544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6" name="Freeform 28"/>
          <p:cNvSpPr>
            <a:spLocks/>
          </p:cNvSpPr>
          <p:nvPr/>
        </p:nvSpPr>
        <p:spPr bwMode="auto">
          <a:xfrm>
            <a:off x="1316038" y="2498725"/>
            <a:ext cx="785812" cy="1114425"/>
          </a:xfrm>
          <a:custGeom>
            <a:avLst/>
            <a:gdLst>
              <a:gd name="T0" fmla="*/ 498668 w 1486"/>
              <a:gd name="T1" fmla="*/ 1114425 h 2107"/>
              <a:gd name="T2" fmla="*/ 498668 w 1486"/>
              <a:gd name="T3" fmla="*/ 897041 h 2107"/>
              <a:gd name="T4" fmla="*/ 529 w 1486"/>
              <a:gd name="T5" fmla="*/ 894396 h 2107"/>
              <a:gd name="T6" fmla="*/ 0 w 1486"/>
              <a:gd name="T7" fmla="*/ 249648 h 2107"/>
              <a:gd name="T8" fmla="*/ 496024 w 1486"/>
              <a:gd name="T9" fmla="*/ 250706 h 2107"/>
              <a:gd name="T10" fmla="*/ 495495 w 1486"/>
              <a:gd name="T11" fmla="*/ 0 h 2107"/>
              <a:gd name="T12" fmla="*/ 785812 w 1486"/>
              <a:gd name="T13" fmla="*/ 560122 h 2107"/>
              <a:gd name="T14" fmla="*/ 498668 w 1486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6"/>
              <a:gd name="T25" fmla="*/ 0 h 2107"/>
              <a:gd name="T26" fmla="*/ 1486 w 1486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6" h="2107">
                <a:moveTo>
                  <a:pt x="943" y="2107"/>
                </a:moveTo>
                <a:lnTo>
                  <a:pt x="943" y="1696"/>
                </a:lnTo>
                <a:lnTo>
                  <a:pt x="1" y="1691"/>
                </a:lnTo>
                <a:lnTo>
                  <a:pt x="0" y="472"/>
                </a:lnTo>
                <a:lnTo>
                  <a:pt x="938" y="474"/>
                </a:lnTo>
                <a:lnTo>
                  <a:pt x="937" y="0"/>
                </a:lnTo>
                <a:lnTo>
                  <a:pt x="1486" y="1059"/>
                </a:lnTo>
                <a:lnTo>
                  <a:pt x="943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7" name="Rectangle 29"/>
          <p:cNvSpPr>
            <a:spLocks noChangeArrowheads="1"/>
          </p:cNvSpPr>
          <p:nvPr/>
        </p:nvSpPr>
        <p:spPr bwMode="auto">
          <a:xfrm>
            <a:off x="609600" y="2667000"/>
            <a:ext cx="492125" cy="2805113"/>
          </a:xfrm>
          <a:prstGeom prst="rect">
            <a:avLst/>
          </a:prstGeom>
          <a:solidFill>
            <a:srgbClr val="333399"/>
          </a:solidFill>
          <a:ln w="80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endParaRPr lang="en-US" altLang="en-US" sz="2400"/>
          </a:p>
          <a:p>
            <a:pPr algn="l" rtl="0" eaLnBrk="1" hangingPunct="1"/>
            <a:r>
              <a:rPr lang="en-US" altLang="en-US" sz="2400"/>
              <a:t>Us e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1B98F5F-AE64-44AA-8070-66373F444622}" type="slidenum">
              <a:rPr lang="ar-SA" altLang="en-US"/>
              <a:pPr/>
              <a:t>37</a:t>
            </a:fld>
            <a:endParaRPr lang="en-US" alt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Parts of the Spoken Dialogue System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smtClean="0"/>
              <a:t>Signal Processing: Convert the audio wave into a sequence of feature vectors.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/>
              <a:t>Speech Recognition: Decode the sequence of feature vectors into a sequence of words.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/>
              <a:t>Semantic Interpretation: Determine the meaning of the words.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/>
              <a:t>Discourse Interpretation: Understand what the user intends by interpreting utterances in context.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/>
              <a:t>Dialogue Management: Determine system goals in response to user utterances based on user intention.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smtClean="0"/>
              <a:t>Speech Synthesis: Generate synthetic speech as a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344FB14-2AD9-42AA-AD90-CE7D26D67779}" type="slidenum">
              <a:rPr lang="ar-SA" altLang="en-US"/>
              <a:pPr/>
              <a:t>38</a:t>
            </a:fld>
            <a:endParaRPr lang="en-US" alt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Levels of Sophistication in a Dialogue System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Touch-tone replacement: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solidFill>
                  <a:srgbClr val="FF3300"/>
                </a:solidFill>
              </a:rPr>
              <a:t>System Prompt:</a:t>
            </a:r>
            <a:r>
              <a:rPr lang="en-US" altLang="en-US" sz="2400" smtClean="0"/>
              <a:t> "For checking information, press or say one."                                                                                  </a:t>
            </a:r>
            <a:r>
              <a:rPr lang="en-US" altLang="en-US" sz="2400" smtClean="0">
                <a:solidFill>
                  <a:srgbClr val="FFFF00"/>
                </a:solidFill>
              </a:rPr>
              <a:t>Caller Response:</a:t>
            </a:r>
            <a:r>
              <a:rPr lang="en-US" altLang="en-US" sz="2400" smtClean="0"/>
              <a:t> "One."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Directed dialogue: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solidFill>
                  <a:srgbClr val="FF3300"/>
                </a:solidFill>
              </a:rPr>
              <a:t>System Prompt:</a:t>
            </a:r>
            <a:r>
              <a:rPr lang="en-US" altLang="en-US" sz="2400" smtClean="0"/>
              <a:t> "Would you like checking account information or rate information?"                                                                                   </a:t>
            </a:r>
            <a:r>
              <a:rPr lang="en-US" altLang="en-US" sz="2400" smtClean="0">
                <a:solidFill>
                  <a:srgbClr val="FFFF00"/>
                </a:solidFill>
              </a:rPr>
              <a:t>Caller Response</a:t>
            </a:r>
            <a:r>
              <a:rPr lang="en-US" altLang="en-US" sz="2400" smtClean="0">
                <a:solidFill>
                  <a:schemeClr val="accent2"/>
                </a:solidFill>
              </a:rPr>
              <a:t>:</a:t>
            </a:r>
            <a:r>
              <a:rPr lang="en-US" altLang="en-US" sz="2400" smtClean="0"/>
              <a:t> "Checking", or "checking account," or "rates."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Natural language: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solidFill>
                  <a:srgbClr val="FF3300"/>
                </a:solidFill>
              </a:rPr>
              <a:t>System Prompt:</a:t>
            </a:r>
            <a:r>
              <a:rPr lang="en-US" altLang="en-US" sz="2400" smtClean="0"/>
              <a:t> "What transaction would you like to perform?"                                                                         </a:t>
            </a:r>
            <a:r>
              <a:rPr lang="en-US" altLang="en-US" sz="2400" smtClean="0">
                <a:solidFill>
                  <a:srgbClr val="FFFF00"/>
                </a:solidFill>
              </a:rPr>
              <a:t>Caller Response</a:t>
            </a:r>
            <a:r>
              <a:rPr lang="en-US" altLang="en-US" sz="2400" smtClean="0">
                <a:solidFill>
                  <a:schemeClr val="accent2"/>
                </a:solidFill>
              </a:rPr>
              <a:t>:</a:t>
            </a:r>
            <a:r>
              <a:rPr lang="en-US" altLang="en-US" sz="2400" smtClean="0"/>
              <a:t> "Transfer Rs. 500 from checking to savings.</a:t>
            </a:r>
            <a:r>
              <a:rPr lang="en-US" altLang="en-US" sz="2400" smtClean="0">
                <a:latin typeface="Arial" panose="020B0604020202020204" pitchFamily="34" charset="0"/>
              </a:rPr>
              <a:t>“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91D9DD8-9A85-4B9C-B147-7128A361F1D1}" type="slidenum">
              <a:rPr lang="ar-SA" altLang="en-US"/>
              <a:pPr/>
              <a:t>39</a:t>
            </a:fld>
            <a:endParaRPr lang="en-US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28412F1-5503-4719-B3B1-13C66CA3340C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Instructor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/>
              <a:t>Name</a:t>
            </a:r>
            <a:r>
              <a:rPr lang="en-US" altLang="en-US" b="1" smtClean="0"/>
              <a:t>: </a:t>
            </a:r>
            <a:r>
              <a:rPr lang="en-US" altLang="en-US" i="1" smtClean="0"/>
              <a:t>Husni Al-Muhtaseb</a:t>
            </a:r>
          </a:p>
          <a:p>
            <a:pPr eaLnBrk="1" hangingPunct="1"/>
            <a:r>
              <a:rPr lang="en-US" altLang="en-US" b="1" i="1" smtClean="0"/>
              <a:t>Office</a:t>
            </a:r>
            <a:r>
              <a:rPr lang="en-US" altLang="en-US" b="1" smtClean="0"/>
              <a:t>: </a:t>
            </a:r>
            <a:r>
              <a:rPr lang="en-US" altLang="en-US" i="1" smtClean="0"/>
              <a:t>Bldg. 22 Room 311</a:t>
            </a:r>
            <a:r>
              <a:rPr lang="en-US" altLang="en-US" b="1" smtClean="0"/>
              <a:t> </a:t>
            </a:r>
            <a:br>
              <a:rPr lang="en-US" altLang="en-US" b="1" smtClean="0"/>
            </a:br>
            <a:r>
              <a:rPr lang="en-US" altLang="en-US" b="1" smtClean="0"/>
              <a:t>		Phone #: </a:t>
            </a:r>
            <a:r>
              <a:rPr lang="en-US" altLang="en-US" i="1" smtClean="0"/>
              <a:t>2624 </a:t>
            </a:r>
            <a:r>
              <a:rPr lang="en-US" altLang="en-US" b="1" i="1" smtClean="0"/>
              <a:t>Email</a:t>
            </a:r>
            <a:r>
              <a:rPr lang="en-US" altLang="en-US" b="1" smtClean="0"/>
              <a:t>:</a:t>
            </a:r>
            <a:r>
              <a:rPr lang="en-US" altLang="en-US" i="1" smtClean="0"/>
              <a:t> </a:t>
            </a:r>
            <a:r>
              <a:rPr lang="en-US" altLang="en-US" smtClean="0">
                <a:hlinkClick r:id="rId2"/>
              </a:rPr>
              <a:t>muhtaseb@kfupm.edu.sa</a:t>
            </a:r>
            <a:r>
              <a:rPr lang="en-US" altLang="en-US" i="1" smtClean="0"/>
              <a:t> 	</a:t>
            </a:r>
          </a:p>
          <a:p>
            <a:pPr eaLnBrk="1" hangingPunct="1"/>
            <a:r>
              <a:rPr lang="en-US" altLang="en-US" sz="2400" b="1" i="1" smtClean="0"/>
              <a:t>web </a:t>
            </a:r>
            <a:r>
              <a:rPr lang="en-US" altLang="en-US" sz="2400" b="1" smtClean="0"/>
              <a:t>:</a:t>
            </a:r>
            <a:r>
              <a:rPr lang="en-US" altLang="en-US" i="1" smtClean="0"/>
              <a:t> </a:t>
            </a:r>
            <a:r>
              <a:rPr lang="en-US" altLang="en-US" smtClean="0"/>
              <a:t> </a:t>
            </a:r>
            <a:r>
              <a:rPr lang="en-US" altLang="en-US" sz="2400" smtClean="0">
                <a:hlinkClick r:id="rId3"/>
              </a:rPr>
              <a:t>http://faculty.kfupm.edu.sa/ics/muhtaseb/</a:t>
            </a: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990D13F-3E42-48B5-935D-3FCDF527EC07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Office Hours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Sunday, Monday &amp; Tuesday </a:t>
            </a:r>
            <a:r>
              <a:rPr lang="en-US" altLang="en-US" smtClean="0"/>
              <a:t>11:20 -11:50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i="1" smtClean="0"/>
              <a:t>Sunday, Monday &amp; Tuesday</a:t>
            </a:r>
            <a:r>
              <a:rPr lang="en-US" altLang="en-US" smtClean="0"/>
              <a:t> 12:20 </a:t>
            </a:r>
            <a:r>
              <a:rPr lang="en-US" altLang="en-US" smtClean="0">
                <a:latin typeface="Arial" panose="020B0604020202020204" pitchFamily="34" charset="0"/>
              </a:rPr>
              <a:t>–</a:t>
            </a:r>
            <a:r>
              <a:rPr lang="en-US" altLang="en-US" smtClean="0"/>
              <a:t> 01:00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03AFFF8-8860-492A-A014-B86C0F1AE2CE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Electronic mail 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External 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Clear name. Sign always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hlinkClick r:id="rId2"/>
              </a:rPr>
              <a:t>blackbird@fly.net</a:t>
            </a:r>
            <a:r>
              <a:rPr lang="en-US" altLang="en-US" smtClean="0"/>
              <a:t> or </a:t>
            </a:r>
            <a:r>
              <a:rPr lang="en-US" altLang="en-US" smtClean="0">
                <a:hlinkClick r:id="rId3"/>
              </a:rPr>
              <a:t>Ali_Sami@fly.net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Shouting: SALAM virsus salam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Symbols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:-)  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ym typeface="Wingdings" panose="05000000000000000000" pitchFamily="2" charset="2"/>
              </a:rPr>
              <a:t>:-(   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Read before sending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0D2136D-D73B-455C-9AD8-A98651C9C7DC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/>
              <a:t>Online course site</a:t>
            </a:r>
            <a:r>
              <a:rPr lang="en-US" altLang="en-US" smtClean="0"/>
              <a:t> 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hlinkClick r:id="rId2"/>
              </a:rPr>
              <a:t>http://webcourses.kfupm.edu.sa/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Material &amp; Notes</a:t>
            </a:r>
          </a:p>
          <a:p>
            <a:pPr eaLnBrk="1" hangingPunct="1"/>
            <a:r>
              <a:rPr lang="en-US" altLang="en-US" smtClean="0"/>
              <a:t>Assignments and Submission (Assign. 1 is there)</a:t>
            </a:r>
          </a:p>
          <a:p>
            <a:pPr eaLnBrk="1" hangingPunct="1"/>
            <a:r>
              <a:rPr lang="en-US" altLang="en-US" smtClean="0"/>
              <a:t>Discussions &amp; participation</a:t>
            </a:r>
          </a:p>
          <a:p>
            <a:pPr eaLnBrk="1" hangingPunct="1"/>
            <a:r>
              <a:rPr lang="en-US" altLang="en-US" smtClean="0"/>
              <a:t>Mail</a:t>
            </a:r>
          </a:p>
          <a:p>
            <a:pPr eaLnBrk="1" hangingPunct="1"/>
            <a:r>
              <a:rPr lang="en-US" altLang="en-US" smtClean="0"/>
              <a:t>Grades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6736A8D-400B-4B31-B78C-BA7205C8B81C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Grading Policy</a:t>
            </a:r>
          </a:p>
        </p:txBody>
      </p:sp>
      <p:graphicFrame>
        <p:nvGraphicFramePr>
          <p:cNvPr id="31939" name="Group 195"/>
          <p:cNvGraphicFramePr>
            <a:graphicFrameLocks noGrp="1"/>
          </p:cNvGraphicFramePr>
          <p:nvPr>
            <p:ph type="tbl" idx="1"/>
          </p:nvPr>
        </p:nvGraphicFramePr>
        <p:xfrm>
          <a:off x="609600" y="1600200"/>
          <a:ext cx="7696200" cy="4589463"/>
        </p:xfrm>
        <a:graphic>
          <a:graphicData uri="http://schemas.openxmlformats.org/drawingml/2006/table">
            <a:tbl>
              <a:tblPr/>
              <a:tblGrid>
                <a:gridCol w="522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Assignments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0%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Quizzes (4)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28%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Presenting a Topic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Participation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12%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 Exam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100 %</a:t>
                      </a:r>
                      <a:endParaRPr kumimoji="1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2/20/2007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/>
              <a:t>Husni Al-Muhtaseb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6D52D7-F69E-4648-918B-C5AE38E931A4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Quizzes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30 minutes</a:t>
            </a:r>
          </a:p>
          <a:p>
            <a:pPr eaLnBrk="1" hangingPunct="1"/>
            <a:r>
              <a:rPr lang="en-US" altLang="en-US" smtClean="0"/>
              <a:t>Announced at least 2 days before</a:t>
            </a:r>
          </a:p>
          <a:p>
            <a:pPr eaLnBrk="1" hangingPunct="1"/>
            <a:r>
              <a:rPr lang="en-US" altLang="en-US" smtClean="0"/>
              <a:t>In class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TTONS">
  <a:themeElements>
    <a:clrScheme name="BUTTONS 4">
      <a:dk1>
        <a:srgbClr val="000000"/>
      </a:dk1>
      <a:lt1>
        <a:srgbClr val="FFFFFF"/>
      </a:lt1>
      <a:dk2>
        <a:srgbClr val="003300"/>
      </a:dk2>
      <a:lt2>
        <a:srgbClr val="FF9900"/>
      </a:lt2>
      <a:accent1>
        <a:srgbClr val="CC0000"/>
      </a:accent1>
      <a:accent2>
        <a:srgbClr val="0000FF"/>
      </a:accent2>
      <a:accent3>
        <a:srgbClr val="AAADAA"/>
      </a:accent3>
      <a:accent4>
        <a:srgbClr val="DADADA"/>
      </a:accent4>
      <a:accent5>
        <a:srgbClr val="E2AAAA"/>
      </a:accent5>
      <a:accent6>
        <a:srgbClr val="0000E7"/>
      </a:accent6>
      <a:hlink>
        <a:srgbClr val="FF9933"/>
      </a:hlink>
      <a:folHlink>
        <a:srgbClr val="006600"/>
      </a:folHlink>
    </a:clrScheme>
    <a:fontScheme name="BUTTONS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BUTTONS 1">
        <a:dk1>
          <a:srgbClr val="000000"/>
        </a:dk1>
        <a:lt1>
          <a:srgbClr val="FFFFFF"/>
        </a:lt1>
        <a:dk2>
          <a:srgbClr val="6699FF"/>
        </a:dk2>
        <a:lt2>
          <a:srgbClr val="99FFFF"/>
        </a:lt2>
        <a:accent1>
          <a:srgbClr val="CCCCFF"/>
        </a:accent1>
        <a:accent2>
          <a:srgbClr val="FF6699"/>
        </a:accent2>
        <a:accent3>
          <a:srgbClr val="B8CAFF"/>
        </a:accent3>
        <a:accent4>
          <a:srgbClr val="DADADA"/>
        </a:accent4>
        <a:accent5>
          <a:srgbClr val="E2E2FF"/>
        </a:accent5>
        <a:accent6>
          <a:srgbClr val="E75C8A"/>
        </a:accent6>
        <a:hlink>
          <a:srgbClr val="00CC99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TTONS 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TTONS 3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9999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CACA"/>
        </a:accent5>
        <a:accent6>
          <a:srgbClr val="E72DB9"/>
        </a:accent6>
        <a:hlink>
          <a:srgbClr val="FF9966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TTONS 4">
        <a:dk1>
          <a:srgbClr val="000000"/>
        </a:dk1>
        <a:lt1>
          <a:srgbClr val="FFFFFF"/>
        </a:lt1>
        <a:dk2>
          <a:srgbClr val="003300"/>
        </a:dk2>
        <a:lt2>
          <a:srgbClr val="FF9900"/>
        </a:lt2>
        <a:accent1>
          <a:srgbClr val="CC0000"/>
        </a:accent1>
        <a:accent2>
          <a:srgbClr val="0000FF"/>
        </a:accent2>
        <a:accent3>
          <a:srgbClr val="AAADAA"/>
        </a:accent3>
        <a:accent4>
          <a:srgbClr val="DADADA"/>
        </a:accent4>
        <a:accent5>
          <a:srgbClr val="E2AAAA"/>
        </a:accent5>
        <a:accent6>
          <a:srgbClr val="0000E7"/>
        </a:accent6>
        <a:hlink>
          <a:srgbClr val="FF9933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TTONS 5">
        <a:dk1>
          <a:srgbClr val="000000"/>
        </a:dk1>
        <a:lt1>
          <a:srgbClr val="FFFFFF"/>
        </a:lt1>
        <a:dk2>
          <a:srgbClr val="663300"/>
        </a:dk2>
        <a:lt2>
          <a:srgbClr val="99FFFF"/>
        </a:lt2>
        <a:accent1>
          <a:srgbClr val="CCCCFF"/>
        </a:accent1>
        <a:accent2>
          <a:srgbClr val="FF6699"/>
        </a:accent2>
        <a:accent3>
          <a:srgbClr val="B8ADAA"/>
        </a:accent3>
        <a:accent4>
          <a:srgbClr val="DADADA"/>
        </a:accent4>
        <a:accent5>
          <a:srgbClr val="E2E2FF"/>
        </a:accent5>
        <a:accent6>
          <a:srgbClr val="E75C8A"/>
        </a:accent6>
        <a:hlink>
          <a:srgbClr val="33CC33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TTONS 6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9900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BUTTONS</Template>
  <TotalTime>593</TotalTime>
  <Words>1526</Words>
  <Application>Microsoft Office PowerPoint</Application>
  <PresentationFormat>On-screen Show (4:3)</PresentationFormat>
  <Paragraphs>478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Times New Roman</vt:lpstr>
      <vt:lpstr>Arial</vt:lpstr>
      <vt:lpstr>Wingdings</vt:lpstr>
      <vt:lpstr>Book Antiqua</vt:lpstr>
      <vt:lpstr>Arial Rounded MT Bold</vt:lpstr>
      <vt:lpstr>Tahoma</vt:lpstr>
      <vt:lpstr>Arial Black</vt:lpstr>
      <vt:lpstr>Courier New</vt:lpstr>
      <vt:lpstr>Comic Sans MS</vt:lpstr>
      <vt:lpstr>BUTTONS</vt:lpstr>
      <vt:lpstr>Lotus Freelance 97 Drawing</vt:lpstr>
      <vt:lpstr>Natural Language Processing  INTRODUCTION</vt:lpstr>
      <vt:lpstr>Course Description</vt:lpstr>
      <vt:lpstr>Prerequisite </vt:lpstr>
      <vt:lpstr>Instructor</vt:lpstr>
      <vt:lpstr>Office Hours</vt:lpstr>
      <vt:lpstr>Electronic mail </vt:lpstr>
      <vt:lpstr>Online course site </vt:lpstr>
      <vt:lpstr>Grading Policy</vt:lpstr>
      <vt:lpstr>Quizzes</vt:lpstr>
      <vt:lpstr>Textbook</vt:lpstr>
      <vt:lpstr>Tentative Weekly Schedule</vt:lpstr>
      <vt:lpstr>Tentative Weekly Schedule</vt:lpstr>
      <vt:lpstr>Questions</vt:lpstr>
      <vt:lpstr>PowerPoint Presentation</vt:lpstr>
      <vt:lpstr>PowerPoint Presentation</vt:lpstr>
      <vt:lpstr>PowerPoint Presentation</vt:lpstr>
      <vt:lpstr>The Steps in NLP</vt:lpstr>
      <vt:lpstr>The steps in NLP (Cont.)</vt:lpstr>
      <vt:lpstr>The steps in NLP (Cont.)</vt:lpstr>
      <vt:lpstr>Parsing (Syntactic Analysis)</vt:lpstr>
      <vt:lpstr>Word Sense Resolution </vt:lpstr>
      <vt:lpstr>Reference Resolution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Applications</vt:lpstr>
      <vt:lpstr>Bigger Applications</vt:lpstr>
      <vt:lpstr>Spoken Dialogue System</vt:lpstr>
      <vt:lpstr>Parts of the Spoken Dialogue System</vt:lpstr>
      <vt:lpstr>Levels of Sophistication in a Dialogue System</vt:lpstr>
      <vt:lpstr>Thank you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Natural Language Understanding</dc:title>
  <dc:subject>ICS 482: Natural language Processing - Husni Al-Muhtaseb</dc:subject>
  <dc:creator>Husni Al-Muhtaseb</dc:creator>
  <cp:lastModifiedBy>User</cp:lastModifiedBy>
  <cp:revision>63</cp:revision>
  <dcterms:created xsi:type="dcterms:W3CDTF">2002-01-02T16:45:02Z</dcterms:created>
  <dcterms:modified xsi:type="dcterms:W3CDTF">2022-06-30T08:50:42Z</dcterms:modified>
</cp:coreProperties>
</file>