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3" r:id="rId4"/>
    <p:sldId id="283" r:id="rId5"/>
    <p:sldId id="293" r:id="rId6"/>
    <p:sldId id="288" r:id="rId7"/>
    <p:sldId id="289" r:id="rId8"/>
    <p:sldId id="295" r:id="rId9"/>
    <p:sldId id="296" r:id="rId10"/>
    <p:sldId id="298" r:id="rId11"/>
    <p:sldId id="294" r:id="rId12"/>
    <p:sldId id="292" r:id="rId13"/>
    <p:sldId id="285" r:id="rId14"/>
    <p:sldId id="286" r:id="rId15"/>
    <p:sldId id="297" r:id="rId16"/>
    <p:sldId id="274" r:id="rId17"/>
    <p:sldId id="276" r:id="rId18"/>
    <p:sldId id="278" r:id="rId19"/>
    <p:sldId id="279" r:id="rId20"/>
    <p:sldId id="282" r:id="rId21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99"/>
    <a:srgbClr val="0033CC"/>
    <a:srgbClr val="2482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664" autoAdjust="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692EA-F735-43AE-9F4B-4F0FD1865B3E}" type="datetimeFigureOut">
              <a:rPr lang="fr-FR"/>
              <a:pPr>
                <a:defRPr/>
              </a:pPr>
              <a:t>30/06/2022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8C0A2-6C38-43FC-9DA1-5F579143D3E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01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D9973-42D8-48A1-843E-3B45ED938832}" type="datetimeFigureOut">
              <a:rPr lang="fr-FR"/>
              <a:pPr>
                <a:defRPr/>
              </a:pPr>
              <a:t>30/06/2022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AC906-DBCE-4575-A53A-EED106E7862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75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60A96-6559-4AB6-AD50-F6C2F3F7422B}" type="datetimeFigureOut">
              <a:rPr lang="fr-FR"/>
              <a:pPr>
                <a:defRPr/>
              </a:pPr>
              <a:t>30/06/2022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BD996-6696-48B5-B716-040E1AEBCD3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41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B8AD1-44BF-46D5-B3F1-5B9DF867D919}" type="datetimeFigureOut">
              <a:rPr lang="fr-FR"/>
              <a:pPr>
                <a:defRPr/>
              </a:pPr>
              <a:t>30/06/2022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596FA-BAD2-40DF-B3B6-D7B5F50188C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8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9C596-D8DE-4CF6-9B00-0EBB85564DEE}" type="datetimeFigureOut">
              <a:rPr lang="fr-FR"/>
              <a:pPr>
                <a:defRPr/>
              </a:pPr>
              <a:t>30/06/2022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78DB0-487B-48BE-B3C7-55A459C204D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42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C5047-D6C7-4B98-90A7-6D51BB94F4D5}" type="datetimeFigureOut">
              <a:rPr lang="fr-FR"/>
              <a:pPr>
                <a:defRPr/>
              </a:pPr>
              <a:t>30/06/2022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867C1-146E-43FA-B878-00DB2A812BB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18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8EEDC-1CCC-4B02-925B-CF6D8EFDEC1D}" type="datetimeFigureOut">
              <a:rPr lang="fr-FR"/>
              <a:pPr>
                <a:defRPr/>
              </a:pPr>
              <a:t>30/06/2022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C61C1-F63C-415B-9BC3-93B6F1E1EBE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15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FBFDD-D9C5-41CF-8E02-926C07118E31}" type="datetimeFigureOut">
              <a:rPr lang="fr-FR"/>
              <a:pPr>
                <a:defRPr/>
              </a:pPr>
              <a:t>30/06/2022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1AD80-3D9B-4939-A8EE-7B85C2458C0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71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586D2-365F-4552-8CAA-B209AE7BAAA1}" type="datetimeFigureOut">
              <a:rPr lang="fr-FR"/>
              <a:pPr>
                <a:defRPr/>
              </a:pPr>
              <a:t>30/06/2022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0332C-C3F1-447A-B1F5-6A276EEB07F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48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DDDFC-D617-47C1-87A6-56B0A9F46847}" type="datetimeFigureOut">
              <a:rPr lang="fr-FR"/>
              <a:pPr>
                <a:defRPr/>
              </a:pPr>
              <a:t>30/06/2022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4D1D7-ECE2-4E1E-AFAF-DD01CB9F4B6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20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061FC-287F-45D4-AF5B-C941DF441CD2}" type="datetimeFigureOut">
              <a:rPr lang="fr-FR"/>
              <a:pPr>
                <a:defRPr/>
              </a:pPr>
              <a:t>30/06/2022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FBFAE-8541-4611-A344-4C13C44C68B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40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B521DE6-8BA9-455D-9428-A4F883B11E1B}" type="datetimeFigureOut">
              <a:rPr lang="fr-FR"/>
              <a:pPr>
                <a:defRPr/>
              </a:pPr>
              <a:t>30/06/2022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FC424B8-A312-432F-ACD4-33C52D0E9FB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amazon.com/exec/obidos/tg/detail/-/0262041693/qid=1076968166/sr=1-1/ref=sr_1_1/103-9367263-5214241?v=glance&amp;s=book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utarm"/>
          <p:cNvPicPr>
            <a:picLocks noChangeAspect="1" noChangeArrowheads="1"/>
          </p:cNvPicPr>
          <p:nvPr/>
        </p:nvPicPr>
        <p:blipFill>
          <a:blip r:embed="rId3">
            <a:lum bright="-5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188913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Line 8"/>
          <p:cNvSpPr>
            <a:spLocks noChangeShapeType="1"/>
          </p:cNvSpPr>
          <p:nvPr/>
        </p:nvSpPr>
        <p:spPr bwMode="auto">
          <a:xfrm>
            <a:off x="0" y="602138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Text Box 11"/>
          <p:cNvSpPr txBox="1">
            <a:spLocks noChangeArrowheads="1"/>
          </p:cNvSpPr>
          <p:nvPr/>
        </p:nvSpPr>
        <p:spPr bwMode="auto">
          <a:xfrm>
            <a:off x="1042988" y="692150"/>
            <a:ext cx="51847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0" b="1">
                <a:solidFill>
                  <a:srgbClr val="000099"/>
                </a:solidFill>
              </a:rPr>
              <a:t>Game Theory</a:t>
            </a:r>
          </a:p>
        </p:txBody>
      </p:sp>
      <p:sp>
        <p:nvSpPr>
          <p:cNvPr id="2054" name="Text Box 12"/>
          <p:cNvSpPr txBox="1">
            <a:spLocks noChangeArrowheads="1"/>
          </p:cNvSpPr>
          <p:nvPr/>
        </p:nvSpPr>
        <p:spPr bwMode="auto">
          <a:xfrm>
            <a:off x="827088" y="1844675"/>
            <a:ext cx="6626225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000099"/>
                </a:solidFill>
              </a:rPr>
              <a:t>   Quantitative Analysis for Decision Making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357188" y="1500188"/>
            <a:ext cx="8329612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4294967295"/>
          </p:nvPr>
        </p:nvSpPr>
        <p:spPr>
          <a:xfrm>
            <a:off x="357188" y="2643188"/>
            <a:ext cx="8329612" cy="3929062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692275" y="3573463"/>
            <a:ext cx="439261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800" b="1"/>
              <a:t>DGDG</a:t>
            </a: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5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39750" y="333375"/>
            <a:ext cx="4973638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5400" b="1">
                <a:solidFill>
                  <a:srgbClr val="00009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Mixed Strategies</a:t>
            </a:r>
          </a:p>
          <a:p>
            <a:pPr eaLnBrk="1" hangingPunct="1"/>
            <a:endParaRPr lang="en-US" altLang="en-US"/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1835150" y="2565400"/>
            <a:ext cx="6019800" cy="307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1">
                <a:latin typeface="Calibri" panose="020F0502020204030204" pitchFamily="34" charset="0"/>
              </a:rPr>
              <a:t>A mixed strategy </a:t>
            </a:r>
            <a:r>
              <a:rPr lang="en-US" altLang="en-US" sz="2800">
                <a:latin typeface="Calibri" panose="020F0502020204030204" pitchFamily="34" charset="0"/>
              </a:rPr>
              <a:t>game exists when there is no saddle point. Each player will then optimize their expected gain by determining the percent of time to use each strategy.</a:t>
            </a:r>
            <a:br>
              <a:rPr lang="en-US" altLang="en-US" sz="2800">
                <a:latin typeface="Calibri" panose="020F0502020204030204" pitchFamily="34" charset="0"/>
              </a:rPr>
            </a:br>
            <a:r>
              <a:rPr lang="en-US" altLang="en-US" sz="3200">
                <a:latin typeface="Times New Roman" panose="02020603050405020304" pitchFamily="18" charset="0"/>
              </a:rPr>
              <a:t/>
            </a:r>
            <a:br>
              <a:rPr lang="en-US" altLang="en-US" sz="3200">
                <a:latin typeface="Times New Roman" panose="02020603050405020304" pitchFamily="18" charset="0"/>
              </a:rPr>
            </a:br>
            <a:endParaRPr lang="en-US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357188" y="1500188"/>
            <a:ext cx="8329612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4294967295"/>
          </p:nvPr>
        </p:nvSpPr>
        <p:spPr>
          <a:xfrm>
            <a:off x="357188" y="2643188"/>
            <a:ext cx="8329612" cy="3929062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692275" y="3573463"/>
            <a:ext cx="439261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800" b="1"/>
              <a:t>DGDG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5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11188" y="527050"/>
            <a:ext cx="608488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4400" b="1">
                <a:solidFill>
                  <a:srgbClr val="00009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Nash Equilibrium (NE)</a:t>
            </a:r>
          </a:p>
          <a:p>
            <a:pPr eaLnBrk="1" hangingPunct="1"/>
            <a:endParaRPr lang="en-US" altLang="en-US" sz="4400"/>
          </a:p>
        </p:txBody>
      </p:sp>
      <p:pic>
        <p:nvPicPr>
          <p:cNvPr id="92168" name="Picture 8" descr="john_nas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349500"/>
            <a:ext cx="230346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763713" y="2276475"/>
            <a:ext cx="4824412" cy="305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 player’s best strategy is that strategy that maximizes that player’s payoff (utility), knowing the strategy's of the other players.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sz="36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357188" y="1500188"/>
            <a:ext cx="8329612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4294967295"/>
          </p:nvPr>
        </p:nvSpPr>
        <p:spPr>
          <a:xfrm>
            <a:off x="357188" y="2643188"/>
            <a:ext cx="8329612" cy="3929062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692275" y="3573463"/>
            <a:ext cx="439261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800" b="1"/>
              <a:t>DGDG</a:t>
            </a: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0" y="0"/>
            <a:ext cx="8172450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4400" b="1">
                <a:solidFill>
                  <a:srgbClr val="00009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2-players Zero-Sum games</a:t>
            </a:r>
          </a:p>
          <a:p>
            <a:pPr eaLnBrk="1" hangingPunct="1"/>
            <a:endParaRPr lang="en-US" altLang="en-US" sz="1400"/>
          </a:p>
        </p:txBody>
      </p:sp>
      <p:pic>
        <p:nvPicPr>
          <p:cNvPr id="13320" name="Picture 9" descr="MCBS00590_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133600"/>
            <a:ext cx="9001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7053" name="Group 13"/>
          <p:cNvGraphicFramePr>
            <a:graphicFrameLocks noGrp="1"/>
          </p:cNvGraphicFramePr>
          <p:nvPr/>
        </p:nvGraphicFramePr>
        <p:xfrm>
          <a:off x="5410200" y="5181600"/>
          <a:ext cx="3276600" cy="949326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32" name="Text Box 27"/>
          <p:cNvSpPr txBox="1">
            <a:spLocks noChangeArrowheads="1"/>
          </p:cNvSpPr>
          <p:nvPr/>
        </p:nvSpPr>
        <p:spPr bwMode="auto">
          <a:xfrm>
            <a:off x="3348038" y="5373688"/>
            <a:ext cx="1303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99"/>
                </a:solidFill>
              </a:rPr>
              <a:t>Player 1</a:t>
            </a:r>
          </a:p>
        </p:txBody>
      </p:sp>
      <p:sp>
        <p:nvSpPr>
          <p:cNvPr id="13333" name="Text Box 28"/>
          <p:cNvSpPr txBox="1">
            <a:spLocks noChangeArrowheads="1"/>
          </p:cNvSpPr>
          <p:nvPr/>
        </p:nvSpPr>
        <p:spPr bwMode="auto">
          <a:xfrm>
            <a:off x="6443663" y="4292600"/>
            <a:ext cx="1303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Player 2</a:t>
            </a:r>
          </a:p>
        </p:txBody>
      </p:sp>
      <p:sp>
        <p:nvSpPr>
          <p:cNvPr id="13334" name="Rectangle 29"/>
          <p:cNvSpPr>
            <a:spLocks noChangeArrowheads="1"/>
          </p:cNvSpPr>
          <p:nvPr/>
        </p:nvSpPr>
        <p:spPr bwMode="auto">
          <a:xfrm>
            <a:off x="250825" y="692150"/>
            <a:ext cx="5976938" cy="141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3600"/>
              <a:t>Penny Matching: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   Each of the two players has a penny.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  Two players must simultaneously choose whether            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/>
              <a:t>         to show the Head or the Tail.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      Both players know the following rules: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        -If two pennies match (both heads or both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           tails) then player 2 wins player 1’s penny.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       -Otherwise, player 1 wins player 2’s penny.</a:t>
            </a:r>
            <a:r>
              <a:rPr lang="en-US" altLang="en-US" sz="2400"/>
              <a:t> </a:t>
            </a:r>
          </a:p>
        </p:txBody>
      </p:sp>
      <p:grpSp>
        <p:nvGrpSpPr>
          <p:cNvPr id="13335" name="Group 35"/>
          <p:cNvGrpSpPr>
            <a:grpSpLocks/>
          </p:cNvGrpSpPr>
          <p:nvPr/>
        </p:nvGrpSpPr>
        <p:grpSpPr bwMode="auto">
          <a:xfrm>
            <a:off x="4305300" y="4794250"/>
            <a:ext cx="4083050" cy="1239838"/>
            <a:chOff x="1945" y="2574"/>
            <a:chExt cx="2572" cy="781"/>
          </a:xfrm>
        </p:grpSpPr>
        <p:sp>
          <p:nvSpPr>
            <p:cNvPr id="13336" name="Text Box 36"/>
            <p:cNvSpPr txBox="1">
              <a:spLocks noChangeArrowheads="1"/>
            </p:cNvSpPr>
            <p:nvPr/>
          </p:nvSpPr>
          <p:spPr bwMode="auto">
            <a:xfrm>
              <a:off x="3704" y="2579"/>
              <a:ext cx="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folHlink"/>
                  </a:solidFill>
                  <a:cs typeface="Arial" panose="020B0604020202020204" pitchFamily="34" charset="0"/>
                </a:rPr>
                <a:t>Tail</a:t>
              </a:r>
            </a:p>
          </p:txBody>
        </p:sp>
        <p:sp>
          <p:nvSpPr>
            <p:cNvPr id="13337" name="Text Box 37"/>
            <p:cNvSpPr txBox="1">
              <a:spLocks noChangeArrowheads="1"/>
            </p:cNvSpPr>
            <p:nvPr/>
          </p:nvSpPr>
          <p:spPr bwMode="auto">
            <a:xfrm>
              <a:off x="1956" y="2855"/>
              <a:ext cx="85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  <a:cs typeface="Arial" panose="020B0604020202020204" pitchFamily="34" charset="0"/>
                </a:rPr>
                <a:t>Head</a:t>
              </a:r>
            </a:p>
          </p:txBody>
        </p:sp>
        <p:sp>
          <p:nvSpPr>
            <p:cNvPr id="13338" name="Text Box 38"/>
            <p:cNvSpPr txBox="1">
              <a:spLocks noChangeArrowheads="1"/>
            </p:cNvSpPr>
            <p:nvPr/>
          </p:nvSpPr>
          <p:spPr bwMode="auto">
            <a:xfrm>
              <a:off x="1945" y="3124"/>
              <a:ext cx="85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  <a:cs typeface="Arial" panose="020B0604020202020204" pitchFamily="34" charset="0"/>
                </a:rPr>
                <a:t>Tail</a:t>
              </a:r>
            </a:p>
          </p:txBody>
        </p:sp>
        <p:sp>
          <p:nvSpPr>
            <p:cNvPr id="13339" name="Text Box 39"/>
            <p:cNvSpPr txBox="1">
              <a:spLocks noChangeArrowheads="1"/>
            </p:cNvSpPr>
            <p:nvPr/>
          </p:nvSpPr>
          <p:spPr bwMode="auto">
            <a:xfrm>
              <a:off x="2867" y="2574"/>
              <a:ext cx="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folHlink"/>
                  </a:solidFill>
                  <a:cs typeface="Arial" panose="020B0604020202020204" pitchFamily="34" charset="0"/>
                </a:rPr>
                <a:t>Head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357188" y="1500188"/>
            <a:ext cx="8329612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4294967295"/>
          </p:nvPr>
        </p:nvSpPr>
        <p:spPr>
          <a:xfrm>
            <a:off x="357188" y="2643188"/>
            <a:ext cx="8329612" cy="3929062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692275" y="3573463"/>
            <a:ext cx="439261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800" b="1"/>
              <a:t>DGDG</a:t>
            </a: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5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rgbClr val="000099"/>
                </a:solidFill>
                <a:latin typeface="Calibri" panose="020F0502020204030204" pitchFamily="34" charset="0"/>
              </a:rPr>
              <a:t>Prisoner’s Dilemma</a:t>
            </a: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684213" y="2060575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/>
              <a:t>No communication: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           - Strategies must be undertaken without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            the full knowledge of what the other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            players  (prisoners) will do.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  <a:p>
            <a:pPr eaLnBrk="1" hangingPunct="1"/>
            <a:r>
              <a:rPr lang="en-US" altLang="en-US" sz="2800"/>
              <a:t> Players (prisoners) develop dominant strategies but are not necessarily the best one.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		</a:t>
            </a:r>
          </a:p>
        </p:txBody>
      </p:sp>
      <p:pic>
        <p:nvPicPr>
          <p:cNvPr id="14345" name="Picture 11" descr="MCj0290885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1719263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2" descr="MCj028750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2708275"/>
            <a:ext cx="1128713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357188" y="1500188"/>
            <a:ext cx="8329612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4294967295"/>
          </p:nvPr>
        </p:nvSpPr>
        <p:spPr>
          <a:xfrm>
            <a:off x="357188" y="2643188"/>
            <a:ext cx="8329612" cy="3929062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692275" y="3573463"/>
            <a:ext cx="439261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800" b="1"/>
              <a:t>DGDG</a:t>
            </a:r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5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284663" y="1484313"/>
            <a:ext cx="4140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			</a:t>
            </a:r>
            <a:r>
              <a:rPr lang="en-US" altLang="en-US">
                <a:solidFill>
                  <a:schemeClr val="folHlink"/>
                </a:solidFill>
              </a:rPr>
              <a:t>Ted</a:t>
            </a:r>
            <a:r>
              <a:rPr lang="en-US" altLang="en-US" sz="2400"/>
              <a:t>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			</a:t>
            </a:r>
            <a:endParaRPr lang="en-US" altLang="en-US" sz="2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       Confess	         Not Confess			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1258888" y="3284538"/>
            <a:ext cx="3116262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                        </a:t>
            </a:r>
            <a:r>
              <a:rPr lang="en-US" altLang="en-US" sz="2000"/>
              <a:t>Confess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/>
              <a:t>                 </a:t>
            </a:r>
            <a:r>
              <a:rPr lang="en-US" altLang="en-US" sz="3600">
                <a:solidFill>
                  <a:srgbClr val="000099"/>
                </a:solidFill>
              </a:rPr>
              <a:t>Bill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         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		        </a:t>
            </a:r>
            <a:r>
              <a:rPr lang="en-US" altLang="en-US" sz="2000"/>
              <a:t>Not Confess</a:t>
            </a:r>
            <a:endParaRPr lang="en-US" altLang="en-US" sz="2800"/>
          </a:p>
        </p:txBody>
      </p:sp>
      <p:graphicFrame>
        <p:nvGraphicFramePr>
          <p:cNvPr id="80921" name="Group 25"/>
          <p:cNvGraphicFramePr>
            <a:graphicFrameLocks noGrp="1"/>
          </p:cNvGraphicFramePr>
          <p:nvPr/>
        </p:nvGraphicFramePr>
        <p:xfrm>
          <a:off x="4356100" y="2924175"/>
          <a:ext cx="4176713" cy="2703513"/>
        </p:xfrm>
        <a:graphic>
          <a:graphicData uri="http://schemas.openxmlformats.org/drawingml/2006/table">
            <a:tbl>
              <a:tblPr/>
              <a:tblGrid>
                <a:gridCol w="20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8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Both get 5 years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 year for Bill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 years for Ted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 years for Bill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 year for Ted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Both get 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years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80" name="Rectangle 29"/>
          <p:cNvSpPr>
            <a:spLocks noChangeArrowheads="1"/>
          </p:cNvSpPr>
          <p:nvPr/>
        </p:nvSpPr>
        <p:spPr bwMode="auto">
          <a:xfrm>
            <a:off x="1116013" y="260350"/>
            <a:ext cx="554355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rgbClr val="000099"/>
                </a:solidFill>
                <a:latin typeface="Calibri" panose="020F0502020204030204" pitchFamily="34" charset="0"/>
              </a:rPr>
              <a:t>Payoff Matrix for Prisoner’s Dilemma</a:t>
            </a:r>
          </a:p>
        </p:txBody>
      </p:sp>
      <p:pic>
        <p:nvPicPr>
          <p:cNvPr id="15381" name="Picture 31" descr="MCj0391034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1527175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357188" y="1500188"/>
            <a:ext cx="8329612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4294967295"/>
          </p:nvPr>
        </p:nvSpPr>
        <p:spPr>
          <a:xfrm>
            <a:off x="357188" y="2643188"/>
            <a:ext cx="8329612" cy="3929062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692275" y="3573463"/>
            <a:ext cx="439261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800" b="1"/>
              <a:t>DGDG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5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39750" y="452438"/>
            <a:ext cx="5114925" cy="177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4400" b="1">
                <a:solidFill>
                  <a:srgbClr val="00009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  An Example of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4400" b="1">
                <a:solidFill>
                  <a:srgbClr val="00009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Mixed Strategy game</a:t>
            </a:r>
          </a:p>
          <a:p>
            <a:pPr eaLnBrk="1" hangingPunct="1"/>
            <a:endParaRPr lang="en-US" altLang="en-US" sz="1400"/>
          </a:p>
        </p:txBody>
      </p:sp>
      <p:graphicFrame>
        <p:nvGraphicFramePr>
          <p:cNvPr id="95331" name="Group 99"/>
          <p:cNvGraphicFramePr>
            <a:graphicFrameLocks noGrp="1"/>
          </p:cNvGraphicFramePr>
          <p:nvPr/>
        </p:nvGraphicFramePr>
        <p:xfrm>
          <a:off x="2339975" y="2420938"/>
          <a:ext cx="5976938" cy="3176587"/>
        </p:xfrm>
        <a:graphic>
          <a:graphicData uri="http://schemas.openxmlformats.org/drawingml/2006/table">
            <a:tbl>
              <a:tblPr/>
              <a:tblGrid>
                <a:gridCol w="221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9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425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 believes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 doesn’t believe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0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 bluffs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50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 doesn’t bluff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10" name="Line 100"/>
          <p:cNvSpPr>
            <a:spLocks noChangeShapeType="1"/>
          </p:cNvSpPr>
          <p:nvPr/>
        </p:nvSpPr>
        <p:spPr bwMode="auto">
          <a:xfrm>
            <a:off x="2339975" y="2420938"/>
            <a:ext cx="2232025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357188" y="1500188"/>
            <a:ext cx="8329612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4294967295"/>
          </p:nvPr>
        </p:nvSpPr>
        <p:spPr>
          <a:xfrm>
            <a:off x="357188" y="2643188"/>
            <a:ext cx="8329612" cy="3929062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692275" y="3573463"/>
            <a:ext cx="439261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800" b="1"/>
              <a:t>DGDG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5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Text Box 38"/>
          <p:cNvSpPr txBox="1">
            <a:spLocks noChangeArrowheads="1"/>
          </p:cNvSpPr>
          <p:nvPr/>
        </p:nvSpPr>
        <p:spPr bwMode="auto">
          <a:xfrm>
            <a:off x="179388" y="404813"/>
            <a:ext cx="70723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 b="1">
                <a:solidFill>
                  <a:srgbClr val="000099"/>
                </a:solidFill>
                <a:latin typeface="Calibri" panose="020F0502020204030204" pitchFamily="34" charset="0"/>
              </a:rPr>
              <a:t>Now let’s Play This Game</a:t>
            </a:r>
            <a:r>
              <a:rPr lang="en-US" altLang="en-US" sz="3200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17416" name="Text Box 39"/>
          <p:cNvSpPr txBox="1">
            <a:spLocks noChangeArrowheads="1"/>
          </p:cNvSpPr>
          <p:nvPr/>
        </p:nvSpPr>
        <p:spPr bwMode="auto">
          <a:xfrm>
            <a:off x="1258888" y="1412875"/>
            <a:ext cx="2554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/>
              <a:t>Pirate Game</a:t>
            </a:r>
          </a:p>
        </p:txBody>
      </p:sp>
      <p:pic>
        <p:nvPicPr>
          <p:cNvPr id="17417" name="Picture 42" descr="PIRATE05A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852738"/>
            <a:ext cx="35941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44" descr="pirate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908050"/>
            <a:ext cx="364807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Text Box 45"/>
          <p:cNvSpPr txBox="1">
            <a:spLocks noChangeArrowheads="1"/>
          </p:cNvSpPr>
          <p:nvPr/>
        </p:nvSpPr>
        <p:spPr bwMode="auto">
          <a:xfrm>
            <a:off x="8027988" y="3500438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17420" name="Text Box 46"/>
          <p:cNvSpPr txBox="1">
            <a:spLocks noChangeArrowheads="1"/>
          </p:cNvSpPr>
          <p:nvPr/>
        </p:nvSpPr>
        <p:spPr bwMode="auto">
          <a:xfrm>
            <a:off x="2843213" y="2349500"/>
            <a:ext cx="43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17421" name="Text Box 47"/>
          <p:cNvSpPr txBox="1">
            <a:spLocks noChangeArrowheads="1"/>
          </p:cNvSpPr>
          <p:nvPr/>
        </p:nvSpPr>
        <p:spPr bwMode="auto">
          <a:xfrm>
            <a:off x="3687763" y="2297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2" name="Text Box 48"/>
          <p:cNvSpPr txBox="1">
            <a:spLocks noChangeArrowheads="1"/>
          </p:cNvSpPr>
          <p:nvPr/>
        </p:nvSpPr>
        <p:spPr bwMode="auto">
          <a:xfrm>
            <a:off x="735013" y="19367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3" name="Text Box 49"/>
          <p:cNvSpPr txBox="1">
            <a:spLocks noChangeArrowheads="1"/>
          </p:cNvSpPr>
          <p:nvPr/>
        </p:nvSpPr>
        <p:spPr bwMode="auto">
          <a:xfrm>
            <a:off x="3419475" y="5589588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FFFF00"/>
                </a:solidFill>
              </a:rPr>
              <a:t>D</a:t>
            </a:r>
          </a:p>
        </p:txBody>
      </p:sp>
      <p:sp>
        <p:nvSpPr>
          <p:cNvPr id="17424" name="Text Box 50"/>
          <p:cNvSpPr txBox="1">
            <a:spLocks noChangeArrowheads="1"/>
          </p:cNvSpPr>
          <p:nvPr/>
        </p:nvSpPr>
        <p:spPr bwMode="auto">
          <a:xfrm>
            <a:off x="4284663" y="2276475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FFFF00"/>
                </a:solidFill>
              </a:rPr>
              <a:t>C</a:t>
            </a:r>
          </a:p>
        </p:txBody>
      </p:sp>
      <p:sp>
        <p:nvSpPr>
          <p:cNvPr id="17425" name="Text Box 51"/>
          <p:cNvSpPr txBox="1">
            <a:spLocks noChangeArrowheads="1"/>
          </p:cNvSpPr>
          <p:nvPr/>
        </p:nvSpPr>
        <p:spPr bwMode="auto">
          <a:xfrm>
            <a:off x="4932363" y="5734050"/>
            <a:ext cx="42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>
                <a:solidFill>
                  <a:srgbClr val="FFFF00"/>
                </a:solidFill>
              </a:rPr>
              <a:t>E</a:t>
            </a:r>
          </a:p>
        </p:txBody>
      </p:sp>
      <p:pic>
        <p:nvPicPr>
          <p:cNvPr id="17426" name="Picture 52" descr="MCBS00590_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5013325"/>
            <a:ext cx="5445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7" name="Picture 53" descr="MCBS00590_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6092825"/>
            <a:ext cx="5461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8" name="Picture 54" descr="MCBS00590_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5661025"/>
            <a:ext cx="7588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9" name="Picture 55" descr="MCBS00590_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16563"/>
            <a:ext cx="47466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0" name="Picture 56" descr="MCBS00590_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75" y="6230938"/>
            <a:ext cx="617538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1" name="Picture 57" descr="MCBS00590_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229225"/>
            <a:ext cx="5461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2" name="Picture 58" descr="MCBS00590_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5589588"/>
            <a:ext cx="68738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3" name="Picture 59" descr="MCBS00590_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589588"/>
            <a:ext cx="617537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4" name="Picture 62" descr="MCBS00590_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6161088"/>
            <a:ext cx="68580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357188" y="1500188"/>
            <a:ext cx="8329612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4294967295"/>
          </p:nvPr>
        </p:nvSpPr>
        <p:spPr>
          <a:xfrm>
            <a:off x="357188" y="2643188"/>
            <a:ext cx="8329612" cy="3929062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692275" y="3573463"/>
            <a:ext cx="439261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800" b="1"/>
              <a:t>DGDG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5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Rectangle 50"/>
          <p:cNvSpPr>
            <a:spLocks noChangeArrowheads="1"/>
          </p:cNvSpPr>
          <p:nvPr/>
        </p:nvSpPr>
        <p:spPr bwMode="auto">
          <a:xfrm>
            <a:off x="-180975" y="333375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800" b="1">
                <a:solidFill>
                  <a:srgbClr val="000099"/>
                </a:solidFill>
                <a:latin typeface="Calibri" panose="020F0502020204030204" pitchFamily="34" charset="0"/>
              </a:rPr>
              <a:t>Nash’s Equilibrium </a:t>
            </a:r>
          </a:p>
        </p:txBody>
      </p:sp>
      <p:sp>
        <p:nvSpPr>
          <p:cNvPr id="18440" name="Rectangle 51"/>
          <p:cNvSpPr>
            <a:spLocks noChangeArrowheads="1"/>
          </p:cNvSpPr>
          <p:nvPr/>
        </p:nvSpPr>
        <p:spPr bwMode="auto">
          <a:xfrm>
            <a:off x="1763713" y="1773238"/>
            <a:ext cx="6507162" cy="316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This equilibrium occurs when each player’s strategy is optimal, knowing the strategy's of the other players.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/>
          </a:p>
          <a:p>
            <a:pPr eaLnBrk="1" hangingPunct="1"/>
            <a:r>
              <a:rPr lang="en-US" altLang="en-US" sz="2400"/>
              <a:t>A player’s best strategy is that strategy that maximizes that player’s payoff (utility), knowing the strategy's of the other players.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/>
          </a:p>
          <a:p>
            <a:pPr eaLnBrk="1" hangingPunct="1"/>
            <a:r>
              <a:rPr lang="en-US" altLang="en-US" sz="2400"/>
              <a:t>So when each player within a game follows their best strategy, a Nash equilibrium will occur.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357188" y="1500188"/>
            <a:ext cx="8329612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4294967295"/>
          </p:nvPr>
        </p:nvSpPr>
        <p:spPr>
          <a:xfrm>
            <a:off x="357188" y="2643188"/>
            <a:ext cx="8329612" cy="3929062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692275" y="3573463"/>
            <a:ext cx="439261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800" b="1"/>
              <a:t>DGDG</a:t>
            </a: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5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188913"/>
            <a:ext cx="7437438" cy="99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rgbClr val="000099"/>
                </a:solidFill>
                <a:latin typeface="Calibri" panose="020F0502020204030204" pitchFamily="34" charset="0"/>
              </a:rPr>
              <a:t>Definition: Nash Equilibrium</a:t>
            </a:r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704850" y="1484313"/>
          <a:ext cx="6172200" cy="460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Document" r:id="rId5" imgW="6086921" imgH="4163703" progId="Word.Document.8">
                  <p:embed/>
                </p:oleObj>
              </mc:Choice>
              <mc:Fallback>
                <p:oleObj name="Document" r:id="rId5" imgW="6086921" imgH="4163703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1484313"/>
                        <a:ext cx="6172200" cy="46005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7" name="Group 9"/>
          <p:cNvGrpSpPr>
            <a:grpSpLocks/>
          </p:cNvGrpSpPr>
          <p:nvPr/>
        </p:nvGrpSpPr>
        <p:grpSpPr bwMode="auto">
          <a:xfrm>
            <a:off x="1752600" y="2667000"/>
            <a:ext cx="7391400" cy="1474788"/>
            <a:chOff x="1490" y="1554"/>
            <a:chExt cx="4060" cy="929"/>
          </a:xfrm>
        </p:grpSpPr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1490" y="1691"/>
              <a:ext cx="2249" cy="659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4224" y="1554"/>
              <a:ext cx="1326" cy="929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DA8718"/>
                  </a:solidFill>
                  <a:cs typeface="Arial" panose="020B0604020202020204" pitchFamily="34" charset="0"/>
                </a:rPr>
                <a:t>Given others’ choices, player </a:t>
              </a:r>
              <a:r>
                <a:rPr lang="en-US" altLang="en-US" b="1" i="1">
                  <a:solidFill>
                    <a:srgbClr val="DA8718"/>
                  </a:solidFill>
                  <a:cs typeface="Arial" panose="020B0604020202020204" pitchFamily="34" charset="0"/>
                </a:rPr>
                <a:t>i</a:t>
              </a:r>
              <a:r>
                <a:rPr lang="en-US" altLang="en-US" b="1">
                  <a:solidFill>
                    <a:srgbClr val="DA8718"/>
                  </a:solidFill>
                  <a:cs typeface="Arial" panose="020B0604020202020204" pitchFamily="34" charset="0"/>
                </a:rPr>
                <a:t> cannot be better-off if she deviates from </a:t>
              </a:r>
              <a:r>
                <a:rPr lang="en-US" altLang="en-US" b="1" i="1">
                  <a:solidFill>
                    <a:srgbClr val="DA8718"/>
                  </a:solidFill>
                  <a:cs typeface="Arial" panose="020B0604020202020204" pitchFamily="34" charset="0"/>
                </a:rPr>
                <a:t>s</a:t>
              </a:r>
              <a:r>
                <a:rPr lang="en-US" altLang="en-US" b="1" i="1" baseline="-25000">
                  <a:solidFill>
                    <a:srgbClr val="DA8718"/>
                  </a:solidFill>
                  <a:cs typeface="Arial" panose="020B0604020202020204" pitchFamily="34" charset="0"/>
                </a:rPr>
                <a:t>i</a:t>
              </a:r>
              <a:r>
                <a:rPr lang="en-US" altLang="en-US" b="1" i="1">
                  <a:solidFill>
                    <a:srgbClr val="DA8718"/>
                  </a:solidFill>
                  <a:cs typeface="Arial" panose="020B0604020202020204" pitchFamily="34" charset="0"/>
                </a:rPr>
                <a:t>*</a:t>
              </a:r>
              <a:endParaRPr lang="en-US" altLang="en-US" b="1">
                <a:solidFill>
                  <a:srgbClr val="DA8718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 flipH="1">
              <a:off x="3730" y="2011"/>
              <a:ext cx="47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357188" y="1500188"/>
            <a:ext cx="8329612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4294967295"/>
          </p:nvPr>
        </p:nvSpPr>
        <p:spPr>
          <a:xfrm>
            <a:off x="357188" y="2643188"/>
            <a:ext cx="8329612" cy="3929062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692275" y="3573463"/>
            <a:ext cx="439261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800" b="1"/>
              <a:t>DGDG</a:t>
            </a: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5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-757238" y="0"/>
            <a:ext cx="9144001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rgbClr val="000099"/>
                </a:solidFill>
                <a:latin typeface="Verdana" panose="020B0604030504040204" pitchFamily="34" charset="0"/>
              </a:rPr>
              <a:t>Nash</a:t>
            </a:r>
            <a:r>
              <a:rPr lang="en-US" altLang="en-US" sz="3600" b="1">
                <a:solidFill>
                  <a:srgbClr val="000099"/>
                </a:solidFill>
                <a:latin typeface="Calibri" panose="020F0502020204030204" pitchFamily="34" charset="0"/>
              </a:rPr>
              <a:t>’</a:t>
            </a:r>
            <a:r>
              <a:rPr lang="en-US" altLang="en-US" sz="3600" b="1">
                <a:solidFill>
                  <a:srgbClr val="000099"/>
                </a:solidFill>
                <a:latin typeface="Verdana" panose="020B0604030504040204" pitchFamily="34" charset="0"/>
              </a:rPr>
              <a:t>s Equilibrium cont.:</a:t>
            </a:r>
            <a:endParaRPr lang="en-US" altLang="en-US" sz="3600" b="1" i="1">
              <a:solidFill>
                <a:srgbClr val="000099"/>
              </a:solidFill>
              <a:latin typeface="Verdana" panose="020B0604030504040204" pitchFamily="34" charset="0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-612775" y="8366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latin typeface="Verdana" panose="020B0604030504040204" pitchFamily="34" charset="0"/>
              </a:rPr>
              <a:t> Bayesian Nash Equilibrium</a:t>
            </a:r>
            <a:endParaRPr lang="en-US" altLang="en-US" sz="2800" b="1" i="1">
              <a:latin typeface="Verdana" panose="020B0604030504040204" pitchFamily="34" charset="0"/>
            </a:endParaRP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228600" y="1524000"/>
            <a:ext cx="868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The Nash Equilibrium of the imperfect-information game</a:t>
            </a:r>
          </a:p>
          <a:p>
            <a:pPr eaLnBrk="1" hangingPunct="1"/>
            <a:endParaRPr lang="en-US" altLang="en-US" sz="1000"/>
          </a:p>
          <a:p>
            <a:pPr lvl="1" eaLnBrk="1" hangingPunct="1"/>
            <a:r>
              <a:rPr lang="en-US" altLang="en-US" sz="2400"/>
              <a:t>A Bayesian Equilibrium is a set of strategies such that each player is playing a best response, given a particular set of beliefs about the move by nature.</a:t>
            </a:r>
          </a:p>
          <a:p>
            <a:pPr lvl="1" eaLnBrk="1" hangingPunct="1"/>
            <a:endParaRPr lang="en-US" altLang="en-US" sz="1000"/>
          </a:p>
          <a:p>
            <a:pPr lvl="1" eaLnBrk="1" hangingPunct="1"/>
            <a:r>
              <a:rPr lang="en-US" altLang="en-US" sz="2400"/>
              <a:t>All players have the same prior beliefs about the probability distribution on nature’s moves.</a:t>
            </a:r>
          </a:p>
          <a:p>
            <a:pPr lvl="1" eaLnBrk="1" hangingPunct="1"/>
            <a:endParaRPr lang="en-US" altLang="en-US" sz="1000"/>
          </a:p>
          <a:p>
            <a:pPr lvl="2" eaLnBrk="1" hangingPunct="1">
              <a:buFontTx/>
              <a:buChar char="–"/>
            </a:pPr>
            <a:r>
              <a:rPr lang="en-US" altLang="en-US" sz="2000"/>
              <a:t>So for example, all players think the odds of player 1 being of a particular type is </a:t>
            </a:r>
            <a:r>
              <a:rPr lang="en-US" altLang="en-US" sz="2000" i="1"/>
              <a:t>p</a:t>
            </a:r>
            <a:r>
              <a:rPr lang="en-US" altLang="en-US" sz="2000"/>
              <a:t>, and the probability of her being the other type is </a:t>
            </a:r>
            <a:r>
              <a:rPr lang="en-US" altLang="en-US" sz="2000" i="1"/>
              <a:t>1-p</a:t>
            </a:r>
          </a:p>
          <a:p>
            <a:pPr lvl="2"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2" grpId="0" build="p" bldLvl="3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357188" y="1500188"/>
            <a:ext cx="8329612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4294967295"/>
          </p:nvPr>
        </p:nvSpPr>
        <p:spPr>
          <a:xfrm>
            <a:off x="357188" y="2643188"/>
            <a:ext cx="8329612" cy="3929062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1692275" y="3573463"/>
            <a:ext cx="439261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800" b="1"/>
              <a:t>DGDG</a:t>
            </a:r>
          </a:p>
        </p:txBody>
      </p:sp>
      <p:pic>
        <p:nvPicPr>
          <p:cNvPr id="30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5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11"/>
          <p:cNvSpPr>
            <a:spLocks/>
          </p:cNvSpPr>
          <p:nvPr/>
        </p:nvSpPr>
        <p:spPr bwMode="auto">
          <a:xfrm>
            <a:off x="-1189038" y="0"/>
            <a:ext cx="82296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400" b="1">
                <a:solidFill>
                  <a:srgbClr val="00009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080" name="Rectangle 12"/>
          <p:cNvSpPr>
            <a:spLocks/>
          </p:cNvSpPr>
          <p:nvPr/>
        </p:nvSpPr>
        <p:spPr bwMode="auto">
          <a:xfrm>
            <a:off x="1835150" y="1196975"/>
            <a:ext cx="80137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b="1"/>
              <a:t>What is Game Theory?</a:t>
            </a:r>
          </a:p>
          <a:p>
            <a:pPr eaLnBrk="1" hangingPunct="1"/>
            <a:r>
              <a:rPr lang="en-US" altLang="en-US" sz="2800" b="1"/>
              <a:t>History of Game Theory</a:t>
            </a:r>
          </a:p>
          <a:p>
            <a:pPr eaLnBrk="1" hangingPunct="1"/>
            <a:r>
              <a:rPr lang="en-US" altLang="en-US" sz="2800" b="1"/>
              <a:t>Applications of Game Theory</a:t>
            </a:r>
          </a:p>
          <a:p>
            <a:pPr eaLnBrk="1" hangingPunct="1"/>
            <a:r>
              <a:rPr lang="en-US" altLang="en-US" sz="2800" b="1"/>
              <a:t>Key Elements of a game</a:t>
            </a:r>
          </a:p>
          <a:p>
            <a:pPr eaLnBrk="1" hangingPunct="1"/>
            <a:r>
              <a:rPr lang="en-US" altLang="en-US" sz="2800" b="1"/>
              <a:t>Types of games</a:t>
            </a:r>
          </a:p>
          <a:p>
            <a:pPr eaLnBrk="1" hangingPunct="1"/>
            <a:r>
              <a:rPr lang="en-US" altLang="en-US" sz="2800" b="1"/>
              <a:t>Nash Equilibrium (NE)</a:t>
            </a:r>
          </a:p>
          <a:p>
            <a:pPr eaLnBrk="1" hangingPunct="1"/>
            <a:r>
              <a:rPr lang="en-US" altLang="en-US" sz="2800" b="1"/>
              <a:t>Pure Strategies &amp; Mixed Strategies</a:t>
            </a:r>
          </a:p>
          <a:p>
            <a:pPr eaLnBrk="1" hangingPunct="1"/>
            <a:r>
              <a:rPr lang="en-US" altLang="en-US" sz="2800" b="1"/>
              <a:t>2players Zero-Sum games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357188" y="1500188"/>
            <a:ext cx="8329612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4294967295"/>
          </p:nvPr>
        </p:nvSpPr>
        <p:spPr>
          <a:xfrm>
            <a:off x="357188" y="2643188"/>
            <a:ext cx="8329612" cy="3929062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692275" y="3573463"/>
            <a:ext cx="439261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800" b="1"/>
              <a:t>DGDG</a:t>
            </a: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5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/>
              <a:t>Dixit and Nalebuff: </a:t>
            </a:r>
            <a:r>
              <a:rPr lang="en-US" altLang="en-US" b="1" i="1" u="sng">
                <a:solidFill>
                  <a:schemeClr val="hlink"/>
                </a:solidFill>
              </a:rPr>
              <a:t>Thinking Strategically</a:t>
            </a:r>
            <a:r>
              <a:rPr lang="en-US" altLang="en-US" i="1" u="sng">
                <a:solidFill>
                  <a:schemeClr val="hlink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Dutta: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   </a:t>
            </a:r>
            <a:r>
              <a:rPr lang="en-US" altLang="en-US" b="1" i="1">
                <a:solidFill>
                  <a:schemeClr val="hlink"/>
                </a:solidFill>
                <a:hlinkClick r:id="rId4"/>
              </a:rPr>
              <a:t>Strategies and Games: Theory and Practice</a:t>
            </a:r>
            <a:r>
              <a:rPr lang="en-US" altLang="en-US" i="1" u="sng">
                <a:latin typeface="Verdana" panose="020B060403050404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www.gametheory.net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755650" y="476250"/>
            <a:ext cx="2641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rgbClr val="000099"/>
                </a:solidFill>
              </a:rPr>
              <a:t>Refrences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357188" y="1500188"/>
            <a:ext cx="8329612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4294967295"/>
          </p:nvPr>
        </p:nvSpPr>
        <p:spPr>
          <a:xfrm>
            <a:off x="357188" y="2643188"/>
            <a:ext cx="8329612" cy="3929062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692275" y="3573463"/>
            <a:ext cx="439261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800" b="1"/>
              <a:t>DGDG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5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-684213" y="476250"/>
            <a:ext cx="9217026" cy="1143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000" b="1">
                <a:solidFill>
                  <a:srgbClr val="00009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What is Game Theory?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1622425" y="2627313"/>
            <a:ext cx="7521575" cy="36099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b="1"/>
              <a:t>In strategic games, agents choose strategies that will maximize their return, given the strategies the other agents choose.</a:t>
            </a:r>
          </a:p>
          <a:p>
            <a:pPr eaLnBrk="1" hangingPunct="1"/>
            <a:endParaRPr lang="en-US" altLang="en-US" sz="2800" b="1"/>
          </a:p>
          <a:p>
            <a:pPr eaLnBrk="1" hangingPunct="1"/>
            <a:r>
              <a:rPr lang="en-US" altLang="en-US" sz="2800" b="1"/>
              <a:t>The mathematics of human interactions</a:t>
            </a:r>
          </a:p>
          <a:p>
            <a:pPr eaLnBrk="1" hangingPunct="1"/>
            <a:endParaRPr lang="en-US" altLang="en-US" sz="2800" b="1"/>
          </a:p>
          <a:p>
            <a:pPr eaLnBrk="1" hangingPunct="1"/>
            <a:endParaRPr lang="en-US" altLang="en-US" sz="2800" b="1"/>
          </a:p>
        </p:txBody>
      </p:sp>
      <p:sp>
        <p:nvSpPr>
          <p:cNvPr id="37938" name="Text Box 50"/>
          <p:cNvSpPr txBox="1">
            <a:spLocks noChangeArrowheads="1"/>
          </p:cNvSpPr>
          <p:nvPr/>
        </p:nvSpPr>
        <p:spPr bwMode="auto">
          <a:xfrm>
            <a:off x="1692275" y="1916113"/>
            <a:ext cx="381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80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3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357188" y="1500188"/>
            <a:ext cx="8329612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4294967295"/>
          </p:nvPr>
        </p:nvSpPr>
        <p:spPr>
          <a:xfrm>
            <a:off x="357188" y="2643188"/>
            <a:ext cx="8329612" cy="3929062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692275" y="3573463"/>
            <a:ext cx="439261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800" b="1"/>
              <a:t>DGDG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5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0" y="549275"/>
            <a:ext cx="737552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5000" b="1">
                <a:solidFill>
                  <a:srgbClr val="00009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History of Game Theory</a:t>
            </a:r>
          </a:p>
          <a:p>
            <a:pPr eaLnBrk="1" hangingPunct="1"/>
            <a:endParaRPr lang="en-US" altLang="en-US" sz="5000" b="1">
              <a:solidFill>
                <a:srgbClr val="000099"/>
              </a:solidFill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1763713" y="1628775"/>
            <a:ext cx="7380287" cy="507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b="1"/>
              <a:t>von Neumann</a:t>
            </a:r>
            <a:r>
              <a:rPr lang="en-US" altLang="en-US" sz="2800"/>
              <a:t> wrote a key paper in 1928</a:t>
            </a:r>
          </a:p>
          <a:p>
            <a:pPr eaLnBrk="1" hangingPunct="1"/>
            <a:r>
              <a:rPr lang="en-US" altLang="en-US" sz="2800"/>
              <a:t>1944: “</a:t>
            </a:r>
            <a:r>
              <a:rPr lang="en-US" altLang="en-US" sz="2800" i="1"/>
              <a:t>Theory of Games and Economic Behavior”</a:t>
            </a:r>
            <a:r>
              <a:rPr lang="en-US" altLang="en-US" sz="2800"/>
              <a:t> by von Neumann and Morgenstern</a:t>
            </a:r>
          </a:p>
          <a:p>
            <a:pPr eaLnBrk="1" hangingPunct="1"/>
            <a:r>
              <a:rPr lang="en-US" altLang="en-US" sz="2800"/>
              <a:t>1950: </a:t>
            </a:r>
            <a:r>
              <a:rPr lang="en-US" altLang="en-US" sz="2800" b="1"/>
              <a:t>Nash</a:t>
            </a:r>
            <a:r>
              <a:rPr lang="en-US" altLang="en-US" sz="2800"/>
              <a:t> invents concept of </a:t>
            </a:r>
            <a:r>
              <a:rPr lang="en-US" altLang="en-US" sz="2800" u="sng"/>
              <a:t>Nash equilibrium</a:t>
            </a:r>
          </a:p>
          <a:p>
            <a:pPr eaLnBrk="1" hangingPunct="1"/>
            <a:r>
              <a:rPr lang="en-US" altLang="en-US" sz="2800"/>
              <a:t>Game theory booms after this…</a:t>
            </a:r>
          </a:p>
          <a:p>
            <a:pPr eaLnBrk="1" hangingPunct="1"/>
            <a:r>
              <a:rPr lang="en-US" altLang="en-US" sz="2800"/>
              <a:t>1994: </a:t>
            </a:r>
            <a:r>
              <a:rPr lang="en-US" altLang="en-US" sz="2800" b="1"/>
              <a:t>Harsanyi</a:t>
            </a:r>
            <a:r>
              <a:rPr lang="en-US" altLang="en-US" sz="2800"/>
              <a:t>,</a:t>
            </a:r>
            <a:r>
              <a:rPr lang="en-US" altLang="en-US" sz="2800" b="1"/>
              <a:t> Nash</a:t>
            </a:r>
            <a:r>
              <a:rPr lang="en-US" altLang="en-US" sz="2800"/>
              <a:t>, and </a:t>
            </a:r>
            <a:r>
              <a:rPr lang="en-US" altLang="en-US" sz="2800" b="1"/>
              <a:t>Selten</a:t>
            </a:r>
            <a:r>
              <a:rPr lang="en-US" altLang="en-US" sz="2800"/>
              <a:t> win Nobel Prize in economics for game theory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357188" y="1500188"/>
            <a:ext cx="8329612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4294967295"/>
          </p:nvPr>
        </p:nvSpPr>
        <p:spPr>
          <a:xfrm>
            <a:off x="357188" y="2643188"/>
            <a:ext cx="8329612" cy="3929062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692275" y="3573463"/>
            <a:ext cx="439261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800" b="1"/>
              <a:t>DGDG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5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/>
          </p:cNvSpPr>
          <p:nvPr/>
        </p:nvSpPr>
        <p:spPr bwMode="auto">
          <a:xfrm>
            <a:off x="1835150" y="1711325"/>
            <a:ext cx="4038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/>
              <a:t>Mathematics</a:t>
            </a:r>
          </a:p>
          <a:p>
            <a:pPr eaLnBrk="1" hangingPunct="1"/>
            <a:r>
              <a:rPr lang="en-US" altLang="en-US" sz="2800"/>
              <a:t>Computer Science</a:t>
            </a:r>
          </a:p>
          <a:p>
            <a:pPr eaLnBrk="1" hangingPunct="1"/>
            <a:r>
              <a:rPr lang="en-US" altLang="en-US" sz="2800"/>
              <a:t>Biology</a:t>
            </a:r>
          </a:p>
          <a:p>
            <a:pPr eaLnBrk="1" hangingPunct="1"/>
            <a:r>
              <a:rPr lang="en-US" altLang="en-US" sz="2800"/>
              <a:t>Economics</a:t>
            </a:r>
          </a:p>
          <a:p>
            <a:pPr eaLnBrk="1" hangingPunct="1"/>
            <a:r>
              <a:rPr lang="en-US" altLang="en-US" sz="2800"/>
              <a:t>Political Science</a:t>
            </a:r>
          </a:p>
          <a:p>
            <a:pPr eaLnBrk="1" hangingPunct="1"/>
            <a:r>
              <a:rPr lang="en-US" altLang="en-US" sz="2800"/>
              <a:t>International Relations</a:t>
            </a:r>
          </a:p>
          <a:p>
            <a:pPr eaLnBrk="1" hangingPunct="1"/>
            <a:r>
              <a:rPr lang="en-US" altLang="en-US" sz="2800"/>
              <a:t>Philosophy</a:t>
            </a:r>
          </a:p>
        </p:txBody>
      </p:sp>
      <p:sp>
        <p:nvSpPr>
          <p:cNvPr id="6152" name="Rectangle 8"/>
          <p:cNvSpPr>
            <a:spLocks/>
          </p:cNvSpPr>
          <p:nvPr/>
        </p:nvSpPr>
        <p:spPr bwMode="auto">
          <a:xfrm>
            <a:off x="5724525" y="1700213"/>
            <a:ext cx="4038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/>
              <a:t>Psychology</a:t>
            </a:r>
          </a:p>
          <a:p>
            <a:pPr eaLnBrk="1" hangingPunct="1"/>
            <a:r>
              <a:rPr lang="en-US" altLang="en-US" sz="2800"/>
              <a:t>Law</a:t>
            </a:r>
          </a:p>
          <a:p>
            <a:pPr eaLnBrk="1" hangingPunct="1"/>
            <a:r>
              <a:rPr lang="en-US" altLang="en-US" sz="2800"/>
              <a:t>Military Strategy</a:t>
            </a:r>
          </a:p>
          <a:p>
            <a:pPr eaLnBrk="1" hangingPunct="1"/>
            <a:r>
              <a:rPr lang="en-US" altLang="en-US" sz="2800"/>
              <a:t>Management</a:t>
            </a:r>
          </a:p>
          <a:p>
            <a:pPr eaLnBrk="1" hangingPunct="1"/>
            <a:r>
              <a:rPr lang="en-US" altLang="en-US" sz="2800"/>
              <a:t>Sports</a:t>
            </a:r>
          </a:p>
          <a:p>
            <a:pPr eaLnBrk="1" hangingPunct="1"/>
            <a:r>
              <a:rPr lang="en-US" altLang="en-US" sz="2800"/>
              <a:t>Game Playing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</p:txBody>
      </p:sp>
      <p:sp>
        <p:nvSpPr>
          <p:cNvPr id="6153" name="Rectangle 9"/>
          <p:cNvSpPr>
            <a:spLocks/>
          </p:cNvSpPr>
          <p:nvPr/>
        </p:nvSpPr>
        <p:spPr bwMode="auto">
          <a:xfrm>
            <a:off x="-323850" y="1889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b="1">
                <a:solidFill>
                  <a:srgbClr val="000099"/>
                </a:solidFill>
                <a:latin typeface="Calibri" panose="020F0502020204030204" pitchFamily="34" charset="0"/>
              </a:rPr>
              <a:t>Applications of Game Theory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357188" y="1500188"/>
            <a:ext cx="8329612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4294967295"/>
          </p:nvPr>
        </p:nvSpPr>
        <p:spPr>
          <a:xfrm>
            <a:off x="357188" y="2643188"/>
            <a:ext cx="8329612" cy="3929062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692275" y="3573463"/>
            <a:ext cx="439261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800" b="1"/>
              <a:t>DGDG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5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395288" y="671513"/>
            <a:ext cx="6616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 b="1">
                <a:solidFill>
                  <a:srgbClr val="00009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Key Elements of a game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763713" y="1557338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  <a:p>
            <a:pPr eaLnBrk="1" hangingPunct="1">
              <a:lnSpc>
                <a:spcPct val="120000"/>
              </a:lnSpc>
            </a:pPr>
            <a:r>
              <a:rPr lang="en-US" altLang="en-US" b="1"/>
              <a:t>Players</a:t>
            </a:r>
            <a:r>
              <a:rPr lang="en-US" altLang="en-US"/>
              <a:t>: Who is interacting?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1"/>
              <a:t>Strategies</a:t>
            </a:r>
            <a:r>
              <a:rPr lang="en-US" altLang="en-US"/>
              <a:t>: What are their options?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1"/>
              <a:t>Payoffs</a:t>
            </a:r>
            <a:r>
              <a:rPr lang="en-US" altLang="en-US"/>
              <a:t>: What are their incentives?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1"/>
              <a:t>Information</a:t>
            </a:r>
            <a:r>
              <a:rPr lang="en-US" altLang="en-US"/>
              <a:t>: What do they know?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1"/>
              <a:t>Rationality</a:t>
            </a:r>
            <a:r>
              <a:rPr lang="en-US" altLang="en-US"/>
              <a:t>: How do they think?</a:t>
            </a:r>
          </a:p>
          <a:p>
            <a:pPr eaLnBrk="1" hangingPunct="1">
              <a:lnSpc>
                <a:spcPct val="120000"/>
              </a:lnSpc>
            </a:pP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357188" y="1500188"/>
            <a:ext cx="8329612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4294967295"/>
          </p:nvPr>
        </p:nvSpPr>
        <p:spPr>
          <a:xfrm>
            <a:off x="357188" y="2643188"/>
            <a:ext cx="8329612" cy="3929062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692275" y="3573463"/>
            <a:ext cx="439261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800" b="1"/>
              <a:t>DGDG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5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11188" y="188913"/>
            <a:ext cx="4570412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5400" b="1">
                <a:solidFill>
                  <a:srgbClr val="00009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Types of games</a:t>
            </a:r>
          </a:p>
          <a:p>
            <a:pPr eaLnBrk="1" hangingPunct="1"/>
            <a:endParaRPr lang="en-US" alt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692275" y="1844675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en-US" sz="2800" b="1"/>
              <a:t>Cooperative or non-cooperative 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800" b="1"/>
              <a:t>Zero sum and non-zero sum 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800" b="1"/>
              <a:t>Simultaneous and sequential 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800" b="1"/>
              <a:t>Perfect information and imperfect information 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800" b="1"/>
              <a:t>Finite &amp; Infinite Strategies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357188" y="1500188"/>
            <a:ext cx="8329612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4294967295"/>
          </p:nvPr>
        </p:nvSpPr>
        <p:spPr>
          <a:xfrm>
            <a:off x="357188" y="2643188"/>
            <a:ext cx="8329612" cy="3929062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692275" y="3573463"/>
            <a:ext cx="439261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800" b="1"/>
              <a:t>DGDG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5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84213" y="260350"/>
            <a:ext cx="4500562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5400" b="1">
                <a:solidFill>
                  <a:srgbClr val="00009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Pure Strategies</a:t>
            </a:r>
          </a:p>
          <a:p>
            <a:pPr eaLnBrk="1" hangingPunct="1"/>
            <a:endParaRPr lang="en-US" altLang="en-US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908175" y="2205038"/>
            <a:ext cx="6059488" cy="39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800" b="1">
                <a:latin typeface="Calibri" panose="020F0502020204030204" pitchFamily="34" charset="0"/>
              </a:rPr>
              <a:t>The upper value</a:t>
            </a:r>
            <a:r>
              <a:rPr lang="en-US" altLang="en-US" sz="2800">
                <a:latin typeface="Calibri" panose="020F0502020204030204" pitchFamily="34" charset="0"/>
              </a:rPr>
              <a:t> of the game is equal to the minimum of the maximum values in the columns. </a:t>
            </a:r>
          </a:p>
          <a:p>
            <a:endParaRPr lang="en-US" altLang="en-US" sz="280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en-US" altLang="en-US" sz="2800" b="1">
                <a:latin typeface="Calibri" panose="020F0502020204030204" pitchFamily="34" charset="0"/>
              </a:rPr>
              <a:t>The lower value</a:t>
            </a:r>
            <a:r>
              <a:rPr lang="en-US" altLang="en-US" sz="2800">
                <a:latin typeface="Calibri" panose="020F0502020204030204" pitchFamily="34" charset="0"/>
              </a:rPr>
              <a:t> of the game is equal to the maximum of the minimum values in the rows. </a:t>
            </a:r>
            <a:br>
              <a:rPr lang="en-US" altLang="en-US" sz="2800">
                <a:latin typeface="Calibri" panose="020F0502020204030204" pitchFamily="34" charset="0"/>
              </a:rPr>
            </a:br>
            <a:endParaRPr lang="en-US" altLang="en-US" sz="280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357188" y="1500188"/>
            <a:ext cx="8329612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4294967295"/>
          </p:nvPr>
        </p:nvSpPr>
        <p:spPr>
          <a:xfrm>
            <a:off x="357188" y="2643188"/>
            <a:ext cx="8329612" cy="3929062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692275" y="3573463"/>
            <a:ext cx="439261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800" b="1"/>
              <a:t>DGDG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5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4215" name="Group 7"/>
          <p:cNvGraphicFramePr>
            <a:graphicFrameLocks noGrp="1"/>
          </p:cNvGraphicFramePr>
          <p:nvPr/>
        </p:nvGraphicFramePr>
        <p:xfrm>
          <a:off x="1547813" y="1628775"/>
          <a:ext cx="5886450" cy="4337049"/>
        </p:xfrm>
        <a:graphic>
          <a:graphicData uri="http://schemas.openxmlformats.org/drawingml/2006/table">
            <a:tbl>
              <a:tblPr/>
              <a:tblGrid>
                <a:gridCol w="161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25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Y1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Y2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8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1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0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74" name="Line 48"/>
          <p:cNvSpPr>
            <a:spLocks noChangeShapeType="1"/>
          </p:cNvSpPr>
          <p:nvPr/>
        </p:nvSpPr>
        <p:spPr bwMode="auto">
          <a:xfrm>
            <a:off x="1547813" y="1628775"/>
            <a:ext cx="1584325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5" name="Line 50"/>
          <p:cNvSpPr>
            <a:spLocks noChangeShapeType="1"/>
          </p:cNvSpPr>
          <p:nvPr/>
        </p:nvSpPr>
        <p:spPr bwMode="auto">
          <a:xfrm>
            <a:off x="5867400" y="5013325"/>
            <a:ext cx="158432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6" name="Text Box 51"/>
          <p:cNvSpPr txBox="1">
            <a:spLocks noChangeArrowheads="1"/>
          </p:cNvSpPr>
          <p:nvPr/>
        </p:nvSpPr>
        <p:spPr bwMode="auto">
          <a:xfrm>
            <a:off x="1239838" y="219075"/>
            <a:ext cx="334327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800" b="1">
                <a:solidFill>
                  <a:srgbClr val="00009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An Example:</a:t>
            </a:r>
          </a:p>
          <a:p>
            <a:pPr eaLnBrk="1" hangingPunct="1"/>
            <a:endParaRPr lang="en-US" altLang="en-US" sz="2400" b="1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1620</Words>
  <Application>Microsoft Office PowerPoint</Application>
  <PresentationFormat>On-screen Show (4:3)</PresentationFormat>
  <Paragraphs>243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Wingdings</vt:lpstr>
      <vt:lpstr>Times New Roman</vt:lpstr>
      <vt:lpstr>Verdana</vt:lpstr>
      <vt:lpstr>Courier New</vt:lpstr>
      <vt:lpstr>59</vt:lpstr>
      <vt:lpstr>Microsoft Word Document</vt:lpstr>
      <vt:lpstr>PowerPoint Presentation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</vt:vector>
  </TitlesOfParts>
  <Company>DCS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Theory</dc:title>
  <dc:creator>m.pajhouhniya</dc:creator>
  <cp:lastModifiedBy>User</cp:lastModifiedBy>
  <cp:revision>38</cp:revision>
  <dcterms:created xsi:type="dcterms:W3CDTF">2008-12-14T06:14:10Z</dcterms:created>
  <dcterms:modified xsi:type="dcterms:W3CDTF">2022-06-30T08:46:26Z</dcterms:modified>
</cp:coreProperties>
</file>