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39"/>
  </p:notesMasterIdLst>
  <p:sldIdLst>
    <p:sldId id="257" r:id="rId2"/>
    <p:sldId id="343" r:id="rId3"/>
    <p:sldId id="344" r:id="rId4"/>
    <p:sldId id="345" r:id="rId5"/>
    <p:sldId id="346" r:id="rId6"/>
    <p:sldId id="347" r:id="rId7"/>
    <p:sldId id="348" r:id="rId8"/>
    <p:sldId id="349" r:id="rId9"/>
    <p:sldId id="350" r:id="rId10"/>
    <p:sldId id="351" r:id="rId11"/>
    <p:sldId id="352" r:id="rId12"/>
    <p:sldId id="353" r:id="rId13"/>
    <p:sldId id="354" r:id="rId14"/>
    <p:sldId id="355" r:id="rId15"/>
    <p:sldId id="356" r:id="rId16"/>
    <p:sldId id="357" r:id="rId17"/>
    <p:sldId id="358" r:id="rId18"/>
    <p:sldId id="359" r:id="rId19"/>
    <p:sldId id="360" r:id="rId20"/>
    <p:sldId id="365" r:id="rId21"/>
    <p:sldId id="366" r:id="rId22"/>
    <p:sldId id="367" r:id="rId23"/>
    <p:sldId id="369" r:id="rId24"/>
    <p:sldId id="370" r:id="rId25"/>
    <p:sldId id="382" r:id="rId26"/>
    <p:sldId id="383" r:id="rId27"/>
    <p:sldId id="371" r:id="rId28"/>
    <p:sldId id="372" r:id="rId29"/>
    <p:sldId id="373" r:id="rId30"/>
    <p:sldId id="374" r:id="rId31"/>
    <p:sldId id="375" r:id="rId32"/>
    <p:sldId id="376" r:id="rId33"/>
    <p:sldId id="377" r:id="rId34"/>
    <p:sldId id="378" r:id="rId35"/>
    <p:sldId id="379" r:id="rId36"/>
    <p:sldId id="380" r:id="rId37"/>
    <p:sldId id="381" r:id="rId3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3919" autoAdjust="0"/>
  </p:normalViewPr>
  <p:slideViewPr>
    <p:cSldViewPr>
      <p:cViewPr varScale="1">
        <p:scale>
          <a:sx n="70" d="100"/>
          <a:sy n="70" d="100"/>
        </p:scale>
        <p:origin x="178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0957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09572" name="Rectangle 1028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957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957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0957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975BE427-277D-4186-B082-BA630692272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7C716D-CE26-494D-A5D0-8220FE083487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10594" name="Rectangle 1026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547" name="Group 3"/>
          <p:cNvGrpSpPr>
            <a:grpSpLocks/>
          </p:cNvGrpSpPr>
          <p:nvPr/>
        </p:nvGrpSpPr>
        <p:grpSpPr bwMode="auto">
          <a:xfrm>
            <a:off x="290513" y="2012950"/>
            <a:ext cx="711200" cy="474663"/>
            <a:chOff x="720" y="336"/>
            <a:chExt cx="624" cy="432"/>
          </a:xfrm>
        </p:grpSpPr>
        <p:sp>
          <p:nvSpPr>
            <p:cNvPr id="108548" name="Rectangle 4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49" name="Rectangle 5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8550" name="Group 6"/>
          <p:cNvGrpSpPr>
            <a:grpSpLocks/>
          </p:cNvGrpSpPr>
          <p:nvPr/>
        </p:nvGrpSpPr>
        <p:grpSpPr bwMode="auto">
          <a:xfrm>
            <a:off x="414338" y="2435225"/>
            <a:ext cx="738187" cy="474663"/>
            <a:chOff x="912" y="2640"/>
            <a:chExt cx="672" cy="432"/>
          </a:xfrm>
        </p:grpSpPr>
        <p:sp>
          <p:nvSpPr>
            <p:cNvPr id="108551" name="Rectangle 7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52" name="Rectangle 8"/>
            <p:cNvSpPr>
              <a:spLocks noChangeArrowheads="1"/>
            </p:cNvSpPr>
            <p:nvPr/>
          </p:nvSpPr>
          <p:spPr bwMode="auto">
            <a:xfrm>
              <a:off x="1248" y="2640"/>
              <a:ext cx="336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8553" name="Rectangle 9"/>
          <p:cNvSpPr>
            <a:spLocks noChangeArrowheads="1"/>
          </p:cNvSpPr>
          <p:nvPr/>
        </p:nvSpPr>
        <p:spPr bwMode="auto">
          <a:xfrm>
            <a:off x="0" y="2362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54" name="Rectangle 10"/>
          <p:cNvSpPr>
            <a:spLocks noChangeArrowheads="1"/>
          </p:cNvSpPr>
          <p:nvPr/>
        </p:nvSpPr>
        <p:spPr bwMode="auto">
          <a:xfrm>
            <a:off x="635000" y="1905000"/>
            <a:ext cx="31750" cy="10525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55" name="Rectangle 11"/>
          <p:cNvSpPr>
            <a:spLocks noChangeArrowheads="1"/>
          </p:cNvSpPr>
          <p:nvPr/>
        </p:nvSpPr>
        <p:spPr bwMode="auto">
          <a:xfrm flipV="1">
            <a:off x="315913" y="2727325"/>
            <a:ext cx="8693150" cy="55563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1430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085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108558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108559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b="0">
                <a:solidFill>
                  <a:schemeClr val="bg2"/>
                </a:solidFill>
              </a:defRPr>
            </a:lvl1pPr>
          </a:lstStyle>
          <a:p>
            <a:r>
              <a:rPr lang="en-US" altLang="en-US"/>
              <a:t>Dr. M. S. Uddin, JU</a:t>
            </a:r>
          </a:p>
        </p:txBody>
      </p:sp>
      <p:sp>
        <p:nvSpPr>
          <p:cNvPr id="108560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b="0">
                <a:solidFill>
                  <a:schemeClr val="bg2"/>
                </a:solidFill>
              </a:defRPr>
            </a:lvl1pPr>
          </a:lstStyle>
          <a:p>
            <a:fld id="{AAC5483D-EF7A-4931-9534-210E2D55867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Dr. M. S. Uddin, JU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F3BDE5-75C0-4DDC-85B4-A954D5C0AD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9744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2913" y="76200"/>
            <a:ext cx="2162175" cy="60563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76200"/>
            <a:ext cx="6335713" cy="605631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Dr. M. S. Uddin, JU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30FBF9-F1D4-45FD-B5A5-47250D9ABA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7105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Dr. M. S. Uddin, JU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1DA8C2-ECD7-4E2C-839F-BD0E6D00C1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1277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Dr. M. S. Uddin, JU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2C21D7-0E5E-4799-881A-5F1E2660ED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4707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4248150" cy="46085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0" y="1524000"/>
            <a:ext cx="4249738" cy="46085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Dr. M. S. Uddin, JU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36115D-3B5A-4560-933F-F40904D0D2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1870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Dr. M. S. Uddin, JU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DAB275-08A2-406F-84AD-C7D17B0A8E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820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Dr. M. S. Uddin, JU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E13BE9-33A8-4863-B70C-E30C4B17B5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489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Dr. M. S. Uddin, JU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914DFB-D27A-4D2C-B97F-58D3555A02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6675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Dr. M. S. Uddin, JU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E8DF5B-9E91-478D-AF43-66088EB235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6001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Dr. M. S. Uddin, JU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1F7D46-AF60-4C76-A478-62409BA38B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5446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8" name="Rectangle 8"/>
          <p:cNvSpPr>
            <a:spLocks noChangeArrowheads="1"/>
          </p:cNvSpPr>
          <p:nvPr/>
        </p:nvSpPr>
        <p:spPr bwMode="gray">
          <a:xfrm>
            <a:off x="442913" y="914400"/>
            <a:ext cx="8226425" cy="31750"/>
          </a:xfrm>
          <a:prstGeom prst="rect">
            <a:avLst/>
          </a:prstGeom>
          <a:solidFill>
            <a:srgbClr val="FF0000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10752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93038" cy="85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753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524000"/>
            <a:ext cx="8650288" cy="460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753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 altLang="en-US"/>
          </a:p>
        </p:txBody>
      </p:sp>
      <p:sp>
        <p:nvSpPr>
          <p:cNvPr id="10753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4389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>
                <a:solidFill>
                  <a:srgbClr val="FF0000"/>
                </a:solidFill>
              </a:defRPr>
            </a:lvl1pPr>
          </a:lstStyle>
          <a:p>
            <a:r>
              <a:rPr lang="en-US" altLang="en-US"/>
              <a:t>Dr. M. S. Uddin, JU</a:t>
            </a:r>
          </a:p>
        </p:txBody>
      </p:sp>
      <p:sp>
        <p:nvSpPr>
          <p:cNvPr id="1075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4643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>
                <a:solidFill>
                  <a:srgbClr val="FF0000"/>
                </a:solidFill>
              </a:defRPr>
            </a:lvl1pPr>
          </a:lstStyle>
          <a:p>
            <a:fld id="{F2E5EA81-A310-4BF2-8B9E-733594E4F71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Solving problems by searching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228600" y="3284538"/>
            <a:ext cx="8686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200" b="1">
                <a:solidFill>
                  <a:srgbClr val="FF0000"/>
                </a:solidFill>
              </a:rPr>
              <a:t>Informed or Heuristic Search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JU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57CAC-6071-4DAF-9597-96AB65353DB8}" type="slidenum">
              <a:rPr lang="en-US" altLang="en-US"/>
              <a:pPr/>
              <a:t>10</a:t>
            </a:fld>
            <a:endParaRPr lang="en-US" altLang="en-US"/>
          </a:p>
        </p:txBody>
      </p:sp>
      <p:pic>
        <p:nvPicPr>
          <p:cNvPr id="142338" name="Picture 2" descr="greedy-progress0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28800"/>
            <a:ext cx="82296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b="1"/>
              <a:t>Greedy best-first search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JU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467B6-89A5-42D7-9F33-4FAEAE8F4F5C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852488"/>
          </a:xfrm>
        </p:spPr>
        <p:txBody>
          <a:bodyPr/>
          <a:lstStyle/>
          <a:p>
            <a:pPr algn="ctr"/>
            <a:r>
              <a:rPr lang="en-US" altLang="en-US" sz="3200" b="1"/>
              <a:t>Properties of greedy best-first search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u="sng">
                <a:solidFill>
                  <a:srgbClr val="CC0099"/>
                </a:solidFill>
              </a:rPr>
              <a:t>Complete?</a:t>
            </a:r>
            <a:r>
              <a:rPr lang="en-US" altLang="en-US"/>
              <a:t> No – can get stuck in loops, e.g., Iasi </a:t>
            </a:r>
            <a:r>
              <a:rPr lang="en-US" altLang="en-US">
                <a:sym typeface="Wingdings" panose="05000000000000000000" pitchFamily="2" charset="2"/>
              </a:rPr>
              <a:t></a:t>
            </a:r>
            <a:r>
              <a:rPr lang="en-US" altLang="en-US"/>
              <a:t> Neamt </a:t>
            </a:r>
            <a:r>
              <a:rPr lang="en-US" altLang="en-US">
                <a:sym typeface="Wingdings" panose="05000000000000000000" pitchFamily="2" charset="2"/>
              </a:rPr>
              <a:t></a:t>
            </a:r>
            <a:r>
              <a:rPr lang="en-US" altLang="en-US"/>
              <a:t> Iasi </a:t>
            </a:r>
            <a:r>
              <a:rPr lang="en-US" altLang="en-US">
                <a:sym typeface="Wingdings" panose="05000000000000000000" pitchFamily="2" charset="2"/>
              </a:rPr>
              <a:t></a:t>
            </a:r>
            <a:r>
              <a:rPr lang="en-US" altLang="en-US"/>
              <a:t> Neamt </a:t>
            </a:r>
            <a:r>
              <a:rPr lang="en-US" altLang="en-US">
                <a:sym typeface="Wingdings" panose="05000000000000000000" pitchFamily="2" charset="2"/>
              </a:rPr>
              <a:t></a:t>
            </a:r>
            <a:r>
              <a:rPr lang="en-US" altLang="en-US"/>
              <a:t> 
</a:t>
            </a:r>
          </a:p>
          <a:p>
            <a:r>
              <a:rPr lang="en-US" altLang="en-US" u="sng">
                <a:solidFill>
                  <a:srgbClr val="CC0099"/>
                </a:solidFill>
              </a:rPr>
              <a:t>Time?</a:t>
            </a:r>
            <a:r>
              <a:rPr lang="en-US" altLang="en-US"/>
              <a:t> </a:t>
            </a:r>
            <a:r>
              <a:rPr lang="en-US" altLang="en-US" i="1"/>
              <a:t>O(b</a:t>
            </a:r>
            <a:r>
              <a:rPr lang="en-US" altLang="en-US" i="1" baseline="30000"/>
              <a:t>m</a:t>
            </a:r>
            <a:r>
              <a:rPr lang="en-US" altLang="en-US" i="1"/>
              <a:t>)</a:t>
            </a:r>
            <a:r>
              <a:rPr lang="en-US" altLang="en-US"/>
              <a:t>, but a good heuristic can give dramatic improvement
</a:t>
            </a:r>
          </a:p>
          <a:p>
            <a:r>
              <a:rPr lang="en-US" altLang="en-US" u="sng">
                <a:solidFill>
                  <a:srgbClr val="CC0099"/>
                </a:solidFill>
              </a:rPr>
              <a:t>Space?</a:t>
            </a:r>
            <a:r>
              <a:rPr lang="en-US" altLang="en-US"/>
              <a:t> </a:t>
            </a:r>
            <a:r>
              <a:rPr lang="en-US" altLang="en-US" i="1"/>
              <a:t>O(b</a:t>
            </a:r>
            <a:r>
              <a:rPr lang="en-US" altLang="en-US" i="1" baseline="30000"/>
              <a:t>m</a:t>
            </a:r>
            <a:r>
              <a:rPr lang="en-US" altLang="en-US" i="1"/>
              <a:t>) </a:t>
            </a:r>
            <a:r>
              <a:rPr lang="en-US" altLang="en-US"/>
              <a:t>-- keeps all nodes in memory
</a:t>
            </a:r>
          </a:p>
          <a:p>
            <a:r>
              <a:rPr lang="en-US" altLang="en-US" u="sng">
                <a:solidFill>
                  <a:srgbClr val="CC0099"/>
                </a:solidFill>
              </a:rPr>
              <a:t>Optimal?</a:t>
            </a:r>
            <a:r>
              <a:rPr lang="en-US" altLang="en-US"/>
              <a:t> No
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JU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FD7F-ECB7-4886-B3B2-AE097A874AD1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A</a:t>
            </a:r>
            <a:r>
              <a:rPr lang="en-US" altLang="en-US" baseline="30000"/>
              <a:t>*</a:t>
            </a:r>
            <a:r>
              <a:rPr lang="en-US" altLang="en-US"/>
              <a:t>  (A-star) search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50288" cy="46085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It is most widely-known form of best-first search. 
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000"/>
              <a:t>Evaluation function </a:t>
            </a:r>
            <a:r>
              <a:rPr lang="en-US" altLang="en-US" sz="2000" i="1"/>
              <a:t>f(n) = g(n) + h(n)</a:t>
            </a:r>
            <a:r>
              <a:rPr lang="en-US" altLang="en-US" sz="2000"/>
              <a:t>
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i="1"/>
              <a:t>    g(n) </a:t>
            </a:r>
            <a:r>
              <a:rPr lang="en-US" altLang="en-US" sz="2000"/>
              <a:t>= cost so far to reach </a:t>
            </a:r>
            <a:r>
              <a:rPr lang="en-US" altLang="en-US" sz="2000" i="1"/>
              <a:t>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i="1"/>
              <a:t>   h(n)</a:t>
            </a:r>
            <a:r>
              <a:rPr lang="en-US" altLang="en-US" sz="2000"/>
              <a:t> = estimated cost from </a:t>
            </a:r>
            <a:r>
              <a:rPr lang="en-US" altLang="en-US" sz="2000" i="1"/>
              <a:t>n</a:t>
            </a:r>
            <a:r>
              <a:rPr lang="en-US" altLang="en-US" sz="2000"/>
              <a:t> to goal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i="1"/>
              <a:t>   f(n) </a:t>
            </a:r>
            <a:r>
              <a:rPr lang="en-US" altLang="en-US" sz="2000"/>
              <a:t>= estimated total cost of path through </a:t>
            </a:r>
            <a:r>
              <a:rPr lang="en-US" altLang="en-US" sz="2000" i="1"/>
              <a:t>n</a:t>
            </a:r>
            <a:r>
              <a:rPr lang="en-US" altLang="en-US" sz="2000"/>
              <a:t> to goal
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000"/>
              <a:t>Expand nodes with minimal </a:t>
            </a:r>
            <a:r>
              <a:rPr lang="en-US" altLang="en-US" sz="2000" i="1"/>
              <a:t>f(n).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i="1"/>
          </a:p>
          <a:p>
            <a:pPr>
              <a:lnSpc>
                <a:spcPct val="90000"/>
              </a:lnSpc>
            </a:pPr>
            <a:r>
              <a:rPr lang="en-US" altLang="en-US" sz="2000"/>
              <a:t>The strategy is reasonable if A</a:t>
            </a:r>
            <a:r>
              <a:rPr lang="en-US" altLang="en-US" sz="2000" baseline="30000"/>
              <a:t>* </a:t>
            </a:r>
            <a:r>
              <a:rPr lang="en-US" altLang="en-US" sz="2000"/>
              <a:t>is complete and optimal.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000"/>
              <a:t>A</a:t>
            </a:r>
            <a:r>
              <a:rPr lang="en-US" altLang="en-US" sz="2000" baseline="30000"/>
              <a:t>* </a:t>
            </a:r>
            <a:r>
              <a:rPr lang="en-US" altLang="en-US" sz="2000"/>
              <a:t>is complete and optimal provided that we guarantee </a:t>
            </a:r>
            <a:r>
              <a:rPr lang="en-US" altLang="en-US" sz="2000" i="1"/>
              <a:t>h(n)</a:t>
            </a:r>
            <a:r>
              <a:rPr lang="en-US" altLang="en-US" sz="2000"/>
              <a:t> is admissible (for tree-search) or consistent (for graph-search).</a:t>
            </a:r>
          </a:p>
          <a:p>
            <a:pPr>
              <a:lnSpc>
                <a:spcPct val="90000"/>
              </a:lnSpc>
            </a:pPr>
            <a:endParaRPr lang="en-US" altLang="en-US" sz="2000" i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JU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9D2A-60B4-466E-AADA-5CE4B3DACBF5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A</a:t>
            </a:r>
            <a:r>
              <a:rPr lang="en-US" altLang="en-US" baseline="30000"/>
              <a:t>*</a:t>
            </a:r>
            <a:r>
              <a:rPr lang="en-US" altLang="en-US"/>
              <a:t> search example</a:t>
            </a:r>
          </a:p>
        </p:txBody>
      </p:sp>
      <p:pic>
        <p:nvPicPr>
          <p:cNvPr id="145411" name="Picture 3" descr="astar-progress0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76200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JU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D24C9-6FD8-4501-AB61-6BAF1453C3A2}" type="slidenum">
              <a:rPr lang="en-US" altLang="en-US"/>
              <a:pPr/>
              <a:t>14</a:t>
            </a:fld>
            <a:endParaRPr lang="en-US" altLang="en-US"/>
          </a:p>
        </p:txBody>
      </p:sp>
      <p:pic>
        <p:nvPicPr>
          <p:cNvPr id="146434" name="Picture 2" descr="astar-progress0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82296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A</a:t>
            </a:r>
            <a:r>
              <a:rPr lang="en-US" altLang="en-US" baseline="30000"/>
              <a:t>*</a:t>
            </a:r>
            <a:r>
              <a:rPr lang="en-US" altLang="en-US"/>
              <a:t> search example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JU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603FA-B95A-4603-BF7B-D1F754BC567D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A</a:t>
            </a:r>
            <a:r>
              <a:rPr lang="en-US" altLang="en-US" baseline="30000"/>
              <a:t>*</a:t>
            </a:r>
            <a:r>
              <a:rPr lang="en-US" altLang="en-US"/>
              <a:t> search example</a:t>
            </a:r>
          </a:p>
        </p:txBody>
      </p:sp>
      <p:pic>
        <p:nvPicPr>
          <p:cNvPr id="147459" name="Picture 3" descr="astar-progress0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81534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JU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C14D3-2D27-4538-BDDF-3556822BE678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A</a:t>
            </a:r>
            <a:r>
              <a:rPr lang="en-US" altLang="en-US" baseline="30000"/>
              <a:t>*</a:t>
            </a:r>
            <a:r>
              <a:rPr lang="en-US" altLang="en-US"/>
              <a:t> search example</a:t>
            </a:r>
          </a:p>
        </p:txBody>
      </p:sp>
      <p:pic>
        <p:nvPicPr>
          <p:cNvPr id="148483" name="Picture 3" descr="astar-progress0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83058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JU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CA48-ED80-4FA0-A921-B6ACFAA602AA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A</a:t>
            </a:r>
            <a:r>
              <a:rPr lang="en-US" altLang="en-US" baseline="30000"/>
              <a:t>*</a:t>
            </a:r>
            <a:r>
              <a:rPr lang="en-US" altLang="en-US"/>
              <a:t> search example</a:t>
            </a:r>
          </a:p>
        </p:txBody>
      </p:sp>
      <p:pic>
        <p:nvPicPr>
          <p:cNvPr id="149507" name="Picture 3" descr="astar-progress0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83820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JU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284BC-137B-4208-8044-ABA8B6A16A67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A</a:t>
            </a:r>
            <a:r>
              <a:rPr lang="en-US" altLang="en-US" baseline="30000"/>
              <a:t>*</a:t>
            </a:r>
            <a:r>
              <a:rPr lang="en-US" altLang="en-US"/>
              <a:t> search example</a:t>
            </a:r>
          </a:p>
        </p:txBody>
      </p:sp>
      <p:pic>
        <p:nvPicPr>
          <p:cNvPr id="150531" name="Picture 3" descr="astar-progress06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3058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JU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B03B8-7AEE-4634-A8EF-4293A87D631F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Admissible heuristics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50288" cy="4495800"/>
          </a:xfrm>
        </p:spPr>
        <p:txBody>
          <a:bodyPr/>
          <a:lstStyle/>
          <a:p>
            <a:pPr algn="just"/>
            <a:r>
              <a:rPr lang="en-US" altLang="en-US" sz="2000"/>
              <a:t>Theorem: A</a:t>
            </a:r>
            <a:r>
              <a:rPr lang="en-US" altLang="en-US" sz="2000" baseline="30000"/>
              <a:t>* </a:t>
            </a:r>
            <a:r>
              <a:rPr lang="en-US" altLang="en-US" sz="2000"/>
              <a:t>is optimal if </a:t>
            </a:r>
            <a:r>
              <a:rPr lang="en-US" altLang="en-US" sz="2000" i="1"/>
              <a:t>h(n)</a:t>
            </a:r>
            <a:r>
              <a:rPr lang="en-US" altLang="en-US" sz="2000"/>
              <a:t> is admissible heuristic, which means </a:t>
            </a:r>
            <a:r>
              <a:rPr lang="en-US" altLang="en-US" sz="2000" i="1"/>
              <a:t>h(n)</a:t>
            </a:r>
            <a:r>
              <a:rPr lang="en-US" altLang="en-US" sz="2000"/>
              <a:t> never overestimates the cost to reach the goal. </a:t>
            </a:r>
          </a:p>
          <a:p>
            <a:pPr algn="just">
              <a:buFont typeface="Wingdings" panose="05000000000000000000" pitchFamily="2" charset="2"/>
              <a:buNone/>
            </a:pPr>
            <a:endParaRPr lang="en-US" altLang="en-US" sz="2000"/>
          </a:p>
          <a:p>
            <a:pPr algn="just"/>
            <a:r>
              <a:rPr lang="en-US" altLang="en-US" sz="2000"/>
              <a:t>More clearly, an admissible heuristic never overestimates the cost to reach the goal, i.e., it is optimistic.</a:t>
            </a:r>
          </a:p>
          <a:p>
            <a:pPr algn="just"/>
            <a:endParaRPr lang="en-US" altLang="en-US" sz="2000"/>
          </a:p>
          <a:p>
            <a:pPr algn="just"/>
            <a:r>
              <a:rPr lang="en-US" altLang="en-US" sz="2000"/>
              <a:t>A heuristic </a:t>
            </a:r>
            <a:r>
              <a:rPr lang="en-US" altLang="en-US" sz="2000" i="1"/>
              <a:t>h(n)</a:t>
            </a:r>
            <a:r>
              <a:rPr lang="en-US" altLang="en-US" sz="2000"/>
              <a:t> is admissible if for every node </a:t>
            </a:r>
            <a:r>
              <a:rPr lang="en-US" altLang="en-US" sz="2000" i="1"/>
              <a:t>n</a:t>
            </a:r>
            <a:r>
              <a:rPr lang="en-US" altLang="en-US" sz="2000"/>
              <a:t>,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2000" i="1"/>
              <a:t>	h(n) </a:t>
            </a:r>
            <a:r>
              <a:rPr lang="en-US" altLang="en-US" sz="2000" i="1">
                <a:cs typeface="Arial" panose="020B0604020202020204" pitchFamily="34" charset="0"/>
              </a:rPr>
              <a:t>≤</a:t>
            </a:r>
            <a:r>
              <a:rPr lang="en-US" altLang="en-US" sz="2000" i="1"/>
              <a:t> h</a:t>
            </a:r>
            <a:r>
              <a:rPr lang="en-US" altLang="en-US" sz="2000" i="1" baseline="30000"/>
              <a:t>*</a:t>
            </a:r>
            <a:r>
              <a:rPr lang="en-US" altLang="en-US" sz="2000" i="1"/>
              <a:t>(n), </a:t>
            </a:r>
            <a:r>
              <a:rPr lang="en-US" altLang="en-US" sz="2000"/>
              <a:t>where </a:t>
            </a:r>
            <a:r>
              <a:rPr lang="en-US" altLang="en-US" sz="2000" i="1"/>
              <a:t>h</a:t>
            </a:r>
            <a:r>
              <a:rPr lang="en-US" altLang="en-US" sz="2000" i="1" baseline="30000"/>
              <a:t>*</a:t>
            </a:r>
            <a:r>
              <a:rPr lang="en-US" altLang="en-US" sz="2000" i="1"/>
              <a:t>(n)</a:t>
            </a:r>
            <a:r>
              <a:rPr lang="en-US" altLang="en-US" sz="2000"/>
              <a:t> is the true cost to reach the goal state from </a:t>
            </a:r>
            <a:r>
              <a:rPr lang="en-US" altLang="en-US" sz="2000" i="1"/>
              <a:t>n</a:t>
            </a:r>
            <a:r>
              <a:rPr lang="en-US" altLang="en-US" sz="2000"/>
              <a:t>.
</a:t>
            </a:r>
          </a:p>
          <a:p>
            <a:pPr algn="just">
              <a:buFont typeface="Wingdings" panose="05000000000000000000" pitchFamily="2" charset="2"/>
              <a:buNone/>
            </a:pPr>
            <a:endParaRPr lang="en-US" altLang="en-US" sz="2000"/>
          </a:p>
          <a:p>
            <a:pPr algn="just"/>
            <a:r>
              <a:rPr lang="en-US" altLang="en-US" sz="2000"/>
              <a:t>Example: </a:t>
            </a:r>
            <a:r>
              <a:rPr lang="en-US" altLang="en-US" sz="2000" i="1"/>
              <a:t>h</a:t>
            </a:r>
            <a:r>
              <a:rPr lang="en-US" altLang="en-US" sz="2000" i="1" baseline="-25000"/>
              <a:t>SLD</a:t>
            </a:r>
            <a:r>
              <a:rPr lang="en-US" altLang="en-US" sz="2000" i="1"/>
              <a:t>(n) </a:t>
            </a:r>
            <a:r>
              <a:rPr lang="en-US" altLang="en-US" sz="2000"/>
              <a:t>(never overestimates the actual road distance).
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JU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4A9CD-BFF2-48C5-9AF4-708487066281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Outline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Search strategy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/>
          </a:p>
          <a:p>
            <a:r>
              <a:rPr lang="en-US" altLang="en-US" sz="2800"/>
              <a:t>Best-first search</a:t>
            </a:r>
          </a:p>
          <a:p>
            <a:pPr lvl="1"/>
            <a:r>
              <a:rPr lang="en-US" altLang="en-US" sz="2400"/>
              <a:t>Greedy best-first search</a:t>
            </a:r>
          </a:p>
          <a:p>
            <a:pPr lvl="1"/>
            <a:r>
              <a:rPr lang="en-US" altLang="en-US" sz="2400"/>
              <a:t>A</a:t>
            </a:r>
            <a:r>
              <a:rPr lang="en-US" altLang="en-US" sz="2400" baseline="30000"/>
              <a:t>*</a:t>
            </a:r>
            <a:r>
              <a:rPr lang="en-US" altLang="en-US" sz="2400"/>
              <a:t> search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/>
          </a:p>
          <a:p>
            <a:r>
              <a:rPr lang="en-US" altLang="en-US" sz="2800"/>
              <a:t>Local search algorithm or Hill-climbing search</a:t>
            </a:r>
          </a:p>
          <a:p>
            <a:pPr lvl="1"/>
            <a:r>
              <a:rPr lang="en-US" altLang="en-US" sz="2400"/>
              <a:t>Simulated annealing search</a:t>
            </a:r>
          </a:p>
          <a:p>
            <a:pPr lvl="1"/>
            <a:r>
              <a:rPr lang="en-US" altLang="en-US" sz="2400"/>
              <a:t>Genetic algorithms</a:t>
            </a:r>
          </a:p>
        </p:txBody>
      </p:sp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5257800" y="5334000"/>
            <a:ext cx="2819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</a:rPr>
              <a:t>Stochastic algorithms</a:t>
            </a:r>
          </a:p>
        </p:txBody>
      </p:sp>
      <p:sp>
        <p:nvSpPr>
          <p:cNvPr id="134149" name="AutoShape 5"/>
          <p:cNvSpPr>
            <a:spLocks/>
          </p:cNvSpPr>
          <p:nvPr/>
        </p:nvSpPr>
        <p:spPr bwMode="auto">
          <a:xfrm>
            <a:off x="4800600" y="5029200"/>
            <a:ext cx="381000" cy="990600"/>
          </a:xfrm>
          <a:prstGeom prst="rightBrace">
            <a:avLst>
              <a:gd name="adj1" fmla="val 21667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JU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71381-5203-4DFF-ADD0-2A4AAF56A1B8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Properties of A</a:t>
            </a:r>
            <a:r>
              <a:rPr lang="en-US" altLang="en-US" baseline="30000"/>
              <a:t>*</a:t>
            </a:r>
            <a:r>
              <a:rPr lang="en-US" altLang="en-US"/>
              <a:t> 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u="sng">
                <a:solidFill>
                  <a:srgbClr val="CC0099"/>
                </a:solidFill>
              </a:rPr>
              <a:t>Complete?</a:t>
            </a:r>
            <a:r>
              <a:rPr lang="en-US" altLang="en-US"/>
              <a:t> Yes (unless there are infinitely many nodes with f </a:t>
            </a:r>
            <a:r>
              <a:rPr lang="en-US" altLang="en-US" i="1">
                <a:cs typeface="Arial" panose="020B0604020202020204" pitchFamily="34" charset="0"/>
              </a:rPr>
              <a:t>≤</a:t>
            </a:r>
            <a:r>
              <a:rPr lang="en-US" altLang="en-US" i="1"/>
              <a:t> f(G) </a:t>
            </a:r>
            <a:r>
              <a:rPr lang="en-US" altLang="en-US"/>
              <a:t>)
</a:t>
            </a:r>
          </a:p>
          <a:p>
            <a:r>
              <a:rPr lang="en-US" altLang="en-US" u="sng">
                <a:solidFill>
                  <a:srgbClr val="CC0099"/>
                </a:solidFill>
              </a:rPr>
              <a:t>Time?</a:t>
            </a:r>
            <a:r>
              <a:rPr lang="en-US" altLang="en-US"/>
              <a:t> Exponential
</a:t>
            </a:r>
          </a:p>
          <a:p>
            <a:r>
              <a:rPr lang="en-US" altLang="en-US" u="sng">
                <a:solidFill>
                  <a:srgbClr val="CC0099"/>
                </a:solidFill>
              </a:rPr>
              <a:t>Space?</a:t>
            </a:r>
            <a:r>
              <a:rPr lang="en-US" altLang="en-US"/>
              <a:t> Keeps all nodes in memory
</a:t>
            </a:r>
          </a:p>
          <a:p>
            <a:r>
              <a:rPr lang="en-US" altLang="en-US" u="sng">
                <a:solidFill>
                  <a:srgbClr val="CC0099"/>
                </a:solidFill>
              </a:rPr>
              <a:t>Optimal?</a:t>
            </a:r>
            <a:r>
              <a:rPr lang="en-US" altLang="en-US"/>
              <a:t> Yes
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JU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40DF-BC06-4C38-BB70-9CF95083E03C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Admissible heuristics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10600" cy="1447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For the 8-puzzle:
</a:t>
            </a:r>
          </a:p>
          <a:p>
            <a:r>
              <a:rPr lang="en-US" altLang="en-US" sz="2000" i="1"/>
              <a:t>h</a:t>
            </a:r>
            <a:r>
              <a:rPr lang="en-US" altLang="en-US" sz="2000" i="1" baseline="-25000"/>
              <a:t>1</a:t>
            </a:r>
            <a:r>
              <a:rPr lang="en-US" altLang="en-US" sz="2000" i="1"/>
              <a:t>(n) </a:t>
            </a:r>
            <a:r>
              <a:rPr lang="en-US" altLang="en-US" sz="2000"/>
              <a:t>= number of misplaced tiles</a:t>
            </a:r>
          </a:p>
          <a:p>
            <a:r>
              <a:rPr lang="en-US" altLang="en-US" sz="2000" i="1"/>
              <a:t>h</a:t>
            </a:r>
            <a:r>
              <a:rPr lang="en-US" altLang="en-US" sz="2000" i="1" baseline="-25000"/>
              <a:t>2</a:t>
            </a:r>
            <a:r>
              <a:rPr lang="en-US" altLang="en-US" sz="2000" i="1"/>
              <a:t>(n) </a:t>
            </a:r>
            <a:r>
              <a:rPr lang="en-US" altLang="en-US" sz="2000"/>
              <a:t>= total Manhattan distance (city block distance), which indicates the sum of distances of the tiles from their goal positions. 
</a:t>
            </a:r>
          </a:p>
        </p:txBody>
      </p:sp>
      <p:pic>
        <p:nvPicPr>
          <p:cNvPr id="157700" name="Picture 4" descr="8puzz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790825"/>
            <a:ext cx="4257675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7701" name="Rectangle 5"/>
          <p:cNvSpPr>
            <a:spLocks noChangeArrowheads="1"/>
          </p:cNvSpPr>
          <p:nvPr/>
        </p:nvSpPr>
        <p:spPr bwMode="auto">
          <a:xfrm>
            <a:off x="685800" y="5240338"/>
            <a:ext cx="2514600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800" u="sng">
                <a:solidFill>
                  <a:srgbClr val="CC0099"/>
                </a:solidFill>
              </a:rPr>
              <a:t>h</a:t>
            </a:r>
            <a:r>
              <a:rPr lang="en-US" altLang="en-US" sz="2800" u="sng" baseline="-25000">
                <a:solidFill>
                  <a:srgbClr val="CC0099"/>
                </a:solidFill>
              </a:rPr>
              <a:t>1</a:t>
            </a:r>
            <a:r>
              <a:rPr lang="en-US" altLang="en-US" sz="2800" u="sng">
                <a:solidFill>
                  <a:srgbClr val="CC0099"/>
                </a:solidFill>
              </a:rPr>
              <a:t>(S) = ? </a:t>
            </a:r>
          </a:p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800" u="sng">
                <a:solidFill>
                  <a:srgbClr val="CC0099"/>
                </a:solidFill>
              </a:rPr>
              <a:t>h</a:t>
            </a:r>
            <a:r>
              <a:rPr lang="en-US" altLang="en-US" sz="2800" u="sng" baseline="-25000">
                <a:solidFill>
                  <a:srgbClr val="CC0099"/>
                </a:solidFill>
              </a:rPr>
              <a:t>2</a:t>
            </a:r>
            <a:r>
              <a:rPr lang="en-US" altLang="en-US" sz="2800" u="sng">
                <a:solidFill>
                  <a:srgbClr val="CC0099"/>
                </a:solidFill>
              </a:rPr>
              <a:t>(S) = 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JU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6CA65-67D0-4335-88C1-CBA06C76CE80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Admissible heuristics</a:t>
            </a:r>
          </a:p>
        </p:txBody>
      </p:sp>
      <p:pic>
        <p:nvPicPr>
          <p:cNvPr id="158724" name="Picture 4" descr="8puzz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819400"/>
            <a:ext cx="4257675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8726" name="Rectangle 6"/>
          <p:cNvSpPr>
            <a:spLocks noChangeArrowheads="1"/>
          </p:cNvSpPr>
          <p:nvPr/>
        </p:nvSpPr>
        <p:spPr bwMode="auto">
          <a:xfrm>
            <a:off x="457200" y="4953000"/>
            <a:ext cx="8382000" cy="163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u="sng">
                <a:solidFill>
                  <a:srgbClr val="CC0099"/>
                </a:solidFill>
              </a:rPr>
              <a:t>h</a:t>
            </a:r>
            <a:r>
              <a:rPr lang="en-US" altLang="en-US" sz="2400" u="sng" baseline="-25000">
                <a:solidFill>
                  <a:srgbClr val="CC0099"/>
                </a:solidFill>
              </a:rPr>
              <a:t>1</a:t>
            </a:r>
            <a:r>
              <a:rPr lang="en-US" altLang="en-US" sz="2400" u="sng">
                <a:solidFill>
                  <a:srgbClr val="CC0099"/>
                </a:solidFill>
              </a:rPr>
              <a:t>(S) = ?</a:t>
            </a:r>
            <a:r>
              <a:rPr lang="en-US" altLang="en-US" sz="2400"/>
              <a:t> 8</a:t>
            </a:r>
            <a:endParaRPr lang="en-US" altLang="en-US" sz="2400" u="sng">
              <a:solidFill>
                <a:srgbClr val="CC0099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u="sng">
                <a:solidFill>
                  <a:srgbClr val="CC0099"/>
                </a:solidFill>
              </a:rPr>
              <a:t>h</a:t>
            </a:r>
            <a:r>
              <a:rPr lang="en-US" altLang="en-US" sz="2400" u="sng" baseline="-25000">
                <a:solidFill>
                  <a:srgbClr val="CC0099"/>
                </a:solidFill>
              </a:rPr>
              <a:t>2</a:t>
            </a:r>
            <a:r>
              <a:rPr lang="en-US" altLang="en-US" sz="2400" u="sng">
                <a:solidFill>
                  <a:srgbClr val="CC0099"/>
                </a:solidFill>
              </a:rPr>
              <a:t>(S) = ?</a:t>
            </a:r>
            <a:r>
              <a:rPr lang="en-US" altLang="en-US" sz="2400"/>
              <a:t> 3+1+2+2+2+3+3+2 = 18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/>
              <a:t>Neither of these </a:t>
            </a:r>
            <a:r>
              <a:rPr lang="en-US" altLang="en-US" sz="2000" i="1"/>
              <a:t>h</a:t>
            </a:r>
            <a:r>
              <a:rPr lang="en-US" altLang="en-US" sz="2000" i="1" baseline="-25000"/>
              <a:t>1</a:t>
            </a:r>
            <a:r>
              <a:rPr lang="en-US" altLang="en-US" sz="2000" i="1"/>
              <a:t>(n) and h</a:t>
            </a:r>
            <a:r>
              <a:rPr lang="en-US" altLang="en-US" sz="2000" i="1" baseline="-25000"/>
              <a:t>2</a:t>
            </a:r>
            <a:r>
              <a:rPr lang="en-US" altLang="en-US" sz="2000" i="1"/>
              <a:t>(n) overestimates the true solution cost, which is 26.</a:t>
            </a:r>
          </a:p>
        </p:txBody>
      </p:sp>
      <p:sp>
        <p:nvSpPr>
          <p:cNvPr id="1587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10600" cy="1600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i="1"/>
              <a:t>h</a:t>
            </a:r>
            <a:r>
              <a:rPr lang="en-US" altLang="en-US" sz="2400" i="1" baseline="-25000"/>
              <a:t>1</a:t>
            </a:r>
            <a:r>
              <a:rPr lang="en-US" altLang="en-US" sz="2400" i="1"/>
              <a:t>(n) </a:t>
            </a:r>
            <a:r>
              <a:rPr lang="en-US" altLang="en-US" sz="2400"/>
              <a:t>is an admissible heuristic, because it is clear that any tile that is out of place must be moved at least once.</a:t>
            </a:r>
          </a:p>
          <a:p>
            <a:pPr algn="just">
              <a:lnSpc>
                <a:spcPct val="90000"/>
              </a:lnSpc>
            </a:pPr>
            <a:r>
              <a:rPr lang="en-US" altLang="en-US" sz="2000" i="1"/>
              <a:t>h</a:t>
            </a:r>
            <a:r>
              <a:rPr lang="en-US" altLang="en-US" sz="2000" i="1" baseline="-25000"/>
              <a:t>2</a:t>
            </a:r>
            <a:r>
              <a:rPr lang="en-US" altLang="en-US" sz="2000" i="1"/>
              <a:t>(n) </a:t>
            </a:r>
            <a:r>
              <a:rPr lang="en-US" altLang="en-US" sz="2000"/>
              <a:t>is also </a:t>
            </a:r>
            <a:r>
              <a:rPr lang="en-US" altLang="en-US" sz="2400"/>
              <a:t>admissible, because any move can do one step closer to the goal.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JU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7C3C9-EAA1-4DD9-9132-288D5320FF7E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Relaxed problems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2400"/>
              <a:t>A problem with fewer restrictions on the actions is called a </a:t>
            </a:r>
            <a:r>
              <a:rPr lang="en-US" altLang="en-US" sz="2400">
                <a:solidFill>
                  <a:srgbClr val="FF0000"/>
                </a:solidFill>
              </a:rPr>
              <a:t>relaxed problem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
</a:t>
            </a:r>
          </a:p>
          <a:p>
            <a:pPr algn="just">
              <a:lnSpc>
                <a:spcPct val="80000"/>
              </a:lnSpc>
            </a:pPr>
            <a:r>
              <a:rPr lang="en-US" altLang="en-US" sz="2400"/>
              <a:t>The cost of an optimal solution to a relaxed problem is an admissible heuristic for the original problem
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/>
          </a:p>
          <a:p>
            <a:pPr algn="just">
              <a:lnSpc>
                <a:spcPct val="80000"/>
              </a:lnSpc>
            </a:pPr>
            <a:r>
              <a:rPr lang="en-US" altLang="en-US" sz="2400"/>
              <a:t>If the rules of the 8-puzzle are relaxed so that a tile can move </a:t>
            </a:r>
            <a:r>
              <a:rPr lang="en-US" altLang="en-US" sz="2400">
                <a:solidFill>
                  <a:srgbClr val="FF0000"/>
                </a:solidFill>
              </a:rPr>
              <a:t>anywhere</a:t>
            </a:r>
            <a:r>
              <a:rPr lang="en-US" altLang="en-US" sz="2400"/>
              <a:t>, then </a:t>
            </a:r>
            <a:r>
              <a:rPr lang="en-US" altLang="en-US" sz="2400" i="1"/>
              <a:t>h</a:t>
            </a:r>
            <a:r>
              <a:rPr lang="en-US" altLang="en-US" sz="2400" i="1" baseline="-25000"/>
              <a:t>1</a:t>
            </a:r>
            <a:r>
              <a:rPr lang="en-US" altLang="en-US" sz="2400" i="1"/>
              <a:t>(n) </a:t>
            </a:r>
            <a:r>
              <a:rPr lang="en-US" altLang="en-US" sz="2400"/>
              <a:t>gives the shortest solution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
</a:t>
            </a:r>
          </a:p>
          <a:p>
            <a:pPr algn="just">
              <a:lnSpc>
                <a:spcPct val="80000"/>
              </a:lnSpc>
            </a:pPr>
            <a:r>
              <a:rPr lang="en-US" altLang="en-US" sz="2400"/>
              <a:t>If the rules are relaxed so that a tile can move to </a:t>
            </a:r>
            <a:r>
              <a:rPr lang="en-US" altLang="en-US" sz="2400">
                <a:solidFill>
                  <a:srgbClr val="FF0000"/>
                </a:solidFill>
              </a:rPr>
              <a:t>any adjacent square,</a:t>
            </a:r>
            <a:r>
              <a:rPr lang="en-US" altLang="en-US" sz="2400"/>
              <a:t> then </a:t>
            </a:r>
            <a:r>
              <a:rPr lang="en-US" altLang="en-US" sz="2400" i="1"/>
              <a:t>h</a:t>
            </a:r>
            <a:r>
              <a:rPr lang="en-US" altLang="en-US" sz="2400" i="1" baseline="-25000"/>
              <a:t>2</a:t>
            </a:r>
            <a:r>
              <a:rPr lang="en-US" altLang="en-US" sz="2400" i="1"/>
              <a:t>(n) </a:t>
            </a:r>
            <a:r>
              <a:rPr lang="en-US" altLang="en-US" sz="2400"/>
              <a:t>gives the shortest solution
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JU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268C6-4AF2-44A7-8EA8-D775073C9826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8991600" cy="471488"/>
          </a:xfrm>
        </p:spPr>
        <p:txBody>
          <a:bodyPr/>
          <a:lstStyle/>
          <a:p>
            <a:pPr algn="ctr"/>
            <a:r>
              <a:rPr lang="en-US" altLang="en-US" sz="2800"/>
              <a:t>Local search algorithms and optimization problems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9530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2000"/>
              <a:t>In many optimization problems, the </a:t>
            </a:r>
            <a:r>
              <a:rPr lang="en-US" altLang="en-US" sz="2000">
                <a:solidFill>
                  <a:srgbClr val="FF0000"/>
                </a:solidFill>
              </a:rPr>
              <a:t>path</a:t>
            </a:r>
            <a:r>
              <a:rPr lang="en-US" altLang="en-US" sz="2000"/>
              <a:t> to the goal is irrelevant; the goal state itself is the solution. For example, in the 8-queens problem, what matters is the final configuration of queens, not the order in which they are added.
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/>
          </a:p>
          <a:p>
            <a:pPr algn="just">
              <a:lnSpc>
                <a:spcPct val="80000"/>
              </a:lnSpc>
            </a:pPr>
            <a:r>
              <a:rPr lang="en-US" altLang="en-US" sz="2000"/>
              <a:t>This class of problems includes many important applications such as IC design, factory-floor layout, telecommunications network optimization, vehicle routing, and portfolio management.</a:t>
            </a:r>
          </a:p>
          <a:p>
            <a:pPr algn="just">
              <a:lnSpc>
                <a:spcPct val="80000"/>
              </a:lnSpc>
            </a:pPr>
            <a:endParaRPr lang="en-US" altLang="en-US" sz="2000"/>
          </a:p>
          <a:p>
            <a:pPr algn="just">
              <a:lnSpc>
                <a:spcPct val="80000"/>
              </a:lnSpc>
            </a:pPr>
            <a:r>
              <a:rPr lang="en-US" altLang="en-US" sz="2000">
                <a:solidFill>
                  <a:srgbClr val="FF0000"/>
                </a:solidFill>
              </a:rPr>
              <a:t>Local search algorithms</a:t>
            </a:r>
            <a:r>
              <a:rPr lang="en-US" altLang="en-US" sz="2000"/>
              <a:t> operate using a single current state (rather than multiple paths) and generally move only to neighbors of that state. Typically, the paths followed by the search are not retained.</a:t>
            </a:r>
          </a:p>
          <a:p>
            <a:pPr algn="just">
              <a:lnSpc>
                <a:spcPct val="80000"/>
              </a:lnSpc>
            </a:pPr>
            <a:endParaRPr lang="en-US" altLang="en-US" sz="2000"/>
          </a:p>
          <a:p>
            <a:pPr algn="just">
              <a:lnSpc>
                <a:spcPct val="80000"/>
              </a:lnSpc>
            </a:pPr>
            <a:r>
              <a:rPr lang="en-US" altLang="en-US" sz="2000"/>
              <a:t>Though </a:t>
            </a:r>
            <a:r>
              <a:rPr lang="en-US" altLang="en-US" sz="2000">
                <a:solidFill>
                  <a:srgbClr val="FF0000"/>
                </a:solidFill>
              </a:rPr>
              <a:t>local search algorithms</a:t>
            </a:r>
            <a:r>
              <a:rPr lang="en-US" altLang="en-US" sz="2000"/>
              <a:t> are not systematic, however, it has two major advantages: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1800"/>
              <a:t>Use very little memory – usually a constant amount.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1800"/>
              <a:t>They often find reasonable solutions in large or infinite (continuous) state spaces for which systematic algorithms are not suitable.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JU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4B02-7270-4374-AF53-3271E3ED82C2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8991600" cy="471488"/>
          </a:xfrm>
        </p:spPr>
        <p:txBody>
          <a:bodyPr/>
          <a:lstStyle/>
          <a:p>
            <a:pPr algn="ctr"/>
            <a:r>
              <a:rPr lang="en-US" altLang="en-US" sz="2800"/>
              <a:t>Local search algorithms and optimization problems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23622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2000"/>
              <a:t>In addition  to finding goals, local search algorithms are useful for solving optimization problems, in which the aim is to find the best state according to an objective function.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/>
          </a:p>
          <a:p>
            <a:pPr algn="just">
              <a:lnSpc>
                <a:spcPct val="80000"/>
              </a:lnSpc>
            </a:pPr>
            <a:r>
              <a:rPr lang="en-US" altLang="en-US" sz="2000"/>
              <a:t>For example, nature provides an objective function – reproductive fitness. In this case, Darwinian evolution (genetic algorithm) could be seen as attempting to optimize, but there is no “goal test” and no “path cost” for this problem.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JU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DC84-A339-4F8C-A46E-90EE3184F9E5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93038" cy="609600"/>
          </a:xfrm>
        </p:spPr>
        <p:txBody>
          <a:bodyPr/>
          <a:lstStyle/>
          <a:p>
            <a:pPr algn="ctr"/>
            <a:r>
              <a:rPr lang="en-US" altLang="en-US" sz="3200"/>
              <a:t>Local search algorithm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pic>
        <p:nvPicPr>
          <p:cNvPr id="175108" name="Picture 4" descr="hill-climb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19200"/>
            <a:ext cx="6858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5109" name="Text Box 5"/>
          <p:cNvSpPr txBox="1">
            <a:spLocks noChangeArrowheads="1"/>
          </p:cNvSpPr>
          <p:nvPr/>
        </p:nvSpPr>
        <p:spPr bwMode="auto">
          <a:xfrm>
            <a:off x="457200" y="4038600"/>
            <a:ext cx="8534400" cy="229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en-US"/>
              <a:t>Consider state space landscape. A landscape has both “location” and “elevation”.</a:t>
            </a:r>
          </a:p>
          <a:p>
            <a:pPr algn="just">
              <a:spcBef>
                <a:spcPct val="50000"/>
              </a:spcBef>
            </a:pPr>
            <a:r>
              <a:rPr lang="en-US" altLang="en-US"/>
              <a:t>If elevation corresponds to cost function, then the aim is to find the lowest valley – a </a:t>
            </a:r>
            <a:r>
              <a:rPr lang="en-US" altLang="en-US" b="1"/>
              <a:t>global minimum</a:t>
            </a:r>
            <a:r>
              <a:rPr lang="en-US" altLang="en-US"/>
              <a:t>. If elevation corresponds to an objective function, the aim is to find the highest peak – a </a:t>
            </a:r>
            <a:r>
              <a:rPr lang="en-US" altLang="en-US" b="1"/>
              <a:t>global maximum</a:t>
            </a:r>
            <a:r>
              <a:rPr lang="en-US" altLang="en-US"/>
              <a:t>. Local search algorithms explore this landscape. </a:t>
            </a:r>
          </a:p>
          <a:p>
            <a:pPr algn="just">
              <a:spcBef>
                <a:spcPct val="50000"/>
              </a:spcBef>
            </a:pPr>
            <a:r>
              <a:rPr lang="en-US" altLang="en-US"/>
              <a:t>A complete local search algorithm always finds a goal if one exists; an optimal algorithm always finds a global minimum/maximum.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JU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0D00-381E-42F7-A020-5BE69BC48035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Example: </a:t>
            </a:r>
            <a:r>
              <a:rPr lang="en-US" altLang="en-US" i="1"/>
              <a:t>n</a:t>
            </a:r>
            <a:r>
              <a:rPr lang="en-US" altLang="en-US"/>
              <a:t>-queens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en-US" sz="2400"/>
              <a:t>Put </a:t>
            </a:r>
            <a:r>
              <a:rPr lang="en-US" altLang="en-US" sz="2400" i="1"/>
              <a:t>n</a:t>
            </a:r>
            <a:r>
              <a:rPr lang="en-US" altLang="en-US" sz="2400"/>
              <a:t> queens on an </a:t>
            </a:r>
            <a:r>
              <a:rPr lang="en-US" altLang="en-US" sz="2400" i="1"/>
              <a:t>n </a:t>
            </a:r>
            <a:r>
              <a:rPr lang="en-US" altLang="en-US" sz="2400" i="1">
                <a:cs typeface="Arial" panose="020B0604020202020204" pitchFamily="34" charset="0"/>
              </a:rPr>
              <a:t>× </a:t>
            </a:r>
            <a:r>
              <a:rPr lang="en-US" altLang="en-US" sz="2400" i="1"/>
              <a:t>n</a:t>
            </a:r>
            <a:r>
              <a:rPr lang="en-US" altLang="en-US" sz="2400"/>
              <a:t> board with no two queens on the same row, column, or diagonal (that means no queen attacks any  other; a queen attacks any piece in the same row, column or diagonal)
</a:t>
            </a:r>
          </a:p>
        </p:txBody>
      </p:sp>
      <p:pic>
        <p:nvPicPr>
          <p:cNvPr id="162820" name="Picture 4" descr="4queens-sequ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05200"/>
            <a:ext cx="7467600" cy="186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2821" name="Text Box 5"/>
          <p:cNvSpPr txBox="1">
            <a:spLocks noChangeArrowheads="1"/>
          </p:cNvSpPr>
          <p:nvPr/>
        </p:nvSpPr>
        <p:spPr bwMode="auto">
          <a:xfrm>
            <a:off x="685800" y="5943600"/>
            <a:ext cx="792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One queen per column.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JU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F013-604D-4DE3-BED0-9FCAAB98C46D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Hill-climbing search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50288" cy="4913313"/>
          </a:xfrm>
        </p:spPr>
        <p:txBody>
          <a:bodyPr/>
          <a:lstStyle/>
          <a:p>
            <a:r>
              <a:rPr lang="en-US" altLang="en-US"/>
              <a:t>"Like climbing Everest in thick fog with amnesia"
</a:t>
            </a:r>
          </a:p>
          <a:p>
            <a:endParaRPr lang="en-US" altLang="en-US"/>
          </a:p>
        </p:txBody>
      </p:sp>
      <p:pic>
        <p:nvPicPr>
          <p:cNvPr id="1638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9" t="27083" r="13281" b="36459"/>
          <a:stretch>
            <a:fillRect/>
          </a:stretch>
        </p:blipFill>
        <p:spPr bwMode="auto">
          <a:xfrm>
            <a:off x="838200" y="2743200"/>
            <a:ext cx="7620000" cy="303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45" name="Text Box 5"/>
          <p:cNvSpPr txBox="1">
            <a:spLocks noChangeArrowheads="1"/>
          </p:cNvSpPr>
          <p:nvPr/>
        </p:nvSpPr>
        <p:spPr bwMode="auto">
          <a:xfrm>
            <a:off x="136525" y="6127750"/>
            <a:ext cx="2732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Amnesia: loss of memory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JU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9CB82-1BB5-4F80-98EA-3D0BE204F93C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Hill-climbing search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915400" cy="1143000"/>
          </a:xfrm>
        </p:spPr>
        <p:txBody>
          <a:bodyPr/>
          <a:lstStyle/>
          <a:p>
            <a:r>
              <a:rPr lang="en-US" altLang="en-US" sz="2800"/>
              <a:t>Problem: depending on initial state, can get stuck in local maxima</a:t>
            </a:r>
            <a:r>
              <a:rPr lang="en-US" altLang="en-US"/>
              <a:t>
</a:t>
            </a:r>
          </a:p>
          <a:p>
            <a:endParaRPr lang="en-US" altLang="en-US"/>
          </a:p>
        </p:txBody>
      </p:sp>
      <p:pic>
        <p:nvPicPr>
          <p:cNvPr id="164868" name="Picture 4" descr="hill-climb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743200"/>
            <a:ext cx="6934200" cy="389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JU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2839-DE88-408E-9A56-2421DFE77160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Search Strategy</a:t>
            </a:r>
          </a:p>
        </p:txBody>
      </p:sp>
      <p:sp>
        <p:nvSpPr>
          <p:cNvPr id="135172" name="Text Box 4"/>
          <p:cNvSpPr txBox="1">
            <a:spLocks noChangeArrowheads="1"/>
          </p:cNvSpPr>
          <p:nvPr/>
        </p:nvSpPr>
        <p:spPr bwMode="auto">
          <a:xfrm>
            <a:off x="228600" y="1219200"/>
            <a:ext cx="8534400" cy="424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en-US" sz="2400">
                <a:solidFill>
                  <a:srgbClr val="FF0000"/>
                </a:solidFill>
                <a:latin typeface="Tahoma" panose="020B0604030504040204" pitchFamily="34" charset="0"/>
              </a:rPr>
              <a:t>Uninformed search strategies</a:t>
            </a:r>
            <a:r>
              <a:rPr lang="en-US" altLang="en-US" sz="2400">
                <a:latin typeface="Tahoma" panose="020B0604030504040204" pitchFamily="34" charset="0"/>
              </a:rPr>
              <a:t> can find solutions to problems by systematically generating new states and testing them against the goal. </a:t>
            </a:r>
            <a:r>
              <a:rPr lang="en-US" altLang="en-US" sz="2400" i="1">
                <a:solidFill>
                  <a:srgbClr val="FF0000"/>
                </a:solidFill>
                <a:latin typeface="Tahoma" panose="020B0604030504040204" pitchFamily="34" charset="0"/>
              </a:rPr>
              <a:t>Unfortunately, these strategies are incredibly inefficient in most cases.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en-US" altLang="en-US" sz="2400">
              <a:latin typeface="Tahoma" panose="020B0604030504040204" pitchFamily="34" charset="0"/>
            </a:endParaRP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en-US" sz="2400">
                <a:latin typeface="Tahoma" panose="020B0604030504040204" pitchFamily="34" charset="0"/>
              </a:rPr>
              <a:t>However, </a:t>
            </a:r>
            <a:r>
              <a:rPr lang="en-US" altLang="en-US" sz="2400">
                <a:solidFill>
                  <a:srgbClr val="FF0000"/>
                </a:solidFill>
                <a:latin typeface="Tahoma" panose="020B0604030504040204" pitchFamily="34" charset="0"/>
              </a:rPr>
              <a:t>informed search strategies</a:t>
            </a:r>
            <a:r>
              <a:rPr lang="en-US" altLang="en-US" sz="2400">
                <a:latin typeface="Tahoma" panose="020B0604030504040204" pitchFamily="34" charset="0"/>
              </a:rPr>
              <a:t> use problem specific knowledge can find more efficient solutions.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en-US" altLang="en-US" sz="2400">
              <a:latin typeface="Tahoma" panose="020B060403050404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en-US" sz="2400">
                <a:latin typeface="Tahoma" panose="020B0604030504040204" pitchFamily="34" charset="0"/>
              </a:rPr>
              <a:t>A tree-search strategy is defined by picking the </a:t>
            </a:r>
            <a:r>
              <a:rPr lang="en-US" altLang="en-US" sz="2400">
                <a:solidFill>
                  <a:srgbClr val="FF0000"/>
                </a:solidFill>
                <a:latin typeface="Tahoma" panose="020B0604030504040204" pitchFamily="34" charset="0"/>
              </a:rPr>
              <a:t>order of node expansion.</a:t>
            </a:r>
            <a:r>
              <a:rPr lang="en-US" altLang="en-US" sz="3200">
                <a:latin typeface="Tahoma" panose="020B0604030504040204" pitchFamily="34" charset="0"/>
              </a:rPr>
              <a:t>
</a:t>
            </a:r>
          </a:p>
          <a:p>
            <a:pPr algn="just"/>
            <a:endParaRPr lang="en-US" altLang="en-US" sz="20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JU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EB9A3-51F6-44BB-9CE7-71E7139921FC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10600" cy="852488"/>
          </a:xfrm>
        </p:spPr>
        <p:txBody>
          <a:bodyPr/>
          <a:lstStyle/>
          <a:p>
            <a:pPr algn="ctr"/>
            <a:r>
              <a:rPr lang="en-US" altLang="en-US" sz="3200" b="1"/>
              <a:t>Hill-climbing search: 8-queens problem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4495800" cy="52578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2800">
                <a:latin typeface="Times New Roman" panose="02020603050405020304" pitchFamily="18" charset="0"/>
              </a:rPr>
              <a:t>Heuristic cost function,</a:t>
            </a:r>
            <a:r>
              <a:rPr lang="en-US" altLang="en-US" sz="2800" i="1">
                <a:latin typeface="Times New Roman" panose="02020603050405020304" pitchFamily="18" charset="0"/>
              </a:rPr>
              <a:t> h</a:t>
            </a:r>
            <a:r>
              <a:rPr lang="en-US" altLang="en-US" sz="2800">
                <a:latin typeface="Times New Roman" panose="02020603050405020304" pitchFamily="18" charset="0"/>
              </a:rPr>
              <a:t> = number of pairs of queens that are attacking each other, either directly or indirectly. </a:t>
            </a:r>
          </a:p>
          <a:p>
            <a:pPr algn="just">
              <a:lnSpc>
                <a:spcPct val="80000"/>
              </a:lnSpc>
            </a:pPr>
            <a:r>
              <a:rPr lang="en-US" altLang="en-US" sz="2800" i="1">
                <a:latin typeface="Times New Roman" panose="02020603050405020304" pitchFamily="18" charset="0"/>
              </a:rPr>
              <a:t>h </a:t>
            </a:r>
            <a:r>
              <a:rPr lang="en-US" altLang="en-US" sz="2800">
                <a:latin typeface="Times New Roman" panose="02020603050405020304" pitchFamily="18" charset="0"/>
              </a:rPr>
              <a:t>= 17 for the above state</a:t>
            </a:r>
          </a:p>
          <a:p>
            <a:pPr algn="just">
              <a:lnSpc>
                <a:spcPct val="80000"/>
              </a:lnSpc>
            </a:pPr>
            <a:r>
              <a:rPr lang="en-US" altLang="en-US" sz="2800">
                <a:latin typeface="Times New Roman" panose="02020603050405020304" pitchFamily="18" charset="0"/>
              </a:rPr>
              <a:t>The global minimum of this function is zero, which occurs only at perfect solutions.</a:t>
            </a:r>
          </a:p>
          <a:p>
            <a:pPr algn="just">
              <a:lnSpc>
                <a:spcPct val="80000"/>
              </a:lnSpc>
            </a:pPr>
            <a:r>
              <a:rPr lang="en-US" altLang="en-US" sz="2800">
                <a:latin typeface="Times New Roman" panose="02020603050405020304" pitchFamily="18" charset="0"/>
              </a:rPr>
              <a:t>The values shows all of its successors, with best successors having </a:t>
            </a:r>
            <a:r>
              <a:rPr lang="en-US" altLang="en-US" sz="2800" i="1">
                <a:latin typeface="Times New Roman" panose="02020603050405020304" pitchFamily="18" charset="0"/>
              </a:rPr>
              <a:t>h </a:t>
            </a:r>
            <a:r>
              <a:rPr lang="en-US" altLang="en-US" sz="2800">
                <a:latin typeface="Times New Roman" panose="02020603050405020304" pitchFamily="18" charset="0"/>
              </a:rPr>
              <a:t>= 12</a:t>
            </a:r>
            <a:r>
              <a:rPr lang="en-US" altLang="en-US" sz="2400"/>
              <a:t> </a:t>
            </a:r>
            <a:endParaRPr lang="en-US" altLang="en-US" sz="1800"/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
</a:t>
            </a:r>
          </a:p>
        </p:txBody>
      </p:sp>
      <p:pic>
        <p:nvPicPr>
          <p:cNvPr id="165892" name="Picture 4" descr="8queens-successo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2192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JU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9C00-544D-46F1-849A-DF245C929BEF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852488"/>
          </a:xfrm>
        </p:spPr>
        <p:txBody>
          <a:bodyPr/>
          <a:lstStyle/>
          <a:p>
            <a:pPr algn="ctr"/>
            <a:r>
              <a:rPr lang="en-US" altLang="en-US" sz="3200" b="1"/>
              <a:t>Hill-climbing search: 8-queens problem</a:t>
            </a:r>
          </a:p>
        </p:txBody>
      </p:sp>
      <p:pic>
        <p:nvPicPr>
          <p:cNvPr id="166915" name="Picture 3" descr="8queens-local-minim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2954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6916" name="Rectangle 4"/>
          <p:cNvSpPr>
            <a:spLocks noChangeArrowheads="1"/>
          </p:cNvSpPr>
          <p:nvPr/>
        </p:nvSpPr>
        <p:spPr bwMode="auto">
          <a:xfrm>
            <a:off x="457200" y="4800600"/>
            <a:ext cx="82296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en-US" altLang="en-US" sz="2800"/>
          </a:p>
          <a:p>
            <a:pPr eaLnBrk="1" hangingPunct="1"/>
            <a:r>
              <a:rPr lang="en-US" altLang="en-US"/>
              <a:t>A local minimum with </a:t>
            </a:r>
            <a:r>
              <a:rPr lang="en-US" altLang="en-US" i="1"/>
              <a:t>h = 1</a:t>
            </a:r>
            <a:r>
              <a:rPr lang="en-US" altLang="en-US"/>
              <a:t>
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JU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B34C6-8976-4D9F-BBE8-BF082E1FF0C3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Simulated annealing search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50288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</a:rPr>
              <a:t>Idea: escape local maxima by allowing some "bad" moves but </a:t>
            </a: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gradually decrease</a:t>
            </a:r>
            <a:r>
              <a:rPr lang="en-US" altLang="en-US" sz="2400">
                <a:latin typeface="Times New Roman" panose="02020603050405020304" pitchFamily="18" charset="0"/>
              </a:rPr>
              <a:t> their frequency.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</a:rPr>
              <a:t>Simulated annealing returns optimal solutions when given an appropriate cooling schedule.
</a:t>
            </a:r>
          </a:p>
          <a:p>
            <a:pPr>
              <a:lnSpc>
                <a:spcPct val="90000"/>
              </a:lnSpc>
            </a:pPr>
            <a:endParaRPr lang="en-US" altLang="en-US" sz="2400"/>
          </a:p>
        </p:txBody>
      </p:sp>
      <p:pic>
        <p:nvPicPr>
          <p:cNvPr id="1679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9" t="31250" r="13281" b="17709"/>
          <a:stretch>
            <a:fillRect/>
          </a:stretch>
        </p:blipFill>
        <p:spPr bwMode="auto">
          <a:xfrm>
            <a:off x="1371600" y="3048000"/>
            <a:ext cx="6248400" cy="347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JU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A980-8FB3-44AA-B658-C7DAAB42EA6F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852488"/>
          </a:xfrm>
        </p:spPr>
        <p:txBody>
          <a:bodyPr/>
          <a:lstStyle/>
          <a:p>
            <a:pPr algn="ctr"/>
            <a:r>
              <a:rPr lang="en-US" altLang="en-US" sz="3200" b="1"/>
              <a:t>Properties of simulated annealing search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en-US" sz="2800">
                <a:latin typeface="Times New Roman" panose="02020603050405020304" pitchFamily="18" charset="0"/>
              </a:rPr>
              <a:t>One can prove: If </a:t>
            </a:r>
            <a:r>
              <a:rPr lang="en-US" altLang="en-US" sz="2800" i="1">
                <a:latin typeface="Times New Roman" panose="02020603050405020304" pitchFamily="18" charset="0"/>
              </a:rPr>
              <a:t>T</a:t>
            </a:r>
            <a:r>
              <a:rPr lang="en-US" altLang="en-US" sz="2800">
                <a:latin typeface="Times New Roman" panose="02020603050405020304" pitchFamily="18" charset="0"/>
              </a:rPr>
              <a:t> decreases slowly enough, then simulated annealing search will find a global optimum with probability approaching 1.</a:t>
            </a:r>
          </a:p>
          <a:p>
            <a:pPr algn="just"/>
            <a:endParaRPr lang="en-US" altLang="en-US" sz="2800">
              <a:latin typeface="Times New Roman" panose="02020603050405020304" pitchFamily="18" charset="0"/>
            </a:endParaRPr>
          </a:p>
          <a:p>
            <a:pPr algn="just"/>
            <a:r>
              <a:rPr lang="en-US" altLang="en-US" sz="2800">
                <a:latin typeface="Times New Roman" panose="02020603050405020304" pitchFamily="18" charset="0"/>
              </a:rPr>
              <a:t>Widely used in VLSI layout, airline scheduling, etc.
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JU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DFE86-D36F-47E7-9BE7-F09EB4FF71A5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Local beam search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382000" cy="3962400"/>
          </a:xfrm>
        </p:spPr>
        <p:txBody>
          <a:bodyPr/>
          <a:lstStyle/>
          <a:p>
            <a:pPr algn="just"/>
            <a:r>
              <a:rPr lang="en-US" altLang="en-US" sz="2400"/>
              <a:t>Keep track of </a:t>
            </a:r>
            <a:r>
              <a:rPr lang="en-US" altLang="en-US" sz="2400" i="1"/>
              <a:t>k</a:t>
            </a:r>
            <a:r>
              <a:rPr lang="en-US" altLang="en-US" sz="2400"/>
              <a:t> states rather than just one
</a:t>
            </a:r>
          </a:p>
          <a:p>
            <a:pPr lvl="1" algn="just"/>
            <a:endParaRPr lang="en-US" altLang="en-US" sz="2400"/>
          </a:p>
          <a:p>
            <a:pPr algn="just"/>
            <a:r>
              <a:rPr lang="en-US" altLang="en-US" sz="2400"/>
              <a:t>Start with </a:t>
            </a:r>
            <a:r>
              <a:rPr lang="en-US" altLang="en-US" sz="2400" i="1"/>
              <a:t>k</a:t>
            </a:r>
            <a:r>
              <a:rPr lang="en-US" altLang="en-US" sz="2400"/>
              <a:t> randomly generated states
</a:t>
            </a:r>
          </a:p>
          <a:p>
            <a:pPr lvl="1" algn="just"/>
            <a:endParaRPr lang="en-US" altLang="en-US" sz="2400"/>
          </a:p>
          <a:p>
            <a:pPr algn="just"/>
            <a:r>
              <a:rPr lang="en-US" altLang="en-US" sz="2400"/>
              <a:t>At each iteration, all the successors of all </a:t>
            </a:r>
            <a:r>
              <a:rPr lang="en-US" altLang="en-US" sz="2400" i="1"/>
              <a:t>k</a:t>
            </a:r>
            <a:r>
              <a:rPr lang="en-US" altLang="en-US" sz="2400"/>
              <a:t> states are generated
</a:t>
            </a:r>
          </a:p>
          <a:p>
            <a:pPr lvl="1" algn="just"/>
            <a:endParaRPr lang="en-US" altLang="en-US" sz="2400"/>
          </a:p>
          <a:p>
            <a:pPr algn="just"/>
            <a:r>
              <a:rPr lang="en-US" altLang="en-US" sz="2400"/>
              <a:t>If any one is a goal state, stop; else select the </a:t>
            </a:r>
            <a:r>
              <a:rPr lang="en-US" altLang="en-US" sz="2400" i="1"/>
              <a:t>k</a:t>
            </a:r>
            <a:r>
              <a:rPr lang="en-US" altLang="en-US" sz="2400"/>
              <a:t> best successors from the complete list and repeat.
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JU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7AB56-819A-4423-B1F7-7DF579C53718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Genetic algorithms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A successor state is generated by combining two parent states
</a:t>
            </a:r>
          </a:p>
          <a:p>
            <a:pPr>
              <a:lnSpc>
                <a:spcPct val="80000"/>
              </a:lnSpc>
            </a:pPr>
            <a:endParaRPr lang="en-US" altLang="en-US" sz="2400"/>
          </a:p>
          <a:p>
            <a:pPr>
              <a:lnSpc>
                <a:spcPct val="80000"/>
              </a:lnSpc>
            </a:pPr>
            <a:r>
              <a:rPr lang="en-US" altLang="en-US" sz="2400"/>
              <a:t>Start with </a:t>
            </a:r>
            <a:r>
              <a:rPr lang="en-US" altLang="en-US" sz="2400" i="1"/>
              <a:t>k</a:t>
            </a:r>
            <a:r>
              <a:rPr lang="en-US" altLang="en-US" sz="2400"/>
              <a:t> randomly generated states (</a:t>
            </a:r>
            <a:r>
              <a:rPr lang="en-US" altLang="en-US" sz="2400">
                <a:solidFill>
                  <a:srgbClr val="FF0000"/>
                </a:solidFill>
              </a:rPr>
              <a:t>population</a:t>
            </a:r>
            <a:r>
              <a:rPr lang="en-US" altLang="en-US" sz="2400"/>
              <a:t>)
</a:t>
            </a:r>
          </a:p>
          <a:p>
            <a:pPr>
              <a:lnSpc>
                <a:spcPct val="80000"/>
              </a:lnSpc>
            </a:pPr>
            <a:endParaRPr lang="en-US" altLang="en-US" sz="2400"/>
          </a:p>
          <a:p>
            <a:pPr>
              <a:lnSpc>
                <a:spcPct val="80000"/>
              </a:lnSpc>
            </a:pPr>
            <a:r>
              <a:rPr lang="en-US" altLang="en-US" sz="2400"/>
              <a:t>A state is represented as a string over a finite alphabet (often a string of 0s and 1s)
</a:t>
            </a:r>
          </a:p>
          <a:p>
            <a:pPr>
              <a:lnSpc>
                <a:spcPct val="80000"/>
              </a:lnSpc>
            </a:pPr>
            <a:endParaRPr lang="en-US" altLang="en-US" sz="2400"/>
          </a:p>
          <a:p>
            <a:pPr>
              <a:lnSpc>
                <a:spcPct val="80000"/>
              </a:lnSpc>
            </a:pPr>
            <a:r>
              <a:rPr lang="en-US" altLang="en-US" sz="2400"/>
              <a:t>Evaluation function (</a:t>
            </a:r>
            <a:r>
              <a:rPr lang="en-US" altLang="en-US" sz="2400">
                <a:solidFill>
                  <a:srgbClr val="FF0000"/>
                </a:solidFill>
              </a:rPr>
              <a:t>fitness function</a:t>
            </a:r>
            <a:r>
              <a:rPr lang="en-US" altLang="en-US" sz="2400"/>
              <a:t>). Higher values for better states.
</a:t>
            </a:r>
          </a:p>
          <a:p>
            <a:pPr>
              <a:lnSpc>
                <a:spcPct val="80000"/>
              </a:lnSpc>
            </a:pPr>
            <a:endParaRPr lang="en-US" altLang="en-US" sz="2400"/>
          </a:p>
          <a:p>
            <a:pPr>
              <a:lnSpc>
                <a:spcPct val="80000"/>
              </a:lnSpc>
            </a:pPr>
            <a:r>
              <a:rPr lang="en-US" altLang="en-US" sz="2400"/>
              <a:t>Produce the next generation of states by selection, crossover, and mutation
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JU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A5041-0E15-44B0-8813-3338DA830303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Genetic algorithms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 sz="2400"/>
          </a:p>
          <a:p>
            <a:r>
              <a:rPr lang="en-US" altLang="en-US" sz="2400"/>
              <a:t>Fitness function: number of non-attacking pairs of queens (min = 0, max = 8 </a:t>
            </a:r>
            <a:r>
              <a:rPr lang="en-US" altLang="en-US" sz="2400">
                <a:cs typeface="Arial" panose="020B0604020202020204" pitchFamily="34" charset="0"/>
              </a:rPr>
              <a:t>× </a:t>
            </a:r>
            <a:r>
              <a:rPr lang="en-US" altLang="en-US" sz="2400"/>
              <a:t>7/2 = 28)
</a:t>
            </a:r>
          </a:p>
          <a:p>
            <a:r>
              <a:rPr lang="en-US" altLang="en-US" sz="2400"/>
              <a:t>24/(24+23+20+11) = 31%
</a:t>
            </a:r>
          </a:p>
          <a:p>
            <a:r>
              <a:rPr lang="en-US" altLang="en-US" sz="2400"/>
              <a:t>23/(24+23+20+11) = 29% etc
</a:t>
            </a:r>
          </a:p>
        </p:txBody>
      </p:sp>
      <p:pic>
        <p:nvPicPr>
          <p:cNvPr id="172036" name="Picture 4" descr="genet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7772400" cy="235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JU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4C6D7-2538-48DD-8B65-2BDE8E892B4B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Genetic algorithms</a:t>
            </a:r>
          </a:p>
        </p:txBody>
      </p:sp>
      <p:pic>
        <p:nvPicPr>
          <p:cNvPr id="173059" name="Picture 3" descr="8queens-crosso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2433638"/>
            <a:ext cx="680085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JU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35DD-B2A1-4C6B-8761-A2945D44DC9C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Best-first search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534400" cy="54102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000"/>
              <a:t>It is an instance of the general tree-search or graph-search algorithm in which a node is selected for expansion based on an evaluation function. 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/>
          </a:p>
          <a:p>
            <a:pPr algn="just">
              <a:lnSpc>
                <a:spcPct val="90000"/>
              </a:lnSpc>
            </a:pPr>
            <a:r>
              <a:rPr lang="en-US" altLang="en-US" sz="2000"/>
              <a:t>Idea: use an evaluation function </a:t>
            </a:r>
            <a:r>
              <a:rPr lang="en-US" altLang="en-US" sz="2000" i="1"/>
              <a:t>f(n) </a:t>
            </a:r>
            <a:r>
              <a:rPr lang="en-US" altLang="en-US" sz="2000"/>
              <a:t>for each node expansion</a:t>
            </a: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000"/>
              <a:t>Estimate "desirability"
</a:t>
            </a: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000"/>
              <a:t>Expand most desirable unexpanded node
</a:t>
            </a: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/>
          </a:p>
          <a:p>
            <a:pPr algn="just">
              <a:lnSpc>
                <a:spcPct val="90000"/>
              </a:lnSpc>
            </a:pPr>
            <a:r>
              <a:rPr lang="en-US" altLang="en-US" sz="2000" u="sng"/>
              <a:t>Implementation</a:t>
            </a:r>
            <a:r>
              <a:rPr lang="en-US" altLang="en-US" sz="2000"/>
              <a:t>: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	Order the nodes in fringe in decreasing order of desirability based on </a:t>
            </a:r>
            <a:r>
              <a:rPr lang="en-US" altLang="en-US" sz="2000" i="1"/>
              <a:t>f(n)</a:t>
            </a:r>
            <a:r>
              <a:rPr lang="en-US" altLang="en-US" sz="2000"/>
              <a:t>. In this algorithm, there are different evaluation functions. Typically, it uses a heuristic function </a:t>
            </a:r>
            <a:r>
              <a:rPr lang="en-US" altLang="en-US" sz="2000" i="1"/>
              <a:t>h(n)</a:t>
            </a:r>
            <a:r>
              <a:rPr lang="en-US" altLang="en-US" sz="2000"/>
              <a:t>  that estimates the cost  (the cheapest path cost from node </a:t>
            </a:r>
            <a:r>
              <a:rPr lang="en-US" altLang="en-US" sz="2000" i="1"/>
              <a:t>n</a:t>
            </a:r>
            <a:r>
              <a:rPr lang="en-US" altLang="en-US" sz="2000"/>
              <a:t> to a goal node) of a solution from </a:t>
            </a:r>
            <a:r>
              <a:rPr lang="en-US" altLang="en-US" sz="2000" i="1"/>
              <a:t>n.</a:t>
            </a:r>
            <a:r>
              <a:rPr lang="en-US" altLang="en-US" sz="2000"/>
              <a:t>
</a:t>
            </a:r>
          </a:p>
          <a:p>
            <a:pPr algn="just">
              <a:lnSpc>
                <a:spcPct val="90000"/>
              </a:lnSpc>
            </a:pPr>
            <a:endParaRPr lang="en-US" altLang="en-US" sz="2000"/>
          </a:p>
          <a:p>
            <a:pPr algn="just">
              <a:lnSpc>
                <a:spcPct val="90000"/>
              </a:lnSpc>
            </a:pPr>
            <a:r>
              <a:rPr lang="en-US" altLang="en-US" sz="2000"/>
              <a:t>Special cases: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/>
              <a:t>greedy best-first search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/>
              <a:t>A</a:t>
            </a:r>
            <a:r>
              <a:rPr lang="en-US" altLang="en-US" sz="2000" baseline="30000"/>
              <a:t>*</a:t>
            </a:r>
            <a:r>
              <a:rPr lang="en-US" altLang="en-US" sz="2000"/>
              <a:t> search
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JU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BCD9-7957-4287-8B10-1B820CA41E9D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Romania with step costs in km</a:t>
            </a:r>
          </a:p>
        </p:txBody>
      </p:sp>
      <p:sp>
        <p:nvSpPr>
          <p:cNvPr id="137220" name="Oval 4"/>
          <p:cNvSpPr>
            <a:spLocks noChangeArrowheads="1"/>
          </p:cNvSpPr>
          <p:nvPr/>
        </p:nvSpPr>
        <p:spPr bwMode="auto">
          <a:xfrm>
            <a:off x="685800" y="28956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37219" name="Picture 3" descr="romania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28800"/>
            <a:ext cx="8229600" cy="403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221" name="Oval 5"/>
          <p:cNvSpPr>
            <a:spLocks noChangeArrowheads="1"/>
          </p:cNvSpPr>
          <p:nvPr/>
        </p:nvSpPr>
        <p:spPr bwMode="auto">
          <a:xfrm>
            <a:off x="719138" y="2909888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222" name="Oval 6"/>
          <p:cNvSpPr>
            <a:spLocks noChangeArrowheads="1"/>
          </p:cNvSpPr>
          <p:nvPr/>
        </p:nvSpPr>
        <p:spPr bwMode="auto">
          <a:xfrm>
            <a:off x="4486275" y="492442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JU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0766-79A0-45BD-8D6C-DFE9D6D4853F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Greedy best-first search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50288" cy="4608513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000"/>
              <a:t>Greedy best-first search expands the node that appears to be closest to goal, on the grounds that this is likely to lead to a solution quickly. 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/>
          </a:p>
          <a:p>
            <a:pPr algn="just">
              <a:lnSpc>
                <a:spcPct val="90000"/>
              </a:lnSpc>
            </a:pPr>
            <a:r>
              <a:rPr lang="en-US" altLang="en-US" sz="2000"/>
              <a:t>Thus, it evaluates nodes by using just the heuristic evaluation function </a:t>
            </a:r>
            <a:r>
              <a:rPr lang="en-US" altLang="en-US" sz="2000" i="1"/>
              <a:t>f(n) = h(n) </a:t>
            </a:r>
            <a:endParaRPr lang="en-US" altLang="en-US" sz="2000"/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   = estimate of cost from </a:t>
            </a:r>
            <a:r>
              <a:rPr lang="en-US" altLang="en-US" sz="2000" i="1"/>
              <a:t>n</a:t>
            </a:r>
            <a:r>
              <a:rPr lang="en-US" altLang="en-US" sz="2000"/>
              <a:t> to </a:t>
            </a:r>
            <a:r>
              <a:rPr lang="en-US" altLang="en-US" sz="2000" i="1"/>
              <a:t>goal</a:t>
            </a:r>
            <a:r>
              <a:rPr lang="en-US" altLang="en-US" sz="2000"/>
              <a:t>
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 </a:t>
            </a:r>
          </a:p>
          <a:p>
            <a:pPr algn="just">
              <a:lnSpc>
                <a:spcPct val="90000"/>
              </a:lnSpc>
            </a:pPr>
            <a:r>
              <a:rPr lang="en-US" altLang="en-US" sz="2000"/>
              <a:t>e.g., </a:t>
            </a:r>
            <a:r>
              <a:rPr lang="en-US" altLang="en-US" sz="2000" i="1"/>
              <a:t>h</a:t>
            </a:r>
            <a:r>
              <a:rPr lang="en-US" altLang="en-US" sz="2000" i="1" baseline="-25000"/>
              <a:t>SLD</a:t>
            </a:r>
            <a:r>
              <a:rPr lang="en-US" altLang="en-US" sz="2000" i="1"/>
              <a:t>(n)</a:t>
            </a:r>
            <a:r>
              <a:rPr lang="en-US" altLang="en-US" sz="2000"/>
              <a:t> = straight-line distance (SLD) from </a:t>
            </a:r>
            <a:r>
              <a:rPr lang="en-US" altLang="en-US" sz="2000" i="1"/>
              <a:t>n</a:t>
            </a:r>
            <a:r>
              <a:rPr lang="en-US" altLang="en-US" sz="2000"/>
              <a:t> to  goal (Bucharest)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/>
          </a:p>
          <a:p>
            <a:pPr algn="just">
              <a:lnSpc>
                <a:spcPct val="90000"/>
              </a:lnSpc>
            </a:pPr>
            <a:r>
              <a:rPr lang="en-US" altLang="en-US" sz="2000"/>
              <a:t> Notice that </a:t>
            </a:r>
            <a:r>
              <a:rPr lang="en-US" altLang="en-US" sz="2000" i="1"/>
              <a:t>h</a:t>
            </a:r>
            <a:r>
              <a:rPr lang="en-US" altLang="en-US" sz="2000" i="1" baseline="-25000"/>
              <a:t>SLD</a:t>
            </a:r>
            <a:r>
              <a:rPr lang="en-US" altLang="en-US" sz="2000" i="1"/>
              <a:t> </a:t>
            </a:r>
            <a:r>
              <a:rPr lang="en-US" altLang="en-US" sz="2000"/>
              <a:t>can not be directly computed from the problem description, it takes certain amount of experience and is, therefore, a useful heuristic.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/>
          </a:p>
          <a:p>
            <a:pPr algn="just">
              <a:lnSpc>
                <a:spcPct val="90000"/>
              </a:lnSpc>
            </a:pPr>
            <a:r>
              <a:rPr lang="en-US" altLang="en-US" sz="2000"/>
              <a:t>It is not optimal, but is often efficient.
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JU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5D5D-AC63-4CE8-A42C-94A30DC02C1F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88963" y="304800"/>
            <a:ext cx="7793037" cy="533400"/>
          </a:xfrm>
        </p:spPr>
        <p:txBody>
          <a:bodyPr/>
          <a:lstStyle/>
          <a:p>
            <a:pPr algn="ctr"/>
            <a:r>
              <a:rPr lang="en-US" altLang="en-US" sz="3200" b="1"/>
              <a:t>Greedy best-first search example</a:t>
            </a:r>
          </a:p>
        </p:txBody>
      </p:sp>
      <p:pic>
        <p:nvPicPr>
          <p:cNvPr id="139267" name="Picture 3" descr="greedy-progress0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73152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JU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94A3-6998-4730-AF5C-4C9FCF538220}" type="slidenum">
              <a:rPr lang="en-US" altLang="en-US"/>
              <a:pPr/>
              <a:t>8</a:t>
            </a:fld>
            <a:endParaRPr lang="en-US" altLang="en-US"/>
          </a:p>
        </p:txBody>
      </p:sp>
      <p:pic>
        <p:nvPicPr>
          <p:cNvPr id="140290" name="Picture 2" descr="greedy-progress0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80010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2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b="1"/>
              <a:t>Greedy best-first search example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JU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A30E-6E8E-4581-A6FF-B5FFDC80A61F}" type="slidenum">
              <a:rPr lang="en-US" altLang="en-US"/>
              <a:pPr/>
              <a:t>9</a:t>
            </a:fld>
            <a:endParaRPr lang="en-US" altLang="en-US"/>
          </a:p>
        </p:txBody>
      </p:sp>
      <p:pic>
        <p:nvPicPr>
          <p:cNvPr id="141314" name="Picture 2" descr="greedy-progress0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80010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3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b="1"/>
              <a:t>Greedy best-first search example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</TotalTime>
  <Words>1340</Words>
  <Application>Microsoft Office PowerPoint</Application>
  <PresentationFormat>On-screen Show (4:3)</PresentationFormat>
  <Paragraphs>249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Tahoma</vt:lpstr>
      <vt:lpstr>Wingdings</vt:lpstr>
      <vt:lpstr>Times New Roman</vt:lpstr>
      <vt:lpstr>Blends</vt:lpstr>
      <vt:lpstr>Solving problems by searching</vt:lpstr>
      <vt:lpstr>Outline</vt:lpstr>
      <vt:lpstr>Search Strategy</vt:lpstr>
      <vt:lpstr>Best-first search</vt:lpstr>
      <vt:lpstr>Romania with step costs in km</vt:lpstr>
      <vt:lpstr>Greedy best-first search</vt:lpstr>
      <vt:lpstr>Greedy best-first search example</vt:lpstr>
      <vt:lpstr>Greedy best-first search example</vt:lpstr>
      <vt:lpstr>Greedy best-first search example</vt:lpstr>
      <vt:lpstr>Greedy best-first search example</vt:lpstr>
      <vt:lpstr>Properties of greedy best-first search</vt:lpstr>
      <vt:lpstr>A*  (A-star) search</vt:lpstr>
      <vt:lpstr>A* search example</vt:lpstr>
      <vt:lpstr>A* search example</vt:lpstr>
      <vt:lpstr>A* search example</vt:lpstr>
      <vt:lpstr>A* search example</vt:lpstr>
      <vt:lpstr>A* search example</vt:lpstr>
      <vt:lpstr>A* search example</vt:lpstr>
      <vt:lpstr>Admissible heuristics</vt:lpstr>
      <vt:lpstr>Properties of A* </vt:lpstr>
      <vt:lpstr>Admissible heuristics</vt:lpstr>
      <vt:lpstr>Admissible heuristics</vt:lpstr>
      <vt:lpstr>Relaxed problems</vt:lpstr>
      <vt:lpstr>Local search algorithms and optimization problems</vt:lpstr>
      <vt:lpstr>Local search algorithms and optimization problems</vt:lpstr>
      <vt:lpstr>Local search algorithm</vt:lpstr>
      <vt:lpstr>Example: n-queens</vt:lpstr>
      <vt:lpstr>Hill-climbing search</vt:lpstr>
      <vt:lpstr>Hill-climbing search</vt:lpstr>
      <vt:lpstr>Hill-climbing search: 8-queens problem</vt:lpstr>
      <vt:lpstr>Hill-climbing search: 8-queens problem</vt:lpstr>
      <vt:lpstr>Simulated annealing search</vt:lpstr>
      <vt:lpstr>Properties of simulated annealing search</vt:lpstr>
      <vt:lpstr>Local beam search</vt:lpstr>
      <vt:lpstr>Genetic algorithms</vt:lpstr>
      <vt:lpstr>Genetic algorithms</vt:lpstr>
      <vt:lpstr>Genetic algorithms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problems by searching</dc:title>
  <dc:creator>Min-Yen Kan</dc:creator>
  <cp:lastModifiedBy>User</cp:lastModifiedBy>
  <cp:revision>170</cp:revision>
  <dcterms:created xsi:type="dcterms:W3CDTF">2003-12-17T02:58:58Z</dcterms:created>
  <dcterms:modified xsi:type="dcterms:W3CDTF">2022-06-30T08:51:49Z</dcterms:modified>
</cp:coreProperties>
</file>