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9"/>
  </p:notesMasterIdLst>
  <p:sldIdLst>
    <p:sldId id="284" r:id="rId2"/>
    <p:sldId id="285" r:id="rId3"/>
    <p:sldId id="286" r:id="rId4"/>
    <p:sldId id="314" r:id="rId5"/>
    <p:sldId id="316" r:id="rId6"/>
    <p:sldId id="315" r:id="rId7"/>
    <p:sldId id="287" r:id="rId8"/>
    <p:sldId id="288" r:id="rId9"/>
    <p:sldId id="313" r:id="rId10"/>
    <p:sldId id="311" r:id="rId11"/>
    <p:sldId id="317" r:id="rId12"/>
    <p:sldId id="318" r:id="rId13"/>
    <p:sldId id="319" r:id="rId14"/>
    <p:sldId id="291" r:id="rId15"/>
    <p:sldId id="294" r:id="rId16"/>
    <p:sldId id="290" r:id="rId17"/>
    <p:sldId id="293" r:id="rId1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D1B0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4660"/>
  </p:normalViewPr>
  <p:slideViewPr>
    <p:cSldViewPr>
      <p:cViewPr varScale="1">
        <p:scale>
          <a:sx n="75" d="100"/>
          <a:sy n="75" d="100"/>
        </p:scale>
        <p:origin x="1686" y="5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3" Type="http://schemas.openxmlformats.org/officeDocument/2006/relationships/slide" Target="slides/slide7.xml"/><Relationship Id="rId7" Type="http://schemas.openxmlformats.org/officeDocument/2006/relationships/slide" Target="slides/slide14.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10.xml"/><Relationship Id="rId5" Type="http://schemas.openxmlformats.org/officeDocument/2006/relationships/slide" Target="slides/slide9.xml"/><Relationship Id="rId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atin typeface="Times New Roman" panose="02020603050405020304" pitchFamily="18" charset="0"/>
              </a:defRPr>
            </a:lvl1pPr>
          </a:lstStyle>
          <a:p>
            <a:pPr>
              <a:defRPr/>
            </a:pPr>
            <a:endParaRPr lang="en-US"/>
          </a:p>
        </p:txBody>
      </p:sp>
      <p:sp>
        <p:nvSpPr>
          <p:cNvPr id="3891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endParaRPr lang="en-US"/>
          </a:p>
        </p:txBody>
      </p:sp>
      <p:sp>
        <p:nvSpPr>
          <p:cNvPr id="307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891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Times New Roman" panose="02020603050405020304" pitchFamily="18" charset="0"/>
              </a:defRPr>
            </a:lvl1pPr>
          </a:lstStyle>
          <a:p>
            <a:pPr>
              <a:defRPr/>
            </a:pPr>
            <a:endParaRPr lang="en-US"/>
          </a:p>
        </p:txBody>
      </p:sp>
      <p:sp>
        <p:nvSpPr>
          <p:cNvPr id="3891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030D542C-0471-4E21-9B59-1DB10DE2254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35BCD1B-347A-42AA-9ACD-006B0C2B96D3}" type="slidenum">
              <a:rPr lang="en-US" altLang="en-US"/>
              <a:pPr>
                <a:spcBef>
                  <a:spcPct val="0"/>
                </a:spcBef>
              </a:pPr>
              <a:t>2</a:t>
            </a:fld>
            <a:endParaRPr lang="en-US" altLang="en-US"/>
          </a:p>
        </p:txBody>
      </p:sp>
      <p:sp>
        <p:nvSpPr>
          <p:cNvPr id="6147" name="Rectangle 2"/>
          <p:cNvSpPr>
            <a:spLocks noChangeArrowheads="1" noTextEdit="1"/>
          </p:cNvSpPr>
          <p:nvPr>
            <p:ph type="sldImg"/>
          </p:nvPr>
        </p:nvSpPr>
        <p:spPr>
          <a:xfrm>
            <a:off x="1144588" y="687388"/>
            <a:ext cx="4568825" cy="3425825"/>
          </a:xfrm>
          <a:ln w="12700"/>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C6555F0-291E-4730-86C8-56DFCA5797CC}" type="slidenum">
              <a:rPr lang="en-US" altLang="en-US"/>
              <a:pPr>
                <a:spcBef>
                  <a:spcPct val="0"/>
                </a:spcBef>
              </a:pPr>
              <a:t>17</a:t>
            </a:fld>
            <a:endParaRPr lang="en-US" altLang="en-US"/>
          </a:p>
        </p:txBody>
      </p:sp>
      <p:sp>
        <p:nvSpPr>
          <p:cNvPr id="30723" name="Rectangle 2"/>
          <p:cNvSpPr>
            <a:spLocks noChangeArrowheads="1" noTextEdit="1"/>
          </p:cNvSpPr>
          <p:nvPr>
            <p:ph type="sldImg"/>
          </p:nvPr>
        </p:nvSpPr>
        <p:spPr>
          <a:xfrm>
            <a:off x="1144588" y="687388"/>
            <a:ext cx="4568825" cy="3425825"/>
          </a:xfrm>
          <a:ln w="12700"/>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8EC45F6-D2F5-4261-A615-36E68C71F9E0}" type="slidenum">
              <a:rPr lang="en-US" altLang="en-US"/>
              <a:pPr>
                <a:spcBef>
                  <a:spcPct val="0"/>
                </a:spcBef>
              </a:pPr>
              <a:t>3</a:t>
            </a:fld>
            <a:endParaRPr lang="en-US" altLang="en-US"/>
          </a:p>
        </p:txBody>
      </p:sp>
      <p:sp>
        <p:nvSpPr>
          <p:cNvPr id="8195" name="Rectangle 2"/>
          <p:cNvSpPr>
            <a:spLocks noChangeArrowheads="1" noTextEdit="1"/>
          </p:cNvSpPr>
          <p:nvPr>
            <p:ph type="sldImg"/>
          </p:nvPr>
        </p:nvSpPr>
        <p:spPr>
          <a:xfrm>
            <a:off x="1144588" y="687388"/>
            <a:ext cx="4568825" cy="3425825"/>
          </a:xfrm>
          <a:ln w="12700"/>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51F3D9D-B9BE-4BF8-AFA4-42A56A39A288}" type="slidenum">
              <a:rPr lang="en-US" altLang="en-US"/>
              <a:pPr>
                <a:spcBef>
                  <a:spcPct val="0"/>
                </a:spcBef>
              </a:pPr>
              <a:t>7</a:t>
            </a:fld>
            <a:endParaRPr lang="en-US" altLang="en-US"/>
          </a:p>
        </p:txBody>
      </p:sp>
      <p:sp>
        <p:nvSpPr>
          <p:cNvPr id="13315" name="Rectangle 2"/>
          <p:cNvSpPr>
            <a:spLocks noChangeArrowheads="1" noTextEdit="1"/>
          </p:cNvSpPr>
          <p:nvPr>
            <p:ph type="sldImg"/>
          </p:nvPr>
        </p:nvSpPr>
        <p:spPr>
          <a:xfrm>
            <a:off x="1144588" y="687388"/>
            <a:ext cx="4568825" cy="3425825"/>
          </a:xfrm>
          <a:ln w="12700"/>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6E714D3-1655-462B-AD67-DCA09D7F596C}" type="slidenum">
              <a:rPr lang="en-US" altLang="en-US"/>
              <a:pPr>
                <a:spcBef>
                  <a:spcPct val="0"/>
                </a:spcBef>
              </a:pPr>
              <a:t>8</a:t>
            </a:fld>
            <a:endParaRPr lang="en-US" altLang="en-US"/>
          </a:p>
        </p:txBody>
      </p:sp>
      <p:sp>
        <p:nvSpPr>
          <p:cNvPr id="15363" name="Rectangle 2"/>
          <p:cNvSpPr>
            <a:spLocks noChangeArrowheads="1" noTextEdit="1"/>
          </p:cNvSpPr>
          <p:nvPr>
            <p:ph type="sldImg"/>
          </p:nvPr>
        </p:nvSpPr>
        <p:spPr>
          <a:xfrm>
            <a:off x="1144588" y="687388"/>
            <a:ext cx="4568825" cy="3425825"/>
          </a:xfrm>
          <a:ln w="12700"/>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8805C48-8BF0-4DE3-A1F9-9618DEDED8B4}" type="slidenum">
              <a:rPr lang="en-US" altLang="en-US"/>
              <a:pPr>
                <a:spcBef>
                  <a:spcPct val="0"/>
                </a:spcBef>
              </a:pPr>
              <a:t>9</a:t>
            </a:fld>
            <a:endParaRPr lang="en-US" altLang="en-US"/>
          </a:p>
        </p:txBody>
      </p:sp>
      <p:sp>
        <p:nvSpPr>
          <p:cNvPr id="17411" name="Rectangle 2"/>
          <p:cNvSpPr>
            <a:spLocks noChangeArrowheads="1" noTextEdit="1"/>
          </p:cNvSpPr>
          <p:nvPr>
            <p:ph type="sldImg"/>
          </p:nvPr>
        </p:nvSpPr>
        <p:spPr>
          <a:xfrm>
            <a:off x="1144588" y="687388"/>
            <a:ext cx="4568825" cy="3425825"/>
          </a:xfrm>
          <a:ln w="12700"/>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50F8B13-F07D-4D44-8801-AE93852C5D07}" type="slidenum">
              <a:rPr lang="en-US" altLang="en-US"/>
              <a:pPr>
                <a:spcBef>
                  <a:spcPct val="0"/>
                </a:spcBef>
              </a:pPr>
              <a:t>10</a:t>
            </a:fld>
            <a:endParaRPr lang="en-US" altLang="en-US"/>
          </a:p>
        </p:txBody>
      </p:sp>
      <p:sp>
        <p:nvSpPr>
          <p:cNvPr id="19459" name="Rectangle 2"/>
          <p:cNvSpPr>
            <a:spLocks noChangeArrowheads="1" noTextEdit="1"/>
          </p:cNvSpPr>
          <p:nvPr>
            <p:ph type="sldImg"/>
          </p:nvPr>
        </p:nvSpPr>
        <p:spPr>
          <a:xfrm>
            <a:off x="1144588" y="687388"/>
            <a:ext cx="4568825" cy="3425825"/>
          </a:xfrm>
          <a:ln w="12700"/>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1C9B779-BC97-43E0-991A-C03645A32D7F}" type="slidenum">
              <a:rPr lang="en-US" altLang="en-US"/>
              <a:pPr>
                <a:spcBef>
                  <a:spcPct val="0"/>
                </a:spcBef>
              </a:pPr>
              <a:t>14</a:t>
            </a:fld>
            <a:endParaRPr lang="en-US" altLang="en-US"/>
          </a:p>
        </p:txBody>
      </p:sp>
      <p:sp>
        <p:nvSpPr>
          <p:cNvPr id="24579" name="Rectangle 2"/>
          <p:cNvSpPr>
            <a:spLocks noChangeArrowheads="1" noTextEdit="1"/>
          </p:cNvSpPr>
          <p:nvPr>
            <p:ph type="sldImg"/>
          </p:nvPr>
        </p:nvSpPr>
        <p:spPr>
          <a:xfrm>
            <a:off x="1144588" y="687388"/>
            <a:ext cx="4568825" cy="3425825"/>
          </a:xfrm>
          <a:ln w="12700"/>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9C3E593-09F4-4192-A4C3-54B67E1BF4A4}" type="slidenum">
              <a:rPr lang="en-US" altLang="en-US"/>
              <a:pPr>
                <a:spcBef>
                  <a:spcPct val="0"/>
                </a:spcBef>
              </a:pPr>
              <a:t>15</a:t>
            </a:fld>
            <a:endParaRPr lang="en-US" altLang="en-US"/>
          </a:p>
        </p:txBody>
      </p:sp>
      <p:sp>
        <p:nvSpPr>
          <p:cNvPr id="26627" name="Rectangle 2"/>
          <p:cNvSpPr>
            <a:spLocks noChangeArrowheads="1" noTextEdit="1"/>
          </p:cNvSpPr>
          <p:nvPr>
            <p:ph type="sldImg"/>
          </p:nvPr>
        </p:nvSpPr>
        <p:spPr>
          <a:xfrm>
            <a:off x="1144588" y="687388"/>
            <a:ext cx="4568825" cy="3425825"/>
          </a:xfrm>
          <a:ln w="12700"/>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37E3E14-850B-4391-B5A4-5330425558CA}" type="slidenum">
              <a:rPr lang="en-US" altLang="en-US"/>
              <a:pPr>
                <a:spcBef>
                  <a:spcPct val="0"/>
                </a:spcBef>
              </a:pPr>
              <a:t>16</a:t>
            </a:fld>
            <a:endParaRPr lang="en-US" altLang="en-US"/>
          </a:p>
        </p:txBody>
      </p:sp>
      <p:sp>
        <p:nvSpPr>
          <p:cNvPr id="28675" name="Rectangle 2"/>
          <p:cNvSpPr>
            <a:spLocks noChangeArrowheads="1" noTextEdit="1"/>
          </p:cNvSpPr>
          <p:nvPr>
            <p:ph type="sldImg"/>
          </p:nvPr>
        </p:nvSpPr>
        <p:spPr>
          <a:xfrm>
            <a:off x="1144588" y="687388"/>
            <a:ext cx="4568825" cy="3425825"/>
          </a:xfrm>
          <a:ln w="12700"/>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descr="Canvas"/>
          <p:cNvSpPr>
            <a:spLocks noChangeArrowheads="1"/>
          </p:cNvSpPr>
          <p:nvPr/>
        </p:nvSpPr>
        <p:spPr bwMode="white">
          <a:xfrm>
            <a:off x="528638" y="201613"/>
            <a:ext cx="8397875" cy="6467475"/>
          </a:xfrm>
          <a:prstGeom prst="rect">
            <a:avLst/>
          </a:prstGeom>
          <a:blipFill dpi="0" rotWithShape="0">
            <a:blip r:embed="rId2" cstate="print"/>
            <a:srcRect/>
            <a:tile tx="0" ty="0" sx="100000" sy="100000" flip="none" algn="tl"/>
          </a:blipFill>
          <a:ln w="9525">
            <a:no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defRPr/>
            </a:pPr>
            <a:endParaRPr kumimoji="1" lang="en-US" smtClean="0">
              <a:latin typeface="Times New Roman" panose="02020603050405020304" pitchFamily="18" charset="0"/>
            </a:endParaRPr>
          </a:p>
        </p:txBody>
      </p:sp>
      <p:pic>
        <p:nvPicPr>
          <p:cNvPr id="5" name="Picture 3" descr="A:\minispi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50800"/>
            <a:ext cx="11811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descr="Canvas"/>
          <p:cNvSpPr>
            <a:spLocks noChangeArrowheads="1"/>
          </p:cNvSpPr>
          <p:nvPr/>
        </p:nvSpPr>
        <p:spPr bwMode="white">
          <a:xfrm>
            <a:off x="596900" y="4130675"/>
            <a:ext cx="1041400" cy="457200"/>
          </a:xfrm>
          <a:prstGeom prst="rect">
            <a:avLst/>
          </a:prstGeom>
          <a:blipFill dpi="0" rotWithShape="0">
            <a:blip r:embed="rId2" cstate="print"/>
            <a:srcRect/>
            <a:tile tx="0" ty="0" sx="100000" sy="100000" flip="none" algn="tl"/>
          </a:blipFill>
          <a:ln w="9525">
            <a:noFill/>
            <a:miter lim="800000"/>
            <a:headEnd/>
            <a:tailEnd/>
          </a:ln>
          <a:effec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defRPr/>
            </a:pPr>
            <a:endParaRPr kumimoji="1" lang="en-US" smtClean="0">
              <a:latin typeface="Times New Roman" panose="02020603050405020304" pitchFamily="18" charset="0"/>
            </a:endParaRPr>
          </a:p>
        </p:txBody>
      </p:sp>
      <p:pic>
        <p:nvPicPr>
          <p:cNvPr id="7" name="Picture 5" descr="A:\minispir.GIF"/>
          <p:cNvPicPr>
            <a:picLocks noChangeAspect="1" noChangeArrowheads="1"/>
          </p:cNvPicPr>
          <p:nvPr/>
        </p:nvPicPr>
        <p:blipFill>
          <a:blip r:embed="rId3">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Rectangle 6"/>
          <p:cNvSpPr>
            <a:spLocks noGrp="1" noChangeArrowheads="1"/>
          </p:cNvSpPr>
          <p:nvPr>
            <p:ph type="ctrTitle"/>
          </p:nvPr>
        </p:nvSpPr>
        <p:spPr>
          <a:xfrm>
            <a:off x="914400" y="2057400"/>
            <a:ext cx="7721600" cy="1143000"/>
          </a:xfrm>
        </p:spPr>
        <p:txBody>
          <a:bodyPr/>
          <a:lstStyle>
            <a:lvl1pPr>
              <a:defRPr/>
            </a:lvl1pPr>
          </a:lstStyle>
          <a:p>
            <a:r>
              <a:rPr lang="en-US"/>
              <a:t>Click to edit Master title style</a:t>
            </a:r>
          </a:p>
        </p:txBody>
      </p:sp>
      <p:sp>
        <p:nvSpPr>
          <p:cNvPr id="19463" name="Rectangle 7"/>
          <p:cNvSpPr>
            <a:spLocks noGrp="1" noChangeArrowheads="1"/>
          </p:cNvSpPr>
          <p:nvPr>
            <p:ph type="subTitle" idx="1"/>
          </p:nvPr>
        </p:nvSpPr>
        <p:spPr>
          <a:xfrm>
            <a:off x="1625600" y="3886200"/>
            <a:ext cx="6400800" cy="1771650"/>
          </a:xfrm>
        </p:spPr>
        <p:txBody>
          <a:bodyPr/>
          <a:lstStyle>
            <a:lvl1pPr marL="0" indent="0" algn="ctr">
              <a:buFontTx/>
              <a:buNone/>
              <a:defRPr/>
            </a:lvl1pPr>
          </a:lstStyle>
          <a:p>
            <a:r>
              <a:rPr lang="en-US"/>
              <a:t>Click to edit Master subtitle style</a:t>
            </a:r>
          </a:p>
        </p:txBody>
      </p:sp>
      <p:sp>
        <p:nvSpPr>
          <p:cNvPr id="8" name="Rectangle 8"/>
          <p:cNvSpPr>
            <a:spLocks noGrp="1" noChangeArrowheads="1"/>
          </p:cNvSpPr>
          <p:nvPr>
            <p:ph type="dt" sz="quarter" idx="10"/>
          </p:nvPr>
        </p:nvSpPr>
        <p:spPr>
          <a:xfrm>
            <a:off x="1084263" y="6096000"/>
            <a:ext cx="1905000" cy="457200"/>
          </a:xfrm>
        </p:spPr>
        <p:txBody>
          <a:bodyPr/>
          <a:lstStyle>
            <a:lvl1pPr>
              <a:defRPr smtClean="0"/>
            </a:lvl1pPr>
          </a:lstStyle>
          <a:p>
            <a:pPr>
              <a:defRPr/>
            </a:pPr>
            <a:endParaRPr lang="en-US"/>
          </a:p>
        </p:txBody>
      </p:sp>
      <p:sp>
        <p:nvSpPr>
          <p:cNvPr id="9" name="Rectangle 9"/>
          <p:cNvSpPr>
            <a:spLocks noGrp="1" noChangeArrowheads="1"/>
          </p:cNvSpPr>
          <p:nvPr>
            <p:ph type="ftr" sz="quarter" idx="11"/>
          </p:nvPr>
        </p:nvSpPr>
        <p:spPr>
          <a:xfrm>
            <a:off x="3522663" y="6096000"/>
            <a:ext cx="2895600" cy="457200"/>
          </a:xfrm>
        </p:spPr>
        <p:txBody>
          <a:bodyPr/>
          <a:lstStyle>
            <a:lvl1pPr>
              <a:defRPr b="0"/>
            </a:lvl1pPr>
          </a:lstStyle>
          <a:p>
            <a:pPr>
              <a:defRPr/>
            </a:pPr>
            <a:r>
              <a:rPr lang="en-US"/>
              <a:t>Dr. M. S. Uddin, CSE Dept, JU</a:t>
            </a:r>
          </a:p>
        </p:txBody>
      </p:sp>
      <p:sp>
        <p:nvSpPr>
          <p:cNvPr id="10" name="Rectangle 10"/>
          <p:cNvSpPr>
            <a:spLocks noGrp="1" noChangeArrowheads="1"/>
          </p:cNvSpPr>
          <p:nvPr>
            <p:ph type="sldNum" sz="quarter" idx="12"/>
          </p:nvPr>
        </p:nvSpPr>
        <p:spPr>
          <a:xfrm>
            <a:off x="6951663" y="6096000"/>
            <a:ext cx="1905000" cy="457200"/>
          </a:xfrm>
        </p:spPr>
        <p:txBody>
          <a:bodyPr/>
          <a:lstStyle>
            <a:lvl1pPr>
              <a:defRPr smtClean="0"/>
            </a:lvl1pPr>
          </a:lstStyle>
          <a:p>
            <a:pPr>
              <a:defRPr/>
            </a:pPr>
            <a:fld id="{BD574898-4B98-4F3C-84D3-B8360598DA2C}" type="slidenum">
              <a:rPr lang="en-US"/>
              <a:pPr>
                <a:defRPr/>
              </a:pPr>
              <a:t>‹#›</a:t>
            </a:fld>
            <a:endParaRPr lang="en-US"/>
          </a:p>
        </p:txBody>
      </p:sp>
    </p:spTree>
    <p:extLst>
      <p:ext uri="{BB962C8B-B14F-4D97-AF65-F5344CB8AC3E}">
        <p14:creationId xmlns:p14="http://schemas.microsoft.com/office/powerpoint/2010/main" val="2690475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Dr. M. S. Uddin, CSE Dept, JU</a:t>
            </a:r>
          </a:p>
        </p:txBody>
      </p:sp>
      <p:sp>
        <p:nvSpPr>
          <p:cNvPr id="6" name="Rectangle 10"/>
          <p:cNvSpPr>
            <a:spLocks noGrp="1" noChangeArrowheads="1"/>
          </p:cNvSpPr>
          <p:nvPr>
            <p:ph type="sldNum" sz="quarter" idx="12"/>
          </p:nvPr>
        </p:nvSpPr>
        <p:spPr>
          <a:ln/>
        </p:spPr>
        <p:txBody>
          <a:bodyPr/>
          <a:lstStyle>
            <a:lvl1pPr>
              <a:defRPr/>
            </a:lvl1pPr>
          </a:lstStyle>
          <a:p>
            <a:pPr>
              <a:defRPr/>
            </a:pPr>
            <a:fld id="{AC9FB1C4-8705-4149-A3CE-D167B9EFFDAA}" type="slidenum">
              <a:rPr lang="en-US"/>
              <a:pPr>
                <a:defRPr/>
              </a:pPr>
              <a:t>‹#›</a:t>
            </a:fld>
            <a:endParaRPr lang="en-US"/>
          </a:p>
        </p:txBody>
      </p:sp>
    </p:spTree>
    <p:extLst>
      <p:ext uri="{BB962C8B-B14F-4D97-AF65-F5344CB8AC3E}">
        <p14:creationId xmlns:p14="http://schemas.microsoft.com/office/powerpoint/2010/main" val="3282242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381000"/>
            <a:ext cx="55626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Dr. M. S. Uddin, CSE Dept, JU</a:t>
            </a:r>
          </a:p>
        </p:txBody>
      </p:sp>
      <p:sp>
        <p:nvSpPr>
          <p:cNvPr id="6" name="Rectangle 10"/>
          <p:cNvSpPr>
            <a:spLocks noGrp="1" noChangeArrowheads="1"/>
          </p:cNvSpPr>
          <p:nvPr>
            <p:ph type="sldNum" sz="quarter" idx="12"/>
          </p:nvPr>
        </p:nvSpPr>
        <p:spPr>
          <a:ln/>
        </p:spPr>
        <p:txBody>
          <a:bodyPr/>
          <a:lstStyle>
            <a:lvl1pPr>
              <a:defRPr/>
            </a:lvl1pPr>
          </a:lstStyle>
          <a:p>
            <a:pPr>
              <a:defRPr/>
            </a:pPr>
            <a:fld id="{2C9431B3-7C0C-49CB-92E8-6836A156A6C9}" type="slidenum">
              <a:rPr lang="en-US"/>
              <a:pPr>
                <a:defRPr/>
              </a:pPr>
              <a:t>‹#›</a:t>
            </a:fld>
            <a:endParaRPr lang="en-US"/>
          </a:p>
        </p:txBody>
      </p:sp>
    </p:spTree>
    <p:extLst>
      <p:ext uri="{BB962C8B-B14F-4D97-AF65-F5344CB8AC3E}">
        <p14:creationId xmlns:p14="http://schemas.microsoft.com/office/powerpoint/2010/main" val="3065383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620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66800" y="1752600"/>
            <a:ext cx="3733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53000" y="1752600"/>
            <a:ext cx="37338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53000" y="3886200"/>
            <a:ext cx="37338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8"/>
          <p:cNvSpPr>
            <a:spLocks noGrp="1" noChangeArrowheads="1"/>
          </p:cNvSpPr>
          <p:nvPr>
            <p:ph type="dt" sz="half" idx="10"/>
          </p:nvPr>
        </p:nvSpPr>
        <p:spPr>
          <a:ln/>
        </p:spPr>
        <p:txBody>
          <a:bodyPr/>
          <a:lstStyle>
            <a:lvl1pPr>
              <a:defRPr/>
            </a:lvl1pPr>
          </a:lstStyle>
          <a:p>
            <a:pPr>
              <a:defRPr/>
            </a:pPr>
            <a:endParaRPr lang="en-US"/>
          </a:p>
        </p:txBody>
      </p:sp>
      <p:sp>
        <p:nvSpPr>
          <p:cNvPr id="7" name="Rectangle 9"/>
          <p:cNvSpPr>
            <a:spLocks noGrp="1" noChangeArrowheads="1"/>
          </p:cNvSpPr>
          <p:nvPr>
            <p:ph type="ftr" sz="quarter" idx="11"/>
          </p:nvPr>
        </p:nvSpPr>
        <p:spPr>
          <a:ln/>
        </p:spPr>
        <p:txBody>
          <a:bodyPr/>
          <a:lstStyle>
            <a:lvl1pPr>
              <a:defRPr/>
            </a:lvl1pPr>
          </a:lstStyle>
          <a:p>
            <a:pPr>
              <a:defRPr/>
            </a:pPr>
            <a:r>
              <a:rPr lang="en-US"/>
              <a:t>Dr. M. S. Uddin, CSE Dept, JU</a:t>
            </a:r>
          </a:p>
        </p:txBody>
      </p:sp>
      <p:sp>
        <p:nvSpPr>
          <p:cNvPr id="8" name="Rectangle 10"/>
          <p:cNvSpPr>
            <a:spLocks noGrp="1" noChangeArrowheads="1"/>
          </p:cNvSpPr>
          <p:nvPr>
            <p:ph type="sldNum" sz="quarter" idx="12"/>
          </p:nvPr>
        </p:nvSpPr>
        <p:spPr>
          <a:ln/>
        </p:spPr>
        <p:txBody>
          <a:bodyPr/>
          <a:lstStyle>
            <a:lvl1pPr>
              <a:defRPr/>
            </a:lvl1pPr>
          </a:lstStyle>
          <a:p>
            <a:pPr>
              <a:defRPr/>
            </a:pPr>
            <a:fld id="{90E6C79F-1099-4124-801C-1E3BECC11437}" type="slidenum">
              <a:rPr lang="en-US"/>
              <a:pPr>
                <a:defRPr/>
              </a:pPr>
              <a:t>‹#›</a:t>
            </a:fld>
            <a:endParaRPr lang="en-US"/>
          </a:p>
        </p:txBody>
      </p:sp>
    </p:spTree>
    <p:extLst>
      <p:ext uri="{BB962C8B-B14F-4D97-AF65-F5344CB8AC3E}">
        <p14:creationId xmlns:p14="http://schemas.microsoft.com/office/powerpoint/2010/main" val="981935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Dr. M. S. Uddin, CSE Dept, JU</a:t>
            </a:r>
          </a:p>
        </p:txBody>
      </p:sp>
      <p:sp>
        <p:nvSpPr>
          <p:cNvPr id="6" name="Rectangle 10"/>
          <p:cNvSpPr>
            <a:spLocks noGrp="1" noChangeArrowheads="1"/>
          </p:cNvSpPr>
          <p:nvPr>
            <p:ph type="sldNum" sz="quarter" idx="12"/>
          </p:nvPr>
        </p:nvSpPr>
        <p:spPr>
          <a:ln/>
        </p:spPr>
        <p:txBody>
          <a:bodyPr/>
          <a:lstStyle>
            <a:lvl1pPr>
              <a:defRPr/>
            </a:lvl1pPr>
          </a:lstStyle>
          <a:p>
            <a:pPr>
              <a:defRPr/>
            </a:pPr>
            <a:fld id="{E5F911CA-87DF-4508-9F35-91B1880265B3}" type="slidenum">
              <a:rPr lang="en-US"/>
              <a:pPr>
                <a:defRPr/>
              </a:pPr>
              <a:t>‹#›</a:t>
            </a:fld>
            <a:endParaRPr lang="en-US"/>
          </a:p>
        </p:txBody>
      </p:sp>
    </p:spTree>
    <p:extLst>
      <p:ext uri="{BB962C8B-B14F-4D97-AF65-F5344CB8AC3E}">
        <p14:creationId xmlns:p14="http://schemas.microsoft.com/office/powerpoint/2010/main" val="1592925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Dr. M. S. Uddin, CSE Dept, JU</a:t>
            </a:r>
          </a:p>
        </p:txBody>
      </p:sp>
      <p:sp>
        <p:nvSpPr>
          <p:cNvPr id="6" name="Rectangle 10"/>
          <p:cNvSpPr>
            <a:spLocks noGrp="1" noChangeArrowheads="1"/>
          </p:cNvSpPr>
          <p:nvPr>
            <p:ph type="sldNum" sz="quarter" idx="12"/>
          </p:nvPr>
        </p:nvSpPr>
        <p:spPr>
          <a:ln/>
        </p:spPr>
        <p:txBody>
          <a:bodyPr/>
          <a:lstStyle>
            <a:lvl1pPr>
              <a:defRPr/>
            </a:lvl1pPr>
          </a:lstStyle>
          <a:p>
            <a:pPr>
              <a:defRPr/>
            </a:pPr>
            <a:fld id="{E6DF95E9-ABE3-4725-909C-038830ACFD32}" type="slidenum">
              <a:rPr lang="en-US"/>
              <a:pPr>
                <a:defRPr/>
              </a:pPr>
              <a:t>‹#›</a:t>
            </a:fld>
            <a:endParaRPr lang="en-US"/>
          </a:p>
        </p:txBody>
      </p:sp>
    </p:spTree>
    <p:extLst>
      <p:ext uri="{BB962C8B-B14F-4D97-AF65-F5344CB8AC3E}">
        <p14:creationId xmlns:p14="http://schemas.microsoft.com/office/powerpoint/2010/main" val="1327595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Dr. M. S. Uddin, CSE Dept, JU</a:t>
            </a:r>
          </a:p>
        </p:txBody>
      </p:sp>
      <p:sp>
        <p:nvSpPr>
          <p:cNvPr id="7" name="Rectangle 10"/>
          <p:cNvSpPr>
            <a:spLocks noGrp="1" noChangeArrowheads="1"/>
          </p:cNvSpPr>
          <p:nvPr>
            <p:ph type="sldNum" sz="quarter" idx="12"/>
          </p:nvPr>
        </p:nvSpPr>
        <p:spPr>
          <a:ln/>
        </p:spPr>
        <p:txBody>
          <a:bodyPr/>
          <a:lstStyle>
            <a:lvl1pPr>
              <a:defRPr/>
            </a:lvl1pPr>
          </a:lstStyle>
          <a:p>
            <a:pPr>
              <a:defRPr/>
            </a:pPr>
            <a:fld id="{CDBAB169-3CF2-478A-85CC-6F046D245736}" type="slidenum">
              <a:rPr lang="en-US"/>
              <a:pPr>
                <a:defRPr/>
              </a:pPr>
              <a:t>‹#›</a:t>
            </a:fld>
            <a:endParaRPr lang="en-US"/>
          </a:p>
        </p:txBody>
      </p:sp>
    </p:spTree>
    <p:extLst>
      <p:ext uri="{BB962C8B-B14F-4D97-AF65-F5344CB8AC3E}">
        <p14:creationId xmlns:p14="http://schemas.microsoft.com/office/powerpoint/2010/main" val="2197744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ftr" sz="quarter" idx="11"/>
          </p:nvPr>
        </p:nvSpPr>
        <p:spPr>
          <a:ln/>
        </p:spPr>
        <p:txBody>
          <a:bodyPr/>
          <a:lstStyle>
            <a:lvl1pPr>
              <a:defRPr/>
            </a:lvl1pPr>
          </a:lstStyle>
          <a:p>
            <a:pPr>
              <a:defRPr/>
            </a:pPr>
            <a:r>
              <a:rPr lang="en-US"/>
              <a:t>Dr. M. S. Uddin, CSE Dept, JU</a:t>
            </a:r>
          </a:p>
        </p:txBody>
      </p:sp>
      <p:sp>
        <p:nvSpPr>
          <p:cNvPr id="9" name="Rectangle 10"/>
          <p:cNvSpPr>
            <a:spLocks noGrp="1" noChangeArrowheads="1"/>
          </p:cNvSpPr>
          <p:nvPr>
            <p:ph type="sldNum" sz="quarter" idx="12"/>
          </p:nvPr>
        </p:nvSpPr>
        <p:spPr>
          <a:ln/>
        </p:spPr>
        <p:txBody>
          <a:bodyPr/>
          <a:lstStyle>
            <a:lvl1pPr>
              <a:defRPr/>
            </a:lvl1pPr>
          </a:lstStyle>
          <a:p>
            <a:pPr>
              <a:defRPr/>
            </a:pPr>
            <a:fld id="{037D651F-8A56-407B-A570-B73C30D7FA40}" type="slidenum">
              <a:rPr lang="en-US"/>
              <a:pPr>
                <a:defRPr/>
              </a:pPr>
              <a:t>‹#›</a:t>
            </a:fld>
            <a:endParaRPr lang="en-US"/>
          </a:p>
        </p:txBody>
      </p:sp>
    </p:spTree>
    <p:extLst>
      <p:ext uri="{BB962C8B-B14F-4D97-AF65-F5344CB8AC3E}">
        <p14:creationId xmlns:p14="http://schemas.microsoft.com/office/powerpoint/2010/main" val="3081700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ftr" sz="quarter" idx="11"/>
          </p:nvPr>
        </p:nvSpPr>
        <p:spPr>
          <a:ln/>
        </p:spPr>
        <p:txBody>
          <a:bodyPr/>
          <a:lstStyle>
            <a:lvl1pPr>
              <a:defRPr/>
            </a:lvl1pPr>
          </a:lstStyle>
          <a:p>
            <a:pPr>
              <a:defRPr/>
            </a:pPr>
            <a:r>
              <a:rPr lang="en-US"/>
              <a:t>Dr. M. S. Uddin, CSE Dept, JU</a:t>
            </a:r>
          </a:p>
        </p:txBody>
      </p:sp>
      <p:sp>
        <p:nvSpPr>
          <p:cNvPr id="5" name="Rectangle 10"/>
          <p:cNvSpPr>
            <a:spLocks noGrp="1" noChangeArrowheads="1"/>
          </p:cNvSpPr>
          <p:nvPr>
            <p:ph type="sldNum" sz="quarter" idx="12"/>
          </p:nvPr>
        </p:nvSpPr>
        <p:spPr>
          <a:ln/>
        </p:spPr>
        <p:txBody>
          <a:bodyPr/>
          <a:lstStyle>
            <a:lvl1pPr>
              <a:defRPr/>
            </a:lvl1pPr>
          </a:lstStyle>
          <a:p>
            <a:pPr>
              <a:defRPr/>
            </a:pPr>
            <a:fld id="{830AE44D-9625-4533-8E44-888AA6A604AC}" type="slidenum">
              <a:rPr lang="en-US"/>
              <a:pPr>
                <a:defRPr/>
              </a:pPr>
              <a:t>‹#›</a:t>
            </a:fld>
            <a:endParaRPr lang="en-US"/>
          </a:p>
        </p:txBody>
      </p:sp>
    </p:spTree>
    <p:extLst>
      <p:ext uri="{BB962C8B-B14F-4D97-AF65-F5344CB8AC3E}">
        <p14:creationId xmlns:p14="http://schemas.microsoft.com/office/powerpoint/2010/main" val="349353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ftr" sz="quarter" idx="11"/>
          </p:nvPr>
        </p:nvSpPr>
        <p:spPr>
          <a:ln/>
        </p:spPr>
        <p:txBody>
          <a:bodyPr/>
          <a:lstStyle>
            <a:lvl1pPr>
              <a:defRPr/>
            </a:lvl1pPr>
          </a:lstStyle>
          <a:p>
            <a:pPr>
              <a:defRPr/>
            </a:pPr>
            <a:r>
              <a:rPr lang="en-US"/>
              <a:t>Dr. M. S. Uddin, CSE Dept, JU</a:t>
            </a:r>
          </a:p>
        </p:txBody>
      </p:sp>
      <p:sp>
        <p:nvSpPr>
          <p:cNvPr id="4" name="Rectangle 10"/>
          <p:cNvSpPr>
            <a:spLocks noGrp="1" noChangeArrowheads="1"/>
          </p:cNvSpPr>
          <p:nvPr>
            <p:ph type="sldNum" sz="quarter" idx="12"/>
          </p:nvPr>
        </p:nvSpPr>
        <p:spPr>
          <a:ln/>
        </p:spPr>
        <p:txBody>
          <a:bodyPr/>
          <a:lstStyle>
            <a:lvl1pPr>
              <a:defRPr/>
            </a:lvl1pPr>
          </a:lstStyle>
          <a:p>
            <a:pPr>
              <a:defRPr/>
            </a:pPr>
            <a:fld id="{D0332268-DA50-408A-8ABF-16E43C036349}" type="slidenum">
              <a:rPr lang="en-US"/>
              <a:pPr>
                <a:defRPr/>
              </a:pPr>
              <a:t>‹#›</a:t>
            </a:fld>
            <a:endParaRPr lang="en-US"/>
          </a:p>
        </p:txBody>
      </p:sp>
    </p:spTree>
    <p:extLst>
      <p:ext uri="{BB962C8B-B14F-4D97-AF65-F5344CB8AC3E}">
        <p14:creationId xmlns:p14="http://schemas.microsoft.com/office/powerpoint/2010/main" val="380192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Dr. M. S. Uddin, CSE Dept, JU</a:t>
            </a:r>
          </a:p>
        </p:txBody>
      </p:sp>
      <p:sp>
        <p:nvSpPr>
          <p:cNvPr id="7" name="Rectangle 10"/>
          <p:cNvSpPr>
            <a:spLocks noGrp="1" noChangeArrowheads="1"/>
          </p:cNvSpPr>
          <p:nvPr>
            <p:ph type="sldNum" sz="quarter" idx="12"/>
          </p:nvPr>
        </p:nvSpPr>
        <p:spPr>
          <a:ln/>
        </p:spPr>
        <p:txBody>
          <a:bodyPr/>
          <a:lstStyle>
            <a:lvl1pPr>
              <a:defRPr/>
            </a:lvl1pPr>
          </a:lstStyle>
          <a:p>
            <a:pPr>
              <a:defRPr/>
            </a:pPr>
            <a:fld id="{87A93023-EC51-4BF5-B4D0-85E079AD8193}" type="slidenum">
              <a:rPr lang="en-US"/>
              <a:pPr>
                <a:defRPr/>
              </a:pPr>
              <a:t>‹#›</a:t>
            </a:fld>
            <a:endParaRPr lang="en-US"/>
          </a:p>
        </p:txBody>
      </p:sp>
    </p:spTree>
    <p:extLst>
      <p:ext uri="{BB962C8B-B14F-4D97-AF65-F5344CB8AC3E}">
        <p14:creationId xmlns:p14="http://schemas.microsoft.com/office/powerpoint/2010/main" val="1350039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Dr. M. S. Uddin, CSE Dept, JU</a:t>
            </a:r>
          </a:p>
        </p:txBody>
      </p:sp>
      <p:sp>
        <p:nvSpPr>
          <p:cNvPr id="7" name="Rectangle 10"/>
          <p:cNvSpPr>
            <a:spLocks noGrp="1" noChangeArrowheads="1"/>
          </p:cNvSpPr>
          <p:nvPr>
            <p:ph type="sldNum" sz="quarter" idx="12"/>
          </p:nvPr>
        </p:nvSpPr>
        <p:spPr>
          <a:ln/>
        </p:spPr>
        <p:txBody>
          <a:bodyPr/>
          <a:lstStyle>
            <a:lvl1pPr>
              <a:defRPr/>
            </a:lvl1pPr>
          </a:lstStyle>
          <a:p>
            <a:pPr>
              <a:defRPr/>
            </a:pPr>
            <a:fld id="{018EB7BE-850D-4CFF-B31F-0F7D8EE37BA3}" type="slidenum">
              <a:rPr lang="en-US"/>
              <a:pPr>
                <a:defRPr/>
              </a:pPr>
              <a:t>‹#›</a:t>
            </a:fld>
            <a:endParaRPr lang="en-US"/>
          </a:p>
        </p:txBody>
      </p:sp>
    </p:spTree>
    <p:extLst>
      <p:ext uri="{BB962C8B-B14F-4D97-AF65-F5344CB8AC3E}">
        <p14:creationId xmlns:p14="http://schemas.microsoft.com/office/powerpoint/2010/main" val="774811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p:bgPr>
    </p:bg>
    <p:spTree>
      <p:nvGrpSpPr>
        <p:cNvPr id="1" name=""/>
        <p:cNvGrpSpPr/>
        <p:nvPr/>
      </p:nvGrpSpPr>
      <p:grpSpPr>
        <a:xfrm>
          <a:off x="0" y="0"/>
          <a:ext cx="0" cy="0"/>
          <a:chOff x="0" y="0"/>
          <a:chExt cx="0" cy="0"/>
        </a:xfrm>
      </p:grpSpPr>
      <p:sp>
        <p:nvSpPr>
          <p:cNvPr id="18434" name="Rectangle 2"/>
          <p:cNvSpPr>
            <a:spLocks noChangeArrowheads="1"/>
          </p:cNvSpPr>
          <p:nvPr/>
        </p:nvSpPr>
        <p:spPr bwMode="ltGray">
          <a:xfrm>
            <a:off x="228600" y="152400"/>
            <a:ext cx="8686800" cy="6467475"/>
          </a:xfrm>
          <a:prstGeom prst="rect">
            <a:avLst/>
          </a:prstGeom>
          <a:solidFill>
            <a:srgbClr val="EDE7E3"/>
          </a:solidFill>
          <a:ln w="9525">
            <a:no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defRPr/>
            </a:pPr>
            <a:endParaRPr kumimoji="1" lang="en-US" smtClean="0">
              <a:latin typeface="Times New Roman" panose="02020603050405020304" pitchFamily="18" charset="0"/>
            </a:endParaRPr>
          </a:p>
        </p:txBody>
      </p:sp>
      <p:sp>
        <p:nvSpPr>
          <p:cNvPr id="1027" name="Rectangle 6"/>
          <p:cNvSpPr>
            <a:spLocks noGrp="1" noChangeArrowheads="1"/>
          </p:cNvSpPr>
          <p:nvPr>
            <p:ph type="title"/>
          </p:nvPr>
        </p:nvSpPr>
        <p:spPr bwMode="auto">
          <a:xfrm>
            <a:off x="1066800" y="381000"/>
            <a:ext cx="7620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7"/>
          <p:cNvSpPr>
            <a:spLocks noGrp="1" noChangeArrowheads="1"/>
          </p:cNvSpPr>
          <p:nvPr>
            <p:ph type="body" idx="1"/>
          </p:nvPr>
        </p:nvSpPr>
        <p:spPr bwMode="auto">
          <a:xfrm>
            <a:off x="1066800" y="1752600"/>
            <a:ext cx="762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8440" name="Rectangle 8"/>
          <p:cNvSpPr>
            <a:spLocks noGrp="1" noChangeArrowheads="1"/>
          </p:cNvSpPr>
          <p:nvPr>
            <p:ph type="dt" sz="half" idx="2"/>
          </p:nvPr>
        </p:nvSpPr>
        <p:spPr bwMode="auto">
          <a:xfrm>
            <a:off x="1014413" y="6107113"/>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smtClean="0">
                <a:latin typeface="Times New Roman" panose="02020603050405020304" pitchFamily="18" charset="0"/>
              </a:defRPr>
            </a:lvl1pPr>
          </a:lstStyle>
          <a:p>
            <a:pPr>
              <a:defRPr/>
            </a:pPr>
            <a:endParaRPr lang="en-US"/>
          </a:p>
        </p:txBody>
      </p:sp>
      <p:sp>
        <p:nvSpPr>
          <p:cNvPr id="18441" name="Rectangle 9"/>
          <p:cNvSpPr>
            <a:spLocks noGrp="1" noChangeArrowheads="1"/>
          </p:cNvSpPr>
          <p:nvPr>
            <p:ph type="ftr" sz="quarter" idx="3"/>
          </p:nvPr>
        </p:nvSpPr>
        <p:spPr bwMode="auto">
          <a:xfrm>
            <a:off x="3429000" y="6618288"/>
            <a:ext cx="2895600" cy="2397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1">
                <a:latin typeface="+mn-lt"/>
              </a:defRPr>
            </a:lvl1pPr>
          </a:lstStyle>
          <a:p>
            <a:pPr>
              <a:defRPr/>
            </a:pPr>
            <a:r>
              <a:rPr lang="en-US"/>
              <a:t>Dr. M. S. Uddin, CSE Dept, JU</a:t>
            </a:r>
          </a:p>
        </p:txBody>
      </p:sp>
      <p:sp>
        <p:nvSpPr>
          <p:cNvPr id="18442" name="Rectangle 10"/>
          <p:cNvSpPr>
            <a:spLocks noGrp="1" noChangeArrowheads="1"/>
          </p:cNvSpPr>
          <p:nvPr>
            <p:ph type="sldNum" sz="quarter" idx="4"/>
          </p:nvPr>
        </p:nvSpPr>
        <p:spPr bwMode="auto">
          <a:xfrm>
            <a:off x="6881813" y="6107113"/>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atin typeface="Times New Roman" panose="02020603050405020304" pitchFamily="18" charset="0"/>
              </a:defRPr>
            </a:lvl1pPr>
          </a:lstStyle>
          <a:p>
            <a:pPr>
              <a:defRPr/>
            </a:pPr>
            <a:fld id="{76A76407-93D3-494C-A30A-E05FE675685D}" type="slidenum">
              <a:rPr lang="en-US"/>
              <a:pPr>
                <a:defRPr/>
              </a:pPr>
              <a:t>‹#›</a:t>
            </a:fld>
            <a:endParaRPr lang="en-US"/>
          </a:p>
        </p:txBody>
      </p:sp>
      <p:sp>
        <p:nvSpPr>
          <p:cNvPr id="18443" name="Rectangle 11"/>
          <p:cNvSpPr>
            <a:spLocks noChangeArrowheads="1"/>
          </p:cNvSpPr>
          <p:nvPr userDrawn="1"/>
        </p:nvSpPr>
        <p:spPr bwMode="auto">
          <a:xfrm>
            <a:off x="317500" y="990600"/>
            <a:ext cx="8534400" cy="74613"/>
          </a:xfrm>
          <a:prstGeom prst="rect">
            <a:avLst/>
          </a:prstGeom>
          <a:solidFill>
            <a:srgbClr val="0000FF"/>
          </a:solidFill>
          <a:ln w="9525">
            <a:noFill/>
            <a:miter lim="800000"/>
            <a:headEnd/>
            <a:tailEnd/>
          </a:ln>
          <a:effec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smtClean="0"/>
          </a:p>
        </p:txBody>
      </p:sp>
    </p:spTree>
  </p:cSld>
  <p:clrMap bg1="lt1" tx1="dk1" bg2="lt2" tx2="dk2" accent1="accent1" accent2="accent2" accent3="accent3" accent4="accent4" accent5="accent5" accent6="accent6" hlink="hlink" folHlink="folHlink"/>
  <p:sldLayoutIdLst>
    <p:sldLayoutId id="2147483687"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pPr>
              <a:defRPr/>
            </a:pPr>
            <a:r>
              <a:rPr lang="en-US"/>
              <a:t>Dr. M. S. Uddin, CSE Dept, JU</a:t>
            </a:r>
          </a:p>
        </p:txBody>
      </p:sp>
      <p:sp>
        <p:nvSpPr>
          <p:cNvPr id="4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0328362-CB60-4A68-85EF-803E19F1F8A4}" type="slidenum">
              <a:rPr lang="en-US" altLang="en-US" sz="1400"/>
              <a:pPr>
                <a:spcBef>
                  <a:spcPct val="0"/>
                </a:spcBef>
                <a:buFontTx/>
                <a:buNone/>
              </a:pPr>
              <a:t>1</a:t>
            </a:fld>
            <a:endParaRPr lang="en-US" altLang="en-US" sz="1400"/>
          </a:p>
        </p:txBody>
      </p:sp>
      <p:sp>
        <p:nvSpPr>
          <p:cNvPr id="4100" name="Rectangle 2"/>
          <p:cNvSpPr>
            <a:spLocks noGrp="1" noChangeArrowheads="1"/>
          </p:cNvSpPr>
          <p:nvPr>
            <p:ph type="title"/>
          </p:nvPr>
        </p:nvSpPr>
        <p:spPr>
          <a:xfrm>
            <a:off x="1066800" y="228600"/>
            <a:ext cx="7620000" cy="609600"/>
          </a:xfrm>
        </p:spPr>
        <p:txBody>
          <a:bodyPr/>
          <a:lstStyle/>
          <a:p>
            <a:pPr eaLnBrk="1" hangingPunct="1"/>
            <a:r>
              <a:rPr lang="en-US" altLang="en-US" sz="3200" b="1" smtClean="0">
                <a:solidFill>
                  <a:srgbClr val="FD1B03"/>
                </a:solidFill>
                <a:latin typeface="Tahoma" panose="020B0604030504040204" pitchFamily="34" charset="0"/>
              </a:rPr>
              <a:t>Why study AI?</a:t>
            </a:r>
          </a:p>
        </p:txBody>
      </p:sp>
      <p:pic>
        <p:nvPicPr>
          <p:cNvPr id="4101" name="Picture 3" descr="C:\honda.gif"/>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533400" y="2279650"/>
            <a:ext cx="2343150" cy="2962275"/>
          </a:xfrm>
          <a:noFill/>
        </p:spPr>
      </p:pic>
      <p:pic>
        <p:nvPicPr>
          <p:cNvPr id="4102" name="Picture 4" descr="C:\rover_thumb.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444625"/>
            <a:ext cx="2333625"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5" descr="D:\downloads\googl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752600"/>
            <a:ext cx="15240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D:\downloads\yahoo.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2514600"/>
            <a:ext cx="16795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5" name="Text Box 7"/>
          <p:cNvSpPr txBox="1">
            <a:spLocks noChangeArrowheads="1"/>
          </p:cNvSpPr>
          <p:nvPr/>
        </p:nvSpPr>
        <p:spPr bwMode="auto">
          <a:xfrm>
            <a:off x="6172200" y="2971800"/>
            <a:ext cx="2019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Search engines</a:t>
            </a:r>
          </a:p>
        </p:txBody>
      </p:sp>
      <p:sp>
        <p:nvSpPr>
          <p:cNvPr id="4106" name="Text Box 8"/>
          <p:cNvSpPr txBox="1">
            <a:spLocks noChangeArrowheads="1"/>
          </p:cNvSpPr>
          <p:nvPr/>
        </p:nvSpPr>
        <p:spPr bwMode="auto">
          <a:xfrm>
            <a:off x="1219200" y="5486400"/>
            <a:ext cx="911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Labor</a:t>
            </a:r>
          </a:p>
        </p:txBody>
      </p:sp>
      <p:sp>
        <p:nvSpPr>
          <p:cNvPr id="4107" name="Text Box 9"/>
          <p:cNvSpPr txBox="1">
            <a:spLocks noChangeArrowheads="1"/>
          </p:cNvSpPr>
          <p:nvPr/>
        </p:nvSpPr>
        <p:spPr bwMode="auto">
          <a:xfrm>
            <a:off x="3857625" y="3429000"/>
            <a:ext cx="1130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Science</a:t>
            </a:r>
          </a:p>
        </p:txBody>
      </p:sp>
      <p:pic>
        <p:nvPicPr>
          <p:cNvPr id="4108" name="Picture 10" descr="D:\downloads\medicine.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3597275"/>
            <a:ext cx="8461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9" name="Text Box 11"/>
          <p:cNvSpPr txBox="1">
            <a:spLocks noChangeArrowheads="1"/>
          </p:cNvSpPr>
          <p:nvPr/>
        </p:nvSpPr>
        <p:spPr bwMode="auto">
          <a:xfrm>
            <a:off x="6477000" y="4587875"/>
            <a:ext cx="14176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Medicine/</a:t>
            </a:r>
          </a:p>
          <a:p>
            <a:pPr>
              <a:spcBef>
                <a:spcPct val="0"/>
              </a:spcBef>
              <a:buFontTx/>
              <a:buNone/>
            </a:pPr>
            <a:r>
              <a:rPr lang="en-US" altLang="en-US" sz="2400"/>
              <a:t>Diagnosis</a:t>
            </a:r>
          </a:p>
        </p:txBody>
      </p:sp>
      <p:pic>
        <p:nvPicPr>
          <p:cNvPr id="4110" name="Picture 12" descr="D:\downloads\miele_1918a.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4114800"/>
            <a:ext cx="1301750"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3" descr="C:\vacuum.gif"/>
          <p:cNvPicPr>
            <a:picLocks noChangeAspect="1" noChangeArrowheads="1"/>
          </p:cNvPicPr>
          <p:nvPr/>
        </p:nvPicPr>
        <p:blipFill>
          <a:blip r:embed="rId8">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495800" y="5029200"/>
            <a:ext cx="13716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14" descr="D:\downloads\camera.jpg"/>
          <p:cNvPicPr>
            <a:picLocks noChangeAspect="1" noChangeArrowheads="1"/>
          </p:cNvPicPr>
          <p:nvPr/>
        </p:nvPicPr>
        <p:blipFill>
          <a:blip r:embed="rId9" cstate="print">
            <a:extLst>
              <a:ext uri="{28A0092B-C50C-407E-A947-70E740481C1C}">
                <a14:useLocalDpi xmlns:a14="http://schemas.microsoft.com/office/drawing/2010/main" val="0"/>
              </a:ext>
            </a:extLst>
          </a:blip>
          <a:srcRect l="2000" t="2000" r="5000" b="5000"/>
          <a:stretch>
            <a:fillRect/>
          </a:stretch>
        </p:blipFill>
        <p:spPr bwMode="auto">
          <a:xfrm>
            <a:off x="5257800" y="43434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3" name="Text Box 15"/>
          <p:cNvSpPr txBox="1">
            <a:spLocks noChangeArrowheads="1"/>
          </p:cNvSpPr>
          <p:nvPr/>
        </p:nvSpPr>
        <p:spPr bwMode="auto">
          <a:xfrm>
            <a:off x="3200400" y="5791200"/>
            <a:ext cx="1554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Appliances</a:t>
            </a:r>
          </a:p>
        </p:txBody>
      </p:sp>
      <p:sp>
        <p:nvSpPr>
          <p:cNvPr id="4114" name="Text Box 16"/>
          <p:cNvSpPr txBox="1">
            <a:spLocks noChangeArrowheads="1"/>
          </p:cNvSpPr>
          <p:nvPr/>
        </p:nvSpPr>
        <p:spPr bwMode="auto">
          <a:xfrm>
            <a:off x="6781800" y="57912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b="1"/>
              <a:t>What else?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1"/>
          </p:nvPr>
        </p:nvSpPr>
        <p:spPr/>
        <p:txBody>
          <a:bodyPr/>
          <a:lstStyle/>
          <a:p>
            <a:pPr>
              <a:defRPr/>
            </a:pPr>
            <a:r>
              <a:rPr lang="en-US"/>
              <a:t>Dr. M. S. Uddin, CSE Dept, JU</a:t>
            </a:r>
          </a:p>
        </p:txBody>
      </p:sp>
      <p:sp>
        <p:nvSpPr>
          <p:cNvPr id="184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FE5DB53-CA13-4765-A029-DB0052CACD63}" type="slidenum">
              <a:rPr lang="en-US" altLang="en-US" sz="1400"/>
              <a:pPr>
                <a:spcBef>
                  <a:spcPct val="0"/>
                </a:spcBef>
                <a:buFontTx/>
                <a:buNone/>
              </a:pPr>
              <a:t>10</a:t>
            </a:fld>
            <a:endParaRPr lang="en-US" altLang="en-US" sz="1400"/>
          </a:p>
        </p:txBody>
      </p:sp>
      <p:sp>
        <p:nvSpPr>
          <p:cNvPr id="18436"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ja-JP" sz="2800">
                <a:solidFill>
                  <a:srgbClr val="00FFFF"/>
                </a:solidFill>
                <a:latin typeface="Century" panose="02040604050505020304" pitchFamily="18" charset="0"/>
                <a:ea typeface="MS PGothic" panose="020B0600070205080204" pitchFamily="34" charset="-128"/>
              </a:rPr>
              <a:t> </a:t>
            </a:r>
            <a:r>
              <a:rPr lang="en-US" altLang="en-US" b="1">
                <a:solidFill>
                  <a:srgbClr val="FD1B03"/>
                </a:solidFill>
                <a:latin typeface="Tahoma" panose="020B0604030504040204" pitchFamily="34" charset="0"/>
              </a:rPr>
              <a:t>AI History</a:t>
            </a:r>
            <a:endParaRPr lang="en-US" altLang="ja-JP" b="1">
              <a:solidFill>
                <a:srgbClr val="FD1B03"/>
              </a:solidFill>
              <a:latin typeface="Tahoma" panose="020B0604030504040204" pitchFamily="34" charset="0"/>
              <a:ea typeface="MS PGothic" panose="020B0600070205080204" pitchFamily="34" charset="-128"/>
            </a:endParaRPr>
          </a:p>
        </p:txBody>
      </p:sp>
      <p:sp>
        <p:nvSpPr>
          <p:cNvPr id="18437" name="Rectangle 7"/>
          <p:cNvSpPr>
            <a:spLocks noChangeArrowheads="1"/>
          </p:cNvSpPr>
          <p:nvPr/>
        </p:nvSpPr>
        <p:spPr bwMode="auto">
          <a:xfrm>
            <a:off x="457200" y="1143000"/>
            <a:ext cx="8229600" cy="323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ja-JP" sz="1800" b="1">
                <a:solidFill>
                  <a:srgbClr val="000000"/>
                </a:solidFill>
                <a:latin typeface="Tahoma" panose="020B0604030504040204" pitchFamily="34" charset="0"/>
                <a:ea typeface="MS PGothic" panose="020B0600070205080204" pitchFamily="34" charset="-128"/>
              </a:rPr>
              <a:t>AI Winter</a:t>
            </a:r>
            <a:r>
              <a:rPr lang="en-US" altLang="ja-JP" sz="1800" b="1">
                <a:latin typeface="Tahoma" panose="020B0604030504040204" pitchFamily="34" charset="0"/>
                <a:ea typeface="MS PGothic" panose="020B0600070205080204" pitchFamily="34" charset="-128"/>
                <a:cs typeface="Times New Roman" panose="02020603050405020304" pitchFamily="18" charset="0"/>
              </a:rPr>
              <a:t> </a:t>
            </a:r>
            <a:r>
              <a:rPr lang="en-US" altLang="ja-JP" sz="1800" b="1">
                <a:solidFill>
                  <a:srgbClr val="000000"/>
                </a:solidFill>
                <a:latin typeface="Tahoma" panose="020B0604030504040204" pitchFamily="34" charset="0"/>
                <a:ea typeface="MS PGothic" panose="020B0600070205080204" pitchFamily="34" charset="-128"/>
              </a:rPr>
              <a:t>(1885-1993)</a:t>
            </a:r>
            <a:r>
              <a:rPr lang="en-US" altLang="ja-JP" sz="1800" b="1">
                <a:latin typeface="Tahoma" panose="020B0604030504040204" pitchFamily="34" charset="0"/>
                <a:ea typeface="MS PGothic" panose="020B0600070205080204" pitchFamily="34" charset="-128"/>
              </a:rPr>
              <a:t> </a:t>
            </a:r>
          </a:p>
          <a:p>
            <a:pPr eaLnBrk="1" hangingPunct="1">
              <a:spcBef>
                <a:spcPct val="0"/>
              </a:spcBef>
            </a:pPr>
            <a:r>
              <a:rPr lang="en-US" altLang="ja-JP" sz="1600" b="1">
                <a:solidFill>
                  <a:srgbClr val="000000"/>
                </a:solidFill>
                <a:latin typeface="Tahoma" panose="020B0604030504040204" pitchFamily="34" charset="0"/>
                <a:ea typeface="MS PGothic" panose="020B0600070205080204" pitchFamily="34" charset="-128"/>
              </a:rPr>
              <a:t>Expert Systems Industry busts</a:t>
            </a:r>
            <a:r>
              <a:rPr lang="en-US" altLang="ja-JP" sz="1800" b="1">
                <a:latin typeface="Tahoma" panose="020B0604030504040204" pitchFamily="34" charset="0"/>
                <a:ea typeface="MS PGothic" panose="020B0600070205080204" pitchFamily="34" charset="-128"/>
              </a:rPr>
              <a:t> </a:t>
            </a:r>
          </a:p>
          <a:p>
            <a:pPr eaLnBrk="1" hangingPunct="1">
              <a:spcBef>
                <a:spcPct val="0"/>
              </a:spcBef>
              <a:buFontTx/>
              <a:buNone/>
            </a:pPr>
            <a:endParaRPr lang="en-US" altLang="ja-JP" sz="1800" b="1">
              <a:latin typeface="Tahoma" panose="020B0604030504040204" pitchFamily="34" charset="0"/>
              <a:ea typeface="MS PGothic" panose="020B0600070205080204" pitchFamily="34" charset="-128"/>
            </a:endParaRPr>
          </a:p>
          <a:p>
            <a:pPr eaLnBrk="1" hangingPunct="1">
              <a:spcBef>
                <a:spcPct val="0"/>
              </a:spcBef>
              <a:buFontTx/>
              <a:buNone/>
            </a:pPr>
            <a:r>
              <a:rPr lang="en-US" altLang="ja-JP" sz="1800" b="1">
                <a:solidFill>
                  <a:srgbClr val="000000"/>
                </a:solidFill>
                <a:latin typeface="Tahoma" panose="020B0604030504040204" pitchFamily="34" charset="0"/>
                <a:ea typeface="MS PGothic" panose="020B0600070205080204" pitchFamily="34" charset="-128"/>
              </a:rPr>
              <a:t>The rebirth of AI (1990 - onwards)</a:t>
            </a:r>
            <a:r>
              <a:rPr lang="en-US" altLang="ja-JP" sz="1800" b="1">
                <a:latin typeface="Tahoma" panose="020B0604030504040204" pitchFamily="34" charset="0"/>
                <a:ea typeface="MS PGothic" panose="020B0600070205080204" pitchFamily="34" charset="-128"/>
              </a:rPr>
              <a:t> </a:t>
            </a:r>
          </a:p>
          <a:p>
            <a:pPr eaLnBrk="1" hangingPunct="1">
              <a:spcBef>
                <a:spcPct val="0"/>
              </a:spcBef>
            </a:pPr>
            <a:r>
              <a:rPr lang="en-US" altLang="ja-JP" sz="1600" b="1">
                <a:solidFill>
                  <a:srgbClr val="000000"/>
                </a:solidFill>
                <a:latin typeface="Tahoma" panose="020B0604030504040204" pitchFamily="34" charset="0"/>
                <a:ea typeface="MS PGothic" panose="020B0600070205080204" pitchFamily="34" charset="-128"/>
              </a:rPr>
              <a:t>Hopfield, Neural Networks</a:t>
            </a:r>
            <a:endParaRPr lang="en-US" altLang="ja-JP" sz="1600" b="1">
              <a:latin typeface="Tahoma" panose="020B0604030504040204" pitchFamily="34" charset="0"/>
              <a:ea typeface="MS PGothic" panose="020B0600070205080204" pitchFamily="34" charset="-128"/>
            </a:endParaRPr>
          </a:p>
          <a:p>
            <a:pPr eaLnBrk="1" hangingPunct="1">
              <a:spcBef>
                <a:spcPct val="0"/>
              </a:spcBef>
            </a:pPr>
            <a:r>
              <a:rPr lang="en-US" altLang="ja-JP" sz="1600" b="1">
                <a:solidFill>
                  <a:srgbClr val="000000"/>
                </a:solidFill>
                <a:latin typeface="Tahoma" panose="020B0604030504040204" pitchFamily="34" charset="0"/>
                <a:ea typeface="MS PGothic" panose="020B0600070205080204" pitchFamily="34" charset="-128"/>
              </a:rPr>
              <a:t>Kohonen, Self-Organized Maps (SOM)</a:t>
            </a:r>
            <a:endParaRPr lang="en-US" altLang="ja-JP" sz="1600" b="1">
              <a:latin typeface="Tahoma" panose="020B0604030504040204" pitchFamily="34" charset="0"/>
              <a:ea typeface="MS PGothic" panose="020B0600070205080204" pitchFamily="34" charset="-128"/>
            </a:endParaRPr>
          </a:p>
          <a:p>
            <a:pPr eaLnBrk="1" hangingPunct="1">
              <a:spcBef>
                <a:spcPct val="0"/>
              </a:spcBef>
            </a:pPr>
            <a:r>
              <a:rPr lang="en-US" altLang="ja-JP" sz="1600" b="1">
                <a:solidFill>
                  <a:srgbClr val="000000"/>
                </a:solidFill>
                <a:latin typeface="Tahoma" panose="020B0604030504040204" pitchFamily="34" charset="0"/>
                <a:ea typeface="MS PGothic" panose="020B0600070205080204" pitchFamily="34" charset="-128"/>
              </a:rPr>
              <a:t>Rumelhart Parallel Distributed Processing </a:t>
            </a:r>
          </a:p>
          <a:p>
            <a:pPr eaLnBrk="1" hangingPunct="1">
              <a:spcBef>
                <a:spcPct val="0"/>
              </a:spcBef>
            </a:pPr>
            <a:r>
              <a:rPr lang="en-US" altLang="ja-JP" sz="1600" b="1">
                <a:solidFill>
                  <a:srgbClr val="000000"/>
                </a:solidFill>
                <a:latin typeface="Tahoma" panose="020B0604030504040204" pitchFamily="34" charset="0"/>
                <a:ea typeface="MS PGothic" panose="020B0600070205080204" pitchFamily="34" charset="-128"/>
              </a:rPr>
              <a:t>Applications of GA and Fuzzy Logic in AI systems</a:t>
            </a:r>
            <a:endParaRPr lang="en-US" altLang="ja-JP" sz="1600" b="1">
              <a:latin typeface="Tahoma" panose="020B0604030504040204" pitchFamily="34" charset="0"/>
              <a:ea typeface="MS PGothic" panose="020B0600070205080204" pitchFamily="34" charset="-128"/>
            </a:endParaRPr>
          </a:p>
          <a:p>
            <a:pPr eaLnBrk="1" hangingPunct="1">
              <a:spcBef>
                <a:spcPct val="0"/>
              </a:spcBef>
              <a:buFontTx/>
              <a:buNone/>
            </a:pPr>
            <a:endParaRPr lang="en-US" altLang="ja-JP" sz="1600" b="1">
              <a:latin typeface="Tahoma" panose="020B0604030504040204" pitchFamily="34" charset="0"/>
              <a:ea typeface="MS PGothic" panose="020B0600070205080204" pitchFamily="34" charset="-128"/>
            </a:endParaRPr>
          </a:p>
          <a:p>
            <a:pPr eaLnBrk="1" hangingPunct="1">
              <a:spcBef>
                <a:spcPct val="0"/>
              </a:spcBef>
              <a:buFontTx/>
              <a:buNone/>
            </a:pPr>
            <a:endParaRPr lang="en-US" altLang="ja-JP" sz="1800" b="1">
              <a:latin typeface="Tahoma" panose="020B0604030504040204" pitchFamily="34" charset="0"/>
              <a:ea typeface="MS PGothic" panose="020B0600070205080204" pitchFamily="34" charset="-128"/>
            </a:endParaRPr>
          </a:p>
          <a:p>
            <a:pPr eaLnBrk="1" hangingPunct="1">
              <a:spcBef>
                <a:spcPct val="0"/>
              </a:spcBef>
              <a:buFontTx/>
              <a:buNone/>
            </a:pPr>
            <a:endParaRPr lang="en-US" altLang="ja-JP" sz="1800" b="1">
              <a:latin typeface="Tahoma" panose="020B0604030504040204" pitchFamily="34" charset="0"/>
              <a:ea typeface="MS PGothic" panose="020B0600070205080204" pitchFamily="34" charset="-128"/>
            </a:endParaRPr>
          </a:p>
          <a:p>
            <a:pPr eaLnBrk="1" hangingPunct="1">
              <a:spcBef>
                <a:spcPct val="0"/>
              </a:spcBef>
              <a:buFontTx/>
              <a:buNone/>
            </a:pPr>
            <a:endParaRPr lang="en-US" altLang="ja-JP" sz="1800" b="1">
              <a:latin typeface="Tahoma" panose="020B0604030504040204" pitchFamily="34" charset="0"/>
              <a:ea typeface="MS PGothic" panose="020B0600070205080204" pitchFamily="3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pPr>
              <a:defRPr/>
            </a:pPr>
            <a:r>
              <a:rPr lang="en-US"/>
              <a:t>Dr. M. S. Uddin, CSE Dept, JU</a:t>
            </a:r>
          </a:p>
        </p:txBody>
      </p:sp>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04D0289-7718-47B0-A4EC-80452B7E704F}" type="slidenum">
              <a:rPr lang="en-US" altLang="en-US" sz="1400"/>
              <a:pPr>
                <a:spcBef>
                  <a:spcPct val="0"/>
                </a:spcBef>
                <a:buFontTx/>
                <a:buNone/>
              </a:pPr>
              <a:t>11</a:t>
            </a:fld>
            <a:endParaRPr lang="en-US" altLang="en-US" sz="1400"/>
          </a:p>
        </p:txBody>
      </p:sp>
      <p:sp>
        <p:nvSpPr>
          <p:cNvPr id="241666" name="Rectangle 3074"/>
          <p:cNvSpPr>
            <a:spLocks noGrp="1" noChangeArrowheads="1"/>
          </p:cNvSpPr>
          <p:nvPr>
            <p:ph type="title"/>
          </p:nvPr>
        </p:nvSpPr>
        <p:spPr>
          <a:xfrm>
            <a:off x="1066800" y="381000"/>
            <a:ext cx="7620000" cy="304800"/>
          </a:xfrm>
        </p:spPr>
        <p:txBody>
          <a:bodyPr/>
          <a:lstStyle/>
          <a:p>
            <a:pPr eaLnBrk="1" hangingPunct="1">
              <a:defRPr/>
            </a:pPr>
            <a:r>
              <a:rPr lang="en-US" sz="3200" b="1" smtClean="0">
                <a:solidFill>
                  <a:srgbClr val="FD1B03"/>
                </a:solidFill>
                <a:effectLst>
                  <a:outerShdw blurRad="38100" dist="38100" dir="2700000" algn="tl">
                    <a:srgbClr val="000000"/>
                  </a:outerShdw>
                </a:effectLst>
                <a:latin typeface="Tahoma" pitchFamily="34" charset="0"/>
              </a:rPr>
              <a:t>Predictions</a:t>
            </a:r>
            <a:r>
              <a:rPr lang="en-US" sz="3200" b="1" smtClean="0">
                <a:effectLst>
                  <a:outerShdw blurRad="38100" dist="38100" dir="2700000" algn="tl">
                    <a:srgbClr val="000000"/>
                  </a:outerShdw>
                </a:effectLst>
                <a:latin typeface="Tahoma" pitchFamily="34" charset="0"/>
              </a:rPr>
              <a:t> </a:t>
            </a:r>
            <a:r>
              <a:rPr lang="en-US" sz="3200" b="1" smtClean="0">
                <a:solidFill>
                  <a:srgbClr val="FD1B03"/>
                </a:solidFill>
                <a:effectLst>
                  <a:outerShdw blurRad="38100" dist="38100" dir="2700000" algn="tl">
                    <a:srgbClr val="000000"/>
                  </a:outerShdw>
                </a:effectLst>
                <a:latin typeface="Tahoma" pitchFamily="34" charset="0"/>
              </a:rPr>
              <a:t>and Reality … (1/3)</a:t>
            </a:r>
          </a:p>
        </p:txBody>
      </p:sp>
      <p:sp>
        <p:nvSpPr>
          <p:cNvPr id="241667" name="Rectangle 3075"/>
          <p:cNvSpPr>
            <a:spLocks noGrp="1" noChangeArrowheads="1"/>
          </p:cNvSpPr>
          <p:nvPr>
            <p:ph type="body" idx="1"/>
          </p:nvPr>
        </p:nvSpPr>
        <p:spPr>
          <a:xfrm>
            <a:off x="684213" y="1219200"/>
            <a:ext cx="8229600" cy="3581400"/>
          </a:xfrm>
        </p:spPr>
        <p:txBody>
          <a:bodyPr/>
          <a:lstStyle/>
          <a:p>
            <a:pPr eaLnBrk="1" hangingPunct="1"/>
            <a:r>
              <a:rPr lang="en-US" altLang="en-US" sz="2400" smtClean="0">
                <a:latin typeface="Tahoma" panose="020B0604030504040204" pitchFamily="34" charset="0"/>
              </a:rPr>
              <a:t>In the 60’s, a famous AI professor from MIT said: “At the end of the summer, we will have developed an electronic eye”</a:t>
            </a:r>
          </a:p>
          <a:p>
            <a:pPr eaLnBrk="1" hangingPunct="1"/>
            <a:r>
              <a:rPr lang="en-US" altLang="en-US" sz="2400" smtClean="0">
                <a:latin typeface="Tahoma" panose="020B0604030504040204" pitchFamily="34" charset="0"/>
              </a:rPr>
              <a:t>As of 2004, there is still no general computer vision system capable of understanding complex dynamic scenes</a:t>
            </a:r>
          </a:p>
          <a:p>
            <a:pPr eaLnBrk="1" hangingPunct="1"/>
            <a:r>
              <a:rPr lang="en-US" altLang="en-US" sz="2400" smtClean="0">
                <a:latin typeface="Tahoma" panose="020B0604030504040204" pitchFamily="34" charset="0"/>
              </a:rPr>
              <a:t>But computer systems routinely perform road traffic monitoring, facial recognition, medical image analysis, part inspection, motion capture, …</a:t>
            </a:r>
          </a:p>
        </p:txBody>
      </p:sp>
      <p:pic>
        <p:nvPicPr>
          <p:cNvPr id="241668" name="Picture 3076" descr="bronch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5029200"/>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1669" name="Picture 3077" descr="aor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5029200"/>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1670" name="Picture 3078" descr="evolvingProcess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4876800"/>
            <a:ext cx="1800225"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1667"/>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241668"/>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241669"/>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0"/>
                                  </p:stCondLst>
                                  <p:childTnLst>
                                    <p:set>
                                      <p:cBhvr>
                                        <p:cTn id="15" dur="1" fill="hold">
                                          <p:stCondLst>
                                            <p:cond delay="499"/>
                                          </p:stCondLst>
                                        </p:cTn>
                                        <p:tgtEl>
                                          <p:spTgt spid="2416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Dr. M. S. Uddin, CSE Dept, JU</a:t>
            </a:r>
          </a:p>
        </p:txBody>
      </p:sp>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37A9FF8-F395-4AB6-89A8-B0FB4F256F8B}" type="slidenum">
              <a:rPr lang="en-US" altLang="en-US" sz="1400"/>
              <a:pPr>
                <a:spcBef>
                  <a:spcPct val="0"/>
                </a:spcBef>
                <a:buFontTx/>
                <a:buNone/>
              </a:pPr>
              <a:t>12</a:t>
            </a:fld>
            <a:endParaRPr lang="en-US" altLang="en-US" sz="1400"/>
          </a:p>
        </p:txBody>
      </p:sp>
      <p:sp>
        <p:nvSpPr>
          <p:cNvPr id="242690" name="Rectangle 2"/>
          <p:cNvSpPr>
            <a:spLocks noGrp="1" noChangeArrowheads="1"/>
          </p:cNvSpPr>
          <p:nvPr>
            <p:ph type="title"/>
          </p:nvPr>
        </p:nvSpPr>
        <p:spPr>
          <a:xfrm>
            <a:off x="1066800" y="381000"/>
            <a:ext cx="7620000" cy="304800"/>
          </a:xfrm>
        </p:spPr>
        <p:txBody>
          <a:bodyPr/>
          <a:lstStyle/>
          <a:p>
            <a:pPr eaLnBrk="1" hangingPunct="1">
              <a:defRPr/>
            </a:pPr>
            <a:r>
              <a:rPr lang="en-US" sz="3200" b="1" smtClean="0">
                <a:solidFill>
                  <a:srgbClr val="FD1B03"/>
                </a:solidFill>
                <a:effectLst>
                  <a:outerShdw blurRad="38100" dist="38100" dir="2700000" algn="tl">
                    <a:srgbClr val="000000"/>
                  </a:outerShdw>
                </a:effectLst>
                <a:latin typeface="Tahoma" pitchFamily="34" charset="0"/>
              </a:rPr>
              <a:t>Predictions and Reality … (2/3)</a:t>
            </a:r>
          </a:p>
        </p:txBody>
      </p:sp>
      <p:sp>
        <p:nvSpPr>
          <p:cNvPr id="21509" name="Rectangle 3"/>
          <p:cNvSpPr>
            <a:spLocks noGrp="1" noChangeArrowheads="1"/>
          </p:cNvSpPr>
          <p:nvPr>
            <p:ph type="body" idx="1"/>
          </p:nvPr>
        </p:nvSpPr>
        <p:spPr>
          <a:xfrm>
            <a:off x="838200" y="1905000"/>
            <a:ext cx="7924800" cy="2743200"/>
          </a:xfrm>
        </p:spPr>
        <p:txBody>
          <a:bodyPr/>
          <a:lstStyle/>
          <a:p>
            <a:pPr eaLnBrk="1" hangingPunct="1">
              <a:lnSpc>
                <a:spcPct val="80000"/>
              </a:lnSpc>
            </a:pPr>
            <a:r>
              <a:rPr lang="en-US" altLang="en-US" sz="2400" smtClean="0">
                <a:latin typeface="Tahoma" panose="020B0604030504040204" pitchFamily="34" charset="0"/>
              </a:rPr>
              <a:t>In 1958, Herbert Simon (CMU) predicted that within 10 years a computer would be Chess champion</a:t>
            </a:r>
          </a:p>
          <a:p>
            <a:pPr eaLnBrk="1" hangingPunct="1">
              <a:lnSpc>
                <a:spcPct val="80000"/>
              </a:lnSpc>
            </a:pPr>
            <a:r>
              <a:rPr lang="en-US" altLang="en-US" sz="2400" smtClean="0">
                <a:latin typeface="Tahoma" panose="020B0604030504040204" pitchFamily="34" charset="0"/>
              </a:rPr>
              <a:t>This prediction became true in 1997.</a:t>
            </a:r>
          </a:p>
          <a:p>
            <a:pPr eaLnBrk="1" hangingPunct="1">
              <a:lnSpc>
                <a:spcPct val="80000"/>
              </a:lnSpc>
            </a:pPr>
            <a:r>
              <a:rPr lang="en-US" altLang="en-US" sz="2400" smtClean="0">
                <a:latin typeface="Tahoma" panose="020B0604030504040204" pitchFamily="34" charset="0"/>
              </a:rPr>
              <a:t>Today, computers have won over world champions in several games, including Checkers, Othello, and Chess, but still do not do well in Go</a:t>
            </a:r>
          </a:p>
          <a:p>
            <a:pPr eaLnBrk="1" hangingPunct="1">
              <a:lnSpc>
                <a:spcPct val="80000"/>
              </a:lnSpc>
            </a:pPr>
            <a:r>
              <a:rPr lang="en-US" altLang="en-US" sz="2400" smtClean="0">
                <a:latin typeface="Tahoma" panose="020B0604030504040204" pitchFamily="34" charset="0"/>
              </a:rPr>
              <a:t>AI techniques (search, planning, probabilistic reasoning) are used in many video games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pPr>
              <a:defRPr/>
            </a:pPr>
            <a:r>
              <a:rPr lang="en-US"/>
              <a:t>Dr. M. S. Uddin, CSE Dept, JU</a:t>
            </a:r>
          </a:p>
        </p:txBody>
      </p:sp>
      <p:sp>
        <p:nvSpPr>
          <p:cNvPr id="22531"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AEEFFDC-8C52-4358-B02B-9C22F839DB07}" type="slidenum">
              <a:rPr lang="en-US" altLang="en-US" sz="1400"/>
              <a:pPr>
                <a:spcBef>
                  <a:spcPct val="0"/>
                </a:spcBef>
                <a:buFontTx/>
                <a:buNone/>
              </a:pPr>
              <a:t>13</a:t>
            </a:fld>
            <a:endParaRPr lang="en-US" altLang="en-US" sz="1400"/>
          </a:p>
        </p:txBody>
      </p:sp>
      <p:sp>
        <p:nvSpPr>
          <p:cNvPr id="243714" name="Rectangle 2"/>
          <p:cNvSpPr>
            <a:spLocks noGrp="1" noChangeArrowheads="1"/>
          </p:cNvSpPr>
          <p:nvPr>
            <p:ph type="title"/>
          </p:nvPr>
        </p:nvSpPr>
        <p:spPr>
          <a:xfrm>
            <a:off x="1066800" y="381000"/>
            <a:ext cx="7620000" cy="381000"/>
          </a:xfrm>
        </p:spPr>
        <p:txBody>
          <a:bodyPr/>
          <a:lstStyle/>
          <a:p>
            <a:pPr eaLnBrk="1" hangingPunct="1">
              <a:defRPr/>
            </a:pPr>
            <a:r>
              <a:rPr lang="en-US" sz="3200" b="1" smtClean="0">
                <a:solidFill>
                  <a:srgbClr val="FD1B03"/>
                </a:solidFill>
                <a:effectLst>
                  <a:outerShdw blurRad="38100" dist="38100" dir="2700000" algn="tl">
                    <a:srgbClr val="000000"/>
                  </a:outerShdw>
                </a:effectLst>
                <a:latin typeface="Tahoma" pitchFamily="34" charset="0"/>
              </a:rPr>
              <a:t>Predictions and Reality … (3/3)</a:t>
            </a:r>
          </a:p>
        </p:txBody>
      </p:sp>
      <p:sp>
        <p:nvSpPr>
          <p:cNvPr id="22533" name="Rectangle 3"/>
          <p:cNvSpPr>
            <a:spLocks noGrp="1" noChangeArrowheads="1"/>
          </p:cNvSpPr>
          <p:nvPr>
            <p:ph type="body" sz="half" idx="1"/>
          </p:nvPr>
        </p:nvSpPr>
        <p:spPr>
          <a:xfrm>
            <a:off x="381000" y="1676400"/>
            <a:ext cx="5334000" cy="3505200"/>
          </a:xfrm>
        </p:spPr>
        <p:txBody>
          <a:bodyPr/>
          <a:lstStyle/>
          <a:p>
            <a:pPr algn="just" eaLnBrk="1" hangingPunct="1">
              <a:lnSpc>
                <a:spcPct val="80000"/>
              </a:lnSpc>
            </a:pPr>
            <a:r>
              <a:rPr lang="en-US" altLang="en-US" sz="2000" smtClean="0">
                <a:latin typeface="Tahoma" panose="020B0604030504040204" pitchFamily="34" charset="0"/>
              </a:rPr>
              <a:t>In the 70’s, many believed that computer-controlled robots would soon be everywhere from manufacturing plants to home</a:t>
            </a:r>
          </a:p>
          <a:p>
            <a:pPr algn="just" eaLnBrk="1" hangingPunct="1">
              <a:lnSpc>
                <a:spcPct val="80000"/>
              </a:lnSpc>
            </a:pPr>
            <a:r>
              <a:rPr lang="en-US" altLang="en-US" sz="2000" smtClean="0">
                <a:latin typeface="Tahoma" panose="020B0604030504040204" pitchFamily="34" charset="0"/>
              </a:rPr>
              <a:t>Today, some industries (automobile, electronics) are highly robotized, but home robots are still a thing of the future</a:t>
            </a:r>
          </a:p>
          <a:p>
            <a:pPr algn="just" eaLnBrk="1" hangingPunct="1">
              <a:lnSpc>
                <a:spcPct val="80000"/>
              </a:lnSpc>
            </a:pPr>
            <a:r>
              <a:rPr lang="en-US" altLang="en-US" sz="2000" smtClean="0">
                <a:latin typeface="Tahoma" panose="020B0604030504040204" pitchFamily="34" charset="0"/>
              </a:rPr>
              <a:t>But robots have rolled (are rolling) on Mars, fly autonomously</a:t>
            </a:r>
          </a:p>
        </p:txBody>
      </p:sp>
      <p:pic>
        <p:nvPicPr>
          <p:cNvPr id="22534" name="Picture 4" descr="spir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676400"/>
            <a:ext cx="2819400"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5" descr="predator_drone-27-8-2001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4191000"/>
            <a:ext cx="2819400" cy="196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1"/>
          </p:nvPr>
        </p:nvSpPr>
        <p:spPr/>
        <p:txBody>
          <a:bodyPr/>
          <a:lstStyle/>
          <a:p>
            <a:pPr>
              <a:defRPr/>
            </a:pPr>
            <a:r>
              <a:rPr lang="en-US"/>
              <a:t>Dr. M. S. Uddin, CSE Dept, JU</a:t>
            </a:r>
          </a:p>
        </p:txBody>
      </p:sp>
      <p:sp>
        <p:nvSpPr>
          <p:cNvPr id="235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5224E3F-0DAF-4B4F-82BA-2D633088CBFD}" type="slidenum">
              <a:rPr lang="en-US" altLang="en-US" sz="1400"/>
              <a:pPr>
                <a:spcBef>
                  <a:spcPct val="0"/>
                </a:spcBef>
                <a:buFontTx/>
                <a:buNone/>
              </a:pPr>
              <a:t>14</a:t>
            </a:fld>
            <a:endParaRPr lang="en-US" altLang="en-US" sz="1400"/>
          </a:p>
        </p:txBody>
      </p:sp>
      <p:sp>
        <p:nvSpPr>
          <p:cNvPr id="23556"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ja-JP" sz="2800">
                <a:solidFill>
                  <a:srgbClr val="00FFFF"/>
                </a:solidFill>
                <a:latin typeface="Century" panose="02040604050505020304" pitchFamily="18" charset="0"/>
                <a:ea typeface="MS PGothic" panose="020B0600070205080204" pitchFamily="34" charset="-128"/>
              </a:rPr>
              <a:t> </a:t>
            </a:r>
            <a:r>
              <a:rPr lang="en-US" altLang="en-US" b="1">
                <a:solidFill>
                  <a:srgbClr val="FD1B03"/>
                </a:solidFill>
                <a:latin typeface="Tahoma" panose="020B0604030504040204" pitchFamily="34" charset="0"/>
              </a:rPr>
              <a:t>AI – The Achievements</a:t>
            </a:r>
            <a:endParaRPr lang="en-US" altLang="ja-JP" b="1">
              <a:solidFill>
                <a:srgbClr val="FD1B03"/>
              </a:solidFill>
              <a:latin typeface="Tahoma" panose="020B0604030504040204" pitchFamily="34" charset="0"/>
              <a:ea typeface="MS PGothic" panose="020B0600070205080204" pitchFamily="34" charset="-128"/>
            </a:endParaRPr>
          </a:p>
        </p:txBody>
      </p:sp>
      <p:sp>
        <p:nvSpPr>
          <p:cNvPr id="191492" name="Rectangle 4"/>
          <p:cNvSpPr>
            <a:spLocks noChangeArrowheads="1"/>
          </p:cNvSpPr>
          <p:nvPr/>
        </p:nvSpPr>
        <p:spPr bwMode="auto">
          <a:xfrm>
            <a:off x="304800" y="1371600"/>
            <a:ext cx="8382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lnSpc>
                <a:spcPct val="90000"/>
              </a:lnSpc>
            </a:pPr>
            <a:r>
              <a:rPr lang="en-US" altLang="en-US" sz="2400">
                <a:latin typeface="Tahoma" panose="020B0604030504040204" pitchFamily="34" charset="0"/>
              </a:rPr>
              <a:t>Robots make cars in all advanced countries.</a:t>
            </a:r>
          </a:p>
          <a:p>
            <a:pPr algn="just" eaLnBrk="1" hangingPunct="1">
              <a:lnSpc>
                <a:spcPct val="90000"/>
              </a:lnSpc>
            </a:pPr>
            <a:r>
              <a:rPr lang="en-US" altLang="en-US" sz="2400">
                <a:latin typeface="Tahoma" panose="020B0604030504040204" pitchFamily="34" charset="0"/>
              </a:rPr>
              <a:t>Reasonable machine translation is available for a large range of foreign web pages.</a:t>
            </a:r>
          </a:p>
          <a:p>
            <a:pPr algn="just" eaLnBrk="1" hangingPunct="1">
              <a:lnSpc>
                <a:spcPct val="90000"/>
              </a:lnSpc>
            </a:pPr>
            <a:r>
              <a:rPr lang="en-US" altLang="en-US" sz="2400">
                <a:latin typeface="Tahoma" panose="020B0604030504040204" pitchFamily="34" charset="0"/>
              </a:rPr>
              <a:t>Computers land 200 ton jumbo jets unaided every few minutes.</a:t>
            </a:r>
          </a:p>
          <a:p>
            <a:pPr algn="just" eaLnBrk="1" hangingPunct="1">
              <a:lnSpc>
                <a:spcPct val="90000"/>
              </a:lnSpc>
            </a:pPr>
            <a:r>
              <a:rPr lang="en-US" altLang="en-US" sz="2400">
                <a:latin typeface="Tahoma" panose="020B0604030504040204" pitchFamily="34" charset="0"/>
              </a:rPr>
              <a:t>Search systems like Google are not perfect but provide very effective information retrieval</a:t>
            </a:r>
          </a:p>
          <a:p>
            <a:pPr algn="just" eaLnBrk="1" hangingPunct="1">
              <a:lnSpc>
                <a:spcPct val="90000"/>
              </a:lnSpc>
            </a:pPr>
            <a:r>
              <a:rPr lang="en-US" altLang="en-US" sz="2400">
                <a:latin typeface="Tahoma" panose="020B0604030504040204" pitchFamily="34" charset="0"/>
              </a:rPr>
              <a:t>Robots cut slots for hip joints better than surgeons.</a:t>
            </a:r>
          </a:p>
          <a:p>
            <a:pPr algn="just" eaLnBrk="1" hangingPunct="1">
              <a:lnSpc>
                <a:spcPct val="90000"/>
              </a:lnSpc>
            </a:pPr>
            <a:r>
              <a:rPr lang="en-US" altLang="en-US" sz="2400">
                <a:latin typeface="Tahoma" panose="020B0604030504040204" pitchFamily="34" charset="0"/>
              </a:rPr>
              <a:t>Medical expert systems can outperform doctors in many areas of diagnosis.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1492">
                                            <p:txEl>
                                              <p:pRg st="0" end="0"/>
                                            </p:txEl>
                                          </p:spTgt>
                                        </p:tgtEl>
                                        <p:attrNameLst>
                                          <p:attrName>style.visibility</p:attrName>
                                        </p:attrNameLst>
                                      </p:cBhvr>
                                      <p:to>
                                        <p:strVal val="visible"/>
                                      </p:to>
                                    </p:set>
                                    <p:anim calcmode="lin" valueType="num">
                                      <p:cBhvr additive="base">
                                        <p:cTn id="7" dur="500" fill="hold"/>
                                        <p:tgtEl>
                                          <p:spTgt spid="19149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149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1492">
                                            <p:txEl>
                                              <p:pRg st="1" end="1"/>
                                            </p:txEl>
                                          </p:spTgt>
                                        </p:tgtEl>
                                        <p:attrNameLst>
                                          <p:attrName>style.visibility</p:attrName>
                                        </p:attrNameLst>
                                      </p:cBhvr>
                                      <p:to>
                                        <p:strVal val="visible"/>
                                      </p:to>
                                    </p:set>
                                    <p:anim calcmode="lin" valueType="num">
                                      <p:cBhvr additive="base">
                                        <p:cTn id="13" dur="500" fill="hold"/>
                                        <p:tgtEl>
                                          <p:spTgt spid="19149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149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1492">
                                            <p:txEl>
                                              <p:pRg st="2" end="2"/>
                                            </p:txEl>
                                          </p:spTgt>
                                        </p:tgtEl>
                                        <p:attrNameLst>
                                          <p:attrName>style.visibility</p:attrName>
                                        </p:attrNameLst>
                                      </p:cBhvr>
                                      <p:to>
                                        <p:strVal val="visible"/>
                                      </p:to>
                                    </p:set>
                                    <p:anim calcmode="lin" valueType="num">
                                      <p:cBhvr additive="base">
                                        <p:cTn id="19" dur="500" fill="hold"/>
                                        <p:tgtEl>
                                          <p:spTgt spid="19149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149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1492">
                                            <p:txEl>
                                              <p:pRg st="3" end="3"/>
                                            </p:txEl>
                                          </p:spTgt>
                                        </p:tgtEl>
                                        <p:attrNameLst>
                                          <p:attrName>style.visibility</p:attrName>
                                        </p:attrNameLst>
                                      </p:cBhvr>
                                      <p:to>
                                        <p:strVal val="visible"/>
                                      </p:to>
                                    </p:set>
                                    <p:anim calcmode="lin" valueType="num">
                                      <p:cBhvr additive="base">
                                        <p:cTn id="25" dur="500" fill="hold"/>
                                        <p:tgtEl>
                                          <p:spTgt spid="19149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149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1492">
                                            <p:txEl>
                                              <p:pRg st="4" end="4"/>
                                            </p:txEl>
                                          </p:spTgt>
                                        </p:tgtEl>
                                        <p:attrNameLst>
                                          <p:attrName>style.visibility</p:attrName>
                                        </p:attrNameLst>
                                      </p:cBhvr>
                                      <p:to>
                                        <p:strVal val="visible"/>
                                      </p:to>
                                    </p:set>
                                    <p:anim calcmode="lin" valueType="num">
                                      <p:cBhvr additive="base">
                                        <p:cTn id="31" dur="500" fill="hold"/>
                                        <p:tgtEl>
                                          <p:spTgt spid="19149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149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1492">
                                            <p:txEl>
                                              <p:pRg st="5" end="5"/>
                                            </p:txEl>
                                          </p:spTgt>
                                        </p:tgtEl>
                                        <p:attrNameLst>
                                          <p:attrName>style.visibility</p:attrName>
                                        </p:attrNameLst>
                                      </p:cBhvr>
                                      <p:to>
                                        <p:strVal val="visible"/>
                                      </p:to>
                                    </p:set>
                                    <p:anim calcmode="lin" valueType="num">
                                      <p:cBhvr additive="base">
                                        <p:cTn id="37" dur="500" fill="hold"/>
                                        <p:tgtEl>
                                          <p:spTgt spid="19149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9149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2"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1"/>
          </p:nvPr>
        </p:nvSpPr>
        <p:spPr/>
        <p:txBody>
          <a:bodyPr/>
          <a:lstStyle/>
          <a:p>
            <a:pPr>
              <a:defRPr/>
            </a:pPr>
            <a:r>
              <a:rPr lang="en-US"/>
              <a:t>Dr. M. S. Uddin, CSE Dept, JU</a:t>
            </a:r>
          </a:p>
        </p:txBody>
      </p:sp>
      <p:sp>
        <p:nvSpPr>
          <p:cNvPr id="2560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D44A75C-CA44-4692-A236-39F6E8433614}" type="slidenum">
              <a:rPr lang="en-US" altLang="en-US" sz="1400"/>
              <a:pPr>
                <a:spcBef>
                  <a:spcPct val="0"/>
                </a:spcBef>
                <a:buFontTx/>
                <a:buNone/>
              </a:pPr>
              <a:t>15</a:t>
            </a:fld>
            <a:endParaRPr lang="en-US" altLang="en-US" sz="1400"/>
          </a:p>
        </p:txBody>
      </p:sp>
      <p:sp>
        <p:nvSpPr>
          <p:cNvPr id="25604"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ja-JP" sz="2800">
                <a:solidFill>
                  <a:srgbClr val="00FFFF"/>
                </a:solidFill>
                <a:latin typeface="Century" panose="02040604050505020304" pitchFamily="18" charset="0"/>
                <a:ea typeface="MS PGothic" panose="020B0600070205080204" pitchFamily="34" charset="-128"/>
              </a:rPr>
              <a:t> </a:t>
            </a:r>
            <a:r>
              <a:rPr lang="en-US" altLang="en-US" b="1">
                <a:solidFill>
                  <a:srgbClr val="FD1B03"/>
                </a:solidFill>
                <a:latin typeface="Tahoma" panose="020B0604030504040204" pitchFamily="34" charset="0"/>
              </a:rPr>
              <a:t>AI – The Achievements</a:t>
            </a:r>
            <a:endParaRPr lang="en-US" altLang="ja-JP" b="1">
              <a:solidFill>
                <a:srgbClr val="FD1B03"/>
              </a:solidFill>
              <a:latin typeface="Tahoma" panose="020B0604030504040204" pitchFamily="34" charset="0"/>
              <a:ea typeface="MS PGothic" panose="020B0600070205080204" pitchFamily="34" charset="-128"/>
            </a:endParaRPr>
          </a:p>
        </p:txBody>
      </p:sp>
      <p:sp>
        <p:nvSpPr>
          <p:cNvPr id="197635" name="Rectangle 3"/>
          <p:cNvSpPr>
            <a:spLocks noChangeArrowheads="1"/>
          </p:cNvSpPr>
          <p:nvPr/>
        </p:nvSpPr>
        <p:spPr bwMode="auto">
          <a:xfrm>
            <a:off x="304800" y="1371600"/>
            <a:ext cx="8382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buFontTx/>
              <a:buNone/>
            </a:pPr>
            <a:endParaRPr lang="en-US" altLang="en-US" sz="2400">
              <a:latin typeface="Tahoma" panose="020B0604030504040204" pitchFamily="34" charset="0"/>
            </a:endParaRPr>
          </a:p>
        </p:txBody>
      </p:sp>
      <p:sp>
        <p:nvSpPr>
          <p:cNvPr id="25606" name="Rectangle 4"/>
          <p:cNvSpPr>
            <a:spLocks noChangeArrowheads="1"/>
          </p:cNvSpPr>
          <p:nvPr/>
        </p:nvSpPr>
        <p:spPr bwMode="auto">
          <a:xfrm>
            <a:off x="457200" y="1268413"/>
            <a:ext cx="81534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lnSpc>
                <a:spcPct val="80000"/>
              </a:lnSpc>
              <a:spcBef>
                <a:spcPct val="50000"/>
              </a:spcBef>
              <a:buClr>
                <a:srgbClr val="FD1B03"/>
              </a:buClr>
            </a:pPr>
            <a:r>
              <a:rPr lang="en-US" altLang="en-US" sz="2400">
                <a:latin typeface="Tahoma" panose="020B0604030504040204" pitchFamily="34" charset="0"/>
              </a:rPr>
              <a:t>Deep Blue defeated the reigning world chess champion Garry Kasparov in 1997. </a:t>
            </a:r>
          </a:p>
          <a:p>
            <a:pPr algn="just" eaLnBrk="1" hangingPunct="1">
              <a:lnSpc>
                <a:spcPct val="80000"/>
              </a:lnSpc>
              <a:spcBef>
                <a:spcPct val="50000"/>
              </a:spcBef>
              <a:buClr>
                <a:srgbClr val="FD1B03"/>
              </a:buClr>
            </a:pPr>
            <a:r>
              <a:rPr lang="en-US" altLang="en-US" sz="2400">
                <a:latin typeface="Tahoma" panose="020B0604030504040204" pitchFamily="34" charset="0"/>
              </a:rPr>
              <a:t>No hands across America (driving autonomously 98% of the time from Pittsburgh to San Diego). </a:t>
            </a:r>
          </a:p>
          <a:p>
            <a:pPr algn="just" eaLnBrk="1" hangingPunct="1">
              <a:lnSpc>
                <a:spcPct val="80000"/>
              </a:lnSpc>
              <a:spcBef>
                <a:spcPct val="50000"/>
              </a:spcBef>
              <a:buClr>
                <a:srgbClr val="FD1B03"/>
              </a:buClr>
            </a:pPr>
            <a:r>
              <a:rPr lang="en-US" altLang="en-US" sz="2400">
                <a:latin typeface="Tahoma" panose="020B0604030504040204" pitchFamily="34" charset="0"/>
              </a:rPr>
              <a:t>During the 1991 Gulf War, US forces deployed an AI logistics planning and scheduling program that involved up to 50,000 vehicles, cargo, and people. </a:t>
            </a:r>
          </a:p>
          <a:p>
            <a:pPr algn="just" eaLnBrk="1" hangingPunct="1">
              <a:lnSpc>
                <a:spcPct val="80000"/>
              </a:lnSpc>
              <a:spcBef>
                <a:spcPct val="50000"/>
              </a:spcBef>
              <a:buClr>
                <a:srgbClr val="FD1B03"/>
              </a:buClr>
            </a:pPr>
            <a:r>
              <a:rPr lang="en-US" altLang="en-US" sz="2400">
                <a:latin typeface="Tahoma" panose="020B0604030504040204" pitchFamily="34" charset="0"/>
              </a:rPr>
              <a:t>NASA's on-board autonomous planning program controlled the scheduling of operations for a spacecraft. </a:t>
            </a:r>
          </a:p>
          <a:p>
            <a:pPr algn="just" eaLnBrk="1" hangingPunct="1">
              <a:lnSpc>
                <a:spcPct val="80000"/>
              </a:lnSpc>
              <a:spcBef>
                <a:spcPct val="50000"/>
              </a:spcBef>
              <a:buClr>
                <a:srgbClr val="FD1B03"/>
              </a:buClr>
            </a:pPr>
            <a:r>
              <a:rPr lang="en-US" altLang="en-US" sz="2400">
                <a:latin typeface="Tahoma" panose="020B0604030504040204" pitchFamily="34" charset="0"/>
              </a:rPr>
              <a:t>Solves crossword puzzles better than most humans.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197635">
                                            <p:txEl>
                                              <p:pRg st="0" end="0"/>
                                            </p:txEl>
                                          </p:spTgt>
                                        </p:tgtEl>
                                        <p:attrNameLst>
                                          <p:attrName>style.visibility</p:attrName>
                                        </p:attrNameLst>
                                      </p:cBhvr>
                                      <p:to>
                                        <p:strVal val="visible"/>
                                      </p:to>
                                    </p:set>
                                    <p:anim calcmode="lin" valueType="num">
                                      <p:cBhvr additive="base">
                                        <p:cTn id="7" dur="500" fill="hold"/>
                                        <p:tgtEl>
                                          <p:spTgt spid="1976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763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1"/>
          </p:nvPr>
        </p:nvSpPr>
        <p:spPr/>
        <p:txBody>
          <a:bodyPr/>
          <a:lstStyle/>
          <a:p>
            <a:pPr>
              <a:defRPr/>
            </a:pPr>
            <a:r>
              <a:rPr lang="en-US"/>
              <a:t>Dr. M. S. Uddin, CSE Dept, JU</a:t>
            </a:r>
          </a:p>
        </p:txBody>
      </p:sp>
      <p:sp>
        <p:nvSpPr>
          <p:cNvPr id="2765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1A34513-6089-4435-829B-1BC7F1409D27}" type="slidenum">
              <a:rPr lang="en-US" altLang="en-US" sz="1400"/>
              <a:pPr>
                <a:spcBef>
                  <a:spcPct val="0"/>
                </a:spcBef>
                <a:buFontTx/>
                <a:buNone/>
              </a:pPr>
              <a:t>16</a:t>
            </a:fld>
            <a:endParaRPr lang="en-US" altLang="en-US" sz="1400"/>
          </a:p>
        </p:txBody>
      </p:sp>
      <p:sp>
        <p:nvSpPr>
          <p:cNvPr id="27652"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ja-JP" sz="2800">
                <a:solidFill>
                  <a:srgbClr val="00FFFF"/>
                </a:solidFill>
                <a:latin typeface="Century" panose="02040604050505020304" pitchFamily="18" charset="0"/>
                <a:ea typeface="MS PGothic" panose="020B0600070205080204" pitchFamily="34" charset="-128"/>
              </a:rPr>
              <a:t> </a:t>
            </a:r>
            <a:r>
              <a:rPr lang="en-US" altLang="en-US" b="1">
                <a:solidFill>
                  <a:srgbClr val="FD1B03"/>
                </a:solidFill>
                <a:latin typeface="Tahoma" panose="020B0604030504040204" pitchFamily="34" charset="0"/>
              </a:rPr>
              <a:t>AI – A Comment</a:t>
            </a:r>
            <a:endParaRPr lang="en-US" altLang="ja-JP" b="1">
              <a:solidFill>
                <a:srgbClr val="FD1B03"/>
              </a:solidFill>
              <a:latin typeface="Tahoma" panose="020B0604030504040204" pitchFamily="34" charset="0"/>
              <a:ea typeface="MS PGothic" panose="020B0600070205080204" pitchFamily="34" charset="-128"/>
            </a:endParaRPr>
          </a:p>
        </p:txBody>
      </p:sp>
      <p:sp>
        <p:nvSpPr>
          <p:cNvPr id="27653" name="Rectangle 4"/>
          <p:cNvSpPr>
            <a:spLocks noChangeArrowheads="1"/>
          </p:cNvSpPr>
          <p:nvPr/>
        </p:nvSpPr>
        <p:spPr bwMode="auto">
          <a:xfrm>
            <a:off x="762000" y="1524000"/>
            <a:ext cx="75438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a:latin typeface="Tahoma" panose="020B0604030504040204" pitchFamily="34" charset="0"/>
              </a:rPr>
              <a:t>Despite all these achievements, one of the major philosophers of Cognitive Science wrote recently:</a:t>
            </a:r>
          </a:p>
          <a:p>
            <a:pPr eaLnBrk="1" hangingPunct="1">
              <a:spcBef>
                <a:spcPct val="50000"/>
              </a:spcBef>
              <a:buFontTx/>
              <a:buNone/>
            </a:pPr>
            <a:r>
              <a:rPr lang="en-US" altLang="en-US" sz="2400">
                <a:latin typeface="Tahoma" panose="020B0604030504040204" pitchFamily="34" charset="0"/>
              </a:rPr>
              <a:t>“… the failure of artificial intelligence to produce successful simulation of routine commonsense cognitive competences is notorious, not to say scandalous. We still don't have the fabled machine that can make breakfast without burning down the house; or the one that can translate everyday English into everyday Italian, or the one that can summarize texts..” </a:t>
            </a:r>
            <a:r>
              <a:rPr lang="en-US" altLang="en-US" sz="2400" b="1">
                <a:latin typeface="Tahoma" panose="020B0604030504040204" pitchFamily="34" charset="0"/>
              </a:rPr>
              <a:t>(Jerry Fodor, The Mind doesn’t Work that Way, 2000, p.37).</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1"/>
          </p:nvPr>
        </p:nvSpPr>
        <p:spPr/>
        <p:txBody>
          <a:bodyPr/>
          <a:lstStyle/>
          <a:p>
            <a:pPr>
              <a:defRPr/>
            </a:pPr>
            <a:r>
              <a:rPr lang="en-US"/>
              <a:t>Dr. M. S. Uddin, CSE Dept, JU</a:t>
            </a:r>
          </a:p>
        </p:txBody>
      </p:sp>
      <p:sp>
        <p:nvSpPr>
          <p:cNvPr id="2969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54240DE-7442-43B1-AF0B-7A48C153837C}" type="slidenum">
              <a:rPr lang="en-US" altLang="en-US" sz="1400"/>
              <a:pPr>
                <a:spcBef>
                  <a:spcPct val="0"/>
                </a:spcBef>
                <a:buFontTx/>
                <a:buNone/>
              </a:pPr>
              <a:t>17</a:t>
            </a:fld>
            <a:endParaRPr lang="en-US" altLang="en-US" sz="1400"/>
          </a:p>
        </p:txBody>
      </p:sp>
      <p:sp>
        <p:nvSpPr>
          <p:cNvPr id="29700"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ja-JP" sz="2800">
                <a:solidFill>
                  <a:srgbClr val="00FFFF"/>
                </a:solidFill>
                <a:latin typeface="Century" panose="02040604050505020304" pitchFamily="18" charset="0"/>
                <a:ea typeface="MS PGothic" panose="020B0600070205080204" pitchFamily="34" charset="-128"/>
              </a:rPr>
              <a:t> </a:t>
            </a:r>
            <a:r>
              <a:rPr lang="en-US" altLang="en-US" b="1">
                <a:solidFill>
                  <a:srgbClr val="FD1B03"/>
                </a:solidFill>
                <a:latin typeface="Tahoma" panose="020B0604030504040204" pitchFamily="34" charset="0"/>
              </a:rPr>
              <a:t>AI Trend</a:t>
            </a:r>
            <a:endParaRPr lang="en-US" altLang="ja-JP" b="1">
              <a:solidFill>
                <a:srgbClr val="FD1B03"/>
              </a:solidFill>
              <a:latin typeface="Tahoma" panose="020B0604030504040204" pitchFamily="34" charset="0"/>
              <a:ea typeface="MS PGothic" panose="020B0600070205080204" pitchFamily="34" charset="-128"/>
            </a:endParaRPr>
          </a:p>
        </p:txBody>
      </p:sp>
      <p:sp>
        <p:nvSpPr>
          <p:cNvPr id="29701" name="Rectangle 3"/>
          <p:cNvSpPr>
            <a:spLocks noChangeArrowheads="1"/>
          </p:cNvSpPr>
          <p:nvPr/>
        </p:nvSpPr>
        <p:spPr bwMode="auto">
          <a:xfrm>
            <a:off x="762000" y="1524000"/>
            <a:ext cx="75438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Clr>
                <a:srgbClr val="FD1B03"/>
              </a:buClr>
              <a:buFont typeface="Wingdings" panose="05000000000000000000" pitchFamily="2" charset="2"/>
              <a:buChar char="v"/>
            </a:pPr>
            <a:r>
              <a:rPr lang="en-US" altLang="en-US" sz="2400" b="1">
                <a:latin typeface="Tahoma" panose="020B0604030504040204" pitchFamily="34" charset="0"/>
              </a:rPr>
              <a:t>Early AI concentrated on building intelligent machines that mimicked human behavior.</a:t>
            </a:r>
          </a:p>
          <a:p>
            <a:pPr algn="just" eaLnBrk="1" hangingPunct="1">
              <a:spcBef>
                <a:spcPct val="50000"/>
              </a:spcBef>
              <a:buClr>
                <a:srgbClr val="FD1B03"/>
              </a:buClr>
              <a:buFont typeface="Wingdings" panose="05000000000000000000" pitchFamily="2" charset="2"/>
              <a:buChar char="v"/>
            </a:pPr>
            <a:r>
              <a:rPr lang="en-US" altLang="en-US" sz="2400" b="1">
                <a:latin typeface="Tahoma" panose="020B0604030504040204" pitchFamily="34" charset="0"/>
              </a:rPr>
              <a:t>Present AI devoted to embedding AI algorithms and techniques (neural networks, genetic algorithms, fuzzy logic, and intelligent agents) into software to provide them with the ability to learn, optimize, and reason.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p:txBody>
          <a:bodyPr/>
          <a:lstStyle/>
          <a:p>
            <a:pPr>
              <a:defRPr/>
            </a:pPr>
            <a:r>
              <a:rPr lang="en-US"/>
              <a:t>Dr. M. S. Uddin, CSE Dept, JU</a:t>
            </a:r>
          </a:p>
        </p:txBody>
      </p:sp>
      <p:sp>
        <p:nvSpPr>
          <p:cNvPr id="512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50DAE02-CB3B-4660-BBC3-F64E66478AF5}" type="slidenum">
              <a:rPr lang="en-US" altLang="en-US" sz="1400"/>
              <a:pPr>
                <a:spcBef>
                  <a:spcPct val="0"/>
                </a:spcBef>
                <a:buFontTx/>
                <a:buNone/>
              </a:pPr>
              <a:t>2</a:t>
            </a:fld>
            <a:endParaRPr lang="en-US" altLang="en-US" sz="1400"/>
          </a:p>
        </p:txBody>
      </p:sp>
      <p:sp>
        <p:nvSpPr>
          <p:cNvPr id="5124" name="Rectangle 2"/>
          <p:cNvSpPr>
            <a:spLocks noChangeArrowheads="1"/>
          </p:cNvSpPr>
          <p:nvPr/>
        </p:nvSpPr>
        <p:spPr bwMode="auto">
          <a:xfrm>
            <a:off x="0" y="457200"/>
            <a:ext cx="922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ja-JP" sz="2800">
                <a:solidFill>
                  <a:srgbClr val="00FFFF"/>
                </a:solidFill>
                <a:latin typeface="Century" panose="02040604050505020304" pitchFamily="18" charset="0"/>
                <a:ea typeface="MS PGothic" panose="020B0600070205080204" pitchFamily="34" charset="-128"/>
              </a:rPr>
              <a:t> </a:t>
            </a:r>
            <a:r>
              <a:rPr lang="en-US" altLang="ja-JP" sz="3600" b="1">
                <a:solidFill>
                  <a:srgbClr val="FD1B03"/>
                </a:solidFill>
                <a:latin typeface="Tahoma" panose="020B0604030504040204" pitchFamily="34" charset="0"/>
                <a:ea typeface="MS PGothic" panose="020B0600070205080204" pitchFamily="34" charset="-128"/>
              </a:rPr>
              <a:t>What is Artificial Intelligence?</a:t>
            </a:r>
          </a:p>
        </p:txBody>
      </p:sp>
      <p:sp>
        <p:nvSpPr>
          <p:cNvPr id="5125" name="Rectangle 4"/>
          <p:cNvSpPr>
            <a:spLocks noChangeArrowheads="1"/>
          </p:cNvSpPr>
          <p:nvPr/>
        </p:nvSpPr>
        <p:spPr bwMode="auto">
          <a:xfrm>
            <a:off x="304800" y="1295400"/>
            <a:ext cx="4191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rgbClr val="FD1B03"/>
              </a:buClr>
            </a:pPr>
            <a:r>
              <a:rPr lang="en-US" altLang="ja-JP" sz="2000" b="1">
                <a:latin typeface="Tahoma" panose="020B0604030504040204" pitchFamily="34" charset="0"/>
                <a:ea typeface="MS PGothic" panose="020B0600070205080204" pitchFamily="34" charset="-128"/>
              </a:rPr>
              <a:t>AI is a branch of Computer Science concerned with the study and creation of computer systems that exhibit some form of intelligence</a:t>
            </a:r>
          </a:p>
          <a:p>
            <a:pPr eaLnBrk="1" hangingPunct="1">
              <a:buClr>
                <a:srgbClr val="FD1B03"/>
              </a:buClr>
            </a:pPr>
            <a:r>
              <a:rPr lang="en-US" altLang="ja-JP" sz="2000" b="1">
                <a:latin typeface="Tahoma" panose="020B0604030504040204" pitchFamily="34" charset="0"/>
                <a:ea typeface="MS PGothic" panose="020B0600070205080204" pitchFamily="34" charset="-128"/>
              </a:rPr>
              <a:t>Learn new concepts</a:t>
            </a:r>
          </a:p>
          <a:p>
            <a:pPr eaLnBrk="1" hangingPunct="1">
              <a:buClr>
                <a:srgbClr val="FD1B03"/>
              </a:buClr>
            </a:pPr>
            <a:r>
              <a:rPr lang="en-US" altLang="ja-JP" sz="2000" b="1">
                <a:latin typeface="Tahoma" panose="020B0604030504040204" pitchFamily="34" charset="0"/>
                <a:ea typeface="MS PGothic" panose="020B0600070205080204" pitchFamily="34" charset="-128"/>
              </a:rPr>
              <a:t>Reason and draw useful conclusions about the world</a:t>
            </a:r>
          </a:p>
          <a:p>
            <a:pPr eaLnBrk="1" hangingPunct="1">
              <a:buClr>
                <a:srgbClr val="FD1B03"/>
              </a:buClr>
            </a:pPr>
            <a:r>
              <a:rPr lang="en-US" altLang="ja-JP" sz="2000" b="1">
                <a:latin typeface="Tahoma" panose="020B0604030504040204" pitchFamily="34" charset="0"/>
                <a:ea typeface="MS PGothic" panose="020B0600070205080204" pitchFamily="34" charset="-128"/>
              </a:rPr>
              <a:t>Understand a natural language or perceive and comprehend a visual scene </a:t>
            </a:r>
          </a:p>
          <a:p>
            <a:pPr eaLnBrk="1" hangingPunct="1">
              <a:buClr>
                <a:srgbClr val="FD1B03"/>
              </a:buClr>
            </a:pPr>
            <a:r>
              <a:rPr lang="en-US" altLang="ja-JP" sz="2000" b="1">
                <a:latin typeface="Tahoma" panose="020B0604030504040204" pitchFamily="34" charset="0"/>
                <a:ea typeface="MS PGothic" panose="020B0600070205080204" pitchFamily="34" charset="-128"/>
              </a:rPr>
              <a:t>Perform other types of feats that require human types of intelligence</a:t>
            </a:r>
          </a:p>
        </p:txBody>
      </p:sp>
      <p:sp>
        <p:nvSpPr>
          <p:cNvPr id="5126" name="Rectangle 5"/>
          <p:cNvSpPr>
            <a:spLocks noChangeArrowheads="1"/>
          </p:cNvSpPr>
          <p:nvPr/>
        </p:nvSpPr>
        <p:spPr bwMode="auto">
          <a:xfrm>
            <a:off x="4800600" y="1143000"/>
            <a:ext cx="41910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US" altLang="ja-JP" sz="2800" b="1">
                <a:solidFill>
                  <a:srgbClr val="FD1B03"/>
                </a:solidFill>
                <a:latin typeface="Tahoma" panose="020B0604030504040204" pitchFamily="34" charset="0"/>
                <a:ea typeface="MS PGothic" panose="020B0600070205080204" pitchFamily="34" charset="-128"/>
              </a:rPr>
              <a:t>Goal of AI:</a:t>
            </a:r>
            <a:r>
              <a:rPr lang="en-US" altLang="ja-JP">
                <a:latin typeface="Tahoma" panose="020B0604030504040204" pitchFamily="34" charset="0"/>
                <a:ea typeface="MS PGothic" panose="020B0600070205080204" pitchFamily="34" charset="-128"/>
              </a:rPr>
              <a:t> make machines do things that would require intelligence if done by humans</a:t>
            </a:r>
            <a:r>
              <a:rPr lang="en-US" altLang="ja-JP">
                <a:ea typeface="MS PGothic" panose="020B0600070205080204" pitchFamily="34" charset="-128"/>
              </a:rPr>
              <a:t>.</a:t>
            </a:r>
          </a:p>
          <a:p>
            <a:pPr eaLnBrk="1" hangingPunct="1"/>
            <a:endParaRPr lang="en-US" altLang="ja-JP" sz="2800">
              <a:ea typeface="MS PGothic" panose="020B0600070205080204" pitchFamily="34" charset="-128"/>
            </a:endParaRPr>
          </a:p>
        </p:txBody>
      </p:sp>
      <p:pic>
        <p:nvPicPr>
          <p:cNvPr id="5127" name="Picture 6" descr="Imag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124325"/>
            <a:ext cx="1066800" cy="16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7" descr="Imag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4114800"/>
            <a:ext cx="2438400" cy="162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2"/>
          <p:cNvSpPr>
            <a:spLocks noGrp="1"/>
          </p:cNvSpPr>
          <p:nvPr>
            <p:ph type="ftr" sz="quarter" idx="11"/>
          </p:nvPr>
        </p:nvSpPr>
        <p:spPr/>
        <p:txBody>
          <a:bodyPr/>
          <a:lstStyle/>
          <a:p>
            <a:pPr>
              <a:defRPr/>
            </a:pPr>
            <a:r>
              <a:rPr lang="en-US"/>
              <a:t>Dr. M. S. Uddin, CSE Dept, JU</a:t>
            </a:r>
          </a:p>
        </p:txBody>
      </p:sp>
      <p:sp>
        <p:nvSpPr>
          <p:cNvPr id="717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3BF823C-05F3-4C5F-A0DC-F79BA06A5829}" type="slidenum">
              <a:rPr lang="en-US" altLang="en-US" sz="1400"/>
              <a:pPr>
                <a:spcBef>
                  <a:spcPct val="0"/>
                </a:spcBef>
                <a:buFontTx/>
                <a:buNone/>
              </a:pPr>
              <a:t>3</a:t>
            </a:fld>
            <a:endParaRPr lang="en-US" altLang="en-US" sz="1400"/>
          </a:p>
        </p:txBody>
      </p:sp>
      <p:sp>
        <p:nvSpPr>
          <p:cNvPr id="7172"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ja-JP" sz="2800">
                <a:solidFill>
                  <a:srgbClr val="00FFFF"/>
                </a:solidFill>
                <a:latin typeface="Century" panose="02040604050505020304" pitchFamily="18" charset="0"/>
                <a:ea typeface="MS PGothic" panose="020B0600070205080204" pitchFamily="34" charset="-128"/>
              </a:rPr>
              <a:t> </a:t>
            </a:r>
            <a:r>
              <a:rPr lang="en-US" altLang="ja-JP" b="1">
                <a:solidFill>
                  <a:srgbClr val="FD1B03"/>
                </a:solidFill>
                <a:latin typeface="Tahoma" panose="020B0604030504040204" pitchFamily="34" charset="0"/>
                <a:ea typeface="MS PGothic" panose="020B0600070205080204" pitchFamily="34" charset="-128"/>
              </a:rPr>
              <a:t>What is Artificial Intelligence</a:t>
            </a:r>
            <a:r>
              <a:rPr lang="en-US" altLang="ja-JP" sz="3600" b="1">
                <a:solidFill>
                  <a:srgbClr val="FD1B03"/>
                </a:solidFill>
                <a:latin typeface="Tahoma" panose="020B0604030504040204" pitchFamily="34" charset="0"/>
                <a:ea typeface="MS PGothic" panose="020B0600070205080204" pitchFamily="34" charset="-128"/>
              </a:rPr>
              <a:t>?</a:t>
            </a:r>
          </a:p>
        </p:txBody>
      </p:sp>
      <p:sp>
        <p:nvSpPr>
          <p:cNvPr id="7173" name="Rectangle 5" descr="Rectangle: Click to edit Master text styles&#10;Second level&#10;Third level&#10;Fourth level&#10;Fifth level"/>
          <p:cNvSpPr>
            <a:spLocks noChangeArrowheads="1"/>
          </p:cNvSpPr>
          <p:nvPr/>
        </p:nvSpPr>
        <p:spPr bwMode="auto">
          <a:xfrm>
            <a:off x="609600" y="1905000"/>
            <a:ext cx="8077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buFontTx/>
              <a:buNone/>
            </a:pPr>
            <a:r>
              <a:rPr lang="en-US" altLang="en-US" sz="2800"/>
              <a:t>   </a:t>
            </a:r>
            <a:r>
              <a:rPr lang="en-US" altLang="en-US" sz="2400" b="1">
                <a:latin typeface="Tahoma" panose="020B0604030504040204" pitchFamily="34" charset="0"/>
              </a:rPr>
              <a:t>AI is Discipline that systematizes and automates intellectual tasks to create machines to</a:t>
            </a:r>
          </a:p>
        </p:txBody>
      </p:sp>
      <p:graphicFrame>
        <p:nvGraphicFramePr>
          <p:cNvPr id="181254" name="Group 6"/>
          <p:cNvGraphicFramePr>
            <a:graphicFrameLocks noGrp="1"/>
          </p:cNvGraphicFramePr>
          <p:nvPr>
            <p:ph type="tbl" idx="4294967295"/>
          </p:nvPr>
        </p:nvGraphicFramePr>
        <p:xfrm>
          <a:off x="1143000" y="3200400"/>
          <a:ext cx="6629400" cy="1371600"/>
        </p:xfrm>
        <a:graphic>
          <a:graphicData uri="http://schemas.openxmlformats.org/drawingml/2006/table">
            <a:tbl>
              <a:tblPr/>
              <a:tblGrid>
                <a:gridCol w="3314700">
                  <a:extLst>
                    <a:ext uri="{9D8B030D-6E8A-4147-A177-3AD203B41FA5}">
                      <a16:colId xmlns:a16="http://schemas.microsoft.com/office/drawing/2014/main" val="20000"/>
                    </a:ext>
                  </a:extLst>
                </a:gridCol>
                <a:gridCol w="3314700">
                  <a:extLst>
                    <a:ext uri="{9D8B030D-6E8A-4147-A177-3AD203B41FA5}">
                      <a16:colId xmlns:a16="http://schemas.microsoft.com/office/drawing/2014/main" val="20001"/>
                    </a:ext>
                  </a:extLst>
                </a:gridCol>
              </a:tblGrid>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D1B03"/>
                          </a:solidFill>
                          <a:effectLst/>
                          <a:latin typeface="Tahoma" pitchFamily="34" charset="0"/>
                        </a:rPr>
                        <a:t>Act like humans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D1B03"/>
                          </a:solidFill>
                          <a:effectLst/>
                          <a:latin typeface="Tahoma" pitchFamily="34" charset="0"/>
                        </a:rPr>
                        <a:t>Act rationally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D1B03"/>
                          </a:solidFill>
                          <a:effectLst/>
                          <a:latin typeface="Tahoma" pitchFamily="34" charset="0"/>
                        </a:rPr>
                        <a:t>Think like humans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D1B03"/>
                          </a:solidFill>
                          <a:effectLst/>
                          <a:latin typeface="Tahoma" pitchFamily="34" charset="0"/>
                        </a:rPr>
                        <a:t>Think rationally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Dr. M. S. Uddin, CSE Dept, JU</a:t>
            </a:r>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E00E58F-742E-473C-8E36-90D82ABA421B}" type="slidenum">
              <a:rPr lang="en-US" altLang="en-US" sz="1400"/>
              <a:pPr>
                <a:spcBef>
                  <a:spcPct val="0"/>
                </a:spcBef>
                <a:buFontTx/>
                <a:buNone/>
              </a:pPr>
              <a:t>4</a:t>
            </a:fld>
            <a:endParaRPr lang="en-US" altLang="en-US" sz="1400"/>
          </a:p>
        </p:txBody>
      </p:sp>
      <p:sp>
        <p:nvSpPr>
          <p:cNvPr id="238594" name="Rectangle 2"/>
          <p:cNvSpPr>
            <a:spLocks noGrp="1" noChangeArrowheads="1"/>
          </p:cNvSpPr>
          <p:nvPr>
            <p:ph type="title"/>
          </p:nvPr>
        </p:nvSpPr>
        <p:spPr>
          <a:xfrm>
            <a:off x="1066800" y="0"/>
            <a:ext cx="7620000" cy="1143000"/>
          </a:xfrm>
        </p:spPr>
        <p:txBody>
          <a:bodyPr/>
          <a:lstStyle/>
          <a:p>
            <a:pPr eaLnBrk="1" hangingPunct="1">
              <a:defRPr/>
            </a:pPr>
            <a:r>
              <a:rPr lang="en-US" sz="3200" b="1" smtClean="0">
                <a:solidFill>
                  <a:srgbClr val="FD1B03"/>
                </a:solidFill>
                <a:effectLst>
                  <a:outerShdw blurRad="38100" dist="38100" dir="2700000" algn="tl">
                    <a:srgbClr val="000000"/>
                  </a:outerShdw>
                </a:effectLst>
                <a:latin typeface="Tahoma" pitchFamily="34" charset="0"/>
              </a:rPr>
              <a:t>Act Like Humans</a:t>
            </a:r>
          </a:p>
        </p:txBody>
      </p:sp>
      <p:sp>
        <p:nvSpPr>
          <p:cNvPr id="238595" name="Rectangle 3"/>
          <p:cNvSpPr>
            <a:spLocks noGrp="1" noChangeArrowheads="1"/>
          </p:cNvSpPr>
          <p:nvPr>
            <p:ph type="body" idx="1"/>
          </p:nvPr>
        </p:nvSpPr>
        <p:spPr>
          <a:xfrm>
            <a:off x="609600" y="1371600"/>
            <a:ext cx="8229600" cy="4876800"/>
          </a:xfrm>
        </p:spPr>
        <p:txBody>
          <a:bodyPr/>
          <a:lstStyle/>
          <a:p>
            <a:pPr algn="just" eaLnBrk="1" hangingPunct="1">
              <a:lnSpc>
                <a:spcPct val="90000"/>
              </a:lnSpc>
            </a:pPr>
            <a:r>
              <a:rPr lang="en-US" altLang="en-US" sz="2800" smtClean="0"/>
              <a:t>The goal of AI is to create computer systems that perform functions that are assumed to require intelligence when done by humans</a:t>
            </a:r>
          </a:p>
          <a:p>
            <a:pPr eaLnBrk="1" hangingPunct="1">
              <a:lnSpc>
                <a:spcPct val="90000"/>
              </a:lnSpc>
              <a:buFontTx/>
              <a:buNone/>
            </a:pPr>
            <a:r>
              <a:rPr lang="en-US" altLang="en-US" sz="2800" smtClean="0">
                <a:sym typeface="Wingdings" panose="05000000000000000000" pitchFamily="2" charset="2"/>
              </a:rPr>
              <a:t> </a:t>
            </a:r>
            <a:r>
              <a:rPr lang="en-US" altLang="en-US" sz="2800" smtClean="0"/>
              <a:t>Methodology: </a:t>
            </a:r>
            <a:br>
              <a:rPr lang="en-US" altLang="en-US" sz="2800" smtClean="0"/>
            </a:br>
            <a:r>
              <a:rPr lang="en-US" altLang="en-US" sz="2800" smtClean="0"/>
              <a:t>Take a task at which people are better, e.g.:</a:t>
            </a:r>
          </a:p>
          <a:p>
            <a:pPr lvl="1" eaLnBrk="1" hangingPunct="1">
              <a:lnSpc>
                <a:spcPct val="90000"/>
              </a:lnSpc>
              <a:buClr>
                <a:srgbClr val="800000"/>
              </a:buClr>
            </a:pPr>
            <a:r>
              <a:rPr lang="en-US" altLang="en-US" sz="2400" smtClean="0">
                <a:solidFill>
                  <a:srgbClr val="800000"/>
                </a:solidFill>
              </a:rPr>
              <a:t>Prove a theorem</a:t>
            </a:r>
          </a:p>
          <a:p>
            <a:pPr lvl="1" eaLnBrk="1" hangingPunct="1">
              <a:lnSpc>
                <a:spcPct val="90000"/>
              </a:lnSpc>
              <a:buClr>
                <a:srgbClr val="800000"/>
              </a:buClr>
            </a:pPr>
            <a:r>
              <a:rPr lang="en-US" altLang="en-US" sz="2400" smtClean="0">
                <a:solidFill>
                  <a:srgbClr val="800000"/>
                </a:solidFill>
              </a:rPr>
              <a:t>Play chess</a:t>
            </a:r>
          </a:p>
          <a:p>
            <a:pPr lvl="1" eaLnBrk="1" hangingPunct="1">
              <a:lnSpc>
                <a:spcPct val="90000"/>
              </a:lnSpc>
              <a:buClr>
                <a:srgbClr val="800000"/>
              </a:buClr>
            </a:pPr>
            <a:r>
              <a:rPr lang="en-US" altLang="en-US" sz="2400" smtClean="0">
                <a:solidFill>
                  <a:srgbClr val="800000"/>
                </a:solidFill>
              </a:rPr>
              <a:t>Plan a surgical operation</a:t>
            </a:r>
          </a:p>
          <a:p>
            <a:pPr lvl="1" eaLnBrk="1" hangingPunct="1">
              <a:lnSpc>
                <a:spcPct val="90000"/>
              </a:lnSpc>
              <a:buClr>
                <a:srgbClr val="800000"/>
              </a:buClr>
            </a:pPr>
            <a:r>
              <a:rPr lang="en-US" altLang="en-US" sz="2400" smtClean="0">
                <a:solidFill>
                  <a:srgbClr val="800000"/>
                </a:solidFill>
              </a:rPr>
              <a:t>Diagnose a disease</a:t>
            </a:r>
          </a:p>
          <a:p>
            <a:pPr lvl="1" eaLnBrk="1" hangingPunct="1">
              <a:lnSpc>
                <a:spcPct val="90000"/>
              </a:lnSpc>
              <a:buClr>
                <a:srgbClr val="800000"/>
              </a:buClr>
            </a:pPr>
            <a:r>
              <a:rPr lang="en-US" altLang="en-US" sz="2400" smtClean="0">
                <a:solidFill>
                  <a:srgbClr val="800000"/>
                </a:solidFill>
              </a:rPr>
              <a:t>Navigate in a building</a:t>
            </a:r>
            <a:endParaRPr lang="en-US" altLang="en-US" sz="2400" smtClean="0"/>
          </a:p>
          <a:p>
            <a:pPr eaLnBrk="1" hangingPunct="1">
              <a:lnSpc>
                <a:spcPct val="90000"/>
              </a:lnSpc>
              <a:buFontTx/>
              <a:buNone/>
            </a:pPr>
            <a:r>
              <a:rPr lang="en-US" altLang="en-US" sz="2800" smtClean="0"/>
              <a:t>	and make a computer do it</a:t>
            </a:r>
          </a:p>
          <a:p>
            <a:pPr eaLnBrk="1" hangingPunct="1">
              <a:lnSpc>
                <a:spcPct val="90000"/>
              </a:lnSpc>
              <a:buFontTx/>
              <a:buNone/>
            </a:pPr>
            <a:endParaRPr lang="en-US" alt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85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Dr. M. S. Uddin, CSE Dept, JU</a:t>
            </a:r>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41331F7-CBAD-4BAC-B85B-4F336DA09C11}" type="slidenum">
              <a:rPr lang="en-US" altLang="en-US" sz="1400"/>
              <a:pPr>
                <a:spcBef>
                  <a:spcPct val="0"/>
                </a:spcBef>
                <a:buFontTx/>
                <a:buNone/>
              </a:pPr>
              <a:t>5</a:t>
            </a:fld>
            <a:endParaRPr lang="en-US" altLang="en-US" sz="1400"/>
          </a:p>
        </p:txBody>
      </p:sp>
      <p:sp>
        <p:nvSpPr>
          <p:cNvPr id="240642" name="Rectangle 2"/>
          <p:cNvSpPr>
            <a:spLocks noGrp="1" noChangeArrowheads="1"/>
          </p:cNvSpPr>
          <p:nvPr>
            <p:ph type="title"/>
          </p:nvPr>
        </p:nvSpPr>
        <p:spPr>
          <a:xfrm>
            <a:off x="1066800" y="76200"/>
            <a:ext cx="7620000" cy="1143000"/>
          </a:xfrm>
        </p:spPr>
        <p:txBody>
          <a:bodyPr/>
          <a:lstStyle/>
          <a:p>
            <a:pPr eaLnBrk="1" hangingPunct="1">
              <a:defRPr/>
            </a:pPr>
            <a:r>
              <a:rPr lang="en-US" sz="3200" b="1" smtClean="0">
                <a:solidFill>
                  <a:srgbClr val="FD1B03"/>
                </a:solidFill>
                <a:effectLst>
                  <a:outerShdw blurRad="38100" dist="38100" dir="2700000" algn="tl">
                    <a:srgbClr val="000000"/>
                  </a:outerShdw>
                </a:effectLst>
                <a:latin typeface="Tahoma" pitchFamily="34" charset="0"/>
              </a:rPr>
              <a:t>Think Like Humans</a:t>
            </a:r>
          </a:p>
        </p:txBody>
      </p:sp>
      <p:sp>
        <p:nvSpPr>
          <p:cNvPr id="240643" name="Rectangle 3"/>
          <p:cNvSpPr>
            <a:spLocks noGrp="1" noChangeArrowheads="1"/>
          </p:cNvSpPr>
          <p:nvPr>
            <p:ph type="body" idx="1"/>
          </p:nvPr>
        </p:nvSpPr>
        <p:spPr>
          <a:xfrm>
            <a:off x="838200" y="1752600"/>
            <a:ext cx="7772400" cy="4114800"/>
          </a:xfrm>
        </p:spPr>
        <p:txBody>
          <a:bodyPr/>
          <a:lstStyle/>
          <a:p>
            <a:pPr eaLnBrk="1" hangingPunct="1">
              <a:lnSpc>
                <a:spcPct val="80000"/>
              </a:lnSpc>
            </a:pPr>
            <a:r>
              <a:rPr lang="en-US" altLang="en-US" sz="2800" smtClean="0"/>
              <a:t>How the computer performs functions does matter</a:t>
            </a:r>
          </a:p>
          <a:p>
            <a:pPr eaLnBrk="1" hangingPunct="1">
              <a:lnSpc>
                <a:spcPct val="80000"/>
              </a:lnSpc>
            </a:pPr>
            <a:r>
              <a:rPr lang="en-US" altLang="en-US" sz="2800" smtClean="0"/>
              <a:t>Comparison of the traces of the reasoning steps (cognitive science)</a:t>
            </a:r>
          </a:p>
          <a:p>
            <a:pPr eaLnBrk="1" hangingPunct="1">
              <a:lnSpc>
                <a:spcPct val="80000"/>
              </a:lnSpc>
            </a:pPr>
            <a:r>
              <a:rPr lang="en-US" altLang="en-US" sz="2800" smtClean="0"/>
              <a:t>But, do we want to duplicate human imperfections?</a:t>
            </a:r>
          </a:p>
          <a:p>
            <a:pPr eaLnBrk="1" hangingPunct="1">
              <a:lnSpc>
                <a:spcPct val="80000"/>
              </a:lnSpc>
            </a:pPr>
            <a:r>
              <a:rPr lang="en-US" altLang="en-US" sz="2800" smtClean="0">
                <a:solidFill>
                  <a:srgbClr val="5F5F5F"/>
                </a:solidFill>
              </a:rPr>
              <a:t>Role of explicit symbolic knowledge</a:t>
            </a:r>
            <a:br>
              <a:rPr lang="en-US" altLang="en-US" sz="2800" smtClean="0">
                <a:solidFill>
                  <a:srgbClr val="5F5F5F"/>
                </a:solidFill>
              </a:rPr>
            </a:br>
            <a:r>
              <a:rPr lang="en-US" altLang="en-US" sz="2800" smtClean="0">
                <a:solidFill>
                  <a:srgbClr val="5F5F5F"/>
                </a:solidFill>
              </a:rPr>
              <a:t>(lemmas, concepts, …)</a:t>
            </a:r>
          </a:p>
          <a:p>
            <a:pPr eaLnBrk="1" hangingPunct="1">
              <a:lnSpc>
                <a:spcPct val="80000"/>
              </a:lnSpc>
            </a:pPr>
            <a:r>
              <a:rPr lang="en-US" altLang="en-US" sz="2800" smtClean="0">
                <a:solidFill>
                  <a:srgbClr val="5F5F5F"/>
                </a:solidFill>
              </a:rPr>
              <a:t>Pattern recognition </a:t>
            </a:r>
            <a:r>
              <a:rPr lang="en-US" altLang="en-US" sz="2800" smtClean="0">
                <a:solidFill>
                  <a:srgbClr val="5F5F5F"/>
                </a:solidFill>
                <a:sym typeface="Wingdings" panose="05000000000000000000" pitchFamily="2" charset="2"/>
              </a:rPr>
              <a:t> Neural nets</a:t>
            </a:r>
          </a:p>
          <a:p>
            <a:pPr eaLnBrk="1" hangingPunct="1">
              <a:lnSpc>
                <a:spcPct val="80000"/>
              </a:lnSpc>
            </a:pPr>
            <a:r>
              <a:rPr lang="en-US" altLang="en-US" sz="2800" smtClean="0">
                <a:solidFill>
                  <a:srgbClr val="5F5F5F"/>
                </a:solidFill>
                <a:sym typeface="Wingdings" panose="05000000000000000000" pitchFamily="2" charset="2"/>
              </a:rPr>
              <a:t>Still a research topic: from signals to symbols</a:t>
            </a:r>
          </a:p>
          <a:p>
            <a:pPr eaLnBrk="1" hangingPunct="1">
              <a:lnSpc>
                <a:spcPct val="80000"/>
              </a:lnSpc>
            </a:pPr>
            <a:endParaRPr lang="en-US" altLang="en-US" sz="2800" smtClean="0">
              <a:solidFill>
                <a:srgbClr val="5F5F5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06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Dr. M. S. Uddin, CSE Dept, JU</a:t>
            </a:r>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32EDC4C-A43E-4739-97F5-4239A9F39C2C}" type="slidenum">
              <a:rPr lang="en-US" altLang="en-US" sz="1400"/>
              <a:pPr>
                <a:spcBef>
                  <a:spcPct val="0"/>
                </a:spcBef>
                <a:buFontTx/>
                <a:buNone/>
              </a:pPr>
              <a:t>6</a:t>
            </a:fld>
            <a:endParaRPr lang="en-US" altLang="en-US" sz="1400"/>
          </a:p>
        </p:txBody>
      </p:sp>
      <p:sp>
        <p:nvSpPr>
          <p:cNvPr id="239618" name="Rectangle 2"/>
          <p:cNvSpPr>
            <a:spLocks noGrp="1" noChangeArrowheads="1"/>
          </p:cNvSpPr>
          <p:nvPr>
            <p:ph type="title"/>
          </p:nvPr>
        </p:nvSpPr>
        <p:spPr>
          <a:xfrm>
            <a:off x="1066800" y="381000"/>
            <a:ext cx="7620000" cy="381000"/>
          </a:xfrm>
        </p:spPr>
        <p:txBody>
          <a:bodyPr/>
          <a:lstStyle/>
          <a:p>
            <a:pPr eaLnBrk="1" hangingPunct="1">
              <a:defRPr/>
            </a:pPr>
            <a:r>
              <a:rPr lang="en-US" sz="3200" b="1" smtClean="0">
                <a:solidFill>
                  <a:srgbClr val="FD1B03"/>
                </a:solidFill>
                <a:effectLst>
                  <a:outerShdw blurRad="38100" dist="38100" dir="2700000" algn="tl">
                    <a:srgbClr val="000000"/>
                  </a:outerShdw>
                </a:effectLst>
                <a:latin typeface="Tahoma" pitchFamily="34" charset="0"/>
              </a:rPr>
              <a:t>Think/Act Rationally</a:t>
            </a:r>
          </a:p>
        </p:txBody>
      </p:sp>
      <p:sp>
        <p:nvSpPr>
          <p:cNvPr id="239619" name="Rectangle 3"/>
          <p:cNvSpPr>
            <a:spLocks noGrp="1" noChangeArrowheads="1"/>
          </p:cNvSpPr>
          <p:nvPr>
            <p:ph type="body" idx="1"/>
          </p:nvPr>
        </p:nvSpPr>
        <p:spPr>
          <a:xfrm>
            <a:off x="685800" y="1371600"/>
            <a:ext cx="7924800" cy="4953000"/>
          </a:xfrm>
        </p:spPr>
        <p:txBody>
          <a:bodyPr/>
          <a:lstStyle/>
          <a:p>
            <a:pPr algn="just" eaLnBrk="1" hangingPunct="1"/>
            <a:r>
              <a:rPr lang="en-US" altLang="en-US" smtClean="0"/>
              <a:t>Always make the “best” decision given what is available (knowledge, time, resources)</a:t>
            </a:r>
          </a:p>
          <a:p>
            <a:pPr algn="just" eaLnBrk="1" hangingPunct="1"/>
            <a:r>
              <a:rPr lang="en-US" altLang="en-US" smtClean="0">
                <a:sym typeface="Wingdings" panose="05000000000000000000" pitchFamily="2" charset="2"/>
              </a:rPr>
              <a:t>“best”  maximizes the </a:t>
            </a:r>
            <a:r>
              <a:rPr lang="en-US" altLang="en-US" b="1" smtClean="0">
                <a:sym typeface="Wingdings" panose="05000000000000000000" pitchFamily="2" charset="2"/>
              </a:rPr>
              <a:t>expected</a:t>
            </a:r>
            <a:r>
              <a:rPr lang="en-US" altLang="en-US" smtClean="0">
                <a:sym typeface="Wingdings" panose="05000000000000000000" pitchFamily="2" charset="2"/>
              </a:rPr>
              <a:t> value of a </a:t>
            </a:r>
            <a:r>
              <a:rPr lang="en-US" altLang="en-US" b="1" smtClean="0">
                <a:sym typeface="Wingdings" panose="05000000000000000000" pitchFamily="2" charset="2"/>
              </a:rPr>
              <a:t>utility function</a:t>
            </a:r>
            <a:r>
              <a:rPr lang="en-US" altLang="en-US" smtClean="0">
                <a:sym typeface="Wingdings" panose="05000000000000000000" pitchFamily="2" charset="2"/>
              </a:rPr>
              <a:t> (</a:t>
            </a:r>
            <a:r>
              <a:rPr lang="en-US" altLang="en-US" b="1" smtClean="0">
                <a:sym typeface="Symbol" panose="05050102010706020507" pitchFamily="18" charset="2"/>
              </a:rPr>
              <a:t></a:t>
            </a:r>
            <a:r>
              <a:rPr lang="en-US" altLang="en-US" smtClean="0">
                <a:sym typeface="Symbol" panose="05050102010706020507" pitchFamily="18" charset="2"/>
              </a:rPr>
              <a:t> perfection)</a:t>
            </a:r>
          </a:p>
          <a:p>
            <a:pPr algn="just" eaLnBrk="1" hangingPunct="1"/>
            <a:r>
              <a:rPr lang="en-US" altLang="en-US" smtClean="0">
                <a:solidFill>
                  <a:srgbClr val="800000"/>
                </a:solidFill>
              </a:rPr>
              <a:t>Strong ties to economics (e.g., game theory), probabilistic modeling, and control theory</a:t>
            </a:r>
          </a:p>
          <a:p>
            <a:pPr algn="just" eaLnBrk="1" hangingPunct="1"/>
            <a:r>
              <a:rPr lang="en-US" altLang="en-US" smtClean="0">
                <a:solidFill>
                  <a:srgbClr val="800000"/>
                </a:solidFill>
              </a:rPr>
              <a:t>But, to some extent, the role of consciousness, emotions, or fear of dying on intelligence is ignored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96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1"/>
          </p:nvPr>
        </p:nvSpPr>
        <p:spPr/>
        <p:txBody>
          <a:bodyPr/>
          <a:lstStyle/>
          <a:p>
            <a:pPr>
              <a:defRPr/>
            </a:pPr>
            <a:r>
              <a:rPr lang="en-US"/>
              <a:t>Dr. M. S. Uddin, CSE Dept, JU</a:t>
            </a:r>
          </a:p>
        </p:txBody>
      </p:sp>
      <p:sp>
        <p:nvSpPr>
          <p:cNvPr id="1229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AFAB064-54E0-4B57-967D-03CAF98C40EA}" type="slidenum">
              <a:rPr lang="en-US" altLang="en-US" sz="1400"/>
              <a:pPr>
                <a:spcBef>
                  <a:spcPct val="0"/>
                </a:spcBef>
                <a:buFontTx/>
                <a:buNone/>
              </a:pPr>
              <a:t>7</a:t>
            </a:fld>
            <a:endParaRPr lang="en-US" altLang="en-US" sz="1400"/>
          </a:p>
        </p:txBody>
      </p:sp>
      <p:sp>
        <p:nvSpPr>
          <p:cNvPr id="12292"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ja-JP" sz="2800">
                <a:solidFill>
                  <a:srgbClr val="00FFFF"/>
                </a:solidFill>
                <a:latin typeface="Century" panose="02040604050505020304" pitchFamily="18" charset="0"/>
                <a:ea typeface="MS PGothic" panose="020B0600070205080204" pitchFamily="34" charset="-128"/>
              </a:rPr>
              <a:t> </a:t>
            </a:r>
            <a:r>
              <a:rPr lang="en-US" altLang="ja-JP" b="1">
                <a:solidFill>
                  <a:srgbClr val="FD1B03"/>
                </a:solidFill>
                <a:latin typeface="Tahoma" panose="020B0604030504040204" pitchFamily="34" charset="0"/>
                <a:ea typeface="MS PGothic" panose="020B0600070205080204" pitchFamily="34" charset="-128"/>
              </a:rPr>
              <a:t>Intelligent Machine</a:t>
            </a:r>
            <a:endParaRPr lang="en-US" altLang="ja-JP">
              <a:solidFill>
                <a:srgbClr val="FD1B03"/>
              </a:solidFill>
              <a:latin typeface="Tahoma" panose="020B0604030504040204" pitchFamily="34" charset="0"/>
              <a:ea typeface="MS Mincho" pitchFamily="49" charset="-128"/>
            </a:endParaRPr>
          </a:p>
        </p:txBody>
      </p:sp>
      <p:sp>
        <p:nvSpPr>
          <p:cNvPr id="12293" name="Rectangle 5"/>
          <p:cNvSpPr>
            <a:spLocks noChangeArrowheads="1"/>
          </p:cNvSpPr>
          <p:nvPr/>
        </p:nvSpPr>
        <p:spPr bwMode="auto">
          <a:xfrm>
            <a:off x="457200" y="1066800"/>
            <a:ext cx="81788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r>
              <a:rPr lang="en-US" altLang="en-US" sz="1800" b="1">
                <a:latin typeface="Tahoma" panose="020B0604030504040204" pitchFamily="34" charset="0"/>
              </a:rPr>
              <a:t>Alan Turing's 1950 article </a:t>
            </a:r>
            <a:r>
              <a:rPr lang="en-US" altLang="en-US" sz="1800" b="1" i="1">
                <a:latin typeface="Tahoma" panose="020B0604030504040204" pitchFamily="34" charset="0"/>
              </a:rPr>
              <a:t>Computing Machinery and Intelligence</a:t>
            </a:r>
            <a:r>
              <a:rPr lang="en-US" altLang="en-US" sz="1800" b="1">
                <a:latin typeface="Tahoma" panose="020B0604030504040204" pitchFamily="34" charset="0"/>
              </a:rPr>
              <a:t> discussed conditions for considering a machine to be intelligent</a:t>
            </a:r>
          </a:p>
          <a:p>
            <a:pPr lvl="1" algn="just" eaLnBrk="1" hangingPunct="1"/>
            <a:r>
              <a:rPr lang="en-US" altLang="en-US" sz="1800" b="1">
                <a:latin typeface="Tahoma" panose="020B0604030504040204" pitchFamily="34" charset="0"/>
              </a:rPr>
              <a:t>“Can machines think?” </a:t>
            </a:r>
            <a:r>
              <a:rPr lang="en-US" altLang="en-US" sz="1800" b="1">
                <a:latin typeface="Tahoma" panose="020B0604030504040204" pitchFamily="34" charset="0"/>
                <a:sym typeface="Symbol" panose="05050102010706020507" pitchFamily="18" charset="2"/>
              </a:rPr>
              <a:t> “Can machines behave intelligently?”</a:t>
            </a:r>
          </a:p>
          <a:p>
            <a:pPr lvl="1" algn="just" eaLnBrk="1" hangingPunct="1"/>
            <a:r>
              <a:rPr lang="en-US" altLang="en-US" sz="1800" b="1">
                <a:latin typeface="Tahoma" panose="020B0604030504040204" pitchFamily="34" charset="0"/>
                <a:sym typeface="Symbol" panose="05050102010706020507" pitchFamily="18" charset="2"/>
              </a:rPr>
              <a:t>The Turing test (The Imitation Game): Operational definition of intelligence. </a:t>
            </a:r>
            <a:r>
              <a:rPr lang="en-US" altLang="en-US" sz="1800" b="1">
                <a:latin typeface="Tahoma" panose="020B0604030504040204" pitchFamily="34" charset="0"/>
              </a:rPr>
              <a:t>Can a computer convince a human interrogator that it is a human?</a:t>
            </a:r>
          </a:p>
          <a:p>
            <a:pPr algn="just" eaLnBrk="1" hangingPunct="1"/>
            <a:endParaRPr lang="en-US" altLang="en-US" sz="1800" b="1">
              <a:latin typeface="Tahoma" panose="020B0604030504040204" pitchFamily="34" charset="0"/>
            </a:endParaRPr>
          </a:p>
        </p:txBody>
      </p:sp>
      <p:pic>
        <p:nvPicPr>
          <p:cNvPr id="12294" name="Picture 6" descr="D:\downloads\turing.gif"/>
          <p:cNvPicPr>
            <a:picLocks noChangeAspect="1" noChangeArrowheads="1"/>
          </p:cNvPicPr>
          <p:nvPr/>
        </p:nvPicPr>
        <p:blipFill>
          <a:blip r:embed="rId3">
            <a:lum contrast="42000"/>
            <a:extLst>
              <a:ext uri="{28A0092B-C50C-407E-A947-70E740481C1C}">
                <a14:useLocalDpi xmlns:a14="http://schemas.microsoft.com/office/drawing/2010/main" val="0"/>
              </a:ext>
            </a:extLst>
          </a:blip>
          <a:srcRect l="30827" t="38470" r="8018" b="23099"/>
          <a:stretch>
            <a:fillRect/>
          </a:stretch>
        </p:blipFill>
        <p:spPr bwMode="auto">
          <a:xfrm>
            <a:off x="1524000" y="4498975"/>
            <a:ext cx="5105400"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Rectangle 7"/>
          <p:cNvSpPr>
            <a:spLocks noChangeArrowheads="1"/>
          </p:cNvSpPr>
          <p:nvPr/>
        </p:nvSpPr>
        <p:spPr bwMode="auto">
          <a:xfrm>
            <a:off x="381000" y="3200400"/>
            <a:ext cx="8178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Clr>
                <a:schemeClr val="tx1"/>
              </a:buClr>
            </a:pPr>
            <a:r>
              <a:rPr kumimoji="1" lang="en-US" altLang="en-US" sz="1800" b="1">
                <a:latin typeface="Tahoma" panose="020B0604030504040204" pitchFamily="34" charset="0"/>
              </a:rPr>
              <a:t>Computer needs to posses:Natural language processing, Knowledge representation, Automated reasoning, and Machine learning</a:t>
            </a:r>
          </a:p>
          <a:p>
            <a:pPr>
              <a:buClr>
                <a:schemeClr val="tx1"/>
              </a:buClr>
            </a:pPr>
            <a:r>
              <a:rPr kumimoji="1" lang="en-US" altLang="en-US" sz="1800" b="1">
                <a:latin typeface="Tahoma" panose="020B0604030504040204" pitchFamily="34" charset="0"/>
              </a:rPr>
              <a:t>Are there any problems/limitations to the Turing Test?</a:t>
            </a:r>
          </a:p>
          <a:p>
            <a:pPr>
              <a:buClr>
                <a:schemeClr val="tx1"/>
              </a:buClr>
            </a:pPr>
            <a:endParaRPr kumimoji="1" lang="en-US" altLang="en-US" sz="2000">
              <a:latin typeface="Tahoma"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1"/>
          </p:nvPr>
        </p:nvSpPr>
        <p:spPr/>
        <p:txBody>
          <a:bodyPr/>
          <a:lstStyle/>
          <a:p>
            <a:pPr>
              <a:defRPr/>
            </a:pPr>
            <a:r>
              <a:rPr lang="en-US"/>
              <a:t>Dr. M. S. Uddin, CSE Dept, JU</a:t>
            </a:r>
          </a:p>
        </p:txBody>
      </p:sp>
      <p:sp>
        <p:nvSpPr>
          <p:cNvPr id="143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B12FC16-0393-412A-909D-23CC56D75B69}" type="slidenum">
              <a:rPr lang="en-US" altLang="en-US" sz="1400"/>
              <a:pPr>
                <a:spcBef>
                  <a:spcPct val="0"/>
                </a:spcBef>
                <a:buFontTx/>
                <a:buNone/>
              </a:pPr>
              <a:t>8</a:t>
            </a:fld>
            <a:endParaRPr lang="en-US" altLang="en-US" sz="1400"/>
          </a:p>
        </p:txBody>
      </p:sp>
      <p:sp>
        <p:nvSpPr>
          <p:cNvPr id="14340"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ja-JP" sz="2800">
                <a:solidFill>
                  <a:srgbClr val="00FFFF"/>
                </a:solidFill>
                <a:latin typeface="Century" panose="02040604050505020304" pitchFamily="18" charset="0"/>
                <a:ea typeface="MS PGothic" panose="020B0600070205080204" pitchFamily="34" charset="-128"/>
              </a:rPr>
              <a:t> </a:t>
            </a:r>
            <a:r>
              <a:rPr lang="en-US" altLang="en-US" b="1">
                <a:solidFill>
                  <a:srgbClr val="FD1B03"/>
                </a:solidFill>
                <a:latin typeface="Tahoma" panose="020B0604030504040204" pitchFamily="34" charset="0"/>
              </a:rPr>
              <a:t>AI Prehistory</a:t>
            </a:r>
            <a:endParaRPr lang="en-US" altLang="ja-JP" b="1">
              <a:solidFill>
                <a:srgbClr val="FD1B03"/>
              </a:solidFill>
              <a:latin typeface="Tahoma" panose="020B0604030504040204" pitchFamily="34" charset="0"/>
              <a:ea typeface="MS PGothic" panose="020B0600070205080204" pitchFamily="34" charset="-128"/>
            </a:endParaRPr>
          </a:p>
        </p:txBody>
      </p:sp>
      <p:sp>
        <p:nvSpPr>
          <p:cNvPr id="14341" name="Rectangle 5"/>
          <p:cNvSpPr>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80000"/>
              </a:lnSpc>
            </a:pPr>
            <a:r>
              <a:rPr lang="en-US" altLang="en-US" sz="2000">
                <a:latin typeface="Tahoma" panose="020B0604030504040204" pitchFamily="34" charset="0"/>
              </a:rPr>
              <a:t>Philosophy		Logic, methods of reasoning, mind as physical </a:t>
            </a:r>
            <a:br>
              <a:rPr lang="en-US" altLang="en-US" sz="2000">
                <a:latin typeface="Tahoma" panose="020B0604030504040204" pitchFamily="34" charset="0"/>
              </a:rPr>
            </a:br>
            <a:r>
              <a:rPr lang="en-US" altLang="en-US" sz="2000">
                <a:latin typeface="Tahoma" panose="020B0604030504040204" pitchFamily="34" charset="0"/>
              </a:rPr>
              <a:t>		 	system foundations of learning, language,</a:t>
            </a:r>
            <a:br>
              <a:rPr lang="en-US" altLang="en-US" sz="2000">
                <a:latin typeface="Tahoma" panose="020B0604030504040204" pitchFamily="34" charset="0"/>
              </a:rPr>
            </a:br>
            <a:r>
              <a:rPr lang="en-US" altLang="en-US" sz="2000">
                <a:latin typeface="Tahoma" panose="020B0604030504040204" pitchFamily="34" charset="0"/>
              </a:rPr>
              <a:t>			rationality</a:t>
            </a:r>
          </a:p>
          <a:p>
            <a:pPr eaLnBrk="1" hangingPunct="1">
              <a:lnSpc>
                <a:spcPct val="80000"/>
              </a:lnSpc>
            </a:pPr>
            <a:r>
              <a:rPr lang="en-US" altLang="en-US" sz="2000">
                <a:latin typeface="Tahoma" panose="020B0604030504040204" pitchFamily="34" charset="0"/>
              </a:rPr>
              <a:t>Mathematics		Formal representation and proof algorithms,</a:t>
            </a:r>
            <a:br>
              <a:rPr lang="en-US" altLang="en-US" sz="2000">
                <a:latin typeface="Tahoma" panose="020B0604030504040204" pitchFamily="34" charset="0"/>
              </a:rPr>
            </a:br>
            <a:r>
              <a:rPr lang="en-US" altLang="en-US" sz="2000">
                <a:latin typeface="Tahoma" panose="020B0604030504040204" pitchFamily="34" charset="0"/>
              </a:rPr>
              <a:t>			computation, (un)decidability, (in)tractability,</a:t>
            </a:r>
            <a:br>
              <a:rPr lang="en-US" altLang="en-US" sz="2000">
                <a:latin typeface="Tahoma" panose="020B0604030504040204" pitchFamily="34" charset="0"/>
              </a:rPr>
            </a:br>
            <a:r>
              <a:rPr lang="en-US" altLang="en-US" sz="2000">
                <a:latin typeface="Tahoma" panose="020B0604030504040204" pitchFamily="34" charset="0"/>
              </a:rPr>
              <a:t>			probability</a:t>
            </a:r>
          </a:p>
          <a:p>
            <a:pPr eaLnBrk="1" hangingPunct="1">
              <a:lnSpc>
                <a:spcPct val="80000"/>
              </a:lnSpc>
            </a:pPr>
            <a:r>
              <a:rPr lang="en-US" altLang="en-US" sz="2000">
                <a:latin typeface="Tahoma" panose="020B0604030504040204" pitchFamily="34" charset="0"/>
              </a:rPr>
              <a:t>Economics		Utility, decision theory </a:t>
            </a:r>
          </a:p>
          <a:p>
            <a:pPr eaLnBrk="1" hangingPunct="1">
              <a:lnSpc>
                <a:spcPct val="80000"/>
              </a:lnSpc>
            </a:pPr>
            <a:r>
              <a:rPr lang="en-US" altLang="en-US" sz="2000">
                <a:latin typeface="Tahoma" panose="020B0604030504040204" pitchFamily="34" charset="0"/>
              </a:rPr>
              <a:t>Neuroscience	Physical substrate for mental activity</a:t>
            </a:r>
          </a:p>
          <a:p>
            <a:pPr eaLnBrk="1" hangingPunct="1">
              <a:lnSpc>
                <a:spcPct val="80000"/>
              </a:lnSpc>
            </a:pPr>
            <a:r>
              <a:rPr lang="en-US" altLang="en-US" sz="2000">
                <a:latin typeface="Tahoma" panose="020B0604030504040204" pitchFamily="34" charset="0"/>
              </a:rPr>
              <a:t>Psychology 		Phenomena of perception and motor control,</a:t>
            </a:r>
            <a:br>
              <a:rPr lang="en-US" altLang="en-US" sz="2000">
                <a:latin typeface="Tahoma" panose="020B0604030504040204" pitchFamily="34" charset="0"/>
              </a:rPr>
            </a:br>
            <a:r>
              <a:rPr lang="en-US" altLang="en-US" sz="2000">
                <a:latin typeface="Tahoma" panose="020B0604030504040204" pitchFamily="34" charset="0"/>
              </a:rPr>
              <a:t>			experimental techniques</a:t>
            </a:r>
          </a:p>
          <a:p>
            <a:pPr eaLnBrk="1" hangingPunct="1">
              <a:lnSpc>
                <a:spcPct val="80000"/>
              </a:lnSpc>
            </a:pPr>
            <a:r>
              <a:rPr lang="en-US" altLang="en-US" sz="2000">
                <a:latin typeface="Tahoma" panose="020B0604030504040204" pitchFamily="34" charset="0"/>
              </a:rPr>
              <a:t>Computer 		Building fast computers </a:t>
            </a:r>
            <a:br>
              <a:rPr lang="en-US" altLang="en-US" sz="2000">
                <a:latin typeface="Tahoma" panose="020B0604030504040204" pitchFamily="34" charset="0"/>
              </a:rPr>
            </a:br>
            <a:r>
              <a:rPr lang="en-US" altLang="en-US" sz="2000">
                <a:latin typeface="Tahoma" panose="020B0604030504040204" pitchFamily="34" charset="0"/>
              </a:rPr>
              <a:t>engineering</a:t>
            </a:r>
          </a:p>
          <a:p>
            <a:pPr eaLnBrk="1" hangingPunct="1">
              <a:lnSpc>
                <a:spcPct val="80000"/>
              </a:lnSpc>
            </a:pPr>
            <a:r>
              <a:rPr lang="en-US" altLang="en-US" sz="2000">
                <a:latin typeface="Tahoma" panose="020B0604030504040204" pitchFamily="34" charset="0"/>
              </a:rPr>
              <a:t>Control theory	Design systems that maximize an objective</a:t>
            </a:r>
            <a:br>
              <a:rPr lang="en-US" altLang="en-US" sz="2000">
                <a:latin typeface="Tahoma" panose="020B0604030504040204" pitchFamily="34" charset="0"/>
              </a:rPr>
            </a:br>
            <a:r>
              <a:rPr lang="en-US" altLang="en-US" sz="2000">
                <a:latin typeface="Tahoma" panose="020B0604030504040204" pitchFamily="34" charset="0"/>
              </a:rPr>
              <a:t>			function over time </a:t>
            </a:r>
          </a:p>
          <a:p>
            <a:pPr eaLnBrk="1" hangingPunct="1">
              <a:lnSpc>
                <a:spcPct val="80000"/>
              </a:lnSpc>
            </a:pPr>
            <a:r>
              <a:rPr lang="en-US" altLang="en-US" sz="2000">
                <a:latin typeface="Tahoma" panose="020B0604030504040204" pitchFamily="34" charset="0"/>
              </a:rPr>
              <a:t>Linguistics		Knowledge representation, grammar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1"/>
          </p:nvPr>
        </p:nvSpPr>
        <p:spPr/>
        <p:txBody>
          <a:bodyPr/>
          <a:lstStyle/>
          <a:p>
            <a:pPr>
              <a:defRPr/>
            </a:pPr>
            <a:r>
              <a:rPr lang="en-US"/>
              <a:t>Dr. M. S. Uddin, CSE Dept, JU</a:t>
            </a:r>
          </a:p>
        </p:txBody>
      </p:sp>
      <p:sp>
        <p:nvSpPr>
          <p:cNvPr id="1638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09A9B2D-7E78-491D-AB1B-1044179E9F68}" type="slidenum">
              <a:rPr lang="en-US" altLang="en-US" sz="1400"/>
              <a:pPr>
                <a:spcBef>
                  <a:spcPct val="0"/>
                </a:spcBef>
                <a:buFontTx/>
                <a:buNone/>
              </a:pPr>
              <a:t>9</a:t>
            </a:fld>
            <a:endParaRPr lang="en-US" altLang="en-US" sz="1400"/>
          </a:p>
        </p:txBody>
      </p:sp>
      <p:sp>
        <p:nvSpPr>
          <p:cNvPr id="16388" name="Rectangle 2050"/>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ja-JP" sz="2800">
                <a:solidFill>
                  <a:srgbClr val="00FFFF"/>
                </a:solidFill>
                <a:latin typeface="Century" panose="02040604050505020304" pitchFamily="18" charset="0"/>
                <a:ea typeface="MS PGothic" panose="020B0600070205080204" pitchFamily="34" charset="-128"/>
              </a:rPr>
              <a:t> </a:t>
            </a:r>
            <a:r>
              <a:rPr lang="en-US" altLang="en-US" b="1">
                <a:solidFill>
                  <a:srgbClr val="FD1B03"/>
                </a:solidFill>
                <a:latin typeface="Tahoma" panose="020B0604030504040204" pitchFamily="34" charset="0"/>
              </a:rPr>
              <a:t>AI History</a:t>
            </a:r>
            <a:endParaRPr lang="en-US" altLang="ja-JP" b="1">
              <a:solidFill>
                <a:srgbClr val="FD1B03"/>
              </a:solidFill>
              <a:latin typeface="Tahoma" panose="020B0604030504040204" pitchFamily="34" charset="0"/>
              <a:ea typeface="MS PGothic" panose="020B0600070205080204" pitchFamily="34" charset="-128"/>
            </a:endParaRPr>
          </a:p>
        </p:txBody>
      </p:sp>
      <p:sp>
        <p:nvSpPr>
          <p:cNvPr id="16389" name="Text Box 2081"/>
          <p:cNvSpPr txBox="1">
            <a:spLocks noChangeArrowheads="1"/>
          </p:cNvSpPr>
          <p:nvPr/>
        </p:nvSpPr>
        <p:spPr bwMode="auto">
          <a:xfrm>
            <a:off x="304800" y="1143000"/>
            <a:ext cx="8534400" cy="507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800" b="1">
                <a:latin typeface="Tahoma" panose="020B0604030504040204" pitchFamily="34" charset="0"/>
                <a:cs typeface="Times New Roman" panose="02020603050405020304" pitchFamily="18" charset="0"/>
              </a:rPr>
              <a:t>The Birth of AI (1943-1956)</a:t>
            </a:r>
          </a:p>
          <a:p>
            <a:pPr algn="just" eaLnBrk="1" hangingPunct="1">
              <a:spcBef>
                <a:spcPct val="0"/>
              </a:spcBef>
            </a:pPr>
            <a:r>
              <a:rPr lang="en-US" altLang="ja-JP" sz="1600">
                <a:solidFill>
                  <a:srgbClr val="000000"/>
                </a:solidFill>
                <a:latin typeface="Tahoma" panose="020B0604030504040204" pitchFamily="34" charset="0"/>
                <a:ea typeface="MS PGothic" panose="020B0600070205080204" pitchFamily="34" charset="-128"/>
              </a:rPr>
              <a:t>McCulloch and Pitts, A logical Calculus of Ideas Immanent in Nervous Activity, 1943 – Boolean Circuit Model of Brain.</a:t>
            </a:r>
            <a:endParaRPr lang="en-US" altLang="ja-JP" sz="1600">
              <a:latin typeface="Tahoma" panose="020B0604030504040204" pitchFamily="34" charset="0"/>
              <a:ea typeface="MS PGothic" panose="020B0600070205080204" pitchFamily="34" charset="-128"/>
            </a:endParaRPr>
          </a:p>
          <a:p>
            <a:pPr algn="just" eaLnBrk="1" hangingPunct="1">
              <a:spcBef>
                <a:spcPct val="0"/>
              </a:spcBef>
            </a:pPr>
            <a:r>
              <a:rPr lang="en-US" altLang="ja-JP" sz="1600">
                <a:solidFill>
                  <a:srgbClr val="000000"/>
                </a:solidFill>
                <a:latin typeface="Tahoma" panose="020B0604030504040204" pitchFamily="34" charset="0"/>
                <a:ea typeface="MS PGothic" panose="020B0600070205080204" pitchFamily="34" charset="-128"/>
              </a:rPr>
              <a:t>Turing, Computing Machinery and Intelligence, 1950</a:t>
            </a:r>
            <a:endParaRPr lang="en-US" altLang="ja-JP" sz="1600">
              <a:latin typeface="Tahoma" panose="020B0604030504040204" pitchFamily="34" charset="0"/>
              <a:ea typeface="MS PGothic" panose="020B0600070205080204" pitchFamily="34" charset="-128"/>
            </a:endParaRPr>
          </a:p>
          <a:p>
            <a:pPr algn="just" eaLnBrk="1" hangingPunct="1">
              <a:spcBef>
                <a:spcPct val="0"/>
              </a:spcBef>
            </a:pPr>
            <a:r>
              <a:rPr lang="en-US" altLang="ja-JP" sz="1600">
                <a:solidFill>
                  <a:srgbClr val="000000"/>
                </a:solidFill>
                <a:latin typeface="Tahoma" panose="020B0604030504040204" pitchFamily="34" charset="0"/>
                <a:ea typeface="MS PGothic" panose="020B0600070205080204" pitchFamily="34" charset="-128"/>
              </a:rPr>
              <a:t>Shannon, Programming a Computer for Playing Chess, 1950</a:t>
            </a:r>
            <a:endParaRPr lang="en-US" altLang="ja-JP" sz="1600">
              <a:latin typeface="Tahoma" panose="020B0604030504040204" pitchFamily="34" charset="0"/>
              <a:ea typeface="MS PGothic" panose="020B0600070205080204" pitchFamily="34" charset="-128"/>
            </a:endParaRPr>
          </a:p>
          <a:p>
            <a:pPr algn="just" eaLnBrk="1" hangingPunct="1">
              <a:spcBef>
                <a:spcPct val="0"/>
              </a:spcBef>
              <a:buFontTx/>
              <a:buNone/>
            </a:pPr>
            <a:r>
              <a:rPr lang="en-US" altLang="ja-JP" sz="1600" b="1">
                <a:solidFill>
                  <a:srgbClr val="000000"/>
                </a:solidFill>
                <a:latin typeface="Tahoma" panose="020B0604030504040204" pitchFamily="34" charset="0"/>
                <a:ea typeface="MS PGothic" panose="020B0600070205080204" pitchFamily="34" charset="-128"/>
              </a:rPr>
              <a:t> </a:t>
            </a:r>
            <a:endParaRPr lang="en-US" altLang="ja-JP" sz="1800" b="1">
              <a:latin typeface="Tahoma" panose="020B0604030504040204" pitchFamily="34" charset="0"/>
              <a:ea typeface="MS PGothic" panose="020B0600070205080204" pitchFamily="34" charset="-128"/>
            </a:endParaRPr>
          </a:p>
          <a:p>
            <a:pPr algn="just" eaLnBrk="1" hangingPunct="1">
              <a:spcBef>
                <a:spcPct val="0"/>
              </a:spcBef>
              <a:buFontTx/>
              <a:buNone/>
            </a:pPr>
            <a:r>
              <a:rPr lang="en-US" altLang="ja-JP" sz="1800" b="1">
                <a:solidFill>
                  <a:srgbClr val="000000"/>
                </a:solidFill>
                <a:latin typeface="Tahoma" panose="020B0604030504040204" pitchFamily="34" charset="0"/>
                <a:ea typeface="MS PGothic" panose="020B0600070205080204" pitchFamily="34" charset="-128"/>
              </a:rPr>
              <a:t>The Rise of AI (1956-1969) and the Discovery of Expert Systems </a:t>
            </a:r>
          </a:p>
          <a:p>
            <a:pPr algn="just" eaLnBrk="1" hangingPunct="1">
              <a:spcBef>
                <a:spcPct val="0"/>
              </a:spcBef>
              <a:buFontTx/>
              <a:buNone/>
            </a:pPr>
            <a:r>
              <a:rPr lang="en-US" altLang="ja-JP" sz="1800" b="1">
                <a:solidFill>
                  <a:srgbClr val="000000"/>
                </a:solidFill>
                <a:latin typeface="Tahoma" panose="020B0604030504040204" pitchFamily="34" charset="0"/>
                <a:ea typeface="MS PGothic" panose="020B0600070205080204" pitchFamily="34" charset="-128"/>
              </a:rPr>
              <a:t>(1970– 1985); Expert Systems Industry booms</a:t>
            </a:r>
            <a:endParaRPr lang="en-US" altLang="ja-JP" sz="1800" b="1">
              <a:latin typeface="Tahoma" panose="020B0604030504040204" pitchFamily="34" charset="0"/>
              <a:ea typeface="MS PGothic" panose="020B0600070205080204" pitchFamily="34" charset="-128"/>
            </a:endParaRPr>
          </a:p>
          <a:p>
            <a:pPr algn="just" eaLnBrk="1" hangingPunct="1">
              <a:spcBef>
                <a:spcPct val="0"/>
              </a:spcBef>
            </a:pPr>
            <a:r>
              <a:rPr lang="en-US" altLang="ja-JP" sz="1600">
                <a:solidFill>
                  <a:srgbClr val="000000"/>
                </a:solidFill>
                <a:latin typeface="Tahoma" panose="020B0604030504040204" pitchFamily="34" charset="0"/>
                <a:ea typeface="MS PGothic" panose="020B0600070205080204" pitchFamily="34" charset="-128"/>
              </a:rPr>
              <a:t>The Dartmouth College Workshop on Machine Intelligence, 1956</a:t>
            </a:r>
            <a:endParaRPr lang="en-US" altLang="ja-JP" sz="1600">
              <a:latin typeface="Tahoma" panose="020B0604030504040204" pitchFamily="34" charset="0"/>
              <a:ea typeface="MS PGothic" panose="020B0600070205080204" pitchFamily="34" charset="-128"/>
            </a:endParaRPr>
          </a:p>
          <a:p>
            <a:pPr algn="just" eaLnBrk="1" hangingPunct="1">
              <a:spcBef>
                <a:spcPct val="0"/>
              </a:spcBef>
            </a:pPr>
            <a:r>
              <a:rPr lang="en-US" altLang="ja-JP" sz="1600">
                <a:solidFill>
                  <a:srgbClr val="000000"/>
                </a:solidFill>
                <a:latin typeface="Tahoma" panose="020B0604030504040204" pitchFamily="34" charset="0"/>
                <a:ea typeface="MS PGothic" panose="020B0600070205080204" pitchFamily="34" charset="-128"/>
              </a:rPr>
              <a:t>LISP Developed by McCarthy, 1958</a:t>
            </a:r>
          </a:p>
          <a:p>
            <a:pPr algn="just" eaLnBrk="1" hangingPunct="1">
              <a:spcBef>
                <a:spcPct val="0"/>
              </a:spcBef>
            </a:pPr>
            <a:r>
              <a:rPr lang="en-US" altLang="ja-JP" sz="1600">
                <a:solidFill>
                  <a:srgbClr val="000000"/>
                </a:solidFill>
                <a:latin typeface="Tahoma" panose="020B0604030504040204" pitchFamily="34" charset="0"/>
                <a:ea typeface="MS PGothic" panose="020B0600070205080204" pitchFamily="34" charset="-128"/>
                <a:cs typeface="Times New Roman" panose="02020603050405020304" pitchFamily="18" charset="0"/>
              </a:rPr>
              <a:t>GA (Genetic Algorithm) by John Holland 1962 </a:t>
            </a:r>
          </a:p>
          <a:p>
            <a:pPr algn="just" eaLnBrk="1" hangingPunct="1">
              <a:spcBef>
                <a:spcPct val="0"/>
              </a:spcBef>
            </a:pPr>
            <a:r>
              <a:rPr lang="en-US" altLang="ja-JP" sz="1600">
                <a:solidFill>
                  <a:srgbClr val="000000"/>
                </a:solidFill>
                <a:latin typeface="Tahoma" panose="020B0604030504040204" pitchFamily="34" charset="0"/>
                <a:ea typeface="MS PGothic" panose="020B0600070205080204" pitchFamily="34" charset="-128"/>
                <a:cs typeface="Times New Roman" panose="02020603050405020304" pitchFamily="18" charset="0"/>
              </a:rPr>
              <a:t>Fuzzy Logic by Lotfi Zadeh 1963</a:t>
            </a:r>
            <a:endParaRPr lang="en-US" altLang="ja-JP" sz="1600">
              <a:latin typeface="Tahoma" panose="020B0604030504040204" pitchFamily="34" charset="0"/>
              <a:ea typeface="MS PGothic" panose="020B0600070205080204" pitchFamily="34" charset="-128"/>
            </a:endParaRPr>
          </a:p>
          <a:p>
            <a:pPr algn="just" eaLnBrk="1" hangingPunct="1">
              <a:spcBef>
                <a:spcPct val="0"/>
              </a:spcBef>
            </a:pPr>
            <a:r>
              <a:rPr lang="en-US" altLang="ja-JP" sz="1600">
                <a:solidFill>
                  <a:srgbClr val="000000"/>
                </a:solidFill>
                <a:latin typeface="Tahoma" panose="020B0604030504040204" pitchFamily="34" charset="0"/>
                <a:ea typeface="MS PGothic" panose="020B0600070205080204" pitchFamily="34" charset="-128"/>
              </a:rPr>
              <a:t>Robinson Developed Complete Algorithm for Logical Reasoning, 1965</a:t>
            </a:r>
            <a:endParaRPr lang="en-US" altLang="ja-JP" sz="1600">
              <a:latin typeface="Tahoma" panose="020B0604030504040204" pitchFamily="34" charset="0"/>
              <a:ea typeface="MS PGothic" panose="020B0600070205080204" pitchFamily="34" charset="-128"/>
            </a:endParaRPr>
          </a:p>
          <a:p>
            <a:pPr algn="just" eaLnBrk="1" hangingPunct="1">
              <a:spcBef>
                <a:spcPct val="0"/>
              </a:spcBef>
            </a:pPr>
            <a:r>
              <a:rPr lang="en-US" altLang="ja-JP" sz="1600">
                <a:solidFill>
                  <a:srgbClr val="000000"/>
                </a:solidFill>
                <a:latin typeface="Tahoma" panose="020B0604030504040204" pitchFamily="34" charset="0"/>
                <a:ea typeface="MS PGothic" panose="020B0600070205080204" pitchFamily="34" charset="-128"/>
              </a:rPr>
              <a:t>GPS (General Problem Solver) by Newell and Simon 1969</a:t>
            </a:r>
            <a:endParaRPr lang="en-US" altLang="ja-JP" sz="1600">
              <a:latin typeface="Tahoma" panose="020B0604030504040204" pitchFamily="34" charset="0"/>
              <a:ea typeface="MS PGothic" panose="020B0600070205080204" pitchFamily="34" charset="-128"/>
            </a:endParaRPr>
          </a:p>
          <a:p>
            <a:pPr algn="just" eaLnBrk="1" hangingPunct="1">
              <a:spcBef>
                <a:spcPct val="0"/>
              </a:spcBef>
            </a:pPr>
            <a:r>
              <a:rPr lang="en-US" altLang="ja-JP" sz="1600">
                <a:solidFill>
                  <a:srgbClr val="000000"/>
                </a:solidFill>
                <a:latin typeface="Tahoma" panose="020B0604030504040204" pitchFamily="34" charset="0"/>
                <a:ea typeface="MS PGothic" panose="020B0600070205080204" pitchFamily="34" charset="-128"/>
              </a:rPr>
              <a:t>DENDRAL - First knowledge based expert system supported by NASA to determine the molecular structure of Mars soil. (Buchanan - 1969)</a:t>
            </a:r>
          </a:p>
          <a:p>
            <a:pPr algn="just" eaLnBrk="1" hangingPunct="1">
              <a:spcBef>
                <a:spcPct val="0"/>
              </a:spcBef>
            </a:pPr>
            <a:r>
              <a:rPr lang="en-US" altLang="ja-JP" sz="1600">
                <a:solidFill>
                  <a:srgbClr val="000000"/>
                </a:solidFill>
                <a:latin typeface="Tahoma" panose="020B0604030504040204" pitchFamily="34" charset="0"/>
                <a:ea typeface="MS PGothic" panose="020B0600070205080204" pitchFamily="34" charset="-128"/>
              </a:rPr>
              <a:t>Minsky, A framework for representing knowledge, 1975</a:t>
            </a:r>
            <a:endParaRPr lang="en-US" altLang="ja-JP" sz="1600">
              <a:latin typeface="Tahoma" panose="020B0604030504040204" pitchFamily="34" charset="0"/>
              <a:ea typeface="MS PGothic" panose="020B0600070205080204" pitchFamily="34" charset="-128"/>
            </a:endParaRPr>
          </a:p>
          <a:p>
            <a:pPr algn="just" eaLnBrk="1" hangingPunct="1">
              <a:spcBef>
                <a:spcPct val="0"/>
              </a:spcBef>
            </a:pPr>
            <a:r>
              <a:rPr lang="en-US" altLang="ja-JP" sz="1600">
                <a:solidFill>
                  <a:srgbClr val="000000"/>
                </a:solidFill>
                <a:latin typeface="Tahoma" panose="020B0604030504040204" pitchFamily="34" charset="0"/>
                <a:ea typeface="MS PGothic" panose="020B0600070205080204" pitchFamily="34" charset="-128"/>
              </a:rPr>
              <a:t>MYCIN  - to diagnose infectious blood disease. (1976)</a:t>
            </a:r>
            <a:endParaRPr lang="en-US" altLang="ja-JP" sz="1600">
              <a:latin typeface="Tahoma" panose="020B0604030504040204" pitchFamily="34" charset="0"/>
              <a:ea typeface="MS PGothic" panose="020B0600070205080204" pitchFamily="34" charset="-128"/>
            </a:endParaRPr>
          </a:p>
          <a:p>
            <a:pPr algn="just" eaLnBrk="1" hangingPunct="1">
              <a:spcBef>
                <a:spcPct val="0"/>
              </a:spcBef>
            </a:pPr>
            <a:r>
              <a:rPr lang="en-US" altLang="ja-JP" sz="1600">
                <a:solidFill>
                  <a:srgbClr val="000000"/>
                </a:solidFill>
                <a:latin typeface="Tahoma" panose="020B0604030504040204" pitchFamily="34" charset="0"/>
                <a:ea typeface="MS PGothic" panose="020B0600070205080204" pitchFamily="34" charset="-128"/>
              </a:rPr>
              <a:t>PROSPECTOR for mineral exploration developed by Stanford University, (1979).</a:t>
            </a:r>
            <a:endParaRPr lang="en-US" altLang="ja-JP" sz="1600">
              <a:latin typeface="Tahoma" panose="020B0604030504040204" pitchFamily="34" charset="0"/>
              <a:ea typeface="MS PGothic" panose="020B0600070205080204" pitchFamily="34" charset="-128"/>
            </a:endParaRPr>
          </a:p>
          <a:p>
            <a:pPr algn="just" eaLnBrk="1" hangingPunct="1">
              <a:spcBef>
                <a:spcPct val="0"/>
              </a:spcBef>
            </a:pPr>
            <a:r>
              <a:rPr lang="en-US" altLang="ja-JP" sz="1600">
                <a:solidFill>
                  <a:srgbClr val="000000"/>
                </a:solidFill>
                <a:latin typeface="Tahoma" panose="020B0604030504040204" pitchFamily="34" charset="0"/>
                <a:ea typeface="MS PGothic" panose="020B0600070205080204" pitchFamily="34" charset="-128"/>
              </a:rPr>
              <a:t>PROLOG – a Logic Programming Language (Colmerauer, Roussel and Kowalski –1970)</a:t>
            </a:r>
          </a:p>
        </p:txBody>
      </p:sp>
    </p:spTree>
  </p:cSld>
  <p:clrMapOvr>
    <a:masterClrMapping/>
  </p:clrMapOvr>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751</TotalTime>
  <Words>1197</Words>
  <Application>Microsoft Office PowerPoint</Application>
  <PresentationFormat>On-screen Show (4:3)</PresentationFormat>
  <Paragraphs>163</Paragraphs>
  <Slides>17</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Tahoma</vt:lpstr>
      <vt:lpstr>Arial</vt:lpstr>
      <vt:lpstr>Times New Roman</vt:lpstr>
      <vt:lpstr>Century</vt:lpstr>
      <vt:lpstr>MS PGothic</vt:lpstr>
      <vt:lpstr>Wingdings</vt:lpstr>
      <vt:lpstr>Symbol</vt:lpstr>
      <vt:lpstr>MS Mincho</vt:lpstr>
      <vt:lpstr>Notebook</vt:lpstr>
      <vt:lpstr>Why study AI?</vt:lpstr>
      <vt:lpstr>PowerPoint Presentation</vt:lpstr>
      <vt:lpstr>PowerPoint Presentation</vt:lpstr>
      <vt:lpstr>Act Like Humans</vt:lpstr>
      <vt:lpstr>Think Like Humans</vt:lpstr>
      <vt:lpstr>Think/Act Rationally</vt:lpstr>
      <vt:lpstr>PowerPoint Presentation</vt:lpstr>
      <vt:lpstr>PowerPoint Presentation</vt:lpstr>
      <vt:lpstr>PowerPoint Presentation</vt:lpstr>
      <vt:lpstr>PowerPoint Presentation</vt:lpstr>
      <vt:lpstr>Predictions and Reality … (1/3)</vt:lpstr>
      <vt:lpstr>Predictions and Reality … (2/3)</vt:lpstr>
      <vt:lpstr>Predictions and Reality … (3/3)</vt:lpstr>
      <vt:lpstr>PowerPoint Presentation</vt:lpstr>
      <vt:lpstr>PowerPoint Presentation</vt:lpstr>
      <vt:lpstr>PowerPoint Presentation</vt:lpstr>
      <vt:lpstr>PowerPoint Presentation</vt:lpstr>
    </vt:vector>
  </TitlesOfParts>
  <Company>fsoft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fozlul</dc:creator>
  <cp:lastModifiedBy>User</cp:lastModifiedBy>
  <cp:revision>204</cp:revision>
  <dcterms:created xsi:type="dcterms:W3CDTF">2003-05-18T06:34:08Z</dcterms:created>
  <dcterms:modified xsi:type="dcterms:W3CDTF">2022-06-30T08:53:43Z</dcterms:modified>
</cp:coreProperties>
</file>