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sldIdLst>
    <p:sldId id="297" r:id="rId2"/>
    <p:sldId id="311" r:id="rId3"/>
    <p:sldId id="299" r:id="rId4"/>
    <p:sldId id="298" r:id="rId5"/>
    <p:sldId id="301" r:id="rId6"/>
    <p:sldId id="304" r:id="rId7"/>
    <p:sldId id="302" r:id="rId8"/>
    <p:sldId id="300" r:id="rId9"/>
    <p:sldId id="305" r:id="rId10"/>
    <p:sldId id="309" r:id="rId11"/>
    <p:sldId id="306" r:id="rId12"/>
    <p:sldId id="296" r:id="rId13"/>
    <p:sldId id="295" r:id="rId14"/>
    <p:sldId id="313" r:id="rId15"/>
    <p:sldId id="314" r:id="rId1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FD1B0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p:normalViewPr>
  <p:slideViewPr>
    <p:cSldViewPr>
      <p:cViewPr varScale="1">
        <p:scale>
          <a:sx n="75" d="100"/>
          <a:sy n="75" d="100"/>
        </p:scale>
        <p:origin x="168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89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3891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89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F644F347-6908-4745-A3B5-65ACECF6ABF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D2DD8-49D6-4629-AF63-3B4FC0293122}" type="slidenum">
              <a:rPr lang="en-US" altLang="en-US"/>
              <a:pPr/>
              <a:t>1</a:t>
            </a:fld>
            <a:endParaRPr lang="en-US" altLang="en-US"/>
          </a:p>
        </p:txBody>
      </p:sp>
      <p:sp>
        <p:nvSpPr>
          <p:cNvPr id="204802" name="Rectangle 1026"/>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03"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695EBC-A707-4E3A-A80F-2058869EDC4B}" type="slidenum">
              <a:rPr lang="en-US" altLang="en-US"/>
              <a:pPr/>
              <a:t>10</a:t>
            </a:fld>
            <a:endParaRPr lang="en-US" altLang="en-US"/>
          </a:p>
        </p:txBody>
      </p:sp>
      <p:sp>
        <p:nvSpPr>
          <p:cNvPr id="229378"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93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FBD3E2-DD49-4932-BBA6-060E01C6A103}" type="slidenum">
              <a:rPr lang="en-US" altLang="en-US"/>
              <a:pPr/>
              <a:t>11</a:t>
            </a:fld>
            <a:endParaRPr lang="en-US" altLang="en-US"/>
          </a:p>
        </p:txBody>
      </p:sp>
      <p:sp>
        <p:nvSpPr>
          <p:cNvPr id="223234"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B79A5-65A1-4D8E-9B1F-00FB686724E1}" type="slidenum">
              <a:rPr lang="en-US" altLang="en-US"/>
              <a:pPr/>
              <a:t>12</a:t>
            </a:fld>
            <a:endParaRPr lang="en-US" altLang="en-US"/>
          </a:p>
        </p:txBody>
      </p:sp>
      <p:sp>
        <p:nvSpPr>
          <p:cNvPr id="202754"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27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8F32E-0BCA-42C2-A08B-DB0B3D727BB4}" type="slidenum">
              <a:rPr lang="en-US" altLang="en-US"/>
              <a:pPr/>
              <a:t>13</a:t>
            </a:fld>
            <a:endParaRPr lang="en-US" altLang="en-US"/>
          </a:p>
        </p:txBody>
      </p:sp>
      <p:sp>
        <p:nvSpPr>
          <p:cNvPr id="200706"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07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370A7-36D5-4753-90A9-CB84B6FDE8EF}" type="slidenum">
              <a:rPr lang="en-US" altLang="en-US"/>
              <a:pPr/>
              <a:t>14</a:t>
            </a:fld>
            <a:endParaRPr lang="en-US" altLang="en-US"/>
          </a:p>
        </p:txBody>
      </p:sp>
      <p:sp>
        <p:nvSpPr>
          <p:cNvPr id="243714"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37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153D58-785B-496D-BDE2-083F7690DAD5}" type="slidenum">
              <a:rPr lang="en-US" altLang="en-US"/>
              <a:pPr/>
              <a:t>15</a:t>
            </a:fld>
            <a:endParaRPr lang="en-US" altLang="en-US"/>
          </a:p>
        </p:txBody>
      </p:sp>
      <p:sp>
        <p:nvSpPr>
          <p:cNvPr id="245762"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D7F022-7720-4D44-8C5F-AF7ED94BDEF4}" type="slidenum">
              <a:rPr lang="en-US" altLang="en-US"/>
              <a:pPr/>
              <a:t>2</a:t>
            </a:fld>
            <a:endParaRPr lang="en-US" altLang="en-US"/>
          </a:p>
        </p:txBody>
      </p:sp>
      <p:sp>
        <p:nvSpPr>
          <p:cNvPr id="239618"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96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8D299F-37E8-4B7E-B6AB-0A89F118C0AB}" type="slidenum">
              <a:rPr lang="en-US" altLang="en-US"/>
              <a:pPr/>
              <a:t>3</a:t>
            </a:fld>
            <a:endParaRPr lang="en-US" altLang="en-US"/>
          </a:p>
        </p:txBody>
      </p:sp>
      <p:sp>
        <p:nvSpPr>
          <p:cNvPr id="208898"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88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6A7FE-6EBE-42DF-BBAD-25C002134FE6}" type="slidenum">
              <a:rPr lang="en-US" altLang="en-US"/>
              <a:pPr/>
              <a:t>4</a:t>
            </a:fld>
            <a:endParaRPr lang="en-US" altLang="en-US"/>
          </a:p>
        </p:txBody>
      </p:sp>
      <p:sp>
        <p:nvSpPr>
          <p:cNvPr id="206850"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68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861E8A-28F4-498B-BA6C-2619032AEA17}" type="slidenum">
              <a:rPr lang="en-US" altLang="en-US"/>
              <a:pPr/>
              <a:t>5</a:t>
            </a:fld>
            <a:endParaRPr lang="en-US" altLang="en-US"/>
          </a:p>
        </p:txBody>
      </p:sp>
      <p:sp>
        <p:nvSpPr>
          <p:cNvPr id="212994"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29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384075-FE3E-4BDE-86D4-0C20D75349B9}" type="slidenum">
              <a:rPr lang="en-US" altLang="en-US"/>
              <a:pPr/>
              <a:t>6</a:t>
            </a:fld>
            <a:endParaRPr lang="en-US" altLang="en-US"/>
          </a:p>
        </p:txBody>
      </p:sp>
      <p:sp>
        <p:nvSpPr>
          <p:cNvPr id="219138" name="Rectangle 1026"/>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9139"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E9BA63-D59A-47B1-BF47-F03F06457A27}" type="slidenum">
              <a:rPr lang="en-US" altLang="en-US"/>
              <a:pPr/>
              <a:t>7</a:t>
            </a:fld>
            <a:endParaRPr lang="en-US" altLang="en-US"/>
          </a:p>
        </p:txBody>
      </p:sp>
      <p:sp>
        <p:nvSpPr>
          <p:cNvPr id="215042"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EC324A-FDC3-4B7B-B799-FFBDEA4DFA34}" type="slidenum">
              <a:rPr lang="en-US" altLang="en-US"/>
              <a:pPr/>
              <a:t>8</a:t>
            </a:fld>
            <a:endParaRPr lang="en-US" altLang="en-US"/>
          </a:p>
        </p:txBody>
      </p:sp>
      <p:sp>
        <p:nvSpPr>
          <p:cNvPr id="210946"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0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9C4CE-BB6E-45A4-935F-27D9BA7E2C0E}" type="slidenum">
              <a:rPr lang="en-US" altLang="en-US"/>
              <a:pPr/>
              <a:t>9</a:t>
            </a:fld>
            <a:endParaRPr lang="en-US" altLang="en-US"/>
          </a:p>
        </p:txBody>
      </p:sp>
      <p:sp>
        <p:nvSpPr>
          <p:cNvPr id="221186"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11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458" name="Rectangle 2" descr="Canvas"/>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kumimoji="1" lang="en-US" altLang="en-US">
              <a:latin typeface="Times New Roman" panose="02020603050405020304" pitchFamily="18" charset="0"/>
            </a:endParaRPr>
          </a:p>
        </p:txBody>
      </p:sp>
      <p:pic>
        <p:nvPicPr>
          <p:cNvPr id="19459" name="Picture 3" descr="A:\minispi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extLst>
            <a:ext uri="{909E8E84-426E-40DD-AFC4-6F175D3DCCD1}">
              <a14:hiddenFill xmlns:a14="http://schemas.microsoft.com/office/drawing/2010/main">
                <a:solidFill>
                  <a:srgbClr val="FFFFFF"/>
                </a:solidFill>
              </a14:hiddenFill>
            </a:ext>
          </a:extLst>
        </p:spPr>
      </p:pic>
      <p:sp>
        <p:nvSpPr>
          <p:cNvPr id="19460" name="Rectangle 4" descr="Canvas"/>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1" lang="en-US" altLang="en-US">
              <a:latin typeface="Times New Roman" panose="02020603050405020304" pitchFamily="18" charset="0"/>
            </a:endParaRPr>
          </a:p>
        </p:txBody>
      </p:sp>
      <p:pic>
        <p:nvPicPr>
          <p:cNvPr id="19461" name="Picture 5" descr="A:\minispir.GIF"/>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9462" name="Rectangle 6"/>
          <p:cNvSpPr>
            <a:spLocks noGrp="1" noChangeArrowheads="1"/>
          </p:cNvSpPr>
          <p:nvPr>
            <p:ph type="ctrTitle"/>
          </p:nvPr>
        </p:nvSpPr>
        <p:spPr>
          <a:xfrm>
            <a:off x="914400" y="2057400"/>
            <a:ext cx="7721600" cy="1143000"/>
          </a:xfrm>
        </p:spPr>
        <p:txBody>
          <a:bodyPr/>
          <a:lstStyle>
            <a:lvl1pPr>
              <a:defRPr/>
            </a:lvl1pPr>
          </a:lstStyle>
          <a:p>
            <a:pPr lvl="0"/>
            <a:r>
              <a:rPr lang="en-US" altLang="en-US" noProof="0" smtClean="0"/>
              <a:t>Click to edit Master title style</a:t>
            </a:r>
          </a:p>
        </p:txBody>
      </p:sp>
      <p:sp>
        <p:nvSpPr>
          <p:cNvPr id="19463"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pPr lvl="0"/>
            <a:r>
              <a:rPr lang="en-US" altLang="en-US" noProof="0" smtClean="0"/>
              <a:t>Click to edit Master subtitle style</a:t>
            </a:r>
          </a:p>
        </p:txBody>
      </p:sp>
      <p:sp>
        <p:nvSpPr>
          <p:cNvPr id="19464" name="Rectangle 8"/>
          <p:cNvSpPr>
            <a:spLocks noGrp="1" noChangeArrowheads="1"/>
          </p:cNvSpPr>
          <p:nvPr>
            <p:ph type="dt" sz="quarter" idx="2"/>
          </p:nvPr>
        </p:nvSpPr>
        <p:spPr>
          <a:xfrm>
            <a:off x="1084263" y="6096000"/>
            <a:ext cx="1905000" cy="457200"/>
          </a:xfrm>
        </p:spPr>
        <p:txBody>
          <a:bodyPr/>
          <a:lstStyle>
            <a:lvl1pPr>
              <a:defRPr/>
            </a:lvl1pPr>
          </a:lstStyle>
          <a:p>
            <a:endParaRPr lang="en-US" altLang="en-US"/>
          </a:p>
        </p:txBody>
      </p:sp>
      <p:sp>
        <p:nvSpPr>
          <p:cNvPr id="19465" name="Rectangle 9"/>
          <p:cNvSpPr>
            <a:spLocks noGrp="1" noChangeArrowheads="1"/>
          </p:cNvSpPr>
          <p:nvPr>
            <p:ph type="ftr" sz="quarter" idx="3"/>
          </p:nvPr>
        </p:nvSpPr>
        <p:spPr>
          <a:xfrm>
            <a:off x="3522663" y="6096000"/>
            <a:ext cx="2895600" cy="457200"/>
          </a:xfrm>
        </p:spPr>
        <p:txBody>
          <a:bodyPr/>
          <a:lstStyle>
            <a:lvl1pPr>
              <a:defRPr b="0"/>
            </a:lvl1pPr>
          </a:lstStyle>
          <a:p>
            <a:r>
              <a:rPr lang="en-US" altLang="en-US"/>
              <a:t>Dr. M. S. Uddin, CSE Dept, JU</a:t>
            </a:r>
          </a:p>
        </p:txBody>
      </p:sp>
      <p:sp>
        <p:nvSpPr>
          <p:cNvPr id="19466" name="Rectangle 10"/>
          <p:cNvSpPr>
            <a:spLocks noGrp="1" noChangeArrowheads="1"/>
          </p:cNvSpPr>
          <p:nvPr>
            <p:ph type="sldNum" sz="quarter" idx="4"/>
          </p:nvPr>
        </p:nvSpPr>
        <p:spPr>
          <a:xfrm>
            <a:off x="6951663" y="6096000"/>
            <a:ext cx="1905000" cy="457200"/>
          </a:xfrm>
        </p:spPr>
        <p:txBody>
          <a:bodyPr/>
          <a:lstStyle>
            <a:lvl1pPr>
              <a:defRPr/>
            </a:lvl1pPr>
          </a:lstStyle>
          <a:p>
            <a:fld id="{75AF763A-7CD6-4B3A-90C2-E0973E07242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1E7526DE-3ACC-43F0-B3A1-61DDC67FAE57}" type="slidenum">
              <a:rPr lang="en-US" altLang="en-US"/>
              <a:pPr/>
              <a:t>‹#›</a:t>
            </a:fld>
            <a:endParaRPr lang="en-US" altLang="en-US"/>
          </a:p>
        </p:txBody>
      </p:sp>
    </p:spTree>
    <p:extLst>
      <p:ext uri="{BB962C8B-B14F-4D97-AF65-F5344CB8AC3E}">
        <p14:creationId xmlns:p14="http://schemas.microsoft.com/office/powerpoint/2010/main" val="140046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66C1BD3F-F163-4886-AE8C-AF378B292E46}" type="slidenum">
              <a:rPr lang="en-US" altLang="en-US"/>
              <a:pPr/>
              <a:t>‹#›</a:t>
            </a:fld>
            <a:endParaRPr lang="en-US" altLang="en-US"/>
          </a:p>
        </p:txBody>
      </p:sp>
    </p:spTree>
    <p:extLst>
      <p:ext uri="{BB962C8B-B14F-4D97-AF65-F5344CB8AC3E}">
        <p14:creationId xmlns:p14="http://schemas.microsoft.com/office/powerpoint/2010/main" val="120913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243D131A-2428-4F05-A369-7509FD681859}" type="slidenum">
              <a:rPr lang="en-US" altLang="en-US"/>
              <a:pPr/>
              <a:t>‹#›</a:t>
            </a:fld>
            <a:endParaRPr lang="en-US" altLang="en-US"/>
          </a:p>
        </p:txBody>
      </p:sp>
    </p:spTree>
    <p:extLst>
      <p:ext uri="{BB962C8B-B14F-4D97-AF65-F5344CB8AC3E}">
        <p14:creationId xmlns:p14="http://schemas.microsoft.com/office/powerpoint/2010/main" val="195693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A0054220-05A5-4313-A880-7CC22E40D3ED}" type="slidenum">
              <a:rPr lang="en-US" altLang="en-US"/>
              <a:pPr/>
              <a:t>‹#›</a:t>
            </a:fld>
            <a:endParaRPr lang="en-US" altLang="en-US"/>
          </a:p>
        </p:txBody>
      </p:sp>
    </p:spTree>
    <p:extLst>
      <p:ext uri="{BB962C8B-B14F-4D97-AF65-F5344CB8AC3E}">
        <p14:creationId xmlns:p14="http://schemas.microsoft.com/office/powerpoint/2010/main" val="415297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325A6B0C-E4C6-4857-9A22-E45B81485007}" type="slidenum">
              <a:rPr lang="en-US" altLang="en-US"/>
              <a:pPr/>
              <a:t>‹#›</a:t>
            </a:fld>
            <a:endParaRPr lang="en-US" altLang="en-US"/>
          </a:p>
        </p:txBody>
      </p:sp>
    </p:spTree>
    <p:extLst>
      <p:ext uri="{BB962C8B-B14F-4D97-AF65-F5344CB8AC3E}">
        <p14:creationId xmlns:p14="http://schemas.microsoft.com/office/powerpoint/2010/main" val="347633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Dr. M. S. Uddin, CSE Dept, JU</a:t>
            </a:r>
          </a:p>
        </p:txBody>
      </p:sp>
      <p:sp>
        <p:nvSpPr>
          <p:cNvPr id="9" name="Slide Number Placeholder 8"/>
          <p:cNvSpPr>
            <a:spLocks noGrp="1"/>
          </p:cNvSpPr>
          <p:nvPr>
            <p:ph type="sldNum" sz="quarter" idx="12"/>
          </p:nvPr>
        </p:nvSpPr>
        <p:spPr/>
        <p:txBody>
          <a:bodyPr/>
          <a:lstStyle>
            <a:lvl1pPr>
              <a:defRPr/>
            </a:lvl1pPr>
          </a:lstStyle>
          <a:p>
            <a:fld id="{7E2AC119-5875-4F90-AEC9-9C71CD4C1674}" type="slidenum">
              <a:rPr lang="en-US" altLang="en-US"/>
              <a:pPr/>
              <a:t>‹#›</a:t>
            </a:fld>
            <a:endParaRPr lang="en-US" altLang="en-US"/>
          </a:p>
        </p:txBody>
      </p:sp>
    </p:spTree>
    <p:extLst>
      <p:ext uri="{BB962C8B-B14F-4D97-AF65-F5344CB8AC3E}">
        <p14:creationId xmlns:p14="http://schemas.microsoft.com/office/powerpoint/2010/main" val="271274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Dr. M. S. Uddin, CSE Dept, JU</a:t>
            </a:r>
          </a:p>
        </p:txBody>
      </p:sp>
      <p:sp>
        <p:nvSpPr>
          <p:cNvPr id="5" name="Slide Number Placeholder 4"/>
          <p:cNvSpPr>
            <a:spLocks noGrp="1"/>
          </p:cNvSpPr>
          <p:nvPr>
            <p:ph type="sldNum" sz="quarter" idx="12"/>
          </p:nvPr>
        </p:nvSpPr>
        <p:spPr/>
        <p:txBody>
          <a:bodyPr/>
          <a:lstStyle>
            <a:lvl1pPr>
              <a:defRPr/>
            </a:lvl1pPr>
          </a:lstStyle>
          <a:p>
            <a:fld id="{41A0AF1E-6F16-4602-9A27-340FFDB382DD}" type="slidenum">
              <a:rPr lang="en-US" altLang="en-US"/>
              <a:pPr/>
              <a:t>‹#›</a:t>
            </a:fld>
            <a:endParaRPr lang="en-US" altLang="en-US"/>
          </a:p>
        </p:txBody>
      </p:sp>
    </p:spTree>
    <p:extLst>
      <p:ext uri="{BB962C8B-B14F-4D97-AF65-F5344CB8AC3E}">
        <p14:creationId xmlns:p14="http://schemas.microsoft.com/office/powerpoint/2010/main" val="323759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Dr. M. S. Uddin, CSE Dept, JU</a:t>
            </a:r>
          </a:p>
        </p:txBody>
      </p:sp>
      <p:sp>
        <p:nvSpPr>
          <p:cNvPr id="4" name="Slide Number Placeholder 3"/>
          <p:cNvSpPr>
            <a:spLocks noGrp="1"/>
          </p:cNvSpPr>
          <p:nvPr>
            <p:ph type="sldNum" sz="quarter" idx="12"/>
          </p:nvPr>
        </p:nvSpPr>
        <p:spPr/>
        <p:txBody>
          <a:bodyPr/>
          <a:lstStyle>
            <a:lvl1pPr>
              <a:defRPr/>
            </a:lvl1pPr>
          </a:lstStyle>
          <a:p>
            <a:fld id="{A0EB14F8-183E-4627-96A1-82F463663C67}" type="slidenum">
              <a:rPr lang="en-US" altLang="en-US"/>
              <a:pPr/>
              <a:t>‹#›</a:t>
            </a:fld>
            <a:endParaRPr lang="en-US" altLang="en-US"/>
          </a:p>
        </p:txBody>
      </p:sp>
    </p:spTree>
    <p:extLst>
      <p:ext uri="{BB962C8B-B14F-4D97-AF65-F5344CB8AC3E}">
        <p14:creationId xmlns:p14="http://schemas.microsoft.com/office/powerpoint/2010/main" val="333902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87A2F965-8E8F-434A-B0A0-7005C031FA85}" type="slidenum">
              <a:rPr lang="en-US" altLang="en-US"/>
              <a:pPr/>
              <a:t>‹#›</a:t>
            </a:fld>
            <a:endParaRPr lang="en-US" altLang="en-US"/>
          </a:p>
        </p:txBody>
      </p:sp>
    </p:spTree>
    <p:extLst>
      <p:ext uri="{BB962C8B-B14F-4D97-AF65-F5344CB8AC3E}">
        <p14:creationId xmlns:p14="http://schemas.microsoft.com/office/powerpoint/2010/main" val="392673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C36C467D-9179-4908-8DA9-28D13122CF6E}" type="slidenum">
              <a:rPr lang="en-US" altLang="en-US"/>
              <a:pPr/>
              <a:t>‹#›</a:t>
            </a:fld>
            <a:endParaRPr lang="en-US" altLang="en-US"/>
          </a:p>
        </p:txBody>
      </p:sp>
    </p:spTree>
    <p:extLst>
      <p:ext uri="{BB962C8B-B14F-4D97-AF65-F5344CB8AC3E}">
        <p14:creationId xmlns:p14="http://schemas.microsoft.com/office/powerpoint/2010/main" val="236836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8434" name="Rectangle 2"/>
          <p:cNvSpPr>
            <a:spLocks noChangeArrowheads="1"/>
          </p:cNvSpPr>
          <p:nvPr/>
        </p:nvSpPr>
        <p:spPr bwMode="ltGray">
          <a:xfrm>
            <a:off x="228600" y="152400"/>
            <a:ext cx="8686800" cy="6467475"/>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kumimoji="1" lang="en-US" altLang="en-US">
              <a:latin typeface="Times New Roman" panose="02020603050405020304" pitchFamily="18" charset="0"/>
            </a:endParaRPr>
          </a:p>
        </p:txBody>
      </p:sp>
      <p:sp>
        <p:nvSpPr>
          <p:cNvPr id="18438" name="Rectangle 6"/>
          <p:cNvSpPr>
            <a:spLocks noGrp="1" noChangeArrowheads="1"/>
          </p:cNvSpPr>
          <p:nvPr>
            <p:ph type="title"/>
          </p:nvPr>
        </p:nvSpPr>
        <p:spPr bwMode="auto">
          <a:xfrm>
            <a:off x="1066800" y="381000"/>
            <a:ext cx="762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8439" name="Rectangle 7"/>
          <p:cNvSpPr>
            <a:spLocks noGrp="1" noChangeArrowheads="1"/>
          </p:cNvSpPr>
          <p:nvPr>
            <p:ph type="body" idx="1"/>
          </p:nvPr>
        </p:nvSpPr>
        <p:spPr bwMode="auto">
          <a:xfrm>
            <a:off x="1066800" y="17526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40" name="Rectangle 8"/>
          <p:cNvSpPr>
            <a:spLocks noGrp="1" noChangeArrowheads="1"/>
          </p:cNvSpPr>
          <p:nvPr>
            <p:ph type="dt" sz="half" idx="2"/>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en-US"/>
          </a:p>
        </p:txBody>
      </p:sp>
      <p:sp>
        <p:nvSpPr>
          <p:cNvPr id="18441" name="Rectangle 9"/>
          <p:cNvSpPr>
            <a:spLocks noGrp="1" noChangeArrowheads="1"/>
          </p:cNvSpPr>
          <p:nvPr>
            <p:ph type="ftr" sz="quarter" idx="3"/>
          </p:nvPr>
        </p:nvSpPr>
        <p:spPr bwMode="auto">
          <a:xfrm>
            <a:off x="3429000" y="6618288"/>
            <a:ext cx="28956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a:latin typeface="+mn-lt"/>
              </a:defRPr>
            </a:lvl1pPr>
          </a:lstStyle>
          <a:p>
            <a:r>
              <a:rPr lang="en-US" altLang="en-US"/>
              <a:t>Dr. M. S. Uddin, CSE Dept, JU</a:t>
            </a:r>
          </a:p>
        </p:txBody>
      </p:sp>
      <p:sp>
        <p:nvSpPr>
          <p:cNvPr id="18442" name="Rectangle 10"/>
          <p:cNvSpPr>
            <a:spLocks noGrp="1" noChangeArrowheads="1"/>
          </p:cNvSpPr>
          <p:nvPr>
            <p:ph type="sldNum" sz="quarter" idx="4"/>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7C084AAF-CDE4-4655-BEA4-E67F493FD6EC}" type="slidenum">
              <a:rPr lang="en-US" altLang="en-US"/>
              <a:pPr/>
              <a:t>‹#›</a:t>
            </a:fld>
            <a:endParaRPr lang="en-US" altLang="en-US"/>
          </a:p>
        </p:txBody>
      </p:sp>
      <p:sp>
        <p:nvSpPr>
          <p:cNvPr id="18443" name="Rectangle 11"/>
          <p:cNvSpPr>
            <a:spLocks noChangeArrowheads="1"/>
          </p:cNvSpPr>
          <p:nvPr userDrawn="1"/>
        </p:nvSpPr>
        <p:spPr bwMode="auto">
          <a:xfrm>
            <a:off x="317500" y="990600"/>
            <a:ext cx="8534400" cy="74613"/>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92E96E49-CBC9-4810-89F8-75DA7FD1D82B}" type="slidenum">
              <a:rPr lang="en-US" altLang="en-US"/>
              <a:pPr/>
              <a:t>1</a:t>
            </a:fld>
            <a:endParaRPr lang="en-US" altLang="en-US"/>
          </a:p>
        </p:txBody>
      </p:sp>
      <p:sp>
        <p:nvSpPr>
          <p:cNvPr id="203778"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endParaRPr lang="en-US" altLang="ja-JP" sz="2800" b="1">
              <a:solidFill>
                <a:srgbClr val="FD1B03"/>
              </a:solidFill>
              <a:latin typeface="Tahoma" panose="020B0604030504040204" pitchFamily="34" charset="0"/>
              <a:ea typeface="ＭＳ Ｐゴシック" panose="020B0600070205080204" pitchFamily="34" charset="-128"/>
            </a:endParaRPr>
          </a:p>
        </p:txBody>
      </p:sp>
      <p:sp>
        <p:nvSpPr>
          <p:cNvPr id="203779"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03781" name="Rectangle 5"/>
          <p:cNvSpPr>
            <a:spLocks noChangeArrowheads="1"/>
          </p:cNvSpPr>
          <p:nvPr/>
        </p:nvSpPr>
        <p:spPr bwMode="auto">
          <a:xfrm>
            <a:off x="457200" y="1295400"/>
            <a:ext cx="8229600" cy="457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spcBef>
                <a:spcPct val="20000"/>
              </a:spcBef>
              <a:buFontTx/>
              <a:buChar char="•"/>
            </a:pPr>
            <a:r>
              <a:rPr kumimoji="1" lang="en-US" altLang="ja-JP" sz="2000">
                <a:latin typeface="Tahoma" panose="020B0604030504040204" pitchFamily="34" charset="0"/>
                <a:ea typeface="ＭＳ Ｐゴシック" panose="020B0600070205080204" pitchFamily="34" charset="-128"/>
              </a:rPr>
              <a:t>Knowledge can be defined as the body of facts and principles accumulated by humankind or the fact, or state of knowing. It is having a familiarity with language, concepts, procedures, rules, ideas, abstractions, places, customs, facts, and associations, coupled with an ability to use these notions effectively in modeling different aspects of the world.</a:t>
            </a:r>
          </a:p>
          <a:p>
            <a:pPr algn="just">
              <a:spcBef>
                <a:spcPct val="20000"/>
              </a:spcBef>
            </a:pPr>
            <a:endParaRPr kumimoji="1" lang="en-US" altLang="ja-JP" sz="2000">
              <a:latin typeface="Tahoma" panose="020B0604030504040204" pitchFamily="34" charset="0"/>
              <a:ea typeface="ＭＳ Ｐゴシック" panose="020B0600070205080204" pitchFamily="34" charset="-128"/>
            </a:endParaRPr>
          </a:p>
          <a:p>
            <a:pPr algn="just">
              <a:spcBef>
                <a:spcPct val="20000"/>
              </a:spcBef>
              <a:buFontTx/>
              <a:buChar char="•"/>
            </a:pPr>
            <a:r>
              <a:rPr kumimoji="1" lang="en-US" altLang="ja-JP" sz="2000">
                <a:latin typeface="Tahoma" panose="020B0604030504040204" pitchFamily="34" charset="0"/>
                <a:ea typeface="ＭＳ Ｐゴシック" panose="020B0600070205080204" pitchFamily="34" charset="-128"/>
              </a:rPr>
              <a:t>Knowledge-based systems may require thousands of facts and rules to perform their intended tasks. So the appropriate facts and rules be easy to locate and retrieve. Knowledge can be organized in memory for easy access by a method known as indexing.</a:t>
            </a:r>
          </a:p>
          <a:p>
            <a:pPr algn="just">
              <a:spcBef>
                <a:spcPct val="20000"/>
              </a:spcBef>
            </a:pPr>
            <a:endParaRPr kumimoji="1" lang="en-US" altLang="ja-JP" sz="2000">
              <a:latin typeface="Tahoma" panose="020B0604030504040204" pitchFamily="34" charset="0"/>
              <a:ea typeface="ＭＳ Ｐゴシック" panose="020B0600070205080204" pitchFamily="34" charset="-128"/>
            </a:endParaRPr>
          </a:p>
          <a:p>
            <a:pPr algn="just">
              <a:spcBef>
                <a:spcPct val="20000"/>
              </a:spcBef>
              <a:buFontTx/>
              <a:buChar char="•"/>
            </a:pPr>
            <a:r>
              <a:rPr kumimoji="1" lang="en-US" altLang="ja-JP" sz="2000">
                <a:latin typeface="Tahoma" panose="020B0604030504040204" pitchFamily="34" charset="0"/>
                <a:ea typeface="ＭＳ Ｐゴシック" panose="020B0600070205080204" pitchFamily="34" charset="-128"/>
              </a:rPr>
              <a:t>Decisions in knowledge-based systems needs manipulation of knowledge in specified ways.</a:t>
            </a:r>
          </a:p>
        </p:txBody>
      </p:sp>
      <p:sp>
        <p:nvSpPr>
          <p:cNvPr id="203782" name="Rectangle 6"/>
          <p:cNvSpPr>
            <a:spLocks noChangeArrowheads="1"/>
          </p:cNvSpPr>
          <p:nvPr/>
        </p:nvSpPr>
        <p:spPr bwMode="auto">
          <a:xfrm>
            <a:off x="2400300" y="304800"/>
            <a:ext cx="43449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3200" b="1">
                <a:solidFill>
                  <a:srgbClr val="FD1B03"/>
                </a:solidFill>
                <a:ea typeface="ＭＳ Ｐゴシック" panose="020B0600070205080204" pitchFamily="34" charset="-128"/>
              </a:rPr>
              <a:t>What is Knowledge?</a:t>
            </a:r>
            <a:endParaRPr lang="en-US" altLang="en-US" sz="3200" b="1">
              <a:solidFill>
                <a:srgbClr val="FD1B03"/>
              </a:solidFill>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2"/>
          <p:cNvSpPr>
            <a:spLocks noGrp="1"/>
          </p:cNvSpPr>
          <p:nvPr>
            <p:ph type="ftr" sz="quarter" idx="11"/>
          </p:nvPr>
        </p:nvSpPr>
        <p:spPr/>
        <p:txBody>
          <a:bodyPr/>
          <a:lstStyle/>
          <a:p>
            <a:r>
              <a:rPr lang="en-US" altLang="en-US"/>
              <a:t>Dr. M. S. Uddin, CSE Dept, JU</a:t>
            </a:r>
          </a:p>
        </p:txBody>
      </p:sp>
      <p:sp>
        <p:nvSpPr>
          <p:cNvPr id="12" name="Slide Number Placeholder 3"/>
          <p:cNvSpPr>
            <a:spLocks noGrp="1"/>
          </p:cNvSpPr>
          <p:nvPr>
            <p:ph type="sldNum" sz="quarter" idx="12"/>
          </p:nvPr>
        </p:nvSpPr>
        <p:spPr/>
        <p:txBody>
          <a:bodyPr/>
          <a:lstStyle/>
          <a:p>
            <a:fld id="{B2E46097-60EF-44FE-9698-52967B00A6B1}" type="slidenum">
              <a:rPr lang="en-US" altLang="en-US"/>
              <a:pPr/>
              <a:t>10</a:t>
            </a:fld>
            <a:endParaRPr lang="en-US" altLang="en-US"/>
          </a:p>
        </p:txBody>
      </p:sp>
      <p:sp>
        <p:nvSpPr>
          <p:cNvPr id="228354"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r>
              <a:rPr lang="en-US" altLang="ja-JP" sz="3200" b="1">
                <a:solidFill>
                  <a:srgbClr val="FD1B03"/>
                </a:solidFill>
                <a:latin typeface="Tahoma" panose="020B0604030504040204" pitchFamily="34" charset="0"/>
                <a:ea typeface="ＭＳ Ｐゴシック" panose="020B0600070205080204" pitchFamily="34" charset="-128"/>
              </a:rPr>
              <a:t>knowledge in Expert Systems</a:t>
            </a:r>
          </a:p>
        </p:txBody>
      </p:sp>
      <p:sp>
        <p:nvSpPr>
          <p:cNvPr id="228355"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28357" name="Rectangle 5"/>
          <p:cNvSpPr>
            <a:spLocks noChangeArrowheads="1"/>
          </p:cNvSpPr>
          <p:nvPr/>
        </p:nvSpPr>
        <p:spPr bwMode="auto">
          <a:xfrm>
            <a:off x="228600" y="1447800"/>
            <a:ext cx="4343400" cy="464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ja-JP" sz="2400" b="1">
                <a:latin typeface="Tahoma" panose="020B0604030504040204" pitchFamily="34" charset="0"/>
                <a:ea typeface="ＭＳ Ｐゴシック" panose="020B0600070205080204" pitchFamily="34" charset="-128"/>
              </a:rPr>
              <a:t>Conventional Programming</a:t>
            </a:r>
            <a:r>
              <a:rPr lang="en-US" altLang="ja-JP">
                <a:ea typeface="ＭＳ Ｐゴシック" panose="020B0600070205080204" pitchFamily="34" charset="-128"/>
              </a:rPr>
              <a:t>   </a:t>
            </a:r>
          </a:p>
        </p:txBody>
      </p:sp>
      <p:sp>
        <p:nvSpPr>
          <p:cNvPr id="228358" name="Rectangle 6"/>
          <p:cNvSpPr>
            <a:spLocks noChangeArrowheads="1"/>
          </p:cNvSpPr>
          <p:nvPr/>
        </p:nvSpPr>
        <p:spPr bwMode="auto">
          <a:xfrm>
            <a:off x="4724400" y="1447800"/>
            <a:ext cx="4343400" cy="464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ja-JP" sz="2400" b="1">
                <a:latin typeface="Tahoma" panose="020B0604030504040204" pitchFamily="34" charset="0"/>
                <a:ea typeface="ＭＳ Ｐゴシック" panose="020B0600070205080204" pitchFamily="34" charset="-128"/>
              </a:rPr>
              <a:t>Knowledge-Based </a:t>
            </a:r>
          </a:p>
          <a:p>
            <a:pPr algn="ctr">
              <a:spcBef>
                <a:spcPct val="50000"/>
              </a:spcBef>
              <a:buFontTx/>
              <a:buNone/>
            </a:pPr>
            <a:r>
              <a:rPr lang="en-US" altLang="ja-JP" sz="2400" b="1">
                <a:latin typeface="Tahoma" panose="020B0604030504040204" pitchFamily="34" charset="0"/>
                <a:ea typeface="ＭＳ Ｐゴシック" panose="020B0600070205080204" pitchFamily="34" charset="-128"/>
              </a:rPr>
              <a:t>Systems</a:t>
            </a:r>
          </a:p>
        </p:txBody>
      </p:sp>
      <p:sp>
        <p:nvSpPr>
          <p:cNvPr id="228359" name="Rectangle 7"/>
          <p:cNvSpPr>
            <a:spLocks noChangeArrowheads="1"/>
          </p:cNvSpPr>
          <p:nvPr/>
        </p:nvSpPr>
        <p:spPr bwMode="auto">
          <a:xfrm>
            <a:off x="838200" y="2590800"/>
            <a:ext cx="335280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FAFD00"/>
              </a:buClr>
              <a:buSzPct val="75000"/>
              <a:buFont typeface="Wingdings" panose="05000000000000000000" pitchFamily="2" charset="2"/>
              <a:buNone/>
            </a:pPr>
            <a:r>
              <a:rPr kumimoji="1" lang="en-US" altLang="ja-JP">
                <a:ea typeface="ＭＳ Ｐゴシック" panose="020B0600070205080204" pitchFamily="34" charset="-128"/>
              </a:rPr>
              <a:t>Algorithms </a:t>
            </a:r>
          </a:p>
          <a:p>
            <a:pPr algn="ctr">
              <a:spcBef>
                <a:spcPct val="20000"/>
              </a:spcBef>
              <a:buClr>
                <a:srgbClr val="FAFD00"/>
              </a:buClr>
              <a:buSzPct val="75000"/>
              <a:buFont typeface="Wingdings" panose="05000000000000000000" pitchFamily="2" charset="2"/>
              <a:buNone/>
            </a:pPr>
            <a:r>
              <a:rPr kumimoji="1" lang="en-US" altLang="ja-JP">
                <a:ea typeface="ＭＳ Ｐゴシック" panose="020B0600070205080204" pitchFamily="34" charset="-128"/>
              </a:rPr>
              <a:t>+ Data Structures </a:t>
            </a:r>
          </a:p>
          <a:p>
            <a:pPr algn="ctr">
              <a:spcBef>
                <a:spcPct val="20000"/>
              </a:spcBef>
              <a:buClr>
                <a:srgbClr val="FAFD00"/>
              </a:buClr>
              <a:buSzPct val="75000"/>
              <a:buFont typeface="Wingdings" panose="05000000000000000000" pitchFamily="2" charset="2"/>
              <a:buNone/>
            </a:pPr>
            <a:r>
              <a:rPr kumimoji="1" lang="en-US" altLang="ja-JP">
                <a:ea typeface="ＭＳ Ｐゴシック" panose="020B0600070205080204" pitchFamily="34" charset="-128"/>
              </a:rPr>
              <a:t>= Programs</a:t>
            </a:r>
          </a:p>
        </p:txBody>
      </p:sp>
      <p:sp>
        <p:nvSpPr>
          <p:cNvPr id="228360" name="Rectangle 8"/>
          <p:cNvSpPr>
            <a:spLocks noChangeArrowheads="1"/>
          </p:cNvSpPr>
          <p:nvPr/>
        </p:nvSpPr>
        <p:spPr bwMode="auto">
          <a:xfrm>
            <a:off x="5105400" y="2590800"/>
            <a:ext cx="335280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FAFD00"/>
              </a:buClr>
              <a:buSzPct val="75000"/>
              <a:buFont typeface="Wingdings" panose="05000000000000000000" pitchFamily="2" charset="2"/>
              <a:buNone/>
            </a:pPr>
            <a:r>
              <a:rPr kumimoji="1" lang="en-US" altLang="ja-JP">
                <a:ea typeface="ＭＳ Ｐゴシック" panose="020B0600070205080204" pitchFamily="34" charset="-128"/>
              </a:rPr>
              <a:t>Knowledge</a:t>
            </a:r>
          </a:p>
          <a:p>
            <a:pPr algn="ctr">
              <a:spcBef>
                <a:spcPct val="20000"/>
              </a:spcBef>
              <a:buClr>
                <a:srgbClr val="FAFD00"/>
              </a:buClr>
              <a:buSzPct val="75000"/>
              <a:buFont typeface="Wingdings" panose="05000000000000000000" pitchFamily="2" charset="2"/>
              <a:buNone/>
            </a:pPr>
            <a:r>
              <a:rPr kumimoji="1" lang="en-US" altLang="ja-JP">
                <a:ea typeface="ＭＳ Ｐゴシック" panose="020B0600070205080204" pitchFamily="34" charset="-128"/>
              </a:rPr>
              <a:t>+ Inference </a:t>
            </a:r>
          </a:p>
          <a:p>
            <a:pPr algn="ctr">
              <a:spcBef>
                <a:spcPct val="20000"/>
              </a:spcBef>
              <a:buClr>
                <a:srgbClr val="FAFD00"/>
              </a:buClr>
              <a:buSzPct val="75000"/>
              <a:buFont typeface="Wingdings" panose="05000000000000000000" pitchFamily="2" charset="2"/>
              <a:buNone/>
            </a:pPr>
            <a:r>
              <a:rPr kumimoji="1" lang="en-US" altLang="ja-JP">
                <a:ea typeface="ＭＳ Ｐゴシック" panose="020B0600070205080204" pitchFamily="34" charset="-128"/>
              </a:rPr>
              <a:t>= Expert System</a:t>
            </a:r>
          </a:p>
        </p:txBody>
      </p:sp>
      <p:sp>
        <p:nvSpPr>
          <p:cNvPr id="228361" name="Text Box 9"/>
          <p:cNvSpPr txBox="1">
            <a:spLocks noChangeArrowheads="1"/>
          </p:cNvSpPr>
          <p:nvPr/>
        </p:nvSpPr>
        <p:spPr bwMode="auto">
          <a:xfrm>
            <a:off x="1219200" y="1747838"/>
            <a:ext cx="2187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kumimoji="1" lang="en-US" altLang="en-US" sz="2800">
              <a:latin typeface="Times New Roman" panose="02020603050405020304" pitchFamily="18" charset="0"/>
              <a:ea typeface="ＭＳ Ｐゴシック" panose="020B0600070205080204" pitchFamily="34" charset="-128"/>
            </a:endParaRPr>
          </a:p>
        </p:txBody>
      </p:sp>
      <p:sp>
        <p:nvSpPr>
          <p:cNvPr id="228362" name="Text Box 10"/>
          <p:cNvSpPr txBox="1">
            <a:spLocks noChangeArrowheads="1"/>
          </p:cNvSpPr>
          <p:nvPr/>
        </p:nvSpPr>
        <p:spPr bwMode="auto">
          <a:xfrm>
            <a:off x="5295900" y="1749425"/>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kumimoji="1" lang="en-US" altLang="en-US" sz="28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ltLang="en-US"/>
              <a:t>Dr. M. S. Uddin, CSE Dept, JU</a:t>
            </a:r>
          </a:p>
        </p:txBody>
      </p:sp>
      <p:sp>
        <p:nvSpPr>
          <p:cNvPr id="7" name="Slide Number Placeholder 3"/>
          <p:cNvSpPr>
            <a:spLocks noGrp="1"/>
          </p:cNvSpPr>
          <p:nvPr>
            <p:ph type="sldNum" sz="quarter" idx="12"/>
          </p:nvPr>
        </p:nvSpPr>
        <p:spPr/>
        <p:txBody>
          <a:bodyPr/>
          <a:lstStyle/>
          <a:p>
            <a:fld id="{040E817A-2E41-4DF4-98EE-EBA87B96A2E0}" type="slidenum">
              <a:rPr lang="en-US" altLang="en-US"/>
              <a:pPr/>
              <a:t>11</a:t>
            </a:fld>
            <a:endParaRPr lang="en-US" altLang="en-US"/>
          </a:p>
        </p:txBody>
      </p:sp>
      <p:sp>
        <p:nvSpPr>
          <p:cNvPr id="222210"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r>
              <a:rPr lang="en-US" altLang="ja-JP" sz="3200" b="1">
                <a:solidFill>
                  <a:srgbClr val="FD1B03"/>
                </a:solidFill>
                <a:latin typeface="Tahoma" panose="020B0604030504040204" pitchFamily="34" charset="0"/>
                <a:ea typeface="ＭＳ Ｐゴシック" panose="020B0600070205080204" pitchFamily="34" charset="-128"/>
              </a:rPr>
              <a:t>Example of Expert Systems</a:t>
            </a:r>
          </a:p>
        </p:txBody>
      </p:sp>
      <p:sp>
        <p:nvSpPr>
          <p:cNvPr id="222211"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22212" name="Rectangle 4"/>
          <p:cNvSpPr>
            <a:spLocks noChangeArrowheads="1"/>
          </p:cNvSpPr>
          <p:nvPr/>
        </p:nvSpPr>
        <p:spPr bwMode="auto">
          <a:xfrm>
            <a:off x="533400" y="1287463"/>
            <a:ext cx="8001000" cy="457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folHlink"/>
              </a:buClr>
              <a:buSzPct val="75000"/>
              <a:buFont typeface="Monotype Sorts" pitchFamily="2" charset="2"/>
              <a:buNone/>
            </a:pPr>
            <a:r>
              <a:rPr kumimoji="1" lang="en-US" altLang="ja-JP" sz="2800" b="1">
                <a:ea typeface="ＭＳ Ｐゴシック" panose="020B0600070205080204" pitchFamily="34" charset="-128"/>
              </a:rPr>
              <a:t>Rule 1: </a:t>
            </a:r>
            <a:endParaRPr kumimoji="1" lang="en-US" altLang="ja-JP" sz="2800">
              <a:ea typeface="ＭＳ Ｐゴシック" panose="020B0600070205080204" pitchFamily="34" charset="-128"/>
            </a:endParaRPr>
          </a:p>
          <a:p>
            <a:pPr eaLnBrk="0" hangingPunct="0">
              <a:spcBef>
                <a:spcPct val="50000"/>
              </a:spcBef>
              <a:buClr>
                <a:schemeClr val="folHlink"/>
              </a:buClr>
              <a:buSzPct val="75000"/>
              <a:buFont typeface="Monotype Sorts" pitchFamily="2" charset="2"/>
              <a:buNone/>
            </a:pPr>
            <a:r>
              <a:rPr kumimoji="1" lang="en-US" altLang="ja-JP" sz="2800">
                <a:ea typeface="ＭＳ Ｐゴシック" panose="020B0600070205080204" pitchFamily="34" charset="-128"/>
              </a:rPr>
              <a:t>IF (Score is high) and (Viva is good or GPA is excellent)</a:t>
            </a:r>
          </a:p>
          <a:p>
            <a:pPr eaLnBrk="0" hangingPunct="0">
              <a:spcBef>
                <a:spcPct val="50000"/>
              </a:spcBef>
              <a:buClr>
                <a:schemeClr val="folHlink"/>
              </a:buClr>
              <a:buSzPct val="75000"/>
              <a:buFont typeface="Monotype Sorts" pitchFamily="2" charset="2"/>
              <a:buNone/>
            </a:pPr>
            <a:r>
              <a:rPr kumimoji="1" lang="en-US" altLang="ja-JP" sz="2800">
                <a:ea typeface="ＭＳ Ｐゴシック" panose="020B0600070205080204" pitchFamily="34" charset="-128"/>
              </a:rPr>
              <a:t>THEN (Decision is Selected)   </a:t>
            </a:r>
          </a:p>
          <a:p>
            <a:pPr eaLnBrk="0" hangingPunct="0">
              <a:spcBef>
                <a:spcPct val="50000"/>
              </a:spcBef>
              <a:buClr>
                <a:schemeClr val="folHlink"/>
              </a:buClr>
              <a:buSzPct val="75000"/>
              <a:buFont typeface="Monotype Sorts" pitchFamily="2" charset="2"/>
              <a:buNone/>
            </a:pPr>
            <a:r>
              <a:rPr kumimoji="1" lang="en-US" altLang="ja-JP" sz="2800" b="1">
                <a:ea typeface="ＭＳ Ｐゴシック" panose="020B0600070205080204" pitchFamily="34" charset="-128"/>
              </a:rPr>
              <a:t>Rule 2: </a:t>
            </a:r>
            <a:endParaRPr kumimoji="1" lang="en-US" altLang="ja-JP" sz="2800">
              <a:ea typeface="ＭＳ Ｐゴシック" panose="020B0600070205080204" pitchFamily="34" charset="-128"/>
            </a:endParaRPr>
          </a:p>
          <a:p>
            <a:pPr eaLnBrk="0" hangingPunct="0">
              <a:spcBef>
                <a:spcPct val="50000"/>
              </a:spcBef>
              <a:buClr>
                <a:schemeClr val="folHlink"/>
              </a:buClr>
              <a:buSzPct val="75000"/>
              <a:buFont typeface="Monotype Sorts" pitchFamily="2" charset="2"/>
              <a:buNone/>
            </a:pPr>
            <a:r>
              <a:rPr kumimoji="1" lang="en-US" altLang="ja-JP" sz="2800">
                <a:ea typeface="ＭＳ Ｐゴシック" panose="020B0600070205080204" pitchFamily="34" charset="-128"/>
              </a:rPr>
              <a:t>IF (Score is low)  and (Viva is bad or GPA is marginal)</a:t>
            </a:r>
          </a:p>
          <a:p>
            <a:pPr eaLnBrk="0" hangingPunct="0">
              <a:spcBef>
                <a:spcPct val="50000"/>
              </a:spcBef>
              <a:buClr>
                <a:schemeClr val="folHlink"/>
              </a:buClr>
              <a:buSzPct val="75000"/>
              <a:buFont typeface="Monotype Sorts" pitchFamily="2" charset="2"/>
              <a:buNone/>
            </a:pPr>
            <a:r>
              <a:rPr kumimoji="1" lang="en-US" altLang="ja-JP" sz="2800">
                <a:ea typeface="ＭＳ Ｐゴシック" panose="020B0600070205080204" pitchFamily="34" charset="-128"/>
              </a:rPr>
              <a:t> THEN (Decision is Disapprove)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2"/>
          <p:cNvSpPr>
            <a:spLocks noGrp="1"/>
          </p:cNvSpPr>
          <p:nvPr>
            <p:ph type="ftr" sz="quarter" idx="11"/>
          </p:nvPr>
        </p:nvSpPr>
        <p:spPr/>
        <p:txBody>
          <a:bodyPr/>
          <a:lstStyle/>
          <a:p>
            <a:r>
              <a:rPr lang="en-US" altLang="en-US"/>
              <a:t>Dr. M. S. Uddin, CSE Dept, JU</a:t>
            </a:r>
          </a:p>
        </p:txBody>
      </p:sp>
      <p:sp>
        <p:nvSpPr>
          <p:cNvPr id="13" name="Slide Number Placeholder 3"/>
          <p:cNvSpPr>
            <a:spLocks noGrp="1"/>
          </p:cNvSpPr>
          <p:nvPr>
            <p:ph type="sldNum" sz="quarter" idx="12"/>
          </p:nvPr>
        </p:nvSpPr>
        <p:spPr/>
        <p:txBody>
          <a:bodyPr/>
          <a:lstStyle/>
          <a:p>
            <a:fld id="{17972D77-1888-45BE-86AD-47D3026F067D}" type="slidenum">
              <a:rPr lang="en-US" altLang="en-US"/>
              <a:pPr/>
              <a:t>12</a:t>
            </a:fld>
            <a:endParaRPr lang="en-US" altLang="en-US"/>
          </a:p>
        </p:txBody>
      </p:sp>
      <p:sp>
        <p:nvSpPr>
          <p:cNvPr id="201730" name="Rectangle 1026"/>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r>
              <a:rPr lang="en-US" altLang="ja-JP" sz="3200" b="1">
                <a:solidFill>
                  <a:srgbClr val="FD1B03"/>
                </a:solidFill>
                <a:latin typeface="Tahoma" panose="020B0604030504040204" pitchFamily="34" charset="0"/>
                <a:ea typeface="ＭＳ Ｐゴシック" panose="020B0600070205080204" pitchFamily="34" charset="-128"/>
              </a:rPr>
              <a:t>Rules as Knowledge Representation</a:t>
            </a:r>
          </a:p>
        </p:txBody>
      </p:sp>
      <p:sp>
        <p:nvSpPr>
          <p:cNvPr id="201734" name="Rectangle 1030"/>
          <p:cNvSpPr>
            <a:spLocks noChangeArrowheads="1"/>
          </p:cNvSpPr>
          <p:nvPr/>
        </p:nvSpPr>
        <p:spPr bwMode="auto">
          <a:xfrm>
            <a:off x="457200" y="1752600"/>
            <a:ext cx="54864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AU" altLang="ja-JP" sz="2000">
                <a:solidFill>
                  <a:schemeClr val="tx1"/>
                </a:solidFill>
                <a:latin typeface="Tahoma" panose="020B0604030504040204" pitchFamily="34" charset="0"/>
                <a:ea typeface="ＭＳ Ｐゴシック" panose="020B0600070205080204" pitchFamily="34" charset="-128"/>
              </a:rPr>
              <a:t>IF  ‘traffic light’ is green</a:t>
            </a:r>
            <a:br>
              <a:rPr lang="en-AU" altLang="ja-JP" sz="2000">
                <a:solidFill>
                  <a:schemeClr val="tx1"/>
                </a:solidFill>
                <a:latin typeface="Tahoma" panose="020B0604030504040204" pitchFamily="34" charset="0"/>
                <a:ea typeface="ＭＳ Ｐゴシック" panose="020B0600070205080204" pitchFamily="34" charset="-128"/>
              </a:rPr>
            </a:br>
            <a:r>
              <a:rPr lang="en-AU" altLang="ja-JP" sz="2000">
                <a:solidFill>
                  <a:schemeClr val="tx1"/>
                </a:solidFill>
                <a:latin typeface="Tahoma" panose="020B0604030504040204" pitchFamily="34" charset="0"/>
                <a:ea typeface="ＭＳ Ｐゴシック" panose="020B0600070205080204" pitchFamily="34" charset="-128"/>
              </a:rPr>
              <a:t>THEN action is go</a:t>
            </a:r>
            <a:br>
              <a:rPr lang="en-AU" altLang="ja-JP" sz="2000">
                <a:solidFill>
                  <a:schemeClr val="tx1"/>
                </a:solidFill>
                <a:latin typeface="Tahoma" panose="020B0604030504040204" pitchFamily="34" charset="0"/>
                <a:ea typeface="ＭＳ Ｐゴシック" panose="020B0600070205080204" pitchFamily="34" charset="-128"/>
              </a:rPr>
            </a:br>
            <a:r>
              <a:rPr lang="en-AU" altLang="ja-JP" sz="2000">
                <a:solidFill>
                  <a:schemeClr val="tx1"/>
                </a:solidFill>
                <a:latin typeface="Tahoma" panose="020B0604030504040204" pitchFamily="34" charset="0"/>
                <a:ea typeface="ＭＳ Ｐゴシック" panose="020B0600070205080204" pitchFamily="34" charset="-128"/>
              </a:rPr>
              <a:t/>
            </a:r>
            <a:br>
              <a:rPr lang="en-AU" altLang="ja-JP" sz="2000">
                <a:solidFill>
                  <a:schemeClr val="tx1"/>
                </a:solidFill>
                <a:latin typeface="Tahoma" panose="020B0604030504040204" pitchFamily="34" charset="0"/>
                <a:ea typeface="ＭＳ Ｐゴシック" panose="020B0600070205080204" pitchFamily="34" charset="-128"/>
              </a:rPr>
            </a:br>
            <a:r>
              <a:rPr lang="en-AU" altLang="ja-JP" sz="2000">
                <a:solidFill>
                  <a:schemeClr val="tx1"/>
                </a:solidFill>
                <a:latin typeface="Tahoma" panose="020B0604030504040204" pitchFamily="34" charset="0"/>
                <a:ea typeface="ＭＳ Ｐゴシック" panose="020B0600070205080204" pitchFamily="34" charset="-128"/>
              </a:rPr>
              <a:t>IF  ‘traffic light’ is red</a:t>
            </a:r>
            <a:br>
              <a:rPr lang="en-AU" altLang="ja-JP" sz="2000">
                <a:solidFill>
                  <a:schemeClr val="tx1"/>
                </a:solidFill>
                <a:latin typeface="Tahoma" panose="020B0604030504040204" pitchFamily="34" charset="0"/>
                <a:ea typeface="ＭＳ Ｐゴシック" panose="020B0600070205080204" pitchFamily="34" charset="-128"/>
              </a:rPr>
            </a:br>
            <a:r>
              <a:rPr lang="en-AU" altLang="ja-JP" sz="2000">
                <a:solidFill>
                  <a:schemeClr val="tx1"/>
                </a:solidFill>
                <a:latin typeface="Tahoma" panose="020B0604030504040204" pitchFamily="34" charset="0"/>
                <a:ea typeface="ＭＳ Ｐゴシック" panose="020B0600070205080204" pitchFamily="34" charset="-128"/>
              </a:rPr>
              <a:t>THEN action is stop</a:t>
            </a:r>
            <a:br>
              <a:rPr lang="en-AU" altLang="ja-JP" sz="2000">
                <a:solidFill>
                  <a:schemeClr val="tx1"/>
                </a:solidFill>
                <a:latin typeface="Tahoma" panose="020B0604030504040204" pitchFamily="34" charset="0"/>
                <a:ea typeface="ＭＳ Ｐゴシック" panose="020B0600070205080204" pitchFamily="34" charset="-128"/>
              </a:rPr>
            </a:br>
            <a:r>
              <a:rPr lang="en-AU" altLang="ja-JP" sz="2000">
                <a:solidFill>
                  <a:schemeClr val="tx1"/>
                </a:solidFill>
                <a:latin typeface="Tahoma" panose="020B0604030504040204" pitchFamily="34" charset="0"/>
                <a:ea typeface="ＭＳ Ｐゴシック" panose="020B0600070205080204" pitchFamily="34" charset="-128"/>
              </a:rPr>
              <a:t/>
            </a:r>
            <a:br>
              <a:rPr lang="en-AU" altLang="ja-JP" sz="2000">
                <a:solidFill>
                  <a:schemeClr val="tx1"/>
                </a:solidFill>
                <a:latin typeface="Tahoma" panose="020B0604030504040204" pitchFamily="34" charset="0"/>
                <a:ea typeface="ＭＳ Ｐゴシック" panose="020B0600070205080204" pitchFamily="34" charset="-128"/>
              </a:rPr>
            </a:br>
            <a:r>
              <a:rPr lang="en-AU" altLang="ja-JP" sz="2000">
                <a:solidFill>
                  <a:schemeClr val="tx1"/>
                </a:solidFill>
                <a:latin typeface="Tahoma" panose="020B0604030504040204" pitchFamily="34" charset="0"/>
                <a:ea typeface="ＭＳ Ｐゴシック" panose="020B0600070205080204" pitchFamily="34" charset="-128"/>
              </a:rPr>
              <a:t>IF  car is dead  AND ‘fuel tank’ is empty</a:t>
            </a:r>
            <a:br>
              <a:rPr lang="en-AU" altLang="ja-JP" sz="2000">
                <a:solidFill>
                  <a:schemeClr val="tx1"/>
                </a:solidFill>
                <a:latin typeface="Tahoma" panose="020B0604030504040204" pitchFamily="34" charset="0"/>
                <a:ea typeface="ＭＳ Ｐゴシック" panose="020B0600070205080204" pitchFamily="34" charset="-128"/>
              </a:rPr>
            </a:br>
            <a:r>
              <a:rPr lang="en-AU" altLang="ja-JP" sz="2000">
                <a:solidFill>
                  <a:schemeClr val="tx1"/>
                </a:solidFill>
                <a:latin typeface="Tahoma" panose="020B0604030504040204" pitchFamily="34" charset="0"/>
                <a:ea typeface="ＭＳ Ｐゴシック" panose="020B0600070205080204" pitchFamily="34" charset="-128"/>
              </a:rPr>
              <a:t>THEN action is ‘refuel the car’</a:t>
            </a:r>
            <a:br>
              <a:rPr lang="en-AU" altLang="ja-JP" sz="2000">
                <a:solidFill>
                  <a:schemeClr val="tx1"/>
                </a:solidFill>
                <a:latin typeface="Tahoma" panose="020B0604030504040204" pitchFamily="34" charset="0"/>
                <a:ea typeface="ＭＳ Ｐゴシック" panose="020B0600070205080204" pitchFamily="34" charset="-128"/>
              </a:rPr>
            </a:br>
            <a:r>
              <a:rPr lang="en-AU" altLang="ja-JP" sz="2000">
                <a:solidFill>
                  <a:schemeClr val="tx1"/>
                </a:solidFill>
                <a:latin typeface="Tahoma" panose="020B0604030504040204" pitchFamily="34" charset="0"/>
                <a:ea typeface="ＭＳ Ｐゴシック" panose="020B0600070205080204" pitchFamily="34" charset="-128"/>
              </a:rPr>
              <a:t/>
            </a:r>
            <a:br>
              <a:rPr lang="en-AU" altLang="ja-JP" sz="2000">
                <a:solidFill>
                  <a:schemeClr val="tx1"/>
                </a:solidFill>
                <a:latin typeface="Tahoma" panose="020B0604030504040204" pitchFamily="34" charset="0"/>
                <a:ea typeface="ＭＳ Ｐゴシック" panose="020B0600070205080204" pitchFamily="34" charset="-128"/>
              </a:rPr>
            </a:br>
            <a:r>
              <a:rPr lang="en-AU" altLang="ja-JP" sz="2000">
                <a:solidFill>
                  <a:schemeClr val="tx1"/>
                </a:solidFill>
                <a:latin typeface="Tahoma" panose="020B0604030504040204" pitchFamily="34" charset="0"/>
                <a:ea typeface="ＭＳ Ｐゴシック" panose="020B0600070205080204" pitchFamily="34" charset="-128"/>
              </a:rPr>
              <a:t>John is the father of Jim</a:t>
            </a:r>
            <a:endParaRPr lang="en-US" altLang="ja-JP" sz="2000">
              <a:solidFill>
                <a:schemeClr val="tx1"/>
              </a:solidFill>
              <a:latin typeface="Tahoma" panose="020B0604030504040204" pitchFamily="34" charset="0"/>
              <a:ea typeface="ＭＳ Ｐゴシック" panose="020B0600070205080204" pitchFamily="34" charset="-128"/>
            </a:endParaRPr>
          </a:p>
        </p:txBody>
      </p:sp>
      <p:sp>
        <p:nvSpPr>
          <p:cNvPr id="201739" name="Text Box 1035"/>
          <p:cNvSpPr txBox="1">
            <a:spLocks noChangeArrowheads="1"/>
          </p:cNvSpPr>
          <p:nvPr/>
        </p:nvSpPr>
        <p:spPr bwMode="auto">
          <a:xfrm>
            <a:off x="5715000" y="1371600"/>
            <a:ext cx="2133600" cy="406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Mental images</a:t>
            </a:r>
          </a:p>
          <a:p>
            <a:pPr algn="ctr">
              <a:spcBef>
                <a:spcPct val="50000"/>
              </a:spcBef>
            </a:pPr>
            <a:endParaRPr lang="en-US" altLang="en-US" sz="2000"/>
          </a:p>
          <a:p>
            <a:pPr algn="ctr">
              <a:spcBef>
                <a:spcPct val="50000"/>
              </a:spcBef>
            </a:pPr>
            <a:r>
              <a:rPr lang="en-US" altLang="en-US" sz="2000"/>
              <a:t>Written text</a:t>
            </a:r>
          </a:p>
          <a:p>
            <a:pPr algn="ctr">
              <a:spcBef>
                <a:spcPct val="50000"/>
              </a:spcBef>
            </a:pPr>
            <a:endParaRPr lang="en-US" altLang="en-US" sz="2000"/>
          </a:p>
          <a:p>
            <a:pPr algn="ctr">
              <a:spcBef>
                <a:spcPct val="50000"/>
              </a:spcBef>
            </a:pPr>
            <a:r>
              <a:rPr lang="en-US" altLang="en-US" sz="2000"/>
              <a:t>Character strings</a:t>
            </a:r>
          </a:p>
          <a:p>
            <a:pPr algn="ctr">
              <a:spcBef>
                <a:spcPct val="50000"/>
              </a:spcBef>
            </a:pPr>
            <a:endParaRPr lang="en-US" altLang="en-US" sz="2000"/>
          </a:p>
          <a:p>
            <a:pPr algn="ctr">
              <a:spcBef>
                <a:spcPct val="50000"/>
              </a:spcBef>
            </a:pPr>
            <a:r>
              <a:rPr lang="en-US" altLang="en-US" sz="2000"/>
              <a:t>Binary numbers</a:t>
            </a:r>
          </a:p>
          <a:p>
            <a:pPr algn="ctr">
              <a:spcBef>
                <a:spcPct val="50000"/>
              </a:spcBef>
            </a:pPr>
            <a:endParaRPr lang="en-US" altLang="en-US" sz="2000"/>
          </a:p>
          <a:p>
            <a:pPr algn="ctr">
              <a:spcBef>
                <a:spcPct val="50000"/>
              </a:spcBef>
            </a:pPr>
            <a:r>
              <a:rPr lang="en-US" altLang="en-US" sz="2000"/>
              <a:t>Magnetic spots</a:t>
            </a:r>
          </a:p>
        </p:txBody>
      </p:sp>
      <p:sp>
        <p:nvSpPr>
          <p:cNvPr id="201740" name="Line 1036"/>
          <p:cNvSpPr>
            <a:spLocks noChangeShapeType="1"/>
          </p:cNvSpPr>
          <p:nvPr/>
        </p:nvSpPr>
        <p:spPr bwMode="auto">
          <a:xfrm flipH="1">
            <a:off x="6934200" y="1752600"/>
            <a:ext cx="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1741" name="Line 1037"/>
          <p:cNvSpPr>
            <a:spLocks noChangeShapeType="1"/>
          </p:cNvSpPr>
          <p:nvPr/>
        </p:nvSpPr>
        <p:spPr bwMode="auto">
          <a:xfrm flipH="1">
            <a:off x="6934200" y="3581400"/>
            <a:ext cx="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1742" name="Line 1038"/>
          <p:cNvSpPr>
            <a:spLocks noChangeShapeType="1"/>
          </p:cNvSpPr>
          <p:nvPr/>
        </p:nvSpPr>
        <p:spPr bwMode="auto">
          <a:xfrm flipH="1">
            <a:off x="6934200" y="2667000"/>
            <a:ext cx="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1743" name="Line 1039"/>
          <p:cNvSpPr>
            <a:spLocks noChangeShapeType="1"/>
          </p:cNvSpPr>
          <p:nvPr/>
        </p:nvSpPr>
        <p:spPr bwMode="auto">
          <a:xfrm flipH="1">
            <a:off x="6972300" y="4495800"/>
            <a:ext cx="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1744" name="Text Box 1040"/>
          <p:cNvSpPr txBox="1">
            <a:spLocks noChangeArrowheads="1"/>
          </p:cNvSpPr>
          <p:nvPr/>
        </p:nvSpPr>
        <p:spPr bwMode="auto">
          <a:xfrm>
            <a:off x="4191000" y="5486400"/>
            <a:ext cx="4651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Different levels of knowledge representation</a:t>
            </a:r>
          </a:p>
        </p:txBody>
      </p:sp>
      <p:sp>
        <p:nvSpPr>
          <p:cNvPr id="201745" name="Text Box 1041"/>
          <p:cNvSpPr txBox="1">
            <a:spLocks noChangeArrowheads="1"/>
          </p:cNvSpPr>
          <p:nvPr/>
        </p:nvSpPr>
        <p:spPr bwMode="auto">
          <a:xfrm>
            <a:off x="304800" y="5943600"/>
            <a:ext cx="7470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FATHER(john,jim) :  Representation of a fatherhood family relationship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ltLang="en-US"/>
              <a:t>Dr. M. S. Uddin, CSE Dept, JU</a:t>
            </a:r>
          </a:p>
        </p:txBody>
      </p:sp>
      <p:sp>
        <p:nvSpPr>
          <p:cNvPr id="7" name="Slide Number Placeholder 3"/>
          <p:cNvSpPr>
            <a:spLocks noGrp="1"/>
          </p:cNvSpPr>
          <p:nvPr>
            <p:ph type="sldNum" sz="quarter" idx="12"/>
          </p:nvPr>
        </p:nvSpPr>
        <p:spPr/>
        <p:txBody>
          <a:bodyPr/>
          <a:lstStyle/>
          <a:p>
            <a:fld id="{E378FB57-A5DA-4CA7-9EE1-16C09C2B7084}" type="slidenum">
              <a:rPr lang="en-US" altLang="en-US"/>
              <a:pPr/>
              <a:t>13</a:t>
            </a:fld>
            <a:endParaRPr lang="en-US" altLang="en-US"/>
          </a:p>
        </p:txBody>
      </p:sp>
      <p:sp>
        <p:nvSpPr>
          <p:cNvPr id="199682"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r>
              <a:rPr lang="en-US" altLang="ja-JP" sz="3200" b="1">
                <a:solidFill>
                  <a:srgbClr val="FD1B03"/>
                </a:solidFill>
                <a:latin typeface="Tahoma" panose="020B0604030504040204" pitchFamily="34" charset="0"/>
                <a:ea typeface="ＭＳ Ｐゴシック" panose="020B0600070205080204" pitchFamily="34" charset="-128"/>
              </a:rPr>
              <a:t>Organization of Knowledge</a:t>
            </a:r>
          </a:p>
        </p:txBody>
      </p:sp>
      <p:sp>
        <p:nvSpPr>
          <p:cNvPr id="199683"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199684" name="Rectangle 4"/>
          <p:cNvSpPr>
            <a:spLocks noChangeArrowheads="1"/>
          </p:cNvSpPr>
          <p:nvPr/>
        </p:nvSpPr>
        <p:spPr bwMode="auto">
          <a:xfrm>
            <a:off x="304800" y="12954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algn="just">
              <a:lnSpc>
                <a:spcPct val="90000"/>
              </a:lnSpc>
            </a:pPr>
            <a:r>
              <a:rPr lang="en-US" altLang="ja-JP" sz="2400">
                <a:latin typeface="Tahoma" panose="020B0604030504040204" pitchFamily="34" charset="0"/>
                <a:ea typeface="ＭＳ Ｐゴシック" panose="020B0600070205080204" pitchFamily="34" charset="-128"/>
              </a:rPr>
              <a:t>The fact or condition of knowing something with familiarity gained through experience or association. </a:t>
            </a:r>
          </a:p>
          <a:p>
            <a:pPr algn="just">
              <a:lnSpc>
                <a:spcPct val="90000"/>
              </a:lnSpc>
            </a:pPr>
            <a:r>
              <a:rPr lang="en-US" altLang="ja-JP" sz="2400">
                <a:latin typeface="Tahoma" panose="020B0604030504040204" pitchFamily="34" charset="0"/>
                <a:ea typeface="ＭＳ Ｐゴシック" panose="020B0600070205080204" pitchFamily="34" charset="-128"/>
              </a:rPr>
              <a:t>Acquaintance with or understanding of a subject.</a:t>
            </a:r>
          </a:p>
          <a:p>
            <a:pPr algn="just"/>
            <a:r>
              <a:rPr lang="en-US" altLang="ja-JP" sz="2400">
                <a:latin typeface="Tahoma" panose="020B0604030504040204" pitchFamily="34" charset="0"/>
                <a:ea typeface="ＭＳ Ｐゴシック" panose="020B0600070205080204" pitchFamily="34" charset="-128"/>
              </a:rPr>
              <a:t>Facts and principles accumulated by human kind or the act, fact or state of knowing.</a:t>
            </a:r>
          </a:p>
          <a:p>
            <a:pPr algn="just"/>
            <a:r>
              <a:rPr lang="en-US" altLang="ja-JP" sz="2400">
                <a:latin typeface="Tahoma" panose="020B0604030504040204" pitchFamily="34" charset="0"/>
                <a:ea typeface="ＭＳ Ｐゴシック" panose="020B0600070205080204" pitchFamily="34" charset="-128"/>
              </a:rPr>
              <a:t>Familiarity of with language, concepts, procedures, rules, ideas, abstractions, customs, associations.</a:t>
            </a:r>
          </a:p>
          <a:p>
            <a:pPr algn="just"/>
            <a:r>
              <a:rPr lang="en-US" altLang="ja-JP" sz="2400">
                <a:latin typeface="Tahoma" panose="020B0604030504040204" pitchFamily="34" charset="0"/>
                <a:ea typeface="ＭＳ Ｐゴシック" panose="020B0600070205080204" pitchFamily="34" charset="-128"/>
              </a:rPr>
              <a:t>Coupled with an ability to use these notions effectively in modeling different aspects of the world.</a:t>
            </a:r>
          </a:p>
          <a:p>
            <a:pPr algn="just"/>
            <a:r>
              <a:rPr lang="en-US" altLang="ja-JP" sz="2400">
                <a:latin typeface="Tahoma" panose="020B0604030504040204" pitchFamily="34" charset="0"/>
                <a:ea typeface="ＭＳ Ｐゴシック" panose="020B0600070205080204" pitchFamily="34" charset="-128"/>
              </a:rPr>
              <a:t>Knowledge is the perception about and understanding of a subject. </a:t>
            </a:r>
          </a:p>
          <a:p>
            <a:pPr algn="just"/>
            <a:r>
              <a:rPr lang="en-US" altLang="ja-JP" sz="2400">
                <a:latin typeface="Tahoma" panose="020B0604030504040204" pitchFamily="34" charset="0"/>
                <a:ea typeface="ＭＳ Ｐゴシック" panose="020B0600070205080204" pitchFamily="34" charset="-128"/>
              </a:rPr>
              <a:t>Consists of facts, concepts, rules.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ltLang="en-US"/>
              <a:t>Dr. M. S. Uddin, CSE Dept, JU</a:t>
            </a:r>
          </a:p>
        </p:txBody>
      </p:sp>
      <p:sp>
        <p:nvSpPr>
          <p:cNvPr id="7" name="Slide Number Placeholder 3"/>
          <p:cNvSpPr>
            <a:spLocks noGrp="1"/>
          </p:cNvSpPr>
          <p:nvPr>
            <p:ph type="sldNum" sz="quarter" idx="12"/>
          </p:nvPr>
        </p:nvSpPr>
        <p:spPr/>
        <p:txBody>
          <a:bodyPr/>
          <a:lstStyle/>
          <a:p>
            <a:fld id="{E314E41B-D99C-4B75-A1B5-22EF4A59DD1A}" type="slidenum">
              <a:rPr lang="en-US" altLang="en-US"/>
              <a:pPr/>
              <a:t>14</a:t>
            </a:fld>
            <a:endParaRPr lang="en-US" altLang="en-US"/>
          </a:p>
        </p:txBody>
      </p:sp>
      <p:sp>
        <p:nvSpPr>
          <p:cNvPr id="242690"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r>
              <a:rPr lang="en-US" altLang="ja-JP" sz="3200" b="1">
                <a:solidFill>
                  <a:srgbClr val="FD1B03"/>
                </a:solidFill>
                <a:latin typeface="Tahoma" panose="020B0604030504040204" pitchFamily="34" charset="0"/>
                <a:ea typeface="ＭＳ Ｐゴシック" panose="020B0600070205080204" pitchFamily="34" charset="-128"/>
              </a:rPr>
              <a:t>Manipulation of Knowledge</a:t>
            </a:r>
          </a:p>
        </p:txBody>
      </p:sp>
      <p:sp>
        <p:nvSpPr>
          <p:cNvPr id="242691"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42692" name="Rectangle 4"/>
          <p:cNvSpPr>
            <a:spLocks noChangeArrowheads="1"/>
          </p:cNvSpPr>
          <p:nvPr/>
        </p:nvSpPr>
        <p:spPr bwMode="auto">
          <a:xfrm>
            <a:off x="457200" y="1524000"/>
            <a:ext cx="8305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algn="just">
              <a:lnSpc>
                <a:spcPct val="90000"/>
              </a:lnSpc>
            </a:pPr>
            <a:r>
              <a:rPr lang="en-US" altLang="ja-JP" sz="2400">
                <a:latin typeface="Tahoma" panose="020B0604030504040204" pitchFamily="34" charset="0"/>
                <a:ea typeface="ＭＳ Ｐゴシック" panose="020B0600070205080204" pitchFamily="34" charset="-128"/>
              </a:rPr>
              <a:t>Decisions and actions in knowledge-based systems come from manipulation of the knowledge in specified ways. Typically some form of input will initiate a search for a goal or decision. This requires that known facts in the knowledge-base be located, compared (matched), and possibly altered in some way. </a:t>
            </a:r>
          </a:p>
          <a:p>
            <a:pPr algn="just">
              <a:lnSpc>
                <a:spcPct val="90000"/>
              </a:lnSpc>
            </a:pPr>
            <a:r>
              <a:rPr lang="en-US" altLang="ja-JP" sz="2400">
                <a:latin typeface="Tahoma" panose="020B0604030504040204" pitchFamily="34" charset="0"/>
                <a:ea typeface="ＭＳ Ｐゴシック" panose="020B0600070205080204" pitchFamily="34" charset="-128"/>
              </a:rPr>
              <a:t>Manipulations are the computational equivalent of reasoning.  All forms of reasoning require a certain amount of searching and matching.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ltLang="en-US"/>
              <a:t>Dr. M. S. Uddin, CSE Dept, JU</a:t>
            </a:r>
          </a:p>
        </p:txBody>
      </p:sp>
      <p:sp>
        <p:nvSpPr>
          <p:cNvPr id="7" name="Slide Number Placeholder 3"/>
          <p:cNvSpPr>
            <a:spLocks noGrp="1"/>
          </p:cNvSpPr>
          <p:nvPr>
            <p:ph type="sldNum" sz="quarter" idx="12"/>
          </p:nvPr>
        </p:nvSpPr>
        <p:spPr/>
        <p:txBody>
          <a:bodyPr/>
          <a:lstStyle/>
          <a:p>
            <a:fld id="{AC42CE7B-935D-43EF-8078-60D0C8E0E1FC}" type="slidenum">
              <a:rPr lang="en-US" altLang="en-US"/>
              <a:pPr/>
              <a:t>15</a:t>
            </a:fld>
            <a:endParaRPr lang="en-US" altLang="en-US"/>
          </a:p>
        </p:txBody>
      </p:sp>
      <p:sp>
        <p:nvSpPr>
          <p:cNvPr id="244738"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r>
              <a:rPr lang="en-US" altLang="ja-JP" sz="3200" b="1">
                <a:solidFill>
                  <a:srgbClr val="FD1B03"/>
                </a:solidFill>
                <a:latin typeface="Tahoma" panose="020B0604030504040204" pitchFamily="34" charset="0"/>
                <a:ea typeface="ＭＳ Ｐゴシック" panose="020B0600070205080204" pitchFamily="34" charset="-128"/>
              </a:rPr>
              <a:t>Acquisition of Knowledge</a:t>
            </a:r>
          </a:p>
        </p:txBody>
      </p:sp>
      <p:sp>
        <p:nvSpPr>
          <p:cNvPr id="244739"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44740" name="Rectangle 4"/>
          <p:cNvSpPr>
            <a:spLocks noChangeArrowheads="1"/>
          </p:cNvSpPr>
          <p:nvPr/>
        </p:nvSpPr>
        <p:spPr bwMode="auto">
          <a:xfrm>
            <a:off x="457200" y="1524000"/>
            <a:ext cx="8305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algn="just">
              <a:lnSpc>
                <a:spcPct val="90000"/>
              </a:lnSpc>
            </a:pPr>
            <a:r>
              <a:rPr lang="en-US" altLang="ja-JP" sz="2400">
                <a:latin typeface="Tahoma" panose="020B0604030504040204" pitchFamily="34" charset="0"/>
                <a:ea typeface="ＭＳ Ｐゴシック" panose="020B0600070205080204" pitchFamily="34" charset="-128"/>
              </a:rPr>
              <a:t>One of the greatest bottlenecks in building knowledge-rich systems is the acquisition and validation of the knowledge. </a:t>
            </a:r>
          </a:p>
          <a:p>
            <a:pPr algn="just">
              <a:lnSpc>
                <a:spcPct val="90000"/>
              </a:lnSpc>
            </a:pPr>
            <a:r>
              <a:rPr lang="en-US" altLang="ja-JP" sz="2400">
                <a:latin typeface="Tahoma" panose="020B0604030504040204" pitchFamily="34" charset="0"/>
                <a:ea typeface="ＭＳ Ｐゴシック" panose="020B0600070205080204" pitchFamily="34" charset="-128"/>
              </a:rPr>
              <a:t>Knowledge can come from various sources, such as experts, textbooks, reports, technical articles,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ltLang="en-US"/>
              <a:t>Dr. M. S. Uddin, CSE Dept, JU</a:t>
            </a:r>
          </a:p>
        </p:txBody>
      </p:sp>
      <p:sp>
        <p:nvSpPr>
          <p:cNvPr id="7" name="Slide Number Placeholder 3"/>
          <p:cNvSpPr>
            <a:spLocks noGrp="1"/>
          </p:cNvSpPr>
          <p:nvPr>
            <p:ph type="sldNum" sz="quarter" idx="12"/>
          </p:nvPr>
        </p:nvSpPr>
        <p:spPr/>
        <p:txBody>
          <a:bodyPr/>
          <a:lstStyle/>
          <a:p>
            <a:fld id="{C6FFA5DC-C3B7-4AB4-BE9A-5ECA6AAAFC59}" type="slidenum">
              <a:rPr lang="en-US" altLang="en-US"/>
              <a:pPr/>
              <a:t>2</a:t>
            </a:fld>
            <a:endParaRPr lang="en-US" altLang="en-US"/>
          </a:p>
        </p:txBody>
      </p:sp>
      <p:sp>
        <p:nvSpPr>
          <p:cNvPr id="238594" name="Rectangle 2050"/>
          <p:cNvSpPr>
            <a:spLocks noChangeArrowheads="1"/>
          </p:cNvSpPr>
          <p:nvPr/>
        </p:nvSpPr>
        <p:spPr bwMode="auto">
          <a:xfrm>
            <a:off x="381000" y="304800"/>
            <a:ext cx="83820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400" b="1">
                <a:solidFill>
                  <a:srgbClr val="FD1B03"/>
                </a:solidFill>
                <a:latin typeface="Tahoma" panose="020B0604030504040204" pitchFamily="34" charset="0"/>
                <a:ea typeface="ＭＳ Ｐゴシック" panose="020B0600070205080204" pitchFamily="34" charset="-128"/>
              </a:rPr>
              <a:t>Knowledge – Biological Organisms and Computers</a:t>
            </a:r>
          </a:p>
        </p:txBody>
      </p:sp>
      <p:sp>
        <p:nvSpPr>
          <p:cNvPr id="238595" name="Rectangle 2051"/>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38597" name="Rectangle 2053"/>
          <p:cNvSpPr>
            <a:spLocks noChangeArrowheads="1"/>
          </p:cNvSpPr>
          <p:nvPr/>
        </p:nvSpPr>
        <p:spPr bwMode="auto">
          <a:xfrm>
            <a:off x="457200" y="1295400"/>
            <a:ext cx="81534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buFontTx/>
              <a:buChar char="•"/>
            </a:pPr>
            <a:r>
              <a:rPr kumimoji="1" lang="en-US" altLang="ja-JP" sz="1800">
                <a:latin typeface="Tahoma" panose="020B0604030504040204" pitchFamily="34" charset="0"/>
                <a:ea typeface="ＭＳ Ｐゴシック" panose="020B0600070205080204" pitchFamily="34" charset="-128"/>
              </a:rPr>
              <a:t>In biological organisms, knowledge is stored as complex structures (symbolic representation) of interconnected neurons.</a:t>
            </a:r>
          </a:p>
          <a:p>
            <a:pPr algn="just">
              <a:buFontTx/>
              <a:buChar char="•"/>
            </a:pPr>
            <a:endParaRPr kumimoji="1" lang="en-US" altLang="ja-JP" sz="1800">
              <a:latin typeface="Tahoma" panose="020B0604030504040204" pitchFamily="34" charset="0"/>
              <a:ea typeface="ＭＳ Ｐゴシック" panose="020B0600070205080204" pitchFamily="34" charset="-128"/>
            </a:endParaRPr>
          </a:p>
          <a:p>
            <a:pPr algn="just">
              <a:buFontTx/>
              <a:buChar char="•"/>
            </a:pPr>
            <a:r>
              <a:rPr kumimoji="1" lang="en-US" altLang="ja-JP" sz="1800">
                <a:latin typeface="Tahoma" panose="020B0604030504040204" pitchFamily="34" charset="0"/>
                <a:ea typeface="ＭＳ Ｐゴシック" panose="020B0600070205080204" pitchFamily="34" charset="-128"/>
              </a:rPr>
              <a:t>Human brain weighs about 3.3 pounds and contains an estimated number of 10</a:t>
            </a:r>
            <a:r>
              <a:rPr kumimoji="1" lang="en-US" altLang="ja-JP" sz="1800" baseline="30000">
                <a:latin typeface="Tahoma" panose="020B0604030504040204" pitchFamily="34" charset="0"/>
                <a:ea typeface="ＭＳ Ｐゴシック" panose="020B0600070205080204" pitchFamily="34" charset="-128"/>
              </a:rPr>
              <a:t>12</a:t>
            </a:r>
            <a:r>
              <a:rPr kumimoji="1" lang="en-US" altLang="ja-JP" sz="1800">
                <a:latin typeface="Tahoma" panose="020B0604030504040204" pitchFamily="34" charset="0"/>
                <a:ea typeface="ＭＳ Ｐゴシック" panose="020B0600070205080204" pitchFamily="34" charset="-128"/>
              </a:rPr>
              <a:t> neurons. The neurons and their interconnection capabilities provide about 10</a:t>
            </a:r>
            <a:r>
              <a:rPr kumimoji="1" lang="en-US" altLang="ja-JP" sz="1800" baseline="30000">
                <a:latin typeface="Tahoma" panose="020B0604030504040204" pitchFamily="34" charset="0"/>
                <a:ea typeface="ＭＳ Ｐゴシック" panose="020B0600070205080204" pitchFamily="34" charset="-128"/>
              </a:rPr>
              <a:t>14</a:t>
            </a:r>
            <a:r>
              <a:rPr kumimoji="1" lang="en-US" altLang="ja-JP" sz="1800">
                <a:latin typeface="Tahoma" panose="020B0604030504040204" pitchFamily="34" charset="0"/>
                <a:ea typeface="ＭＳ Ｐゴシック" panose="020B0600070205080204" pitchFamily="34" charset="-128"/>
              </a:rPr>
              <a:t> bits of potential storage capacity (Sagan, 1977).</a:t>
            </a:r>
          </a:p>
          <a:p>
            <a:pPr algn="just">
              <a:buFontTx/>
              <a:buChar char="•"/>
            </a:pPr>
            <a:endParaRPr kumimoji="1" lang="en-US" altLang="ja-JP" sz="1800">
              <a:latin typeface="Tahoma" panose="020B0604030504040204" pitchFamily="34" charset="0"/>
              <a:ea typeface="ＭＳ Ｐゴシック" panose="020B0600070205080204" pitchFamily="34" charset="-128"/>
            </a:endParaRPr>
          </a:p>
          <a:p>
            <a:pPr algn="just">
              <a:spcBef>
                <a:spcPct val="20000"/>
              </a:spcBef>
              <a:buFontTx/>
              <a:buChar char="•"/>
            </a:pPr>
            <a:r>
              <a:rPr kumimoji="1" lang="en-US" altLang="ja-JP" sz="1800">
                <a:latin typeface="Tahoma" panose="020B0604030504040204" pitchFamily="34" charset="0"/>
                <a:ea typeface="ＭＳ Ｐゴシック" panose="020B0600070205080204" pitchFamily="34" charset="-128"/>
              </a:rPr>
              <a:t>In computers, knowledge is stored as symbolic structures, but in the form of collections of magnetic spots and voltage states.  State-of-the-art storage in computers is in the range of 10</a:t>
            </a:r>
            <a:r>
              <a:rPr kumimoji="1" lang="en-US" altLang="ja-JP" sz="1800" baseline="30000">
                <a:latin typeface="Tahoma" panose="020B0604030504040204" pitchFamily="34" charset="0"/>
                <a:ea typeface="ＭＳ Ｐゴシック" panose="020B0600070205080204" pitchFamily="34" charset="-128"/>
              </a:rPr>
              <a:t>12 </a:t>
            </a:r>
            <a:r>
              <a:rPr kumimoji="1" lang="en-US" altLang="ja-JP" sz="1800">
                <a:latin typeface="Tahoma" panose="020B0604030504040204" pitchFamily="34" charset="0"/>
                <a:ea typeface="ＭＳ Ｐゴシック" panose="020B0600070205080204" pitchFamily="34" charset="-128"/>
              </a:rPr>
              <a:t>bits with capacities doubling every ¾ years.</a:t>
            </a:r>
          </a:p>
          <a:p>
            <a:pPr algn="just">
              <a:spcBef>
                <a:spcPct val="20000"/>
              </a:spcBef>
            </a:pPr>
            <a:endParaRPr kumimoji="1" lang="en-US" altLang="ja-JP" sz="1800">
              <a:latin typeface="Tahoma" panose="020B0604030504040204" pitchFamily="34" charset="0"/>
              <a:ea typeface="ＭＳ Ｐゴシック" panose="020B0600070205080204" pitchFamily="34" charset="-128"/>
            </a:endParaRPr>
          </a:p>
          <a:p>
            <a:pPr algn="ctr">
              <a:spcBef>
                <a:spcPct val="20000"/>
              </a:spcBef>
            </a:pPr>
            <a:r>
              <a:rPr kumimoji="1" lang="en-US" altLang="ja-JP" sz="2000" b="1">
                <a:solidFill>
                  <a:srgbClr val="FD1B03"/>
                </a:solidFill>
                <a:latin typeface="Tahoma" panose="020B0604030504040204" pitchFamily="34" charset="0"/>
                <a:ea typeface="ＭＳ Ｐゴシック" panose="020B0600070205080204" pitchFamily="34" charset="-128"/>
              </a:rPr>
              <a:t>Unfortunately, there is still a wide gap between representation schemes and efficiencies!</a:t>
            </a:r>
          </a:p>
          <a:p>
            <a:endParaRPr kumimoji="1" lang="en-US" altLang="en-US" sz="2000" b="1">
              <a:solidFill>
                <a:srgbClr val="FD1B03"/>
              </a:solidFill>
              <a:latin typeface="Tahoma" panose="020B0604030504040204" pitchFamily="34" charset="0"/>
              <a:ea typeface="ＭＳ Ｐゴシック"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ltLang="en-US"/>
              <a:t>Dr. M. S. Uddin, CSE Dept, JU</a:t>
            </a:r>
          </a:p>
        </p:txBody>
      </p:sp>
      <p:sp>
        <p:nvSpPr>
          <p:cNvPr id="7" name="Slide Number Placeholder 3"/>
          <p:cNvSpPr>
            <a:spLocks noGrp="1"/>
          </p:cNvSpPr>
          <p:nvPr>
            <p:ph type="sldNum" sz="quarter" idx="12"/>
          </p:nvPr>
        </p:nvSpPr>
        <p:spPr/>
        <p:txBody>
          <a:bodyPr/>
          <a:lstStyle/>
          <a:p>
            <a:fld id="{D8B971AE-E144-4178-A57F-5D65CD4BB9CD}" type="slidenum">
              <a:rPr lang="en-US" altLang="en-US"/>
              <a:pPr/>
              <a:t>3</a:t>
            </a:fld>
            <a:endParaRPr lang="en-US" altLang="en-US"/>
          </a:p>
        </p:txBody>
      </p:sp>
      <p:sp>
        <p:nvSpPr>
          <p:cNvPr id="207874"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r>
              <a:rPr lang="en-US" altLang="ja-JP" sz="3200" b="1">
                <a:solidFill>
                  <a:srgbClr val="FD1B03"/>
                </a:solidFill>
                <a:latin typeface="Tahoma" panose="020B0604030504040204" pitchFamily="34" charset="0"/>
                <a:ea typeface="ＭＳ Ｐゴシック" panose="020B0600070205080204" pitchFamily="34" charset="-128"/>
              </a:rPr>
              <a:t>Importance of Knowledge</a:t>
            </a:r>
          </a:p>
        </p:txBody>
      </p:sp>
      <p:sp>
        <p:nvSpPr>
          <p:cNvPr id="207875"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07878" name="Rectangle 6"/>
          <p:cNvSpPr>
            <a:spLocks noChangeArrowheads="1"/>
          </p:cNvSpPr>
          <p:nvPr/>
        </p:nvSpPr>
        <p:spPr bwMode="auto">
          <a:xfrm>
            <a:off x="457200" y="1295400"/>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r>
              <a:rPr kumimoji="1" lang="en-US" altLang="ja-JP">
                <a:ea typeface="ＭＳ Ｐゴシック" panose="020B0600070205080204" pitchFamily="34" charset="-128"/>
              </a:rPr>
              <a:t>    </a:t>
            </a:r>
            <a:r>
              <a:rPr kumimoji="1" lang="en-US" altLang="ja-JP">
                <a:latin typeface="Tahoma" panose="020B0604030504040204" pitchFamily="34" charset="0"/>
                <a:ea typeface="ＭＳ Ｐゴシック" panose="020B0600070205080204" pitchFamily="34" charset="-128"/>
              </a:rPr>
              <a:t>Over the past few decades, several computer systems have been developed that can perform intelligence tasks such as diagnose diseases, understand human speech and so on. Artificial intelligence is the breakthrough of computer science explaining how it is possible for computers to reason and perceive. It concerns with the study and creation of computer systems that exhibit magnificent form of intelligence. People enjoy this wonderful field because it provides a means of new ideas for representing knowledge and building expert systems. It provides an exciting computational perspective on the mystery of intelligence.</a:t>
            </a:r>
            <a:r>
              <a:rPr kumimoji="1" lang="en-US" altLang="ja-JP" sz="2000">
                <a:latin typeface="Tahoma" panose="020B0604030504040204" pitchFamily="34" charset="0"/>
                <a:ea typeface="ＭＳ Ｐゴシック" panose="020B0600070205080204" pitchFamily="34" charset="-128"/>
              </a:rPr>
              <a:t>  </a:t>
            </a:r>
          </a:p>
          <a:p>
            <a:pPr algn="just"/>
            <a:endParaRPr kumimoji="1" lang="en-US" altLang="ja-JP" sz="2000">
              <a:latin typeface="Tahoma" panose="020B0604030504040204" pitchFamily="34" charset="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8"/>
                                        </p:tgtEl>
                                        <p:attrNameLst>
                                          <p:attrName>style.visibility</p:attrName>
                                        </p:attrNameLst>
                                      </p:cBhvr>
                                      <p:to>
                                        <p:strVal val="visible"/>
                                      </p:to>
                                    </p:set>
                                    <p:anim calcmode="lin" valueType="num">
                                      <p:cBhvr additive="base">
                                        <p:cTn id="7" dur="500" fill="hold"/>
                                        <p:tgtEl>
                                          <p:spTgt spid="207878"/>
                                        </p:tgtEl>
                                        <p:attrNameLst>
                                          <p:attrName>ppt_x</p:attrName>
                                        </p:attrNameLst>
                                      </p:cBhvr>
                                      <p:tavLst>
                                        <p:tav tm="0">
                                          <p:val>
                                            <p:strVal val="0-#ppt_w/2"/>
                                          </p:val>
                                        </p:tav>
                                        <p:tav tm="100000">
                                          <p:val>
                                            <p:strVal val="#ppt_x"/>
                                          </p:val>
                                        </p:tav>
                                      </p:tavLst>
                                    </p:anim>
                                    <p:anim calcmode="lin" valueType="num">
                                      <p:cBhvr additive="base">
                                        <p:cTn id="8" dur="500" fill="hold"/>
                                        <p:tgtEl>
                                          <p:spTgt spid="2078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9C6D8B37-76C9-442E-8E7B-2B4339F57030}" type="slidenum">
              <a:rPr lang="en-US" altLang="en-US"/>
              <a:pPr/>
              <a:t>4</a:t>
            </a:fld>
            <a:endParaRPr lang="en-US" altLang="en-US"/>
          </a:p>
        </p:txBody>
      </p:sp>
      <p:sp>
        <p:nvSpPr>
          <p:cNvPr id="205826"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r>
              <a:rPr lang="en-US" altLang="ja-JP" sz="3200" b="1">
                <a:solidFill>
                  <a:srgbClr val="FD1B03"/>
                </a:solidFill>
                <a:latin typeface="Tahoma" panose="020B0604030504040204" pitchFamily="34" charset="0"/>
                <a:ea typeface="ＭＳ Ｐゴシック" panose="020B0600070205080204" pitchFamily="34" charset="-128"/>
              </a:rPr>
              <a:t>Importance of Knowledge</a:t>
            </a:r>
          </a:p>
        </p:txBody>
      </p:sp>
      <p:sp>
        <p:nvSpPr>
          <p:cNvPr id="205827"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05829" name="Rectangle 5"/>
          <p:cNvSpPr>
            <a:spLocks noChangeArrowheads="1"/>
          </p:cNvSpPr>
          <p:nvPr/>
        </p:nvSpPr>
        <p:spPr bwMode="auto">
          <a:xfrm>
            <a:off x="762000" y="1524000"/>
            <a:ext cx="75438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spcBef>
                <a:spcPct val="20000"/>
              </a:spcBef>
              <a:buFontTx/>
              <a:buChar char="•"/>
            </a:pPr>
            <a:r>
              <a:rPr kumimoji="1" lang="en-US" altLang="ja-JP" sz="2800">
                <a:latin typeface="Tahoma" panose="020B0604030504040204" pitchFamily="34" charset="0"/>
                <a:ea typeface="ＭＳ Ｐゴシック" panose="020B0600070205080204" pitchFamily="34" charset="-128"/>
              </a:rPr>
              <a:t>Essential for intelligent behavior</a:t>
            </a:r>
          </a:p>
          <a:p>
            <a:pPr algn="just">
              <a:spcBef>
                <a:spcPct val="20000"/>
              </a:spcBef>
              <a:buFontTx/>
              <a:buChar char="•"/>
            </a:pPr>
            <a:r>
              <a:rPr kumimoji="1" lang="en-US" altLang="ja-JP" sz="2800">
                <a:latin typeface="Tahoma" panose="020B0604030504040204" pitchFamily="34" charset="0"/>
                <a:ea typeface="ＭＳ Ｐゴシック" panose="020B0600070205080204" pitchFamily="34" charset="-128"/>
              </a:rPr>
              <a:t>To perform a complex robotic task</a:t>
            </a:r>
          </a:p>
          <a:p>
            <a:pPr algn="just">
              <a:spcBef>
                <a:spcPct val="20000"/>
              </a:spcBef>
              <a:buFontTx/>
              <a:buChar char="•"/>
            </a:pPr>
            <a:r>
              <a:rPr kumimoji="1" lang="en-US" altLang="ja-JP" sz="2800">
                <a:latin typeface="Tahoma" panose="020B0604030504040204" pitchFamily="34" charset="0"/>
                <a:ea typeface="ＭＳ Ｐゴシック" panose="020B0600070205080204" pitchFamily="34" charset="-128"/>
              </a:rPr>
              <a:t>To develop a plan to complete a sequence of intricate operations</a:t>
            </a:r>
          </a:p>
        </p:txBody>
      </p:sp>
      <p:sp>
        <p:nvSpPr>
          <p:cNvPr id="205830" name="Rectangle 6"/>
          <p:cNvSpPr>
            <a:spLocks noChangeArrowheads="1"/>
          </p:cNvSpPr>
          <p:nvPr/>
        </p:nvSpPr>
        <p:spPr bwMode="auto">
          <a:xfrm>
            <a:off x="533400" y="4495800"/>
            <a:ext cx="7924800" cy="685800"/>
          </a:xfrm>
          <a:prstGeom prst="rect">
            <a:avLst/>
          </a:prstGeom>
          <a:noFill/>
          <a:ln w="9525">
            <a:solidFill>
              <a:srgbClr val="FD1B0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kumimoji="1" lang="en-US" altLang="ja-JP" b="1">
                <a:latin typeface="Tahoma" panose="020B0604030504040204" pitchFamily="34" charset="0"/>
                <a:ea typeface="ＭＳ Ｐゴシック" panose="020B0600070205080204" pitchFamily="34" charset="-128"/>
              </a:rPr>
              <a:t>Those who possess knowledge are called </a:t>
            </a:r>
            <a:r>
              <a:rPr kumimoji="1" lang="en-US" altLang="ja-JP" b="1">
                <a:solidFill>
                  <a:srgbClr val="FF132F"/>
                </a:solidFill>
                <a:latin typeface="Tahoma" panose="020B0604030504040204" pitchFamily="34" charset="0"/>
                <a:ea typeface="ＭＳ Ｐゴシック" panose="020B0600070205080204" pitchFamily="34" charset="-128"/>
              </a:rPr>
              <a:t>experts.</a:t>
            </a:r>
            <a:endParaRPr kumimoji="1" lang="en-US" altLang="ja-JP" b="1">
              <a:latin typeface="Tahoma" panose="020B0604030504040204" pitchFamily="34" charset="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5830"/>
                                        </p:tgtEl>
                                        <p:attrNameLst>
                                          <p:attrName>style.visibility</p:attrName>
                                        </p:attrNameLst>
                                      </p:cBhvr>
                                      <p:to>
                                        <p:strVal val="visible"/>
                                      </p:to>
                                    </p:set>
                                    <p:anim calcmode="lin" valueType="num">
                                      <p:cBhvr additive="base">
                                        <p:cTn id="7" dur="500" fill="hold"/>
                                        <p:tgtEl>
                                          <p:spTgt spid="205830"/>
                                        </p:tgtEl>
                                        <p:attrNameLst>
                                          <p:attrName>ppt_x</p:attrName>
                                        </p:attrNameLst>
                                      </p:cBhvr>
                                      <p:tavLst>
                                        <p:tav tm="0">
                                          <p:val>
                                            <p:strVal val="#ppt_x"/>
                                          </p:val>
                                        </p:tav>
                                        <p:tav tm="100000">
                                          <p:val>
                                            <p:strVal val="#ppt_x"/>
                                          </p:val>
                                        </p:tav>
                                      </p:tavLst>
                                    </p:anim>
                                    <p:anim calcmode="lin" valueType="num">
                                      <p:cBhvr additive="base">
                                        <p:cTn id="8" dur="500" fill="hold"/>
                                        <p:tgtEl>
                                          <p:spTgt spid="2058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ltLang="en-US"/>
              <a:t>Dr. M. S. Uddin, CSE Dept, JU</a:t>
            </a:r>
          </a:p>
        </p:txBody>
      </p:sp>
      <p:sp>
        <p:nvSpPr>
          <p:cNvPr id="7" name="Slide Number Placeholder 3"/>
          <p:cNvSpPr>
            <a:spLocks noGrp="1"/>
          </p:cNvSpPr>
          <p:nvPr>
            <p:ph type="sldNum" sz="quarter" idx="12"/>
          </p:nvPr>
        </p:nvSpPr>
        <p:spPr/>
        <p:txBody>
          <a:bodyPr/>
          <a:lstStyle/>
          <a:p>
            <a:fld id="{01C7D999-95C5-462E-9F00-EEB141F013B1}" type="slidenum">
              <a:rPr lang="en-US" altLang="en-US"/>
              <a:pPr/>
              <a:t>5</a:t>
            </a:fld>
            <a:endParaRPr lang="en-US" altLang="en-US"/>
          </a:p>
        </p:txBody>
      </p:sp>
      <p:sp>
        <p:nvSpPr>
          <p:cNvPr id="211970" name="Rectangle 1026"/>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r>
              <a:rPr lang="en-US" altLang="ja-JP" sz="3200" b="1">
                <a:solidFill>
                  <a:srgbClr val="FD1B03"/>
                </a:solidFill>
                <a:latin typeface="Tahoma" panose="020B0604030504040204" pitchFamily="34" charset="0"/>
                <a:ea typeface="ＭＳ Ｐゴシック" panose="020B0600070205080204" pitchFamily="34" charset="-128"/>
              </a:rPr>
              <a:t>Different Kinds of Knowledge</a:t>
            </a:r>
          </a:p>
        </p:txBody>
      </p:sp>
      <p:sp>
        <p:nvSpPr>
          <p:cNvPr id="211971" name="Rectangle 1027"/>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11974" name="Rectangle 1030"/>
          <p:cNvSpPr>
            <a:spLocks noChangeArrowheads="1"/>
          </p:cNvSpPr>
          <p:nvPr/>
        </p:nvSpPr>
        <p:spPr bwMode="auto">
          <a:xfrm>
            <a:off x="533400" y="1219200"/>
            <a:ext cx="8001000" cy="516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buClr>
                <a:schemeClr val="folHlink"/>
              </a:buClr>
              <a:buSzPct val="75000"/>
              <a:buFont typeface="Monotype Sorts" pitchFamily="2" charset="2"/>
              <a:buNone/>
            </a:pPr>
            <a:r>
              <a:rPr kumimoji="1" lang="en-US" altLang="ja-JP" b="1">
                <a:solidFill>
                  <a:srgbClr val="FF00FF"/>
                </a:solidFill>
                <a:effectLst>
                  <a:outerShdw blurRad="38100" dist="38100" dir="2700000" algn="tl">
                    <a:srgbClr val="000000"/>
                  </a:outerShdw>
                </a:effectLst>
                <a:ea typeface="ＭＳ Ｐゴシック" panose="020B0600070205080204" pitchFamily="34" charset="-128"/>
              </a:rPr>
              <a:t>Procedural</a:t>
            </a:r>
            <a:endParaRPr kumimoji="1" lang="en-US" altLang="ja-JP">
              <a:ea typeface="ＭＳ Ｐゴシック" panose="020B0600070205080204" pitchFamily="34" charset="-128"/>
            </a:endParaRPr>
          </a:p>
          <a:p>
            <a:pPr lvl="1" algn="just" eaLnBrk="0" hangingPunct="0">
              <a:buClr>
                <a:schemeClr val="folHlink"/>
              </a:buClr>
              <a:buFontTx/>
              <a:buChar char="–"/>
            </a:pPr>
            <a:r>
              <a:rPr kumimoji="1" lang="en-US" altLang="ja-JP">
                <a:ea typeface="ＭＳ Ｐゴシック" panose="020B0600070205080204" pitchFamily="34" charset="-128"/>
              </a:rPr>
              <a:t> Compiled knowledge related to the performance of        </a:t>
            </a:r>
          </a:p>
          <a:p>
            <a:pPr lvl="1" algn="just" eaLnBrk="0" hangingPunct="0">
              <a:buClr>
                <a:schemeClr val="folHlink"/>
              </a:buClr>
            </a:pPr>
            <a:r>
              <a:rPr kumimoji="1" lang="en-US" altLang="ja-JP">
                <a:ea typeface="ＭＳ Ｐゴシック" panose="020B0600070205080204" pitchFamily="34" charset="-128"/>
              </a:rPr>
              <a:t>   some task. </a:t>
            </a:r>
          </a:p>
          <a:p>
            <a:pPr lvl="1" algn="just" eaLnBrk="0" hangingPunct="0">
              <a:buClr>
                <a:schemeClr val="folHlink"/>
              </a:buClr>
              <a:buFontTx/>
              <a:buChar char="–"/>
            </a:pPr>
            <a:r>
              <a:rPr kumimoji="1" lang="en-US" altLang="ja-JP">
                <a:ea typeface="ＭＳ Ｐゴシック" panose="020B0600070205080204" pitchFamily="34" charset="-128"/>
              </a:rPr>
              <a:t> knowing how to do something. </a:t>
            </a:r>
          </a:p>
          <a:p>
            <a:pPr lvl="1" algn="just" eaLnBrk="0" hangingPunct="0">
              <a:lnSpc>
                <a:spcPct val="90000"/>
              </a:lnSpc>
              <a:spcBef>
                <a:spcPct val="50000"/>
              </a:spcBef>
              <a:buClr>
                <a:schemeClr val="folHlink"/>
              </a:buClr>
              <a:buFontTx/>
              <a:buChar char="–"/>
            </a:pPr>
            <a:r>
              <a:rPr kumimoji="1" lang="en-US" altLang="ja-JP">
                <a:ea typeface="ＭＳ Ｐゴシック" panose="020B0600070205080204" pitchFamily="34" charset="-128"/>
              </a:rPr>
              <a:t> Steps required to solve an algebraic equation.</a:t>
            </a:r>
            <a:endParaRPr kumimoji="1" lang="en-US" altLang="ja-JP">
              <a:effectLst>
                <a:outerShdw blurRad="38100" dist="38100" dir="2700000" algn="tl">
                  <a:srgbClr val="FFFFFF"/>
                </a:outerShdw>
              </a:effectLst>
              <a:ea typeface="ＭＳ Ｐゴシック" panose="020B0600070205080204" pitchFamily="34" charset="-128"/>
            </a:endParaRPr>
          </a:p>
          <a:p>
            <a:pPr algn="just" eaLnBrk="0" hangingPunct="0">
              <a:buClr>
                <a:schemeClr val="folHlink"/>
              </a:buClr>
            </a:pPr>
            <a:r>
              <a:rPr kumimoji="1" lang="en-US" altLang="ja-JP" b="1">
                <a:solidFill>
                  <a:srgbClr val="FF00FF"/>
                </a:solidFill>
                <a:effectLst>
                  <a:outerShdw blurRad="38100" dist="38100" dir="2700000" algn="tl">
                    <a:srgbClr val="000000"/>
                  </a:outerShdw>
                </a:effectLst>
                <a:ea typeface="ＭＳ Ｐゴシック" panose="020B0600070205080204" pitchFamily="34" charset="-128"/>
              </a:rPr>
              <a:t>Declarative</a:t>
            </a:r>
            <a:endParaRPr kumimoji="1" lang="en-US" altLang="ja-JP">
              <a:ea typeface="ＭＳ Ｐゴシック" panose="020B0600070205080204" pitchFamily="34" charset="-128"/>
            </a:endParaRPr>
          </a:p>
          <a:p>
            <a:pPr algn="just" eaLnBrk="0" hangingPunct="0">
              <a:buClr>
                <a:schemeClr val="folHlink"/>
              </a:buClr>
              <a:buFontTx/>
              <a:buChar char="•"/>
            </a:pPr>
            <a:r>
              <a:rPr kumimoji="1" lang="en-US" altLang="ja-JP">
                <a:ea typeface="ＭＳ Ｐゴシック" panose="020B0600070205080204" pitchFamily="34" charset="-128"/>
              </a:rPr>
              <a:t>    Passive knowledge expressed as   statements of facts                                   the world. </a:t>
            </a:r>
          </a:p>
          <a:p>
            <a:pPr algn="just" eaLnBrk="0" hangingPunct="0">
              <a:buClr>
                <a:schemeClr val="folHlink"/>
              </a:buClr>
              <a:buFontTx/>
              <a:buChar char="•"/>
            </a:pPr>
            <a:r>
              <a:rPr kumimoji="1" lang="en-US" altLang="ja-JP">
                <a:ea typeface="ＭＳ Ｐゴシック" panose="020B0600070205080204" pitchFamily="34" charset="-128"/>
              </a:rPr>
              <a:t>    Knowing that something is true or false.</a:t>
            </a:r>
          </a:p>
          <a:p>
            <a:pPr algn="just" eaLnBrk="0" hangingPunct="0">
              <a:buClr>
                <a:schemeClr val="folHlink"/>
              </a:buClr>
              <a:buFontTx/>
              <a:buChar char="•"/>
            </a:pPr>
            <a:r>
              <a:rPr kumimoji="1" lang="en-US" altLang="ja-JP">
                <a:ea typeface="ＭＳ Ｐゴシック" panose="020B0600070205080204" pitchFamily="34" charset="-128"/>
              </a:rPr>
              <a:t>    Personal data in a database.</a:t>
            </a:r>
          </a:p>
          <a:p>
            <a:pPr algn="just" eaLnBrk="0" hangingPunct="0">
              <a:spcBef>
                <a:spcPct val="50000"/>
              </a:spcBef>
              <a:buClr>
                <a:schemeClr val="folHlink"/>
              </a:buClr>
              <a:buSzPct val="75000"/>
              <a:buFont typeface="Monotype Sorts" pitchFamily="2" charset="2"/>
              <a:buNone/>
            </a:pPr>
            <a:r>
              <a:rPr kumimoji="1" lang="en-US" altLang="ja-JP" b="1">
                <a:solidFill>
                  <a:srgbClr val="FF00FF"/>
                </a:solidFill>
                <a:effectLst>
                  <a:outerShdw blurRad="38100" dist="38100" dir="2700000" algn="tl">
                    <a:srgbClr val="000000"/>
                  </a:outerShdw>
                </a:effectLst>
                <a:ea typeface="ＭＳ Ｐゴシック" panose="020B0600070205080204" pitchFamily="34" charset="-128"/>
              </a:rPr>
              <a:t>Heuristic</a:t>
            </a:r>
            <a:endParaRPr kumimoji="1" lang="en-US" altLang="ja-JP">
              <a:ea typeface="ＭＳ Ｐゴシック" panose="020B0600070205080204" pitchFamily="34" charset="-128"/>
            </a:endParaRPr>
          </a:p>
          <a:p>
            <a:pPr algn="just" eaLnBrk="0" hangingPunct="0">
              <a:buClr>
                <a:schemeClr val="folHlink"/>
              </a:buClr>
              <a:buFontTx/>
              <a:buChar char="•"/>
            </a:pPr>
            <a:r>
              <a:rPr kumimoji="1" lang="en-US" altLang="ja-JP">
                <a:ea typeface="ＭＳ Ｐゴシック" panose="020B0600070205080204" pitchFamily="34" charset="-128"/>
              </a:rPr>
              <a:t>    For good judgments, or strategies, tricks, additional knowledge.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ltLang="en-US"/>
              <a:t>Dr. M. S. Uddin, CSE Dept, JU</a:t>
            </a:r>
          </a:p>
        </p:txBody>
      </p:sp>
      <p:sp>
        <p:nvSpPr>
          <p:cNvPr id="7" name="Slide Number Placeholder 3"/>
          <p:cNvSpPr>
            <a:spLocks noGrp="1"/>
          </p:cNvSpPr>
          <p:nvPr>
            <p:ph type="sldNum" sz="quarter" idx="12"/>
          </p:nvPr>
        </p:nvSpPr>
        <p:spPr/>
        <p:txBody>
          <a:bodyPr/>
          <a:lstStyle/>
          <a:p>
            <a:fld id="{D7ED2A0E-3CBE-44DB-A9EA-77B327800DFE}" type="slidenum">
              <a:rPr lang="en-US" altLang="en-US"/>
              <a:pPr/>
              <a:t>6</a:t>
            </a:fld>
            <a:endParaRPr lang="en-US" altLang="en-US"/>
          </a:p>
        </p:txBody>
      </p:sp>
      <p:sp>
        <p:nvSpPr>
          <p:cNvPr id="218114"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r>
              <a:rPr lang="en-US" altLang="ja-JP" sz="3200" b="1">
                <a:solidFill>
                  <a:srgbClr val="FD1B03"/>
                </a:solidFill>
                <a:latin typeface="Tahoma" panose="020B0604030504040204" pitchFamily="34" charset="0"/>
                <a:ea typeface="ＭＳ Ｐゴシック" panose="020B0600070205080204" pitchFamily="34" charset="-128"/>
              </a:rPr>
              <a:t>More about Knowledge</a:t>
            </a:r>
          </a:p>
        </p:txBody>
      </p:sp>
      <p:sp>
        <p:nvSpPr>
          <p:cNvPr id="218115"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18116" name="Rectangle 4"/>
          <p:cNvSpPr>
            <a:spLocks noChangeArrowheads="1"/>
          </p:cNvSpPr>
          <p:nvPr/>
        </p:nvSpPr>
        <p:spPr bwMode="auto">
          <a:xfrm>
            <a:off x="533400" y="1782763"/>
            <a:ext cx="81534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0" hangingPunct="0">
              <a:spcBef>
                <a:spcPct val="50000"/>
              </a:spcBef>
              <a:buClr>
                <a:schemeClr val="folHlink"/>
              </a:buClr>
              <a:buSzPct val="140000"/>
              <a:buFont typeface="Wingdings" panose="05000000000000000000" pitchFamily="2" charset="2"/>
              <a:buChar char="§"/>
            </a:pPr>
            <a:r>
              <a:rPr kumimoji="1" lang="en-US" altLang="ja-JP" b="1">
                <a:solidFill>
                  <a:srgbClr val="FF132F"/>
                </a:solidFill>
                <a:latin typeface="Tahoma" panose="020B0604030504040204" pitchFamily="34" charset="0"/>
                <a:ea typeface="ＭＳ Ｐゴシック" panose="020B0600070205080204" pitchFamily="34" charset="-128"/>
              </a:rPr>
              <a:t>Belief:</a:t>
            </a:r>
            <a:r>
              <a:rPr kumimoji="1" lang="en-US" altLang="ja-JP" b="1">
                <a:latin typeface="Tahoma" panose="020B0604030504040204" pitchFamily="34" charset="0"/>
                <a:ea typeface="ＭＳ Ｐゴシック" panose="020B0600070205080204" pitchFamily="34" charset="-128"/>
              </a:rPr>
              <a:t> Any meaningful and coherent expression that can be represented.</a:t>
            </a:r>
          </a:p>
          <a:p>
            <a:pPr algn="just" eaLnBrk="0" hangingPunct="0">
              <a:spcBef>
                <a:spcPct val="50000"/>
              </a:spcBef>
              <a:buClr>
                <a:schemeClr val="folHlink"/>
              </a:buClr>
              <a:buSzPct val="140000"/>
              <a:buFont typeface="Wingdings" panose="05000000000000000000" pitchFamily="2" charset="2"/>
              <a:buChar char="§"/>
            </a:pPr>
            <a:r>
              <a:rPr kumimoji="1" lang="en-US" altLang="ja-JP" b="1">
                <a:solidFill>
                  <a:srgbClr val="FF132F"/>
                </a:solidFill>
                <a:latin typeface="Tahoma" panose="020B0604030504040204" pitchFamily="34" charset="0"/>
                <a:ea typeface="ＭＳ Ｐゴシック" panose="020B0600070205080204" pitchFamily="34" charset="-128"/>
              </a:rPr>
              <a:t>Hypothesis:</a:t>
            </a:r>
            <a:r>
              <a:rPr kumimoji="1" lang="en-US" altLang="ja-JP" b="1">
                <a:latin typeface="Tahoma" panose="020B0604030504040204" pitchFamily="34" charset="0"/>
                <a:ea typeface="ＭＳ Ｐゴシック" panose="020B0600070205080204" pitchFamily="34" charset="-128"/>
              </a:rPr>
              <a:t> A justified belief that is not known to be true.</a:t>
            </a:r>
          </a:p>
          <a:p>
            <a:pPr algn="just" eaLnBrk="0" hangingPunct="0">
              <a:spcBef>
                <a:spcPct val="50000"/>
              </a:spcBef>
              <a:buClr>
                <a:schemeClr val="folHlink"/>
              </a:buClr>
              <a:buSzPct val="140000"/>
              <a:buFont typeface="Wingdings" panose="05000000000000000000" pitchFamily="2" charset="2"/>
              <a:buChar char="§"/>
            </a:pPr>
            <a:r>
              <a:rPr kumimoji="1" lang="en-US" altLang="ja-JP" b="1">
                <a:solidFill>
                  <a:srgbClr val="FF132F"/>
                </a:solidFill>
                <a:latin typeface="Tahoma" panose="020B0604030504040204" pitchFamily="34" charset="0"/>
                <a:ea typeface="ＭＳ Ｐゴシック" panose="020B0600070205080204" pitchFamily="34" charset="-128"/>
              </a:rPr>
              <a:t> Knowledge:</a:t>
            </a:r>
            <a:r>
              <a:rPr kumimoji="1" lang="en-US" altLang="ja-JP" b="1">
                <a:latin typeface="Tahoma" panose="020B0604030504040204" pitchFamily="34" charset="0"/>
                <a:ea typeface="ＭＳ Ｐゴシック" panose="020B0600070205080204" pitchFamily="34" charset="-128"/>
              </a:rPr>
              <a:t> True justified belief.</a:t>
            </a:r>
          </a:p>
          <a:p>
            <a:pPr algn="just" eaLnBrk="0" hangingPunct="0">
              <a:spcBef>
                <a:spcPct val="50000"/>
              </a:spcBef>
              <a:buClr>
                <a:schemeClr val="folHlink"/>
              </a:buClr>
              <a:buSzPct val="140000"/>
              <a:buFont typeface="Wingdings" panose="05000000000000000000" pitchFamily="2" charset="2"/>
              <a:buChar char="§"/>
            </a:pPr>
            <a:r>
              <a:rPr kumimoji="1" lang="en-US" altLang="ja-JP" b="1">
                <a:solidFill>
                  <a:srgbClr val="FD1B03"/>
                </a:solidFill>
                <a:latin typeface="Tahoma" panose="020B0604030504040204" pitchFamily="34" charset="0"/>
                <a:ea typeface="ＭＳ Ｐゴシック" panose="020B0600070205080204" pitchFamily="34" charset="-128"/>
              </a:rPr>
              <a:t>Metaknowledge:</a:t>
            </a:r>
            <a:r>
              <a:rPr kumimoji="1" lang="en-US" altLang="ja-JP" b="1">
                <a:latin typeface="Tahoma" panose="020B0604030504040204" pitchFamily="34" charset="0"/>
                <a:ea typeface="ＭＳ Ｐゴシック" panose="020B0600070205080204" pitchFamily="34" charset="-128"/>
              </a:rPr>
              <a:t> Knowledge about knowledge, i.e., knowledge about what we know.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92374E34-38AC-45B7-B436-EAC536A8162F}" type="slidenum">
              <a:rPr lang="en-US" altLang="en-US"/>
              <a:pPr/>
              <a:t>7</a:t>
            </a:fld>
            <a:endParaRPr lang="en-US" altLang="en-US"/>
          </a:p>
        </p:txBody>
      </p:sp>
      <p:sp>
        <p:nvSpPr>
          <p:cNvPr id="214018" name="Rectangle 1026"/>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r>
              <a:rPr lang="en-US" altLang="ja-JP" sz="3200" b="1">
                <a:solidFill>
                  <a:srgbClr val="FD1B03"/>
                </a:solidFill>
                <a:latin typeface="Tahoma" panose="020B0604030504040204" pitchFamily="34" charset="0"/>
                <a:ea typeface="ＭＳ Ｐゴシック" panose="020B0600070205080204" pitchFamily="34" charset="-128"/>
              </a:rPr>
              <a:t>Data, Information and Knowledge</a:t>
            </a:r>
          </a:p>
        </p:txBody>
      </p:sp>
      <p:sp>
        <p:nvSpPr>
          <p:cNvPr id="214019" name="Rectangle 1027"/>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14021" name="Rectangle 1029"/>
          <p:cNvSpPr>
            <a:spLocks noChangeArrowheads="1"/>
          </p:cNvSpPr>
          <p:nvPr/>
        </p:nvSpPr>
        <p:spPr bwMode="auto">
          <a:xfrm>
            <a:off x="457200" y="1463675"/>
            <a:ext cx="8153400"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buClr>
                <a:schemeClr val="folHlink"/>
              </a:buClr>
              <a:buSzPct val="75000"/>
              <a:buFont typeface="Monotype Sorts" pitchFamily="2" charset="2"/>
              <a:buChar char="n"/>
            </a:pPr>
            <a:r>
              <a:rPr kumimoji="1" lang="en-US" altLang="ja-JP" b="1">
                <a:solidFill>
                  <a:srgbClr val="FF00FF"/>
                </a:solidFill>
                <a:effectLst>
                  <a:outerShdw blurRad="38100" dist="38100" dir="2700000" algn="tl">
                    <a:srgbClr val="000000"/>
                  </a:outerShdw>
                </a:effectLst>
                <a:ea typeface="ＭＳ Ｐゴシック" panose="020B0600070205080204" pitchFamily="34" charset="-128"/>
              </a:rPr>
              <a:t> Data</a:t>
            </a:r>
            <a:r>
              <a:rPr kumimoji="1" lang="en-US" altLang="ja-JP">
                <a:ea typeface="ＭＳ Ｐゴシック" panose="020B0600070205080204" pitchFamily="34" charset="-128"/>
              </a:rPr>
              <a:t>: A symbolic representation of facts, measurements, or observations. Data is what we collect and store. </a:t>
            </a:r>
            <a:r>
              <a:rPr kumimoji="1" lang="en-US" altLang="ja-JP" sz="2800">
                <a:latin typeface="Times New Roman" panose="02020603050405020304" pitchFamily="18" charset="0"/>
                <a:ea typeface="ＭＳ Ｐゴシック" panose="020B0600070205080204" pitchFamily="34" charset="-128"/>
              </a:rPr>
              <a:t>Data</a:t>
            </a:r>
            <a:r>
              <a:rPr kumimoji="1" lang="en-US" altLang="ja-JP" sz="2800" i="1">
                <a:latin typeface="Times New Roman" panose="02020603050405020304" pitchFamily="18" charset="0"/>
                <a:ea typeface="ＭＳ Ｐゴシック" panose="020B0600070205080204" pitchFamily="34" charset="-128"/>
              </a:rPr>
              <a:t> is the `raw material', the `mess of numbers'.</a:t>
            </a:r>
            <a:endParaRPr kumimoji="1" lang="en-US" altLang="ja-JP" sz="3200">
              <a:ea typeface="ＭＳ Ｐゴシック" panose="020B0600070205080204" pitchFamily="34" charset="-128"/>
            </a:endParaRPr>
          </a:p>
          <a:p>
            <a:pPr algn="just" eaLnBrk="0" hangingPunct="0">
              <a:spcBef>
                <a:spcPct val="50000"/>
              </a:spcBef>
              <a:buClr>
                <a:schemeClr val="folHlink"/>
              </a:buClr>
              <a:buSzPct val="75000"/>
              <a:buFont typeface="Monotype Sorts" pitchFamily="2" charset="2"/>
              <a:buChar char="n"/>
            </a:pPr>
            <a:r>
              <a:rPr kumimoji="1" lang="en-US" altLang="ja-JP" b="1">
                <a:solidFill>
                  <a:srgbClr val="FF00FF"/>
                </a:solidFill>
                <a:effectLst>
                  <a:outerShdw blurRad="38100" dist="38100" dir="2700000" algn="tl">
                    <a:srgbClr val="000000"/>
                  </a:outerShdw>
                </a:effectLst>
                <a:ea typeface="ＭＳ Ｐゴシック" panose="020B0600070205080204" pitchFamily="34" charset="-128"/>
              </a:rPr>
              <a:t> Information</a:t>
            </a:r>
            <a:r>
              <a:rPr kumimoji="1" lang="en-US" altLang="ja-JP">
                <a:ea typeface="ＭＳ Ｐゴシック" panose="020B0600070205080204" pitchFamily="34" charset="-128"/>
              </a:rPr>
              <a:t>: Meaningful data.</a:t>
            </a:r>
          </a:p>
          <a:p>
            <a:pPr algn="just" eaLnBrk="0" hangingPunct="0">
              <a:spcBef>
                <a:spcPct val="50000"/>
              </a:spcBef>
              <a:buClr>
                <a:schemeClr val="folHlink"/>
              </a:buClr>
              <a:buSzPct val="75000"/>
              <a:buFont typeface="Monotype Sorts" pitchFamily="2" charset="2"/>
              <a:buChar char="n"/>
            </a:pPr>
            <a:r>
              <a:rPr kumimoji="1" lang="en-US" altLang="ja-JP" b="1">
                <a:solidFill>
                  <a:srgbClr val="FF00FF"/>
                </a:solidFill>
                <a:effectLst>
                  <a:outerShdw blurRad="38100" dist="38100" dir="2700000" algn="tl">
                    <a:srgbClr val="000000"/>
                  </a:outerShdw>
                </a:effectLst>
                <a:ea typeface="ＭＳ Ｐゴシック" panose="020B0600070205080204" pitchFamily="34" charset="-128"/>
              </a:rPr>
              <a:t> Knowledge</a:t>
            </a:r>
            <a:r>
              <a:rPr kumimoji="1" lang="en-US" altLang="ja-JP">
                <a:ea typeface="ＭＳ Ｐゴシック" panose="020B0600070205080204" pitchFamily="34" charset="-128"/>
              </a:rPr>
              <a:t>: A theoretical or practical understanding of a subject. Knowledge is what helps us to make appropriate decisions.</a:t>
            </a:r>
            <a:r>
              <a:rPr kumimoji="1" lang="en-US" altLang="ja-JP" sz="3200">
                <a:ea typeface="ＭＳ Ｐゴシック" panose="020B0600070205080204" pitchFamily="34" charset="-128"/>
              </a:rPr>
              <a:t> </a:t>
            </a:r>
            <a:r>
              <a:rPr kumimoji="1" lang="en-US" altLang="ja-JP" sz="2800">
                <a:latin typeface="Times New Roman" panose="02020603050405020304" pitchFamily="18" charset="0"/>
                <a:ea typeface="ＭＳ Ｐゴシック" panose="020B0600070205080204" pitchFamily="34" charset="-128"/>
              </a:rPr>
              <a:t>Knowledge</a:t>
            </a:r>
            <a:r>
              <a:rPr kumimoji="1" lang="en-US" altLang="ja-JP" sz="2800" i="1">
                <a:latin typeface="Times New Roman" panose="02020603050405020304" pitchFamily="18" charset="0"/>
                <a:ea typeface="ＭＳ Ｐゴシック" panose="020B0600070205080204" pitchFamily="34" charset="-128"/>
              </a:rPr>
              <a:t> is `condensed' information. It is a concise presentation of previous experience.</a:t>
            </a:r>
            <a:endParaRPr kumimoji="1" lang="en-US" altLang="en-US" sz="2800" i="1">
              <a:latin typeface="Times New Roman" panose="02020603050405020304" pitchFamily="18" charset="0"/>
              <a:ea typeface="ＭＳ Ｐゴシック" panose="020B0600070205080204" pitchFamily="34" charset="-128"/>
            </a:endParaRPr>
          </a:p>
        </p:txBody>
      </p:sp>
      <p:sp>
        <p:nvSpPr>
          <p:cNvPr id="214022" name="Rectangle 1030"/>
          <p:cNvSpPr>
            <a:spLocks noChangeArrowheads="1"/>
          </p:cNvSpPr>
          <p:nvPr/>
        </p:nvSpPr>
        <p:spPr bwMode="auto">
          <a:xfrm>
            <a:off x="533400" y="5653088"/>
            <a:ext cx="633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ja-JP" i="1">
                <a:solidFill>
                  <a:srgbClr val="FD1B03"/>
                </a:solidFill>
                <a:ea typeface="ＭＳ Ｐゴシック" panose="020B0600070205080204" pitchFamily="34" charset="-128"/>
              </a:rPr>
              <a:t>Knowledge should not be confused with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r>
              <a:rPr lang="en-US" altLang="en-US"/>
              <a:t>Dr. M. S. Uddin, CSE Dept, JU</a:t>
            </a:r>
          </a:p>
        </p:txBody>
      </p:sp>
      <p:sp>
        <p:nvSpPr>
          <p:cNvPr id="6" name="Slide Number Placeholder 3"/>
          <p:cNvSpPr>
            <a:spLocks noGrp="1"/>
          </p:cNvSpPr>
          <p:nvPr>
            <p:ph type="sldNum" sz="quarter" idx="12"/>
          </p:nvPr>
        </p:nvSpPr>
        <p:spPr/>
        <p:txBody>
          <a:bodyPr/>
          <a:lstStyle/>
          <a:p>
            <a:fld id="{70534A13-2080-4219-9AD0-9EA89F72F0D8}" type="slidenum">
              <a:rPr lang="en-US" altLang="en-US"/>
              <a:pPr/>
              <a:t>8</a:t>
            </a:fld>
            <a:endParaRPr lang="en-US" altLang="en-US"/>
          </a:p>
        </p:txBody>
      </p:sp>
      <p:sp>
        <p:nvSpPr>
          <p:cNvPr id="209922" name="Rectangle 2050"/>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r>
              <a:rPr lang="en-US" altLang="ja-JP" sz="3200" b="1">
                <a:solidFill>
                  <a:srgbClr val="FD1B03"/>
                </a:solidFill>
                <a:latin typeface="Tahoma" panose="020B0604030504040204" pitchFamily="34" charset="0"/>
                <a:ea typeface="ＭＳ Ｐゴシック" panose="020B0600070205080204" pitchFamily="34" charset="-128"/>
              </a:rPr>
              <a:t>Example of Knowledge</a:t>
            </a:r>
          </a:p>
        </p:txBody>
      </p:sp>
      <p:sp>
        <p:nvSpPr>
          <p:cNvPr id="209925" name="Rectangle 2053"/>
          <p:cNvSpPr>
            <a:spLocks noChangeArrowheads="1"/>
          </p:cNvSpPr>
          <p:nvPr/>
        </p:nvSpPr>
        <p:spPr bwMode="auto">
          <a:xfrm>
            <a:off x="533400" y="1752600"/>
            <a:ext cx="8229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buFontTx/>
              <a:buChar char="•"/>
            </a:pPr>
            <a:r>
              <a:rPr kumimoji="1" lang="en-US" altLang="ja-JP" b="1">
                <a:solidFill>
                  <a:srgbClr val="FF132F"/>
                </a:solidFill>
                <a:ea typeface="ＭＳ Ｐゴシック" panose="020B0600070205080204" pitchFamily="34" charset="-128"/>
              </a:rPr>
              <a:t>Rita is tall</a:t>
            </a:r>
            <a:r>
              <a:rPr kumimoji="1" lang="en-US" altLang="ja-JP" b="1">
                <a:solidFill>
                  <a:srgbClr val="FD1B03"/>
                </a:solidFill>
                <a:ea typeface="ＭＳ Ｐゴシック" panose="020B0600070205080204" pitchFamily="34" charset="-128"/>
              </a:rPr>
              <a:t>:</a:t>
            </a:r>
            <a:r>
              <a:rPr kumimoji="1" lang="en-US" altLang="ja-JP" b="1">
                <a:ea typeface="ＭＳ Ｐゴシック" panose="020B0600070205080204" pitchFamily="34" charset="-128"/>
              </a:rPr>
              <a:t> Expresses a simple fact, an attribute                   possessed by a person.</a:t>
            </a:r>
          </a:p>
          <a:p>
            <a:pPr algn="just">
              <a:buFontTx/>
              <a:buChar char="•"/>
            </a:pPr>
            <a:endParaRPr kumimoji="1" lang="en-US" altLang="ja-JP" b="1">
              <a:ea typeface="ＭＳ Ｐゴシック" panose="020B0600070205080204" pitchFamily="34" charset="-128"/>
            </a:endParaRPr>
          </a:p>
          <a:p>
            <a:pPr algn="just">
              <a:buFontTx/>
              <a:buChar char="•"/>
            </a:pPr>
            <a:r>
              <a:rPr kumimoji="1" lang="en-US" altLang="ja-JP" b="1">
                <a:solidFill>
                  <a:srgbClr val="FF132F"/>
                </a:solidFill>
                <a:ea typeface="ＭＳ Ｐゴシック" panose="020B0600070205080204" pitchFamily="34" charset="-128"/>
              </a:rPr>
              <a:t>Rafiq loves Rita:</a:t>
            </a:r>
            <a:r>
              <a:rPr kumimoji="1" lang="en-US" altLang="ja-JP" b="1">
                <a:ea typeface="ＭＳ Ｐゴシック" panose="020B0600070205080204" pitchFamily="34" charset="-128"/>
              </a:rPr>
              <a:t> A binary relation between two persons. </a:t>
            </a:r>
          </a:p>
          <a:p>
            <a:pPr algn="just"/>
            <a:r>
              <a:rPr kumimoji="1" lang="en-US" altLang="ja-JP" b="1">
                <a:ea typeface="ＭＳ Ｐゴシック" panose="020B0600070205080204" pitchFamily="34" charset="-128"/>
              </a:rPr>
              <a:t>                                </a:t>
            </a:r>
          </a:p>
          <a:p>
            <a:pPr algn="just">
              <a:buFontTx/>
              <a:buChar char="•"/>
            </a:pPr>
            <a:r>
              <a:rPr kumimoji="1" lang="en-US" altLang="ja-JP" b="1">
                <a:solidFill>
                  <a:srgbClr val="FD1B03"/>
                </a:solidFill>
                <a:ea typeface="ＭＳ Ｐゴシック" panose="020B0600070205080204" pitchFamily="34" charset="-128"/>
              </a:rPr>
              <a:t>Liza has learned to use recursion to manipulate linked lists in several programming languages:</a:t>
            </a:r>
            <a:r>
              <a:rPr kumimoji="1" lang="en-US" altLang="ja-JP" b="1">
                <a:ea typeface="ＭＳ Ｐゴシック" panose="020B0600070205080204" pitchFamily="34" charset="-128"/>
              </a:rPr>
              <a:t> Expressing relations between a person and more abstract programming concepts.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2"/>
          <p:cNvSpPr>
            <a:spLocks noGrp="1"/>
          </p:cNvSpPr>
          <p:nvPr>
            <p:ph type="ftr" sz="quarter" idx="11"/>
          </p:nvPr>
        </p:nvSpPr>
        <p:spPr/>
        <p:txBody>
          <a:bodyPr/>
          <a:lstStyle/>
          <a:p>
            <a:r>
              <a:rPr lang="en-US" altLang="en-US"/>
              <a:t>Dr. M. S. Uddin, CSE Dept, JU</a:t>
            </a:r>
          </a:p>
        </p:txBody>
      </p:sp>
      <p:sp>
        <p:nvSpPr>
          <p:cNvPr id="18" name="Slide Number Placeholder 3"/>
          <p:cNvSpPr>
            <a:spLocks noGrp="1"/>
          </p:cNvSpPr>
          <p:nvPr>
            <p:ph type="sldNum" sz="quarter" idx="12"/>
          </p:nvPr>
        </p:nvSpPr>
        <p:spPr/>
        <p:txBody>
          <a:bodyPr/>
          <a:lstStyle/>
          <a:p>
            <a:fld id="{DEAE6C72-6533-41BD-AC1E-0B2E6CDC6A5C}" type="slidenum">
              <a:rPr lang="en-US" altLang="en-US"/>
              <a:pPr/>
              <a:t>9</a:t>
            </a:fld>
            <a:endParaRPr lang="en-US" altLang="en-US"/>
          </a:p>
        </p:txBody>
      </p:sp>
      <p:sp>
        <p:nvSpPr>
          <p:cNvPr id="220162" name="Rectangle 1026"/>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r>
              <a:rPr lang="en-US" altLang="ja-JP" sz="3200" b="1">
                <a:solidFill>
                  <a:srgbClr val="FD1B03"/>
                </a:solidFill>
                <a:latin typeface="Tahoma" panose="020B0604030504040204" pitchFamily="34" charset="0"/>
                <a:ea typeface="ＭＳ Ｐゴシック" panose="020B0600070205080204" pitchFamily="34" charset="-128"/>
              </a:rPr>
              <a:t>Knowledge-Based Expert Systems</a:t>
            </a:r>
          </a:p>
        </p:txBody>
      </p:sp>
      <p:sp>
        <p:nvSpPr>
          <p:cNvPr id="220163" name="Rectangle 1027"/>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20164" name="Rectangle 1028"/>
          <p:cNvSpPr>
            <a:spLocks noChangeArrowheads="1"/>
          </p:cNvSpPr>
          <p:nvPr/>
        </p:nvSpPr>
        <p:spPr bwMode="auto">
          <a:xfrm>
            <a:off x="457200" y="1219200"/>
            <a:ext cx="8001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20000"/>
              </a:spcBef>
              <a:buClr>
                <a:schemeClr val="folHlink"/>
              </a:buClr>
              <a:buSzPct val="75000"/>
              <a:buFont typeface="Monotype Sorts" pitchFamily="2" charset="2"/>
              <a:buNone/>
            </a:pPr>
            <a:r>
              <a:rPr kumimoji="1" lang="en-US" altLang="ja-JP">
                <a:latin typeface="Georgia" panose="02040502050405020303" pitchFamily="18" charset="0"/>
                <a:ea typeface="ＭＳ Ｐゴシック" panose="020B0600070205080204" pitchFamily="34" charset="-128"/>
              </a:rPr>
              <a:t>Expert systems are knowledge-based systems which contain expert knowledge and can provide an expertise, similar to the one provided by an expert in a restricted application area. For example, an expert system for diagnosis of cars has a knowledge base containing rules for checking a car and finding faulty elements, as it would be done by a specialized engineer.</a:t>
            </a:r>
          </a:p>
        </p:txBody>
      </p:sp>
      <p:grpSp>
        <p:nvGrpSpPr>
          <p:cNvPr id="220176" name="Group 1040"/>
          <p:cNvGrpSpPr>
            <a:grpSpLocks/>
          </p:cNvGrpSpPr>
          <p:nvPr/>
        </p:nvGrpSpPr>
        <p:grpSpPr bwMode="auto">
          <a:xfrm>
            <a:off x="685800" y="4572000"/>
            <a:ext cx="7315200" cy="679450"/>
            <a:chOff x="136" y="3360"/>
            <a:chExt cx="4608" cy="428"/>
          </a:xfrm>
        </p:grpSpPr>
        <p:sp>
          <p:nvSpPr>
            <p:cNvPr id="220166" name="Text Box 1030"/>
            <p:cNvSpPr txBox="1">
              <a:spLocks noChangeArrowheads="1"/>
            </p:cNvSpPr>
            <p:nvPr/>
          </p:nvSpPr>
          <p:spPr bwMode="auto">
            <a:xfrm>
              <a:off x="720" y="3378"/>
              <a:ext cx="960"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Input-output unit</a:t>
              </a:r>
            </a:p>
          </p:txBody>
        </p:sp>
        <p:sp>
          <p:nvSpPr>
            <p:cNvPr id="220167" name="Text Box 1031"/>
            <p:cNvSpPr txBox="1">
              <a:spLocks noChangeArrowheads="1"/>
            </p:cNvSpPr>
            <p:nvPr/>
          </p:nvSpPr>
          <p:spPr bwMode="auto">
            <a:xfrm>
              <a:off x="3784" y="3360"/>
              <a:ext cx="960"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Knowledge base</a:t>
              </a:r>
            </a:p>
          </p:txBody>
        </p:sp>
        <p:sp>
          <p:nvSpPr>
            <p:cNvPr id="220168" name="Text Box 1032"/>
            <p:cNvSpPr txBox="1">
              <a:spLocks noChangeArrowheads="1"/>
            </p:cNvSpPr>
            <p:nvPr/>
          </p:nvSpPr>
          <p:spPr bwMode="auto">
            <a:xfrm>
              <a:off x="2256" y="3360"/>
              <a:ext cx="960"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Inference-control unit</a:t>
              </a:r>
            </a:p>
          </p:txBody>
        </p:sp>
        <p:sp>
          <p:nvSpPr>
            <p:cNvPr id="220170" name="Line 1034"/>
            <p:cNvSpPr>
              <a:spLocks noChangeShapeType="1"/>
            </p:cNvSpPr>
            <p:nvPr/>
          </p:nvSpPr>
          <p:spPr bwMode="auto">
            <a:xfrm>
              <a:off x="1680" y="3472"/>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0171" name="Line 1035"/>
            <p:cNvSpPr>
              <a:spLocks noChangeShapeType="1"/>
            </p:cNvSpPr>
            <p:nvPr/>
          </p:nvSpPr>
          <p:spPr bwMode="auto">
            <a:xfrm flipH="1">
              <a:off x="1672" y="3640"/>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0172" name="Line 1036"/>
            <p:cNvSpPr>
              <a:spLocks noChangeShapeType="1"/>
            </p:cNvSpPr>
            <p:nvPr/>
          </p:nvSpPr>
          <p:spPr bwMode="auto">
            <a:xfrm>
              <a:off x="3216" y="3456"/>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0173" name="Line 1037"/>
            <p:cNvSpPr>
              <a:spLocks noChangeShapeType="1"/>
            </p:cNvSpPr>
            <p:nvPr/>
          </p:nvSpPr>
          <p:spPr bwMode="auto">
            <a:xfrm flipH="1">
              <a:off x="3208" y="3624"/>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0174" name="Line 1038"/>
            <p:cNvSpPr>
              <a:spLocks noChangeShapeType="1"/>
            </p:cNvSpPr>
            <p:nvPr/>
          </p:nvSpPr>
          <p:spPr bwMode="auto">
            <a:xfrm>
              <a:off x="144" y="3496"/>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0175" name="Line 1039"/>
            <p:cNvSpPr>
              <a:spLocks noChangeShapeType="1"/>
            </p:cNvSpPr>
            <p:nvPr/>
          </p:nvSpPr>
          <p:spPr bwMode="auto">
            <a:xfrm flipH="1">
              <a:off x="136" y="3664"/>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20177" name="Text Box 1041"/>
          <p:cNvSpPr txBox="1">
            <a:spLocks noChangeArrowheads="1"/>
          </p:cNvSpPr>
          <p:nvPr/>
        </p:nvSpPr>
        <p:spPr bwMode="auto">
          <a:xfrm>
            <a:off x="2438400" y="5410200"/>
            <a:ext cx="4629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Components of a knowledge-based system.</a:t>
            </a: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783</TotalTime>
  <Words>1277</Words>
  <Application>Microsoft Office PowerPoint</Application>
  <PresentationFormat>On-screen Show (4:3)</PresentationFormat>
  <Paragraphs>145</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Times New Roman</vt:lpstr>
      <vt:lpstr>Century</vt:lpstr>
      <vt:lpstr>ＭＳ Ｐゴシック</vt:lpstr>
      <vt:lpstr>Tahoma</vt:lpstr>
      <vt:lpstr>Wingdings</vt:lpstr>
      <vt:lpstr>Monotype Sorts</vt:lpstr>
      <vt:lpstr>Georgia</vt:lpstr>
      <vt:lpstr>Times</vt:lpstr>
      <vt:lpstr>Notebook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fozlul</dc:creator>
  <cp:lastModifiedBy>User</cp:lastModifiedBy>
  <cp:revision>197</cp:revision>
  <dcterms:created xsi:type="dcterms:W3CDTF">2003-05-18T06:34:08Z</dcterms:created>
  <dcterms:modified xsi:type="dcterms:W3CDTF">2022-06-30T08:52:32Z</dcterms:modified>
</cp:coreProperties>
</file>