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355" r:id="rId2"/>
    <p:sldId id="310" r:id="rId3"/>
    <p:sldId id="360" r:id="rId4"/>
    <p:sldId id="313" r:id="rId5"/>
    <p:sldId id="358" r:id="rId6"/>
    <p:sldId id="361" r:id="rId7"/>
    <p:sldId id="312" r:id="rId8"/>
    <p:sldId id="362" r:id="rId9"/>
    <p:sldId id="363" r:id="rId10"/>
    <p:sldId id="367" r:id="rId11"/>
    <p:sldId id="369" r:id="rId12"/>
    <p:sldId id="315" r:id="rId13"/>
    <p:sldId id="364" r:id="rId14"/>
    <p:sldId id="365" r:id="rId15"/>
    <p:sldId id="366" r:id="rId16"/>
    <p:sldId id="319" r:id="rId17"/>
    <p:sldId id="321" r:id="rId18"/>
    <p:sldId id="356" r:id="rId19"/>
    <p:sldId id="322" r:id="rId20"/>
    <p:sldId id="325" r:id="rId21"/>
    <p:sldId id="326" r:id="rId22"/>
    <p:sldId id="328" r:id="rId23"/>
    <p:sldId id="329" r:id="rId24"/>
    <p:sldId id="342" r:id="rId25"/>
    <p:sldId id="344" r:id="rId26"/>
    <p:sldId id="346" r:id="rId27"/>
    <p:sldId id="347" r:id="rId28"/>
    <p:sldId id="348" r:id="rId29"/>
    <p:sldId id="354"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75" d="100"/>
          <a:sy n="75" d="100"/>
        </p:scale>
        <p:origin x="1638"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3.xml"/><Relationship Id="rId2" Type="http://schemas.openxmlformats.org/officeDocument/2006/relationships/slide" Target="slides/slide3.xml"/><Relationship Id="rId16"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4.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491A9B36-D26C-475E-8D9A-6D484D65527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FED27-2F1B-49F0-88F0-61264EA01935}" type="slidenum">
              <a:rPr lang="en-US" altLang="en-US"/>
              <a:pPr/>
              <a:t>2</a:t>
            </a:fld>
            <a:endParaRPr lang="en-US" altLang="en-US"/>
          </a:p>
        </p:txBody>
      </p:sp>
      <p:sp>
        <p:nvSpPr>
          <p:cNvPr id="23142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86600-EF80-4C4A-A306-44340F28518D}" type="slidenum">
              <a:rPr lang="en-US" altLang="en-US"/>
              <a:pPr/>
              <a:t>3</a:t>
            </a:fld>
            <a:endParaRPr lang="en-US" altLang="en-US"/>
          </a:p>
        </p:txBody>
      </p:sp>
      <p:sp>
        <p:nvSpPr>
          <p:cNvPr id="29389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3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pic>
        <p:nvPicPr>
          <p:cNvPr id="19459"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US" altLang="en-US">
              <a:latin typeface="Times New Roman" panose="02020603050405020304" pitchFamily="18" charset="0"/>
            </a:endParaRPr>
          </a:p>
        </p:txBody>
      </p:sp>
      <p:pic>
        <p:nvPicPr>
          <p:cNvPr id="19461"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smtClean="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smtClean="0"/>
              <a:t>Click to edit Master subtitle style</a:t>
            </a:r>
          </a:p>
        </p:txBody>
      </p:sp>
      <p:sp>
        <p:nvSpPr>
          <p:cNvPr id="1946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en-US"/>
          </a:p>
        </p:txBody>
      </p:sp>
      <p:sp>
        <p:nvSpPr>
          <p:cNvPr id="19465" name="Rectangle 9"/>
          <p:cNvSpPr>
            <a:spLocks noGrp="1" noChangeArrowheads="1"/>
          </p:cNvSpPr>
          <p:nvPr>
            <p:ph type="ftr" sz="quarter" idx="3"/>
          </p:nvPr>
        </p:nvSpPr>
        <p:spPr>
          <a:xfrm>
            <a:off x="3522663" y="6096000"/>
            <a:ext cx="2895600" cy="457200"/>
          </a:xfrm>
        </p:spPr>
        <p:txBody>
          <a:bodyPr/>
          <a:lstStyle>
            <a:lvl1pPr>
              <a:defRPr b="0"/>
            </a:lvl1pPr>
          </a:lstStyle>
          <a:p>
            <a:r>
              <a:rPr lang="en-US" altLang="en-US"/>
              <a:t>Dr. M. S. Uddin, CSE Dept, JU</a:t>
            </a:r>
          </a:p>
        </p:txBody>
      </p:sp>
      <p:sp>
        <p:nvSpPr>
          <p:cNvPr id="19466" name="Rectangle 10"/>
          <p:cNvSpPr>
            <a:spLocks noGrp="1" noChangeArrowheads="1"/>
          </p:cNvSpPr>
          <p:nvPr>
            <p:ph type="sldNum" sz="quarter" idx="4"/>
          </p:nvPr>
        </p:nvSpPr>
        <p:spPr>
          <a:xfrm>
            <a:off x="6951663" y="6096000"/>
            <a:ext cx="1905000" cy="457200"/>
          </a:xfrm>
        </p:spPr>
        <p:txBody>
          <a:bodyPr/>
          <a:lstStyle>
            <a:lvl1pPr>
              <a:defRPr/>
            </a:lvl1pPr>
          </a:lstStyle>
          <a:p>
            <a:fld id="{11237221-99B3-41BC-8D40-12A02BCB5D0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E57606F0-E5D2-49EA-A602-9B494E748971}" type="slidenum">
              <a:rPr lang="en-US" altLang="en-US"/>
              <a:pPr/>
              <a:t>‹#›</a:t>
            </a:fld>
            <a:endParaRPr lang="en-US" altLang="en-US"/>
          </a:p>
        </p:txBody>
      </p:sp>
    </p:spTree>
    <p:extLst>
      <p:ext uri="{BB962C8B-B14F-4D97-AF65-F5344CB8AC3E}">
        <p14:creationId xmlns:p14="http://schemas.microsoft.com/office/powerpoint/2010/main" val="352767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5B601EE1-1281-493A-A4EE-E0F45BF5FBDF}" type="slidenum">
              <a:rPr lang="en-US" altLang="en-US"/>
              <a:pPr/>
              <a:t>‹#›</a:t>
            </a:fld>
            <a:endParaRPr lang="en-US" altLang="en-US"/>
          </a:p>
        </p:txBody>
      </p:sp>
    </p:spTree>
    <p:extLst>
      <p:ext uri="{BB962C8B-B14F-4D97-AF65-F5344CB8AC3E}">
        <p14:creationId xmlns:p14="http://schemas.microsoft.com/office/powerpoint/2010/main" val="342982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14413" y="6107113"/>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429000" y="6618288"/>
            <a:ext cx="2895600" cy="239712"/>
          </a:xfrm>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a:xfrm>
            <a:off x="6881813" y="6107113"/>
            <a:ext cx="1905000" cy="457200"/>
          </a:xfrm>
        </p:spPr>
        <p:txBody>
          <a:bodyPr/>
          <a:lstStyle>
            <a:lvl1pPr>
              <a:defRPr/>
            </a:lvl1pPr>
          </a:lstStyle>
          <a:p>
            <a:fld id="{F3D25C0A-F7AE-403F-BCA6-99911DA22179}" type="slidenum">
              <a:rPr lang="en-US" altLang="en-US"/>
              <a:pPr/>
              <a:t>‹#›</a:t>
            </a:fld>
            <a:endParaRPr lang="en-US" altLang="en-US"/>
          </a:p>
        </p:txBody>
      </p:sp>
    </p:spTree>
    <p:extLst>
      <p:ext uri="{BB962C8B-B14F-4D97-AF65-F5344CB8AC3E}">
        <p14:creationId xmlns:p14="http://schemas.microsoft.com/office/powerpoint/2010/main" val="184374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6377CD70-89F2-46B8-ACE4-E80CCEE213B2}" type="slidenum">
              <a:rPr lang="en-US" altLang="en-US"/>
              <a:pPr/>
              <a:t>‹#›</a:t>
            </a:fld>
            <a:endParaRPr lang="en-US" altLang="en-US"/>
          </a:p>
        </p:txBody>
      </p:sp>
    </p:spTree>
    <p:extLst>
      <p:ext uri="{BB962C8B-B14F-4D97-AF65-F5344CB8AC3E}">
        <p14:creationId xmlns:p14="http://schemas.microsoft.com/office/powerpoint/2010/main" val="140341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01E91520-525F-473C-8F43-3B9C36492D24}" type="slidenum">
              <a:rPr lang="en-US" altLang="en-US"/>
              <a:pPr/>
              <a:t>‹#›</a:t>
            </a:fld>
            <a:endParaRPr lang="en-US" altLang="en-US"/>
          </a:p>
        </p:txBody>
      </p:sp>
    </p:spTree>
    <p:extLst>
      <p:ext uri="{BB962C8B-B14F-4D97-AF65-F5344CB8AC3E}">
        <p14:creationId xmlns:p14="http://schemas.microsoft.com/office/powerpoint/2010/main" val="8532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B563F810-DBA9-49E4-B008-22589C59C2E6}" type="slidenum">
              <a:rPr lang="en-US" altLang="en-US"/>
              <a:pPr/>
              <a:t>‹#›</a:t>
            </a:fld>
            <a:endParaRPr lang="en-US" altLang="en-US"/>
          </a:p>
        </p:txBody>
      </p:sp>
    </p:spTree>
    <p:extLst>
      <p:ext uri="{BB962C8B-B14F-4D97-AF65-F5344CB8AC3E}">
        <p14:creationId xmlns:p14="http://schemas.microsoft.com/office/powerpoint/2010/main" val="243206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M. S. Uddin, CSE Dept, JU</a:t>
            </a:r>
          </a:p>
        </p:txBody>
      </p:sp>
      <p:sp>
        <p:nvSpPr>
          <p:cNvPr id="9" name="Slide Number Placeholder 8"/>
          <p:cNvSpPr>
            <a:spLocks noGrp="1"/>
          </p:cNvSpPr>
          <p:nvPr>
            <p:ph type="sldNum" sz="quarter" idx="12"/>
          </p:nvPr>
        </p:nvSpPr>
        <p:spPr/>
        <p:txBody>
          <a:bodyPr/>
          <a:lstStyle>
            <a:lvl1pPr>
              <a:defRPr/>
            </a:lvl1pPr>
          </a:lstStyle>
          <a:p>
            <a:fld id="{BB4BAC9A-77E6-41D4-B6B4-240349C9B278}" type="slidenum">
              <a:rPr lang="en-US" altLang="en-US"/>
              <a:pPr/>
              <a:t>‹#›</a:t>
            </a:fld>
            <a:endParaRPr lang="en-US" altLang="en-US"/>
          </a:p>
        </p:txBody>
      </p:sp>
    </p:spTree>
    <p:extLst>
      <p:ext uri="{BB962C8B-B14F-4D97-AF65-F5344CB8AC3E}">
        <p14:creationId xmlns:p14="http://schemas.microsoft.com/office/powerpoint/2010/main" val="81979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M. S. Uddin, CSE Dept, JU</a:t>
            </a:r>
          </a:p>
        </p:txBody>
      </p:sp>
      <p:sp>
        <p:nvSpPr>
          <p:cNvPr id="5" name="Slide Number Placeholder 4"/>
          <p:cNvSpPr>
            <a:spLocks noGrp="1"/>
          </p:cNvSpPr>
          <p:nvPr>
            <p:ph type="sldNum" sz="quarter" idx="12"/>
          </p:nvPr>
        </p:nvSpPr>
        <p:spPr/>
        <p:txBody>
          <a:bodyPr/>
          <a:lstStyle>
            <a:lvl1pPr>
              <a:defRPr/>
            </a:lvl1pPr>
          </a:lstStyle>
          <a:p>
            <a:fld id="{5D189EC0-6D5E-4AF3-BDA0-169D2273BE2C}" type="slidenum">
              <a:rPr lang="en-US" altLang="en-US"/>
              <a:pPr/>
              <a:t>‹#›</a:t>
            </a:fld>
            <a:endParaRPr lang="en-US" altLang="en-US"/>
          </a:p>
        </p:txBody>
      </p:sp>
    </p:spTree>
    <p:extLst>
      <p:ext uri="{BB962C8B-B14F-4D97-AF65-F5344CB8AC3E}">
        <p14:creationId xmlns:p14="http://schemas.microsoft.com/office/powerpoint/2010/main" val="34030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M. S. Uddin, CSE Dept, JU</a:t>
            </a:r>
          </a:p>
        </p:txBody>
      </p:sp>
      <p:sp>
        <p:nvSpPr>
          <p:cNvPr id="4" name="Slide Number Placeholder 3"/>
          <p:cNvSpPr>
            <a:spLocks noGrp="1"/>
          </p:cNvSpPr>
          <p:nvPr>
            <p:ph type="sldNum" sz="quarter" idx="12"/>
          </p:nvPr>
        </p:nvSpPr>
        <p:spPr/>
        <p:txBody>
          <a:bodyPr/>
          <a:lstStyle>
            <a:lvl1pPr>
              <a:defRPr/>
            </a:lvl1pPr>
          </a:lstStyle>
          <a:p>
            <a:fld id="{FBC1B940-5C5C-459B-A5DF-C6B6141DFAA3}" type="slidenum">
              <a:rPr lang="en-US" altLang="en-US"/>
              <a:pPr/>
              <a:t>‹#›</a:t>
            </a:fld>
            <a:endParaRPr lang="en-US" altLang="en-US"/>
          </a:p>
        </p:txBody>
      </p:sp>
    </p:spTree>
    <p:extLst>
      <p:ext uri="{BB962C8B-B14F-4D97-AF65-F5344CB8AC3E}">
        <p14:creationId xmlns:p14="http://schemas.microsoft.com/office/powerpoint/2010/main" val="206578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47832B40-460F-43CF-82C5-D0922FF76AF9}" type="slidenum">
              <a:rPr lang="en-US" altLang="en-US"/>
              <a:pPr/>
              <a:t>‹#›</a:t>
            </a:fld>
            <a:endParaRPr lang="en-US" altLang="en-US"/>
          </a:p>
        </p:txBody>
      </p:sp>
    </p:spTree>
    <p:extLst>
      <p:ext uri="{BB962C8B-B14F-4D97-AF65-F5344CB8AC3E}">
        <p14:creationId xmlns:p14="http://schemas.microsoft.com/office/powerpoint/2010/main" val="58588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9EFB3A26-E152-4EF4-95D6-552A0D3BE464}" type="slidenum">
              <a:rPr lang="en-US" altLang="en-US"/>
              <a:pPr/>
              <a:t>‹#›</a:t>
            </a:fld>
            <a:endParaRPr lang="en-US" altLang="en-US"/>
          </a:p>
        </p:txBody>
      </p:sp>
    </p:spTree>
    <p:extLst>
      <p:ext uri="{BB962C8B-B14F-4D97-AF65-F5344CB8AC3E}">
        <p14:creationId xmlns:p14="http://schemas.microsoft.com/office/powerpoint/2010/main" val="217503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sp>
        <p:nvSpPr>
          <p:cNvPr id="18438"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9"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defRPr>
            </a:lvl1pPr>
          </a:lstStyle>
          <a:p>
            <a:r>
              <a:rPr lang="en-US" altLang="en-US"/>
              <a:t>Dr. M. S. Uddin, CSE Dept, JU</a:t>
            </a:r>
          </a:p>
        </p:txBody>
      </p:sp>
      <p:sp>
        <p:nvSpPr>
          <p:cNvPr id="18442"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9CCD792-5B7A-44DC-A830-C3E93C7805F7}" type="slidenum">
              <a:rPr lang="en-US" altLang="en-US"/>
              <a:pPr/>
              <a:t>‹#›</a:t>
            </a:fld>
            <a:endParaRPr lang="en-US" altLang="en-US"/>
          </a:p>
        </p:txBody>
      </p:sp>
      <p:sp>
        <p:nvSpPr>
          <p:cNvPr id="18443" name="Rectangle 11"/>
          <p:cNvSpPr>
            <a:spLocks noChangeArrowheads="1"/>
          </p:cNvSpPr>
          <p:nvPr userDrawn="1"/>
        </p:nvSpPr>
        <p:spPr bwMode="auto">
          <a:xfrm>
            <a:off x="317500" y="990600"/>
            <a:ext cx="8534400" cy="7461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My%20Documents\movies\driving010615.mpg" TargetMode="External"/><Relationship Id="rId5" Type="http://schemas.openxmlformats.org/officeDocument/2006/relationships/hyperlink" Target="http://beobots.org/" TargetMode="External"/><Relationship Id="rId4" Type="http://schemas.openxmlformats.org/officeDocument/2006/relationships/hyperlink" Target="http://ilab.usc.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B332CDA0-F36A-47C4-A5C1-DE604BA90699}" type="slidenum">
              <a:rPr lang="en-US" altLang="en-US"/>
              <a:pPr/>
              <a:t>1</a:t>
            </a:fld>
            <a:endParaRPr lang="en-US" altLang="en-US"/>
          </a:p>
        </p:txBody>
      </p:sp>
      <p:sp>
        <p:nvSpPr>
          <p:cNvPr id="287747" name="Rectangle 2051"/>
          <p:cNvSpPr>
            <a:spLocks noGrp="1" noChangeArrowheads="1"/>
          </p:cNvSpPr>
          <p:nvPr>
            <p:ph type="body" idx="1"/>
          </p:nvPr>
        </p:nvSpPr>
        <p:spPr>
          <a:xfrm>
            <a:off x="1066800" y="1752600"/>
            <a:ext cx="7620000" cy="2362200"/>
          </a:xfrm>
        </p:spPr>
        <p:txBody>
          <a:bodyPr/>
          <a:lstStyle/>
          <a:p>
            <a:r>
              <a:rPr lang="en-US" altLang="en-US" sz="2000" b="1">
                <a:latin typeface="Tahoma" panose="020B0604030504040204" pitchFamily="34" charset="0"/>
              </a:rPr>
              <a:t>Intelligent Agents (IA) and Environments</a:t>
            </a:r>
          </a:p>
          <a:p>
            <a:r>
              <a:rPr lang="en-US" altLang="en-US" sz="2000" b="1">
                <a:latin typeface="Tahoma" panose="020B0604030504040204" pitchFamily="34" charset="0"/>
              </a:rPr>
              <a:t>Rationality</a:t>
            </a:r>
          </a:p>
          <a:p>
            <a:r>
              <a:rPr lang="en-US" altLang="en-US" sz="2000" b="1">
                <a:latin typeface="Tahoma" panose="020B0604030504040204" pitchFamily="34" charset="0"/>
              </a:rPr>
              <a:t>Task Environments</a:t>
            </a:r>
          </a:p>
          <a:p>
            <a:r>
              <a:rPr lang="en-US" altLang="en-US" sz="2000" b="1">
                <a:latin typeface="Tahoma" panose="020B0604030504040204" pitchFamily="34" charset="0"/>
              </a:rPr>
              <a:t>Environment Types</a:t>
            </a:r>
          </a:p>
          <a:p>
            <a:r>
              <a:rPr lang="en-US" altLang="en-US" sz="2000" b="1">
                <a:latin typeface="Tahoma" panose="020B0604030504040204" pitchFamily="34" charset="0"/>
              </a:rPr>
              <a:t>IA Types</a:t>
            </a:r>
          </a:p>
          <a:p>
            <a:r>
              <a:rPr lang="en-US" altLang="en-US" sz="2000" b="1">
                <a:latin typeface="Tahoma" panose="020B0604030504040204" pitchFamily="34" charset="0"/>
              </a:rPr>
              <a:t>Summary</a:t>
            </a:r>
          </a:p>
        </p:txBody>
      </p:sp>
      <p:sp>
        <p:nvSpPr>
          <p:cNvPr id="287748" name="Rectangle 2052"/>
          <p:cNvSpPr>
            <a:spLocks noChangeArrowheads="1"/>
          </p:cNvSpPr>
          <p:nvPr/>
        </p:nvSpPr>
        <p:spPr bwMode="auto">
          <a:xfrm>
            <a:off x="3962400" y="304800"/>
            <a:ext cx="1671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3200" b="1">
                <a:solidFill>
                  <a:srgbClr val="FD1B03"/>
                </a:solidFill>
                <a:ea typeface="ＭＳ Ｐゴシック" panose="020B0600070205080204" pitchFamily="34" charset="-128"/>
              </a:rPr>
              <a:t>Outline</a:t>
            </a:r>
            <a:endParaRPr lang="en-US" altLang="en-US" sz="3200" b="1">
              <a:solidFill>
                <a:srgbClr val="FD1B03"/>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54CBEEDE-DD0D-4E05-9356-1BBCE7664082}" type="slidenum">
              <a:rPr lang="en-US" altLang="en-US"/>
              <a:pPr/>
              <a:t>10</a:t>
            </a:fld>
            <a:endParaRPr lang="en-US" altLang="en-US"/>
          </a:p>
        </p:txBody>
      </p:sp>
      <p:sp>
        <p:nvSpPr>
          <p:cNvPr id="302083" name="Rectangle 1027"/>
          <p:cNvSpPr>
            <a:spLocks noChangeArrowheads="1"/>
          </p:cNvSpPr>
          <p:nvPr/>
        </p:nvSpPr>
        <p:spPr bwMode="auto">
          <a:xfrm>
            <a:off x="304800" y="381000"/>
            <a:ext cx="838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PEAS Description for an Automated Taxi</a:t>
            </a:r>
          </a:p>
        </p:txBody>
      </p:sp>
      <p:pic>
        <p:nvPicPr>
          <p:cNvPr id="302085" name="Picture 1029" descr="C:\Documents and Settings\Uddin\Desktop\DSC0097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772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r>
              <a:rPr lang="en-US" altLang="en-US"/>
              <a:t>Dr. M. S. Uddin, CSE Dept, JU</a:t>
            </a:r>
          </a:p>
        </p:txBody>
      </p:sp>
      <p:sp>
        <p:nvSpPr>
          <p:cNvPr id="43" name="Slide Number Placeholder 5"/>
          <p:cNvSpPr>
            <a:spLocks noGrp="1"/>
          </p:cNvSpPr>
          <p:nvPr>
            <p:ph type="sldNum" sz="quarter" idx="12"/>
          </p:nvPr>
        </p:nvSpPr>
        <p:spPr/>
        <p:txBody>
          <a:bodyPr/>
          <a:lstStyle/>
          <a:p>
            <a:fld id="{3DADC935-2F6A-4682-84D6-C853C43F8EFE}" type="slidenum">
              <a:rPr lang="en-US" altLang="en-US"/>
              <a:pPr/>
              <a:t>11</a:t>
            </a:fld>
            <a:endParaRPr lang="en-US" altLang="en-US"/>
          </a:p>
        </p:txBody>
      </p:sp>
      <p:sp>
        <p:nvSpPr>
          <p:cNvPr id="304130" name="Rectangle 1026"/>
          <p:cNvSpPr>
            <a:spLocks noChangeArrowheads="1"/>
          </p:cNvSpPr>
          <p:nvPr/>
        </p:nvSpPr>
        <p:spPr bwMode="auto">
          <a:xfrm>
            <a:off x="304800" y="381000"/>
            <a:ext cx="838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PEAS Descriptions</a:t>
            </a:r>
          </a:p>
        </p:txBody>
      </p:sp>
      <p:graphicFrame>
        <p:nvGraphicFramePr>
          <p:cNvPr id="304214" name="Group 1110"/>
          <p:cNvGraphicFramePr>
            <a:graphicFrameLocks noGrp="1"/>
          </p:cNvGraphicFramePr>
          <p:nvPr/>
        </p:nvGraphicFramePr>
        <p:xfrm>
          <a:off x="533400" y="1371600"/>
          <a:ext cx="8077200" cy="4495800"/>
        </p:xfrm>
        <a:graphic>
          <a:graphicData uri="http://schemas.openxmlformats.org/drawingml/2006/table">
            <a:tbl>
              <a:tblPr/>
              <a:tblGrid>
                <a:gridCol w="1584325">
                  <a:extLst>
                    <a:ext uri="{9D8B030D-6E8A-4147-A177-3AD203B41FA5}">
                      <a16:colId xmlns:a16="http://schemas.microsoft.com/office/drawing/2014/main" val="3241480096"/>
                    </a:ext>
                  </a:extLst>
                </a:gridCol>
                <a:gridCol w="1585913">
                  <a:extLst>
                    <a:ext uri="{9D8B030D-6E8A-4147-A177-3AD203B41FA5}">
                      <a16:colId xmlns:a16="http://schemas.microsoft.com/office/drawing/2014/main" val="561947568"/>
                    </a:ext>
                  </a:extLst>
                </a:gridCol>
                <a:gridCol w="1584325">
                  <a:extLst>
                    <a:ext uri="{9D8B030D-6E8A-4147-A177-3AD203B41FA5}">
                      <a16:colId xmlns:a16="http://schemas.microsoft.com/office/drawing/2014/main" val="4205972868"/>
                    </a:ext>
                  </a:extLst>
                </a:gridCol>
                <a:gridCol w="1585912">
                  <a:extLst>
                    <a:ext uri="{9D8B030D-6E8A-4147-A177-3AD203B41FA5}">
                      <a16:colId xmlns:a16="http://schemas.microsoft.com/office/drawing/2014/main" val="1952294966"/>
                    </a:ext>
                  </a:extLst>
                </a:gridCol>
                <a:gridCol w="1736725">
                  <a:extLst>
                    <a:ext uri="{9D8B030D-6E8A-4147-A177-3AD203B41FA5}">
                      <a16:colId xmlns:a16="http://schemas.microsoft.com/office/drawing/2014/main" val="3572968122"/>
                    </a:ext>
                  </a:extLst>
                </a:gridCol>
              </a:tblGrid>
              <a:tr h="736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rgbClr val="FD1B03"/>
                          </a:solidFill>
                          <a:effectLst/>
                          <a:latin typeface="Tahoma" panose="020B0604030504040204" pitchFamily="34" charset="0"/>
                        </a:rPr>
                        <a:t>Agent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rgbClr val="FD1B03"/>
                          </a:solidFill>
                          <a:effectLst/>
                          <a:latin typeface="Tahoma" panose="020B0604030504040204" pitchFamily="34" charset="0"/>
                        </a:rPr>
                        <a:t>Performance 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rgbClr val="FD1B03"/>
                          </a:solidFill>
                          <a:effectLst/>
                          <a:latin typeface="Tahoma" panose="020B0604030504040204" pitchFamily="34" charset="0"/>
                        </a:rPr>
                        <a:t>Environment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rgbClr val="FD1B03"/>
                          </a:solidFill>
                          <a:effectLst/>
                          <a:latin typeface="Tahoma" panose="020B0604030504040204" pitchFamily="34" charset="0"/>
                        </a:rPr>
                        <a:t>Actuators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rgbClr val="FD1B03"/>
                          </a:solidFill>
                          <a:effectLst/>
                          <a:latin typeface="Tahoma" panose="020B0604030504040204" pitchFamily="34" charset="0"/>
                        </a:rPr>
                        <a:t>Sensors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5458014"/>
                  </a:ext>
                </a:extLst>
              </a:tr>
              <a:tr h="482600">
                <a:tc gridSpan="5">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rgbClr val="0000FF"/>
                          </a:solidFill>
                          <a:effectLst/>
                          <a:latin typeface="Tahoma" panose="020B0604030504040204" pitchFamily="34" charset="0"/>
                        </a:rPr>
                        <a:t>Automated Taxi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1627520"/>
                  </a:ext>
                </a:extLst>
              </a:tr>
              <a:tr h="1295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Taxi driver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Safe, fast, legal, comfortable trip, maximize profit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Roads, other traffic, pedestrians, 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Steering, accelerator, brake, signal horn, display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Cameras, sonar, speedometer, GPS, odometer, accelerometer, engine sensors, key board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149705"/>
                  </a:ext>
                </a:extLst>
              </a:tr>
              <a:tr h="461963">
                <a:tc gridSpan="5">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rgbClr val="0000FF"/>
                          </a:solidFill>
                          <a:effectLst/>
                          <a:latin typeface="Tahoma" panose="020B0604030504040204" pitchFamily="34" charset="0"/>
                        </a:rPr>
                        <a:t>Medical Diagnosis System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8666847"/>
                  </a:ext>
                </a:extLst>
              </a:tr>
              <a:tr h="1447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Medical diagnosis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Healthy patient, minimize costs, lawsuits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Patient, hospital, staff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Display, questions, tests, diagnoses, treatments, referrals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ahoma" panose="020B0604030504040204" pitchFamily="34" charset="0"/>
                        </a:rPr>
                        <a:t>Key board entry of symptoms, findings, patient’s answers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991968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en-US" altLang="en-US"/>
              <a:t>Dr. M. S. Uddin, CSE Dept, JU</a:t>
            </a:r>
          </a:p>
        </p:txBody>
      </p:sp>
      <p:sp>
        <p:nvSpPr>
          <p:cNvPr id="25" name="Slide Number Placeholder 5"/>
          <p:cNvSpPr>
            <a:spLocks noGrp="1"/>
          </p:cNvSpPr>
          <p:nvPr>
            <p:ph type="sldNum" sz="quarter" idx="12"/>
          </p:nvPr>
        </p:nvSpPr>
        <p:spPr/>
        <p:txBody>
          <a:bodyPr/>
          <a:lstStyle/>
          <a:p>
            <a:fld id="{CE5076D8-C23C-41AD-A97D-0641EA8043EE}" type="slidenum">
              <a:rPr lang="en-US" altLang="en-US"/>
              <a:pPr/>
              <a:t>12</a:t>
            </a:fld>
            <a:endParaRPr lang="en-US" altLang="en-US"/>
          </a:p>
        </p:txBody>
      </p:sp>
      <p:sp>
        <p:nvSpPr>
          <p:cNvPr id="246786" name="Rectangle 2"/>
          <p:cNvSpPr>
            <a:spLocks noGrp="1" noChangeArrowheads="1"/>
          </p:cNvSpPr>
          <p:nvPr>
            <p:ph type="title"/>
          </p:nvPr>
        </p:nvSpPr>
        <p:spPr>
          <a:xfrm>
            <a:off x="1066800" y="304800"/>
            <a:ext cx="7620000" cy="381000"/>
          </a:xfrm>
        </p:spPr>
        <p:txBody>
          <a:bodyPr/>
          <a:lstStyle/>
          <a:p>
            <a:r>
              <a:rPr lang="en-US" altLang="en-US" sz="3200" b="1">
                <a:solidFill>
                  <a:srgbClr val="FD1B03"/>
                </a:solidFill>
                <a:latin typeface="Tahoma" panose="020B0604030504040204" pitchFamily="34" charset="0"/>
              </a:rPr>
              <a:t>Task Environments</a:t>
            </a:r>
          </a:p>
        </p:txBody>
      </p:sp>
      <p:grpSp>
        <p:nvGrpSpPr>
          <p:cNvPr id="246807" name="Group 23"/>
          <p:cNvGrpSpPr>
            <a:grpSpLocks/>
          </p:cNvGrpSpPr>
          <p:nvPr/>
        </p:nvGrpSpPr>
        <p:grpSpPr bwMode="auto">
          <a:xfrm>
            <a:off x="1981200" y="2438400"/>
            <a:ext cx="5638800" cy="3429000"/>
            <a:chOff x="528" y="1200"/>
            <a:chExt cx="3552" cy="2544"/>
          </a:xfrm>
        </p:grpSpPr>
        <p:sp>
          <p:nvSpPr>
            <p:cNvPr id="246787" name="Oval 3"/>
            <p:cNvSpPr>
              <a:spLocks noChangeArrowheads="1"/>
            </p:cNvSpPr>
            <p:nvPr/>
          </p:nvSpPr>
          <p:spPr bwMode="auto">
            <a:xfrm>
              <a:off x="3141" y="2128"/>
              <a:ext cx="939" cy="890"/>
            </a:xfrm>
            <a:prstGeom prst="ellipse">
              <a:avLst/>
            </a:prstGeom>
            <a:solidFill>
              <a:srgbClr val="99FF33"/>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en-US" altLang="ja-JP" sz="1800">
                  <a:ea typeface="ＭＳ Ｐゴシック" panose="020B0600070205080204" pitchFamily="34" charset="-128"/>
                </a:rPr>
                <a:t>Environment</a:t>
              </a:r>
            </a:p>
          </p:txBody>
        </p:sp>
        <p:sp>
          <p:nvSpPr>
            <p:cNvPr id="246788" name="Oval 4"/>
            <p:cNvSpPr>
              <a:spLocks noChangeArrowheads="1"/>
            </p:cNvSpPr>
            <p:nvPr/>
          </p:nvSpPr>
          <p:spPr bwMode="auto">
            <a:xfrm>
              <a:off x="1120" y="2173"/>
              <a:ext cx="1083" cy="846"/>
            </a:xfrm>
            <a:prstGeom prst="ellipse">
              <a:avLst/>
            </a:prstGeom>
            <a:solidFill>
              <a:srgbClr val="F2F6A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89" name="Text Box 5"/>
            <p:cNvSpPr txBox="1">
              <a:spLocks noChangeArrowheads="1"/>
            </p:cNvSpPr>
            <p:nvPr/>
          </p:nvSpPr>
          <p:spPr bwMode="auto">
            <a:xfrm>
              <a:off x="1349" y="2649"/>
              <a:ext cx="48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ja-JP" sz="1800">
                  <a:ea typeface="ＭＳ Ｐゴシック" panose="020B0600070205080204" pitchFamily="34" charset="-128"/>
                </a:rPr>
                <a:t>Agent</a:t>
              </a:r>
            </a:p>
          </p:txBody>
        </p:sp>
        <p:cxnSp>
          <p:nvCxnSpPr>
            <p:cNvPr id="246790" name="AutoShape 6"/>
            <p:cNvCxnSpPr>
              <a:cxnSpLocks noChangeShapeType="1"/>
              <a:stCxn id="246787" idx="1"/>
              <a:endCxn id="246788" idx="7"/>
            </p:cNvCxnSpPr>
            <p:nvPr/>
          </p:nvCxnSpPr>
          <p:spPr bwMode="auto">
            <a:xfrm rot="16200000" flipH="1" flipV="1">
              <a:off x="2643" y="1661"/>
              <a:ext cx="38" cy="1234"/>
            </a:xfrm>
            <a:prstGeom prst="curvedConnector3">
              <a:avLst>
                <a:gd name="adj1" fmla="val -710255"/>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791" name="AutoShape 7"/>
            <p:cNvCxnSpPr>
              <a:cxnSpLocks noChangeShapeType="1"/>
              <a:stCxn id="246788" idx="5"/>
              <a:endCxn id="246787" idx="3"/>
            </p:cNvCxnSpPr>
            <p:nvPr/>
          </p:nvCxnSpPr>
          <p:spPr bwMode="auto">
            <a:xfrm rot="5400000" flipH="1" flipV="1">
              <a:off x="2658" y="2275"/>
              <a:ext cx="7" cy="1234"/>
            </a:xfrm>
            <a:prstGeom prst="curvedConnector3">
              <a:avLst>
                <a:gd name="adj1" fmla="val -3375000"/>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792" name="Text Box 8"/>
            <p:cNvSpPr txBox="1">
              <a:spLocks noChangeArrowheads="1"/>
            </p:cNvSpPr>
            <p:nvPr/>
          </p:nvSpPr>
          <p:spPr bwMode="auto">
            <a:xfrm>
              <a:off x="2347" y="2082"/>
              <a:ext cx="65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ja-JP" sz="1800">
                  <a:ea typeface="ＭＳ Ｐゴシック" panose="020B0600070205080204" pitchFamily="34" charset="-128"/>
                </a:rPr>
                <a:t>percepts</a:t>
              </a:r>
            </a:p>
          </p:txBody>
        </p:sp>
        <p:sp>
          <p:nvSpPr>
            <p:cNvPr id="246793" name="Text Box 9"/>
            <p:cNvSpPr txBox="1">
              <a:spLocks noChangeArrowheads="1"/>
            </p:cNvSpPr>
            <p:nvPr/>
          </p:nvSpPr>
          <p:spPr bwMode="auto">
            <a:xfrm>
              <a:off x="2347" y="2882"/>
              <a:ext cx="56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ja-JP" sz="1800">
                  <a:ea typeface="ＭＳ Ｐゴシック" panose="020B0600070205080204" pitchFamily="34" charset="-128"/>
                </a:rPr>
                <a:t>actions</a:t>
              </a:r>
            </a:p>
          </p:txBody>
        </p:sp>
        <p:sp>
          <p:nvSpPr>
            <p:cNvPr id="246794" name="Rectangle 10"/>
            <p:cNvSpPr>
              <a:spLocks noChangeArrowheads="1"/>
            </p:cNvSpPr>
            <p:nvPr/>
          </p:nvSpPr>
          <p:spPr bwMode="auto">
            <a:xfrm>
              <a:off x="1264" y="2396"/>
              <a:ext cx="469" cy="22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en-US" altLang="ja-JP" sz="1800">
                  <a:ea typeface="ＭＳ Ｐゴシック" panose="020B0600070205080204" pitchFamily="34" charset="-128"/>
                </a:rPr>
                <a:t>?</a:t>
              </a:r>
            </a:p>
          </p:txBody>
        </p:sp>
        <p:pic>
          <p:nvPicPr>
            <p:cNvPr id="246795" name="Picture 11" descr="HM00390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2" y="2351"/>
              <a:ext cx="250" cy="276"/>
            </a:xfrm>
            <a:prstGeom prst="rect">
              <a:avLst/>
            </a:prstGeom>
            <a:noFill/>
            <a:extLst>
              <a:ext uri="{909E8E84-426E-40DD-AFC4-6F175D3DCCD1}">
                <a14:hiddenFill xmlns:a14="http://schemas.microsoft.com/office/drawing/2010/main">
                  <a:solidFill>
                    <a:srgbClr val="FFFFFF"/>
                  </a:solidFill>
                </a14:hiddenFill>
              </a:ext>
            </a:extLst>
          </p:spPr>
        </p:pic>
        <p:sp>
          <p:nvSpPr>
            <p:cNvPr id="246796" name="Line 12"/>
            <p:cNvSpPr>
              <a:spLocks noChangeShapeType="1"/>
            </p:cNvSpPr>
            <p:nvPr/>
          </p:nvSpPr>
          <p:spPr bwMode="auto">
            <a:xfrm>
              <a:off x="1698" y="1952"/>
              <a:ext cx="216"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46797" name="Picture 13" descr="HM00376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847179">
              <a:off x="2076" y="2552"/>
              <a:ext cx="356" cy="280"/>
            </a:xfrm>
            <a:prstGeom prst="rect">
              <a:avLst/>
            </a:prstGeom>
            <a:noFill/>
            <a:extLst>
              <a:ext uri="{909E8E84-426E-40DD-AFC4-6F175D3DCCD1}">
                <a14:hiddenFill xmlns:a14="http://schemas.microsoft.com/office/drawing/2010/main">
                  <a:solidFill>
                    <a:srgbClr val="FFFFFF"/>
                  </a:solidFill>
                </a14:hiddenFill>
              </a:ext>
            </a:extLst>
          </p:spPr>
        </p:pic>
        <p:pic>
          <p:nvPicPr>
            <p:cNvPr id="246798" name="Picture 14" descr="HM00385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862244" flipH="1" flipV="1">
              <a:off x="1641" y="2905"/>
              <a:ext cx="330" cy="299"/>
            </a:xfrm>
            <a:prstGeom prst="rect">
              <a:avLst/>
            </a:prstGeom>
            <a:noFill/>
            <a:extLst>
              <a:ext uri="{909E8E84-426E-40DD-AFC4-6F175D3DCCD1}">
                <a14:hiddenFill xmlns:a14="http://schemas.microsoft.com/office/drawing/2010/main">
                  <a:solidFill>
                    <a:srgbClr val="FFFFFF"/>
                  </a:solidFill>
                </a14:hiddenFill>
              </a:ext>
            </a:extLst>
          </p:spPr>
        </p:pic>
        <p:sp>
          <p:nvSpPr>
            <p:cNvPr id="246799" name="Rectangle 15"/>
            <p:cNvSpPr>
              <a:spLocks noChangeArrowheads="1"/>
            </p:cNvSpPr>
            <p:nvPr/>
          </p:nvSpPr>
          <p:spPr bwMode="auto">
            <a:xfrm>
              <a:off x="1517" y="1765"/>
              <a:ext cx="614" cy="1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en-US" altLang="ja-JP" sz="1800">
                  <a:ea typeface="ＭＳ Ｐゴシック" panose="020B0600070205080204" pitchFamily="34" charset="-128"/>
                </a:rPr>
                <a:t>Sensors</a:t>
              </a:r>
              <a:endParaRPr kumimoji="1" lang="en-GB" altLang="ja-JP" sz="1800">
                <a:ea typeface="ＭＳ Ｐゴシック" panose="020B0600070205080204" pitchFamily="34" charset="-128"/>
              </a:endParaRPr>
            </a:p>
          </p:txBody>
        </p:sp>
        <p:sp>
          <p:nvSpPr>
            <p:cNvPr id="246800" name="Rectangle 16"/>
            <p:cNvSpPr>
              <a:spLocks noChangeArrowheads="1"/>
            </p:cNvSpPr>
            <p:nvPr/>
          </p:nvSpPr>
          <p:spPr bwMode="auto">
            <a:xfrm>
              <a:off x="1056" y="3463"/>
              <a:ext cx="1382" cy="281"/>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en-US" altLang="ja-JP" sz="1800">
                  <a:ea typeface="ＭＳ Ｐゴシック" panose="020B0600070205080204" pitchFamily="34" charset="-128"/>
                </a:rPr>
                <a:t>Effectors (actuators)</a:t>
              </a:r>
              <a:endParaRPr kumimoji="1" lang="en-GB" altLang="ja-JP" sz="1800">
                <a:ea typeface="ＭＳ Ｐゴシック" panose="020B0600070205080204" pitchFamily="34" charset="-128"/>
              </a:endParaRPr>
            </a:p>
          </p:txBody>
        </p:sp>
        <p:sp>
          <p:nvSpPr>
            <p:cNvPr id="246801" name="Line 17"/>
            <p:cNvSpPr>
              <a:spLocks noChangeShapeType="1"/>
            </p:cNvSpPr>
            <p:nvPr/>
          </p:nvSpPr>
          <p:spPr bwMode="auto">
            <a:xfrm>
              <a:off x="1228" y="1417"/>
              <a:ext cx="252" cy="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6802" name="Rectangle 18"/>
            <p:cNvSpPr>
              <a:spLocks noChangeArrowheads="1"/>
            </p:cNvSpPr>
            <p:nvPr/>
          </p:nvSpPr>
          <p:spPr bwMode="auto">
            <a:xfrm>
              <a:off x="528" y="1200"/>
              <a:ext cx="2112" cy="240"/>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en-US" altLang="ja-JP" sz="1800">
                  <a:ea typeface="ＭＳ Ｐゴシック" panose="020B0600070205080204" pitchFamily="34" charset="-128"/>
                </a:rPr>
                <a:t>How to design a rational agent?</a:t>
              </a:r>
              <a:endParaRPr kumimoji="1" lang="en-GB" altLang="ja-JP" sz="1800">
                <a:ea typeface="ＭＳ Ｐゴシック" panose="020B0600070205080204" pitchFamily="34" charset="-128"/>
              </a:endParaRPr>
            </a:p>
          </p:txBody>
        </p:sp>
        <p:sp>
          <p:nvSpPr>
            <p:cNvPr id="246803" name="Line 19"/>
            <p:cNvSpPr>
              <a:spLocks noChangeShapeType="1"/>
            </p:cNvSpPr>
            <p:nvPr/>
          </p:nvSpPr>
          <p:spPr bwMode="auto">
            <a:xfrm flipV="1">
              <a:off x="1769" y="2890"/>
              <a:ext cx="421" cy="5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6804" name="Line 20"/>
            <p:cNvSpPr>
              <a:spLocks noChangeShapeType="1"/>
            </p:cNvSpPr>
            <p:nvPr/>
          </p:nvSpPr>
          <p:spPr bwMode="auto">
            <a:xfrm flipH="1" flipV="1">
              <a:off x="1770" y="3267"/>
              <a:ext cx="1" cy="1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46808" name="Text Box 24"/>
          <p:cNvSpPr txBox="1">
            <a:spLocks noChangeArrowheads="1"/>
          </p:cNvSpPr>
          <p:nvPr/>
        </p:nvSpPr>
        <p:spPr bwMode="auto">
          <a:xfrm>
            <a:off x="457200" y="12192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i="1"/>
              <a:t>Task environments</a:t>
            </a:r>
            <a:r>
              <a:rPr lang="en-US" altLang="en-US" sz="2000"/>
              <a:t>, which are essentially the problems to which </a:t>
            </a:r>
            <a:r>
              <a:rPr lang="en-US" altLang="en-US" sz="2000" i="1"/>
              <a:t>rational agents</a:t>
            </a:r>
            <a:r>
              <a:rPr lang="en-US" altLang="en-US" sz="2000"/>
              <a:t> are the solutions.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271C650A-BD21-4441-AA15-AA575819CBDC}" type="slidenum">
              <a:rPr lang="en-US" altLang="en-US"/>
              <a:pPr/>
              <a:t>13</a:t>
            </a:fld>
            <a:endParaRPr lang="en-US" altLang="en-US"/>
          </a:p>
        </p:txBody>
      </p:sp>
      <p:sp>
        <p:nvSpPr>
          <p:cNvPr id="297987" name="Rectangle 3"/>
          <p:cNvSpPr>
            <a:spLocks noGrp="1" noChangeArrowheads="1"/>
          </p:cNvSpPr>
          <p:nvPr>
            <p:ph type="body" idx="1"/>
          </p:nvPr>
        </p:nvSpPr>
        <p:spPr>
          <a:xfrm>
            <a:off x="685800" y="1371600"/>
            <a:ext cx="7620000" cy="4724400"/>
          </a:xfrm>
        </p:spPr>
        <p:txBody>
          <a:bodyPr/>
          <a:lstStyle/>
          <a:p>
            <a:pPr algn="just">
              <a:lnSpc>
                <a:spcPct val="90000"/>
              </a:lnSpc>
              <a:buClr>
                <a:schemeClr val="tx1"/>
              </a:buClr>
            </a:pPr>
            <a:r>
              <a:rPr lang="en-US" altLang="en-US" sz="2400">
                <a:solidFill>
                  <a:srgbClr val="FD1B03"/>
                </a:solidFill>
              </a:rPr>
              <a:t>Fully observable (vs. partially observable):</a:t>
            </a:r>
            <a:r>
              <a:rPr lang="en-US" altLang="en-US" sz="2400"/>
              <a:t> An agent's sensors give it access to the complete state of the environment at each point in time.
</a:t>
            </a:r>
          </a:p>
          <a:p>
            <a:pPr algn="just">
              <a:lnSpc>
                <a:spcPct val="90000"/>
              </a:lnSpc>
              <a:buClr>
                <a:schemeClr val="tx1"/>
              </a:buClr>
            </a:pPr>
            <a:r>
              <a:rPr lang="en-US" altLang="en-US" sz="2400">
                <a:solidFill>
                  <a:srgbClr val="FD1B03"/>
                </a:solidFill>
              </a:rPr>
              <a:t>Deterministic (vs. stochastic):</a:t>
            </a:r>
            <a:r>
              <a:rPr lang="en-US" altLang="en-US" sz="2400"/>
              <a:t> The next state of the environment is completely determined by the current state and the action executed by the agent. (If the environment is deterministic except for the actions of other agents, then the environment is </a:t>
            </a:r>
            <a:r>
              <a:rPr lang="en-US" altLang="en-US" sz="2400">
                <a:solidFill>
                  <a:srgbClr val="FD1B03"/>
                </a:solidFill>
              </a:rPr>
              <a:t>strategic</a:t>
            </a:r>
            <a:r>
              <a:rPr lang="en-US" altLang="en-US" sz="2400"/>
              <a:t>).
</a:t>
            </a:r>
          </a:p>
          <a:p>
            <a:pPr algn="just">
              <a:lnSpc>
                <a:spcPct val="90000"/>
              </a:lnSpc>
              <a:buClr>
                <a:schemeClr val="tx1"/>
              </a:buClr>
            </a:pPr>
            <a:r>
              <a:rPr lang="en-US" altLang="en-US" sz="2400">
                <a:solidFill>
                  <a:srgbClr val="FD1B03"/>
                </a:solidFill>
              </a:rPr>
              <a:t>Episodic (vs. sequential):</a:t>
            </a:r>
            <a:r>
              <a:rPr lang="en-US" altLang="en-US" sz="2400"/>
              <a:t> The agent's experience is divided into atomic "episodes" (each episode consists of the agent perceiving and then performing a single action), and the choice of action in each episode depends only on the episode itself.
</a:t>
            </a:r>
          </a:p>
        </p:txBody>
      </p:sp>
      <p:sp>
        <p:nvSpPr>
          <p:cNvPr id="297988" name="Rectangle 4"/>
          <p:cNvSpPr>
            <a:spLocks noChangeArrowheads="1"/>
          </p:cNvSpPr>
          <p:nvPr/>
        </p:nvSpPr>
        <p:spPr bwMode="auto">
          <a:xfrm>
            <a:off x="1066800" y="304800"/>
            <a:ext cx="762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Environment Types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AE7E1492-9405-42AF-9C5F-D4BAA7B63911}" type="slidenum">
              <a:rPr lang="en-US" altLang="en-US"/>
              <a:pPr/>
              <a:t>14</a:t>
            </a:fld>
            <a:endParaRPr lang="en-US" altLang="en-US"/>
          </a:p>
        </p:txBody>
      </p:sp>
      <p:sp>
        <p:nvSpPr>
          <p:cNvPr id="299011" name="Rectangle 3"/>
          <p:cNvSpPr>
            <a:spLocks noGrp="1" noChangeArrowheads="1"/>
          </p:cNvSpPr>
          <p:nvPr>
            <p:ph type="body" idx="1"/>
          </p:nvPr>
        </p:nvSpPr>
        <p:spPr>
          <a:xfrm>
            <a:off x="685800" y="1447800"/>
            <a:ext cx="7924800" cy="4572000"/>
          </a:xfrm>
        </p:spPr>
        <p:txBody>
          <a:bodyPr/>
          <a:lstStyle/>
          <a:p>
            <a:pPr algn="just">
              <a:buClr>
                <a:schemeClr val="tx1"/>
              </a:buClr>
            </a:pPr>
            <a:r>
              <a:rPr lang="en-US" altLang="en-US" sz="2800">
                <a:solidFill>
                  <a:srgbClr val="FF0000"/>
                </a:solidFill>
              </a:rPr>
              <a:t>Static </a:t>
            </a:r>
            <a:r>
              <a:rPr lang="en-US" altLang="en-US" sz="2800"/>
              <a:t>(vs. dynamic): The environment is unchanged while an agent is deliberating. (The environment is semi-dynamic if the environment itself does not change with the passage of time but the agent's performance score does).
</a:t>
            </a:r>
          </a:p>
          <a:p>
            <a:pPr algn="just">
              <a:buClr>
                <a:schemeClr val="tx1"/>
              </a:buClr>
            </a:pPr>
            <a:r>
              <a:rPr lang="en-US" altLang="en-US" sz="2800">
                <a:solidFill>
                  <a:srgbClr val="FD1B03"/>
                </a:solidFill>
              </a:rPr>
              <a:t>Discrete (vs. continuous):</a:t>
            </a:r>
            <a:r>
              <a:rPr lang="en-US" altLang="en-US" sz="2800"/>
              <a:t> A limited number of distinct, clearly defined percepts and actions.
</a:t>
            </a:r>
          </a:p>
          <a:p>
            <a:pPr algn="just">
              <a:buClr>
                <a:schemeClr val="tx1"/>
              </a:buClr>
            </a:pPr>
            <a:r>
              <a:rPr lang="en-US" altLang="en-US" sz="2800">
                <a:solidFill>
                  <a:srgbClr val="FD1B03"/>
                </a:solidFill>
              </a:rPr>
              <a:t>Single agent (vs. multiagent):</a:t>
            </a:r>
            <a:r>
              <a:rPr lang="en-US" altLang="en-US" sz="2800"/>
              <a:t> A single agent operating by itself in an environment.
</a:t>
            </a:r>
          </a:p>
        </p:txBody>
      </p:sp>
      <p:sp>
        <p:nvSpPr>
          <p:cNvPr id="299013" name="Rectangle 5"/>
          <p:cNvSpPr>
            <a:spLocks noChangeArrowheads="1"/>
          </p:cNvSpPr>
          <p:nvPr/>
        </p:nvSpPr>
        <p:spPr bwMode="auto">
          <a:xfrm>
            <a:off x="1066800" y="304800"/>
            <a:ext cx="762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Environment Types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5A8F16B2-06AA-473D-8718-8897D26ABE7A}" type="slidenum">
              <a:rPr lang="en-US" altLang="en-US"/>
              <a:pPr/>
              <a:t>15</a:t>
            </a:fld>
            <a:endParaRPr lang="en-US" altLang="en-US"/>
          </a:p>
        </p:txBody>
      </p:sp>
      <p:sp>
        <p:nvSpPr>
          <p:cNvPr id="301059" name="Rectangle 3"/>
          <p:cNvSpPr>
            <a:spLocks noChangeArrowheads="1"/>
          </p:cNvSpPr>
          <p:nvPr/>
        </p:nvSpPr>
        <p:spPr bwMode="auto">
          <a:xfrm>
            <a:off x="1066800" y="304800"/>
            <a:ext cx="762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Environment Types</a:t>
            </a:r>
          </a:p>
        </p:txBody>
      </p:sp>
      <p:sp>
        <p:nvSpPr>
          <p:cNvPr id="301069" name="Rectangle 13"/>
          <p:cNvSpPr>
            <a:spLocks noChangeArrowheads="1"/>
          </p:cNvSpPr>
          <p:nvPr/>
        </p:nvSpPr>
        <p:spPr bwMode="auto">
          <a:xfrm>
            <a:off x="2819400" y="2209800"/>
            <a:ext cx="54864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8" name="Rectangle 12"/>
          <p:cNvSpPr>
            <a:spLocks noGrp="1" noChangeArrowheads="1"/>
          </p:cNvSpPr>
          <p:nvPr>
            <p:ph type="body" idx="1"/>
          </p:nvPr>
        </p:nvSpPr>
        <p:spPr>
          <a:xfrm>
            <a:off x="457200" y="1600200"/>
            <a:ext cx="8229600" cy="3733800"/>
          </a:xfrm>
          <a:noFill/>
          <a:ln/>
        </p:spPr>
        <p:txBody>
          <a:bodyPr/>
          <a:lstStyle/>
          <a:p>
            <a:pPr>
              <a:lnSpc>
                <a:spcPct val="80000"/>
              </a:lnSpc>
              <a:buFontTx/>
              <a:buNone/>
            </a:pPr>
            <a:r>
              <a:rPr lang="en-US" altLang="en-US" sz="1800"/>
              <a:t>				Chess with 	Chess without 	Taxi driving </a:t>
            </a:r>
          </a:p>
          <a:p>
            <a:pPr>
              <a:lnSpc>
                <a:spcPct val="80000"/>
              </a:lnSpc>
              <a:buFontTx/>
              <a:buNone/>
            </a:pPr>
            <a:r>
              <a:rPr lang="en-US" altLang="en-US" sz="1800"/>
              <a:t>				a clock		a clock</a:t>
            </a:r>
          </a:p>
          <a:p>
            <a:pPr>
              <a:lnSpc>
                <a:spcPct val="80000"/>
              </a:lnSpc>
              <a:buFontTx/>
              <a:buNone/>
            </a:pPr>
            <a:endParaRPr lang="en-US" altLang="en-US" sz="1800"/>
          </a:p>
          <a:p>
            <a:pPr>
              <a:lnSpc>
                <a:spcPct val="80000"/>
              </a:lnSpc>
              <a:buFontTx/>
              <a:buNone/>
            </a:pPr>
            <a:r>
              <a:rPr lang="en-US" altLang="en-US" sz="1800"/>
              <a:t>Fully observable	                Yes		Yes		 No </a:t>
            </a:r>
          </a:p>
          <a:p>
            <a:pPr>
              <a:lnSpc>
                <a:spcPct val="80000"/>
              </a:lnSpc>
              <a:buFontTx/>
              <a:buNone/>
            </a:pPr>
            <a:r>
              <a:rPr lang="en-US" altLang="en-US" sz="1800"/>
              <a:t>Deterministic		Strategic	                Strategic	                 No </a:t>
            </a:r>
          </a:p>
          <a:p>
            <a:pPr>
              <a:lnSpc>
                <a:spcPct val="80000"/>
              </a:lnSpc>
              <a:buFontTx/>
              <a:buNone/>
            </a:pPr>
            <a:r>
              <a:rPr lang="en-US" altLang="en-US" sz="1800"/>
              <a:t>Episodic          		No		No		 No </a:t>
            </a:r>
          </a:p>
          <a:p>
            <a:pPr>
              <a:lnSpc>
                <a:spcPct val="80000"/>
              </a:lnSpc>
              <a:buFontTx/>
              <a:buNone/>
            </a:pPr>
            <a:r>
              <a:rPr lang="en-US" altLang="en-US" sz="1800"/>
              <a:t>Static 			Semi		Yes 		 No </a:t>
            </a:r>
          </a:p>
          <a:p>
            <a:pPr>
              <a:lnSpc>
                <a:spcPct val="80000"/>
              </a:lnSpc>
              <a:buFontTx/>
              <a:buNone/>
            </a:pPr>
            <a:r>
              <a:rPr lang="en-US" altLang="en-US" sz="1800"/>
              <a:t>Discrete		                Yes 		Yes		 No</a:t>
            </a:r>
          </a:p>
          <a:p>
            <a:pPr>
              <a:lnSpc>
                <a:spcPct val="80000"/>
              </a:lnSpc>
              <a:buFontTx/>
              <a:buNone/>
            </a:pPr>
            <a:r>
              <a:rPr lang="en-US" altLang="en-US" sz="1800"/>
              <a:t>Single agent		No		No		 No </a:t>
            </a:r>
          </a:p>
          <a:p>
            <a:pPr>
              <a:lnSpc>
                <a:spcPct val="80000"/>
              </a:lnSpc>
            </a:pPr>
            <a:endParaRPr lang="en-US" altLang="en-US" sz="1800"/>
          </a:p>
          <a:p>
            <a:pPr>
              <a:lnSpc>
                <a:spcPct val="80000"/>
              </a:lnSpc>
            </a:pPr>
            <a:r>
              <a:rPr lang="en-US" altLang="en-US" sz="1800"/>
              <a:t>The environment type largely determines the agent design.
</a:t>
            </a:r>
          </a:p>
          <a:p>
            <a:pPr>
              <a:lnSpc>
                <a:spcPct val="80000"/>
              </a:lnSpc>
            </a:pPr>
            <a:r>
              <a:rPr lang="en-US" altLang="en-US" sz="1800"/>
              <a:t>The real world’s characteristics are (of course) partially observable, stochastic, sequential, dynamic, continuous and multi-agent.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Dr. M. S. Uddin, CSE Dept, JU</a:t>
            </a:r>
          </a:p>
        </p:txBody>
      </p:sp>
      <p:sp>
        <p:nvSpPr>
          <p:cNvPr id="8" name="Slide Number Placeholder 5"/>
          <p:cNvSpPr>
            <a:spLocks noGrp="1"/>
          </p:cNvSpPr>
          <p:nvPr>
            <p:ph type="sldNum" sz="quarter" idx="12"/>
          </p:nvPr>
        </p:nvSpPr>
        <p:spPr/>
        <p:txBody>
          <a:bodyPr/>
          <a:lstStyle/>
          <a:p>
            <a:fld id="{73DC3C62-8B10-4839-B2F7-DED196C88343}" type="slidenum">
              <a:rPr lang="en-US" altLang="en-US"/>
              <a:pPr/>
              <a:t>16</a:t>
            </a:fld>
            <a:endParaRPr lang="en-US" altLang="en-US"/>
          </a:p>
        </p:txBody>
      </p:sp>
      <p:sp>
        <p:nvSpPr>
          <p:cNvPr id="250882" name="Rectangle 2"/>
          <p:cNvSpPr>
            <a:spLocks noGrp="1" noChangeArrowheads="1"/>
          </p:cNvSpPr>
          <p:nvPr>
            <p:ph type="title"/>
          </p:nvPr>
        </p:nvSpPr>
        <p:spPr>
          <a:xfrm>
            <a:off x="1066800" y="457200"/>
            <a:ext cx="7620000" cy="304800"/>
          </a:xfrm>
        </p:spPr>
        <p:txBody>
          <a:bodyPr/>
          <a:lstStyle/>
          <a:p>
            <a:r>
              <a:rPr lang="en-US" altLang="en-US" sz="3200" b="1">
                <a:solidFill>
                  <a:srgbClr val="FD1B03"/>
                </a:solidFill>
                <a:latin typeface="Tahoma" panose="020B0604030504040204" pitchFamily="34" charset="0"/>
              </a:rPr>
              <a:t>Towards Autonomous Vehicles</a:t>
            </a:r>
          </a:p>
        </p:txBody>
      </p:sp>
      <p:pic>
        <p:nvPicPr>
          <p:cNvPr id="250883" name="driving010615.mpg">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3820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50884" name="Text Box 4"/>
          <p:cNvSpPr txBox="1">
            <a:spLocks noChangeArrowheads="1"/>
          </p:cNvSpPr>
          <p:nvPr/>
        </p:nvSpPr>
        <p:spPr bwMode="auto">
          <a:xfrm>
            <a:off x="6400800" y="5715000"/>
            <a:ext cx="254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Comic Sans MS" panose="030F0702030302020204" pitchFamily="66" charset="0"/>
                <a:hlinkClick r:id="rId4"/>
              </a:rPr>
              <a:t>http://iLab.usc.edu</a:t>
            </a:r>
            <a:r>
              <a:rPr lang="en-US" altLang="en-US" sz="2000">
                <a:latin typeface="Comic Sans MS" panose="030F0702030302020204" pitchFamily="66" charset="0"/>
              </a:rPr>
              <a:t> </a:t>
            </a:r>
          </a:p>
        </p:txBody>
      </p:sp>
      <p:sp>
        <p:nvSpPr>
          <p:cNvPr id="250885" name="Text Box 5"/>
          <p:cNvSpPr txBox="1">
            <a:spLocks noChangeArrowheads="1"/>
          </p:cNvSpPr>
          <p:nvPr/>
        </p:nvSpPr>
        <p:spPr bwMode="auto">
          <a:xfrm>
            <a:off x="6400800" y="6172200"/>
            <a:ext cx="2598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Comic Sans MS" panose="030F0702030302020204" pitchFamily="66" charset="0"/>
                <a:hlinkClick r:id="rId5"/>
              </a:rPr>
              <a:t>http://beobots.org</a:t>
            </a:r>
            <a:r>
              <a:rPr lang="en-US" altLang="en-US" sz="2000">
                <a:latin typeface="Comic Sans MS" panose="030F0702030302020204"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5088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50883"/>
                </p:tgtEl>
              </p:cMediaNode>
            </p:video>
            <p:seq concurrent="1" nextAc="seek">
              <p:cTn id="8" restart="whenNotActive" fill="hold" evtFilter="cancelBubble" nodeType="interactiveSeq">
                <p:stCondLst>
                  <p:cond evt="onClick" delay="0">
                    <p:tgtEl>
                      <p:spTgt spid="250883"/>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50883"/>
                                        </p:tgtEl>
                                      </p:cBhvr>
                                    </p:cmd>
                                  </p:childTnLst>
                                </p:cTn>
                              </p:par>
                            </p:childTnLst>
                          </p:cTn>
                        </p:par>
                      </p:childTnLst>
                    </p:cTn>
                  </p:par>
                </p:childTnLst>
              </p:cTn>
              <p:nextCondLst>
                <p:cond evt="onClick" delay="0">
                  <p:tgtEl>
                    <p:spTgt spid="25088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EF437EAF-10E9-4C54-8551-4FBC6E8612A3}" type="slidenum">
              <a:rPr lang="en-US" altLang="en-US"/>
              <a:pPr/>
              <a:t>17</a:t>
            </a:fld>
            <a:endParaRPr lang="en-US" altLang="en-US"/>
          </a:p>
        </p:txBody>
      </p:sp>
      <p:sp>
        <p:nvSpPr>
          <p:cNvPr id="252930" name="Rectangle 2"/>
          <p:cNvSpPr>
            <a:spLocks noGrp="1" noChangeArrowheads="1"/>
          </p:cNvSpPr>
          <p:nvPr>
            <p:ph type="title"/>
          </p:nvPr>
        </p:nvSpPr>
        <p:spPr>
          <a:xfrm>
            <a:off x="1066800" y="381000"/>
            <a:ext cx="7620000" cy="457200"/>
          </a:xfrm>
        </p:spPr>
        <p:txBody>
          <a:bodyPr/>
          <a:lstStyle/>
          <a:p>
            <a:r>
              <a:rPr lang="en-US" altLang="en-US" sz="3200" b="1">
                <a:solidFill>
                  <a:srgbClr val="FD1B03"/>
                </a:solidFill>
                <a:latin typeface="Tahoma" panose="020B0604030504040204" pitchFamily="34" charset="0"/>
              </a:rPr>
              <a:t>Interacting Agents</a:t>
            </a:r>
          </a:p>
        </p:txBody>
      </p:sp>
      <p:sp>
        <p:nvSpPr>
          <p:cNvPr id="252931" name="Rectangle 3"/>
          <p:cNvSpPr>
            <a:spLocks noGrp="1" noChangeArrowheads="1"/>
          </p:cNvSpPr>
          <p:nvPr>
            <p:ph type="body" idx="1"/>
          </p:nvPr>
        </p:nvSpPr>
        <p:spPr>
          <a:xfrm>
            <a:off x="457200" y="1371600"/>
            <a:ext cx="8153400" cy="4343400"/>
          </a:xfrm>
          <a:ln>
            <a:solidFill>
              <a:schemeClr val="tx1"/>
            </a:solidFill>
            <a:miter lim="800000"/>
            <a:headEnd/>
            <a:tailEnd/>
          </a:ln>
        </p:spPr>
        <p:txBody>
          <a:bodyPr/>
          <a:lstStyle/>
          <a:p>
            <a:pPr>
              <a:buFontTx/>
              <a:buNone/>
            </a:pPr>
            <a:endParaRPr lang="en-US" altLang="en-US" sz="800"/>
          </a:p>
          <a:p>
            <a:pPr>
              <a:buFontTx/>
              <a:buNone/>
            </a:pPr>
            <a:r>
              <a:rPr lang="en-US" altLang="en-US" sz="2400" b="1">
                <a:latin typeface="Tahoma" panose="020B0604030504040204" pitchFamily="34" charset="0"/>
              </a:rPr>
              <a:t>Collision Avoidance Agent (CAA)</a:t>
            </a:r>
          </a:p>
          <a:p>
            <a:r>
              <a:rPr lang="en-US" altLang="en-US" sz="2400">
                <a:latin typeface="Tahoma" panose="020B0604030504040204" pitchFamily="34" charset="0"/>
              </a:rPr>
              <a:t>Goals:  Avoid running into obstacles</a:t>
            </a:r>
          </a:p>
          <a:p>
            <a:r>
              <a:rPr lang="en-US" altLang="en-US" sz="2400">
                <a:latin typeface="Tahoma" panose="020B0604030504040204" pitchFamily="34" charset="0"/>
              </a:rPr>
              <a:t>Percepts: Obstacle distance, velocity, trajectory</a:t>
            </a:r>
          </a:p>
          <a:p>
            <a:r>
              <a:rPr lang="en-US" altLang="en-US" sz="2400">
                <a:latin typeface="Tahoma" panose="020B0604030504040204" pitchFamily="34" charset="0"/>
              </a:rPr>
              <a:t>Sensors:  Vision, proximity sensing</a:t>
            </a:r>
          </a:p>
          <a:p>
            <a:r>
              <a:rPr lang="en-US" altLang="en-US" sz="2400">
                <a:latin typeface="Tahoma" panose="020B0604030504040204" pitchFamily="34" charset="0"/>
              </a:rPr>
              <a:t>Effectors (Actuators): Steering Wheel, Accelerator, 				      Brakes, Horn, Headlights</a:t>
            </a:r>
          </a:p>
          <a:p>
            <a:r>
              <a:rPr lang="en-US" altLang="en-US" sz="2400">
                <a:latin typeface="Tahoma" panose="020B0604030504040204" pitchFamily="34" charset="0"/>
              </a:rPr>
              <a:t>Actions:  Steer, speed up, brake, blow horn, signal </a:t>
            </a:r>
          </a:p>
          <a:p>
            <a:pPr>
              <a:buFontTx/>
              <a:buNone/>
            </a:pPr>
            <a:r>
              <a:rPr lang="en-US" altLang="en-US" sz="2400">
                <a:latin typeface="Tahoma" panose="020B0604030504040204" pitchFamily="34" charset="0"/>
              </a:rPr>
              <a:t>                 (headlights)</a:t>
            </a:r>
          </a:p>
          <a:p>
            <a:r>
              <a:rPr lang="en-US" altLang="en-US" sz="2400">
                <a:latin typeface="Tahoma" panose="020B0604030504040204" pitchFamily="34" charset="0"/>
              </a:rPr>
              <a:t>Environment:  Freeway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1BC5043F-8C56-499F-9C33-EF43CD4B9495}" type="slidenum">
              <a:rPr lang="en-US" altLang="en-US"/>
              <a:pPr/>
              <a:t>18</a:t>
            </a:fld>
            <a:endParaRPr lang="en-US" altLang="en-US"/>
          </a:p>
        </p:txBody>
      </p:sp>
      <p:sp>
        <p:nvSpPr>
          <p:cNvPr id="288770"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Interacting Agents</a:t>
            </a:r>
          </a:p>
        </p:txBody>
      </p:sp>
      <p:sp>
        <p:nvSpPr>
          <p:cNvPr id="288772" name="Rectangle 4"/>
          <p:cNvSpPr>
            <a:spLocks noChangeArrowheads="1"/>
          </p:cNvSpPr>
          <p:nvPr/>
        </p:nvSpPr>
        <p:spPr bwMode="auto">
          <a:xfrm>
            <a:off x="457200" y="1752600"/>
            <a:ext cx="82296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DDDDDD"/>
                </a:solidFill>
              </a14:hiddenFill>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1"/>
              </a:buClr>
            </a:pPr>
            <a:endParaRPr kumimoji="1" lang="en-US" altLang="en-US" sz="500">
              <a:latin typeface="Tahoma" panose="020B0604030504040204" pitchFamily="34" charset="0"/>
            </a:endParaRPr>
          </a:p>
          <a:p>
            <a:pPr eaLnBrk="0" hangingPunct="0">
              <a:lnSpc>
                <a:spcPct val="90000"/>
              </a:lnSpc>
              <a:spcBef>
                <a:spcPct val="20000"/>
              </a:spcBef>
              <a:buClr>
                <a:schemeClr val="tx1"/>
              </a:buClr>
            </a:pPr>
            <a:r>
              <a:rPr kumimoji="1" lang="en-US" altLang="en-US" b="1">
                <a:latin typeface="Tahoma" panose="020B0604030504040204" pitchFamily="34" charset="0"/>
              </a:rPr>
              <a:t>Lane Keeping Agent (LKA)</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Goals:	  Stay in current lane</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Percepts:	  Lane center, lane boundaries</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Sensors:	  Vision</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Effectors:	  Steering Wheel, Accelerator, Brakes</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Actions:	  Steer, speed up, brake</a:t>
            </a:r>
          </a:p>
          <a:p>
            <a:pPr eaLnBrk="0" hangingPunct="0">
              <a:lnSpc>
                <a:spcPct val="90000"/>
              </a:lnSpc>
              <a:spcBef>
                <a:spcPct val="20000"/>
              </a:spcBef>
              <a:buClr>
                <a:schemeClr val="tx1"/>
              </a:buClr>
              <a:buFontTx/>
              <a:buChar char="•"/>
            </a:pPr>
            <a:r>
              <a:rPr kumimoji="1" lang="en-US" altLang="en-US">
                <a:latin typeface="Tahoma" panose="020B0604030504040204" pitchFamily="34" charset="0"/>
              </a:rPr>
              <a:t>Environment:  Freeway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C53A887B-2958-405B-A301-8D868CA5BC0E}" type="slidenum">
              <a:rPr lang="en-US" altLang="en-US"/>
              <a:pPr/>
              <a:t>19</a:t>
            </a:fld>
            <a:endParaRPr lang="en-US" altLang="en-US"/>
          </a:p>
        </p:txBody>
      </p:sp>
      <p:sp>
        <p:nvSpPr>
          <p:cNvPr id="253954" name="Rectangle 1026"/>
          <p:cNvSpPr>
            <a:spLocks noGrp="1" noChangeArrowheads="1"/>
          </p:cNvSpPr>
          <p:nvPr>
            <p:ph type="title"/>
          </p:nvPr>
        </p:nvSpPr>
        <p:spPr>
          <a:xfrm>
            <a:off x="381000" y="304800"/>
            <a:ext cx="8534400" cy="533400"/>
          </a:xfrm>
        </p:spPr>
        <p:txBody>
          <a:bodyPr/>
          <a:lstStyle/>
          <a:p>
            <a:r>
              <a:rPr lang="en-US" altLang="en-US" sz="3200" b="1">
                <a:solidFill>
                  <a:srgbClr val="FD1B03"/>
                </a:solidFill>
                <a:latin typeface="Tahoma" panose="020B0604030504040204" pitchFamily="34" charset="0"/>
              </a:rPr>
              <a:t>Conflict Resolution by Action</a:t>
            </a:r>
            <a:r>
              <a:rPr lang="en-US" altLang="en-US" sz="2400" b="1">
                <a:solidFill>
                  <a:srgbClr val="FD1B03"/>
                </a:solidFill>
                <a:latin typeface="Tahoma" panose="020B0604030504040204" pitchFamily="34" charset="0"/>
              </a:rPr>
              <a:t> </a:t>
            </a:r>
            <a:br>
              <a:rPr lang="en-US" altLang="en-US" sz="2400" b="1">
                <a:solidFill>
                  <a:srgbClr val="FD1B03"/>
                </a:solidFill>
                <a:latin typeface="Tahoma" panose="020B0604030504040204" pitchFamily="34" charset="0"/>
              </a:rPr>
            </a:br>
            <a:r>
              <a:rPr lang="en-US" altLang="en-US" sz="2400" b="1">
                <a:solidFill>
                  <a:srgbClr val="FD1B03"/>
                </a:solidFill>
                <a:latin typeface="Tahoma" panose="020B0604030504040204" pitchFamily="34" charset="0"/>
              </a:rPr>
              <a:t>(Selection of Agents in muli-agent environment)</a:t>
            </a:r>
          </a:p>
        </p:txBody>
      </p:sp>
      <p:sp>
        <p:nvSpPr>
          <p:cNvPr id="253955" name="Rectangle 1027"/>
          <p:cNvSpPr>
            <a:spLocks noGrp="1" noChangeArrowheads="1"/>
          </p:cNvSpPr>
          <p:nvPr>
            <p:ph type="body" idx="1"/>
          </p:nvPr>
        </p:nvSpPr>
        <p:spPr/>
        <p:txBody>
          <a:bodyPr/>
          <a:lstStyle/>
          <a:p>
            <a:endParaRPr lang="en-US" altLang="en-US"/>
          </a:p>
          <a:p>
            <a:endParaRPr lang="en-US" altLang="en-US"/>
          </a:p>
        </p:txBody>
      </p:sp>
      <p:sp>
        <p:nvSpPr>
          <p:cNvPr id="253956" name="Rectangle 1028"/>
          <p:cNvSpPr>
            <a:spLocks noChangeArrowheads="1"/>
          </p:cNvSpPr>
          <p:nvPr/>
        </p:nvSpPr>
        <p:spPr bwMode="auto">
          <a:xfrm>
            <a:off x="304800" y="1447800"/>
            <a:ext cx="85344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tx1"/>
              </a:buClr>
              <a:buFontTx/>
              <a:buChar char="•"/>
            </a:pPr>
            <a:r>
              <a:rPr kumimoji="1" lang="en-US" altLang="en-US" b="1">
                <a:latin typeface="Tahoma" panose="020B0604030504040204" pitchFamily="34" charset="0"/>
              </a:rPr>
              <a:t>Override:</a:t>
            </a:r>
            <a:r>
              <a:rPr kumimoji="1" lang="en-US" altLang="en-US">
                <a:latin typeface="Tahoma" panose="020B0604030504040204" pitchFamily="34" charset="0"/>
              </a:rPr>
              <a:t> 	CAA overrides LKA</a:t>
            </a:r>
            <a:br>
              <a:rPr kumimoji="1" lang="en-US" altLang="en-US">
                <a:latin typeface="Tahoma" panose="020B0604030504040204" pitchFamily="34" charset="0"/>
              </a:rPr>
            </a:br>
            <a:endParaRPr kumimoji="1" lang="en-US" altLang="en-US">
              <a:latin typeface="Tahoma" panose="020B0604030504040204" pitchFamily="34" charset="0"/>
            </a:endParaRPr>
          </a:p>
          <a:p>
            <a:pPr eaLnBrk="0" hangingPunct="0">
              <a:spcBef>
                <a:spcPct val="20000"/>
              </a:spcBef>
              <a:buClr>
                <a:schemeClr val="tx1"/>
              </a:buClr>
              <a:buFontTx/>
              <a:buChar char="•"/>
            </a:pPr>
            <a:r>
              <a:rPr kumimoji="1" lang="en-US" altLang="en-US" b="1">
                <a:latin typeface="Tahoma" panose="020B0604030504040204" pitchFamily="34" charset="0"/>
              </a:rPr>
              <a:t>Arbitrate:</a:t>
            </a:r>
            <a:r>
              <a:rPr kumimoji="1" lang="en-US" altLang="en-US">
                <a:latin typeface="Tahoma" panose="020B0604030504040204" pitchFamily="34" charset="0"/>
              </a:rPr>
              <a:t> 	</a:t>
            </a:r>
            <a:r>
              <a:rPr kumimoji="1" lang="en-US" altLang="en-US" u="sng">
                <a:latin typeface="Tahoma" panose="020B0604030504040204" pitchFamily="34" charset="0"/>
              </a:rPr>
              <a:t>if</a:t>
            </a:r>
            <a:r>
              <a:rPr kumimoji="1" lang="en-US" altLang="en-US">
                <a:latin typeface="Tahoma" panose="020B0604030504040204" pitchFamily="34" charset="0"/>
              </a:rPr>
              <a:t> Obstacle is Close </a:t>
            </a:r>
            <a:r>
              <a:rPr kumimoji="1" lang="en-US" altLang="en-US" u="sng">
                <a:latin typeface="Tahoma" panose="020B0604030504040204" pitchFamily="34" charset="0"/>
              </a:rPr>
              <a:t>then</a:t>
            </a:r>
            <a:r>
              <a:rPr kumimoji="1" lang="en-US" altLang="en-US">
                <a:latin typeface="Tahoma" panose="020B0604030504040204" pitchFamily="34" charset="0"/>
              </a:rPr>
              <a:t> CAA</a:t>
            </a:r>
            <a:br>
              <a:rPr kumimoji="1" lang="en-US" altLang="en-US">
                <a:latin typeface="Tahoma" panose="020B0604030504040204" pitchFamily="34" charset="0"/>
              </a:rPr>
            </a:br>
            <a:r>
              <a:rPr kumimoji="1" lang="en-US" altLang="en-US">
                <a:latin typeface="Tahoma" panose="020B0604030504040204" pitchFamily="34" charset="0"/>
              </a:rPr>
              <a:t>		         </a:t>
            </a:r>
            <a:r>
              <a:rPr kumimoji="1" lang="en-US" altLang="en-US" u="sng">
                <a:latin typeface="Tahoma" panose="020B0604030504040204" pitchFamily="34" charset="0"/>
              </a:rPr>
              <a:t>else</a:t>
            </a:r>
            <a:r>
              <a:rPr kumimoji="1" lang="en-US" altLang="en-US">
                <a:latin typeface="Tahoma" panose="020B0604030504040204" pitchFamily="34" charset="0"/>
              </a:rPr>
              <a:t> LKA</a:t>
            </a:r>
          </a:p>
          <a:p>
            <a:pPr eaLnBrk="0" hangingPunct="0">
              <a:spcBef>
                <a:spcPct val="20000"/>
              </a:spcBef>
              <a:buClr>
                <a:schemeClr val="tx1"/>
              </a:buClr>
              <a:buFontTx/>
              <a:buChar char="•"/>
            </a:pPr>
            <a:endParaRPr kumimoji="1" lang="en-US" altLang="en-US" b="1">
              <a:latin typeface="Tahoma" panose="020B0604030504040204" pitchFamily="34" charset="0"/>
            </a:endParaRPr>
          </a:p>
          <a:p>
            <a:pPr eaLnBrk="0" hangingPunct="0">
              <a:spcBef>
                <a:spcPct val="20000"/>
              </a:spcBef>
              <a:buClr>
                <a:schemeClr val="tx1"/>
              </a:buClr>
              <a:buFontTx/>
              <a:buChar char="•"/>
            </a:pPr>
            <a:r>
              <a:rPr kumimoji="1" lang="en-US" altLang="en-US" b="1">
                <a:latin typeface="Tahoma" panose="020B0604030504040204" pitchFamily="34" charset="0"/>
              </a:rPr>
              <a:t>Compromise:</a:t>
            </a:r>
            <a:r>
              <a:rPr kumimoji="1" lang="en-US" altLang="en-US">
                <a:latin typeface="Tahoma" panose="020B0604030504040204" pitchFamily="34" charset="0"/>
              </a:rPr>
              <a:t> 	Choose action that satisfies both agents</a:t>
            </a:r>
          </a:p>
          <a:p>
            <a:pPr eaLnBrk="0" hangingPunct="0">
              <a:spcBef>
                <a:spcPct val="20000"/>
              </a:spcBef>
              <a:buClr>
                <a:schemeClr val="tx1"/>
              </a:buClr>
              <a:buFontTx/>
              <a:buChar char="•"/>
            </a:pPr>
            <a:endParaRPr kumimoji="1" lang="en-US" altLang="en-US">
              <a:latin typeface="Tahoma" panose="020B0604030504040204" pitchFamily="34" charset="0"/>
            </a:endParaRPr>
          </a:p>
          <a:p>
            <a:pPr eaLnBrk="0" hangingPunct="0">
              <a:spcBef>
                <a:spcPct val="20000"/>
              </a:spcBef>
              <a:buClr>
                <a:schemeClr val="tx1"/>
              </a:buClr>
              <a:buFontTx/>
              <a:buChar char="•"/>
            </a:pPr>
            <a:r>
              <a:rPr kumimoji="1" lang="en-US" altLang="en-US" b="1">
                <a:latin typeface="Tahoma" panose="020B0604030504040204" pitchFamily="34" charset="0"/>
              </a:rPr>
              <a:t>Challenges:</a:t>
            </a:r>
            <a:r>
              <a:rPr kumimoji="1" lang="en-US" altLang="en-US">
                <a:latin typeface="Tahoma" panose="020B0604030504040204" pitchFamily="34" charset="0"/>
              </a:rPr>
              <a:t>	</a:t>
            </a:r>
            <a:r>
              <a:rPr kumimoji="1" lang="en-US" altLang="en-US" u="sng">
                <a:latin typeface="Tahoma" panose="020B0604030504040204" pitchFamily="34" charset="0"/>
              </a:rPr>
              <a:t>Doing the right thing</a:t>
            </a:r>
          </a:p>
          <a:p>
            <a:pPr eaLnBrk="0" hangingPunct="0">
              <a:spcBef>
                <a:spcPct val="20000"/>
              </a:spcBef>
              <a:buClr>
                <a:schemeClr val="tx1"/>
              </a:buClr>
            </a:pPr>
            <a:endParaRPr kumimoji="1" lang="en-US" altLang="en-US">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9CA9FAE4-C84C-4207-BCB4-04E90C21FC00}" type="slidenum">
              <a:rPr lang="en-US" altLang="en-US"/>
              <a:pPr/>
              <a:t>2</a:t>
            </a:fld>
            <a:endParaRPr lang="en-US" altLang="en-US"/>
          </a:p>
        </p:txBody>
      </p:sp>
      <p:sp>
        <p:nvSpPr>
          <p:cNvPr id="23040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3200" b="1">
                <a:solidFill>
                  <a:srgbClr val="FD1B03"/>
                </a:solidFill>
                <a:latin typeface="Tahoma" panose="020B0604030504040204" pitchFamily="34" charset="0"/>
                <a:ea typeface="ＭＳ Ｐゴシック" panose="020B0600070205080204" pitchFamily="34" charset="-128"/>
              </a:rPr>
              <a:t>Intelligent Agents</a:t>
            </a:r>
          </a:p>
        </p:txBody>
      </p:sp>
      <p:sp>
        <p:nvSpPr>
          <p:cNvPr id="23040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30405" name="Rectangle 5"/>
          <p:cNvSpPr>
            <a:spLocks noChangeArrowheads="1"/>
          </p:cNvSpPr>
          <p:nvPr/>
        </p:nvSpPr>
        <p:spPr bwMode="auto">
          <a:xfrm>
            <a:off x="381000" y="1066800"/>
            <a:ext cx="8153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lnSpc>
                <a:spcPct val="90000"/>
              </a:lnSpc>
              <a:spcBef>
                <a:spcPct val="50000"/>
              </a:spcBef>
              <a:buFontTx/>
              <a:buChar char="•"/>
            </a:pPr>
            <a:r>
              <a:rPr lang="en-US" altLang="en-US" sz="2000">
                <a:latin typeface="Tahoma" panose="020B0604030504040204" pitchFamily="34" charset="0"/>
              </a:rPr>
              <a:t>An </a:t>
            </a:r>
            <a:r>
              <a:rPr lang="en-US" altLang="en-US" sz="2000">
                <a:solidFill>
                  <a:srgbClr val="FF0000"/>
                </a:solidFill>
                <a:latin typeface="Tahoma" panose="020B0604030504040204" pitchFamily="34" charset="0"/>
              </a:rPr>
              <a:t>agent</a:t>
            </a:r>
            <a:r>
              <a:rPr lang="en-US" altLang="en-US" sz="2000">
                <a:latin typeface="Tahoma" panose="020B0604030504040204" pitchFamily="34" charset="0"/>
              </a:rPr>
              <a:t> is anything that can be viewed as </a:t>
            </a:r>
            <a:r>
              <a:rPr lang="en-US" altLang="en-US" sz="2000">
                <a:solidFill>
                  <a:srgbClr val="FF0000"/>
                </a:solidFill>
                <a:latin typeface="Tahoma" panose="020B0604030504040204" pitchFamily="34" charset="0"/>
              </a:rPr>
              <a:t>perceiving</a:t>
            </a:r>
            <a:r>
              <a:rPr lang="en-US" altLang="en-US" sz="2000">
                <a:latin typeface="Tahoma" panose="020B0604030504040204" pitchFamily="34" charset="0"/>
              </a:rPr>
              <a:t> its </a:t>
            </a:r>
            <a:r>
              <a:rPr lang="en-US" altLang="en-US" sz="2000">
                <a:solidFill>
                  <a:srgbClr val="FF0000"/>
                </a:solidFill>
                <a:latin typeface="Tahoma" panose="020B0604030504040204" pitchFamily="34" charset="0"/>
              </a:rPr>
              <a:t>environment</a:t>
            </a:r>
            <a:r>
              <a:rPr lang="en-US" altLang="en-US" sz="2000">
                <a:latin typeface="Tahoma" panose="020B0604030504040204" pitchFamily="34" charset="0"/>
              </a:rPr>
              <a:t> through </a:t>
            </a:r>
            <a:r>
              <a:rPr lang="en-US" altLang="en-US" sz="2000">
                <a:solidFill>
                  <a:srgbClr val="FF0000"/>
                </a:solidFill>
                <a:latin typeface="Tahoma" panose="020B0604030504040204" pitchFamily="34" charset="0"/>
              </a:rPr>
              <a:t>sensors</a:t>
            </a:r>
            <a:r>
              <a:rPr lang="en-US" altLang="en-US" sz="2000">
                <a:latin typeface="Tahoma" panose="020B0604030504040204" pitchFamily="34" charset="0"/>
              </a:rPr>
              <a:t> and </a:t>
            </a:r>
            <a:r>
              <a:rPr lang="en-US" altLang="en-US" sz="2000">
                <a:solidFill>
                  <a:srgbClr val="FF0000"/>
                </a:solidFill>
                <a:latin typeface="Tahoma" panose="020B0604030504040204" pitchFamily="34" charset="0"/>
              </a:rPr>
              <a:t>acting</a:t>
            </a:r>
            <a:r>
              <a:rPr lang="en-US" altLang="en-US" sz="2000">
                <a:latin typeface="Tahoma" panose="020B0604030504040204" pitchFamily="34" charset="0"/>
              </a:rPr>
              <a:t> upon that environment through </a:t>
            </a:r>
            <a:r>
              <a:rPr lang="en-US" altLang="en-US" sz="2000">
                <a:solidFill>
                  <a:srgbClr val="FF0000"/>
                </a:solidFill>
                <a:latin typeface="Tahoma" panose="020B0604030504040204" pitchFamily="34" charset="0"/>
              </a:rPr>
              <a:t>actuators.</a:t>
            </a:r>
            <a:r>
              <a:rPr lang="en-US" altLang="en-US" sz="2000">
                <a:latin typeface="Tahoma" panose="020B0604030504040204" pitchFamily="34" charset="0"/>
              </a:rPr>
              <a:t>
</a:t>
            </a:r>
          </a:p>
          <a:p>
            <a:pPr algn="just">
              <a:lnSpc>
                <a:spcPct val="90000"/>
              </a:lnSpc>
              <a:spcBef>
                <a:spcPct val="50000"/>
              </a:spcBef>
              <a:buFontTx/>
              <a:buChar char="•"/>
            </a:pPr>
            <a:r>
              <a:rPr lang="en-US" altLang="en-US" sz="2000">
                <a:latin typeface="Tahoma" panose="020B0604030504040204" pitchFamily="34" charset="0"/>
              </a:rPr>
              <a:t>Human agent: eyes, ears, and other organs for sensors and hands, legs, mouth, and other body parts for actuators.
</a:t>
            </a:r>
          </a:p>
          <a:p>
            <a:pPr algn="just">
              <a:lnSpc>
                <a:spcPct val="90000"/>
              </a:lnSpc>
              <a:spcBef>
                <a:spcPct val="50000"/>
              </a:spcBef>
              <a:buFontTx/>
              <a:buChar char="•"/>
            </a:pPr>
            <a:r>
              <a:rPr lang="en-US" altLang="en-US" sz="2000">
                <a:latin typeface="Tahoma" panose="020B0604030504040204" pitchFamily="34" charset="0"/>
              </a:rPr>
              <a:t>Robotic agent: cameras and infrared range finders for sensors and various motors for actuators. </a:t>
            </a:r>
          </a:p>
          <a:p>
            <a:pPr algn="just">
              <a:lnSpc>
                <a:spcPct val="90000"/>
              </a:lnSpc>
              <a:spcBef>
                <a:spcPct val="50000"/>
              </a:spcBef>
              <a:buFontTx/>
              <a:buChar char="•"/>
            </a:pPr>
            <a:r>
              <a:rPr lang="en-US" altLang="en-US" sz="2000">
                <a:latin typeface="Tahoma" panose="020B0604030504040204" pitchFamily="34" charset="0"/>
              </a:rPr>
              <a:t>Software agent: Keystrokes, file contents, and network packets as sensors and displaying on the screen, writing files, and sending network packets as actuators.
</a:t>
            </a:r>
          </a:p>
        </p:txBody>
      </p:sp>
      <p:pic>
        <p:nvPicPr>
          <p:cNvPr id="230406" name="Picture 6"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343400"/>
            <a:ext cx="4953000" cy="209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D652B04F-6EB5-48C8-BD68-E733C36E007B}" type="slidenum">
              <a:rPr lang="en-US" altLang="en-US"/>
              <a:pPr/>
              <a:t>20</a:t>
            </a:fld>
            <a:endParaRPr lang="en-US" altLang="en-US"/>
          </a:p>
        </p:txBody>
      </p:sp>
      <p:sp>
        <p:nvSpPr>
          <p:cNvPr id="257026" name="Rectangle 2"/>
          <p:cNvSpPr>
            <a:spLocks noGrp="1" noChangeArrowheads="1"/>
          </p:cNvSpPr>
          <p:nvPr>
            <p:ph type="title"/>
          </p:nvPr>
        </p:nvSpPr>
        <p:spPr>
          <a:xfrm>
            <a:off x="838200" y="381000"/>
            <a:ext cx="7620000" cy="381000"/>
          </a:xfrm>
        </p:spPr>
        <p:txBody>
          <a:bodyPr/>
          <a:lstStyle/>
          <a:p>
            <a:r>
              <a:rPr lang="en-US" altLang="en-US" sz="3200" b="1">
                <a:solidFill>
                  <a:srgbClr val="FD1B03"/>
                </a:solidFill>
                <a:latin typeface="Tahoma" panose="020B0604030504040204" pitchFamily="34" charset="0"/>
              </a:rPr>
              <a:t>Behavior and performance of IAs</a:t>
            </a:r>
          </a:p>
        </p:txBody>
      </p:sp>
      <p:sp>
        <p:nvSpPr>
          <p:cNvPr id="257027" name="Rectangle 3"/>
          <p:cNvSpPr>
            <a:spLocks noGrp="1" noChangeArrowheads="1"/>
          </p:cNvSpPr>
          <p:nvPr>
            <p:ph type="body" idx="1"/>
          </p:nvPr>
        </p:nvSpPr>
        <p:spPr>
          <a:xfrm>
            <a:off x="381000" y="1295400"/>
            <a:ext cx="8382000" cy="4762500"/>
          </a:xfrm>
        </p:spPr>
        <p:txBody>
          <a:bodyPr/>
          <a:lstStyle/>
          <a:p>
            <a:pPr algn="just"/>
            <a:r>
              <a:rPr lang="en-US" altLang="en-US" sz="2400" b="1">
                <a:latin typeface="Tahoma" panose="020B0604030504040204" pitchFamily="34" charset="0"/>
              </a:rPr>
              <a:t>Perception</a:t>
            </a:r>
            <a:r>
              <a:rPr lang="en-US" altLang="en-US" sz="2400">
                <a:latin typeface="Tahoma" panose="020B0604030504040204" pitchFamily="34" charset="0"/>
              </a:rPr>
              <a:t> (sequence) to </a:t>
            </a:r>
            <a:r>
              <a:rPr lang="en-US" altLang="en-US" sz="2400" b="1">
                <a:latin typeface="Tahoma" panose="020B0604030504040204" pitchFamily="34" charset="0"/>
              </a:rPr>
              <a:t>Action</a:t>
            </a:r>
            <a:r>
              <a:rPr lang="en-US" altLang="en-US" sz="2400">
                <a:latin typeface="Tahoma" panose="020B0604030504040204" pitchFamily="34" charset="0"/>
              </a:rPr>
              <a:t> </a:t>
            </a:r>
            <a:r>
              <a:rPr lang="en-US" altLang="en-US" sz="2400" b="1">
                <a:latin typeface="Tahoma" panose="020B0604030504040204" pitchFamily="34" charset="0"/>
              </a:rPr>
              <a:t>Mapping:</a:t>
            </a:r>
            <a:r>
              <a:rPr lang="en-US" altLang="en-US" sz="2400">
                <a:latin typeface="Tahoma" panose="020B0604030504040204" pitchFamily="34" charset="0"/>
              </a:rPr>
              <a:t> </a:t>
            </a:r>
            <a:r>
              <a:rPr lang="en-US" altLang="en-US" sz="2400" i="1">
                <a:latin typeface="Tahoma" panose="020B0604030504040204" pitchFamily="34" charset="0"/>
              </a:rPr>
              <a:t>f </a:t>
            </a:r>
            <a:r>
              <a:rPr lang="en-US" altLang="en-US" sz="2400">
                <a:latin typeface="Tahoma" panose="020B0604030504040204" pitchFamily="34" charset="0"/>
              </a:rPr>
              <a:t>: P* </a:t>
            </a:r>
            <a:r>
              <a:rPr lang="en-US" altLang="en-US" sz="2400">
                <a:latin typeface="Tahoma" panose="020B0604030504040204" pitchFamily="34" charset="0"/>
                <a:sym typeface="Symbol" panose="05050102010706020507" pitchFamily="18" charset="2"/>
              </a:rPr>
              <a:t> </a:t>
            </a:r>
            <a:r>
              <a:rPr lang="en-US" altLang="en-US" sz="2400">
                <a:latin typeface="Tahoma" panose="020B0604030504040204" pitchFamily="34" charset="0"/>
              </a:rPr>
              <a:t> A</a:t>
            </a:r>
          </a:p>
          <a:p>
            <a:pPr lvl="1" algn="just"/>
            <a:r>
              <a:rPr lang="en-US" altLang="en-US" sz="2400" b="1">
                <a:latin typeface="Tahoma" panose="020B0604030504040204" pitchFamily="34" charset="0"/>
              </a:rPr>
              <a:t>Ideal mapping: </a:t>
            </a:r>
            <a:r>
              <a:rPr lang="en-US" altLang="en-US" sz="2400">
                <a:latin typeface="Tahoma" panose="020B0604030504040204" pitchFamily="34" charset="0"/>
              </a:rPr>
              <a:t>specifies which actions an agent ought to take at any point in time</a:t>
            </a:r>
          </a:p>
          <a:p>
            <a:pPr lvl="1" algn="just"/>
            <a:r>
              <a:rPr lang="en-US" altLang="en-US" sz="2400" b="1">
                <a:latin typeface="Tahoma" panose="020B0604030504040204" pitchFamily="34" charset="0"/>
              </a:rPr>
              <a:t>Description:</a:t>
            </a:r>
            <a:r>
              <a:rPr lang="en-US" altLang="en-US" sz="2400">
                <a:latin typeface="Tahoma" panose="020B0604030504040204" pitchFamily="34" charset="0"/>
              </a:rPr>
              <a:t> Look-Up-Table, Closed Form, etc. </a:t>
            </a:r>
            <a:endParaRPr lang="en-US" altLang="en-US" sz="2400" b="1">
              <a:latin typeface="Tahoma" panose="020B0604030504040204" pitchFamily="34" charset="0"/>
            </a:endParaRPr>
          </a:p>
          <a:p>
            <a:pPr lvl="1" algn="just"/>
            <a:endParaRPr lang="en-US" altLang="en-US" sz="2400">
              <a:latin typeface="Tahoma" panose="020B0604030504040204" pitchFamily="34" charset="0"/>
            </a:endParaRPr>
          </a:p>
          <a:p>
            <a:pPr algn="just"/>
            <a:r>
              <a:rPr lang="en-US" altLang="en-US" sz="2400" b="1">
                <a:latin typeface="Tahoma" panose="020B0604030504040204" pitchFamily="34" charset="0"/>
              </a:rPr>
              <a:t>Performance measure: </a:t>
            </a:r>
            <a:r>
              <a:rPr lang="en-US" altLang="en-US" sz="2400">
                <a:latin typeface="Tahoma" panose="020B0604030504040204" pitchFamily="34" charset="0"/>
              </a:rPr>
              <a:t>a </a:t>
            </a:r>
            <a:r>
              <a:rPr lang="en-US" altLang="en-US" sz="2400" i="1">
                <a:latin typeface="Tahoma" panose="020B0604030504040204" pitchFamily="34" charset="0"/>
              </a:rPr>
              <a:t>subjective</a:t>
            </a:r>
            <a:r>
              <a:rPr lang="en-US" altLang="en-US" sz="2400" b="1" i="1">
                <a:latin typeface="Tahoma" panose="020B0604030504040204" pitchFamily="34" charset="0"/>
              </a:rPr>
              <a:t> </a:t>
            </a:r>
            <a:r>
              <a:rPr lang="en-US" altLang="en-US" sz="2400">
                <a:latin typeface="Tahoma" panose="020B0604030504040204" pitchFamily="34" charset="0"/>
              </a:rPr>
              <a:t>measure</a:t>
            </a:r>
            <a:r>
              <a:rPr lang="en-US" altLang="en-US" sz="2400" b="1" i="1">
                <a:latin typeface="Tahoma" panose="020B0604030504040204" pitchFamily="34" charset="0"/>
              </a:rPr>
              <a:t> </a:t>
            </a:r>
            <a:r>
              <a:rPr lang="en-US" altLang="en-US" sz="2400">
                <a:latin typeface="Tahoma" panose="020B0604030504040204" pitchFamily="34" charset="0"/>
              </a:rPr>
              <a:t>to characterize how successful an agent is (e.g., speed, power usage, accuracy, money, etc.)</a:t>
            </a:r>
          </a:p>
          <a:p>
            <a:pPr algn="just">
              <a:buFontTx/>
              <a:buNone/>
            </a:pPr>
            <a:r>
              <a:rPr lang="en-US" altLang="en-US" sz="2400">
                <a:latin typeface="Tahoma" panose="020B0604030504040204" pitchFamily="34" charset="0"/>
              </a:rPr>
              <a:t>  </a:t>
            </a:r>
          </a:p>
          <a:p>
            <a:pPr algn="just"/>
            <a:r>
              <a:rPr lang="en-US" altLang="en-US" sz="2400">
                <a:latin typeface="Tahoma" panose="020B0604030504040204" pitchFamily="34" charset="0"/>
              </a:rPr>
              <a:t>(degree of)</a:t>
            </a:r>
            <a:r>
              <a:rPr lang="en-US" altLang="en-US" sz="2400" b="1">
                <a:latin typeface="Tahoma" panose="020B0604030504040204" pitchFamily="34" charset="0"/>
              </a:rPr>
              <a:t> Autonomy: </a:t>
            </a:r>
            <a:r>
              <a:rPr lang="en-US" altLang="en-US" sz="2400">
                <a:latin typeface="Tahoma" panose="020B0604030504040204" pitchFamily="34" charset="0"/>
              </a:rPr>
              <a:t>to what extent is the agent able to make decisions and take actions on its own?</a:t>
            </a:r>
            <a:endParaRPr lang="en-US" altLang="en-US" sz="2400" b="1">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5"/>
          <p:cNvSpPr>
            <a:spLocks noGrp="1"/>
          </p:cNvSpPr>
          <p:nvPr>
            <p:ph type="ftr" sz="quarter" idx="11"/>
          </p:nvPr>
        </p:nvSpPr>
        <p:spPr/>
        <p:txBody>
          <a:bodyPr/>
          <a:lstStyle/>
          <a:p>
            <a:r>
              <a:rPr lang="en-US" altLang="en-US"/>
              <a:t>Dr. M. S. Uddin, CSE Dept, JU</a:t>
            </a:r>
          </a:p>
        </p:txBody>
      </p:sp>
      <p:sp>
        <p:nvSpPr>
          <p:cNvPr id="29" name="Slide Number Placeholder 6"/>
          <p:cNvSpPr>
            <a:spLocks noGrp="1"/>
          </p:cNvSpPr>
          <p:nvPr>
            <p:ph type="sldNum" sz="quarter" idx="12"/>
          </p:nvPr>
        </p:nvSpPr>
        <p:spPr/>
        <p:txBody>
          <a:bodyPr/>
          <a:lstStyle/>
          <a:p>
            <a:fld id="{06494FC9-5614-466C-8847-A726355D0FB1}" type="slidenum">
              <a:rPr lang="en-US" altLang="en-US"/>
              <a:pPr/>
              <a:t>21</a:t>
            </a:fld>
            <a:endParaRPr lang="en-US" altLang="en-US"/>
          </a:p>
        </p:txBody>
      </p:sp>
      <p:sp>
        <p:nvSpPr>
          <p:cNvPr id="258050" name="Rectangle 2"/>
          <p:cNvSpPr>
            <a:spLocks noGrp="1" noChangeArrowheads="1"/>
          </p:cNvSpPr>
          <p:nvPr>
            <p:ph type="title"/>
          </p:nvPr>
        </p:nvSpPr>
        <p:spPr>
          <a:xfrm>
            <a:off x="685800" y="381000"/>
            <a:ext cx="7620000" cy="381000"/>
          </a:xfrm>
        </p:spPr>
        <p:txBody>
          <a:bodyPr/>
          <a:lstStyle/>
          <a:p>
            <a:r>
              <a:rPr lang="en-US" altLang="en-US" sz="2400" b="1">
                <a:solidFill>
                  <a:srgbClr val="FD1B03"/>
                </a:solidFill>
                <a:latin typeface="Tahoma" panose="020B0604030504040204" pitchFamily="34" charset="0"/>
              </a:rPr>
              <a:t>Look up table (Collision Avoidance Agent (CAA))</a:t>
            </a:r>
          </a:p>
        </p:txBody>
      </p:sp>
      <p:grpSp>
        <p:nvGrpSpPr>
          <p:cNvPr id="258078" name="Group 30"/>
          <p:cNvGrpSpPr>
            <a:grpSpLocks/>
          </p:cNvGrpSpPr>
          <p:nvPr/>
        </p:nvGrpSpPr>
        <p:grpSpPr bwMode="auto">
          <a:xfrm>
            <a:off x="5343525" y="2438400"/>
            <a:ext cx="3519488" cy="1828800"/>
            <a:chOff x="3366" y="1536"/>
            <a:chExt cx="2217" cy="1152"/>
          </a:xfrm>
        </p:grpSpPr>
        <p:sp>
          <p:nvSpPr>
            <p:cNvPr id="258056" name="Text Box 8"/>
            <p:cNvSpPr txBox="1">
              <a:spLocks noChangeArrowheads="1"/>
            </p:cNvSpPr>
            <p:nvPr/>
          </p:nvSpPr>
          <p:spPr bwMode="auto">
            <a:xfrm>
              <a:off x="4656" y="1642"/>
              <a:ext cx="9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a:t>obstacle</a:t>
              </a:r>
            </a:p>
          </p:txBody>
        </p:sp>
        <p:sp>
          <p:nvSpPr>
            <p:cNvPr id="258052" name="AutoShape 4"/>
            <p:cNvSpPr>
              <a:spLocks noChangeArrowheads="1"/>
            </p:cNvSpPr>
            <p:nvPr/>
          </p:nvSpPr>
          <p:spPr bwMode="auto">
            <a:xfrm>
              <a:off x="4032" y="2304"/>
              <a:ext cx="432" cy="384"/>
            </a:xfrm>
            <a:prstGeom prst="triangle">
              <a:avLst>
                <a:gd name="adj" fmla="val 50000"/>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3" name="Line 5"/>
            <p:cNvSpPr>
              <a:spLocks noChangeShapeType="1"/>
            </p:cNvSpPr>
            <p:nvPr/>
          </p:nvSpPr>
          <p:spPr bwMode="auto">
            <a:xfrm>
              <a:off x="4248" y="1920"/>
              <a:ext cx="0" cy="38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54" name="AutoShape 6"/>
            <p:cNvSpPr>
              <a:spLocks noChangeArrowheads="1"/>
            </p:cNvSpPr>
            <p:nvPr/>
          </p:nvSpPr>
          <p:spPr bwMode="auto">
            <a:xfrm>
              <a:off x="4128" y="1536"/>
              <a:ext cx="432" cy="384"/>
            </a:xfrm>
            <a:prstGeom prst="triangle">
              <a:avLst>
                <a:gd name="adj" fmla="val 50000"/>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5" name="Text Box 7"/>
            <p:cNvSpPr txBox="1">
              <a:spLocks noChangeArrowheads="1"/>
            </p:cNvSpPr>
            <p:nvPr/>
          </p:nvSpPr>
          <p:spPr bwMode="auto">
            <a:xfrm>
              <a:off x="4478" y="2340"/>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a:t>agent</a:t>
              </a:r>
            </a:p>
          </p:txBody>
        </p:sp>
        <p:sp>
          <p:nvSpPr>
            <p:cNvPr id="258057" name="Text Box 9"/>
            <p:cNvSpPr txBox="1">
              <a:spLocks noChangeArrowheads="1"/>
            </p:cNvSpPr>
            <p:nvPr/>
          </p:nvSpPr>
          <p:spPr bwMode="auto">
            <a:xfrm>
              <a:off x="3366" y="1978"/>
              <a:ext cx="7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a:t>sensor</a:t>
              </a:r>
            </a:p>
          </p:txBody>
        </p:sp>
      </p:grpSp>
      <p:graphicFrame>
        <p:nvGraphicFramePr>
          <p:cNvPr id="258076" name="Group 28"/>
          <p:cNvGraphicFramePr>
            <a:graphicFrameLocks noGrp="1"/>
          </p:cNvGraphicFramePr>
          <p:nvPr>
            <p:ph sz="half" idx="2"/>
          </p:nvPr>
        </p:nvGraphicFramePr>
        <p:xfrm>
          <a:off x="609600" y="1524000"/>
          <a:ext cx="4648200" cy="4716463"/>
        </p:xfrm>
        <a:graphic>
          <a:graphicData uri="http://schemas.openxmlformats.org/drawingml/2006/table">
            <a:tbl>
              <a:tblPr/>
              <a:tblGrid>
                <a:gridCol w="2006600">
                  <a:extLst>
                    <a:ext uri="{9D8B030D-6E8A-4147-A177-3AD203B41FA5}">
                      <a16:colId xmlns:a16="http://schemas.microsoft.com/office/drawing/2014/main" val="1300711821"/>
                    </a:ext>
                  </a:extLst>
                </a:gridCol>
                <a:gridCol w="2641600">
                  <a:extLst>
                    <a:ext uri="{9D8B030D-6E8A-4147-A177-3AD203B41FA5}">
                      <a16:colId xmlns:a16="http://schemas.microsoft.com/office/drawing/2014/main" val="306720082"/>
                    </a:ext>
                  </a:extLst>
                </a:gridCol>
              </a:tblGrid>
              <a:tr h="11445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Tahoma" panose="020B0604030504040204" pitchFamily="34" charset="0"/>
                        </a:rPr>
                        <a:t>Distance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Tahoma" panose="020B0604030504040204" pitchFamily="34" charset="0"/>
                        </a:rPr>
                        <a:t>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6331100"/>
                  </a:ext>
                </a:extLst>
              </a:tr>
              <a:tr h="1190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No 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4493822"/>
                  </a:ext>
                </a:extLst>
              </a:tr>
              <a:tr h="1190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Turn left 30 degrees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500858"/>
                  </a:ext>
                </a:extLst>
              </a:tr>
              <a:tr h="1190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ahoma" panose="020B0604030504040204" pitchFamily="34" charset="0"/>
                        </a:rPr>
                        <a:t>Stop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380552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C3EADBC6-1236-40C4-9B44-480339F204D1}" type="slidenum">
              <a:rPr lang="en-US" altLang="en-US"/>
              <a:pPr/>
              <a:t>22</a:t>
            </a:fld>
            <a:endParaRPr lang="en-US" altLang="en-US"/>
          </a:p>
        </p:txBody>
      </p:sp>
      <p:sp>
        <p:nvSpPr>
          <p:cNvPr id="260098" name="Rectangle 2"/>
          <p:cNvSpPr>
            <a:spLocks noGrp="1" noChangeArrowheads="1"/>
          </p:cNvSpPr>
          <p:nvPr>
            <p:ph type="title"/>
          </p:nvPr>
        </p:nvSpPr>
        <p:spPr>
          <a:xfrm>
            <a:off x="1066800" y="381000"/>
            <a:ext cx="7620000" cy="457200"/>
          </a:xfrm>
        </p:spPr>
        <p:txBody>
          <a:bodyPr/>
          <a:lstStyle/>
          <a:p>
            <a:r>
              <a:rPr lang="en-US" altLang="en-US" sz="2400" b="1">
                <a:solidFill>
                  <a:srgbClr val="FD1B03"/>
                </a:solidFill>
                <a:latin typeface="Tahoma" panose="020B0604030504040204" pitchFamily="34" charset="0"/>
              </a:rPr>
              <a:t>How is an Agent different from other software?</a:t>
            </a:r>
          </a:p>
        </p:txBody>
      </p:sp>
      <p:sp>
        <p:nvSpPr>
          <p:cNvPr id="260099" name="Rectangle 3"/>
          <p:cNvSpPr>
            <a:spLocks noGrp="1" noChangeArrowheads="1"/>
          </p:cNvSpPr>
          <p:nvPr>
            <p:ph type="body" idx="1"/>
          </p:nvPr>
        </p:nvSpPr>
        <p:spPr>
          <a:xfrm>
            <a:off x="457200" y="1752600"/>
            <a:ext cx="8178800" cy="3962400"/>
          </a:xfrm>
        </p:spPr>
        <p:txBody>
          <a:bodyPr/>
          <a:lstStyle/>
          <a:p>
            <a:r>
              <a:rPr lang="en-US" altLang="en-US" sz="2400">
                <a:latin typeface="Tahoma" panose="020B0604030504040204" pitchFamily="34" charset="0"/>
              </a:rPr>
              <a:t>Agents are </a:t>
            </a:r>
            <a:r>
              <a:rPr lang="en-US" altLang="en-US" sz="2400" b="1">
                <a:latin typeface="Tahoma" panose="020B0604030504040204" pitchFamily="34" charset="0"/>
              </a:rPr>
              <a:t>autonomous</a:t>
            </a:r>
            <a:r>
              <a:rPr lang="en-US" altLang="en-US" sz="2400">
                <a:latin typeface="Tahoma" panose="020B0604030504040204" pitchFamily="34" charset="0"/>
              </a:rPr>
              <a:t>, that is, they act on behalf of the user. </a:t>
            </a:r>
          </a:p>
          <a:p>
            <a:pPr algn="just"/>
            <a:endParaRPr lang="en-US" altLang="en-US" sz="2400">
              <a:latin typeface="Tahoma" panose="020B0604030504040204" pitchFamily="34" charset="0"/>
            </a:endParaRPr>
          </a:p>
          <a:p>
            <a:pPr algn="just"/>
            <a:r>
              <a:rPr lang="en-US" altLang="en-US" sz="2400">
                <a:latin typeface="Tahoma" panose="020B0604030504040204" pitchFamily="34" charset="0"/>
              </a:rPr>
              <a:t>Agents contain some level of </a:t>
            </a:r>
            <a:r>
              <a:rPr lang="en-US" altLang="en-US" sz="2400" b="1">
                <a:latin typeface="Tahoma" panose="020B0604030504040204" pitchFamily="34" charset="0"/>
              </a:rPr>
              <a:t>intelligence</a:t>
            </a:r>
            <a:r>
              <a:rPr lang="en-US" altLang="en-US" sz="2400">
                <a:latin typeface="Tahoma" panose="020B0604030504040204" pitchFamily="34" charset="0"/>
              </a:rPr>
              <a:t>, from fixed rules to learning engines that allow them to adapt to changes in the environment.</a:t>
            </a:r>
          </a:p>
          <a:p>
            <a:pPr algn="just"/>
            <a:endParaRPr lang="en-US" altLang="en-US" sz="2400">
              <a:latin typeface="Tahoma" panose="020B0604030504040204" pitchFamily="34" charset="0"/>
            </a:endParaRPr>
          </a:p>
          <a:p>
            <a:pPr algn="just"/>
            <a:r>
              <a:rPr lang="en-US" altLang="en-US" sz="2400">
                <a:latin typeface="Tahoma" panose="020B0604030504040204" pitchFamily="34" charset="0"/>
              </a:rPr>
              <a:t>Agents don't only act </a:t>
            </a:r>
            <a:r>
              <a:rPr lang="en-US" altLang="en-US" sz="2400" b="1">
                <a:latin typeface="Tahoma" panose="020B0604030504040204" pitchFamily="34" charset="0"/>
              </a:rPr>
              <a:t>reactively</a:t>
            </a:r>
            <a:r>
              <a:rPr lang="en-US" altLang="en-US" sz="2400">
                <a:latin typeface="Tahoma" panose="020B0604030504040204" pitchFamily="34" charset="0"/>
              </a:rPr>
              <a:t>, but sometimes also </a:t>
            </a:r>
            <a:r>
              <a:rPr lang="en-US" altLang="en-US" sz="2400" b="1">
                <a:latin typeface="Tahoma" panose="020B0604030504040204" pitchFamily="34" charset="0"/>
              </a:rPr>
              <a:t>proactively.</a:t>
            </a:r>
            <a:r>
              <a:rPr lang="en-US" altLang="en-US" sz="2400">
                <a:latin typeface="Tahoma" panose="020B0604030504040204"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17E247B7-CCFC-43BE-B533-C73C3986F730}" type="slidenum">
              <a:rPr lang="en-US" altLang="en-US"/>
              <a:pPr/>
              <a:t>23</a:t>
            </a:fld>
            <a:endParaRPr lang="en-US" altLang="en-US"/>
          </a:p>
        </p:txBody>
      </p:sp>
      <p:sp>
        <p:nvSpPr>
          <p:cNvPr id="261123" name="Rectangle 3"/>
          <p:cNvSpPr>
            <a:spLocks noGrp="1" noChangeArrowheads="1"/>
          </p:cNvSpPr>
          <p:nvPr>
            <p:ph type="body" idx="1"/>
          </p:nvPr>
        </p:nvSpPr>
        <p:spPr>
          <a:xfrm>
            <a:off x="457200" y="1295400"/>
            <a:ext cx="8178800" cy="5105400"/>
          </a:xfrm>
        </p:spPr>
        <p:txBody>
          <a:bodyPr/>
          <a:lstStyle/>
          <a:p>
            <a:endParaRPr lang="en-US" altLang="en-US" sz="2400">
              <a:latin typeface="Tahoma" panose="020B0604030504040204" pitchFamily="34" charset="0"/>
            </a:endParaRPr>
          </a:p>
          <a:p>
            <a:pPr algn="just"/>
            <a:r>
              <a:rPr lang="en-US" altLang="en-US" sz="2400">
                <a:latin typeface="Tahoma" panose="020B0604030504040204" pitchFamily="34" charset="0"/>
              </a:rPr>
              <a:t>Agents have </a:t>
            </a:r>
            <a:r>
              <a:rPr lang="en-US" altLang="en-US" sz="2400" b="1">
                <a:latin typeface="Tahoma" panose="020B0604030504040204" pitchFamily="34" charset="0"/>
              </a:rPr>
              <a:t>social ability</a:t>
            </a:r>
            <a:r>
              <a:rPr lang="en-US" altLang="en-US" sz="2400">
                <a:latin typeface="Tahoma" panose="020B0604030504040204" pitchFamily="34" charset="0"/>
              </a:rPr>
              <a:t>, that is, they communicate with the user, the system, and other agents as required.</a:t>
            </a:r>
          </a:p>
          <a:p>
            <a:pPr algn="just"/>
            <a:endParaRPr lang="en-US" altLang="en-US" sz="2400">
              <a:latin typeface="Tahoma" panose="020B0604030504040204" pitchFamily="34" charset="0"/>
            </a:endParaRPr>
          </a:p>
          <a:p>
            <a:pPr algn="just"/>
            <a:r>
              <a:rPr lang="en-US" altLang="en-US" sz="2400">
                <a:latin typeface="Tahoma" panose="020B0604030504040204" pitchFamily="34" charset="0"/>
              </a:rPr>
              <a:t>Agents may also </a:t>
            </a:r>
            <a:r>
              <a:rPr lang="en-US" altLang="en-US" sz="2400" b="1">
                <a:latin typeface="Tahoma" panose="020B0604030504040204" pitchFamily="34" charset="0"/>
              </a:rPr>
              <a:t>cooperate</a:t>
            </a:r>
            <a:r>
              <a:rPr lang="en-US" altLang="en-US" sz="2400">
                <a:latin typeface="Tahoma" panose="020B0604030504040204" pitchFamily="34" charset="0"/>
              </a:rPr>
              <a:t> with other agents to carry out more complex tasks than they themselves can handle .</a:t>
            </a:r>
          </a:p>
          <a:p>
            <a:pPr algn="just"/>
            <a:endParaRPr lang="en-US" altLang="en-US" sz="2400">
              <a:latin typeface="Tahoma" panose="020B0604030504040204" pitchFamily="34" charset="0"/>
            </a:endParaRPr>
          </a:p>
          <a:p>
            <a:pPr algn="just"/>
            <a:r>
              <a:rPr lang="en-US" altLang="en-US" sz="2400">
                <a:latin typeface="Tahoma" panose="020B0604030504040204" pitchFamily="34" charset="0"/>
              </a:rPr>
              <a:t>Agents may </a:t>
            </a:r>
            <a:r>
              <a:rPr lang="en-US" altLang="en-US" sz="2400" b="1">
                <a:latin typeface="Tahoma" panose="020B0604030504040204" pitchFamily="34" charset="0"/>
              </a:rPr>
              <a:t>migrate</a:t>
            </a:r>
            <a:r>
              <a:rPr lang="en-US" altLang="en-US" sz="2400">
                <a:latin typeface="Tahoma" panose="020B0604030504040204" pitchFamily="34" charset="0"/>
              </a:rPr>
              <a:t> from one system to another to access remote resources or even to meet other agents.</a:t>
            </a:r>
          </a:p>
        </p:txBody>
      </p:sp>
      <p:sp>
        <p:nvSpPr>
          <p:cNvPr id="261124" name="Rectangle 4"/>
          <p:cNvSpPr>
            <a:spLocks noChangeArrowheads="1"/>
          </p:cNvSpPr>
          <p:nvPr/>
        </p:nvSpPr>
        <p:spPr bwMode="auto">
          <a:xfrm>
            <a:off x="1066800" y="3810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D1B03"/>
                </a:solidFill>
                <a:latin typeface="Tahoma" panose="020B0604030504040204" pitchFamily="34" charset="0"/>
              </a:rPr>
              <a:t>How is an Agent different from other software?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4E405894-06CC-4F75-BC94-A8B7BA336737}" type="slidenum">
              <a:rPr lang="en-US" altLang="en-US"/>
              <a:pPr/>
              <a:t>24</a:t>
            </a:fld>
            <a:endParaRPr lang="en-US" altLang="en-US"/>
          </a:p>
        </p:txBody>
      </p:sp>
      <p:sp>
        <p:nvSpPr>
          <p:cNvPr id="274434" name="Rectangle 2"/>
          <p:cNvSpPr>
            <a:spLocks noGrp="1" noChangeArrowheads="1"/>
          </p:cNvSpPr>
          <p:nvPr>
            <p:ph type="title"/>
          </p:nvPr>
        </p:nvSpPr>
        <p:spPr>
          <a:xfrm>
            <a:off x="1066800" y="381000"/>
            <a:ext cx="7620000" cy="457200"/>
          </a:xfrm>
        </p:spPr>
        <p:txBody>
          <a:bodyPr/>
          <a:lstStyle/>
          <a:p>
            <a:r>
              <a:rPr lang="en-US" altLang="en-US" sz="3200" b="1">
                <a:solidFill>
                  <a:srgbClr val="FD1B03"/>
                </a:solidFill>
                <a:latin typeface="Tahoma" panose="020B0604030504040204" pitchFamily="34" charset="0"/>
              </a:rPr>
              <a:t>Agent types</a:t>
            </a:r>
          </a:p>
        </p:txBody>
      </p:sp>
      <p:sp>
        <p:nvSpPr>
          <p:cNvPr id="274435" name="Rectangle 3"/>
          <p:cNvSpPr>
            <a:spLocks noGrp="1" noChangeArrowheads="1"/>
          </p:cNvSpPr>
          <p:nvPr>
            <p:ph type="body" idx="1"/>
          </p:nvPr>
        </p:nvSpPr>
        <p:spPr>
          <a:xfrm>
            <a:off x="381000" y="1219200"/>
            <a:ext cx="8382000" cy="5029200"/>
          </a:xfrm>
        </p:spPr>
        <p:txBody>
          <a:bodyPr/>
          <a:lstStyle/>
          <a:p>
            <a:pPr>
              <a:lnSpc>
                <a:spcPct val="90000"/>
              </a:lnSpc>
              <a:buFontTx/>
              <a:buNone/>
            </a:pPr>
            <a:r>
              <a:rPr lang="en-US" altLang="en-US" sz="2000" b="1">
                <a:latin typeface="Tahoma" panose="020B0604030504040204" pitchFamily="34" charset="0"/>
              </a:rPr>
              <a:t>Four basic kinds of intelligent agents:</a:t>
            </a:r>
          </a:p>
          <a:p>
            <a:pPr>
              <a:lnSpc>
                <a:spcPct val="90000"/>
              </a:lnSpc>
              <a:buClr>
                <a:schemeClr val="tx1"/>
              </a:buClr>
            </a:pPr>
            <a:r>
              <a:rPr lang="en-US" altLang="en-US" sz="2000">
                <a:solidFill>
                  <a:srgbClr val="FD1B03"/>
                </a:solidFill>
                <a:latin typeface="Tahoma" panose="020B0604030504040204" pitchFamily="34" charset="0"/>
              </a:rPr>
              <a:t>Simple reflex agents</a:t>
            </a:r>
            <a:r>
              <a:rPr lang="en-US" altLang="en-US" sz="2000">
                <a:latin typeface="Tahoma" panose="020B0604030504040204" pitchFamily="34" charset="0"/>
              </a:rPr>
              <a:t>  responds directly what it percepts.</a:t>
            </a:r>
            <a:endParaRPr lang="en-US" altLang="en-US" sz="2400">
              <a:latin typeface="Tahoma" panose="020B0604030504040204" pitchFamily="34" charset="0"/>
            </a:endParaRPr>
          </a:p>
          <a:p>
            <a:pPr lvl="1">
              <a:lnSpc>
                <a:spcPct val="90000"/>
              </a:lnSpc>
              <a:buClr>
                <a:schemeClr val="tx1"/>
              </a:buClr>
              <a:buFontTx/>
              <a:buNone/>
            </a:pPr>
            <a:endParaRPr lang="en-US" altLang="en-US" sz="2000">
              <a:latin typeface="Tahoma" panose="020B0604030504040204" pitchFamily="34" charset="0"/>
            </a:endParaRPr>
          </a:p>
          <a:p>
            <a:pPr>
              <a:lnSpc>
                <a:spcPct val="90000"/>
              </a:lnSpc>
              <a:buClr>
                <a:schemeClr val="tx1"/>
              </a:buClr>
            </a:pPr>
            <a:r>
              <a:rPr lang="en-US" altLang="en-US" sz="2000">
                <a:solidFill>
                  <a:srgbClr val="FD1B03"/>
                </a:solidFill>
                <a:latin typeface="Tahoma" panose="020B0604030504040204" pitchFamily="34" charset="0"/>
              </a:rPr>
              <a:t>Model-based reflex agents</a:t>
            </a:r>
            <a:r>
              <a:rPr lang="en-US" altLang="en-US" sz="2000">
                <a:latin typeface="Tahoma" panose="020B0604030504040204" pitchFamily="34" charset="0"/>
              </a:rPr>
              <a:t> maintain internal state to track aspects of the world that are not evident in the current percept.</a:t>
            </a:r>
            <a:endParaRPr lang="en-US" altLang="en-US" sz="2400">
              <a:latin typeface="Tahoma" panose="020B0604030504040204" pitchFamily="34" charset="0"/>
            </a:endParaRPr>
          </a:p>
          <a:p>
            <a:pPr lvl="2">
              <a:lnSpc>
                <a:spcPct val="90000"/>
              </a:lnSpc>
              <a:buClr>
                <a:schemeClr val="tx1"/>
              </a:buClr>
              <a:buFontTx/>
              <a:buNone/>
            </a:pPr>
            <a:r>
              <a:rPr lang="en-US" altLang="en-US" sz="2000">
                <a:latin typeface="Tahoma" panose="020B0604030504040204" pitchFamily="34" charset="0"/>
              </a:rPr>
              <a:t>For example: brake lights of vehicles at night.</a:t>
            </a:r>
          </a:p>
          <a:p>
            <a:pPr lvl="2">
              <a:lnSpc>
                <a:spcPct val="90000"/>
              </a:lnSpc>
              <a:buClr>
                <a:schemeClr val="tx1"/>
              </a:buClr>
              <a:buFontTx/>
              <a:buNone/>
            </a:pPr>
            <a:endParaRPr lang="en-US" altLang="en-US" sz="2000">
              <a:latin typeface="Tahoma" panose="020B0604030504040204" pitchFamily="34" charset="0"/>
            </a:endParaRPr>
          </a:p>
          <a:p>
            <a:pPr>
              <a:lnSpc>
                <a:spcPct val="90000"/>
              </a:lnSpc>
              <a:buClr>
                <a:schemeClr val="tx1"/>
              </a:buClr>
            </a:pPr>
            <a:r>
              <a:rPr lang="en-US" altLang="en-US" sz="2000">
                <a:solidFill>
                  <a:srgbClr val="FD1B03"/>
                </a:solidFill>
                <a:latin typeface="Tahoma" panose="020B0604030504040204" pitchFamily="34" charset="0"/>
              </a:rPr>
              <a:t>Goal-based agents</a:t>
            </a:r>
            <a:r>
              <a:rPr lang="en-US" altLang="en-US" sz="2000">
                <a:latin typeface="Tahoma" panose="020B0604030504040204" pitchFamily="34" charset="0"/>
              </a:rPr>
              <a:t> act to achieve their goals.</a:t>
            </a:r>
          </a:p>
          <a:p>
            <a:pPr lvl="1">
              <a:lnSpc>
                <a:spcPct val="90000"/>
              </a:lnSpc>
              <a:buClr>
                <a:schemeClr val="tx1"/>
              </a:buClr>
            </a:pPr>
            <a:r>
              <a:rPr lang="en-US" altLang="en-US" sz="2000">
                <a:latin typeface="Tahoma" panose="020B0604030504040204" pitchFamily="34" charset="0"/>
              </a:rPr>
              <a:t>Goal information needed to make decisions</a:t>
            </a:r>
          </a:p>
          <a:p>
            <a:pPr lvl="1">
              <a:lnSpc>
                <a:spcPct val="90000"/>
              </a:lnSpc>
              <a:buClr>
                <a:schemeClr val="tx1"/>
              </a:buClr>
              <a:buFontTx/>
              <a:buNone/>
            </a:pPr>
            <a:endParaRPr lang="en-US" altLang="en-US" sz="2000">
              <a:latin typeface="Tahoma" panose="020B0604030504040204" pitchFamily="34" charset="0"/>
            </a:endParaRPr>
          </a:p>
          <a:p>
            <a:pPr>
              <a:lnSpc>
                <a:spcPct val="90000"/>
              </a:lnSpc>
              <a:buClr>
                <a:schemeClr val="tx1"/>
              </a:buClr>
            </a:pPr>
            <a:r>
              <a:rPr lang="en-US" altLang="en-US" sz="2000">
                <a:solidFill>
                  <a:srgbClr val="FD1B03"/>
                </a:solidFill>
                <a:latin typeface="Tahoma" panose="020B0604030504040204" pitchFamily="34" charset="0"/>
              </a:rPr>
              <a:t>Utility-based agents</a:t>
            </a:r>
            <a:r>
              <a:rPr lang="en-US" altLang="en-US" sz="2000">
                <a:latin typeface="Tahoma" panose="020B0604030504040204" pitchFamily="34" charset="0"/>
              </a:rPr>
              <a:t> try to maximize their own expected “happiness”</a:t>
            </a:r>
          </a:p>
          <a:p>
            <a:pPr lvl="1">
              <a:lnSpc>
                <a:spcPct val="90000"/>
              </a:lnSpc>
            </a:pPr>
            <a:r>
              <a:rPr lang="en-US" altLang="en-US" sz="2000">
                <a:latin typeface="Tahoma" panose="020B0604030504040204" pitchFamily="34" charset="0"/>
              </a:rPr>
              <a:t>How well can the goal be achieved (degree of happiness)</a:t>
            </a:r>
          </a:p>
          <a:p>
            <a:pPr lvl="1">
              <a:lnSpc>
                <a:spcPct val="90000"/>
              </a:lnSpc>
            </a:pPr>
            <a:r>
              <a:rPr lang="en-US" altLang="en-US" sz="2000">
                <a:latin typeface="Tahoma" panose="020B0604030504040204" pitchFamily="34" charset="0"/>
              </a:rPr>
              <a:t>What to do if there are conflicting goals?</a:t>
            </a:r>
            <a:endParaRPr lang="en-US" altLang="en-US" sz="2400">
              <a:latin typeface="Tahoma" panose="020B0604030504040204" pitchFamily="34" charset="0"/>
            </a:endParaRPr>
          </a:p>
          <a:p>
            <a:pPr lvl="1">
              <a:lnSpc>
                <a:spcPct val="90000"/>
              </a:lnSpc>
            </a:pPr>
            <a:r>
              <a:rPr lang="en-US" altLang="en-US" sz="2000">
                <a:latin typeface="Tahoma" panose="020B0604030504040204" pitchFamily="34" charset="0"/>
              </a:rPr>
              <a:t>Which goal should be selected if several can be achieved?</a:t>
            </a:r>
          </a:p>
        </p:txBody>
      </p:sp>
      <p:sp>
        <p:nvSpPr>
          <p:cNvPr id="274436" name="Text Box 4"/>
          <p:cNvSpPr txBox="1">
            <a:spLocks noChangeArrowheads="1"/>
          </p:cNvSpPr>
          <p:nvPr/>
        </p:nvSpPr>
        <p:spPr bwMode="auto">
          <a:xfrm>
            <a:off x="381000" y="5900738"/>
            <a:ext cx="835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rgbClr val="0000FF"/>
                </a:solidFill>
              </a:rPr>
              <a:t>All agents can improve their performance through learning.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67538CE4-7BE2-4D2B-835E-27F00B41C64A}" type="slidenum">
              <a:rPr lang="en-US" altLang="en-US"/>
              <a:pPr/>
              <a:t>25</a:t>
            </a:fld>
            <a:endParaRPr lang="en-US" altLang="en-US"/>
          </a:p>
        </p:txBody>
      </p:sp>
      <p:sp>
        <p:nvSpPr>
          <p:cNvPr id="276482" name="AutoShape 2050"/>
          <p:cNvSpPr>
            <a:spLocks noChangeAspect="1" noChangeArrowheads="1"/>
          </p:cNvSpPr>
          <p:nvPr>
            <p:ph type="title"/>
          </p:nvPr>
        </p:nvSpPr>
        <p:spPr>
          <a:xfrm>
            <a:off x="1066800" y="381000"/>
            <a:ext cx="7620000" cy="457200"/>
          </a:xfrm>
        </p:spPr>
        <p:txBody>
          <a:bodyPr/>
          <a:lstStyle/>
          <a:p>
            <a:r>
              <a:rPr lang="en-US" altLang="en-US" sz="3200" b="1">
                <a:solidFill>
                  <a:srgbClr val="FD1B03"/>
                </a:solidFill>
                <a:latin typeface="Tahoma" panose="020B0604030504040204" pitchFamily="34" charset="0"/>
              </a:rPr>
              <a:t>Simple Reflex Agents</a:t>
            </a:r>
          </a:p>
        </p:txBody>
      </p:sp>
      <p:pic>
        <p:nvPicPr>
          <p:cNvPr id="276483" name="Picture 2051" descr="reflex-agent"/>
          <p:cNvPicPr>
            <a:picLocks noChangeAspect="1" noChangeArrowheads="1"/>
          </p:cNvPicPr>
          <p:nvPr/>
        </p:nvPicPr>
        <p:blipFill>
          <a:blip r:embed="rId2">
            <a:extLst>
              <a:ext uri="{28A0092B-C50C-407E-A947-70E740481C1C}">
                <a14:useLocalDpi xmlns:a14="http://schemas.microsoft.com/office/drawing/2010/main" val="0"/>
              </a:ext>
            </a:extLst>
          </a:blip>
          <a:srcRect r="37109" b="36359"/>
          <a:stretch>
            <a:fillRect/>
          </a:stretch>
        </p:blipFill>
        <p:spPr bwMode="auto">
          <a:xfrm>
            <a:off x="1371600" y="1600200"/>
            <a:ext cx="6548438" cy="4151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2D9611BF-9078-4315-B270-9B133667A74B}" type="slidenum">
              <a:rPr lang="en-US" altLang="en-US"/>
              <a:pPr/>
              <a:t>26</a:t>
            </a:fld>
            <a:endParaRPr lang="en-US" altLang="en-US"/>
          </a:p>
        </p:txBody>
      </p:sp>
      <p:sp>
        <p:nvSpPr>
          <p:cNvPr id="278530" name="AutoShape 2"/>
          <p:cNvSpPr>
            <a:spLocks noChangeAspect="1" noChangeArrowheads="1"/>
          </p:cNvSpPr>
          <p:nvPr>
            <p:ph type="title"/>
          </p:nvPr>
        </p:nvSpPr>
        <p:spPr>
          <a:xfrm>
            <a:off x="1066800" y="381000"/>
            <a:ext cx="7620000" cy="457200"/>
          </a:xfrm>
        </p:spPr>
        <p:txBody>
          <a:bodyPr/>
          <a:lstStyle/>
          <a:p>
            <a:r>
              <a:rPr lang="en-US" altLang="en-US" sz="3200" b="1">
                <a:solidFill>
                  <a:srgbClr val="FD1B03"/>
                </a:solidFill>
                <a:latin typeface="Tahoma" panose="020B0604030504040204" pitchFamily="34" charset="0"/>
              </a:rPr>
              <a:t>Model-Based Reflex Agents</a:t>
            </a:r>
          </a:p>
        </p:txBody>
      </p:sp>
      <p:pic>
        <p:nvPicPr>
          <p:cNvPr id="278531" name="Picture 3" descr="reflex-state-agent"/>
          <p:cNvPicPr>
            <a:picLocks noChangeAspect="1" noChangeArrowheads="1"/>
          </p:cNvPicPr>
          <p:nvPr/>
        </p:nvPicPr>
        <p:blipFill>
          <a:blip r:embed="rId2">
            <a:extLst>
              <a:ext uri="{28A0092B-C50C-407E-A947-70E740481C1C}">
                <a14:useLocalDpi xmlns:a14="http://schemas.microsoft.com/office/drawing/2010/main" val="0"/>
              </a:ext>
            </a:extLst>
          </a:blip>
          <a:srcRect t="59766"/>
          <a:stretch>
            <a:fillRect/>
          </a:stretch>
        </p:blipFill>
        <p:spPr bwMode="auto">
          <a:xfrm>
            <a:off x="1447800" y="1828800"/>
            <a:ext cx="6343650" cy="4081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47B13254-6A9A-430E-AF6C-0E15D5DBF434}" type="slidenum">
              <a:rPr lang="en-US" altLang="en-US"/>
              <a:pPr/>
              <a:t>27</a:t>
            </a:fld>
            <a:endParaRPr lang="en-US" altLang="en-US"/>
          </a:p>
        </p:txBody>
      </p:sp>
      <p:sp>
        <p:nvSpPr>
          <p:cNvPr id="279554" name="AutoShape 2"/>
          <p:cNvSpPr>
            <a:spLocks noChangeAspect="1" noChangeArrowheads="1"/>
          </p:cNvSpPr>
          <p:nvPr>
            <p:ph type="title"/>
          </p:nvPr>
        </p:nvSpPr>
        <p:spPr>
          <a:xfrm>
            <a:off x="990600" y="228600"/>
            <a:ext cx="7620000" cy="609600"/>
          </a:xfrm>
        </p:spPr>
        <p:txBody>
          <a:bodyPr/>
          <a:lstStyle/>
          <a:p>
            <a:r>
              <a:rPr lang="en-US" altLang="en-US" sz="3200" b="1">
                <a:solidFill>
                  <a:srgbClr val="FD1B03"/>
                </a:solidFill>
                <a:latin typeface="Tahoma" panose="020B0604030504040204" pitchFamily="34" charset="0"/>
              </a:rPr>
              <a:t>Goal-based agents</a:t>
            </a:r>
          </a:p>
        </p:txBody>
      </p:sp>
      <p:pic>
        <p:nvPicPr>
          <p:cNvPr id="279555" name="Picture 3" descr="goal-agent"/>
          <p:cNvPicPr>
            <a:picLocks noChangeAspect="1" noChangeArrowheads="1"/>
          </p:cNvPicPr>
          <p:nvPr/>
        </p:nvPicPr>
        <p:blipFill>
          <a:blip r:embed="rId2">
            <a:extLst>
              <a:ext uri="{28A0092B-C50C-407E-A947-70E740481C1C}">
                <a14:useLocalDpi xmlns:a14="http://schemas.microsoft.com/office/drawing/2010/main" val="0"/>
              </a:ext>
            </a:extLst>
          </a:blip>
          <a:srcRect r="37122" b="35599"/>
          <a:stretch>
            <a:fillRect/>
          </a:stretch>
        </p:blipFill>
        <p:spPr bwMode="auto">
          <a:xfrm>
            <a:off x="1371600" y="1828800"/>
            <a:ext cx="6324600" cy="406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324CA54E-FE15-454E-A812-2B8EA0284C4E}" type="slidenum">
              <a:rPr lang="en-US" altLang="en-US"/>
              <a:pPr/>
              <a:t>28</a:t>
            </a:fld>
            <a:endParaRPr lang="en-US" altLang="en-US"/>
          </a:p>
        </p:txBody>
      </p:sp>
      <p:sp>
        <p:nvSpPr>
          <p:cNvPr id="280578" name="AutoShape 2"/>
          <p:cNvSpPr>
            <a:spLocks noChangeAspect="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Utility-based agents</a:t>
            </a:r>
          </a:p>
        </p:txBody>
      </p:sp>
      <p:pic>
        <p:nvPicPr>
          <p:cNvPr id="280579" name="Picture 3" descr="utility-agent"/>
          <p:cNvPicPr>
            <a:picLocks noChangeAspect="1" noChangeArrowheads="1"/>
          </p:cNvPicPr>
          <p:nvPr/>
        </p:nvPicPr>
        <p:blipFill>
          <a:blip r:embed="rId2">
            <a:extLst>
              <a:ext uri="{28A0092B-C50C-407E-A947-70E740481C1C}">
                <a14:useLocalDpi xmlns:a14="http://schemas.microsoft.com/office/drawing/2010/main" val="0"/>
              </a:ext>
            </a:extLst>
          </a:blip>
          <a:srcRect r="37770" b="36278"/>
          <a:stretch>
            <a:fillRect/>
          </a:stretch>
        </p:blipFill>
        <p:spPr bwMode="auto">
          <a:xfrm>
            <a:off x="1371600" y="1752600"/>
            <a:ext cx="6324600" cy="405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B505B362-38F8-489C-BD43-2521A8ED60EB}" type="slidenum">
              <a:rPr lang="en-US" altLang="en-US"/>
              <a:pPr/>
              <a:t>29</a:t>
            </a:fld>
            <a:endParaRPr lang="en-US" altLang="en-US"/>
          </a:p>
        </p:txBody>
      </p:sp>
      <p:sp>
        <p:nvSpPr>
          <p:cNvPr id="286722" name="Rectangle 1026"/>
          <p:cNvSpPr>
            <a:spLocks noGrp="1" noChangeArrowheads="1"/>
          </p:cNvSpPr>
          <p:nvPr>
            <p:ph type="title"/>
          </p:nvPr>
        </p:nvSpPr>
        <p:spPr>
          <a:xfrm>
            <a:off x="990600" y="152400"/>
            <a:ext cx="7620000" cy="609600"/>
          </a:xfrm>
        </p:spPr>
        <p:txBody>
          <a:bodyPr/>
          <a:lstStyle/>
          <a:p>
            <a:r>
              <a:rPr lang="en-US" altLang="en-US" sz="3200" b="1">
                <a:solidFill>
                  <a:srgbClr val="FD1B03"/>
                </a:solidFill>
                <a:latin typeface="Tahoma" panose="020B0604030504040204" pitchFamily="34" charset="0"/>
              </a:rPr>
              <a:t>Summary</a:t>
            </a:r>
          </a:p>
        </p:txBody>
      </p:sp>
      <p:sp>
        <p:nvSpPr>
          <p:cNvPr id="286723" name="Rectangle 1027"/>
          <p:cNvSpPr>
            <a:spLocks noGrp="1" noChangeArrowheads="1"/>
          </p:cNvSpPr>
          <p:nvPr>
            <p:ph type="body" idx="1"/>
          </p:nvPr>
        </p:nvSpPr>
        <p:spPr>
          <a:xfrm>
            <a:off x="533400" y="1371600"/>
            <a:ext cx="8001000" cy="4953000"/>
          </a:xfrm>
        </p:spPr>
        <p:txBody>
          <a:bodyPr/>
          <a:lstStyle/>
          <a:p>
            <a:pPr algn="just"/>
            <a:r>
              <a:rPr lang="en-US" altLang="en-US" sz="2000" b="1">
                <a:latin typeface="Tahoma" panose="020B0604030504040204" pitchFamily="34" charset="0"/>
              </a:rPr>
              <a:t>Intelligent Agents:</a:t>
            </a:r>
          </a:p>
          <a:p>
            <a:pPr lvl="1" algn="just"/>
            <a:r>
              <a:rPr lang="en-US" altLang="en-US" sz="2000">
                <a:latin typeface="Tahoma" panose="020B0604030504040204" pitchFamily="34" charset="0"/>
              </a:rPr>
              <a:t>Anything that can be </a:t>
            </a:r>
            <a:r>
              <a:rPr lang="en-US" altLang="en-US" sz="2000" i="1">
                <a:solidFill>
                  <a:srgbClr val="CC3300"/>
                </a:solidFill>
                <a:latin typeface="Tahoma" panose="020B0604030504040204" pitchFamily="34" charset="0"/>
              </a:rPr>
              <a:t>viewed</a:t>
            </a:r>
            <a:r>
              <a:rPr lang="en-US" altLang="en-US" sz="2000" i="1">
                <a:latin typeface="Tahoma" panose="020B0604030504040204" pitchFamily="34" charset="0"/>
              </a:rPr>
              <a:t> as</a:t>
            </a:r>
            <a:r>
              <a:rPr lang="en-US" altLang="en-US" sz="2000">
                <a:latin typeface="Tahoma" panose="020B0604030504040204" pitchFamily="34" charset="0"/>
              </a:rPr>
              <a:t> </a:t>
            </a:r>
            <a:r>
              <a:rPr lang="en-US" altLang="en-US" sz="2000" b="1">
                <a:latin typeface="Tahoma" panose="020B0604030504040204" pitchFamily="34" charset="0"/>
              </a:rPr>
              <a:t>perceiving </a:t>
            </a:r>
            <a:r>
              <a:rPr lang="en-US" altLang="en-US" sz="2000">
                <a:latin typeface="Tahoma" panose="020B0604030504040204" pitchFamily="34" charset="0"/>
              </a:rPr>
              <a:t>its </a:t>
            </a:r>
            <a:r>
              <a:rPr lang="en-US" altLang="en-US" sz="2000" b="1">
                <a:latin typeface="Tahoma" panose="020B0604030504040204" pitchFamily="34" charset="0"/>
              </a:rPr>
              <a:t>environment</a:t>
            </a:r>
            <a:r>
              <a:rPr lang="en-US" altLang="en-US" sz="2000">
                <a:latin typeface="Tahoma" panose="020B0604030504040204" pitchFamily="34" charset="0"/>
              </a:rPr>
              <a:t> through </a:t>
            </a:r>
            <a:r>
              <a:rPr lang="en-US" altLang="en-US" sz="2000" b="1">
                <a:latin typeface="Tahoma" panose="020B0604030504040204" pitchFamily="34" charset="0"/>
              </a:rPr>
              <a:t>sensors</a:t>
            </a:r>
            <a:r>
              <a:rPr lang="en-US" altLang="en-US" sz="2000">
                <a:latin typeface="Tahoma" panose="020B0604030504040204" pitchFamily="34" charset="0"/>
              </a:rPr>
              <a:t> and </a:t>
            </a:r>
            <a:r>
              <a:rPr lang="en-US" altLang="en-US" sz="2000" b="1">
                <a:latin typeface="Tahoma" panose="020B0604030504040204" pitchFamily="34" charset="0"/>
              </a:rPr>
              <a:t>acting</a:t>
            </a:r>
            <a:r>
              <a:rPr lang="en-US" altLang="en-US" sz="2000">
                <a:latin typeface="Tahoma" panose="020B0604030504040204" pitchFamily="34" charset="0"/>
              </a:rPr>
              <a:t> upon that environment through its </a:t>
            </a:r>
            <a:r>
              <a:rPr lang="en-US" altLang="en-US" sz="2000" b="1">
                <a:latin typeface="Tahoma" panose="020B0604030504040204" pitchFamily="34" charset="0"/>
              </a:rPr>
              <a:t>effectors </a:t>
            </a:r>
            <a:r>
              <a:rPr lang="en-US" altLang="en-US" sz="2000">
                <a:latin typeface="Tahoma" panose="020B0604030504040204" pitchFamily="34" charset="0"/>
              </a:rPr>
              <a:t>to maximize progress towards its </a:t>
            </a:r>
            <a:r>
              <a:rPr lang="en-US" altLang="en-US" sz="2000" b="1">
                <a:latin typeface="Tahoma" panose="020B0604030504040204" pitchFamily="34" charset="0"/>
              </a:rPr>
              <a:t>goals</a:t>
            </a:r>
            <a:r>
              <a:rPr lang="en-US" altLang="en-US" sz="2000">
                <a:latin typeface="Tahoma" panose="020B0604030504040204" pitchFamily="34" charset="0"/>
              </a:rPr>
              <a:t>.</a:t>
            </a:r>
          </a:p>
          <a:p>
            <a:pPr lvl="1" algn="just"/>
            <a:r>
              <a:rPr lang="en-US" altLang="en-US" sz="2000">
                <a:latin typeface="Tahoma" panose="020B0604030504040204" pitchFamily="34" charset="0"/>
              </a:rPr>
              <a:t>Percepts, Actions, Goals, Environment</a:t>
            </a:r>
          </a:p>
          <a:p>
            <a:pPr lvl="1" algn="just"/>
            <a:r>
              <a:rPr lang="en-US" altLang="en-US" sz="2000">
                <a:latin typeface="Tahoma" panose="020B0604030504040204" pitchFamily="34" charset="0"/>
              </a:rPr>
              <a:t>Described as a Perception (sequence) to Action Mapping: </a:t>
            </a:r>
          </a:p>
          <a:p>
            <a:pPr lvl="1" algn="just">
              <a:buFontTx/>
              <a:buNone/>
            </a:pPr>
            <a:r>
              <a:rPr lang="en-US" altLang="en-US" sz="2000" i="1">
                <a:latin typeface="Tahoma" panose="020B0604030504040204" pitchFamily="34" charset="0"/>
              </a:rPr>
              <a:t>   f </a:t>
            </a:r>
            <a:r>
              <a:rPr lang="en-US" altLang="en-US" sz="2000">
                <a:latin typeface="Tahoma" panose="020B0604030504040204" pitchFamily="34" charset="0"/>
              </a:rPr>
              <a:t>: P* </a:t>
            </a:r>
            <a:r>
              <a:rPr lang="en-US" altLang="en-US" sz="2000">
                <a:latin typeface="Tahoma" panose="020B0604030504040204" pitchFamily="34" charset="0"/>
                <a:sym typeface="Symbol" panose="05050102010706020507" pitchFamily="18" charset="2"/>
              </a:rPr>
              <a:t> </a:t>
            </a:r>
            <a:r>
              <a:rPr lang="en-US" altLang="en-US" sz="2000">
                <a:latin typeface="Tahoma" panose="020B0604030504040204" pitchFamily="34" charset="0"/>
              </a:rPr>
              <a:t> A</a:t>
            </a:r>
          </a:p>
          <a:p>
            <a:pPr lvl="1" algn="just"/>
            <a:r>
              <a:rPr lang="en-US" altLang="en-US" sz="2000">
                <a:latin typeface="Tahoma" panose="020B0604030504040204" pitchFamily="34" charset="0"/>
              </a:rPr>
              <a:t>Using look-up-table, closed form, etc.</a:t>
            </a:r>
          </a:p>
          <a:p>
            <a:pPr lvl="1" algn="just"/>
            <a:endParaRPr lang="en-US" altLang="en-US" sz="2000">
              <a:latin typeface="Tahoma" panose="020B0604030504040204" pitchFamily="34" charset="0"/>
            </a:endParaRPr>
          </a:p>
          <a:p>
            <a:pPr algn="just"/>
            <a:r>
              <a:rPr lang="en-US" altLang="en-US" sz="2000" b="1">
                <a:latin typeface="Tahoma" panose="020B0604030504040204" pitchFamily="34" charset="0"/>
              </a:rPr>
              <a:t>Rational Action:</a:t>
            </a:r>
            <a:r>
              <a:rPr lang="en-US" altLang="en-US" sz="2000">
                <a:latin typeface="Tahoma" panose="020B0604030504040204" pitchFamily="34" charset="0"/>
              </a:rPr>
              <a:t> The action that maximizes the expected value of the performance measure </a:t>
            </a:r>
            <a:r>
              <a:rPr lang="en-US" altLang="en-US" sz="2000" u="sng">
                <a:latin typeface="Tahoma" panose="020B0604030504040204" pitchFamily="34" charset="0"/>
              </a:rPr>
              <a:t>given the percept sequence to date</a:t>
            </a:r>
            <a:endParaRPr lang="en-US" altLang="en-US" sz="2000">
              <a:latin typeface="Tahoma" panose="020B0604030504040204" pitchFamily="34" charset="0"/>
            </a:endParaRPr>
          </a:p>
          <a:p>
            <a:pPr algn="just"/>
            <a:r>
              <a:rPr lang="en-US" altLang="en-US" sz="2000" b="1">
                <a:latin typeface="Tahoma" panose="020B0604030504040204" pitchFamily="34" charset="0"/>
              </a:rPr>
              <a:t>Agent Types:</a:t>
            </a:r>
            <a:r>
              <a:rPr lang="en-US" altLang="en-US" sz="2000">
                <a:latin typeface="Tahoma" panose="020B0604030504040204" pitchFamily="34" charset="0"/>
              </a:rPr>
              <a:t> Simple reflex, model-based reflex, goal-based, utility-based.</a:t>
            </a:r>
            <a:endParaRPr lang="en-US" altLang="en-US" sz="2000" b="1">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0DA56841-11FB-4395-B841-4E681B75E235}" type="slidenum">
              <a:rPr lang="en-US" altLang="en-US"/>
              <a:pPr/>
              <a:t>3</a:t>
            </a:fld>
            <a:endParaRPr lang="en-US" altLang="en-US"/>
          </a:p>
        </p:txBody>
      </p:sp>
      <p:sp>
        <p:nvSpPr>
          <p:cNvPr id="292866" name="Rectangle 2"/>
          <p:cNvSpPr>
            <a:spLocks noChangeArrowheads="1"/>
          </p:cNvSpPr>
          <p:nvPr/>
        </p:nvSpPr>
        <p:spPr bwMode="auto">
          <a:xfrm>
            <a:off x="381000" y="381000"/>
            <a:ext cx="8458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3200" b="1">
                <a:solidFill>
                  <a:srgbClr val="FD1B03"/>
                </a:solidFill>
                <a:latin typeface="Tahoma" panose="020B0604030504040204" pitchFamily="34" charset="0"/>
                <a:ea typeface="ＭＳ Ｐゴシック" panose="020B0600070205080204" pitchFamily="34" charset="-128"/>
              </a:rPr>
              <a:t>Intelligent Agents and Environments</a:t>
            </a:r>
          </a:p>
        </p:txBody>
      </p:sp>
      <p:sp>
        <p:nvSpPr>
          <p:cNvPr id="29286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pic>
        <p:nvPicPr>
          <p:cNvPr id="292869" name="Picture 5"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4953000" cy="2098675"/>
          </a:xfrm>
          <a:prstGeom prst="rect">
            <a:avLst/>
          </a:prstGeom>
          <a:noFill/>
          <a:extLst>
            <a:ext uri="{909E8E84-426E-40DD-AFC4-6F175D3DCCD1}">
              <a14:hiddenFill xmlns:a14="http://schemas.microsoft.com/office/drawing/2010/main">
                <a:solidFill>
                  <a:srgbClr val="FFFFFF"/>
                </a:solidFill>
              </a14:hiddenFill>
            </a:ext>
          </a:extLst>
        </p:spPr>
      </p:pic>
      <p:sp>
        <p:nvSpPr>
          <p:cNvPr id="292870" name="Rectangle 6"/>
          <p:cNvSpPr>
            <a:spLocks noChangeArrowheads="1"/>
          </p:cNvSpPr>
          <p:nvPr/>
        </p:nvSpPr>
        <p:spPr bwMode="auto">
          <a:xfrm>
            <a:off x="533400" y="3810000"/>
            <a:ext cx="8153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r>
              <a:rPr lang="en-US" altLang="en-US" sz="2000">
                <a:latin typeface="Tahoma" panose="020B0604030504040204" pitchFamily="34" charset="0"/>
              </a:rPr>
              <a:t>The </a:t>
            </a:r>
            <a:r>
              <a:rPr lang="en-US" altLang="en-US" sz="2000">
                <a:solidFill>
                  <a:srgbClr val="FF0000"/>
                </a:solidFill>
                <a:latin typeface="Tahoma" panose="020B0604030504040204" pitchFamily="34" charset="0"/>
              </a:rPr>
              <a:t>agent</a:t>
            </a:r>
            <a:r>
              <a:rPr lang="en-US" altLang="en-US" sz="2000">
                <a:latin typeface="Tahoma" panose="020B0604030504040204" pitchFamily="34" charset="0"/>
              </a:rPr>
              <a:t> </a:t>
            </a:r>
            <a:r>
              <a:rPr lang="en-US" altLang="en-US" sz="2000">
                <a:solidFill>
                  <a:srgbClr val="FF0000"/>
                </a:solidFill>
                <a:latin typeface="Tahoma" panose="020B0604030504040204" pitchFamily="34" charset="0"/>
              </a:rPr>
              <a:t>function</a:t>
            </a:r>
            <a:r>
              <a:rPr lang="en-US" altLang="en-US" sz="2000">
                <a:latin typeface="Tahoma" panose="020B0604030504040204" pitchFamily="34" charset="0"/>
              </a:rPr>
              <a:t> maps from percept histories to actions:
</a:t>
            </a:r>
          </a:p>
          <a:p>
            <a:pPr algn="ctr">
              <a:lnSpc>
                <a:spcPct val="90000"/>
              </a:lnSpc>
              <a:spcBef>
                <a:spcPct val="20000"/>
              </a:spcBef>
            </a:pPr>
            <a:r>
              <a:rPr lang="en-US" altLang="en-US" sz="2000">
                <a:latin typeface="Tahoma" panose="020B0604030504040204" pitchFamily="34" charset="0"/>
              </a:rPr>
              <a:t>[</a:t>
            </a:r>
            <a:r>
              <a:rPr lang="en-US" altLang="en-US" sz="2000" i="1">
                <a:latin typeface="Tahoma" panose="020B0604030504040204" pitchFamily="34" charset="0"/>
              </a:rPr>
              <a:t>f</a:t>
            </a:r>
            <a:r>
              <a:rPr lang="en-US" altLang="en-US" sz="2000">
                <a:latin typeface="Tahoma" panose="020B0604030504040204" pitchFamily="34" charset="0"/>
              </a:rPr>
              <a:t>: P* </a:t>
            </a:r>
            <a:r>
              <a:rPr lang="en-US" altLang="en-US" sz="2000">
                <a:latin typeface="Tahoma" panose="020B0604030504040204" pitchFamily="34" charset="0"/>
                <a:sym typeface="Wingdings" panose="05000000000000000000" pitchFamily="2" charset="2"/>
              </a:rPr>
              <a:t> </a:t>
            </a:r>
            <a:r>
              <a:rPr lang="en-US" altLang="en-US" sz="2000">
                <a:latin typeface="Tahoma" panose="020B0604030504040204" pitchFamily="34" charset="0"/>
              </a:rPr>
              <a:t>A]
</a:t>
            </a:r>
          </a:p>
          <a:p>
            <a:pPr algn="ctr">
              <a:lnSpc>
                <a:spcPct val="90000"/>
              </a:lnSpc>
              <a:spcBef>
                <a:spcPct val="20000"/>
              </a:spcBef>
            </a:pPr>
            <a:endParaRPr lang="en-US" altLang="en-US" sz="2000">
              <a:latin typeface="Tahoma" panose="020B0604030504040204" pitchFamily="34" charset="0"/>
            </a:endParaRPr>
          </a:p>
          <a:p>
            <a:pPr>
              <a:lnSpc>
                <a:spcPct val="90000"/>
              </a:lnSpc>
              <a:spcBef>
                <a:spcPct val="20000"/>
              </a:spcBef>
              <a:buFontTx/>
              <a:buChar char="•"/>
            </a:pPr>
            <a:r>
              <a:rPr lang="en-US" altLang="en-US" sz="2000">
                <a:latin typeface="Tahoma" panose="020B0604030504040204" pitchFamily="34" charset="0"/>
              </a:rPr>
              <a:t>The </a:t>
            </a:r>
            <a:r>
              <a:rPr lang="en-US" altLang="en-US" sz="2000">
                <a:solidFill>
                  <a:srgbClr val="FF0000"/>
                </a:solidFill>
                <a:latin typeface="Tahoma" panose="020B0604030504040204" pitchFamily="34" charset="0"/>
              </a:rPr>
              <a:t>agent</a:t>
            </a:r>
            <a:r>
              <a:rPr lang="en-US" altLang="en-US" sz="2000">
                <a:latin typeface="Tahoma" panose="020B0604030504040204" pitchFamily="34" charset="0"/>
              </a:rPr>
              <a:t> </a:t>
            </a:r>
            <a:r>
              <a:rPr lang="en-US" altLang="en-US" sz="2000">
                <a:solidFill>
                  <a:srgbClr val="FF0000"/>
                </a:solidFill>
                <a:latin typeface="Tahoma" panose="020B0604030504040204" pitchFamily="34" charset="0"/>
              </a:rPr>
              <a:t>program</a:t>
            </a:r>
            <a:r>
              <a:rPr lang="en-US" altLang="en-US" sz="2000">
                <a:latin typeface="Tahoma" panose="020B0604030504040204" pitchFamily="34" charset="0"/>
              </a:rPr>
              <a:t> runs on the physical </a:t>
            </a:r>
            <a:r>
              <a:rPr lang="en-US" altLang="en-US" sz="2000">
                <a:solidFill>
                  <a:srgbClr val="FF0000"/>
                </a:solidFill>
                <a:latin typeface="Tahoma" panose="020B0604030504040204" pitchFamily="34" charset="0"/>
              </a:rPr>
              <a:t>architecture</a:t>
            </a:r>
            <a:r>
              <a:rPr lang="en-US" altLang="en-US" sz="2000">
                <a:latin typeface="Tahoma" panose="020B0604030504040204" pitchFamily="34" charset="0"/>
              </a:rPr>
              <a:t> to produce </a:t>
            </a:r>
            <a:r>
              <a:rPr lang="en-US" altLang="en-US" sz="2000" i="1">
                <a:latin typeface="Tahoma" panose="020B0604030504040204" pitchFamily="34" charset="0"/>
              </a:rPr>
              <a:t>f</a:t>
            </a:r>
            <a:r>
              <a:rPr lang="en-US" altLang="en-US" sz="2000">
                <a:latin typeface="Tahoma" panose="020B0604030504040204" pitchFamily="34" charset="0"/>
              </a:rPr>
              <a:t>
</a:t>
            </a:r>
          </a:p>
          <a:p>
            <a:pPr>
              <a:lnSpc>
                <a:spcPct val="90000"/>
              </a:lnSpc>
              <a:spcBef>
                <a:spcPct val="20000"/>
              </a:spcBef>
            </a:pPr>
            <a:endParaRPr lang="en-US" altLang="en-US" sz="2000">
              <a:latin typeface="Tahoma" panose="020B0604030504040204" pitchFamily="34" charset="0"/>
            </a:endParaRPr>
          </a:p>
          <a:p>
            <a:pPr>
              <a:lnSpc>
                <a:spcPct val="90000"/>
              </a:lnSpc>
              <a:spcBef>
                <a:spcPct val="20000"/>
              </a:spcBef>
              <a:buFontTx/>
              <a:buChar char="•"/>
            </a:pPr>
            <a:r>
              <a:rPr lang="en-US" altLang="en-US" sz="2000">
                <a:latin typeface="Tahoma" panose="020B0604030504040204" pitchFamily="34" charset="0"/>
              </a:rPr>
              <a:t> agent = architecture + program
</a:t>
            </a:r>
          </a:p>
          <a:p>
            <a:pPr>
              <a:lnSpc>
                <a:spcPct val="90000"/>
              </a:lnSpc>
              <a:spcBef>
                <a:spcPct val="20000"/>
              </a:spcBef>
            </a:pPr>
            <a:endParaRPr lang="en-US" altLang="en-US" sz="20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88CBC6E2-7395-46D6-BB5C-261E4B571070}" type="slidenum">
              <a:rPr lang="en-US" altLang="en-US"/>
              <a:pPr/>
              <a:t>4</a:t>
            </a:fld>
            <a:endParaRPr lang="en-US" altLang="en-US"/>
          </a:p>
        </p:txBody>
      </p:sp>
      <p:sp>
        <p:nvSpPr>
          <p:cNvPr id="244738" name="Rectangle 2"/>
          <p:cNvSpPr>
            <a:spLocks noGrp="1" noChangeArrowheads="1"/>
          </p:cNvSpPr>
          <p:nvPr>
            <p:ph type="body" idx="1"/>
          </p:nvPr>
        </p:nvSpPr>
        <p:spPr>
          <a:xfrm>
            <a:off x="457200" y="1295400"/>
            <a:ext cx="7924800" cy="1981200"/>
          </a:xfrm>
        </p:spPr>
        <p:txBody>
          <a:bodyPr/>
          <a:lstStyle/>
          <a:p>
            <a:pPr algn="just"/>
            <a:r>
              <a:rPr lang="en-US" altLang="en-US" sz="2400">
                <a:latin typeface="Tahoma" panose="020B0604030504040204" pitchFamily="34" charset="0"/>
              </a:rPr>
              <a:t>Human mind is a network of thousands or millions of agents working in parallel. To produce real artificial intelligence, we should build computer systems that also contain many agents and systems for arbitrating among the agents' competing results. </a:t>
            </a:r>
          </a:p>
        </p:txBody>
      </p:sp>
      <p:sp>
        <p:nvSpPr>
          <p:cNvPr id="244739" name="Rectangle 3"/>
          <p:cNvSpPr>
            <a:spLocks noGrp="1" noChangeArrowheads="1"/>
          </p:cNvSpPr>
          <p:nvPr>
            <p:ph type="title"/>
          </p:nvPr>
        </p:nvSpPr>
        <p:spPr>
          <a:xfrm>
            <a:off x="381000" y="381000"/>
            <a:ext cx="8382000" cy="457200"/>
          </a:xfrm>
        </p:spPr>
        <p:txBody>
          <a:bodyPr/>
          <a:lstStyle/>
          <a:p>
            <a:r>
              <a:rPr lang="en-US" altLang="en-US" sz="2800" b="1">
                <a:solidFill>
                  <a:srgbClr val="FD1B03"/>
                </a:solidFill>
                <a:latin typeface="Tahoma" panose="020B0604030504040204" pitchFamily="34" charset="0"/>
              </a:rPr>
              <a:t>Intelligent Agents and Artificial Intelligence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6E2587DF-965C-49EE-89AA-2B97A8649277}" type="slidenum">
              <a:rPr lang="en-US" altLang="en-US"/>
              <a:pPr/>
              <a:t>5</a:t>
            </a:fld>
            <a:endParaRPr lang="en-US" altLang="en-US"/>
          </a:p>
        </p:txBody>
      </p:sp>
      <p:sp>
        <p:nvSpPr>
          <p:cNvPr id="290818"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Rational Agents</a:t>
            </a:r>
          </a:p>
        </p:txBody>
      </p:sp>
      <p:sp>
        <p:nvSpPr>
          <p:cNvPr id="290819" name="Rectangle 3"/>
          <p:cNvSpPr>
            <a:spLocks noGrp="1" noChangeArrowheads="1"/>
          </p:cNvSpPr>
          <p:nvPr>
            <p:ph type="body" idx="1"/>
          </p:nvPr>
        </p:nvSpPr>
        <p:spPr>
          <a:xfrm>
            <a:off x="685800" y="1295400"/>
            <a:ext cx="7620000" cy="3124200"/>
          </a:xfrm>
        </p:spPr>
        <p:txBody>
          <a:bodyPr/>
          <a:lstStyle/>
          <a:p>
            <a:pPr algn="just">
              <a:lnSpc>
                <a:spcPct val="90000"/>
              </a:lnSpc>
              <a:buClr>
                <a:schemeClr val="tx1"/>
              </a:buClr>
            </a:pPr>
            <a:r>
              <a:rPr lang="en-US" altLang="en-US" sz="1800">
                <a:solidFill>
                  <a:srgbClr val="FD1B03"/>
                </a:solidFill>
                <a:latin typeface="Tahoma" panose="020B0604030504040204" pitchFamily="34" charset="0"/>
              </a:rPr>
              <a:t>Rational behavior</a:t>
            </a:r>
            <a:r>
              <a:rPr lang="en-US" altLang="en-US" sz="1800">
                <a:latin typeface="Tahoma" panose="020B0604030504040204" pitchFamily="34" charset="0"/>
              </a:rPr>
              <a:t>: doing the right thing, which means maximization of goal achievement with the available information.</a:t>
            </a:r>
          </a:p>
          <a:p>
            <a:pPr algn="just">
              <a:lnSpc>
                <a:spcPct val="90000"/>
              </a:lnSpc>
              <a:buClr>
                <a:schemeClr val="tx1"/>
              </a:buClr>
            </a:pPr>
            <a:endParaRPr lang="en-US" altLang="en-US" sz="1800">
              <a:latin typeface="Tahoma" panose="020B0604030504040204" pitchFamily="34" charset="0"/>
            </a:endParaRPr>
          </a:p>
          <a:p>
            <a:pPr algn="just">
              <a:lnSpc>
                <a:spcPct val="80000"/>
              </a:lnSpc>
              <a:buClr>
                <a:schemeClr val="tx1"/>
              </a:buClr>
            </a:pPr>
            <a:r>
              <a:rPr lang="en-US" altLang="en-US" sz="1800">
                <a:latin typeface="Tahoma" panose="020B0604030504040204" pitchFamily="34" charset="0"/>
              </a:rPr>
              <a:t>An </a:t>
            </a:r>
            <a:r>
              <a:rPr lang="en-US" altLang="en-US" sz="1800">
                <a:solidFill>
                  <a:srgbClr val="FF0000"/>
                </a:solidFill>
                <a:latin typeface="Tahoma" panose="020B0604030504040204" pitchFamily="34" charset="0"/>
              </a:rPr>
              <a:t>agent</a:t>
            </a:r>
            <a:r>
              <a:rPr lang="en-US" altLang="en-US" sz="1800">
                <a:latin typeface="Tahoma" panose="020B0604030504040204" pitchFamily="34" charset="0"/>
              </a:rPr>
              <a:t> is an entity that perceives and acts. </a:t>
            </a:r>
          </a:p>
          <a:p>
            <a:pPr algn="just">
              <a:lnSpc>
                <a:spcPct val="80000"/>
              </a:lnSpc>
              <a:buClr>
                <a:schemeClr val="tx1"/>
              </a:buClr>
            </a:pPr>
            <a:endParaRPr lang="en-US" altLang="en-US" sz="1800">
              <a:latin typeface="Tahoma" panose="020B0604030504040204" pitchFamily="34" charset="0"/>
            </a:endParaRPr>
          </a:p>
          <a:p>
            <a:pPr algn="just">
              <a:lnSpc>
                <a:spcPct val="80000"/>
              </a:lnSpc>
              <a:buClr>
                <a:schemeClr val="tx1"/>
              </a:buClr>
            </a:pPr>
            <a:r>
              <a:rPr lang="en-US" altLang="en-US" sz="1800">
                <a:latin typeface="Tahoma" panose="020B0604030504040204" pitchFamily="34" charset="0"/>
              </a:rPr>
              <a:t>In brief,</a:t>
            </a:r>
            <a:r>
              <a:rPr lang="en-US" altLang="en-US" sz="1800">
                <a:solidFill>
                  <a:srgbClr val="FD1B03"/>
                </a:solidFill>
                <a:latin typeface="Tahoma" panose="020B0604030504040204" pitchFamily="34" charset="0"/>
              </a:rPr>
              <a:t> a rational agent</a:t>
            </a:r>
            <a:r>
              <a:rPr lang="en-US" altLang="en-US" sz="1800">
                <a:latin typeface="Tahoma" panose="020B0604030504040204" pitchFamily="34" charset="0"/>
              </a:rPr>
              <a:t> shows the rational behavior, i.e., it does the right thing.
</a:t>
            </a:r>
          </a:p>
          <a:p>
            <a:pPr algn="just">
              <a:lnSpc>
                <a:spcPct val="80000"/>
              </a:lnSpc>
              <a:buClr>
                <a:schemeClr val="tx1"/>
              </a:buClr>
            </a:pPr>
            <a:endParaRPr lang="en-US" altLang="en-US" sz="1800">
              <a:latin typeface="Tahoma" panose="020B0604030504040204" pitchFamily="34" charset="0"/>
            </a:endParaRPr>
          </a:p>
          <a:p>
            <a:pPr algn="just">
              <a:lnSpc>
                <a:spcPct val="80000"/>
              </a:lnSpc>
              <a:buClr>
                <a:schemeClr val="tx1"/>
              </a:buClr>
            </a:pPr>
            <a:r>
              <a:rPr lang="en-US" altLang="en-US" sz="1800">
                <a:latin typeface="Tahoma" panose="020B0604030504040204" pitchFamily="34" charset="0"/>
              </a:rPr>
              <a:t>For each possible percept sequence, </a:t>
            </a:r>
            <a:r>
              <a:rPr lang="en-US" altLang="en-US" sz="1800">
                <a:solidFill>
                  <a:srgbClr val="FD1B03"/>
                </a:solidFill>
                <a:latin typeface="Tahoma" panose="020B0604030504040204" pitchFamily="34" charset="0"/>
              </a:rPr>
              <a:t>a rational agent</a:t>
            </a:r>
            <a:r>
              <a:rPr lang="en-US" altLang="en-US" sz="1800">
                <a:latin typeface="Tahoma" panose="020B0604030504040204" pitchFamily="34" charset="0"/>
              </a:rPr>
              <a:t> should select an action that is expected to maximize its performance measure, given the evidence provided by the percept sequence and whatever built-in knowledge the agent has.</a:t>
            </a:r>
          </a:p>
          <a:p>
            <a:pPr algn="just">
              <a:lnSpc>
                <a:spcPct val="80000"/>
              </a:lnSpc>
              <a:buClr>
                <a:schemeClr val="tx1"/>
              </a:buClr>
            </a:pPr>
            <a:endParaRPr lang="en-US" altLang="en-US" sz="1800">
              <a:latin typeface="Tahoma" panose="020B0604030504040204" pitchFamily="34" charset="0"/>
            </a:endParaRPr>
          </a:p>
          <a:p>
            <a:pPr algn="just">
              <a:lnSpc>
                <a:spcPct val="80000"/>
              </a:lnSpc>
              <a:buClr>
                <a:schemeClr val="tx1"/>
              </a:buClr>
            </a:pPr>
            <a:r>
              <a:rPr lang="en-US" altLang="en-US" sz="1800">
                <a:latin typeface="Tahoma" panose="020B0604030504040204" pitchFamily="34" charset="0"/>
              </a:rPr>
              <a:t>The course AI is about designing rational agents.
</a:t>
            </a:r>
          </a:p>
          <a:p>
            <a:pPr algn="just">
              <a:lnSpc>
                <a:spcPct val="80000"/>
              </a:lnSpc>
              <a:buClr>
                <a:schemeClr val="tx1"/>
              </a:buClr>
            </a:pPr>
            <a:endParaRPr lang="en-US" altLang="en-US" sz="1800">
              <a:latin typeface="Tahoma" panose="020B0604030504040204" pitchFamily="34" charset="0"/>
            </a:endParaRPr>
          </a:p>
          <a:p>
            <a:pPr algn="just">
              <a:lnSpc>
                <a:spcPct val="80000"/>
              </a:lnSpc>
              <a:buClr>
                <a:schemeClr val="tx1"/>
              </a:buClr>
            </a:pPr>
            <a:r>
              <a:rPr lang="en-US" altLang="en-US" sz="1800">
                <a:latin typeface="Tahoma" panose="020B0604030504040204" pitchFamily="34" charset="0"/>
              </a:rPr>
              <a:t>Computational limitations make perfect rationality unachievable.</a:t>
            </a:r>
          </a:p>
          <a:p>
            <a:pPr lvl="1" algn="just">
              <a:lnSpc>
                <a:spcPct val="80000"/>
              </a:lnSpc>
              <a:buClr>
                <a:schemeClr val="tx1"/>
              </a:buClr>
              <a:buFontTx/>
              <a:buNone/>
            </a:pPr>
            <a:r>
              <a:rPr lang="en-US" altLang="en-US" sz="1800">
                <a:latin typeface="Tahoma" panose="020B0604030504040204" pitchFamily="34" charset="0"/>
                <a:cs typeface="Arial" panose="020B0604020202020204" pitchFamily="34" charset="0"/>
                <a:sym typeface="Wingdings" panose="05000000000000000000" pitchFamily="2" charset="2"/>
              </a:rPr>
              <a:t> </a:t>
            </a:r>
            <a:r>
              <a:rPr lang="en-US" altLang="en-US" sz="1800">
                <a:latin typeface="Tahoma" panose="020B0604030504040204" pitchFamily="34" charset="0"/>
              </a:rPr>
              <a:t>design best </a:t>
            </a:r>
            <a:r>
              <a:rPr lang="en-US" altLang="en-US" sz="1800">
                <a:solidFill>
                  <a:srgbClr val="FF0000"/>
                </a:solidFill>
                <a:latin typeface="Tahoma" panose="020B0604030504040204" pitchFamily="34" charset="0"/>
              </a:rPr>
              <a:t>program</a:t>
            </a:r>
            <a:r>
              <a:rPr lang="en-US" altLang="en-US" sz="1800">
                <a:latin typeface="Tahoma" panose="020B0604030504040204" pitchFamily="34" charset="0"/>
              </a:rPr>
              <a:t> for given machine resources.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1834570C-B28B-4150-B028-8C23DD611FA0}" type="slidenum">
              <a:rPr lang="en-US" altLang="en-US"/>
              <a:pPr/>
              <a:t>6</a:t>
            </a:fld>
            <a:endParaRPr lang="en-US" altLang="en-US"/>
          </a:p>
        </p:txBody>
      </p:sp>
      <p:sp>
        <p:nvSpPr>
          <p:cNvPr id="294915" name="Rectangle 3"/>
          <p:cNvSpPr>
            <a:spLocks noGrp="1" noChangeArrowheads="1"/>
          </p:cNvSpPr>
          <p:nvPr>
            <p:ph type="body" idx="1"/>
          </p:nvPr>
        </p:nvSpPr>
        <p:spPr>
          <a:xfrm>
            <a:off x="457200" y="1752600"/>
            <a:ext cx="8229600" cy="1981200"/>
          </a:xfrm>
        </p:spPr>
        <p:txBody>
          <a:bodyPr/>
          <a:lstStyle/>
          <a:p>
            <a:pPr algn="just"/>
            <a:r>
              <a:rPr lang="en-US" altLang="en-US" sz="2000">
                <a:latin typeface="Tahoma" panose="020B0604030504040204" pitchFamily="34" charset="0"/>
              </a:rPr>
              <a:t>An agent should strive to "do the right thing," based on what it can perceive and the actions it can perform. The right action is the one that will cause the agent to be most successful.</a:t>
            </a:r>
          </a:p>
          <a:p>
            <a:pPr algn="just"/>
            <a:r>
              <a:rPr lang="en-US" altLang="en-US" sz="2000">
                <a:latin typeface="Tahoma" panose="020B0604030504040204" pitchFamily="34" charset="0"/>
              </a:rPr>
              <a:t>Performance measure: An objective criterion for success of an agent's behavior.</a:t>
            </a:r>
          </a:p>
        </p:txBody>
      </p:sp>
      <p:sp>
        <p:nvSpPr>
          <p:cNvPr id="294916" name="Rectangle 4"/>
          <p:cNvSpPr>
            <a:spLocks noChangeArrowheads="1"/>
          </p:cNvSpPr>
          <p:nvPr/>
        </p:nvSpPr>
        <p:spPr bwMode="auto">
          <a:xfrm>
            <a:off x="2819400" y="304800"/>
            <a:ext cx="3421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3200" b="1">
                <a:solidFill>
                  <a:srgbClr val="FD1B03"/>
                </a:solidFill>
                <a:ea typeface="ＭＳ Ｐゴシック" panose="020B0600070205080204" pitchFamily="34" charset="-128"/>
              </a:rPr>
              <a:t>Rational Agents</a:t>
            </a:r>
            <a:endParaRPr lang="en-US" altLang="en-US" sz="3200" b="1">
              <a:solidFill>
                <a:srgbClr val="FD1B03"/>
              </a:solidFill>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0D6D68A3-B3C6-4744-A63F-F3FB8DD87F67}" type="slidenum">
              <a:rPr lang="en-US" altLang="en-US"/>
              <a:pPr/>
              <a:t>7</a:t>
            </a:fld>
            <a:endParaRPr lang="en-US" altLang="en-US"/>
          </a:p>
        </p:txBody>
      </p:sp>
      <p:sp>
        <p:nvSpPr>
          <p:cNvPr id="243715" name="Rectangle 3"/>
          <p:cNvSpPr>
            <a:spLocks noChangeArrowheads="1"/>
          </p:cNvSpPr>
          <p:nvPr/>
        </p:nvSpPr>
        <p:spPr bwMode="auto">
          <a:xfrm>
            <a:off x="533400" y="13716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en-US" altLang="en-US" sz="2000">
                <a:latin typeface="Tahoma" panose="020B0604030504040204" pitchFamily="34" charset="0"/>
              </a:rPr>
              <a:t>Rationality indicates doing the right thing, which means maximization of goal achievement with the available information.</a:t>
            </a:r>
            <a:endParaRPr lang="en-US" altLang="en-US" sz="2000" b="1">
              <a:latin typeface="Tahoma" panose="020B0604030504040204" pitchFamily="34" charset="0"/>
            </a:endParaRPr>
          </a:p>
          <a:p>
            <a:pPr algn="just">
              <a:buFontTx/>
              <a:buNone/>
            </a:pPr>
            <a:endParaRPr lang="en-US" altLang="en-US" sz="2000" b="1">
              <a:latin typeface="Tahoma" panose="020B0604030504040204" pitchFamily="34" charset="0"/>
            </a:endParaRPr>
          </a:p>
          <a:p>
            <a:pPr algn="just">
              <a:buFontTx/>
              <a:buNone/>
            </a:pPr>
            <a:endParaRPr lang="en-US" altLang="en-US" sz="2000" b="1">
              <a:latin typeface="Tahoma" panose="020B0604030504040204" pitchFamily="34" charset="0"/>
            </a:endParaRPr>
          </a:p>
          <a:p>
            <a:pPr algn="just">
              <a:buFontTx/>
              <a:buNone/>
            </a:pPr>
            <a:r>
              <a:rPr lang="en-US" altLang="en-US" sz="2000" b="1">
                <a:latin typeface="Tahoma" panose="020B0604030504040204" pitchFamily="34" charset="0"/>
              </a:rPr>
              <a:t>Rationality depends on the following four things:</a:t>
            </a:r>
          </a:p>
          <a:p>
            <a:pPr algn="just"/>
            <a:r>
              <a:rPr lang="en-US" altLang="en-US" sz="2000">
                <a:latin typeface="Tahoma" panose="020B0604030504040204" pitchFamily="34" charset="0"/>
              </a:rPr>
              <a:t>The performance measure (evaluation of the behavior of the agent in an environment) that defines the criterion of success of an agent.</a:t>
            </a:r>
          </a:p>
          <a:p>
            <a:pPr algn="just"/>
            <a:r>
              <a:rPr lang="en-US" altLang="en-US" sz="2000">
                <a:latin typeface="Tahoma" panose="020B0604030504040204" pitchFamily="34" charset="0"/>
              </a:rPr>
              <a:t>The agent’s prior knowledge of the environment.</a:t>
            </a:r>
          </a:p>
          <a:p>
            <a:pPr algn="just"/>
            <a:r>
              <a:rPr lang="en-US" altLang="en-US" sz="2000">
                <a:latin typeface="Tahoma" panose="020B0604030504040204" pitchFamily="34" charset="0"/>
              </a:rPr>
              <a:t>The actions that the agent can perform.</a:t>
            </a:r>
          </a:p>
          <a:p>
            <a:pPr algn="just"/>
            <a:r>
              <a:rPr lang="en-US" altLang="en-US" sz="2000">
                <a:latin typeface="Tahoma" panose="020B0604030504040204" pitchFamily="34" charset="0"/>
              </a:rPr>
              <a:t>The agent’s percept sequence to date.</a:t>
            </a:r>
          </a:p>
        </p:txBody>
      </p:sp>
      <p:sp>
        <p:nvSpPr>
          <p:cNvPr id="243716" name="Rectangle 4"/>
          <p:cNvSpPr>
            <a:spLocks noChangeArrowheads="1"/>
          </p:cNvSpPr>
          <p:nvPr/>
        </p:nvSpPr>
        <p:spPr bwMode="auto">
          <a:xfrm>
            <a:off x="2819400" y="304800"/>
            <a:ext cx="3421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3200" b="1">
                <a:solidFill>
                  <a:srgbClr val="FD1B03"/>
                </a:solidFill>
                <a:ea typeface="ＭＳ Ｐゴシック" panose="020B0600070205080204" pitchFamily="34" charset="-128"/>
              </a:rPr>
              <a:t>Rational Agents</a:t>
            </a:r>
            <a:endParaRPr lang="en-US" altLang="en-US" sz="3200" b="1">
              <a:solidFill>
                <a:srgbClr val="FD1B03"/>
              </a:solidFill>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AFEBE276-ABF6-4145-900E-0F34F1167EE8}" type="slidenum">
              <a:rPr lang="en-US" altLang="en-US"/>
              <a:pPr/>
              <a:t>8</a:t>
            </a:fld>
            <a:endParaRPr lang="en-US" altLang="en-US"/>
          </a:p>
        </p:txBody>
      </p:sp>
      <p:sp>
        <p:nvSpPr>
          <p:cNvPr id="295939" name="Rectangle 3"/>
          <p:cNvSpPr>
            <a:spLocks noGrp="1" noChangeArrowheads="1"/>
          </p:cNvSpPr>
          <p:nvPr>
            <p:ph type="body" idx="1"/>
          </p:nvPr>
        </p:nvSpPr>
        <p:spPr/>
        <p:txBody>
          <a:bodyPr/>
          <a:lstStyle/>
          <a:p>
            <a:pPr algn="just"/>
            <a:r>
              <a:rPr lang="en-US" altLang="en-US" sz="2800"/>
              <a:t>Rationality is distinct from omniscience (all-knowing with infinite knowledge)
</a:t>
            </a:r>
          </a:p>
          <a:p>
            <a:pPr algn="just"/>
            <a:r>
              <a:rPr lang="en-US" altLang="en-US" sz="2800"/>
              <a:t>Agents can perform actions in order to modify future percepts so as to obtain useful information (information gathering, exploration)
</a:t>
            </a:r>
          </a:p>
          <a:p>
            <a:pPr algn="just"/>
            <a:r>
              <a:rPr lang="en-US" altLang="en-US" sz="2800"/>
              <a:t>An agent is </a:t>
            </a:r>
            <a:r>
              <a:rPr lang="en-US" altLang="en-US" sz="2800">
                <a:solidFill>
                  <a:srgbClr val="FF0000"/>
                </a:solidFill>
              </a:rPr>
              <a:t>autonomous</a:t>
            </a:r>
            <a:r>
              <a:rPr lang="en-US" altLang="en-US" sz="2800"/>
              <a:t> if its behavior is determined by its own experience (with ability to learn and adapt)
</a:t>
            </a:r>
          </a:p>
        </p:txBody>
      </p:sp>
      <p:sp>
        <p:nvSpPr>
          <p:cNvPr id="295940" name="Rectangle 4"/>
          <p:cNvSpPr>
            <a:spLocks noGrp="1" noChangeArrowheads="1"/>
          </p:cNvSpPr>
          <p:nvPr>
            <p:ph type="title"/>
          </p:nvPr>
        </p:nvSpPr>
        <p:spPr>
          <a:xfrm>
            <a:off x="1066800" y="381000"/>
            <a:ext cx="7620000" cy="381000"/>
          </a:xfrm>
          <a:noFill/>
          <a:ln/>
        </p:spPr>
        <p:txBody>
          <a:bodyPr/>
          <a:lstStyle/>
          <a:p>
            <a:r>
              <a:rPr lang="en-US" altLang="en-US" sz="3200" b="1">
                <a:solidFill>
                  <a:srgbClr val="FD1B03"/>
                </a:solidFill>
                <a:latin typeface="Tahoma" panose="020B0604030504040204" pitchFamily="34" charset="0"/>
              </a:rPr>
              <a:t>Rational Agents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8F15DF72-15DE-4DC7-8DDC-ADD2B28F6A9B}" type="slidenum">
              <a:rPr lang="en-US" altLang="en-US"/>
              <a:pPr/>
              <a:t>9</a:t>
            </a:fld>
            <a:endParaRPr lang="en-US" altLang="en-US"/>
          </a:p>
        </p:txBody>
      </p:sp>
      <p:sp>
        <p:nvSpPr>
          <p:cNvPr id="296963" name="Rectangle 3"/>
          <p:cNvSpPr>
            <a:spLocks noGrp="1" noChangeArrowheads="1"/>
          </p:cNvSpPr>
          <p:nvPr>
            <p:ph type="body" idx="1"/>
          </p:nvPr>
        </p:nvSpPr>
        <p:spPr/>
        <p:txBody>
          <a:bodyPr/>
          <a:lstStyle/>
          <a:p>
            <a:pPr algn="just">
              <a:lnSpc>
                <a:spcPct val="90000"/>
              </a:lnSpc>
            </a:pPr>
            <a:r>
              <a:rPr lang="en-US" altLang="en-US" sz="2800"/>
              <a:t>PEAS: Performance measure, Environment, Actuators, Sensors.</a:t>
            </a:r>
          </a:p>
          <a:p>
            <a:pPr algn="just">
              <a:lnSpc>
                <a:spcPct val="90000"/>
              </a:lnSpc>
            </a:pPr>
            <a:r>
              <a:rPr lang="en-US" altLang="en-US" sz="2800"/>
              <a:t>Must first specify the setting for intelligent agent design.
</a:t>
            </a:r>
          </a:p>
          <a:p>
            <a:pPr algn="just">
              <a:lnSpc>
                <a:spcPct val="90000"/>
              </a:lnSpc>
            </a:pPr>
            <a:r>
              <a:rPr lang="en-US" altLang="en-US" sz="2800"/>
              <a:t>Consider, e.g., the task of designing an automated taxi driver:
</a:t>
            </a:r>
          </a:p>
          <a:p>
            <a:pPr lvl="1" algn="just">
              <a:lnSpc>
                <a:spcPct val="90000"/>
              </a:lnSpc>
            </a:pPr>
            <a:r>
              <a:rPr lang="en-US" altLang="en-US" sz="2400"/>
              <a:t>Performance measure
</a:t>
            </a:r>
          </a:p>
          <a:p>
            <a:pPr lvl="1" algn="just">
              <a:lnSpc>
                <a:spcPct val="90000"/>
              </a:lnSpc>
            </a:pPr>
            <a:r>
              <a:rPr lang="en-US" altLang="en-US" sz="2400"/>
              <a:t>Environment</a:t>
            </a:r>
          </a:p>
          <a:p>
            <a:pPr lvl="1" algn="just">
              <a:lnSpc>
                <a:spcPct val="90000"/>
              </a:lnSpc>
            </a:pPr>
            <a:r>
              <a:rPr lang="en-US" altLang="en-US" sz="2400"/>
              <a:t>Actuators</a:t>
            </a:r>
          </a:p>
          <a:p>
            <a:pPr lvl="1" algn="just">
              <a:lnSpc>
                <a:spcPct val="90000"/>
              </a:lnSpc>
            </a:pPr>
            <a:r>
              <a:rPr lang="en-US" altLang="en-US" sz="2400"/>
              <a:t>Sensors
</a:t>
            </a:r>
          </a:p>
        </p:txBody>
      </p:sp>
      <p:sp>
        <p:nvSpPr>
          <p:cNvPr id="296964" name="Rectangle 4"/>
          <p:cNvSpPr>
            <a:spLocks noChangeArrowheads="1"/>
          </p:cNvSpPr>
          <p:nvPr/>
        </p:nvSpPr>
        <p:spPr bwMode="auto">
          <a:xfrm>
            <a:off x="1066800" y="381000"/>
            <a:ext cx="762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1">
                <a:solidFill>
                  <a:srgbClr val="FD1B03"/>
                </a:solidFill>
                <a:latin typeface="Tahoma" panose="020B0604030504040204" pitchFamily="34" charset="0"/>
              </a:rPr>
              <a:t>PEAS of Rational Agents</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1007</TotalTime>
  <Words>1443</Words>
  <Application>Microsoft Office PowerPoint</Application>
  <PresentationFormat>On-screen Show (4:3)</PresentationFormat>
  <Paragraphs>259</Paragraphs>
  <Slides>29</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 New Roman</vt:lpstr>
      <vt:lpstr>Tahoma</vt:lpstr>
      <vt:lpstr>ＭＳ Ｐゴシック</vt:lpstr>
      <vt:lpstr>Wingdings</vt:lpstr>
      <vt:lpstr>Arial</vt:lpstr>
      <vt:lpstr>Comic Sans MS</vt:lpstr>
      <vt:lpstr>Monotype Sorts</vt:lpstr>
      <vt:lpstr>Symbol</vt:lpstr>
      <vt:lpstr>Notebook</vt:lpstr>
      <vt:lpstr>PowerPoint Presentation</vt:lpstr>
      <vt:lpstr>PowerPoint Presentation</vt:lpstr>
      <vt:lpstr>PowerPoint Presentation</vt:lpstr>
      <vt:lpstr>Intelligent Agents and Artificial Intelligence</vt:lpstr>
      <vt:lpstr>Rational Agents</vt:lpstr>
      <vt:lpstr>PowerPoint Presentation</vt:lpstr>
      <vt:lpstr>PowerPoint Presentation</vt:lpstr>
      <vt:lpstr>Rational Agents</vt:lpstr>
      <vt:lpstr>PowerPoint Presentation</vt:lpstr>
      <vt:lpstr>PowerPoint Presentation</vt:lpstr>
      <vt:lpstr>PowerPoint Presentation</vt:lpstr>
      <vt:lpstr>Task Environments</vt:lpstr>
      <vt:lpstr>PowerPoint Presentation</vt:lpstr>
      <vt:lpstr>PowerPoint Presentation</vt:lpstr>
      <vt:lpstr>PowerPoint Presentation</vt:lpstr>
      <vt:lpstr>Towards Autonomous Vehicles</vt:lpstr>
      <vt:lpstr>Interacting Agents</vt:lpstr>
      <vt:lpstr>Interacting Agents</vt:lpstr>
      <vt:lpstr>Conflict Resolution by Action  (Selection of Agents in muli-agent environment)</vt:lpstr>
      <vt:lpstr>Behavior and performance of IAs</vt:lpstr>
      <vt:lpstr>Look up table (Collision Avoidance Agent (CAA))</vt:lpstr>
      <vt:lpstr>How is an Agent different from other software?</vt:lpstr>
      <vt:lpstr>PowerPoint Presentation</vt:lpstr>
      <vt:lpstr>Agent types</vt:lpstr>
      <vt:lpstr>Simple Reflex Agents</vt:lpstr>
      <vt:lpstr>Model-Based Reflex Agents</vt:lpstr>
      <vt:lpstr>Goal-based agents</vt:lpstr>
      <vt:lpstr>Utility-based agents</vt:lpstr>
      <vt:lpstr>Summary</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257</cp:revision>
  <dcterms:created xsi:type="dcterms:W3CDTF">2003-05-18T06:34:08Z</dcterms:created>
  <dcterms:modified xsi:type="dcterms:W3CDTF">2022-06-30T08:51:18Z</dcterms:modified>
</cp:coreProperties>
</file>