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355" r:id="rId2"/>
    <p:sldId id="394" r:id="rId3"/>
    <p:sldId id="397" r:id="rId4"/>
    <p:sldId id="399" r:id="rId5"/>
    <p:sldId id="400" r:id="rId6"/>
    <p:sldId id="401" r:id="rId7"/>
    <p:sldId id="357" r:id="rId8"/>
    <p:sldId id="359" r:id="rId9"/>
    <p:sldId id="361" r:id="rId10"/>
    <p:sldId id="363" r:id="rId11"/>
    <p:sldId id="364" r:id="rId12"/>
    <p:sldId id="370" r:id="rId13"/>
    <p:sldId id="367" r:id="rId14"/>
    <p:sldId id="369" r:id="rId15"/>
    <p:sldId id="371" r:id="rId16"/>
    <p:sldId id="373" r:id="rId17"/>
    <p:sldId id="374" r:id="rId18"/>
    <p:sldId id="375" r:id="rId19"/>
    <p:sldId id="380" r:id="rId20"/>
    <p:sldId id="381" r:id="rId21"/>
    <p:sldId id="383" r:id="rId22"/>
    <p:sldId id="384" r:id="rId23"/>
    <p:sldId id="385" r:id="rId24"/>
    <p:sldId id="389" r:id="rId25"/>
    <p:sldId id="390" r:id="rId26"/>
    <p:sldId id="391"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1B0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p:normalViewPr>
  <p:slideViewPr>
    <p:cSldViewPr>
      <p:cViewPr varScale="1">
        <p:scale>
          <a:sx n="75" d="100"/>
          <a:sy n="75" d="100"/>
        </p:scale>
        <p:origin x="1638"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7" Type="http://schemas.openxmlformats.org/officeDocument/2006/relationships/slide" Target="slides/slide18.xml"/><Relationship Id="rId2" Type="http://schemas.openxmlformats.org/officeDocument/2006/relationships/slide" Target="slides/slide8.xml"/><Relationship Id="rId1" Type="http://schemas.openxmlformats.org/officeDocument/2006/relationships/slide" Target="slides/slide1.xml"/><Relationship Id="rId6" Type="http://schemas.openxmlformats.org/officeDocument/2006/relationships/slide" Target="slides/slide16.xml"/><Relationship Id="rId5" Type="http://schemas.openxmlformats.org/officeDocument/2006/relationships/slide" Target="slides/slide15.xml"/><Relationship Id="rId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89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89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9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C521A0A8-A9A8-40D2-B7EE-9168B5B3853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644A0-E691-441E-AA5E-F6F06AC5A040}" type="slidenum">
              <a:rPr lang="en-US" altLang="en-US"/>
              <a:pPr/>
              <a:t>7</a:t>
            </a:fld>
            <a:endParaRPr lang="en-US" altLang="en-US"/>
          </a:p>
        </p:txBody>
      </p:sp>
      <p:sp>
        <p:nvSpPr>
          <p:cNvPr id="307202"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07203"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B9140-0720-4ADE-AAFE-7A8CD728185D}" type="slidenum">
              <a:rPr lang="en-US" altLang="en-US"/>
              <a:pPr/>
              <a:t>17</a:t>
            </a:fld>
            <a:endParaRPr lang="en-US" altLang="en-US"/>
          </a:p>
        </p:txBody>
      </p:sp>
      <p:sp>
        <p:nvSpPr>
          <p:cNvPr id="346114"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46115"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B7586B-FF9B-49F7-BB7B-4E82CC708D9A}" type="slidenum">
              <a:rPr lang="en-US" altLang="en-US"/>
              <a:pPr/>
              <a:t>18</a:t>
            </a:fld>
            <a:endParaRPr lang="en-US" altLang="en-US"/>
          </a:p>
        </p:txBody>
      </p:sp>
      <p:sp>
        <p:nvSpPr>
          <p:cNvPr id="350210"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50211"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r>
              <a:rPr lang="en-US" altLang="en-US"/>
              <a:t>Note that the definition of “p implies q” says:  “If p is true, then </a:t>
            </a:r>
            <a:r>
              <a:rPr lang="en-US" altLang="en-US" i="1"/>
              <a:t>q</a:t>
            </a:r>
            <a:r>
              <a:rPr lang="en-US" altLang="en-US"/>
              <a:t> is true, and if </a:t>
            </a:r>
            <a:r>
              <a:rPr lang="en-US" altLang="en-US" i="1"/>
              <a:t>p</a:t>
            </a:r>
            <a:r>
              <a:rPr lang="en-US" altLang="en-US"/>
              <a:t> is not true, then </a:t>
            </a:r>
            <a:r>
              <a:rPr lang="en-US" altLang="en-US" i="1"/>
              <a:t>q</a:t>
            </a:r>
            <a:r>
              <a:rPr lang="en-US" altLang="en-US"/>
              <a:t> is either true or false.”  Well, saying that </a:t>
            </a:r>
            <a:r>
              <a:rPr lang="en-US" altLang="en-US" i="1"/>
              <a:t>q</a:t>
            </a:r>
            <a:r>
              <a:rPr lang="en-US" altLang="en-US"/>
              <a:t> is either true or false is not saying anything, since </a:t>
            </a:r>
            <a:r>
              <a:rPr lang="en-US" altLang="en-US" i="1"/>
              <a:t>any</a:t>
            </a:r>
            <a:r>
              <a:rPr lang="en-US" altLang="en-US"/>
              <a:t> proposition is, by the very definition of a proposition, either true or false.  So, the last part of that sentence (covering the case where </a:t>
            </a:r>
            <a:r>
              <a:rPr lang="en-US" altLang="en-US" i="1"/>
              <a:t>p</a:t>
            </a:r>
            <a:r>
              <a:rPr lang="en-US" altLang="en-US"/>
              <a:t> is not true) is not really saying anything.  So we may as well say the definition is, “If </a:t>
            </a:r>
            <a:r>
              <a:rPr lang="en-US" altLang="en-US" i="1"/>
              <a:t>p</a:t>
            </a:r>
            <a:r>
              <a:rPr lang="en-US" altLang="en-US"/>
              <a:t> is true, then </a:t>
            </a:r>
            <a:r>
              <a:rPr lang="en-US" altLang="en-US" i="1"/>
              <a:t>q</a:t>
            </a:r>
            <a:r>
              <a:rPr lang="en-US" altLang="en-US"/>
              <a:t> is true.”</a:t>
            </a:r>
          </a:p>
          <a:p>
            <a:r>
              <a:rPr lang="en-US" altLang="en-US"/>
              <a:t>	Sometimes the antecedent is called the </a:t>
            </a:r>
            <a:r>
              <a:rPr lang="en-US" altLang="en-US" i="1"/>
              <a:t>hypothesis</a:t>
            </a:r>
            <a:r>
              <a:rPr lang="en-US" altLang="en-US"/>
              <a:t> and the consequent is called the </a:t>
            </a:r>
            <a:r>
              <a:rPr lang="en-US" altLang="en-US" i="1"/>
              <a:t>conclusion</a:t>
            </a:r>
            <a:r>
              <a:rPr lang="en-US" altLang="en-US"/>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EC3157-EA07-447F-9A09-904522AE9717}" type="slidenum">
              <a:rPr lang="en-US" altLang="en-US"/>
              <a:pPr/>
              <a:t>19</a:t>
            </a:fld>
            <a:endParaRPr lang="en-US" altLang="en-US"/>
          </a:p>
        </p:txBody>
      </p:sp>
      <p:sp>
        <p:nvSpPr>
          <p:cNvPr id="360450"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60451"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r>
              <a:rPr lang="en-US" altLang="en-US"/>
              <a:t>The first one is true because T-&gt;T is True.  It doesn’t matter that my lecture ending is not the cause of the sun rising tomorrow.</a:t>
            </a:r>
          </a:p>
          <a:p>
            <a:r>
              <a:rPr lang="en-US" altLang="en-US"/>
              <a:t>          The second one is false for me, because although Tuesday is a day of the week, I am most certainly NOT a penguin.  (But, if a penguin were to say this statement, then it would be true for him.)</a:t>
            </a:r>
          </a:p>
          <a:p>
            <a:r>
              <a:rPr lang="en-US" altLang="en-US"/>
              <a:t>          The third one is true, because 1+1 is not equal to 6.  F-&gt;T is True.</a:t>
            </a:r>
          </a:p>
          <a:p>
            <a:r>
              <a:rPr lang="en-US" altLang="en-US"/>
              <a:t>          The last one is true, because the moon is not made of green cheese.  F-&gt;F is True.</a:t>
            </a:r>
          </a:p>
          <a:p>
            <a:r>
              <a:rPr lang="en-US" altLang="en-US"/>
              <a:t>          In other words, anything that’s false implies anything at all.  p-&gt;q if p is false.  Why?  If p is false, then if p is true, then p is both false and true at the same time, and so truth and falsity are the same thing.  So if q is false then q is true.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48F1F-8251-4DEF-8AEA-F5E6B6F20D50}" type="slidenum">
              <a:rPr lang="en-US" altLang="en-US"/>
              <a:pPr/>
              <a:t>20</a:t>
            </a:fld>
            <a:endParaRPr lang="en-US" altLang="en-US"/>
          </a:p>
        </p:txBody>
      </p:sp>
      <p:sp>
        <p:nvSpPr>
          <p:cNvPr id="362498"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62499"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r>
              <a:rPr lang="en-US" altLang="en-US"/>
              <a:t>Also, </a:t>
            </a:r>
            <a:r>
              <a:rPr lang="en-US" altLang="en-US" i="1"/>
              <a:t>p</a:t>
            </a:r>
            <a:r>
              <a:rPr lang="en-US" altLang="en-US"/>
              <a:t> IFF </a:t>
            </a:r>
            <a:r>
              <a:rPr lang="en-US" altLang="en-US" i="1"/>
              <a:t>q</a:t>
            </a:r>
            <a:r>
              <a:rPr lang="en-US" altLang="en-US"/>
              <a:t> is equivalent to (</a:t>
            </a:r>
            <a:r>
              <a:rPr lang="en-US" altLang="en-US" i="1"/>
              <a:t>p</a:t>
            </a:r>
            <a:r>
              <a:rPr lang="en-US" altLang="en-US"/>
              <a:t> -&gt; </a:t>
            </a:r>
            <a:r>
              <a:rPr lang="en-US" altLang="en-US" i="1"/>
              <a:t>q</a:t>
            </a:r>
            <a:r>
              <a:rPr lang="en-US" altLang="en-US"/>
              <a:t>) /\ (</a:t>
            </a:r>
            <a:r>
              <a:rPr lang="en-US" altLang="en-US" i="1"/>
              <a:t>q</a:t>
            </a:r>
            <a:r>
              <a:rPr lang="en-US" altLang="en-US"/>
              <a:t> -&gt; </a:t>
            </a:r>
            <a:r>
              <a:rPr lang="en-US" altLang="en-US" i="1"/>
              <a:t>p</a:t>
            </a:r>
            <a:r>
              <a:rPr lang="en-US" altLang="en-US"/>
              <a:t>).  (“/\” being the AND wedge)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2B2CD7-D7F8-4010-A8CC-9923A468113D}" type="slidenum">
              <a:rPr lang="en-US" altLang="en-US"/>
              <a:pPr/>
              <a:t>21</a:t>
            </a:fld>
            <a:endParaRPr lang="en-US" altLang="en-US"/>
          </a:p>
        </p:txBody>
      </p:sp>
      <p:sp>
        <p:nvSpPr>
          <p:cNvPr id="365570"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65571"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r>
              <a:rPr lang="en-US" altLang="en-US"/>
              <a:t>Also, note that the converse and inverse of p-&gt;q also have the same meaning as each other.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83C6B-5A9E-4F93-A750-FD6394B54350}" type="slidenum">
              <a:rPr lang="en-US" altLang="en-US"/>
              <a:pPr/>
              <a:t>22</a:t>
            </a:fld>
            <a:endParaRPr lang="en-US" altLang="en-US"/>
          </a:p>
        </p:txBody>
      </p:sp>
      <p:sp>
        <p:nvSpPr>
          <p:cNvPr id="367618"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67619"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6E7BE-FCB0-4747-BBE5-B78735F37EC0}" type="slidenum">
              <a:rPr lang="en-US" altLang="en-US"/>
              <a:pPr/>
              <a:t>23</a:t>
            </a:fld>
            <a:endParaRPr lang="en-US" altLang="en-US"/>
          </a:p>
        </p:txBody>
      </p:sp>
      <p:sp>
        <p:nvSpPr>
          <p:cNvPr id="369666"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69667"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A7AB1-3506-4478-A357-1E53E1C7D3C0}" type="slidenum">
              <a:rPr lang="en-US" altLang="en-US"/>
              <a:pPr/>
              <a:t>24</a:t>
            </a:fld>
            <a:endParaRPr lang="en-US" altLang="en-US"/>
          </a:p>
        </p:txBody>
      </p:sp>
      <p:sp>
        <p:nvSpPr>
          <p:cNvPr id="377858"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77859"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5A752-2DF6-46CA-A83E-F20D6521ED10}" type="slidenum">
              <a:rPr lang="en-US" altLang="en-US"/>
              <a:pPr/>
              <a:t>25</a:t>
            </a:fld>
            <a:endParaRPr lang="en-US" altLang="en-US"/>
          </a:p>
        </p:txBody>
      </p:sp>
      <p:sp>
        <p:nvSpPr>
          <p:cNvPr id="379906"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79907"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r>
              <a:rPr lang="en-GB" altLang="en-US"/>
              <a:t>E.g., Axyz((Rxy &amp; Ryz) </a:t>
            </a:r>
            <a:r>
              <a:rPr lang="en-GB" altLang="en-US">
                <a:sym typeface="Wingdings" panose="05000000000000000000" pitchFamily="2" charset="2"/>
              </a:rPr>
              <a:t> Rxz))</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6F9858-EC58-48C8-B029-C40B9FE1D9DA}" type="slidenum">
              <a:rPr lang="en-US" altLang="en-US"/>
              <a:pPr/>
              <a:t>8</a:t>
            </a:fld>
            <a:endParaRPr lang="en-US" altLang="en-US"/>
          </a:p>
        </p:txBody>
      </p:sp>
      <p:sp>
        <p:nvSpPr>
          <p:cNvPr id="311298"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11299"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r>
              <a:rPr lang="en-US" altLang="en-US"/>
              <a:t>We normally attribute propositional logic to George Boole, who first formalized it.  Actually the particular formal notation we will present is not precisely Boole’s; he originally spoke of logic in terms of sets, not propositions, and he also used Boolean algebra notation such as AB, A+B, rather than the A /\ B, A \/ B notation we will use.  But, he was the first to mathematically formalize these kinds of concepts in preserved writings.  Boole’s formalization of logic was developed further by the philosopher Frege.  </a:t>
            </a:r>
          </a:p>
          <a:p>
            <a:r>
              <a:rPr lang="en-US" altLang="en-US"/>
              <a:t>	However, even though logic was not formalized as such until the 1800’s, the basic ideas of it go all the way back to the ancient Greeks.  Aristotle (ca. 384-322 B.C.) developed a detailed system of logic (though one that was not quite as convenient and powerful as the modern one), and Chrysippus of Soli (ca. 281-205 B.C.) introduced a logic centered around logic AND, inclusive and exclusive OR, NOT, and implication, similarly to Boole’s.  Chrysippus’ logic apparently included all of the key rules that Boole’s logic had.  However, his original works were unfortunately lost; we only have fragments quoted by other authors.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10AE0-4BD7-4B32-928E-DC468E5266E4}" type="slidenum">
              <a:rPr lang="en-US" altLang="en-US"/>
              <a:pPr/>
              <a:t>10</a:t>
            </a:fld>
            <a:endParaRPr lang="en-US" altLang="en-US"/>
          </a:p>
        </p:txBody>
      </p:sp>
      <p:sp>
        <p:nvSpPr>
          <p:cNvPr id="318466"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18467"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1CF25-C039-423C-963B-20F78E33841D}" type="slidenum">
              <a:rPr lang="en-US" altLang="en-US"/>
              <a:pPr/>
              <a:t>11</a:t>
            </a:fld>
            <a:endParaRPr lang="en-US" altLang="en-US"/>
          </a:p>
        </p:txBody>
      </p:sp>
      <p:sp>
        <p:nvSpPr>
          <p:cNvPr id="320514"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20515"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2A23C-EE14-4550-A43D-D3647F08FADE}" type="slidenum">
              <a:rPr lang="en-US" altLang="en-US"/>
              <a:pPr/>
              <a:t>12</a:t>
            </a:fld>
            <a:endParaRPr lang="en-US" altLang="en-US"/>
          </a:p>
        </p:txBody>
      </p:sp>
      <p:sp>
        <p:nvSpPr>
          <p:cNvPr id="331778" name="Rectangle 1026"/>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31779" name="Rectangle 1027"/>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9258A-3ADD-4D8F-BCA3-A11FCA07C5B4}" type="slidenum">
              <a:rPr lang="en-US" altLang="en-US"/>
              <a:pPr/>
              <a:t>13</a:t>
            </a:fld>
            <a:endParaRPr lang="en-US" altLang="en-US"/>
          </a:p>
        </p:txBody>
      </p:sp>
      <p:sp>
        <p:nvSpPr>
          <p:cNvPr id="325634"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25635"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r>
              <a:rPr lang="en-US" altLang="en-US"/>
              <a:t>OR is also commutative and associative.</a:t>
            </a:r>
          </a:p>
          <a:p>
            <a:r>
              <a:rPr lang="en-US" altLang="en-US"/>
              <a:t>	The animated picture on the right is just a memory device to help you remember that the disjunction operator is symbolized with a downward-pointing wedge, like the blade of an axe, because it “splits” a proposition into two parts, such that you can take either part (or both), if you are trying to decide how to make the whole proposition true.</a:t>
            </a:r>
          </a:p>
          <a:p>
            <a:r>
              <a:rPr lang="en-US" altLang="en-US"/>
              <a:t>	Note that the meaning of disjunction is like the phrase “and/or” which is sometimes used in informal English.  “The car has a bad engine and/or a bad carburetor.”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498CA6-F499-4B83-A065-12BACE505540}" type="slidenum">
              <a:rPr lang="en-US" altLang="en-US"/>
              <a:pPr/>
              <a:t>14</a:t>
            </a:fld>
            <a:endParaRPr lang="en-US" altLang="en-US"/>
          </a:p>
        </p:txBody>
      </p:sp>
      <p:sp>
        <p:nvSpPr>
          <p:cNvPr id="329730"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29731"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r>
              <a:rPr lang="en-US" altLang="en-US"/>
              <a:t>As an exercise, drop the truth tables for </a:t>
            </a:r>
            <a:r>
              <a:rPr lang="en-US" altLang="en-US" i="1"/>
              <a:t>f</a:t>
            </a:r>
            <a:r>
              <a:rPr lang="en-US" altLang="en-US"/>
              <a:t> /\ (</a:t>
            </a:r>
            <a:r>
              <a:rPr lang="en-US" altLang="en-US" i="1"/>
              <a:t>g</a:t>
            </a:r>
            <a:r>
              <a:rPr lang="en-US" altLang="en-US"/>
              <a:t> \/ </a:t>
            </a:r>
            <a:r>
              <a:rPr lang="en-US" altLang="en-US" i="1"/>
              <a:t>s</a:t>
            </a:r>
            <a:r>
              <a:rPr lang="en-US" altLang="en-US"/>
              <a:t>) and (</a:t>
            </a:r>
            <a:r>
              <a:rPr lang="en-US" altLang="en-US" i="1"/>
              <a:t>f</a:t>
            </a:r>
            <a:r>
              <a:rPr lang="en-US" altLang="en-US"/>
              <a:t> /\ </a:t>
            </a:r>
            <a:r>
              <a:rPr lang="en-US" altLang="en-US" i="1"/>
              <a:t>g</a:t>
            </a:r>
            <a:r>
              <a:rPr lang="en-US" altLang="en-US"/>
              <a:t>) \/ </a:t>
            </a:r>
            <a:r>
              <a:rPr lang="en-US" altLang="en-US" i="1"/>
              <a:t>s</a:t>
            </a:r>
            <a:r>
              <a:rPr lang="en-US" altLang="en-US"/>
              <a:t> to see that they’re different, and thus the parentheses are necessary.</a:t>
            </a:r>
          </a:p>
          <a:p>
            <a:r>
              <a:rPr lang="en-US" altLang="en-US"/>
              <a:t>	Precedence conventions such as the one in the second bullet help to reduce the number of parentheses needed in expressions.  Note that negation, with its tight binding (high precedence), and with its position to the left of its operand, behaves similarly to a negative sign in arithmetic.</a:t>
            </a:r>
          </a:p>
          <a:p>
            <a:r>
              <a:rPr lang="en-US" altLang="en-US"/>
              <a:t>	There is also a precedence convention that you see sometimes (for example, in the C programming language) that AND takes precedence over OR.  However, this convention is not quite universally accepted, not all systems adopt it.  Therefore, to be safe, you should always include parentheses whenever you are mixing ANDs and ORs in a single sequence of binary operators.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5A30F-9A82-4EB4-BFDB-28A6F3711D88}" type="slidenum">
              <a:rPr lang="en-US" altLang="en-US"/>
              <a:pPr/>
              <a:t>15</a:t>
            </a:fld>
            <a:endParaRPr lang="en-US" altLang="en-US"/>
          </a:p>
        </p:txBody>
      </p:sp>
      <p:sp>
        <p:nvSpPr>
          <p:cNvPr id="333826"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33827"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32D2A-6C3B-4209-B648-BF8A86E7B32C}" type="slidenum">
              <a:rPr lang="en-US" altLang="en-US"/>
              <a:pPr/>
              <a:t>16</a:t>
            </a:fld>
            <a:endParaRPr lang="en-US" altLang="en-US"/>
          </a:p>
        </p:txBody>
      </p:sp>
      <p:sp>
        <p:nvSpPr>
          <p:cNvPr id="342018" name="Rectangle 2"/>
          <p:cNvSpPr>
            <a:spLocks noChangeArrowheads="1" noTextEdit="1"/>
          </p:cNvSpPr>
          <p:nvPr>
            <p:ph type="sldImg"/>
          </p:nvPr>
        </p:nvSpPr>
        <p:spPr bwMode="auto">
          <a:xfrm>
            <a:off x="1141413" y="701675"/>
            <a:ext cx="4578350" cy="3435350"/>
          </a:xfrm>
          <a:prstGeom prst="rect">
            <a:avLst/>
          </a:prstGeom>
          <a:solidFill>
            <a:srgbClr val="FFFFFF"/>
          </a:solidFill>
          <a:ln>
            <a:solidFill>
              <a:srgbClr val="000000"/>
            </a:solidFill>
            <a:miter lim="800000"/>
            <a:headEnd/>
            <a:tailEnd/>
          </a:ln>
        </p:spPr>
      </p:sp>
      <p:sp>
        <p:nvSpPr>
          <p:cNvPr id="342019" name="Rectangle 3"/>
          <p:cNvSpPr>
            <a:spLocks noChangeArrowheads="1"/>
          </p:cNvSpPr>
          <p:nvPr>
            <p:ph type="body" idx="1"/>
          </p:nvPr>
        </p:nvSpPr>
        <p:spPr bwMode="auto">
          <a:xfrm>
            <a:off x="912813" y="4371975"/>
            <a:ext cx="5032375" cy="4060825"/>
          </a:xfrm>
          <a:prstGeom prst="rect">
            <a:avLst/>
          </a:prstGeom>
          <a:solidFill>
            <a:srgbClr val="FFFFFF"/>
          </a:solidFill>
          <a:ln>
            <a:solidFill>
              <a:srgbClr val="000000"/>
            </a:solidFill>
            <a:miter lim="800000"/>
            <a:headEnd/>
            <a:tailEnd/>
          </a:ln>
        </p:spPr>
        <p:txBody>
          <a:bodyPr lIns="89666" tIns="44833" rIns="89666" bIns="44833"/>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58"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a:latin typeface="Times New Roman" panose="02020603050405020304" pitchFamily="18" charset="0"/>
            </a:endParaRPr>
          </a:p>
        </p:txBody>
      </p:sp>
      <p:pic>
        <p:nvPicPr>
          <p:cNvPr id="19459" name="Picture 3"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extLst>
            <a:ext uri="{909E8E84-426E-40DD-AFC4-6F175D3DCCD1}">
              <a14:hiddenFill xmlns:a14="http://schemas.microsoft.com/office/drawing/2010/main">
                <a:solidFill>
                  <a:srgbClr val="FFFFFF"/>
                </a:solidFill>
              </a14:hiddenFill>
            </a:ext>
          </a:extLst>
        </p:spPr>
      </p:pic>
      <p:sp>
        <p:nvSpPr>
          <p:cNvPr id="19460"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en-US" altLang="en-US">
              <a:latin typeface="Times New Roman" panose="02020603050405020304" pitchFamily="18" charset="0"/>
            </a:endParaRPr>
          </a:p>
        </p:txBody>
      </p:sp>
      <p:pic>
        <p:nvPicPr>
          <p:cNvPr id="19461" name="Picture 5"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9462" name="Rectangle 6"/>
          <p:cNvSpPr>
            <a:spLocks noGrp="1" noChangeArrowheads="1"/>
          </p:cNvSpPr>
          <p:nvPr>
            <p:ph type="ctrTitle"/>
          </p:nvPr>
        </p:nvSpPr>
        <p:spPr>
          <a:xfrm>
            <a:off x="914400" y="2057400"/>
            <a:ext cx="7721600" cy="1143000"/>
          </a:xfrm>
        </p:spPr>
        <p:txBody>
          <a:bodyPr/>
          <a:lstStyle>
            <a:lvl1pPr>
              <a:defRPr/>
            </a:lvl1pPr>
          </a:lstStyle>
          <a:p>
            <a:pPr lvl="0"/>
            <a:r>
              <a:rPr lang="en-US" altLang="en-US" noProof="0" smtClean="0"/>
              <a:t>Click to edit Master title style</a:t>
            </a:r>
          </a:p>
        </p:txBody>
      </p:sp>
      <p:sp>
        <p:nvSpPr>
          <p:cNvPr id="19463"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en-US" altLang="en-US" noProof="0" smtClean="0"/>
              <a:t>Click to edit Master subtitle style</a:t>
            </a:r>
          </a:p>
        </p:txBody>
      </p:sp>
      <p:sp>
        <p:nvSpPr>
          <p:cNvPr id="19464" name="Rectangle 8"/>
          <p:cNvSpPr>
            <a:spLocks noGrp="1" noChangeArrowheads="1"/>
          </p:cNvSpPr>
          <p:nvPr>
            <p:ph type="dt" sz="quarter" idx="2"/>
          </p:nvPr>
        </p:nvSpPr>
        <p:spPr>
          <a:xfrm>
            <a:off x="1084263" y="6096000"/>
            <a:ext cx="1905000" cy="457200"/>
          </a:xfrm>
        </p:spPr>
        <p:txBody>
          <a:bodyPr/>
          <a:lstStyle>
            <a:lvl1pPr>
              <a:defRPr/>
            </a:lvl1pPr>
          </a:lstStyle>
          <a:p>
            <a:endParaRPr lang="en-US" altLang="en-US"/>
          </a:p>
        </p:txBody>
      </p:sp>
      <p:sp>
        <p:nvSpPr>
          <p:cNvPr id="19465" name="Rectangle 9"/>
          <p:cNvSpPr>
            <a:spLocks noGrp="1" noChangeArrowheads="1"/>
          </p:cNvSpPr>
          <p:nvPr>
            <p:ph type="ftr" sz="quarter" idx="3"/>
          </p:nvPr>
        </p:nvSpPr>
        <p:spPr>
          <a:xfrm>
            <a:off x="3522663" y="6096000"/>
            <a:ext cx="2895600" cy="457200"/>
          </a:xfrm>
        </p:spPr>
        <p:txBody>
          <a:bodyPr/>
          <a:lstStyle>
            <a:lvl1pPr>
              <a:defRPr b="0"/>
            </a:lvl1pPr>
          </a:lstStyle>
          <a:p>
            <a:r>
              <a:rPr lang="en-US" altLang="en-US"/>
              <a:t>Dr. M. S. Uddin, CSE Dept, JU</a:t>
            </a:r>
          </a:p>
        </p:txBody>
      </p:sp>
      <p:sp>
        <p:nvSpPr>
          <p:cNvPr id="19466" name="Rectangle 10"/>
          <p:cNvSpPr>
            <a:spLocks noGrp="1" noChangeArrowheads="1"/>
          </p:cNvSpPr>
          <p:nvPr>
            <p:ph type="sldNum" sz="quarter" idx="4"/>
          </p:nvPr>
        </p:nvSpPr>
        <p:spPr>
          <a:xfrm>
            <a:off x="6951663" y="6096000"/>
            <a:ext cx="1905000" cy="457200"/>
          </a:xfrm>
        </p:spPr>
        <p:txBody>
          <a:bodyPr/>
          <a:lstStyle>
            <a:lvl1pPr>
              <a:defRPr/>
            </a:lvl1pPr>
          </a:lstStyle>
          <a:p>
            <a:fld id="{260B60F7-3BE8-4498-932F-7AF43FD764F6}"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EDE37E74-2A54-43F7-B29B-15781B9FCA7D}" type="slidenum">
              <a:rPr lang="en-US" altLang="en-US"/>
              <a:pPr/>
              <a:t>‹#›</a:t>
            </a:fld>
            <a:endParaRPr lang="en-US" altLang="en-US"/>
          </a:p>
        </p:txBody>
      </p:sp>
    </p:spTree>
    <p:extLst>
      <p:ext uri="{BB962C8B-B14F-4D97-AF65-F5344CB8AC3E}">
        <p14:creationId xmlns:p14="http://schemas.microsoft.com/office/powerpoint/2010/main" val="400182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2AE443E8-E147-440A-87CB-34F8D922E383}" type="slidenum">
              <a:rPr lang="en-US" altLang="en-US"/>
              <a:pPr/>
              <a:t>‹#›</a:t>
            </a:fld>
            <a:endParaRPr lang="en-US" altLang="en-US"/>
          </a:p>
        </p:txBody>
      </p:sp>
    </p:spTree>
    <p:extLst>
      <p:ext uri="{BB962C8B-B14F-4D97-AF65-F5344CB8AC3E}">
        <p14:creationId xmlns:p14="http://schemas.microsoft.com/office/powerpoint/2010/main" val="1936394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752600"/>
            <a:ext cx="37338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3886200"/>
            <a:ext cx="37338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014413" y="6107113"/>
            <a:ext cx="19050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429000" y="6618288"/>
            <a:ext cx="2895600" cy="239712"/>
          </a:xfrm>
        </p:spPr>
        <p:txBody>
          <a:bodyPr/>
          <a:lstStyle>
            <a:lvl1pPr>
              <a:defRPr/>
            </a:lvl1pPr>
          </a:lstStyle>
          <a:p>
            <a:r>
              <a:rPr lang="en-US" altLang="en-US"/>
              <a:t>Dr. M. S. Uddin, CSE Dept, JU</a:t>
            </a:r>
          </a:p>
        </p:txBody>
      </p:sp>
      <p:sp>
        <p:nvSpPr>
          <p:cNvPr id="8" name="Slide Number Placeholder 7"/>
          <p:cNvSpPr>
            <a:spLocks noGrp="1"/>
          </p:cNvSpPr>
          <p:nvPr>
            <p:ph type="sldNum" sz="quarter" idx="12"/>
          </p:nvPr>
        </p:nvSpPr>
        <p:spPr>
          <a:xfrm>
            <a:off x="6932613" y="6589713"/>
            <a:ext cx="1905000" cy="457200"/>
          </a:xfrm>
        </p:spPr>
        <p:txBody>
          <a:bodyPr/>
          <a:lstStyle>
            <a:lvl1pPr>
              <a:defRPr/>
            </a:lvl1pPr>
          </a:lstStyle>
          <a:p>
            <a:fld id="{48871C78-077C-4C2E-B3FC-18B80AF50433}" type="slidenum">
              <a:rPr lang="en-US" altLang="en-US"/>
              <a:pPr/>
              <a:t>‹#›</a:t>
            </a:fld>
            <a:endParaRPr lang="en-US" altLang="en-US"/>
          </a:p>
        </p:txBody>
      </p:sp>
    </p:spTree>
    <p:extLst>
      <p:ext uri="{BB962C8B-B14F-4D97-AF65-F5344CB8AC3E}">
        <p14:creationId xmlns:p14="http://schemas.microsoft.com/office/powerpoint/2010/main" val="417823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1752600"/>
            <a:ext cx="7620000" cy="4114800"/>
          </a:xfrm>
        </p:spPr>
        <p:txBody>
          <a:bodyPr/>
          <a:lstStyle/>
          <a:p>
            <a:endParaRPr lang="en-US"/>
          </a:p>
        </p:txBody>
      </p:sp>
      <p:sp>
        <p:nvSpPr>
          <p:cNvPr id="4" name="Date Placeholder 3"/>
          <p:cNvSpPr>
            <a:spLocks noGrp="1"/>
          </p:cNvSpPr>
          <p:nvPr>
            <p:ph type="dt" sz="half" idx="10"/>
          </p:nvPr>
        </p:nvSpPr>
        <p:spPr>
          <a:xfrm>
            <a:off x="1014413" y="6107113"/>
            <a:ext cx="19050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429000" y="6618288"/>
            <a:ext cx="2895600" cy="239712"/>
          </a:xfrm>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a:xfrm>
            <a:off x="6932613" y="6589713"/>
            <a:ext cx="1905000" cy="457200"/>
          </a:xfrm>
        </p:spPr>
        <p:txBody>
          <a:bodyPr/>
          <a:lstStyle>
            <a:lvl1pPr>
              <a:defRPr/>
            </a:lvl1pPr>
          </a:lstStyle>
          <a:p>
            <a:fld id="{B02B5DE4-06BA-4D43-A345-73A4C5DDCFAD}" type="slidenum">
              <a:rPr lang="en-US" altLang="en-US"/>
              <a:pPr/>
              <a:t>‹#›</a:t>
            </a:fld>
            <a:endParaRPr lang="en-US" altLang="en-US"/>
          </a:p>
        </p:txBody>
      </p:sp>
    </p:spTree>
    <p:extLst>
      <p:ext uri="{BB962C8B-B14F-4D97-AF65-F5344CB8AC3E}">
        <p14:creationId xmlns:p14="http://schemas.microsoft.com/office/powerpoint/2010/main" val="2144199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14413" y="6107113"/>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429000" y="6618288"/>
            <a:ext cx="2895600" cy="239712"/>
          </a:xfrm>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a:xfrm>
            <a:off x="6932613" y="6589713"/>
            <a:ext cx="1905000" cy="457200"/>
          </a:xfrm>
        </p:spPr>
        <p:txBody>
          <a:bodyPr/>
          <a:lstStyle>
            <a:lvl1pPr>
              <a:defRPr/>
            </a:lvl1pPr>
          </a:lstStyle>
          <a:p>
            <a:fld id="{39A9EAA9-F398-4569-9727-761785DB2331}" type="slidenum">
              <a:rPr lang="en-US" altLang="en-US"/>
              <a:pPr/>
              <a:t>‹#›</a:t>
            </a:fld>
            <a:endParaRPr lang="en-US" altLang="en-US"/>
          </a:p>
        </p:txBody>
      </p:sp>
    </p:spTree>
    <p:extLst>
      <p:ext uri="{BB962C8B-B14F-4D97-AF65-F5344CB8AC3E}">
        <p14:creationId xmlns:p14="http://schemas.microsoft.com/office/powerpoint/2010/main" val="374333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9916AFED-3F07-4FBD-BFF0-48E70E898B35}" type="slidenum">
              <a:rPr lang="en-US" altLang="en-US"/>
              <a:pPr/>
              <a:t>‹#›</a:t>
            </a:fld>
            <a:endParaRPr lang="en-US" altLang="en-US"/>
          </a:p>
        </p:txBody>
      </p:sp>
    </p:spTree>
    <p:extLst>
      <p:ext uri="{BB962C8B-B14F-4D97-AF65-F5344CB8AC3E}">
        <p14:creationId xmlns:p14="http://schemas.microsoft.com/office/powerpoint/2010/main" val="4730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9C7D599C-6273-46BD-8023-931083391BF2}" type="slidenum">
              <a:rPr lang="en-US" altLang="en-US"/>
              <a:pPr/>
              <a:t>‹#›</a:t>
            </a:fld>
            <a:endParaRPr lang="en-US" altLang="en-US"/>
          </a:p>
        </p:txBody>
      </p:sp>
    </p:spTree>
    <p:extLst>
      <p:ext uri="{BB962C8B-B14F-4D97-AF65-F5344CB8AC3E}">
        <p14:creationId xmlns:p14="http://schemas.microsoft.com/office/powerpoint/2010/main" val="74749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785C054E-33BB-40F4-962B-B98CA6A4DF02}" type="slidenum">
              <a:rPr lang="en-US" altLang="en-US"/>
              <a:pPr/>
              <a:t>‹#›</a:t>
            </a:fld>
            <a:endParaRPr lang="en-US" altLang="en-US"/>
          </a:p>
        </p:txBody>
      </p:sp>
    </p:spTree>
    <p:extLst>
      <p:ext uri="{BB962C8B-B14F-4D97-AF65-F5344CB8AC3E}">
        <p14:creationId xmlns:p14="http://schemas.microsoft.com/office/powerpoint/2010/main" val="206989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Dr. M. S. Uddin, CSE Dept, JU</a:t>
            </a:r>
          </a:p>
        </p:txBody>
      </p:sp>
      <p:sp>
        <p:nvSpPr>
          <p:cNvPr id="9" name="Slide Number Placeholder 8"/>
          <p:cNvSpPr>
            <a:spLocks noGrp="1"/>
          </p:cNvSpPr>
          <p:nvPr>
            <p:ph type="sldNum" sz="quarter" idx="12"/>
          </p:nvPr>
        </p:nvSpPr>
        <p:spPr/>
        <p:txBody>
          <a:bodyPr/>
          <a:lstStyle>
            <a:lvl1pPr>
              <a:defRPr/>
            </a:lvl1pPr>
          </a:lstStyle>
          <a:p>
            <a:fld id="{C97F4FEC-5245-47C0-A8BF-143EEDF2698E}" type="slidenum">
              <a:rPr lang="en-US" altLang="en-US"/>
              <a:pPr/>
              <a:t>‹#›</a:t>
            </a:fld>
            <a:endParaRPr lang="en-US" altLang="en-US"/>
          </a:p>
        </p:txBody>
      </p:sp>
    </p:spTree>
    <p:extLst>
      <p:ext uri="{BB962C8B-B14F-4D97-AF65-F5344CB8AC3E}">
        <p14:creationId xmlns:p14="http://schemas.microsoft.com/office/powerpoint/2010/main" val="369433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Dr. M. S. Uddin, CSE Dept, JU</a:t>
            </a:r>
          </a:p>
        </p:txBody>
      </p:sp>
      <p:sp>
        <p:nvSpPr>
          <p:cNvPr id="5" name="Slide Number Placeholder 4"/>
          <p:cNvSpPr>
            <a:spLocks noGrp="1"/>
          </p:cNvSpPr>
          <p:nvPr>
            <p:ph type="sldNum" sz="quarter" idx="12"/>
          </p:nvPr>
        </p:nvSpPr>
        <p:spPr/>
        <p:txBody>
          <a:bodyPr/>
          <a:lstStyle>
            <a:lvl1pPr>
              <a:defRPr/>
            </a:lvl1pPr>
          </a:lstStyle>
          <a:p>
            <a:fld id="{262DF43B-8A37-4E7D-A102-4AC9ED985009}" type="slidenum">
              <a:rPr lang="en-US" altLang="en-US"/>
              <a:pPr/>
              <a:t>‹#›</a:t>
            </a:fld>
            <a:endParaRPr lang="en-US" altLang="en-US"/>
          </a:p>
        </p:txBody>
      </p:sp>
    </p:spTree>
    <p:extLst>
      <p:ext uri="{BB962C8B-B14F-4D97-AF65-F5344CB8AC3E}">
        <p14:creationId xmlns:p14="http://schemas.microsoft.com/office/powerpoint/2010/main" val="428185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Dr. M. S. Uddin, CSE Dept, JU</a:t>
            </a:r>
          </a:p>
        </p:txBody>
      </p:sp>
      <p:sp>
        <p:nvSpPr>
          <p:cNvPr id="4" name="Slide Number Placeholder 3"/>
          <p:cNvSpPr>
            <a:spLocks noGrp="1"/>
          </p:cNvSpPr>
          <p:nvPr>
            <p:ph type="sldNum" sz="quarter" idx="12"/>
          </p:nvPr>
        </p:nvSpPr>
        <p:spPr/>
        <p:txBody>
          <a:bodyPr/>
          <a:lstStyle>
            <a:lvl1pPr>
              <a:defRPr/>
            </a:lvl1pPr>
          </a:lstStyle>
          <a:p>
            <a:fld id="{2EB37466-A343-41E0-88CB-D7E566A9E203}" type="slidenum">
              <a:rPr lang="en-US" altLang="en-US"/>
              <a:pPr/>
              <a:t>‹#›</a:t>
            </a:fld>
            <a:endParaRPr lang="en-US" altLang="en-US"/>
          </a:p>
        </p:txBody>
      </p:sp>
    </p:spTree>
    <p:extLst>
      <p:ext uri="{BB962C8B-B14F-4D97-AF65-F5344CB8AC3E}">
        <p14:creationId xmlns:p14="http://schemas.microsoft.com/office/powerpoint/2010/main" val="139368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39F114A5-459A-45F4-8D38-57B1AB4AAD7B}" type="slidenum">
              <a:rPr lang="en-US" altLang="en-US"/>
              <a:pPr/>
              <a:t>‹#›</a:t>
            </a:fld>
            <a:endParaRPr lang="en-US" altLang="en-US"/>
          </a:p>
        </p:txBody>
      </p:sp>
    </p:spTree>
    <p:extLst>
      <p:ext uri="{BB962C8B-B14F-4D97-AF65-F5344CB8AC3E}">
        <p14:creationId xmlns:p14="http://schemas.microsoft.com/office/powerpoint/2010/main" val="86468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A2F8EAA4-9EC5-4FB1-84AD-B6B972FC6AF6}" type="slidenum">
              <a:rPr lang="en-US" altLang="en-US"/>
              <a:pPr/>
              <a:t>‹#›</a:t>
            </a:fld>
            <a:endParaRPr lang="en-US" altLang="en-US"/>
          </a:p>
        </p:txBody>
      </p:sp>
    </p:spTree>
    <p:extLst>
      <p:ext uri="{BB962C8B-B14F-4D97-AF65-F5344CB8AC3E}">
        <p14:creationId xmlns:p14="http://schemas.microsoft.com/office/powerpoint/2010/main" val="255852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ltGray">
          <a:xfrm>
            <a:off x="228600" y="152400"/>
            <a:ext cx="8686800" cy="6467475"/>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a:latin typeface="Times New Roman" panose="02020603050405020304" pitchFamily="18" charset="0"/>
            </a:endParaRPr>
          </a:p>
        </p:txBody>
      </p:sp>
      <p:sp>
        <p:nvSpPr>
          <p:cNvPr id="18438" name="Rectangle 6"/>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8439" name="Rectangle 7"/>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40" name="Rectangle 8"/>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en-US"/>
          </a:p>
        </p:txBody>
      </p:sp>
      <p:sp>
        <p:nvSpPr>
          <p:cNvPr id="18441" name="Rectangle 9"/>
          <p:cNvSpPr>
            <a:spLocks noGrp="1" noChangeArrowheads="1"/>
          </p:cNvSpPr>
          <p:nvPr>
            <p:ph type="ftr" sz="quarter" idx="3"/>
          </p:nvPr>
        </p:nvSpPr>
        <p:spPr bwMode="auto">
          <a:xfrm>
            <a:off x="3429000" y="6618288"/>
            <a:ext cx="28956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latin typeface="+mn-lt"/>
              </a:defRPr>
            </a:lvl1pPr>
          </a:lstStyle>
          <a:p>
            <a:r>
              <a:rPr lang="en-US" altLang="en-US"/>
              <a:t>Dr. M. S. Uddin, CSE Dept, JU</a:t>
            </a:r>
          </a:p>
        </p:txBody>
      </p:sp>
      <p:sp>
        <p:nvSpPr>
          <p:cNvPr id="18442" name="Rectangle 10"/>
          <p:cNvSpPr>
            <a:spLocks noGrp="1" noChangeArrowheads="1"/>
          </p:cNvSpPr>
          <p:nvPr>
            <p:ph type="sldNum" sz="quarter" idx="4"/>
          </p:nvPr>
        </p:nvSpPr>
        <p:spPr bwMode="auto">
          <a:xfrm>
            <a:off x="6932613" y="65897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A3DA967D-875E-4A15-8973-0DDC0DBF34AB}" type="slidenum">
              <a:rPr lang="en-US" altLang="en-US"/>
              <a:pPr/>
              <a:t>‹#›</a:t>
            </a:fld>
            <a:endParaRPr lang="en-US" altLang="en-US"/>
          </a:p>
        </p:txBody>
      </p:sp>
      <p:sp>
        <p:nvSpPr>
          <p:cNvPr id="18443" name="Rectangle 11"/>
          <p:cNvSpPr>
            <a:spLocks noChangeArrowheads="1"/>
          </p:cNvSpPr>
          <p:nvPr userDrawn="1"/>
        </p:nvSpPr>
        <p:spPr bwMode="auto">
          <a:xfrm>
            <a:off x="317500" y="990600"/>
            <a:ext cx="8534400" cy="7461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5B40BC1C-9868-4A42-B1EE-3B7759ABFBA5}" type="slidenum">
              <a:rPr lang="en-US" altLang="en-US"/>
              <a:pPr/>
              <a:t>1</a:t>
            </a:fld>
            <a:endParaRPr lang="en-US" altLang="en-US"/>
          </a:p>
        </p:txBody>
      </p:sp>
      <p:sp>
        <p:nvSpPr>
          <p:cNvPr id="287750" name="Rectangle 6"/>
          <p:cNvSpPr>
            <a:spLocks noGrp="1" noChangeArrowheads="1"/>
          </p:cNvSpPr>
          <p:nvPr>
            <p:ph type="title"/>
          </p:nvPr>
        </p:nvSpPr>
        <p:spPr>
          <a:xfrm>
            <a:off x="685800" y="381000"/>
            <a:ext cx="7620000" cy="304800"/>
          </a:xfrm>
          <a:noFill/>
          <a:ln/>
        </p:spPr>
        <p:txBody>
          <a:bodyPr/>
          <a:lstStyle/>
          <a:p>
            <a:r>
              <a:rPr lang="en-US" altLang="en-US" sz="2800" b="1">
                <a:solidFill>
                  <a:srgbClr val="FD1B03"/>
                </a:solidFill>
                <a:latin typeface="Tahoma" panose="020B0604030504040204" pitchFamily="34" charset="0"/>
              </a:rPr>
              <a:t>Foundation of Logic</a:t>
            </a:r>
          </a:p>
        </p:txBody>
      </p:sp>
      <p:sp>
        <p:nvSpPr>
          <p:cNvPr id="287751" name="Rectangle 7"/>
          <p:cNvSpPr>
            <a:spLocks noChangeArrowheads="1"/>
          </p:cNvSpPr>
          <p:nvPr/>
        </p:nvSpPr>
        <p:spPr bwMode="auto">
          <a:xfrm>
            <a:off x="2287588" y="3108325"/>
            <a:ext cx="4714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600" b="1"/>
              <a:t>Foundation of Logic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
          <p:cNvSpPr>
            <a:spLocks noGrp="1"/>
          </p:cNvSpPr>
          <p:nvPr>
            <p:ph type="ftr" sz="quarter" idx="11"/>
          </p:nvPr>
        </p:nvSpPr>
        <p:spPr/>
        <p:txBody>
          <a:bodyPr/>
          <a:lstStyle/>
          <a:p>
            <a:r>
              <a:rPr lang="en-US" altLang="en-US"/>
              <a:t>Dr. M. S. Uddin, CSE Dept, JU</a:t>
            </a:r>
          </a:p>
        </p:txBody>
      </p:sp>
      <p:sp>
        <p:nvSpPr>
          <p:cNvPr id="46" name="Slide Number Placeholder 5"/>
          <p:cNvSpPr>
            <a:spLocks noGrp="1"/>
          </p:cNvSpPr>
          <p:nvPr>
            <p:ph type="sldNum" sz="quarter" idx="12"/>
          </p:nvPr>
        </p:nvSpPr>
        <p:spPr/>
        <p:txBody>
          <a:bodyPr/>
          <a:lstStyle/>
          <a:p>
            <a:fld id="{CE47892D-D5C2-4197-A1BB-1BD249FB40C5}" type="slidenum">
              <a:rPr lang="en-US" altLang="en-US"/>
              <a:pPr/>
              <a:t>10</a:t>
            </a:fld>
            <a:endParaRPr lang="en-US" altLang="en-US"/>
          </a:p>
        </p:txBody>
      </p:sp>
      <p:sp>
        <p:nvSpPr>
          <p:cNvPr id="317442" name="Rectangle 2"/>
          <p:cNvSpPr>
            <a:spLocks noGrp="1" noChangeArrowheads="1"/>
          </p:cNvSpPr>
          <p:nvPr>
            <p:ph type="title"/>
          </p:nvPr>
        </p:nvSpPr>
        <p:spPr>
          <a:xfrm>
            <a:off x="533400" y="381000"/>
            <a:ext cx="8153400" cy="457200"/>
          </a:xfrm>
        </p:spPr>
        <p:txBody>
          <a:bodyPr/>
          <a:lstStyle/>
          <a:p>
            <a:r>
              <a:rPr lang="en-US" altLang="en-US" sz="3200" b="1">
                <a:solidFill>
                  <a:srgbClr val="FD1B03"/>
                </a:solidFill>
                <a:latin typeface="Tahoma" panose="020B0604030504040204" pitchFamily="34" charset="0"/>
              </a:rPr>
              <a:t>Some Popular Boolean Operators</a:t>
            </a:r>
          </a:p>
        </p:txBody>
      </p:sp>
      <p:graphicFrame>
        <p:nvGraphicFramePr>
          <p:cNvPr id="317443" name="Group 3"/>
          <p:cNvGraphicFramePr>
            <a:graphicFrameLocks noGrp="1"/>
          </p:cNvGraphicFramePr>
          <p:nvPr>
            <p:ph idx="1"/>
          </p:nvPr>
        </p:nvGraphicFramePr>
        <p:xfrm>
          <a:off x="457200" y="1752600"/>
          <a:ext cx="8305800" cy="3810000"/>
        </p:xfrm>
        <a:graphic>
          <a:graphicData uri="http://schemas.openxmlformats.org/drawingml/2006/table">
            <a:tbl>
              <a:tblPr/>
              <a:tblGrid>
                <a:gridCol w="3581400">
                  <a:extLst>
                    <a:ext uri="{9D8B030D-6E8A-4147-A177-3AD203B41FA5}">
                      <a16:colId xmlns:a16="http://schemas.microsoft.com/office/drawing/2014/main" val="269607196"/>
                    </a:ext>
                  </a:extLst>
                </a:gridCol>
                <a:gridCol w="1752600">
                  <a:extLst>
                    <a:ext uri="{9D8B030D-6E8A-4147-A177-3AD203B41FA5}">
                      <a16:colId xmlns:a16="http://schemas.microsoft.com/office/drawing/2014/main" val="1005947014"/>
                    </a:ext>
                  </a:extLst>
                </a:gridCol>
                <a:gridCol w="1219200">
                  <a:extLst>
                    <a:ext uri="{9D8B030D-6E8A-4147-A177-3AD203B41FA5}">
                      <a16:colId xmlns:a16="http://schemas.microsoft.com/office/drawing/2014/main" val="2756750221"/>
                    </a:ext>
                  </a:extLst>
                </a:gridCol>
                <a:gridCol w="1752600">
                  <a:extLst>
                    <a:ext uri="{9D8B030D-6E8A-4147-A177-3AD203B41FA5}">
                      <a16:colId xmlns:a16="http://schemas.microsoft.com/office/drawing/2014/main" val="830786689"/>
                    </a:ext>
                  </a:extLst>
                </a:gridCol>
              </a:tblGrid>
              <a:tr h="6096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sng" strike="noStrike" cap="none" normalizeH="0" baseline="0" smtClean="0">
                          <a:ln>
                            <a:noFill/>
                          </a:ln>
                          <a:solidFill>
                            <a:schemeClr val="tx1"/>
                          </a:solidFill>
                          <a:effectLst/>
                          <a:latin typeface="Times New Roman" panose="02020603050405020304" pitchFamily="18" charset="0"/>
                        </a:rPr>
                        <a:t>Formal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sng" strike="noStrike" cap="none" normalizeH="0" baseline="0" smtClean="0">
                          <a:ln>
                            <a:noFill/>
                          </a:ln>
                          <a:solidFill>
                            <a:schemeClr val="tx1"/>
                          </a:solidFill>
                          <a:effectLst/>
                          <a:latin typeface="Times New Roman" panose="02020603050405020304" pitchFamily="18" charset="0"/>
                        </a:rPr>
                        <a:t>Nickname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sng" strike="noStrike" cap="none" normalizeH="0" baseline="0" smtClean="0">
                          <a:ln>
                            <a:noFill/>
                          </a:ln>
                          <a:solidFill>
                            <a:schemeClr val="tx1"/>
                          </a:solidFill>
                          <a:effectLst/>
                          <a:latin typeface="Times New Roman" panose="02020603050405020304" pitchFamily="18" charset="0"/>
                        </a:rPr>
                        <a:t>Arity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sng" strike="noStrike" cap="none" normalizeH="0" baseline="0" smtClean="0">
                          <a:ln>
                            <a:noFill/>
                          </a:ln>
                          <a:solidFill>
                            <a:schemeClr val="tx1"/>
                          </a:solidFill>
                          <a:effectLst/>
                          <a:latin typeface="Times New Roman" panose="02020603050405020304" pitchFamily="18" charset="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50936562"/>
                  </a:ext>
                </a:extLst>
              </a:tr>
              <a:tr h="533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Negation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Unary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54568387"/>
                  </a:ext>
                </a:extLst>
              </a:tr>
              <a:tr h="533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Conjunction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59218385"/>
                  </a:ext>
                </a:extLst>
              </a:tr>
              <a:tr h="533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Disjunction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70579982"/>
                  </a:ext>
                </a:extLst>
              </a:tr>
              <a:tr h="533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Exclusive-OR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24938123"/>
                  </a:ext>
                </a:extLst>
              </a:tr>
              <a:tr h="533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Implication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IMPLIES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72404607"/>
                  </a:ext>
                </a:extLst>
              </a:tr>
              <a:tr h="533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Biconditional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IFF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9964172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3B30C729-14D9-46DE-A273-56BB677A6AE1}" type="slidenum">
              <a:rPr lang="en-US" altLang="en-US"/>
              <a:pPr/>
              <a:t>11</a:t>
            </a:fld>
            <a:endParaRPr lang="en-US" altLang="en-US"/>
          </a:p>
        </p:txBody>
      </p:sp>
      <p:sp>
        <p:nvSpPr>
          <p:cNvPr id="319490" name="Rectangle 2"/>
          <p:cNvSpPr>
            <a:spLocks noGrp="1" noChangeArrowheads="1"/>
          </p:cNvSpPr>
          <p:nvPr>
            <p:ph type="title"/>
          </p:nvPr>
        </p:nvSpPr>
        <p:spPr>
          <a:xfrm>
            <a:off x="1066800" y="381000"/>
            <a:ext cx="7620000" cy="381000"/>
          </a:xfrm>
        </p:spPr>
        <p:txBody>
          <a:bodyPr/>
          <a:lstStyle/>
          <a:p>
            <a:r>
              <a:rPr lang="en-US" altLang="en-US" sz="3200" b="1">
                <a:solidFill>
                  <a:srgbClr val="FD1B03"/>
                </a:solidFill>
                <a:latin typeface="Tahoma" panose="020B0604030504040204" pitchFamily="34" charset="0"/>
              </a:rPr>
              <a:t>The Negation Operator</a:t>
            </a:r>
          </a:p>
        </p:txBody>
      </p:sp>
      <p:sp>
        <p:nvSpPr>
          <p:cNvPr id="319491" name="Rectangle 3"/>
          <p:cNvSpPr>
            <a:spLocks noGrp="1" noChangeArrowheads="1"/>
          </p:cNvSpPr>
          <p:nvPr>
            <p:ph type="body" idx="1"/>
          </p:nvPr>
        </p:nvSpPr>
        <p:spPr>
          <a:xfrm>
            <a:off x="838200" y="1371600"/>
            <a:ext cx="7620000" cy="4419600"/>
          </a:xfrm>
        </p:spPr>
        <p:txBody>
          <a:bodyPr/>
          <a:lstStyle/>
          <a:p>
            <a:pPr>
              <a:buFontTx/>
              <a:buNone/>
            </a:pPr>
            <a:r>
              <a:rPr lang="en-US" altLang="en-US"/>
              <a:t>The unary </a:t>
            </a:r>
            <a:r>
              <a:rPr lang="en-US" altLang="en-US" i="1"/>
              <a:t>negation operator</a:t>
            </a:r>
            <a:r>
              <a:rPr lang="en-US" altLang="en-US"/>
              <a:t> “¬” (</a:t>
            </a:r>
            <a:r>
              <a:rPr lang="en-US" altLang="en-US" i="1"/>
              <a:t>NOT</a:t>
            </a:r>
            <a:r>
              <a:rPr lang="en-US" altLang="en-US"/>
              <a:t>) transforms a prop. into its </a:t>
            </a:r>
            <a:r>
              <a:rPr lang="en-US" altLang="en-US" i="1"/>
              <a:t>negation</a:t>
            </a:r>
            <a:r>
              <a:rPr lang="en-US" altLang="en-US"/>
              <a:t>.</a:t>
            </a:r>
          </a:p>
          <a:p>
            <a:pPr>
              <a:buFontTx/>
              <a:buNone/>
            </a:pPr>
            <a:r>
              <a:rPr lang="en-US" altLang="en-US" i="1">
                <a:solidFill>
                  <a:schemeClr val="accent2"/>
                </a:solidFill>
              </a:rPr>
              <a:t>E.g.</a:t>
            </a:r>
            <a:r>
              <a:rPr lang="en-US" altLang="en-US">
                <a:solidFill>
                  <a:schemeClr val="accent2"/>
                </a:solidFill>
              </a:rPr>
              <a:t> If </a:t>
            </a:r>
            <a:r>
              <a:rPr lang="en-US" altLang="en-US" i="1">
                <a:solidFill>
                  <a:schemeClr val="accent2"/>
                </a:solidFill>
              </a:rPr>
              <a:t>p</a:t>
            </a:r>
            <a:r>
              <a:rPr lang="en-US" altLang="en-US">
                <a:solidFill>
                  <a:schemeClr val="accent2"/>
                </a:solidFill>
              </a:rPr>
              <a:t> = “I have brown hair.”</a:t>
            </a:r>
          </a:p>
          <a:p>
            <a:pPr>
              <a:buFontTx/>
              <a:buNone/>
            </a:pPr>
            <a:r>
              <a:rPr lang="en-US" altLang="en-US">
                <a:solidFill>
                  <a:schemeClr val="accent2"/>
                </a:solidFill>
              </a:rPr>
              <a:t>	    then ¬</a:t>
            </a:r>
            <a:r>
              <a:rPr lang="en-US" altLang="en-US" i="1">
                <a:solidFill>
                  <a:schemeClr val="accent2"/>
                </a:solidFill>
              </a:rPr>
              <a:t>p</a:t>
            </a:r>
            <a:r>
              <a:rPr lang="en-US" altLang="en-US">
                <a:solidFill>
                  <a:schemeClr val="accent2"/>
                </a:solidFill>
              </a:rPr>
              <a:t> = “I do </a:t>
            </a:r>
            <a:r>
              <a:rPr lang="en-US" altLang="en-US" b="1">
                <a:solidFill>
                  <a:schemeClr val="accent2"/>
                </a:solidFill>
              </a:rPr>
              <a:t>not</a:t>
            </a:r>
            <a:r>
              <a:rPr lang="en-US" altLang="en-US">
                <a:solidFill>
                  <a:schemeClr val="accent2"/>
                </a:solidFill>
              </a:rPr>
              <a:t> have brown hair.”</a:t>
            </a:r>
          </a:p>
          <a:p>
            <a:pPr>
              <a:buFontTx/>
              <a:buNone/>
            </a:pPr>
            <a:r>
              <a:rPr lang="en-US" altLang="en-US"/>
              <a:t>The </a:t>
            </a:r>
            <a:r>
              <a:rPr lang="en-US" altLang="en-US" i="1"/>
              <a:t>truth table</a:t>
            </a:r>
            <a:r>
              <a:rPr lang="en-US" altLang="en-US"/>
              <a:t> for NOT:</a:t>
            </a:r>
          </a:p>
        </p:txBody>
      </p:sp>
      <p:graphicFrame>
        <p:nvGraphicFramePr>
          <p:cNvPr id="319492" name="Object 4"/>
          <p:cNvGraphicFramePr>
            <a:graphicFrameLocks noChangeAspect="1"/>
          </p:cNvGraphicFramePr>
          <p:nvPr/>
        </p:nvGraphicFramePr>
        <p:xfrm>
          <a:off x="5702300" y="4192588"/>
          <a:ext cx="1439863" cy="1612900"/>
        </p:xfrm>
        <a:graphic>
          <a:graphicData uri="http://schemas.openxmlformats.org/presentationml/2006/ole">
            <mc:AlternateContent xmlns:mc="http://schemas.openxmlformats.org/markup-compatibility/2006">
              <mc:Choice xmlns:v="urn:schemas-microsoft-com:vml" Requires="v">
                <p:oleObj spid="_x0000_s319498" name="Document" r:id="rId4" imgW="1449796" imgH="1618748" progId="Word.Document.8">
                  <p:embed/>
                </p:oleObj>
              </mc:Choice>
              <mc:Fallback>
                <p:oleObj name="Document" r:id="rId4" imgW="1449796" imgH="161874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2300" y="4192588"/>
                        <a:ext cx="1439863"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493" name="Text Box 5"/>
          <p:cNvSpPr txBox="1">
            <a:spLocks noChangeArrowheads="1"/>
          </p:cNvSpPr>
          <p:nvPr/>
        </p:nvSpPr>
        <p:spPr bwMode="auto">
          <a:xfrm>
            <a:off x="1076325" y="4953000"/>
            <a:ext cx="3648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800" b="1">
                <a:latin typeface="Times New Roman" panose="02020603050405020304" pitchFamily="18" charset="0"/>
              </a:rPr>
              <a:t>T :</a:t>
            </a:r>
            <a:r>
              <a:rPr lang="en-US" altLang="en-US" sz="2800" b="1">
                <a:latin typeface="Times New Roman" panose="02020603050405020304" pitchFamily="18" charset="0"/>
                <a:cs typeface="Times New Roman" panose="02020603050405020304" pitchFamily="18" charset="0"/>
              </a:rPr>
              <a:t>≡ True;  F :≡ False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092D81A2-DF98-4757-8C8D-D97F18E85A33}" type="slidenum">
              <a:rPr lang="en-US" altLang="en-US"/>
              <a:pPr/>
              <a:t>12</a:t>
            </a:fld>
            <a:endParaRPr lang="en-US" altLang="en-US"/>
          </a:p>
        </p:txBody>
      </p:sp>
      <p:sp>
        <p:nvSpPr>
          <p:cNvPr id="330755" name="Rectangle 3"/>
          <p:cNvSpPr>
            <a:spLocks noGrp="1" noChangeArrowheads="1"/>
          </p:cNvSpPr>
          <p:nvPr>
            <p:ph type="body" idx="1"/>
          </p:nvPr>
        </p:nvSpPr>
        <p:spPr>
          <a:xfrm>
            <a:off x="609600" y="1447800"/>
            <a:ext cx="8077200" cy="1905000"/>
          </a:xfrm>
        </p:spPr>
        <p:txBody>
          <a:bodyPr/>
          <a:lstStyle/>
          <a:p>
            <a:pPr algn="just">
              <a:buFontTx/>
              <a:buNone/>
            </a:pPr>
            <a:r>
              <a:rPr lang="en-US" altLang="en-US" sz="2000" b="1"/>
              <a:t>The binary </a:t>
            </a:r>
            <a:r>
              <a:rPr lang="en-US" altLang="en-US" sz="2000" b="1" i="1"/>
              <a:t>conjunction operator</a:t>
            </a:r>
            <a:r>
              <a:rPr lang="en-US" altLang="en-US" sz="2000" b="1"/>
              <a:t> “</a:t>
            </a:r>
            <a:r>
              <a:rPr lang="en-US" altLang="en-US" sz="2000" b="1">
                <a:sym typeface="Symbol" panose="05050102010706020507" pitchFamily="18" charset="2"/>
              </a:rPr>
              <a:t>” (</a:t>
            </a:r>
            <a:r>
              <a:rPr lang="en-US" altLang="en-US" sz="2000" b="1" i="1">
                <a:sym typeface="Symbol" panose="05050102010706020507" pitchFamily="18" charset="2"/>
              </a:rPr>
              <a:t>AND</a:t>
            </a:r>
            <a:r>
              <a:rPr lang="en-US" altLang="en-US" sz="2000" b="1">
                <a:sym typeface="Symbol" panose="05050102010706020507" pitchFamily="18" charset="2"/>
              </a:rPr>
              <a:t>) combines two propositions to form their logical </a:t>
            </a:r>
            <a:r>
              <a:rPr lang="en-US" altLang="en-US" sz="2000" b="1" i="1">
                <a:sym typeface="Symbol" panose="05050102010706020507" pitchFamily="18" charset="2"/>
              </a:rPr>
              <a:t>conjunction</a:t>
            </a:r>
            <a:r>
              <a:rPr lang="en-US" altLang="en-US" sz="2000" b="1">
                <a:sym typeface="Symbol" panose="05050102010706020507" pitchFamily="18" charset="2"/>
              </a:rPr>
              <a:t>.</a:t>
            </a:r>
          </a:p>
          <a:p>
            <a:pPr algn="just">
              <a:buFontTx/>
              <a:buNone/>
            </a:pPr>
            <a:r>
              <a:rPr lang="en-US" altLang="en-US" sz="2000" b="1" i="1">
                <a:solidFill>
                  <a:schemeClr val="accent2"/>
                </a:solidFill>
                <a:sym typeface="Symbol" panose="05050102010706020507" pitchFamily="18" charset="2"/>
              </a:rPr>
              <a:t>E.g.</a:t>
            </a:r>
            <a:r>
              <a:rPr lang="en-US" altLang="en-US" sz="2000" b="1">
                <a:solidFill>
                  <a:schemeClr val="accent2"/>
                </a:solidFill>
                <a:sym typeface="Symbol" panose="05050102010706020507" pitchFamily="18" charset="2"/>
              </a:rPr>
              <a:t> If </a:t>
            </a:r>
            <a:r>
              <a:rPr lang="en-US" altLang="en-US" sz="2000" b="1" i="1">
                <a:solidFill>
                  <a:schemeClr val="accent2"/>
                </a:solidFill>
                <a:sym typeface="Symbol" panose="05050102010706020507" pitchFamily="18" charset="2"/>
              </a:rPr>
              <a:t>p</a:t>
            </a:r>
            <a:r>
              <a:rPr lang="en-US" altLang="en-US" sz="2000" b="1">
                <a:solidFill>
                  <a:schemeClr val="accent2"/>
                </a:solidFill>
                <a:sym typeface="Symbol" panose="05050102010706020507" pitchFamily="18" charset="2"/>
              </a:rPr>
              <a:t>=“I will have salad for lunch.” and </a:t>
            </a:r>
            <a:r>
              <a:rPr lang="en-US" altLang="en-US" sz="2000" b="1" i="1">
                <a:solidFill>
                  <a:schemeClr val="accent2"/>
                </a:solidFill>
                <a:sym typeface="Symbol" panose="05050102010706020507" pitchFamily="18" charset="2"/>
              </a:rPr>
              <a:t>q=</a:t>
            </a:r>
            <a:r>
              <a:rPr lang="en-US" altLang="en-US" sz="2000" b="1">
                <a:solidFill>
                  <a:schemeClr val="accent2"/>
                </a:solidFill>
                <a:sym typeface="Symbol" panose="05050102010706020507" pitchFamily="18" charset="2"/>
              </a:rPr>
              <a:t>“I will have steak for dinner.”, then </a:t>
            </a:r>
            <a:r>
              <a:rPr lang="en-US" altLang="en-US" sz="2000" b="1" i="1">
                <a:solidFill>
                  <a:schemeClr val="accent2"/>
                </a:solidFill>
                <a:sym typeface="Symbol" panose="05050102010706020507" pitchFamily="18" charset="2"/>
              </a:rPr>
              <a:t>p</a:t>
            </a:r>
            <a:r>
              <a:rPr lang="en-US" altLang="en-US" sz="2000" b="1">
                <a:solidFill>
                  <a:schemeClr val="accent2"/>
                </a:solidFill>
                <a:sym typeface="Symbol" panose="05050102010706020507" pitchFamily="18" charset="2"/>
              </a:rPr>
              <a:t></a:t>
            </a:r>
            <a:r>
              <a:rPr lang="en-US" altLang="en-US" sz="2000" b="1" i="1">
                <a:solidFill>
                  <a:schemeClr val="accent2"/>
                </a:solidFill>
                <a:sym typeface="Symbol" panose="05050102010706020507" pitchFamily="18" charset="2"/>
              </a:rPr>
              <a:t>q</a:t>
            </a:r>
            <a:r>
              <a:rPr lang="en-US" altLang="en-US" sz="2000" b="1">
                <a:solidFill>
                  <a:schemeClr val="accent2"/>
                </a:solidFill>
                <a:sym typeface="Symbol" panose="05050102010706020507" pitchFamily="18" charset="2"/>
              </a:rPr>
              <a:t>=“I will have salad for lunch and</a:t>
            </a:r>
            <a:r>
              <a:rPr lang="en-US" altLang="en-US" sz="2000" b="1" i="1">
                <a:solidFill>
                  <a:schemeClr val="accent2"/>
                </a:solidFill>
                <a:sym typeface="Symbol" panose="05050102010706020507" pitchFamily="18" charset="2"/>
              </a:rPr>
              <a:t>  </a:t>
            </a:r>
            <a:r>
              <a:rPr lang="en-US" altLang="en-US" sz="2000" b="1">
                <a:solidFill>
                  <a:schemeClr val="accent2"/>
                </a:solidFill>
                <a:sym typeface="Symbol" panose="05050102010706020507" pitchFamily="18" charset="2"/>
              </a:rPr>
              <a:t>I will have steak for dinner.”</a:t>
            </a:r>
            <a:endParaRPr lang="en-US" altLang="en-US" sz="2000" b="1">
              <a:solidFill>
                <a:schemeClr val="accent2"/>
              </a:solidFill>
            </a:endParaRPr>
          </a:p>
        </p:txBody>
      </p:sp>
      <p:sp>
        <p:nvSpPr>
          <p:cNvPr id="330760" name="Rectangle 8"/>
          <p:cNvSpPr>
            <a:spLocks noGrp="1" noChangeArrowheads="1"/>
          </p:cNvSpPr>
          <p:nvPr>
            <p:ph type="title"/>
          </p:nvPr>
        </p:nvSpPr>
        <p:spPr>
          <a:xfrm>
            <a:off x="990600" y="304800"/>
            <a:ext cx="7620000" cy="457200"/>
          </a:xfrm>
          <a:noFill/>
          <a:ln/>
        </p:spPr>
        <p:txBody>
          <a:bodyPr/>
          <a:lstStyle/>
          <a:p>
            <a:r>
              <a:rPr lang="en-US" altLang="en-US" sz="3200" b="1">
                <a:solidFill>
                  <a:srgbClr val="FD1B03"/>
                </a:solidFill>
                <a:latin typeface="Tahoma" panose="020B0604030504040204" pitchFamily="34" charset="0"/>
              </a:rPr>
              <a:t>The Conjunction Operator</a:t>
            </a:r>
          </a:p>
        </p:txBody>
      </p:sp>
      <p:sp>
        <p:nvSpPr>
          <p:cNvPr id="330761" name="Rectangle 9"/>
          <p:cNvSpPr>
            <a:spLocks noChangeArrowheads="1"/>
          </p:cNvSpPr>
          <p:nvPr/>
        </p:nvSpPr>
        <p:spPr bwMode="auto">
          <a:xfrm>
            <a:off x="914400" y="3489325"/>
            <a:ext cx="3276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2000" b="1">
                <a:latin typeface="Tahoma" panose="020B0604030504040204" pitchFamily="34" charset="0"/>
              </a:rPr>
              <a:t>Note that a</a:t>
            </a:r>
            <a:br>
              <a:rPr lang="en-US" altLang="en-US" sz="2000" b="1">
                <a:latin typeface="Tahoma" panose="020B0604030504040204" pitchFamily="34" charset="0"/>
              </a:rPr>
            </a:br>
            <a:r>
              <a:rPr lang="en-US" altLang="en-US" sz="2000" b="1">
                <a:latin typeface="Tahoma" panose="020B0604030504040204" pitchFamily="34" charset="0"/>
              </a:rPr>
              <a:t>conjunction</a:t>
            </a:r>
            <a:br>
              <a:rPr lang="en-US" altLang="en-US" sz="2000" b="1">
                <a:latin typeface="Tahoma" panose="020B0604030504040204" pitchFamily="34" charset="0"/>
              </a:rPr>
            </a:br>
            <a:r>
              <a:rPr lang="en-US" altLang="en-US" sz="2000" b="1" i="1">
                <a:latin typeface="Tahoma" panose="020B0604030504040204" pitchFamily="34" charset="0"/>
              </a:rPr>
              <a:t>p</a:t>
            </a:r>
            <a:r>
              <a:rPr lang="en-US" altLang="en-US" sz="2000" b="1" baseline="-25000">
                <a:latin typeface="Tahoma" panose="020B0604030504040204" pitchFamily="34" charset="0"/>
              </a:rPr>
              <a:t>1</a:t>
            </a:r>
            <a:r>
              <a:rPr lang="en-US" altLang="en-US" sz="2000" b="1">
                <a:latin typeface="Tahoma" panose="020B0604030504040204" pitchFamily="34" charset="0"/>
              </a:rPr>
              <a:t> </a:t>
            </a:r>
            <a:r>
              <a:rPr lang="en-US" altLang="en-US" sz="2000" b="1">
                <a:latin typeface="Tahoma" panose="020B0604030504040204" pitchFamily="34" charset="0"/>
                <a:sym typeface="Symbol" panose="05050102010706020507" pitchFamily="18" charset="2"/>
              </a:rPr>
              <a:t></a:t>
            </a:r>
            <a:r>
              <a:rPr lang="en-US" altLang="en-US" sz="2000" b="1">
                <a:latin typeface="Tahoma" panose="020B0604030504040204" pitchFamily="34" charset="0"/>
              </a:rPr>
              <a:t> </a:t>
            </a:r>
            <a:r>
              <a:rPr lang="en-US" altLang="en-US" sz="2000" b="1" i="1">
                <a:latin typeface="Tahoma" panose="020B0604030504040204" pitchFamily="34" charset="0"/>
              </a:rPr>
              <a:t>p</a:t>
            </a:r>
            <a:r>
              <a:rPr lang="en-US" altLang="en-US" sz="2000" b="1" baseline="-25000">
                <a:latin typeface="Tahoma" panose="020B0604030504040204" pitchFamily="34" charset="0"/>
              </a:rPr>
              <a:t>2 </a:t>
            </a:r>
            <a:r>
              <a:rPr lang="en-US" altLang="en-US" sz="2000" b="1">
                <a:latin typeface="Tahoma" panose="020B0604030504040204" pitchFamily="34" charset="0"/>
                <a:sym typeface="Symbol" panose="05050102010706020507" pitchFamily="18" charset="2"/>
              </a:rPr>
              <a:t></a:t>
            </a:r>
            <a:r>
              <a:rPr lang="en-US" altLang="en-US" sz="2000" b="1">
                <a:latin typeface="Tahoma" panose="020B0604030504040204" pitchFamily="34" charset="0"/>
              </a:rPr>
              <a:t> … </a:t>
            </a:r>
            <a:r>
              <a:rPr lang="en-US" altLang="en-US" sz="2000" b="1">
                <a:latin typeface="Tahoma" panose="020B0604030504040204" pitchFamily="34" charset="0"/>
                <a:sym typeface="Symbol" panose="05050102010706020507" pitchFamily="18" charset="2"/>
              </a:rPr>
              <a:t></a:t>
            </a:r>
            <a:r>
              <a:rPr lang="en-US" altLang="en-US" sz="2000" b="1">
                <a:latin typeface="Tahoma" panose="020B0604030504040204" pitchFamily="34" charset="0"/>
              </a:rPr>
              <a:t> </a:t>
            </a:r>
            <a:r>
              <a:rPr lang="en-US" altLang="en-US" sz="2000" b="1" i="1">
                <a:latin typeface="Tahoma" panose="020B0604030504040204" pitchFamily="34" charset="0"/>
              </a:rPr>
              <a:t>p</a:t>
            </a:r>
            <a:r>
              <a:rPr lang="en-US" altLang="en-US" sz="2000" b="1" i="1" baseline="-25000">
                <a:latin typeface="Tahoma" panose="020B0604030504040204" pitchFamily="34" charset="0"/>
              </a:rPr>
              <a:t>n</a:t>
            </a:r>
            <a:r>
              <a:rPr lang="en-US" altLang="en-US" sz="2000" b="1">
                <a:latin typeface="Tahoma" panose="020B0604030504040204" pitchFamily="34" charset="0"/>
              </a:rPr>
              <a:t/>
            </a:r>
            <a:br>
              <a:rPr lang="en-US" altLang="en-US" sz="2000" b="1">
                <a:latin typeface="Tahoma" panose="020B0604030504040204" pitchFamily="34" charset="0"/>
              </a:rPr>
            </a:br>
            <a:r>
              <a:rPr lang="en-US" altLang="en-US" sz="2000" b="1">
                <a:latin typeface="Tahoma" panose="020B0604030504040204" pitchFamily="34" charset="0"/>
              </a:rPr>
              <a:t>of </a:t>
            </a:r>
            <a:r>
              <a:rPr lang="en-US" altLang="en-US" sz="2000" b="1" i="1">
                <a:latin typeface="Tahoma" panose="020B0604030504040204" pitchFamily="34" charset="0"/>
              </a:rPr>
              <a:t>n</a:t>
            </a:r>
            <a:r>
              <a:rPr lang="en-US" altLang="en-US" sz="2000" b="1">
                <a:latin typeface="Tahoma" panose="020B0604030504040204" pitchFamily="34" charset="0"/>
              </a:rPr>
              <a:t> propositions</a:t>
            </a:r>
            <a:br>
              <a:rPr lang="en-US" altLang="en-US" sz="2000" b="1">
                <a:latin typeface="Tahoma" panose="020B0604030504040204" pitchFamily="34" charset="0"/>
              </a:rPr>
            </a:br>
            <a:r>
              <a:rPr lang="en-US" altLang="en-US" sz="2000" b="1">
                <a:latin typeface="Tahoma" panose="020B0604030504040204" pitchFamily="34" charset="0"/>
              </a:rPr>
              <a:t>will have 2</a:t>
            </a:r>
            <a:r>
              <a:rPr lang="en-US" altLang="en-US" sz="2000" b="1" i="1" baseline="30000">
                <a:latin typeface="Tahoma" panose="020B0604030504040204" pitchFamily="34" charset="0"/>
              </a:rPr>
              <a:t>n</a:t>
            </a:r>
            <a:r>
              <a:rPr lang="en-US" altLang="en-US" sz="2000" b="1">
                <a:latin typeface="Tahoma" panose="020B0604030504040204" pitchFamily="34" charset="0"/>
              </a:rPr>
              <a:t> rows</a:t>
            </a:r>
            <a:br>
              <a:rPr lang="en-US" altLang="en-US" sz="2000" b="1">
                <a:latin typeface="Tahoma" panose="020B0604030504040204" pitchFamily="34" charset="0"/>
              </a:rPr>
            </a:br>
            <a:r>
              <a:rPr lang="en-US" altLang="en-US" sz="2000" b="1">
                <a:latin typeface="Tahoma" panose="020B0604030504040204" pitchFamily="34" charset="0"/>
              </a:rPr>
              <a:t>in its truth table.</a:t>
            </a:r>
          </a:p>
        </p:txBody>
      </p:sp>
      <p:graphicFrame>
        <p:nvGraphicFramePr>
          <p:cNvPr id="330762" name="Object 10"/>
          <p:cNvGraphicFramePr>
            <a:graphicFrameLocks noChangeAspect="1"/>
          </p:cNvGraphicFramePr>
          <p:nvPr/>
        </p:nvGraphicFramePr>
        <p:xfrm>
          <a:off x="4800600" y="3400425"/>
          <a:ext cx="2895600" cy="2543175"/>
        </p:xfrm>
        <a:graphic>
          <a:graphicData uri="http://schemas.openxmlformats.org/presentationml/2006/ole">
            <mc:AlternateContent xmlns:mc="http://schemas.openxmlformats.org/markup-compatibility/2006">
              <mc:Choice xmlns:v="urn:schemas-microsoft-com:vml" Requires="v">
                <p:oleObj spid="_x0000_s330765" name="Document" r:id="rId4" imgW="2444040" imgH="2149560" progId="Word.Document.8">
                  <p:embed/>
                </p:oleObj>
              </mc:Choice>
              <mc:Fallback>
                <p:oleObj name="Document" r:id="rId4" imgW="2444040" imgH="2149560" progId="Word.Documen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400425"/>
                        <a:ext cx="2895600" cy="2543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E2D1A401-C2C9-4849-9313-ECC895ADF8DF}" type="slidenum">
              <a:rPr lang="en-US" altLang="en-US"/>
              <a:pPr/>
              <a:t>13</a:t>
            </a:fld>
            <a:endParaRPr lang="en-US" altLang="en-US"/>
          </a:p>
        </p:txBody>
      </p:sp>
      <p:sp>
        <p:nvSpPr>
          <p:cNvPr id="324611" name="Rectangle 3"/>
          <p:cNvSpPr>
            <a:spLocks noGrp="1" noChangeArrowheads="1"/>
          </p:cNvSpPr>
          <p:nvPr>
            <p:ph type="body" idx="1"/>
          </p:nvPr>
        </p:nvSpPr>
        <p:spPr>
          <a:xfrm>
            <a:off x="838200" y="1295400"/>
            <a:ext cx="7620000" cy="2590800"/>
          </a:xfrm>
        </p:spPr>
        <p:txBody>
          <a:bodyPr/>
          <a:lstStyle/>
          <a:p>
            <a:pPr>
              <a:buFontTx/>
              <a:buNone/>
            </a:pPr>
            <a:r>
              <a:rPr lang="en-US" altLang="en-US" sz="2000" b="1">
                <a:latin typeface="Tahoma" panose="020B0604030504040204" pitchFamily="34" charset="0"/>
              </a:rPr>
              <a:t>The binary </a:t>
            </a:r>
            <a:r>
              <a:rPr lang="en-US" altLang="en-US" sz="2000" b="1" i="1">
                <a:latin typeface="Tahoma" panose="020B0604030504040204" pitchFamily="34" charset="0"/>
              </a:rPr>
              <a:t>disjunction operator</a:t>
            </a:r>
            <a:r>
              <a:rPr lang="en-US" altLang="en-US" sz="2000" b="1">
                <a:latin typeface="Tahoma" panose="020B0604030504040204" pitchFamily="34" charset="0"/>
              </a:rPr>
              <a:t> “</a:t>
            </a:r>
            <a:r>
              <a:rPr lang="en-US" altLang="en-US" sz="2000" b="1">
                <a:latin typeface="Tahoma" panose="020B0604030504040204" pitchFamily="34" charset="0"/>
                <a:sym typeface="Symbol" panose="05050102010706020507" pitchFamily="18" charset="2"/>
              </a:rPr>
              <a:t>” (</a:t>
            </a:r>
            <a:r>
              <a:rPr lang="en-US" altLang="en-US" sz="2000" b="1" i="1">
                <a:latin typeface="Tahoma" panose="020B0604030504040204" pitchFamily="34" charset="0"/>
                <a:sym typeface="Symbol" panose="05050102010706020507" pitchFamily="18" charset="2"/>
              </a:rPr>
              <a:t>OR</a:t>
            </a:r>
            <a:r>
              <a:rPr lang="en-US" altLang="en-US" sz="2000" b="1">
                <a:latin typeface="Tahoma" panose="020B0604030504040204" pitchFamily="34" charset="0"/>
                <a:sym typeface="Symbol" panose="05050102010706020507" pitchFamily="18" charset="2"/>
              </a:rPr>
              <a:t>) combines two propositions to form their logical </a:t>
            </a:r>
            <a:r>
              <a:rPr lang="en-US" altLang="en-US" sz="2000" b="1" i="1">
                <a:latin typeface="Tahoma" panose="020B0604030504040204" pitchFamily="34" charset="0"/>
                <a:sym typeface="Symbol" panose="05050102010706020507" pitchFamily="18" charset="2"/>
              </a:rPr>
              <a:t>disjunction</a:t>
            </a:r>
            <a:r>
              <a:rPr lang="en-US" altLang="en-US" sz="2000" b="1">
                <a:latin typeface="Tahoma" panose="020B0604030504040204" pitchFamily="34" charset="0"/>
                <a:sym typeface="Symbol" panose="05050102010706020507" pitchFamily="18" charset="2"/>
              </a:rPr>
              <a:t>.</a:t>
            </a:r>
          </a:p>
          <a:p>
            <a:pPr>
              <a:buFontTx/>
              <a:buNone/>
            </a:pPr>
            <a:r>
              <a:rPr lang="en-US" altLang="en-US" sz="2000" b="1" i="1">
                <a:solidFill>
                  <a:schemeClr val="accent2"/>
                </a:solidFill>
                <a:latin typeface="Tahoma" panose="020B0604030504040204" pitchFamily="34" charset="0"/>
                <a:sym typeface="Symbol" panose="05050102010706020507" pitchFamily="18" charset="2"/>
              </a:rPr>
              <a:t>p</a:t>
            </a:r>
            <a:r>
              <a:rPr lang="en-US" altLang="en-US" sz="2000" b="1">
                <a:solidFill>
                  <a:schemeClr val="accent2"/>
                </a:solidFill>
                <a:latin typeface="Tahoma" panose="020B0604030504040204" pitchFamily="34" charset="0"/>
                <a:sym typeface="Symbol" panose="05050102010706020507" pitchFamily="18" charset="2"/>
              </a:rPr>
              <a:t>=“My car has a bad engine.”</a:t>
            </a:r>
          </a:p>
          <a:p>
            <a:pPr>
              <a:buFontTx/>
              <a:buNone/>
            </a:pPr>
            <a:r>
              <a:rPr lang="en-US" altLang="en-US" sz="2000" b="1" i="1">
                <a:solidFill>
                  <a:schemeClr val="accent2"/>
                </a:solidFill>
                <a:latin typeface="Tahoma" panose="020B0604030504040204" pitchFamily="34" charset="0"/>
                <a:sym typeface="Symbol" panose="05050102010706020507" pitchFamily="18" charset="2"/>
              </a:rPr>
              <a:t>q=</a:t>
            </a:r>
            <a:r>
              <a:rPr lang="en-US" altLang="en-US" sz="2000" b="1">
                <a:solidFill>
                  <a:schemeClr val="accent2"/>
                </a:solidFill>
                <a:latin typeface="Tahoma" panose="020B0604030504040204" pitchFamily="34" charset="0"/>
                <a:sym typeface="Symbol" panose="05050102010706020507" pitchFamily="18" charset="2"/>
              </a:rPr>
              <a:t>“My car has a bad carburator.”</a:t>
            </a:r>
          </a:p>
          <a:p>
            <a:pPr>
              <a:buFontTx/>
              <a:buNone/>
            </a:pPr>
            <a:r>
              <a:rPr lang="en-US" altLang="en-US" sz="2000" b="1" i="1">
                <a:solidFill>
                  <a:schemeClr val="accent2"/>
                </a:solidFill>
                <a:latin typeface="Tahoma" panose="020B0604030504040204" pitchFamily="34" charset="0"/>
                <a:sym typeface="Symbol" panose="05050102010706020507" pitchFamily="18" charset="2"/>
              </a:rPr>
              <a:t>p</a:t>
            </a:r>
            <a:r>
              <a:rPr lang="en-US" altLang="en-US" sz="2000" b="1">
                <a:solidFill>
                  <a:schemeClr val="accent2"/>
                </a:solidFill>
                <a:latin typeface="Tahoma" panose="020B0604030504040204" pitchFamily="34" charset="0"/>
                <a:sym typeface="Symbol" panose="05050102010706020507" pitchFamily="18" charset="2"/>
              </a:rPr>
              <a:t></a:t>
            </a:r>
            <a:r>
              <a:rPr lang="en-US" altLang="en-US" sz="2000" b="1" i="1">
                <a:solidFill>
                  <a:schemeClr val="accent2"/>
                </a:solidFill>
                <a:latin typeface="Tahoma" panose="020B0604030504040204" pitchFamily="34" charset="0"/>
                <a:sym typeface="Symbol" panose="05050102010706020507" pitchFamily="18" charset="2"/>
              </a:rPr>
              <a:t>q</a:t>
            </a:r>
            <a:r>
              <a:rPr lang="en-US" altLang="en-US" sz="2000" b="1">
                <a:solidFill>
                  <a:schemeClr val="accent2"/>
                </a:solidFill>
                <a:latin typeface="Tahoma" panose="020B0604030504040204" pitchFamily="34" charset="0"/>
                <a:sym typeface="Symbol" panose="05050102010706020507" pitchFamily="18" charset="2"/>
              </a:rPr>
              <a:t>=“Either my car has a bad engine, or</a:t>
            </a:r>
            <a:r>
              <a:rPr lang="en-US" altLang="en-US" sz="2000" b="1" i="1">
                <a:solidFill>
                  <a:schemeClr val="accent2"/>
                </a:solidFill>
                <a:latin typeface="Tahoma" panose="020B0604030504040204" pitchFamily="34" charset="0"/>
                <a:sym typeface="Symbol" panose="05050102010706020507" pitchFamily="18" charset="2"/>
              </a:rPr>
              <a:t> </a:t>
            </a:r>
            <a:br>
              <a:rPr lang="en-US" altLang="en-US" sz="2000" b="1" i="1">
                <a:solidFill>
                  <a:schemeClr val="accent2"/>
                </a:solidFill>
                <a:latin typeface="Tahoma" panose="020B0604030504040204" pitchFamily="34" charset="0"/>
                <a:sym typeface="Symbol" panose="05050102010706020507" pitchFamily="18" charset="2"/>
              </a:rPr>
            </a:br>
            <a:r>
              <a:rPr lang="en-US" altLang="en-US" sz="2000" b="1" i="1">
                <a:solidFill>
                  <a:schemeClr val="accent2"/>
                </a:solidFill>
                <a:latin typeface="Tahoma" panose="020B0604030504040204" pitchFamily="34" charset="0"/>
                <a:sym typeface="Symbol" panose="05050102010706020507" pitchFamily="18" charset="2"/>
              </a:rPr>
              <a:t>       </a:t>
            </a:r>
            <a:r>
              <a:rPr lang="en-US" altLang="en-US" sz="2000" b="1">
                <a:solidFill>
                  <a:schemeClr val="accent2"/>
                </a:solidFill>
                <a:latin typeface="Tahoma" panose="020B0604030504040204" pitchFamily="34" charset="0"/>
                <a:sym typeface="Symbol" panose="05050102010706020507" pitchFamily="18" charset="2"/>
              </a:rPr>
              <a:t>my car has a bad carburetor.”</a:t>
            </a:r>
          </a:p>
        </p:txBody>
      </p:sp>
      <p:sp>
        <p:nvSpPr>
          <p:cNvPr id="324615" name="Rectangle 7"/>
          <p:cNvSpPr>
            <a:spLocks noChangeArrowheads="1"/>
          </p:cNvSpPr>
          <p:nvPr/>
        </p:nvSpPr>
        <p:spPr bwMode="auto">
          <a:xfrm>
            <a:off x="1676400" y="304800"/>
            <a:ext cx="5321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D1B03"/>
                </a:solidFill>
              </a:rPr>
              <a:t>The Disjunction Operator</a:t>
            </a:r>
          </a:p>
        </p:txBody>
      </p:sp>
      <p:graphicFrame>
        <p:nvGraphicFramePr>
          <p:cNvPr id="324616" name="Object 8"/>
          <p:cNvGraphicFramePr>
            <a:graphicFrameLocks noChangeAspect="1"/>
          </p:cNvGraphicFramePr>
          <p:nvPr/>
        </p:nvGraphicFramePr>
        <p:xfrm>
          <a:off x="5635625" y="3644900"/>
          <a:ext cx="2517775" cy="2451100"/>
        </p:xfrm>
        <a:graphic>
          <a:graphicData uri="http://schemas.openxmlformats.org/presentationml/2006/ole">
            <mc:AlternateContent xmlns:mc="http://schemas.openxmlformats.org/markup-compatibility/2006">
              <mc:Choice xmlns:v="urn:schemas-microsoft-com:vml" Requires="v">
                <p:oleObj spid="_x0000_s324619" name="Document" r:id="rId4" imgW="2912040" imgH="2842920" progId="Word.Document.8">
                  <p:embed/>
                </p:oleObj>
              </mc:Choice>
              <mc:Fallback>
                <p:oleObj name="Document" r:id="rId4" imgW="2912040" imgH="2842920" progId="Word.Document.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25" y="3644900"/>
                        <a:ext cx="2517775" cy="2451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4617" name="Rectangle 9"/>
          <p:cNvSpPr>
            <a:spLocks noChangeArrowheads="1"/>
          </p:cNvSpPr>
          <p:nvPr/>
        </p:nvSpPr>
        <p:spPr bwMode="auto">
          <a:xfrm>
            <a:off x="762000" y="3581400"/>
            <a:ext cx="4572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Tx/>
              <a:buChar char="•"/>
            </a:pPr>
            <a:r>
              <a:rPr lang="en-US" altLang="en-US" sz="2000">
                <a:latin typeface="Tahoma" panose="020B0604030504040204" pitchFamily="34" charset="0"/>
              </a:rPr>
              <a:t>Note that </a:t>
            </a:r>
            <a:r>
              <a:rPr lang="en-US" altLang="en-US" sz="2000" i="1">
                <a:latin typeface="Tahoma" panose="020B0604030504040204" pitchFamily="34" charset="0"/>
              </a:rPr>
              <a:t>p</a:t>
            </a:r>
            <a:r>
              <a:rPr lang="en-US" altLang="en-US" sz="2000">
                <a:latin typeface="Tahoma" panose="020B0604030504040204" pitchFamily="34" charset="0"/>
                <a:sym typeface="Symbol" panose="05050102010706020507" pitchFamily="18" charset="2"/>
              </a:rPr>
              <a:t></a:t>
            </a:r>
            <a:r>
              <a:rPr lang="en-US" altLang="en-US" sz="2000" i="1">
                <a:latin typeface="Tahoma" panose="020B0604030504040204" pitchFamily="34" charset="0"/>
                <a:sym typeface="Symbol" panose="05050102010706020507" pitchFamily="18" charset="2"/>
              </a:rPr>
              <a:t>q </a:t>
            </a:r>
            <a:r>
              <a:rPr lang="en-US" altLang="en-US" sz="2000">
                <a:latin typeface="Tahoma" panose="020B0604030504040204" pitchFamily="34" charset="0"/>
                <a:sym typeface="Symbol" panose="05050102010706020507" pitchFamily="18" charset="2"/>
              </a:rPr>
              <a:t>means</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that </a:t>
            </a:r>
            <a:r>
              <a:rPr lang="en-US" altLang="en-US" sz="2000" i="1">
                <a:latin typeface="Tahoma" panose="020B0604030504040204" pitchFamily="34" charset="0"/>
                <a:sym typeface="Symbol" panose="05050102010706020507" pitchFamily="18" charset="2"/>
              </a:rPr>
              <a:t>p</a:t>
            </a:r>
            <a:r>
              <a:rPr lang="en-US" altLang="en-US" sz="2000">
                <a:latin typeface="Tahoma" panose="020B0604030504040204" pitchFamily="34" charset="0"/>
                <a:sym typeface="Symbol" panose="05050102010706020507" pitchFamily="18" charset="2"/>
              </a:rPr>
              <a:t> is true, or </a:t>
            </a:r>
            <a:r>
              <a:rPr lang="en-US" altLang="en-US" sz="2000" i="1">
                <a:latin typeface="Tahoma" panose="020B0604030504040204" pitchFamily="34" charset="0"/>
                <a:sym typeface="Symbol" panose="05050102010706020507" pitchFamily="18" charset="2"/>
              </a:rPr>
              <a:t>q</a:t>
            </a:r>
            <a:r>
              <a:rPr lang="en-US" altLang="en-US" sz="2000">
                <a:latin typeface="Tahoma" panose="020B0604030504040204" pitchFamily="34" charset="0"/>
                <a:sym typeface="Symbol" panose="05050102010706020507" pitchFamily="18" charset="2"/>
              </a:rPr>
              <a:t> is</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true, </a:t>
            </a:r>
            <a:r>
              <a:rPr lang="en-US" altLang="en-US" sz="2000" b="1">
                <a:latin typeface="Tahoma" panose="020B0604030504040204" pitchFamily="34" charset="0"/>
                <a:sym typeface="Symbol" panose="05050102010706020507" pitchFamily="18" charset="2"/>
              </a:rPr>
              <a:t>or both</a:t>
            </a:r>
            <a:r>
              <a:rPr lang="en-US" altLang="en-US" sz="2000">
                <a:latin typeface="Tahoma" panose="020B0604030504040204" pitchFamily="34" charset="0"/>
                <a:sym typeface="Symbol" panose="05050102010706020507" pitchFamily="18" charset="2"/>
              </a:rPr>
              <a:t> are true!</a:t>
            </a:r>
          </a:p>
          <a:p>
            <a:pPr>
              <a:spcBef>
                <a:spcPct val="50000"/>
              </a:spcBef>
              <a:buFontTx/>
              <a:buChar char="•"/>
            </a:pPr>
            <a:r>
              <a:rPr lang="en-US" altLang="en-US" sz="2000">
                <a:latin typeface="Tahoma" panose="020B0604030504040204" pitchFamily="34" charset="0"/>
                <a:sym typeface="Symbol" panose="05050102010706020507" pitchFamily="18" charset="2"/>
              </a:rPr>
              <a:t>So, this operation is</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also called </a:t>
            </a:r>
            <a:r>
              <a:rPr lang="en-US" altLang="en-US" sz="2000" i="1">
                <a:latin typeface="Tahoma" panose="020B0604030504040204" pitchFamily="34" charset="0"/>
                <a:sym typeface="Symbol" panose="05050102010706020507" pitchFamily="18" charset="2"/>
              </a:rPr>
              <a:t>inclusive or,</a:t>
            </a:r>
            <a:r>
              <a:rPr lang="en-US" altLang="en-US" sz="2000">
                <a:latin typeface="Tahoma" panose="020B0604030504040204" pitchFamily="34" charset="0"/>
                <a:sym typeface="Symbol" panose="05050102010706020507" pitchFamily="18" charset="2"/>
              </a:rPr>
              <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because it </a:t>
            </a:r>
            <a:r>
              <a:rPr lang="en-US" altLang="en-US" sz="2000" b="1">
                <a:latin typeface="Tahoma" panose="020B0604030504040204" pitchFamily="34" charset="0"/>
                <a:sym typeface="Symbol" panose="05050102010706020507" pitchFamily="18" charset="2"/>
              </a:rPr>
              <a:t>includes</a:t>
            </a:r>
            <a:r>
              <a:rPr lang="en-US" altLang="en-US" sz="2000">
                <a:latin typeface="Tahoma" panose="020B0604030504040204" pitchFamily="34" charset="0"/>
                <a:sym typeface="Symbol" panose="05050102010706020507" pitchFamily="18" charset="2"/>
              </a:rPr>
              <a:t> the</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possibility that both </a:t>
            </a:r>
            <a:r>
              <a:rPr lang="en-US" altLang="en-US" sz="2000" i="1">
                <a:latin typeface="Tahoma" panose="020B0604030504040204" pitchFamily="34" charset="0"/>
                <a:sym typeface="Symbol" panose="05050102010706020507" pitchFamily="18" charset="2"/>
              </a:rPr>
              <a:t>p</a:t>
            </a:r>
            <a:r>
              <a:rPr lang="en-US" altLang="en-US" sz="2000">
                <a:latin typeface="Tahoma" panose="020B0604030504040204" pitchFamily="34" charset="0"/>
                <a:sym typeface="Symbol" panose="05050102010706020507" pitchFamily="18" charset="2"/>
              </a:rPr>
              <a:t> and </a:t>
            </a:r>
            <a:r>
              <a:rPr lang="en-US" altLang="en-US" sz="2000" i="1">
                <a:latin typeface="Tahoma" panose="020B0604030504040204" pitchFamily="34" charset="0"/>
                <a:sym typeface="Symbol" panose="05050102010706020507" pitchFamily="18" charset="2"/>
              </a:rPr>
              <a:t>q</a:t>
            </a:r>
            <a:r>
              <a:rPr lang="en-US" altLang="en-US" sz="2000">
                <a:latin typeface="Tahoma" panose="020B0604030504040204" pitchFamily="34" charset="0"/>
                <a:sym typeface="Symbol" panose="05050102010706020507" pitchFamily="18" charset="2"/>
              </a:rPr>
              <a:t> are true.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41F5C4E0-28E2-405B-A71E-A2E0588ADF2F}" type="slidenum">
              <a:rPr lang="en-US" altLang="en-US"/>
              <a:pPr/>
              <a:t>14</a:t>
            </a:fld>
            <a:endParaRPr lang="en-US" altLang="en-US"/>
          </a:p>
        </p:txBody>
      </p:sp>
      <p:sp>
        <p:nvSpPr>
          <p:cNvPr id="328706" name="Rectangle 2"/>
          <p:cNvSpPr>
            <a:spLocks noGrp="1" noChangeArrowheads="1"/>
          </p:cNvSpPr>
          <p:nvPr>
            <p:ph type="title"/>
          </p:nvPr>
        </p:nvSpPr>
        <p:spPr>
          <a:xfrm>
            <a:off x="381000" y="381000"/>
            <a:ext cx="8305800" cy="381000"/>
          </a:xfrm>
        </p:spPr>
        <p:txBody>
          <a:bodyPr/>
          <a:lstStyle/>
          <a:p>
            <a:r>
              <a:rPr lang="en-US" altLang="en-US" sz="3200" b="1">
                <a:solidFill>
                  <a:srgbClr val="FD1B03"/>
                </a:solidFill>
                <a:latin typeface="Tahoma" panose="020B0604030504040204" pitchFamily="34" charset="0"/>
              </a:rPr>
              <a:t>Nested Propositional Expressions</a:t>
            </a:r>
          </a:p>
        </p:txBody>
      </p:sp>
      <p:sp>
        <p:nvSpPr>
          <p:cNvPr id="328707" name="Rectangle 3"/>
          <p:cNvSpPr>
            <a:spLocks noGrp="1" noChangeArrowheads="1"/>
          </p:cNvSpPr>
          <p:nvPr>
            <p:ph type="body" idx="1"/>
          </p:nvPr>
        </p:nvSpPr>
        <p:spPr>
          <a:xfrm>
            <a:off x="609600" y="1447800"/>
            <a:ext cx="7772400" cy="3276600"/>
          </a:xfrm>
        </p:spPr>
        <p:txBody>
          <a:bodyPr/>
          <a:lstStyle/>
          <a:p>
            <a:pPr>
              <a:lnSpc>
                <a:spcPct val="90000"/>
              </a:lnSpc>
            </a:pPr>
            <a:r>
              <a:rPr lang="en-US" altLang="en-US" sz="2400">
                <a:latin typeface="Tahoma" panose="020B0604030504040204" pitchFamily="34" charset="0"/>
              </a:rPr>
              <a:t>Use parentheses to </a:t>
            </a:r>
            <a:r>
              <a:rPr lang="en-US" altLang="en-US" sz="2400" i="1">
                <a:latin typeface="Tahoma" panose="020B0604030504040204" pitchFamily="34" charset="0"/>
              </a:rPr>
              <a:t>group sub-expressions</a:t>
            </a:r>
            <a:r>
              <a:rPr lang="en-US" altLang="en-US" sz="2400">
                <a:latin typeface="Tahoma" panose="020B0604030504040204" pitchFamily="34" charset="0"/>
              </a:rPr>
              <a:t>:</a:t>
            </a:r>
            <a:br>
              <a:rPr lang="en-US" altLang="en-US" sz="2400">
                <a:latin typeface="Tahoma" panose="020B0604030504040204" pitchFamily="34" charset="0"/>
              </a:rPr>
            </a:br>
            <a:r>
              <a:rPr lang="en-US" altLang="en-US" sz="2400">
                <a:latin typeface="Tahoma" panose="020B0604030504040204" pitchFamily="34" charset="0"/>
              </a:rPr>
              <a:t>“</a:t>
            </a:r>
            <a:r>
              <a:rPr lang="en-US" altLang="en-US" sz="2400" u="sng">
                <a:latin typeface="Tahoma" panose="020B0604030504040204" pitchFamily="34" charset="0"/>
              </a:rPr>
              <a:t>I just saw my old friend</a:t>
            </a:r>
            <a:r>
              <a:rPr lang="en-US" altLang="en-US" sz="2400">
                <a:latin typeface="Tahoma" panose="020B0604030504040204" pitchFamily="34" charset="0"/>
              </a:rPr>
              <a:t>, and either </a:t>
            </a:r>
            <a:r>
              <a:rPr lang="en-US" altLang="en-US" sz="2400" u="sng">
                <a:latin typeface="Tahoma" panose="020B0604030504040204" pitchFamily="34" charset="0"/>
              </a:rPr>
              <a:t>he’s grown</a:t>
            </a:r>
            <a:r>
              <a:rPr lang="en-US" altLang="en-US" sz="2400">
                <a:latin typeface="Tahoma" panose="020B0604030504040204" pitchFamily="34" charset="0"/>
              </a:rPr>
              <a:t> or </a:t>
            </a:r>
            <a:r>
              <a:rPr lang="en-US" altLang="en-US" sz="2400" u="sng">
                <a:latin typeface="Tahoma" panose="020B0604030504040204" pitchFamily="34" charset="0"/>
              </a:rPr>
              <a:t>I’ve shrunk</a:t>
            </a:r>
            <a:r>
              <a:rPr lang="en-US" altLang="en-US" sz="2400">
                <a:latin typeface="Tahoma" panose="020B0604030504040204" pitchFamily="34" charset="0"/>
              </a:rPr>
              <a:t>.” = </a:t>
            </a:r>
            <a:r>
              <a:rPr lang="en-US" altLang="en-US" sz="2400" i="1">
                <a:latin typeface="Tahoma" panose="020B0604030504040204" pitchFamily="34" charset="0"/>
              </a:rPr>
              <a:t>f</a:t>
            </a:r>
            <a:r>
              <a:rPr lang="en-US" altLang="en-US" sz="2400">
                <a:latin typeface="Tahoma" panose="020B0604030504040204" pitchFamily="34" charset="0"/>
              </a:rPr>
              <a:t> </a:t>
            </a:r>
            <a:r>
              <a:rPr lang="en-US" altLang="en-US" sz="2400">
                <a:latin typeface="Tahoma" panose="020B0604030504040204" pitchFamily="34" charset="0"/>
                <a:sym typeface="Symbol" panose="05050102010706020507" pitchFamily="18" charset="2"/>
              </a:rPr>
              <a:t> (</a:t>
            </a:r>
            <a:r>
              <a:rPr lang="en-US" altLang="en-US" sz="2400" i="1">
                <a:latin typeface="Tahoma" panose="020B0604030504040204" pitchFamily="34" charset="0"/>
                <a:sym typeface="Symbol" panose="05050102010706020507" pitchFamily="18" charset="2"/>
              </a:rPr>
              <a:t>g</a:t>
            </a:r>
            <a:r>
              <a:rPr lang="en-US" altLang="en-US" sz="2400">
                <a:latin typeface="Tahoma" panose="020B0604030504040204" pitchFamily="34" charset="0"/>
                <a:sym typeface="Symbol" panose="05050102010706020507" pitchFamily="18" charset="2"/>
              </a:rPr>
              <a:t>  </a:t>
            </a:r>
            <a:r>
              <a:rPr lang="en-US" altLang="en-US" sz="2400" i="1">
                <a:latin typeface="Tahoma" panose="020B0604030504040204" pitchFamily="34" charset="0"/>
                <a:sym typeface="Symbol" panose="05050102010706020507" pitchFamily="18" charset="2"/>
              </a:rPr>
              <a:t>s</a:t>
            </a:r>
            <a:r>
              <a:rPr lang="en-US" altLang="en-US" sz="2400">
                <a:latin typeface="Tahoma" panose="020B0604030504040204" pitchFamily="34" charset="0"/>
                <a:sym typeface="Symbol" panose="05050102010706020507" pitchFamily="18" charset="2"/>
              </a:rPr>
              <a:t>)</a:t>
            </a:r>
          </a:p>
          <a:p>
            <a:pPr lvl="1">
              <a:lnSpc>
                <a:spcPct val="90000"/>
              </a:lnSpc>
              <a:buFontTx/>
              <a:buNone/>
            </a:pPr>
            <a:r>
              <a:rPr lang="en-US" altLang="en-US" sz="2400">
                <a:latin typeface="Tahoma" panose="020B0604030504040204" pitchFamily="34" charset="0"/>
              </a:rPr>
              <a:t>  (</a:t>
            </a:r>
            <a:r>
              <a:rPr lang="en-US" altLang="en-US" sz="2400" i="1">
                <a:latin typeface="Tahoma" panose="020B0604030504040204" pitchFamily="34" charset="0"/>
              </a:rPr>
              <a:t>f</a:t>
            </a:r>
            <a:r>
              <a:rPr lang="en-US" altLang="en-US" sz="2400">
                <a:latin typeface="Tahoma" panose="020B0604030504040204" pitchFamily="34" charset="0"/>
              </a:rPr>
              <a:t> </a:t>
            </a:r>
            <a:r>
              <a:rPr lang="en-US" altLang="en-US" sz="2400">
                <a:latin typeface="Tahoma" panose="020B0604030504040204" pitchFamily="34" charset="0"/>
                <a:sym typeface="Symbol" panose="05050102010706020507" pitchFamily="18" charset="2"/>
              </a:rPr>
              <a:t> </a:t>
            </a:r>
            <a:r>
              <a:rPr lang="en-US" altLang="en-US" sz="2400" i="1">
                <a:latin typeface="Tahoma" panose="020B0604030504040204" pitchFamily="34" charset="0"/>
                <a:sym typeface="Symbol" panose="05050102010706020507" pitchFamily="18" charset="2"/>
              </a:rPr>
              <a:t>g</a:t>
            </a:r>
            <a:r>
              <a:rPr lang="en-US" altLang="en-US" sz="2400">
                <a:latin typeface="Tahoma" panose="020B0604030504040204" pitchFamily="34" charset="0"/>
                <a:sym typeface="Symbol" panose="05050102010706020507" pitchFamily="18" charset="2"/>
              </a:rPr>
              <a:t>)  </a:t>
            </a:r>
            <a:r>
              <a:rPr lang="en-US" altLang="en-US" sz="2400" i="1">
                <a:latin typeface="Tahoma" panose="020B0604030504040204" pitchFamily="34" charset="0"/>
                <a:sym typeface="Symbol" panose="05050102010706020507" pitchFamily="18" charset="2"/>
              </a:rPr>
              <a:t>s</a:t>
            </a:r>
            <a:r>
              <a:rPr lang="en-US" altLang="en-US" sz="2400">
                <a:latin typeface="Tahoma" panose="020B0604030504040204" pitchFamily="34" charset="0"/>
                <a:sym typeface="Symbol" panose="05050102010706020507" pitchFamily="18" charset="2"/>
              </a:rPr>
              <a:t>    would mean something different</a:t>
            </a:r>
          </a:p>
          <a:p>
            <a:pPr lvl="1">
              <a:lnSpc>
                <a:spcPct val="90000"/>
              </a:lnSpc>
              <a:buFontTx/>
              <a:buNone/>
            </a:pPr>
            <a:r>
              <a:rPr lang="en-US" altLang="en-US" sz="2400" i="1">
                <a:latin typeface="Tahoma" panose="020B0604030504040204" pitchFamily="34" charset="0"/>
              </a:rPr>
              <a:t>  f</a:t>
            </a:r>
            <a:r>
              <a:rPr lang="en-US" altLang="en-US" sz="2400">
                <a:latin typeface="Tahoma" panose="020B0604030504040204" pitchFamily="34" charset="0"/>
              </a:rPr>
              <a:t> </a:t>
            </a:r>
            <a:r>
              <a:rPr lang="en-US" altLang="en-US" sz="2400">
                <a:latin typeface="Tahoma" panose="020B0604030504040204" pitchFamily="34" charset="0"/>
                <a:sym typeface="Symbol" panose="05050102010706020507" pitchFamily="18" charset="2"/>
              </a:rPr>
              <a:t> </a:t>
            </a:r>
            <a:r>
              <a:rPr lang="en-US" altLang="en-US" sz="2400" i="1">
                <a:latin typeface="Tahoma" panose="020B0604030504040204" pitchFamily="34" charset="0"/>
                <a:sym typeface="Symbol" panose="05050102010706020507" pitchFamily="18" charset="2"/>
              </a:rPr>
              <a:t>g</a:t>
            </a:r>
            <a:r>
              <a:rPr lang="en-US" altLang="en-US" sz="2400">
                <a:latin typeface="Tahoma" panose="020B0604030504040204" pitchFamily="34" charset="0"/>
                <a:sym typeface="Symbol" panose="05050102010706020507" pitchFamily="18" charset="2"/>
              </a:rPr>
              <a:t>  </a:t>
            </a:r>
            <a:r>
              <a:rPr lang="en-US" altLang="en-US" sz="2400" i="1">
                <a:latin typeface="Tahoma" panose="020B0604030504040204" pitchFamily="34" charset="0"/>
                <a:sym typeface="Symbol" panose="05050102010706020507" pitchFamily="18" charset="2"/>
              </a:rPr>
              <a:t>s</a:t>
            </a:r>
            <a:r>
              <a:rPr lang="en-US" altLang="en-US" sz="2400">
                <a:latin typeface="Tahoma" panose="020B0604030504040204" pitchFamily="34" charset="0"/>
                <a:sym typeface="Symbol" panose="05050102010706020507" pitchFamily="18" charset="2"/>
              </a:rPr>
              <a:t>     would be ambiguous</a:t>
            </a:r>
          </a:p>
          <a:p>
            <a:pPr lvl="1">
              <a:lnSpc>
                <a:spcPct val="90000"/>
              </a:lnSpc>
              <a:buFontTx/>
              <a:buNone/>
            </a:pPr>
            <a:endParaRPr lang="en-US" altLang="en-US" sz="2400">
              <a:latin typeface="Tahoma" panose="020B0604030504040204" pitchFamily="34" charset="0"/>
              <a:sym typeface="Symbol" panose="05050102010706020507" pitchFamily="18" charset="2"/>
            </a:endParaRPr>
          </a:p>
          <a:p>
            <a:pPr>
              <a:lnSpc>
                <a:spcPct val="90000"/>
              </a:lnSpc>
            </a:pPr>
            <a:r>
              <a:rPr lang="en-US" altLang="en-US" sz="2400">
                <a:latin typeface="Tahoma" panose="020B0604030504040204" pitchFamily="34" charset="0"/>
                <a:sym typeface="Symbol" panose="05050102010706020507" pitchFamily="18" charset="2"/>
              </a:rPr>
              <a:t>By convention, “</a:t>
            </a:r>
            <a:r>
              <a:rPr lang="en-US" altLang="en-US" sz="2400">
                <a:latin typeface="Tahoma" panose="020B0604030504040204" pitchFamily="34" charset="0"/>
              </a:rPr>
              <a:t>¬” takes </a:t>
            </a:r>
            <a:r>
              <a:rPr lang="en-US" altLang="en-US" sz="2400" i="1">
                <a:latin typeface="Tahoma" panose="020B0604030504040204" pitchFamily="34" charset="0"/>
              </a:rPr>
              <a:t>precedence</a:t>
            </a:r>
            <a:r>
              <a:rPr lang="en-US" altLang="en-US" sz="2400">
                <a:latin typeface="Tahoma" panose="020B0604030504040204" pitchFamily="34" charset="0"/>
              </a:rPr>
              <a:t> over both “</a:t>
            </a:r>
            <a:r>
              <a:rPr lang="en-US" altLang="en-US" sz="2400">
                <a:latin typeface="Tahoma" panose="020B0604030504040204" pitchFamily="34" charset="0"/>
                <a:sym typeface="Symbol" panose="05050102010706020507" pitchFamily="18" charset="2"/>
              </a:rPr>
              <a:t></a:t>
            </a:r>
            <a:r>
              <a:rPr lang="en-US" altLang="en-US" sz="2400">
                <a:latin typeface="Tahoma" panose="020B0604030504040204" pitchFamily="34" charset="0"/>
              </a:rPr>
              <a:t>” and “</a:t>
            </a:r>
            <a:r>
              <a:rPr lang="en-US" altLang="en-US" sz="2400">
                <a:latin typeface="Tahoma" panose="020B0604030504040204" pitchFamily="34"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9BD0350F-181B-4240-9323-2AC8B4875466}" type="slidenum">
              <a:rPr lang="en-US" altLang="en-US"/>
              <a:pPr/>
              <a:t>15</a:t>
            </a:fld>
            <a:endParaRPr lang="en-US" altLang="en-US"/>
          </a:p>
        </p:txBody>
      </p:sp>
      <p:sp>
        <p:nvSpPr>
          <p:cNvPr id="332802" name="Rectangle 2"/>
          <p:cNvSpPr>
            <a:spLocks noGrp="1" noChangeArrowheads="1"/>
          </p:cNvSpPr>
          <p:nvPr>
            <p:ph type="title"/>
          </p:nvPr>
        </p:nvSpPr>
        <p:spPr>
          <a:xfrm>
            <a:off x="685800" y="381000"/>
            <a:ext cx="8001000" cy="381000"/>
          </a:xfrm>
        </p:spPr>
        <p:txBody>
          <a:bodyPr/>
          <a:lstStyle/>
          <a:p>
            <a:r>
              <a:rPr lang="en-US" altLang="en-US" sz="2800" b="1">
                <a:solidFill>
                  <a:srgbClr val="FD1B03"/>
                </a:solidFill>
                <a:latin typeface="Tahoma" panose="020B0604030504040204" pitchFamily="34" charset="0"/>
              </a:rPr>
              <a:t>Tautologies/Contradictions/Contigencies</a:t>
            </a:r>
          </a:p>
        </p:txBody>
      </p:sp>
      <p:sp>
        <p:nvSpPr>
          <p:cNvPr id="332803" name="Rectangle 3"/>
          <p:cNvSpPr>
            <a:spLocks noGrp="1" noChangeArrowheads="1"/>
          </p:cNvSpPr>
          <p:nvPr>
            <p:ph type="body" idx="1"/>
          </p:nvPr>
        </p:nvSpPr>
        <p:spPr>
          <a:xfrm>
            <a:off x="838200" y="1295400"/>
            <a:ext cx="7620000" cy="2362200"/>
          </a:xfrm>
        </p:spPr>
        <p:txBody>
          <a:bodyPr/>
          <a:lstStyle/>
          <a:p>
            <a:pPr>
              <a:buFontTx/>
              <a:buNone/>
            </a:pPr>
            <a:r>
              <a:rPr lang="en-US" altLang="en-US" sz="2400">
                <a:latin typeface="Tahoma" panose="020B0604030504040204" pitchFamily="34" charset="0"/>
              </a:rPr>
              <a:t>A </a:t>
            </a:r>
            <a:r>
              <a:rPr lang="en-US" altLang="en-US" sz="2400" i="1">
                <a:latin typeface="Tahoma" panose="020B0604030504040204" pitchFamily="34" charset="0"/>
              </a:rPr>
              <a:t>tautology</a:t>
            </a:r>
            <a:r>
              <a:rPr lang="en-US" altLang="en-US" sz="2400">
                <a:latin typeface="Tahoma" panose="020B0604030504040204" pitchFamily="34" charset="0"/>
              </a:rPr>
              <a:t> is a compound proposition that is </a:t>
            </a:r>
            <a:r>
              <a:rPr lang="en-US" altLang="en-US" sz="2400" b="1">
                <a:latin typeface="Tahoma" panose="020B0604030504040204" pitchFamily="34" charset="0"/>
              </a:rPr>
              <a:t>true</a:t>
            </a:r>
            <a:r>
              <a:rPr lang="en-US" altLang="en-US" sz="2400">
                <a:latin typeface="Tahoma" panose="020B0604030504040204" pitchFamily="34" charset="0"/>
              </a:rPr>
              <a:t> </a:t>
            </a:r>
            <a:r>
              <a:rPr lang="en-US" altLang="en-US" sz="2400" i="1">
                <a:latin typeface="Tahoma" panose="020B0604030504040204" pitchFamily="34" charset="0"/>
              </a:rPr>
              <a:t>no matter what</a:t>
            </a:r>
            <a:r>
              <a:rPr lang="en-US" altLang="en-US" sz="2400">
                <a:latin typeface="Tahoma" panose="020B0604030504040204" pitchFamily="34" charset="0"/>
              </a:rPr>
              <a:t> the truth values of its atomic propositions are!</a:t>
            </a:r>
          </a:p>
          <a:p>
            <a:pPr>
              <a:buFontTx/>
              <a:buNone/>
            </a:pPr>
            <a:r>
              <a:rPr lang="en-US" altLang="en-US" sz="2400" i="1">
                <a:solidFill>
                  <a:schemeClr val="accent2"/>
                </a:solidFill>
                <a:latin typeface="Tahoma" panose="020B0604030504040204" pitchFamily="34" charset="0"/>
              </a:rPr>
              <a:t>Ex.</a:t>
            </a:r>
            <a:r>
              <a:rPr lang="en-US" altLang="en-US" sz="2400">
                <a:solidFill>
                  <a:schemeClr val="accent2"/>
                </a:solidFill>
                <a:latin typeface="Tahoma" panose="020B0604030504040204" pitchFamily="34" charset="0"/>
              </a:rPr>
              <a:t> </a:t>
            </a:r>
            <a:r>
              <a:rPr lang="en-US" altLang="en-US" sz="2400" i="1">
                <a:solidFill>
                  <a:schemeClr val="accent2"/>
                </a:solidFill>
                <a:latin typeface="Tahoma" panose="020B0604030504040204" pitchFamily="34" charset="0"/>
              </a:rPr>
              <a:t>p </a:t>
            </a:r>
            <a:r>
              <a:rPr lang="en-US" altLang="en-US" sz="2400">
                <a:solidFill>
                  <a:schemeClr val="accent2"/>
                </a:solidFill>
                <a:latin typeface="Tahoma" panose="020B0604030504040204" pitchFamily="34" charset="0"/>
                <a:sym typeface="Symbol" panose="05050102010706020507" pitchFamily="18" charset="2"/>
              </a:rPr>
              <a:t> </a:t>
            </a:r>
            <a:r>
              <a:rPr lang="en-US" altLang="en-US" sz="2400" i="1">
                <a:solidFill>
                  <a:schemeClr val="accent2"/>
                </a:solidFill>
                <a:latin typeface="Tahoma" panose="020B0604030504040204" pitchFamily="34" charset="0"/>
                <a:sym typeface="Symbol" panose="05050102010706020507" pitchFamily="18" charset="2"/>
              </a:rPr>
              <a:t>p</a:t>
            </a:r>
            <a:r>
              <a:rPr lang="en-US" altLang="en-US" sz="2400">
                <a:solidFill>
                  <a:schemeClr val="accent2"/>
                </a:solidFill>
                <a:latin typeface="Tahoma" panose="020B0604030504040204" pitchFamily="34" charset="0"/>
                <a:sym typeface="Symbol" panose="05050102010706020507" pitchFamily="18" charset="2"/>
              </a:rPr>
              <a:t> =</a:t>
            </a:r>
            <a:r>
              <a:rPr lang="en-US" altLang="en-US" sz="2400" i="1">
                <a:solidFill>
                  <a:schemeClr val="accent2"/>
                </a:solidFill>
                <a:latin typeface="Tahoma" panose="020B0604030504040204" pitchFamily="34" charset="0"/>
                <a:sym typeface="Symbol" panose="05050102010706020507" pitchFamily="18" charset="2"/>
              </a:rPr>
              <a:t>1</a:t>
            </a:r>
            <a:endParaRPr lang="en-US" altLang="en-US" sz="2400">
              <a:solidFill>
                <a:srgbClr val="006600"/>
              </a:solidFill>
              <a:latin typeface="Tahoma" panose="020B0604030504040204" pitchFamily="34" charset="0"/>
              <a:sym typeface="Symbol" panose="05050102010706020507" pitchFamily="18" charset="2"/>
            </a:endParaRPr>
          </a:p>
        </p:txBody>
      </p:sp>
      <p:sp>
        <p:nvSpPr>
          <p:cNvPr id="332805" name="Rectangle 5"/>
          <p:cNvSpPr>
            <a:spLocks noChangeArrowheads="1"/>
          </p:cNvSpPr>
          <p:nvPr/>
        </p:nvSpPr>
        <p:spPr bwMode="auto">
          <a:xfrm>
            <a:off x="838200" y="3200400"/>
            <a:ext cx="762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a:latin typeface="Tahoma" panose="020B0604030504040204" pitchFamily="34" charset="0"/>
                <a:sym typeface="Symbol" panose="05050102010706020507" pitchFamily="18" charset="2"/>
              </a:rPr>
              <a:t>A </a:t>
            </a:r>
            <a:r>
              <a:rPr lang="en-US" altLang="en-US" i="1">
                <a:latin typeface="Tahoma" panose="020B0604030504040204" pitchFamily="34" charset="0"/>
                <a:sym typeface="Symbol" panose="05050102010706020507" pitchFamily="18" charset="2"/>
              </a:rPr>
              <a:t>contradiction </a:t>
            </a:r>
            <a:r>
              <a:rPr lang="en-US" altLang="en-US">
                <a:latin typeface="Tahoma" panose="020B0604030504040204" pitchFamily="34" charset="0"/>
                <a:sym typeface="Symbol" panose="05050102010706020507" pitchFamily="18" charset="2"/>
              </a:rPr>
              <a:t>is a compound proposition that is </a:t>
            </a:r>
            <a:r>
              <a:rPr lang="en-US" altLang="en-US" b="1">
                <a:latin typeface="Tahoma" panose="020B0604030504040204" pitchFamily="34" charset="0"/>
                <a:sym typeface="Symbol" panose="05050102010706020507" pitchFamily="18" charset="2"/>
              </a:rPr>
              <a:t>false</a:t>
            </a:r>
            <a:r>
              <a:rPr lang="en-US" altLang="en-US">
                <a:latin typeface="Tahoma" panose="020B0604030504040204" pitchFamily="34" charset="0"/>
                <a:sym typeface="Symbol" panose="05050102010706020507" pitchFamily="18" charset="2"/>
              </a:rPr>
              <a:t> no matter what </a:t>
            </a:r>
            <a:r>
              <a:rPr lang="en-US" altLang="en-US">
                <a:latin typeface="Tahoma" panose="020B0604030504040204" pitchFamily="34" charset="0"/>
              </a:rPr>
              <a:t>the truth values of its atomic propositions are!</a:t>
            </a:r>
            <a:endParaRPr lang="en-US" altLang="en-US">
              <a:latin typeface="Tahoma" panose="020B0604030504040204" pitchFamily="34" charset="0"/>
              <a:sym typeface="Symbol" panose="05050102010706020507" pitchFamily="18" charset="2"/>
            </a:endParaRPr>
          </a:p>
          <a:p>
            <a:pPr>
              <a:spcBef>
                <a:spcPct val="20000"/>
              </a:spcBef>
            </a:pPr>
            <a:r>
              <a:rPr lang="en-US" altLang="en-US" i="1">
                <a:solidFill>
                  <a:schemeClr val="accent2"/>
                </a:solidFill>
                <a:latin typeface="Tahoma" panose="020B0604030504040204" pitchFamily="34" charset="0"/>
                <a:sym typeface="Symbol" panose="05050102010706020507" pitchFamily="18" charset="2"/>
              </a:rPr>
              <a:t>Ex.</a:t>
            </a:r>
            <a:r>
              <a:rPr lang="en-US" altLang="en-US">
                <a:solidFill>
                  <a:schemeClr val="accent2"/>
                </a:solidFill>
                <a:latin typeface="Tahoma" panose="020B0604030504040204" pitchFamily="34" charset="0"/>
                <a:sym typeface="Symbol" panose="05050102010706020507" pitchFamily="18" charset="2"/>
              </a:rPr>
              <a:t> </a:t>
            </a:r>
            <a:r>
              <a:rPr lang="en-US" altLang="en-US" i="1">
                <a:solidFill>
                  <a:schemeClr val="accent2"/>
                </a:solidFill>
                <a:latin typeface="Tahoma" panose="020B0604030504040204" pitchFamily="34" charset="0"/>
                <a:sym typeface="Symbol" panose="05050102010706020507" pitchFamily="18" charset="2"/>
              </a:rPr>
              <a:t>p </a:t>
            </a:r>
            <a:r>
              <a:rPr lang="en-US" altLang="en-US">
                <a:solidFill>
                  <a:schemeClr val="accent2"/>
                </a:solidFill>
                <a:latin typeface="Tahoma" panose="020B0604030504040204" pitchFamily="34" charset="0"/>
                <a:sym typeface="Symbol" panose="05050102010706020507" pitchFamily="18" charset="2"/>
              </a:rPr>
              <a:t> </a:t>
            </a:r>
            <a:r>
              <a:rPr lang="en-US" altLang="en-US" i="1">
                <a:solidFill>
                  <a:schemeClr val="accent2"/>
                </a:solidFill>
                <a:latin typeface="Tahoma" panose="020B0604030504040204" pitchFamily="34" charset="0"/>
                <a:sym typeface="Symbol" panose="05050102010706020507" pitchFamily="18" charset="2"/>
              </a:rPr>
              <a:t>p </a:t>
            </a:r>
            <a:r>
              <a:rPr lang="en-US" altLang="en-US">
                <a:solidFill>
                  <a:schemeClr val="accent2"/>
                </a:solidFill>
                <a:latin typeface="Tahoma" panose="020B0604030504040204" pitchFamily="34" charset="0"/>
                <a:sym typeface="Symbol" panose="05050102010706020507" pitchFamily="18" charset="2"/>
              </a:rPr>
              <a:t>=</a:t>
            </a:r>
            <a:r>
              <a:rPr lang="en-US" altLang="en-US" i="1">
                <a:solidFill>
                  <a:schemeClr val="accent2"/>
                </a:solidFill>
                <a:latin typeface="Tahoma" panose="020B0604030504040204" pitchFamily="34" charset="0"/>
                <a:sym typeface="Symbol" panose="05050102010706020507" pitchFamily="18" charset="2"/>
              </a:rPr>
              <a:t>0</a:t>
            </a:r>
            <a:endParaRPr lang="en-US" altLang="en-US">
              <a:solidFill>
                <a:srgbClr val="006600"/>
              </a:solidFill>
              <a:latin typeface="Tahoma" panose="020B0604030504040204" pitchFamily="34" charset="0"/>
              <a:sym typeface="Symbol" panose="05050102010706020507" pitchFamily="18" charset="2"/>
            </a:endParaRPr>
          </a:p>
        </p:txBody>
      </p:sp>
      <p:sp>
        <p:nvSpPr>
          <p:cNvPr id="332806" name="Rectangle 6"/>
          <p:cNvSpPr>
            <a:spLocks noChangeArrowheads="1"/>
          </p:cNvSpPr>
          <p:nvPr/>
        </p:nvSpPr>
        <p:spPr bwMode="auto">
          <a:xfrm>
            <a:off x="914400" y="5059363"/>
            <a:ext cx="75438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effectLst>
                  <a:outerShdw blurRad="38100" dist="38100" dir="2700000" algn="tl">
                    <a:srgbClr val="FFFFFF"/>
                  </a:outerShdw>
                </a:effectLst>
                <a:sym typeface="Symbol" panose="05050102010706020507" pitchFamily="18" charset="2"/>
              </a:rPr>
              <a:t>All other propositions are </a:t>
            </a:r>
            <a:r>
              <a:rPr lang="en-US" altLang="en-US" i="1">
                <a:effectLst>
                  <a:outerShdw blurRad="38100" dist="38100" dir="2700000" algn="tl">
                    <a:srgbClr val="FFFFFF"/>
                  </a:outerShdw>
                </a:effectLst>
                <a:sym typeface="Symbol" panose="05050102010706020507" pitchFamily="18" charset="2"/>
              </a:rPr>
              <a:t>contingencies</a:t>
            </a:r>
            <a:r>
              <a:rPr lang="en-US" altLang="en-US">
                <a:effectLst>
                  <a:outerShdw blurRad="38100" dist="38100" dir="2700000" algn="tl">
                    <a:srgbClr val="FFFFFF"/>
                  </a:outerShdw>
                </a:effectLst>
                <a:sym typeface="Symbol" panose="05050102010706020507" pitchFamily="18" charset="2"/>
              </a:rPr>
              <a:t>: </a:t>
            </a:r>
            <a:endParaRPr lang="en-GB" altLang="en-US">
              <a:effectLst>
                <a:outerShdw blurRad="38100" dist="38100" dir="2700000" algn="tl">
                  <a:srgbClr val="FFFFFF"/>
                </a:outerShdw>
              </a:effectLst>
              <a:sym typeface="Symbol" panose="05050102010706020507" pitchFamily="18" charset="2"/>
            </a:endParaRPr>
          </a:p>
          <a:p>
            <a:pPr eaLnBrk="0" hangingPunct="0">
              <a:spcBef>
                <a:spcPct val="50000"/>
              </a:spcBef>
            </a:pPr>
            <a:r>
              <a:rPr lang="en-GB" altLang="en-US">
                <a:effectLst>
                  <a:outerShdw blurRad="38100" dist="38100" dir="2700000" algn="tl">
                    <a:srgbClr val="FFFFFF"/>
                  </a:outerShdw>
                </a:effectLst>
                <a:sym typeface="Symbol" panose="05050102010706020507" pitchFamily="18" charset="2"/>
              </a:rPr>
              <a:t>   Some rows give T, others give F.</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11"/>
          </p:nvPr>
        </p:nvSpPr>
        <p:spPr/>
        <p:txBody>
          <a:bodyPr/>
          <a:lstStyle/>
          <a:p>
            <a:r>
              <a:rPr lang="en-US" altLang="en-US"/>
              <a:t>Dr. M. S. Uddin, CSE Dept, JU</a:t>
            </a:r>
          </a:p>
        </p:txBody>
      </p:sp>
      <p:sp>
        <p:nvSpPr>
          <p:cNvPr id="30" name="Slide Number Placeholder 5"/>
          <p:cNvSpPr>
            <a:spLocks noGrp="1"/>
          </p:cNvSpPr>
          <p:nvPr>
            <p:ph type="sldNum" sz="quarter" idx="12"/>
          </p:nvPr>
        </p:nvSpPr>
        <p:spPr/>
        <p:txBody>
          <a:bodyPr/>
          <a:lstStyle/>
          <a:p>
            <a:fld id="{AC45BDA5-5AE5-48C9-9284-1357B33A9314}" type="slidenum">
              <a:rPr lang="en-US" altLang="en-US"/>
              <a:pPr/>
              <a:t>16</a:t>
            </a:fld>
            <a:endParaRPr lang="en-US" altLang="en-US"/>
          </a:p>
        </p:txBody>
      </p:sp>
      <p:sp>
        <p:nvSpPr>
          <p:cNvPr id="340994" name="Rectangle 2"/>
          <p:cNvSpPr>
            <a:spLocks noGrp="1" noChangeArrowheads="1"/>
          </p:cNvSpPr>
          <p:nvPr>
            <p:ph type="title"/>
          </p:nvPr>
        </p:nvSpPr>
        <p:spPr>
          <a:xfrm>
            <a:off x="685800" y="304800"/>
            <a:ext cx="7620000" cy="533400"/>
          </a:xfrm>
        </p:spPr>
        <p:txBody>
          <a:bodyPr/>
          <a:lstStyle/>
          <a:p>
            <a:r>
              <a:rPr lang="en-US" altLang="en-US" sz="3200" b="1">
                <a:solidFill>
                  <a:srgbClr val="FD1B03"/>
                </a:solidFill>
                <a:latin typeface="Tahoma" panose="020B0604030504040204" pitchFamily="34" charset="0"/>
              </a:rPr>
              <a:t>Logical Equivalence</a:t>
            </a:r>
          </a:p>
        </p:txBody>
      </p:sp>
      <p:sp>
        <p:nvSpPr>
          <p:cNvPr id="340995" name="Rectangle 3"/>
          <p:cNvSpPr>
            <a:spLocks noGrp="1" noChangeArrowheads="1"/>
          </p:cNvSpPr>
          <p:nvPr>
            <p:ph type="body" idx="1"/>
          </p:nvPr>
        </p:nvSpPr>
        <p:spPr>
          <a:xfrm>
            <a:off x="457200" y="1143000"/>
            <a:ext cx="8229600" cy="2057400"/>
          </a:xfrm>
        </p:spPr>
        <p:txBody>
          <a:bodyPr/>
          <a:lstStyle/>
          <a:p>
            <a:pPr>
              <a:buFontTx/>
              <a:buNone/>
            </a:pPr>
            <a:r>
              <a:rPr lang="en-US" altLang="en-US" sz="2000">
                <a:solidFill>
                  <a:schemeClr val="accent2"/>
                </a:solidFill>
              </a:rPr>
              <a:t>Compound proposition </a:t>
            </a:r>
            <a:r>
              <a:rPr lang="en-US" altLang="en-US" sz="2000" i="1">
                <a:solidFill>
                  <a:schemeClr val="accent2"/>
                </a:solidFill>
              </a:rPr>
              <a:t>p</a:t>
            </a:r>
            <a:r>
              <a:rPr lang="en-US" altLang="en-US" sz="2000">
                <a:solidFill>
                  <a:schemeClr val="accent2"/>
                </a:solidFill>
              </a:rPr>
              <a:t> is </a:t>
            </a:r>
            <a:r>
              <a:rPr lang="en-US" altLang="en-US" sz="2000" i="1">
                <a:solidFill>
                  <a:schemeClr val="accent2"/>
                </a:solidFill>
              </a:rPr>
              <a:t>logically equivalent </a:t>
            </a:r>
            <a:r>
              <a:rPr lang="en-US" altLang="en-US" sz="2000">
                <a:solidFill>
                  <a:schemeClr val="accent2"/>
                </a:solidFill>
              </a:rPr>
              <a:t>to compound proposition </a:t>
            </a:r>
            <a:r>
              <a:rPr lang="en-US" altLang="en-US" sz="2000" i="1">
                <a:solidFill>
                  <a:schemeClr val="accent2"/>
                </a:solidFill>
              </a:rPr>
              <a:t>q</a:t>
            </a:r>
            <a:r>
              <a:rPr lang="en-US" altLang="en-US" sz="2000">
                <a:solidFill>
                  <a:schemeClr val="accent2"/>
                </a:solidFill>
              </a:rPr>
              <a:t>, written </a:t>
            </a:r>
            <a:r>
              <a:rPr lang="en-US" altLang="en-US" sz="2000" i="1">
                <a:solidFill>
                  <a:schemeClr val="accent2"/>
                </a:solidFill>
              </a:rPr>
              <a:t>p</a:t>
            </a:r>
            <a:r>
              <a:rPr lang="en-US" altLang="en-US" sz="2000">
                <a:solidFill>
                  <a:schemeClr val="accent2"/>
                </a:solidFill>
                <a:sym typeface="Symbol" panose="05050102010706020507" pitchFamily="18" charset="2"/>
              </a:rPr>
              <a:t></a:t>
            </a:r>
            <a:r>
              <a:rPr lang="en-US" altLang="en-US" sz="2000" i="1">
                <a:solidFill>
                  <a:schemeClr val="accent2"/>
                </a:solidFill>
              </a:rPr>
              <a:t>q</a:t>
            </a:r>
            <a:r>
              <a:rPr lang="en-US" altLang="en-US" sz="2000">
                <a:solidFill>
                  <a:schemeClr val="accent2"/>
                </a:solidFill>
              </a:rPr>
              <a:t>,     </a:t>
            </a:r>
            <a:r>
              <a:rPr lang="en-US" altLang="en-US" sz="2000" b="1">
                <a:solidFill>
                  <a:schemeClr val="accent2"/>
                </a:solidFill>
              </a:rPr>
              <a:t>IFF</a:t>
            </a:r>
            <a:r>
              <a:rPr lang="en-US" altLang="en-US" sz="2000" i="1">
                <a:solidFill>
                  <a:schemeClr val="accent2"/>
                </a:solidFill>
              </a:rPr>
              <a:t> </a:t>
            </a:r>
            <a:br>
              <a:rPr lang="en-US" altLang="en-US" sz="2000" i="1">
                <a:solidFill>
                  <a:schemeClr val="accent2"/>
                </a:solidFill>
              </a:rPr>
            </a:br>
            <a:r>
              <a:rPr lang="en-US" altLang="en-US" sz="2000" i="1">
                <a:solidFill>
                  <a:schemeClr val="accent2"/>
                </a:solidFill>
                <a:sym typeface="Symbol" panose="05050102010706020507" pitchFamily="18" charset="2"/>
              </a:rPr>
              <a:t>p</a:t>
            </a:r>
            <a:r>
              <a:rPr lang="en-US" altLang="en-US" sz="2000">
                <a:solidFill>
                  <a:schemeClr val="accent2"/>
                </a:solidFill>
                <a:sym typeface="Symbol" panose="05050102010706020507" pitchFamily="18" charset="2"/>
              </a:rPr>
              <a:t> and </a:t>
            </a:r>
            <a:r>
              <a:rPr lang="en-US" altLang="en-US" sz="2000" i="1">
                <a:solidFill>
                  <a:schemeClr val="accent2"/>
                </a:solidFill>
                <a:sym typeface="Symbol" panose="05050102010706020507" pitchFamily="18" charset="2"/>
              </a:rPr>
              <a:t>q </a:t>
            </a:r>
            <a:r>
              <a:rPr lang="en-US" altLang="en-US" sz="2000">
                <a:solidFill>
                  <a:schemeClr val="accent2"/>
                </a:solidFill>
                <a:sym typeface="Symbol" panose="05050102010706020507" pitchFamily="18" charset="2"/>
              </a:rPr>
              <a:t>contain the same truth values </a:t>
            </a:r>
            <a:br>
              <a:rPr lang="en-US" altLang="en-US" sz="2000">
                <a:solidFill>
                  <a:schemeClr val="accent2"/>
                </a:solidFill>
                <a:sym typeface="Symbol" panose="05050102010706020507" pitchFamily="18" charset="2"/>
              </a:rPr>
            </a:br>
            <a:r>
              <a:rPr lang="en-US" altLang="en-US" sz="2000">
                <a:solidFill>
                  <a:schemeClr val="accent2"/>
                </a:solidFill>
                <a:sym typeface="Symbol" panose="05050102010706020507" pitchFamily="18" charset="2"/>
              </a:rPr>
              <a:t>in </a:t>
            </a:r>
            <a:r>
              <a:rPr lang="en-US" altLang="en-US" sz="2000" u="sng">
                <a:solidFill>
                  <a:schemeClr val="accent2"/>
                </a:solidFill>
                <a:sym typeface="Symbol" panose="05050102010706020507" pitchFamily="18" charset="2"/>
              </a:rPr>
              <a:t>all</a:t>
            </a:r>
            <a:r>
              <a:rPr lang="en-US" altLang="en-US" sz="2000">
                <a:solidFill>
                  <a:schemeClr val="accent2"/>
                </a:solidFill>
                <a:sym typeface="Symbol" panose="05050102010706020507" pitchFamily="18" charset="2"/>
              </a:rPr>
              <a:t> rows of their truth tables</a:t>
            </a:r>
          </a:p>
          <a:p>
            <a:pPr>
              <a:buFontTx/>
              <a:buNone/>
            </a:pPr>
            <a:r>
              <a:rPr lang="en-US" altLang="en-US" sz="2000">
                <a:solidFill>
                  <a:schemeClr val="tx2"/>
                </a:solidFill>
                <a:sym typeface="Symbol" panose="05050102010706020507" pitchFamily="18" charset="2"/>
              </a:rPr>
              <a:t>We will also say: they express the same truth function (= the same function </a:t>
            </a:r>
            <a:r>
              <a:rPr lang="en-US" altLang="en-US" sz="2000">
                <a:solidFill>
                  <a:srgbClr val="FF0000"/>
                </a:solidFill>
                <a:sym typeface="Symbol" panose="05050102010706020507" pitchFamily="18" charset="2"/>
              </a:rPr>
              <a:t>from</a:t>
            </a:r>
            <a:r>
              <a:rPr lang="en-US" altLang="en-US" sz="2000">
                <a:solidFill>
                  <a:schemeClr val="tx2"/>
                </a:solidFill>
                <a:sym typeface="Symbol" panose="05050102010706020507" pitchFamily="18" charset="2"/>
              </a:rPr>
              <a:t> values for atoms </a:t>
            </a:r>
            <a:r>
              <a:rPr lang="en-US" altLang="en-US" sz="2000">
                <a:solidFill>
                  <a:srgbClr val="FF0000"/>
                </a:solidFill>
                <a:sym typeface="Symbol" panose="05050102010706020507" pitchFamily="18" charset="2"/>
              </a:rPr>
              <a:t>to</a:t>
            </a:r>
            <a:r>
              <a:rPr lang="en-US" altLang="en-US" sz="2000">
                <a:solidFill>
                  <a:schemeClr val="tx2"/>
                </a:solidFill>
                <a:sym typeface="Symbol" panose="05050102010706020507" pitchFamily="18" charset="2"/>
              </a:rPr>
              <a:t> values for the whole formula).</a:t>
            </a:r>
            <a:endParaRPr lang="en-US" altLang="en-US" sz="2000">
              <a:solidFill>
                <a:schemeClr val="tx2"/>
              </a:solidFill>
            </a:endParaRPr>
          </a:p>
        </p:txBody>
      </p:sp>
      <p:sp>
        <p:nvSpPr>
          <p:cNvPr id="340997" name="Rectangle 5"/>
          <p:cNvSpPr>
            <a:spLocks noChangeArrowheads="1"/>
          </p:cNvSpPr>
          <p:nvPr/>
        </p:nvSpPr>
        <p:spPr bwMode="auto">
          <a:xfrm>
            <a:off x="533400" y="3276600"/>
            <a:ext cx="8001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i="1"/>
              <a:t>Ex.</a:t>
            </a:r>
            <a:r>
              <a:rPr lang="en-US" altLang="en-US"/>
              <a:t> Prove that </a:t>
            </a:r>
            <a:r>
              <a:rPr lang="en-US" altLang="en-US" i="1">
                <a:sym typeface="Symbol" panose="05050102010706020507" pitchFamily="18" charset="2"/>
              </a:rPr>
              <a:t>p</a:t>
            </a:r>
            <a:r>
              <a:rPr lang="en-US" altLang="en-US">
                <a:sym typeface="Symbol" panose="05050102010706020507" pitchFamily="18" charset="2"/>
              </a:rPr>
              <a:t></a:t>
            </a:r>
            <a:r>
              <a:rPr lang="en-US" altLang="en-US" i="1">
                <a:sym typeface="Symbol" panose="05050102010706020507" pitchFamily="18" charset="2"/>
              </a:rPr>
              <a:t>q</a:t>
            </a:r>
            <a:r>
              <a:rPr lang="en-US" altLang="en-US">
                <a:sym typeface="Symbol" panose="05050102010706020507" pitchFamily="18" charset="2"/>
              </a:rPr>
              <a:t>  (</a:t>
            </a:r>
            <a:r>
              <a:rPr lang="en-US" altLang="en-US" i="1">
                <a:sym typeface="Symbol" panose="05050102010706020507" pitchFamily="18" charset="2"/>
              </a:rPr>
              <a:t>p </a:t>
            </a:r>
            <a:r>
              <a:rPr lang="en-US" altLang="en-US">
                <a:sym typeface="Symbol" panose="05050102010706020507" pitchFamily="18" charset="2"/>
              </a:rPr>
              <a:t> </a:t>
            </a:r>
            <a:r>
              <a:rPr lang="en-US" altLang="en-US" i="1">
                <a:sym typeface="Symbol" panose="05050102010706020507" pitchFamily="18" charset="2"/>
              </a:rPr>
              <a:t>q</a:t>
            </a:r>
            <a:r>
              <a:rPr lang="en-US" altLang="en-US">
                <a:sym typeface="Symbol" panose="05050102010706020507" pitchFamily="18" charset="2"/>
              </a:rPr>
              <a:t>).</a:t>
            </a:r>
          </a:p>
          <a:p>
            <a:pPr>
              <a:spcBef>
                <a:spcPct val="20000"/>
              </a:spcBef>
            </a:pPr>
            <a:endParaRPr lang="en-US" altLang="en-US">
              <a:sym typeface="Symbol" panose="05050102010706020507" pitchFamily="18" charset="2"/>
            </a:endParaRPr>
          </a:p>
        </p:txBody>
      </p:sp>
      <p:grpSp>
        <p:nvGrpSpPr>
          <p:cNvPr id="340999" name="Group 7"/>
          <p:cNvGrpSpPr>
            <a:grpSpLocks/>
          </p:cNvGrpSpPr>
          <p:nvPr/>
        </p:nvGrpSpPr>
        <p:grpSpPr bwMode="auto">
          <a:xfrm>
            <a:off x="609600" y="3810000"/>
            <a:ext cx="7310438" cy="2743200"/>
            <a:chOff x="527" y="1824"/>
            <a:chExt cx="4605" cy="1728"/>
          </a:xfrm>
        </p:grpSpPr>
        <p:graphicFrame>
          <p:nvGraphicFramePr>
            <p:cNvPr id="341000" name="Object 8"/>
            <p:cNvGraphicFramePr>
              <a:graphicFrameLocks noChangeAspect="1"/>
            </p:cNvGraphicFramePr>
            <p:nvPr/>
          </p:nvGraphicFramePr>
          <p:xfrm>
            <a:off x="527" y="1824"/>
            <a:ext cx="4605" cy="1654"/>
          </p:xfrm>
          <a:graphic>
            <a:graphicData uri="http://schemas.openxmlformats.org/presentationml/2006/ole">
              <mc:AlternateContent xmlns:mc="http://schemas.openxmlformats.org/markup-compatibility/2006">
                <mc:Choice xmlns:v="urn:schemas-microsoft-com:vml" Requires="v">
                  <p:oleObj spid="_x0000_s341024" name="Document" r:id="rId4" imgW="7317720" imgH="2637720" progId="Word.Document.8">
                    <p:embed/>
                  </p:oleObj>
                </mc:Choice>
                <mc:Fallback>
                  <p:oleObj name="Document" r:id="rId4" imgW="7317720" imgH="2637720" progId="Word.Document.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 y="1824"/>
                          <a:ext cx="4605" cy="1654"/>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1001" name="Text Box 9"/>
            <p:cNvSpPr txBox="1">
              <a:spLocks noChangeArrowheads="1"/>
            </p:cNvSpPr>
            <p:nvPr/>
          </p:nvSpPr>
          <p:spPr bwMode="auto">
            <a:xfrm>
              <a:off x="1248" y="2160"/>
              <a:ext cx="1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F</a:t>
              </a:r>
              <a:endParaRPr lang="en-US" altLang="en-US">
                <a:latin typeface="Times New Roman" panose="02020603050405020304" pitchFamily="18" charset="0"/>
              </a:endParaRPr>
            </a:p>
          </p:txBody>
        </p:sp>
        <p:sp>
          <p:nvSpPr>
            <p:cNvPr id="341002" name="Text Box 10"/>
            <p:cNvSpPr txBox="1">
              <a:spLocks noChangeArrowheads="1"/>
            </p:cNvSpPr>
            <p:nvPr/>
          </p:nvSpPr>
          <p:spPr bwMode="auto">
            <a:xfrm>
              <a:off x="1200" y="2448"/>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03" name="Text Box 11"/>
            <p:cNvSpPr txBox="1">
              <a:spLocks noChangeArrowheads="1"/>
            </p:cNvSpPr>
            <p:nvPr/>
          </p:nvSpPr>
          <p:spPr bwMode="auto">
            <a:xfrm>
              <a:off x="1776" y="2160"/>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04" name="Text Box 12"/>
            <p:cNvSpPr txBox="1">
              <a:spLocks noChangeArrowheads="1"/>
            </p:cNvSpPr>
            <p:nvPr/>
          </p:nvSpPr>
          <p:spPr bwMode="auto">
            <a:xfrm>
              <a:off x="1776" y="2448"/>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05" name="Text Box 13"/>
            <p:cNvSpPr txBox="1">
              <a:spLocks noChangeArrowheads="1"/>
            </p:cNvSpPr>
            <p:nvPr/>
          </p:nvSpPr>
          <p:spPr bwMode="auto">
            <a:xfrm>
              <a:off x="2160" y="2160"/>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06" name="Text Box 14"/>
            <p:cNvSpPr txBox="1">
              <a:spLocks noChangeArrowheads="1"/>
            </p:cNvSpPr>
            <p:nvPr/>
          </p:nvSpPr>
          <p:spPr bwMode="auto">
            <a:xfrm>
              <a:off x="2160" y="2784"/>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07" name="Text Box 15"/>
            <p:cNvSpPr txBox="1">
              <a:spLocks noChangeArrowheads="1"/>
            </p:cNvSpPr>
            <p:nvPr/>
          </p:nvSpPr>
          <p:spPr bwMode="auto">
            <a:xfrm>
              <a:off x="2928" y="2160"/>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08" name="Text Box 16"/>
            <p:cNvSpPr txBox="1">
              <a:spLocks noChangeArrowheads="1"/>
            </p:cNvSpPr>
            <p:nvPr/>
          </p:nvSpPr>
          <p:spPr bwMode="auto">
            <a:xfrm>
              <a:off x="4224" y="3072"/>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09" name="Text Box 17"/>
            <p:cNvSpPr txBox="1">
              <a:spLocks noChangeArrowheads="1"/>
            </p:cNvSpPr>
            <p:nvPr/>
          </p:nvSpPr>
          <p:spPr bwMode="auto">
            <a:xfrm>
              <a:off x="4224" y="2784"/>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10" name="Text Box 18"/>
            <p:cNvSpPr txBox="1">
              <a:spLocks noChangeArrowheads="1"/>
            </p:cNvSpPr>
            <p:nvPr/>
          </p:nvSpPr>
          <p:spPr bwMode="auto">
            <a:xfrm>
              <a:off x="4224" y="2448"/>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11" name="Text Box 19"/>
            <p:cNvSpPr txBox="1">
              <a:spLocks noChangeArrowheads="1"/>
            </p:cNvSpPr>
            <p:nvPr/>
          </p:nvSpPr>
          <p:spPr bwMode="auto">
            <a:xfrm>
              <a:off x="1776" y="3072"/>
              <a:ext cx="1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F</a:t>
              </a:r>
              <a:endParaRPr lang="en-US" altLang="en-US">
                <a:latin typeface="Times New Roman" panose="02020603050405020304" pitchFamily="18" charset="0"/>
              </a:endParaRPr>
            </a:p>
          </p:txBody>
        </p:sp>
        <p:sp>
          <p:nvSpPr>
            <p:cNvPr id="341012" name="Text Box 20"/>
            <p:cNvSpPr txBox="1">
              <a:spLocks noChangeArrowheads="1"/>
            </p:cNvSpPr>
            <p:nvPr/>
          </p:nvSpPr>
          <p:spPr bwMode="auto">
            <a:xfrm>
              <a:off x="1776" y="2784"/>
              <a:ext cx="1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F</a:t>
              </a:r>
              <a:endParaRPr lang="en-US" altLang="en-US">
                <a:latin typeface="Times New Roman" panose="02020603050405020304" pitchFamily="18" charset="0"/>
              </a:endParaRPr>
            </a:p>
          </p:txBody>
        </p:sp>
        <p:sp>
          <p:nvSpPr>
            <p:cNvPr id="341013" name="Text Box 21"/>
            <p:cNvSpPr txBox="1">
              <a:spLocks noChangeArrowheads="1"/>
            </p:cNvSpPr>
            <p:nvPr/>
          </p:nvSpPr>
          <p:spPr bwMode="auto">
            <a:xfrm>
              <a:off x="2208" y="3072"/>
              <a:ext cx="1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F</a:t>
              </a:r>
              <a:endParaRPr lang="en-US" altLang="en-US">
                <a:latin typeface="Times New Roman" panose="02020603050405020304" pitchFamily="18" charset="0"/>
              </a:endParaRPr>
            </a:p>
          </p:txBody>
        </p:sp>
        <p:sp>
          <p:nvSpPr>
            <p:cNvPr id="341014" name="Text Box 22"/>
            <p:cNvSpPr txBox="1">
              <a:spLocks noChangeArrowheads="1"/>
            </p:cNvSpPr>
            <p:nvPr/>
          </p:nvSpPr>
          <p:spPr bwMode="auto">
            <a:xfrm>
              <a:off x="2208" y="2448"/>
              <a:ext cx="1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F</a:t>
              </a:r>
              <a:endParaRPr lang="en-US" altLang="en-US">
                <a:latin typeface="Times New Roman" panose="02020603050405020304" pitchFamily="18" charset="0"/>
              </a:endParaRPr>
            </a:p>
          </p:txBody>
        </p:sp>
        <p:sp>
          <p:nvSpPr>
            <p:cNvPr id="341015" name="Text Box 23"/>
            <p:cNvSpPr txBox="1">
              <a:spLocks noChangeArrowheads="1"/>
            </p:cNvSpPr>
            <p:nvPr/>
          </p:nvSpPr>
          <p:spPr bwMode="auto">
            <a:xfrm>
              <a:off x="2976" y="3072"/>
              <a:ext cx="1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F</a:t>
              </a:r>
              <a:endParaRPr lang="en-US" altLang="en-US">
                <a:latin typeface="Times New Roman" panose="02020603050405020304" pitchFamily="18" charset="0"/>
              </a:endParaRPr>
            </a:p>
          </p:txBody>
        </p:sp>
        <p:sp>
          <p:nvSpPr>
            <p:cNvPr id="341016" name="Text Box 24"/>
            <p:cNvSpPr txBox="1">
              <a:spLocks noChangeArrowheads="1"/>
            </p:cNvSpPr>
            <p:nvPr/>
          </p:nvSpPr>
          <p:spPr bwMode="auto">
            <a:xfrm>
              <a:off x="2976" y="2784"/>
              <a:ext cx="1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F</a:t>
              </a:r>
              <a:endParaRPr lang="en-US" altLang="en-US">
                <a:latin typeface="Times New Roman" panose="02020603050405020304" pitchFamily="18" charset="0"/>
              </a:endParaRPr>
            </a:p>
          </p:txBody>
        </p:sp>
        <p:sp>
          <p:nvSpPr>
            <p:cNvPr id="341017" name="Text Box 25"/>
            <p:cNvSpPr txBox="1">
              <a:spLocks noChangeArrowheads="1"/>
            </p:cNvSpPr>
            <p:nvPr/>
          </p:nvSpPr>
          <p:spPr bwMode="auto">
            <a:xfrm>
              <a:off x="2976" y="2448"/>
              <a:ext cx="1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F</a:t>
              </a:r>
              <a:endParaRPr lang="en-US" altLang="en-US">
                <a:latin typeface="Times New Roman" panose="02020603050405020304" pitchFamily="18" charset="0"/>
              </a:endParaRPr>
            </a:p>
          </p:txBody>
        </p:sp>
        <p:sp>
          <p:nvSpPr>
            <p:cNvPr id="341018" name="Text Box 26"/>
            <p:cNvSpPr txBox="1">
              <a:spLocks noChangeArrowheads="1"/>
            </p:cNvSpPr>
            <p:nvPr/>
          </p:nvSpPr>
          <p:spPr bwMode="auto">
            <a:xfrm>
              <a:off x="4272" y="2160"/>
              <a:ext cx="14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F</a:t>
              </a:r>
              <a:endParaRPr lang="en-US" altLang="en-US">
                <a:latin typeface="Times New Roman" panose="02020603050405020304" pitchFamily="18" charset="0"/>
              </a:endParaRPr>
            </a:p>
          </p:txBody>
        </p:sp>
        <p:sp>
          <p:nvSpPr>
            <p:cNvPr id="341019" name="Text Box 27"/>
            <p:cNvSpPr txBox="1">
              <a:spLocks noChangeArrowheads="1"/>
            </p:cNvSpPr>
            <p:nvPr/>
          </p:nvSpPr>
          <p:spPr bwMode="auto">
            <a:xfrm>
              <a:off x="1200" y="2784"/>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20" name="Text Box 28"/>
            <p:cNvSpPr txBox="1">
              <a:spLocks noChangeArrowheads="1"/>
            </p:cNvSpPr>
            <p:nvPr/>
          </p:nvSpPr>
          <p:spPr bwMode="auto">
            <a:xfrm>
              <a:off x="1200" y="3072"/>
              <a:ext cx="19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en-US" sz="3200">
                  <a:latin typeface="Times New Roman" panose="02020603050405020304" pitchFamily="18" charset="0"/>
                </a:rPr>
                <a:t>T</a:t>
              </a:r>
              <a:endParaRPr lang="en-US" altLang="en-US">
                <a:latin typeface="Times New Roman" panose="02020603050405020304" pitchFamily="18" charset="0"/>
              </a:endParaRPr>
            </a:p>
          </p:txBody>
        </p:sp>
        <p:sp>
          <p:nvSpPr>
            <p:cNvPr id="341021" name="Oval 29"/>
            <p:cNvSpPr>
              <a:spLocks noChangeArrowheads="1"/>
            </p:cNvSpPr>
            <p:nvPr/>
          </p:nvSpPr>
          <p:spPr bwMode="auto">
            <a:xfrm>
              <a:off x="1056" y="2112"/>
              <a:ext cx="480" cy="144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22" name="Oval 30"/>
            <p:cNvSpPr>
              <a:spLocks noChangeArrowheads="1"/>
            </p:cNvSpPr>
            <p:nvPr/>
          </p:nvSpPr>
          <p:spPr bwMode="auto">
            <a:xfrm>
              <a:off x="4080" y="2112"/>
              <a:ext cx="480" cy="144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1854E43A-B8EE-44B7-94C5-BAC981654A27}" type="slidenum">
              <a:rPr lang="en-US" altLang="en-US"/>
              <a:pPr/>
              <a:t>17</a:t>
            </a:fld>
            <a:endParaRPr lang="en-US" altLang="en-US"/>
          </a:p>
        </p:txBody>
      </p:sp>
      <p:sp>
        <p:nvSpPr>
          <p:cNvPr id="345090" name="Rectangle 2"/>
          <p:cNvSpPr>
            <a:spLocks noGrp="1" noChangeArrowheads="1"/>
          </p:cNvSpPr>
          <p:nvPr>
            <p:ph type="title"/>
          </p:nvPr>
        </p:nvSpPr>
        <p:spPr>
          <a:xfrm>
            <a:off x="1066800" y="381000"/>
            <a:ext cx="7620000" cy="381000"/>
          </a:xfrm>
        </p:spPr>
        <p:txBody>
          <a:bodyPr/>
          <a:lstStyle/>
          <a:p>
            <a:r>
              <a:rPr lang="en-US" altLang="en-US" sz="3200" b="1">
                <a:solidFill>
                  <a:srgbClr val="FD1B03"/>
                </a:solidFill>
                <a:latin typeface="Tahoma" panose="020B0604030504040204" pitchFamily="34" charset="0"/>
              </a:rPr>
              <a:t>The </a:t>
            </a:r>
            <a:r>
              <a:rPr lang="en-US" altLang="en-US" sz="3200" b="1" i="1">
                <a:solidFill>
                  <a:srgbClr val="FD1B03"/>
                </a:solidFill>
                <a:latin typeface="Tahoma" panose="020B0604030504040204" pitchFamily="34" charset="0"/>
              </a:rPr>
              <a:t>Exclusive Or</a:t>
            </a:r>
            <a:r>
              <a:rPr lang="en-US" altLang="en-US" sz="3200" b="1">
                <a:solidFill>
                  <a:srgbClr val="FD1B03"/>
                </a:solidFill>
                <a:latin typeface="Tahoma" panose="020B0604030504040204" pitchFamily="34" charset="0"/>
              </a:rPr>
              <a:t> Operator</a:t>
            </a:r>
          </a:p>
        </p:txBody>
      </p:sp>
      <p:sp>
        <p:nvSpPr>
          <p:cNvPr id="345091" name="Rectangle 3"/>
          <p:cNvSpPr>
            <a:spLocks noGrp="1" noChangeArrowheads="1"/>
          </p:cNvSpPr>
          <p:nvPr>
            <p:ph type="body" idx="1"/>
          </p:nvPr>
        </p:nvSpPr>
        <p:spPr>
          <a:xfrm>
            <a:off x="609600" y="1295400"/>
            <a:ext cx="7924800" cy="2209800"/>
          </a:xfrm>
        </p:spPr>
        <p:txBody>
          <a:bodyPr/>
          <a:lstStyle/>
          <a:p>
            <a:pPr>
              <a:buFontTx/>
              <a:buNone/>
            </a:pPr>
            <a:r>
              <a:rPr lang="en-US" altLang="en-US" sz="2000">
                <a:latin typeface="Tahoma" panose="020B0604030504040204" pitchFamily="34" charset="0"/>
              </a:rPr>
              <a:t>The binary </a:t>
            </a:r>
            <a:r>
              <a:rPr lang="en-US" altLang="en-US" sz="2000" i="1">
                <a:latin typeface="Tahoma" panose="020B0604030504040204" pitchFamily="34" charset="0"/>
              </a:rPr>
              <a:t>exclusive-or operator</a:t>
            </a:r>
            <a:r>
              <a:rPr lang="en-US" altLang="en-US" sz="2000">
                <a:latin typeface="Tahoma" panose="020B0604030504040204" pitchFamily="34" charset="0"/>
              </a:rPr>
              <a:t> “</a:t>
            </a:r>
            <a:r>
              <a:rPr lang="en-US" altLang="en-US" sz="2000">
                <a:latin typeface="Tahoma" panose="020B0604030504040204" pitchFamily="34" charset="0"/>
                <a:sym typeface="Symbol" panose="05050102010706020507" pitchFamily="18" charset="2"/>
              </a:rPr>
              <a:t>” (</a:t>
            </a:r>
            <a:r>
              <a:rPr lang="en-US" altLang="en-US" sz="2000" i="1">
                <a:latin typeface="Tahoma" panose="020B0604030504040204" pitchFamily="34" charset="0"/>
                <a:sym typeface="Symbol" panose="05050102010706020507" pitchFamily="18" charset="2"/>
              </a:rPr>
              <a:t>XOR</a:t>
            </a:r>
            <a:r>
              <a:rPr lang="en-US" altLang="en-US" sz="2000">
                <a:latin typeface="Tahoma" panose="020B0604030504040204" pitchFamily="34" charset="0"/>
                <a:sym typeface="Symbol" panose="05050102010706020507" pitchFamily="18" charset="2"/>
              </a:rPr>
              <a:t>) combines two propositions to form their logical “exclusive or”.</a:t>
            </a:r>
            <a:endParaRPr lang="en-US" altLang="en-US" sz="2000" i="1">
              <a:latin typeface="Tahoma" panose="020B0604030504040204" pitchFamily="34" charset="0"/>
            </a:endParaRPr>
          </a:p>
          <a:p>
            <a:pPr>
              <a:buFontTx/>
              <a:buNone/>
            </a:pPr>
            <a:r>
              <a:rPr lang="en-US" altLang="en-US" sz="2000" i="1">
                <a:solidFill>
                  <a:schemeClr val="accent2"/>
                </a:solidFill>
                <a:latin typeface="Tahoma" panose="020B0604030504040204" pitchFamily="34" charset="0"/>
              </a:rPr>
              <a:t>p</a:t>
            </a:r>
            <a:r>
              <a:rPr lang="en-US" altLang="en-US" sz="2000">
                <a:solidFill>
                  <a:schemeClr val="accent2"/>
                </a:solidFill>
                <a:latin typeface="Tahoma" panose="020B0604030504040204" pitchFamily="34" charset="0"/>
              </a:rPr>
              <a:t> = “I will earn an A in this course,”</a:t>
            </a:r>
          </a:p>
          <a:p>
            <a:pPr>
              <a:buFontTx/>
              <a:buNone/>
            </a:pPr>
            <a:r>
              <a:rPr lang="en-US" altLang="en-US" sz="2000" i="1">
                <a:solidFill>
                  <a:schemeClr val="accent2"/>
                </a:solidFill>
                <a:latin typeface="Tahoma" panose="020B0604030504040204" pitchFamily="34" charset="0"/>
              </a:rPr>
              <a:t>q</a:t>
            </a:r>
            <a:r>
              <a:rPr lang="en-US" altLang="en-US" sz="2000">
                <a:solidFill>
                  <a:schemeClr val="accent2"/>
                </a:solidFill>
                <a:latin typeface="Tahoma" panose="020B0604030504040204" pitchFamily="34" charset="0"/>
              </a:rPr>
              <a:t> =</a:t>
            </a:r>
            <a:r>
              <a:rPr lang="en-US" altLang="en-US" sz="2000" i="1">
                <a:solidFill>
                  <a:schemeClr val="accent2"/>
                </a:solidFill>
                <a:latin typeface="Tahoma" panose="020B0604030504040204" pitchFamily="34" charset="0"/>
              </a:rPr>
              <a:t> </a:t>
            </a:r>
            <a:r>
              <a:rPr lang="en-US" altLang="en-US" sz="2000">
                <a:solidFill>
                  <a:schemeClr val="accent2"/>
                </a:solidFill>
                <a:latin typeface="Tahoma" panose="020B0604030504040204" pitchFamily="34" charset="0"/>
              </a:rPr>
              <a:t>“I will drop this course,”</a:t>
            </a:r>
            <a:endParaRPr lang="en-US" altLang="en-US" sz="2000" i="1">
              <a:solidFill>
                <a:schemeClr val="accent2"/>
              </a:solidFill>
              <a:latin typeface="Tahoma" panose="020B0604030504040204" pitchFamily="34" charset="0"/>
            </a:endParaRPr>
          </a:p>
          <a:p>
            <a:pPr>
              <a:buFontTx/>
              <a:buNone/>
            </a:pPr>
            <a:r>
              <a:rPr lang="en-US" altLang="en-US" sz="2000" i="1">
                <a:solidFill>
                  <a:schemeClr val="accent2"/>
                </a:solidFill>
                <a:latin typeface="Tahoma" panose="020B0604030504040204" pitchFamily="34" charset="0"/>
              </a:rPr>
              <a:t>p</a:t>
            </a:r>
            <a:r>
              <a:rPr lang="en-US" altLang="en-US" sz="2000">
                <a:solidFill>
                  <a:schemeClr val="accent2"/>
                </a:solidFill>
                <a:latin typeface="Tahoma" panose="020B0604030504040204" pitchFamily="34" charset="0"/>
              </a:rPr>
              <a:t> </a:t>
            </a:r>
            <a:r>
              <a:rPr lang="en-US" altLang="en-US" sz="2000">
                <a:solidFill>
                  <a:schemeClr val="accent2"/>
                </a:solidFill>
                <a:latin typeface="Tahoma" panose="020B0604030504040204" pitchFamily="34" charset="0"/>
                <a:sym typeface="Symbol" panose="05050102010706020507" pitchFamily="18" charset="2"/>
              </a:rPr>
              <a:t> </a:t>
            </a:r>
            <a:r>
              <a:rPr lang="en-US" altLang="en-US" sz="2000" i="1">
                <a:solidFill>
                  <a:schemeClr val="accent2"/>
                </a:solidFill>
                <a:latin typeface="Tahoma" panose="020B0604030504040204" pitchFamily="34" charset="0"/>
                <a:sym typeface="Symbol" panose="05050102010706020507" pitchFamily="18" charset="2"/>
              </a:rPr>
              <a:t>q </a:t>
            </a:r>
            <a:r>
              <a:rPr lang="en-US" altLang="en-US" sz="2000">
                <a:solidFill>
                  <a:schemeClr val="accent2"/>
                </a:solidFill>
                <a:latin typeface="Tahoma" panose="020B0604030504040204" pitchFamily="34" charset="0"/>
              </a:rPr>
              <a:t>= “I will either earn an A in this course, or I will drop it (but not both!)”</a:t>
            </a:r>
          </a:p>
        </p:txBody>
      </p:sp>
      <p:graphicFrame>
        <p:nvGraphicFramePr>
          <p:cNvPr id="345093" name="Object 5"/>
          <p:cNvGraphicFramePr>
            <a:graphicFrameLocks noChangeAspect="1"/>
          </p:cNvGraphicFramePr>
          <p:nvPr/>
        </p:nvGraphicFramePr>
        <p:xfrm>
          <a:off x="5683250" y="3494088"/>
          <a:ext cx="2255838" cy="2754312"/>
        </p:xfrm>
        <a:graphic>
          <a:graphicData uri="http://schemas.openxmlformats.org/presentationml/2006/ole">
            <mc:AlternateContent xmlns:mc="http://schemas.openxmlformats.org/markup-compatibility/2006">
              <mc:Choice xmlns:v="urn:schemas-microsoft-com:vml" Requires="v">
                <p:oleObj spid="_x0000_s345096" name="Document" r:id="rId4" imgW="2325960" imgH="2843280" progId="Word.Document.8">
                  <p:embed/>
                </p:oleObj>
              </mc:Choice>
              <mc:Fallback>
                <p:oleObj name="Document" r:id="rId4" imgW="2325960" imgH="2843280"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0" y="3494088"/>
                        <a:ext cx="2255838" cy="275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5094" name="Rectangle 6"/>
          <p:cNvSpPr>
            <a:spLocks noChangeArrowheads="1"/>
          </p:cNvSpPr>
          <p:nvPr/>
        </p:nvSpPr>
        <p:spPr bwMode="auto">
          <a:xfrm>
            <a:off x="457200" y="3641725"/>
            <a:ext cx="49530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Tx/>
              <a:buChar char="•"/>
            </a:pPr>
            <a:r>
              <a:rPr lang="en-US" altLang="en-US" sz="2000">
                <a:latin typeface="Tahoma" panose="020B0604030504040204" pitchFamily="34" charset="0"/>
              </a:rPr>
              <a:t>Note that </a:t>
            </a:r>
            <a:r>
              <a:rPr lang="en-US" altLang="en-US" sz="2000" i="1">
                <a:latin typeface="Tahoma" panose="020B0604030504040204" pitchFamily="34" charset="0"/>
              </a:rPr>
              <a:t>p</a:t>
            </a:r>
            <a:r>
              <a:rPr lang="en-US" altLang="en-US" sz="2000">
                <a:latin typeface="Tahoma" panose="020B0604030504040204" pitchFamily="34" charset="0"/>
                <a:sym typeface="Symbol" panose="05050102010706020507" pitchFamily="18" charset="2"/>
              </a:rPr>
              <a:t></a:t>
            </a:r>
            <a:r>
              <a:rPr lang="en-US" altLang="en-US" sz="2000" i="1">
                <a:latin typeface="Tahoma" panose="020B0604030504040204" pitchFamily="34" charset="0"/>
                <a:sym typeface="Symbol" panose="05050102010706020507" pitchFamily="18" charset="2"/>
              </a:rPr>
              <a:t>q </a:t>
            </a:r>
            <a:r>
              <a:rPr lang="en-US" altLang="en-US" sz="2000">
                <a:latin typeface="Tahoma" panose="020B0604030504040204" pitchFamily="34" charset="0"/>
                <a:sym typeface="Symbol" panose="05050102010706020507" pitchFamily="18" charset="2"/>
              </a:rPr>
              <a:t>means</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that </a:t>
            </a:r>
            <a:r>
              <a:rPr lang="en-US" altLang="en-US" sz="2000" i="1">
                <a:latin typeface="Tahoma" panose="020B0604030504040204" pitchFamily="34" charset="0"/>
                <a:sym typeface="Symbol" panose="05050102010706020507" pitchFamily="18" charset="2"/>
              </a:rPr>
              <a:t>p</a:t>
            </a:r>
            <a:r>
              <a:rPr lang="en-US" altLang="en-US" sz="2000">
                <a:latin typeface="Tahoma" panose="020B0604030504040204" pitchFamily="34" charset="0"/>
                <a:sym typeface="Symbol" panose="05050102010706020507" pitchFamily="18" charset="2"/>
              </a:rPr>
              <a:t> is true, or </a:t>
            </a:r>
            <a:r>
              <a:rPr lang="en-US" altLang="en-US" sz="2000" i="1">
                <a:latin typeface="Tahoma" panose="020B0604030504040204" pitchFamily="34" charset="0"/>
                <a:sym typeface="Symbol" panose="05050102010706020507" pitchFamily="18" charset="2"/>
              </a:rPr>
              <a:t>q</a:t>
            </a:r>
            <a:r>
              <a:rPr lang="en-US" altLang="en-US" sz="2000">
                <a:latin typeface="Tahoma" panose="020B0604030504040204" pitchFamily="34" charset="0"/>
                <a:sym typeface="Symbol" panose="05050102010706020507" pitchFamily="18" charset="2"/>
              </a:rPr>
              <a:t> is</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true, but </a:t>
            </a:r>
            <a:r>
              <a:rPr lang="en-US" altLang="en-US" sz="2000" b="1">
                <a:latin typeface="Tahoma" panose="020B0604030504040204" pitchFamily="34" charset="0"/>
                <a:sym typeface="Symbol" panose="05050102010706020507" pitchFamily="18" charset="2"/>
              </a:rPr>
              <a:t>not both</a:t>
            </a:r>
            <a:r>
              <a:rPr lang="en-US" altLang="en-US" sz="2000">
                <a:latin typeface="Tahoma" panose="020B0604030504040204" pitchFamily="34" charset="0"/>
                <a:sym typeface="Symbol" panose="05050102010706020507" pitchFamily="18" charset="2"/>
              </a:rPr>
              <a:t>!</a:t>
            </a:r>
          </a:p>
          <a:p>
            <a:pPr>
              <a:spcBef>
                <a:spcPct val="50000"/>
              </a:spcBef>
              <a:buFontTx/>
              <a:buChar char="•"/>
            </a:pPr>
            <a:r>
              <a:rPr lang="en-US" altLang="en-US" sz="2000">
                <a:latin typeface="Tahoma" panose="020B0604030504040204" pitchFamily="34" charset="0"/>
                <a:sym typeface="Symbol" panose="05050102010706020507" pitchFamily="18" charset="2"/>
              </a:rPr>
              <a:t>This operation is</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called </a:t>
            </a:r>
            <a:r>
              <a:rPr lang="en-US" altLang="en-US" sz="2000" i="1">
                <a:latin typeface="Tahoma" panose="020B0604030504040204" pitchFamily="34" charset="0"/>
                <a:sym typeface="Symbol" panose="05050102010706020507" pitchFamily="18" charset="2"/>
              </a:rPr>
              <a:t>exclusive or,</a:t>
            </a:r>
            <a:r>
              <a:rPr lang="en-US" altLang="en-US" sz="2000">
                <a:latin typeface="Tahoma" panose="020B0604030504040204" pitchFamily="34" charset="0"/>
                <a:sym typeface="Symbol" panose="05050102010706020507" pitchFamily="18" charset="2"/>
              </a:rPr>
              <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because it </a:t>
            </a:r>
            <a:r>
              <a:rPr lang="en-US" altLang="en-US" sz="2000" b="1">
                <a:latin typeface="Tahoma" panose="020B0604030504040204" pitchFamily="34" charset="0"/>
                <a:sym typeface="Symbol" panose="05050102010706020507" pitchFamily="18" charset="2"/>
              </a:rPr>
              <a:t>excludes</a:t>
            </a:r>
            <a:r>
              <a:rPr lang="en-US" altLang="en-US" sz="2000">
                <a:latin typeface="Tahoma" panose="020B0604030504040204" pitchFamily="34" charset="0"/>
                <a:sym typeface="Symbol" panose="05050102010706020507" pitchFamily="18" charset="2"/>
              </a:rPr>
              <a:t> the</a:t>
            </a:r>
            <a:br>
              <a:rPr lang="en-US" altLang="en-US" sz="2000">
                <a:latin typeface="Tahoma" panose="020B0604030504040204" pitchFamily="34" charset="0"/>
                <a:sym typeface="Symbol" panose="05050102010706020507" pitchFamily="18" charset="2"/>
              </a:rPr>
            </a:br>
            <a:r>
              <a:rPr lang="en-US" altLang="en-US" sz="2000">
                <a:latin typeface="Tahoma" panose="020B0604030504040204" pitchFamily="34" charset="0"/>
                <a:sym typeface="Symbol" panose="05050102010706020507" pitchFamily="18" charset="2"/>
              </a:rPr>
              <a:t>possibility that both </a:t>
            </a:r>
            <a:r>
              <a:rPr lang="en-US" altLang="en-US" sz="2000" i="1">
                <a:latin typeface="Tahoma" panose="020B0604030504040204" pitchFamily="34" charset="0"/>
                <a:sym typeface="Symbol" panose="05050102010706020507" pitchFamily="18" charset="2"/>
              </a:rPr>
              <a:t>p</a:t>
            </a:r>
            <a:r>
              <a:rPr lang="en-US" altLang="en-US" sz="2000">
                <a:latin typeface="Tahoma" panose="020B0604030504040204" pitchFamily="34" charset="0"/>
                <a:sym typeface="Symbol" panose="05050102010706020507" pitchFamily="18" charset="2"/>
              </a:rPr>
              <a:t> and </a:t>
            </a:r>
            <a:r>
              <a:rPr lang="en-US" altLang="en-US" sz="2000" i="1">
                <a:latin typeface="Tahoma" panose="020B0604030504040204" pitchFamily="34" charset="0"/>
                <a:sym typeface="Symbol" panose="05050102010706020507" pitchFamily="18" charset="2"/>
              </a:rPr>
              <a:t>q</a:t>
            </a:r>
            <a:r>
              <a:rPr lang="en-US" altLang="en-US" sz="2000">
                <a:latin typeface="Tahoma" panose="020B0604030504040204" pitchFamily="34" charset="0"/>
                <a:sym typeface="Symbol" panose="05050102010706020507" pitchFamily="18" charset="2"/>
              </a:rPr>
              <a:t> are true.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Dr. M. S. Uddin, CSE Dept, JU</a:t>
            </a:r>
          </a:p>
        </p:txBody>
      </p:sp>
      <p:sp>
        <p:nvSpPr>
          <p:cNvPr id="7" name="Slide Number Placeholder 5"/>
          <p:cNvSpPr>
            <a:spLocks noGrp="1"/>
          </p:cNvSpPr>
          <p:nvPr>
            <p:ph type="sldNum" sz="quarter" idx="12"/>
          </p:nvPr>
        </p:nvSpPr>
        <p:spPr/>
        <p:txBody>
          <a:bodyPr/>
          <a:lstStyle/>
          <a:p>
            <a:fld id="{02FE7CF3-7CA5-4D46-BFEC-FB6B49E29FE5}" type="slidenum">
              <a:rPr lang="en-US" altLang="en-US"/>
              <a:pPr/>
              <a:t>18</a:t>
            </a:fld>
            <a:endParaRPr lang="en-US" altLang="en-US"/>
          </a:p>
        </p:txBody>
      </p:sp>
      <p:sp>
        <p:nvSpPr>
          <p:cNvPr id="349186" name="Rectangle 2"/>
          <p:cNvSpPr>
            <a:spLocks noGrp="1" noChangeArrowheads="1"/>
          </p:cNvSpPr>
          <p:nvPr>
            <p:ph type="title"/>
          </p:nvPr>
        </p:nvSpPr>
        <p:spPr>
          <a:xfrm>
            <a:off x="1066800" y="381000"/>
            <a:ext cx="7620000" cy="381000"/>
          </a:xfrm>
        </p:spPr>
        <p:txBody>
          <a:bodyPr/>
          <a:lstStyle/>
          <a:p>
            <a:r>
              <a:rPr lang="en-US" altLang="en-US" sz="3200" b="1">
                <a:solidFill>
                  <a:srgbClr val="FD1B03"/>
                </a:solidFill>
                <a:latin typeface="Tahoma" panose="020B0604030504040204" pitchFamily="34" charset="0"/>
              </a:rPr>
              <a:t>The </a:t>
            </a:r>
            <a:r>
              <a:rPr lang="en-US" altLang="en-US" sz="3200" b="1" i="1">
                <a:solidFill>
                  <a:srgbClr val="FD1B03"/>
                </a:solidFill>
                <a:latin typeface="Tahoma" panose="020B0604030504040204" pitchFamily="34" charset="0"/>
              </a:rPr>
              <a:t>Implication</a:t>
            </a:r>
            <a:r>
              <a:rPr lang="en-US" altLang="en-US" sz="3200" b="1">
                <a:solidFill>
                  <a:srgbClr val="FD1B03"/>
                </a:solidFill>
                <a:latin typeface="Tahoma" panose="020B0604030504040204" pitchFamily="34" charset="0"/>
              </a:rPr>
              <a:t> Operator</a:t>
            </a:r>
          </a:p>
        </p:txBody>
      </p:sp>
      <p:sp>
        <p:nvSpPr>
          <p:cNvPr id="349187" name="Rectangle 3"/>
          <p:cNvSpPr>
            <a:spLocks noGrp="1" noChangeArrowheads="1"/>
          </p:cNvSpPr>
          <p:nvPr>
            <p:ph type="body" idx="1"/>
          </p:nvPr>
        </p:nvSpPr>
        <p:spPr>
          <a:xfrm>
            <a:off x="457200" y="1219200"/>
            <a:ext cx="8153400" cy="2209800"/>
          </a:xfrm>
        </p:spPr>
        <p:txBody>
          <a:bodyPr/>
          <a:lstStyle/>
          <a:p>
            <a:pPr>
              <a:buFontTx/>
              <a:buNone/>
            </a:pPr>
            <a:r>
              <a:rPr lang="en-US" altLang="en-US" sz="2000">
                <a:latin typeface="Tahoma" panose="020B0604030504040204" pitchFamily="34" charset="0"/>
              </a:rPr>
              <a:t>The </a:t>
            </a:r>
            <a:r>
              <a:rPr lang="en-US" altLang="en-US" sz="2000" i="1">
                <a:latin typeface="Tahoma" panose="020B0604030504040204" pitchFamily="34" charset="0"/>
              </a:rPr>
              <a:t>implication</a:t>
            </a:r>
            <a:r>
              <a:rPr lang="en-US" altLang="en-US" sz="2000">
                <a:latin typeface="Tahoma" panose="020B0604030504040204" pitchFamily="34" charset="0"/>
              </a:rPr>
              <a:t> </a:t>
            </a:r>
            <a:r>
              <a:rPr lang="en-US" altLang="en-US" sz="2000" i="1">
                <a:latin typeface="Tahoma" panose="020B0604030504040204" pitchFamily="34" charset="0"/>
              </a:rPr>
              <a:t>p </a:t>
            </a:r>
            <a:r>
              <a:rPr lang="en-US" altLang="en-US" sz="2000">
                <a:latin typeface="Tahoma" panose="020B0604030504040204" pitchFamily="34" charset="0"/>
                <a:sym typeface="Symbol" panose="05050102010706020507" pitchFamily="18" charset="2"/>
              </a:rPr>
              <a:t> </a:t>
            </a:r>
            <a:r>
              <a:rPr lang="en-US" altLang="en-US" sz="2000" i="1">
                <a:latin typeface="Tahoma" panose="020B0604030504040204" pitchFamily="34" charset="0"/>
                <a:sym typeface="Symbol" panose="05050102010706020507" pitchFamily="18" charset="2"/>
              </a:rPr>
              <a:t>q</a:t>
            </a:r>
            <a:r>
              <a:rPr lang="en-US" altLang="en-US" sz="2000">
                <a:latin typeface="Tahoma" panose="020B0604030504040204" pitchFamily="34" charset="0"/>
                <a:sym typeface="Symbol" panose="05050102010706020507" pitchFamily="18" charset="2"/>
              </a:rPr>
              <a:t> states that </a:t>
            </a:r>
            <a:r>
              <a:rPr lang="en-US" altLang="en-US" sz="2000" i="1">
                <a:latin typeface="Tahoma" panose="020B0604030504040204" pitchFamily="34" charset="0"/>
                <a:sym typeface="Symbol" panose="05050102010706020507" pitchFamily="18" charset="2"/>
              </a:rPr>
              <a:t>p</a:t>
            </a:r>
            <a:r>
              <a:rPr lang="en-US" altLang="en-US" sz="2000">
                <a:latin typeface="Tahoma" panose="020B0604030504040204" pitchFamily="34" charset="0"/>
                <a:sym typeface="Symbol" panose="05050102010706020507" pitchFamily="18" charset="2"/>
              </a:rPr>
              <a:t> implies </a:t>
            </a:r>
            <a:r>
              <a:rPr lang="en-US" altLang="en-US" sz="2000" i="1">
                <a:latin typeface="Tahoma" panose="020B0604030504040204" pitchFamily="34" charset="0"/>
                <a:sym typeface="Symbol" panose="05050102010706020507" pitchFamily="18" charset="2"/>
              </a:rPr>
              <a:t>q.</a:t>
            </a:r>
          </a:p>
          <a:p>
            <a:pPr>
              <a:buFontTx/>
              <a:buNone/>
            </a:pPr>
            <a:r>
              <a:rPr lang="en-US" altLang="en-US" sz="2000" i="1">
                <a:solidFill>
                  <a:schemeClr val="accent2"/>
                </a:solidFill>
                <a:latin typeface="Tahoma" panose="020B0604030504040204" pitchFamily="34" charset="0"/>
                <a:sym typeface="Symbol" panose="05050102010706020507" pitchFamily="18" charset="2"/>
              </a:rPr>
              <a:t>i.e.</a:t>
            </a:r>
            <a:r>
              <a:rPr lang="en-US" altLang="en-US" sz="2000">
                <a:solidFill>
                  <a:schemeClr val="accent2"/>
                </a:solidFill>
                <a:latin typeface="Tahoma" panose="020B0604030504040204" pitchFamily="34" charset="0"/>
                <a:sym typeface="Symbol" panose="05050102010706020507" pitchFamily="18" charset="2"/>
              </a:rPr>
              <a:t>, if </a:t>
            </a:r>
            <a:r>
              <a:rPr lang="en-US" altLang="en-US" sz="2000" i="1">
                <a:solidFill>
                  <a:schemeClr val="accent2"/>
                </a:solidFill>
                <a:latin typeface="Tahoma" panose="020B0604030504040204" pitchFamily="34" charset="0"/>
                <a:sym typeface="Symbol" panose="05050102010706020507" pitchFamily="18" charset="2"/>
              </a:rPr>
              <a:t>p</a:t>
            </a:r>
            <a:r>
              <a:rPr lang="en-US" altLang="en-US" sz="2000">
                <a:solidFill>
                  <a:schemeClr val="accent2"/>
                </a:solidFill>
                <a:latin typeface="Tahoma" panose="020B0604030504040204" pitchFamily="34" charset="0"/>
                <a:sym typeface="Symbol" panose="05050102010706020507" pitchFamily="18" charset="2"/>
              </a:rPr>
              <a:t> is true, then </a:t>
            </a:r>
            <a:r>
              <a:rPr lang="en-US" altLang="en-US" sz="2000" i="1">
                <a:solidFill>
                  <a:schemeClr val="accent2"/>
                </a:solidFill>
                <a:latin typeface="Tahoma" panose="020B0604030504040204" pitchFamily="34" charset="0"/>
                <a:sym typeface="Symbol" panose="05050102010706020507" pitchFamily="18" charset="2"/>
              </a:rPr>
              <a:t>q</a:t>
            </a:r>
            <a:r>
              <a:rPr lang="en-US" altLang="en-US" sz="2000">
                <a:solidFill>
                  <a:schemeClr val="accent2"/>
                </a:solidFill>
                <a:latin typeface="Tahoma" panose="020B0604030504040204" pitchFamily="34" charset="0"/>
                <a:sym typeface="Symbol" panose="05050102010706020507" pitchFamily="18" charset="2"/>
              </a:rPr>
              <a:t> is true; but if </a:t>
            </a:r>
            <a:r>
              <a:rPr lang="en-US" altLang="en-US" sz="2000" i="1">
                <a:solidFill>
                  <a:schemeClr val="accent2"/>
                </a:solidFill>
                <a:latin typeface="Tahoma" panose="020B0604030504040204" pitchFamily="34" charset="0"/>
                <a:sym typeface="Symbol" panose="05050102010706020507" pitchFamily="18" charset="2"/>
              </a:rPr>
              <a:t>p</a:t>
            </a:r>
            <a:r>
              <a:rPr lang="en-US" altLang="en-US" sz="2000">
                <a:solidFill>
                  <a:schemeClr val="accent2"/>
                </a:solidFill>
                <a:latin typeface="Tahoma" panose="020B0604030504040204" pitchFamily="34" charset="0"/>
                <a:sym typeface="Symbol" panose="05050102010706020507" pitchFamily="18" charset="2"/>
              </a:rPr>
              <a:t> is not true, then </a:t>
            </a:r>
            <a:r>
              <a:rPr lang="en-US" altLang="en-US" sz="2000" i="1">
                <a:solidFill>
                  <a:schemeClr val="accent2"/>
                </a:solidFill>
                <a:latin typeface="Tahoma" panose="020B0604030504040204" pitchFamily="34" charset="0"/>
                <a:sym typeface="Symbol" panose="05050102010706020507" pitchFamily="18" charset="2"/>
              </a:rPr>
              <a:t>q</a:t>
            </a:r>
            <a:r>
              <a:rPr lang="en-US" altLang="en-US" sz="2000">
                <a:solidFill>
                  <a:schemeClr val="accent2"/>
                </a:solidFill>
                <a:latin typeface="Tahoma" panose="020B0604030504040204" pitchFamily="34" charset="0"/>
                <a:sym typeface="Symbol" panose="05050102010706020507" pitchFamily="18" charset="2"/>
              </a:rPr>
              <a:t> could be either true or false.</a:t>
            </a:r>
          </a:p>
          <a:p>
            <a:pPr>
              <a:buFontTx/>
              <a:buNone/>
            </a:pPr>
            <a:r>
              <a:rPr lang="en-US" altLang="en-US" sz="2000" i="1">
                <a:solidFill>
                  <a:srgbClr val="006600"/>
                </a:solidFill>
                <a:latin typeface="Tahoma" panose="020B0604030504040204" pitchFamily="34" charset="0"/>
                <a:sym typeface="Symbol" panose="05050102010706020507" pitchFamily="18" charset="2"/>
              </a:rPr>
              <a:t>e.g.</a:t>
            </a:r>
            <a:r>
              <a:rPr lang="en-US" altLang="en-US" sz="2000">
                <a:solidFill>
                  <a:srgbClr val="006600"/>
                </a:solidFill>
                <a:latin typeface="Tahoma" panose="020B0604030504040204" pitchFamily="34" charset="0"/>
                <a:sym typeface="Symbol" panose="05050102010706020507" pitchFamily="18" charset="2"/>
              </a:rPr>
              <a:t>, let </a:t>
            </a:r>
            <a:r>
              <a:rPr lang="en-US" altLang="en-US" sz="2000" i="1">
                <a:solidFill>
                  <a:srgbClr val="006600"/>
                </a:solidFill>
                <a:latin typeface="Tahoma" panose="020B0604030504040204" pitchFamily="34" charset="0"/>
                <a:sym typeface="Symbol" panose="05050102010706020507" pitchFamily="18" charset="2"/>
              </a:rPr>
              <a:t>p </a:t>
            </a:r>
            <a:r>
              <a:rPr lang="en-US" altLang="en-US" sz="2000">
                <a:solidFill>
                  <a:srgbClr val="006600"/>
                </a:solidFill>
                <a:latin typeface="Tahoma" panose="020B0604030504040204" pitchFamily="34" charset="0"/>
                <a:sym typeface="Symbol" panose="05050102010706020507" pitchFamily="18" charset="2"/>
              </a:rPr>
              <a:t>= “You study hard.”</a:t>
            </a:r>
            <a:br>
              <a:rPr lang="en-US" altLang="en-US" sz="2000">
                <a:solidFill>
                  <a:srgbClr val="006600"/>
                </a:solidFill>
                <a:latin typeface="Tahoma" panose="020B0604030504040204" pitchFamily="34" charset="0"/>
                <a:sym typeface="Symbol" panose="05050102010706020507" pitchFamily="18" charset="2"/>
              </a:rPr>
            </a:br>
            <a:r>
              <a:rPr lang="en-US" altLang="en-US" sz="2000">
                <a:solidFill>
                  <a:srgbClr val="006600"/>
                </a:solidFill>
                <a:latin typeface="Tahoma" panose="020B0604030504040204" pitchFamily="34" charset="0"/>
                <a:sym typeface="Symbol" panose="05050102010706020507" pitchFamily="18" charset="2"/>
              </a:rPr>
              <a:t>       </a:t>
            </a:r>
            <a:r>
              <a:rPr lang="en-US" altLang="en-US" sz="2000" i="1">
                <a:solidFill>
                  <a:srgbClr val="006600"/>
                </a:solidFill>
                <a:latin typeface="Tahoma" panose="020B0604030504040204" pitchFamily="34" charset="0"/>
                <a:sym typeface="Symbol" panose="05050102010706020507" pitchFamily="18" charset="2"/>
              </a:rPr>
              <a:t>q </a:t>
            </a:r>
            <a:r>
              <a:rPr lang="en-US" altLang="en-US" sz="2000">
                <a:solidFill>
                  <a:srgbClr val="006600"/>
                </a:solidFill>
                <a:latin typeface="Tahoma" panose="020B0604030504040204" pitchFamily="34" charset="0"/>
                <a:sym typeface="Symbol" panose="05050102010706020507" pitchFamily="18" charset="2"/>
              </a:rPr>
              <a:t>= “You will get a good grade.”</a:t>
            </a:r>
          </a:p>
          <a:p>
            <a:pPr>
              <a:buFontTx/>
              <a:buNone/>
            </a:pPr>
            <a:r>
              <a:rPr lang="en-US" altLang="en-US" sz="2000" i="1">
                <a:solidFill>
                  <a:srgbClr val="FF0000"/>
                </a:solidFill>
                <a:latin typeface="Tahoma" panose="020B0604030504040204" pitchFamily="34" charset="0"/>
              </a:rPr>
              <a:t>p </a:t>
            </a:r>
            <a:r>
              <a:rPr lang="en-US" altLang="en-US" sz="2000">
                <a:solidFill>
                  <a:srgbClr val="FF0000"/>
                </a:solidFill>
                <a:latin typeface="Tahoma" panose="020B0604030504040204" pitchFamily="34" charset="0"/>
                <a:sym typeface="Symbol" panose="05050102010706020507" pitchFamily="18" charset="2"/>
              </a:rPr>
              <a:t> </a:t>
            </a:r>
            <a:r>
              <a:rPr lang="en-US" altLang="en-US" sz="2000" i="1">
                <a:solidFill>
                  <a:srgbClr val="FF0000"/>
                </a:solidFill>
                <a:latin typeface="Tahoma" panose="020B0604030504040204" pitchFamily="34" charset="0"/>
                <a:sym typeface="Symbol" panose="05050102010706020507" pitchFamily="18" charset="2"/>
              </a:rPr>
              <a:t>q = </a:t>
            </a:r>
            <a:r>
              <a:rPr lang="en-US" altLang="en-US" sz="2000">
                <a:solidFill>
                  <a:srgbClr val="FF0000"/>
                </a:solidFill>
                <a:latin typeface="Tahoma" panose="020B0604030504040204" pitchFamily="34" charset="0"/>
                <a:sym typeface="Symbol" panose="05050102010706020507" pitchFamily="18" charset="2"/>
              </a:rPr>
              <a:t>“If you study hard, then you will get a good grade.”</a:t>
            </a:r>
            <a:endParaRPr lang="en-US" altLang="en-US" sz="2000" i="1">
              <a:solidFill>
                <a:srgbClr val="FF0000"/>
              </a:solidFill>
              <a:latin typeface="Tahoma" panose="020B0604030504040204" pitchFamily="34" charset="0"/>
              <a:sym typeface="Symbol" panose="05050102010706020507" pitchFamily="18" charset="2"/>
            </a:endParaRPr>
          </a:p>
        </p:txBody>
      </p:sp>
      <p:graphicFrame>
        <p:nvGraphicFramePr>
          <p:cNvPr id="349193" name="Object 9"/>
          <p:cNvGraphicFramePr>
            <a:graphicFrameLocks noChangeAspect="1"/>
          </p:cNvGraphicFramePr>
          <p:nvPr/>
        </p:nvGraphicFramePr>
        <p:xfrm>
          <a:off x="5807075" y="3429000"/>
          <a:ext cx="2651125" cy="2832100"/>
        </p:xfrm>
        <a:graphic>
          <a:graphicData uri="http://schemas.openxmlformats.org/presentationml/2006/ole">
            <mc:AlternateContent xmlns:mc="http://schemas.openxmlformats.org/markup-compatibility/2006">
              <mc:Choice xmlns:v="urn:schemas-microsoft-com:vml" Requires="v">
                <p:oleObj spid="_x0000_s349196" name="Document" r:id="rId4" imgW="2666524" imgH="2842736" progId="Word.Document.8">
                  <p:embed/>
                </p:oleObj>
              </mc:Choice>
              <mc:Fallback>
                <p:oleObj name="Document" r:id="rId4" imgW="2666524" imgH="2842736" progId="Word.Documen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7075" y="3429000"/>
                        <a:ext cx="2651125" cy="2832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9194" name="Rectangle 10"/>
          <p:cNvSpPr>
            <a:spLocks noChangeArrowheads="1"/>
          </p:cNvSpPr>
          <p:nvPr/>
        </p:nvSpPr>
        <p:spPr bwMode="auto">
          <a:xfrm>
            <a:off x="685800" y="3581400"/>
            <a:ext cx="3581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2000" i="1">
                <a:latin typeface="Tahoma" panose="020B0604030504040204" pitchFamily="34" charset="0"/>
              </a:rPr>
              <a:t>p </a:t>
            </a:r>
            <a:r>
              <a:rPr lang="en-US" altLang="en-US" sz="2000">
                <a:latin typeface="Tahoma" panose="020B0604030504040204" pitchFamily="34" charset="0"/>
                <a:sym typeface="Symbol" panose="05050102010706020507" pitchFamily="18" charset="2"/>
              </a:rPr>
              <a:t></a:t>
            </a:r>
            <a:r>
              <a:rPr lang="en-US" altLang="en-US" sz="2000" i="1">
                <a:latin typeface="Tahoma" panose="020B0604030504040204" pitchFamily="34" charset="0"/>
              </a:rPr>
              <a:t> q </a:t>
            </a:r>
            <a:r>
              <a:rPr lang="en-US" altLang="en-US" sz="2000">
                <a:latin typeface="Tahoma" panose="020B0604030504040204" pitchFamily="34" charset="0"/>
              </a:rPr>
              <a:t>is </a:t>
            </a:r>
            <a:r>
              <a:rPr lang="en-US" altLang="en-US" sz="2000" b="1">
                <a:latin typeface="Tahoma" panose="020B0604030504040204" pitchFamily="34" charset="0"/>
              </a:rPr>
              <a:t>false</a:t>
            </a:r>
            <a:r>
              <a:rPr lang="en-US" altLang="en-US" sz="2000">
                <a:latin typeface="Tahoma" panose="020B0604030504040204" pitchFamily="34" charset="0"/>
              </a:rPr>
              <a:t> </a:t>
            </a:r>
            <a:r>
              <a:rPr lang="en-US" altLang="en-US" sz="2000" u="sng">
                <a:latin typeface="Tahoma" panose="020B0604030504040204" pitchFamily="34" charset="0"/>
              </a:rPr>
              <a:t>only</a:t>
            </a:r>
            <a:r>
              <a:rPr lang="en-US" altLang="en-US" sz="2000">
                <a:latin typeface="Tahoma" panose="020B0604030504040204" pitchFamily="34" charset="0"/>
              </a:rPr>
              <a:t> when</a:t>
            </a:r>
            <a:br>
              <a:rPr lang="en-US" altLang="en-US" sz="2000">
                <a:latin typeface="Tahoma" panose="020B0604030504040204" pitchFamily="34" charset="0"/>
              </a:rPr>
            </a:br>
            <a:r>
              <a:rPr lang="en-US" altLang="en-US" sz="2000">
                <a:latin typeface="Tahoma" panose="020B0604030504040204" pitchFamily="34" charset="0"/>
              </a:rPr>
              <a:t>(</a:t>
            </a:r>
            <a:r>
              <a:rPr lang="en-US" altLang="en-US" sz="2000" i="1">
                <a:latin typeface="Tahoma" panose="020B0604030504040204" pitchFamily="34" charset="0"/>
              </a:rPr>
              <a:t>p</a:t>
            </a:r>
            <a:r>
              <a:rPr lang="en-US" altLang="en-US" sz="2000">
                <a:latin typeface="Tahoma" panose="020B0604030504040204" pitchFamily="34" charset="0"/>
              </a:rPr>
              <a:t> is true but </a:t>
            </a:r>
            <a:r>
              <a:rPr lang="en-US" altLang="en-US" sz="2000" i="1">
                <a:latin typeface="Tahoma" panose="020B0604030504040204" pitchFamily="34" charset="0"/>
              </a:rPr>
              <a:t>q</a:t>
            </a:r>
            <a:r>
              <a:rPr lang="en-US" altLang="en-US" sz="2000">
                <a:latin typeface="Tahoma" panose="020B0604030504040204" pitchFamily="34" charset="0"/>
              </a:rPr>
              <a:t> is </a:t>
            </a:r>
            <a:r>
              <a:rPr lang="en-US" altLang="en-US" sz="2000" b="1">
                <a:latin typeface="Tahoma" panose="020B0604030504040204" pitchFamily="34" charset="0"/>
              </a:rPr>
              <a:t>not</a:t>
            </a:r>
            <a:r>
              <a:rPr lang="en-US" altLang="en-US" sz="2000">
                <a:latin typeface="Tahoma" panose="020B0604030504040204" pitchFamily="34" charset="0"/>
              </a:rPr>
              <a:t> true)</a:t>
            </a:r>
          </a:p>
          <a:p>
            <a:pPr>
              <a:spcBef>
                <a:spcPct val="20000"/>
              </a:spcBef>
              <a:buFontTx/>
              <a:buChar char="•"/>
            </a:pPr>
            <a:r>
              <a:rPr lang="en-US" altLang="en-US" sz="2000" i="1">
                <a:latin typeface="Tahoma" panose="020B0604030504040204" pitchFamily="34" charset="0"/>
              </a:rPr>
              <a:t>p </a:t>
            </a:r>
            <a:r>
              <a:rPr lang="en-US" altLang="en-US" sz="2000">
                <a:latin typeface="Tahoma" panose="020B0604030504040204" pitchFamily="34" charset="0"/>
                <a:sym typeface="Symbol" panose="05050102010706020507" pitchFamily="18" charset="2"/>
              </a:rPr>
              <a:t></a:t>
            </a:r>
            <a:r>
              <a:rPr lang="en-US" altLang="en-US" sz="2000" i="1">
                <a:latin typeface="Tahoma" panose="020B0604030504040204" pitchFamily="34" charset="0"/>
              </a:rPr>
              <a:t> q   </a:t>
            </a:r>
            <a:r>
              <a:rPr lang="en-US" altLang="en-US" sz="2000">
                <a:latin typeface="Tahoma" panose="020B0604030504040204" pitchFamily="34" charset="0"/>
              </a:rPr>
              <a:t>does </a:t>
            </a:r>
            <a:r>
              <a:rPr lang="en-US" altLang="en-US" sz="2000" b="1">
                <a:latin typeface="Tahoma" panose="020B0604030504040204" pitchFamily="34" charset="0"/>
              </a:rPr>
              <a:t>not </a:t>
            </a:r>
            <a:r>
              <a:rPr lang="en-US" altLang="en-US" sz="2000">
                <a:latin typeface="Tahoma" panose="020B0604030504040204" pitchFamily="34" charset="0"/>
              </a:rPr>
              <a:t>say</a:t>
            </a:r>
            <a:br>
              <a:rPr lang="en-US" altLang="en-US" sz="2000">
                <a:latin typeface="Tahoma" panose="020B0604030504040204" pitchFamily="34" charset="0"/>
              </a:rPr>
            </a:br>
            <a:r>
              <a:rPr lang="en-US" altLang="en-US" sz="2000">
                <a:latin typeface="Tahoma" panose="020B0604030504040204" pitchFamily="34" charset="0"/>
              </a:rPr>
              <a:t>that </a:t>
            </a:r>
            <a:r>
              <a:rPr lang="en-US" altLang="en-US" sz="2000" i="1">
                <a:latin typeface="Tahoma" panose="020B0604030504040204" pitchFamily="34" charset="0"/>
              </a:rPr>
              <a:t>p</a:t>
            </a:r>
            <a:r>
              <a:rPr lang="en-US" altLang="en-US" sz="2000">
                <a:latin typeface="Tahoma" panose="020B0604030504040204" pitchFamily="34" charset="0"/>
              </a:rPr>
              <a:t> </a:t>
            </a:r>
            <a:r>
              <a:rPr lang="en-US" altLang="en-US" sz="2000" u="sng">
                <a:latin typeface="Tahoma" panose="020B0604030504040204" pitchFamily="34" charset="0"/>
              </a:rPr>
              <a:t>causes</a:t>
            </a:r>
            <a:r>
              <a:rPr lang="en-US" altLang="en-US" sz="2000">
                <a:latin typeface="Tahoma" panose="020B0604030504040204" pitchFamily="34" charset="0"/>
              </a:rPr>
              <a:t> </a:t>
            </a:r>
            <a:r>
              <a:rPr lang="en-US" altLang="en-US" sz="2000" i="1">
                <a:latin typeface="Tahoma" panose="020B0604030504040204" pitchFamily="34" charset="0"/>
              </a:rPr>
              <a:t>q</a:t>
            </a:r>
            <a:r>
              <a:rPr lang="en-US" altLang="en-US" sz="2000">
                <a:latin typeface="Tahoma" panose="020B0604030504040204" pitchFamily="34" charset="0"/>
              </a:rPr>
              <a:t>!</a:t>
            </a:r>
          </a:p>
          <a:p>
            <a:pPr>
              <a:spcBef>
                <a:spcPct val="20000"/>
              </a:spcBef>
              <a:buFontTx/>
              <a:buChar char="•"/>
            </a:pPr>
            <a:r>
              <a:rPr lang="en-US" altLang="en-US" sz="2000" i="1">
                <a:latin typeface="Tahoma" panose="020B0604030504040204" pitchFamily="34" charset="0"/>
              </a:rPr>
              <a:t>p </a:t>
            </a:r>
            <a:r>
              <a:rPr lang="en-US" altLang="en-US" sz="2000">
                <a:latin typeface="Tahoma" panose="020B0604030504040204" pitchFamily="34" charset="0"/>
                <a:sym typeface="Symbol" panose="05050102010706020507" pitchFamily="18" charset="2"/>
              </a:rPr>
              <a:t></a:t>
            </a:r>
            <a:r>
              <a:rPr lang="en-US" altLang="en-US" sz="2000" i="1">
                <a:latin typeface="Tahoma" panose="020B0604030504040204" pitchFamily="34" charset="0"/>
              </a:rPr>
              <a:t> q   </a:t>
            </a:r>
            <a:r>
              <a:rPr lang="en-US" altLang="en-US" sz="2000">
                <a:latin typeface="Tahoma" panose="020B0604030504040204" pitchFamily="34" charset="0"/>
              </a:rPr>
              <a:t>does </a:t>
            </a:r>
            <a:r>
              <a:rPr lang="en-US" altLang="en-US" sz="2000" b="1">
                <a:latin typeface="Tahoma" panose="020B0604030504040204" pitchFamily="34" charset="0"/>
              </a:rPr>
              <a:t>not </a:t>
            </a:r>
            <a:r>
              <a:rPr lang="en-US" altLang="en-US" sz="2000">
                <a:latin typeface="Tahoma" panose="020B0604030504040204" pitchFamily="34" charset="0"/>
              </a:rPr>
              <a:t>require</a:t>
            </a:r>
            <a:br>
              <a:rPr lang="en-US" altLang="en-US" sz="2000">
                <a:latin typeface="Tahoma" panose="020B0604030504040204" pitchFamily="34" charset="0"/>
              </a:rPr>
            </a:br>
            <a:r>
              <a:rPr lang="en-US" altLang="en-US" sz="2000">
                <a:latin typeface="Tahoma" panose="020B0604030504040204" pitchFamily="34" charset="0"/>
              </a:rPr>
              <a:t>that </a:t>
            </a:r>
            <a:r>
              <a:rPr lang="en-US" altLang="en-US" sz="2000" i="1">
                <a:latin typeface="Tahoma" panose="020B0604030504040204" pitchFamily="34" charset="0"/>
              </a:rPr>
              <a:t>p</a:t>
            </a:r>
            <a:r>
              <a:rPr lang="en-US" altLang="en-US" sz="2000">
                <a:latin typeface="Tahoma" panose="020B0604030504040204" pitchFamily="34" charset="0"/>
              </a:rPr>
              <a:t> or </a:t>
            </a:r>
            <a:r>
              <a:rPr lang="en-US" altLang="en-US" sz="2000" i="1">
                <a:latin typeface="Tahoma" panose="020B0604030504040204" pitchFamily="34" charset="0"/>
              </a:rPr>
              <a:t>q</a:t>
            </a:r>
            <a:r>
              <a:rPr lang="en-US" altLang="en-US" sz="2000">
                <a:latin typeface="Tahoma" panose="020B0604030504040204" pitchFamily="34" charset="0"/>
              </a:rPr>
              <a:t> </a:t>
            </a:r>
            <a:r>
              <a:rPr lang="en-US" altLang="en-US" sz="2000" b="1" u="sng">
                <a:latin typeface="Tahoma" panose="020B0604030504040204" pitchFamily="34" charset="0"/>
              </a:rPr>
              <a:t>are true</a:t>
            </a:r>
            <a:r>
              <a:rPr lang="en-US" altLang="en-US" sz="2000">
                <a:latin typeface="Tahoma" panose="020B0604030504040204" pitchFamily="34" charset="0"/>
              </a:rPr>
              <a:t>!</a:t>
            </a:r>
          </a:p>
          <a:p>
            <a:pPr>
              <a:spcBef>
                <a:spcPct val="20000"/>
              </a:spcBef>
            </a:pPr>
            <a:endParaRPr lang="en-US" altLang="en-US" sz="2000">
              <a:latin typeface="Tahoma" panose="020B0604030504040204" pitchFamily="34"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ltLang="en-US"/>
              <a:t>Dr. M. S. Uddin, CSE Dept, JU</a:t>
            </a:r>
          </a:p>
        </p:txBody>
      </p:sp>
      <p:sp>
        <p:nvSpPr>
          <p:cNvPr id="9" name="Slide Number Placeholder 5"/>
          <p:cNvSpPr>
            <a:spLocks noGrp="1"/>
          </p:cNvSpPr>
          <p:nvPr>
            <p:ph type="sldNum" sz="quarter" idx="12"/>
          </p:nvPr>
        </p:nvSpPr>
        <p:spPr/>
        <p:txBody>
          <a:bodyPr/>
          <a:lstStyle/>
          <a:p>
            <a:fld id="{69E3CAFC-1173-4530-BC57-D48B00BBDA8F}" type="slidenum">
              <a:rPr lang="en-US" altLang="en-US"/>
              <a:pPr/>
              <a:t>19</a:t>
            </a:fld>
            <a:endParaRPr lang="en-US" altLang="en-US"/>
          </a:p>
        </p:txBody>
      </p:sp>
      <p:sp>
        <p:nvSpPr>
          <p:cNvPr id="359426" name="Rectangle 2"/>
          <p:cNvSpPr>
            <a:spLocks noGrp="1" noChangeArrowheads="1"/>
          </p:cNvSpPr>
          <p:nvPr>
            <p:ph type="title"/>
          </p:nvPr>
        </p:nvSpPr>
        <p:spPr>
          <a:xfrm>
            <a:off x="381000" y="381000"/>
            <a:ext cx="8382000" cy="457200"/>
          </a:xfrm>
        </p:spPr>
        <p:txBody>
          <a:bodyPr/>
          <a:lstStyle/>
          <a:p>
            <a:r>
              <a:rPr lang="en-US" altLang="en-US" sz="3200" b="1">
                <a:solidFill>
                  <a:srgbClr val="FD1B03"/>
                </a:solidFill>
                <a:latin typeface="Tahoma" panose="020B0604030504040204" pitchFamily="34" charset="0"/>
              </a:rPr>
              <a:t>Implications between real sentences</a:t>
            </a:r>
          </a:p>
        </p:txBody>
      </p:sp>
      <p:sp>
        <p:nvSpPr>
          <p:cNvPr id="359427" name="Rectangle 3"/>
          <p:cNvSpPr>
            <a:spLocks noGrp="1" noChangeArrowheads="1"/>
          </p:cNvSpPr>
          <p:nvPr>
            <p:ph type="body" idx="1"/>
          </p:nvPr>
        </p:nvSpPr>
        <p:spPr>
          <a:xfrm>
            <a:off x="685800" y="1981200"/>
            <a:ext cx="7772400" cy="4267200"/>
          </a:xfrm>
        </p:spPr>
        <p:txBody>
          <a:bodyPr/>
          <a:lstStyle/>
          <a:p>
            <a:pPr>
              <a:lnSpc>
                <a:spcPct val="90000"/>
              </a:lnSpc>
            </a:pPr>
            <a:r>
              <a:rPr lang="en-US" altLang="en-US"/>
              <a:t>“If this lecture ever ends, then the sun has risen this morning.” </a:t>
            </a:r>
            <a:r>
              <a:rPr lang="en-US" altLang="en-US" i="1">
                <a:solidFill>
                  <a:schemeClr val="accent2"/>
                </a:solidFill>
              </a:rPr>
              <a:t>True</a:t>
            </a:r>
            <a:r>
              <a:rPr lang="en-US" altLang="en-US">
                <a:solidFill>
                  <a:schemeClr val="accent2"/>
                </a:solidFill>
              </a:rPr>
              <a:t> or </a:t>
            </a:r>
            <a:r>
              <a:rPr lang="en-US" altLang="en-US" i="1">
                <a:solidFill>
                  <a:schemeClr val="accent2"/>
                </a:solidFill>
              </a:rPr>
              <a:t>False</a:t>
            </a:r>
            <a:r>
              <a:rPr lang="en-US" altLang="en-US">
                <a:solidFill>
                  <a:schemeClr val="accent2"/>
                </a:solidFill>
              </a:rPr>
              <a:t>?</a:t>
            </a:r>
          </a:p>
          <a:p>
            <a:pPr>
              <a:lnSpc>
                <a:spcPct val="90000"/>
              </a:lnSpc>
            </a:pPr>
            <a:r>
              <a:rPr lang="en-US" altLang="en-US"/>
              <a:t>“If Tuesday is a day of the week, then I am a penguin.” </a:t>
            </a:r>
            <a:r>
              <a:rPr lang="en-US" altLang="en-US" i="1">
                <a:solidFill>
                  <a:schemeClr val="accent2"/>
                </a:solidFill>
              </a:rPr>
              <a:t>True</a:t>
            </a:r>
            <a:r>
              <a:rPr lang="en-US" altLang="en-US">
                <a:solidFill>
                  <a:schemeClr val="accent2"/>
                </a:solidFill>
              </a:rPr>
              <a:t> or </a:t>
            </a:r>
            <a:r>
              <a:rPr lang="en-US" altLang="en-US" i="1">
                <a:solidFill>
                  <a:schemeClr val="accent2"/>
                </a:solidFill>
              </a:rPr>
              <a:t>False</a:t>
            </a:r>
            <a:r>
              <a:rPr lang="en-US" altLang="en-US">
                <a:solidFill>
                  <a:schemeClr val="accent2"/>
                </a:solidFill>
              </a:rPr>
              <a:t>?</a:t>
            </a:r>
          </a:p>
          <a:p>
            <a:pPr>
              <a:lnSpc>
                <a:spcPct val="90000"/>
              </a:lnSpc>
            </a:pPr>
            <a:r>
              <a:rPr lang="en-US" altLang="en-US"/>
              <a:t>“If 1+1=6, then Bush is president.” </a:t>
            </a:r>
            <a:br>
              <a:rPr lang="en-US" altLang="en-US"/>
            </a:br>
            <a:r>
              <a:rPr lang="en-US" altLang="en-US" i="1">
                <a:solidFill>
                  <a:schemeClr val="accent2"/>
                </a:solidFill>
              </a:rPr>
              <a:t>True</a:t>
            </a:r>
            <a:r>
              <a:rPr lang="en-US" altLang="en-US">
                <a:solidFill>
                  <a:schemeClr val="accent2"/>
                </a:solidFill>
              </a:rPr>
              <a:t> or </a:t>
            </a:r>
            <a:r>
              <a:rPr lang="en-US" altLang="en-US" i="1">
                <a:solidFill>
                  <a:schemeClr val="accent2"/>
                </a:solidFill>
              </a:rPr>
              <a:t>False</a:t>
            </a:r>
            <a:r>
              <a:rPr lang="en-US" altLang="en-US">
                <a:solidFill>
                  <a:schemeClr val="accent2"/>
                </a:solidFill>
              </a:rPr>
              <a:t>?</a:t>
            </a:r>
          </a:p>
          <a:p>
            <a:pPr>
              <a:lnSpc>
                <a:spcPct val="90000"/>
              </a:lnSpc>
            </a:pPr>
            <a:r>
              <a:rPr lang="en-US" altLang="en-US"/>
              <a:t>“If the moon is made of green cheese, then I am richer than Bill Gates.” </a:t>
            </a:r>
            <a:r>
              <a:rPr lang="en-US" altLang="en-US" i="1">
                <a:solidFill>
                  <a:schemeClr val="accent2"/>
                </a:solidFill>
              </a:rPr>
              <a:t>True </a:t>
            </a:r>
            <a:r>
              <a:rPr lang="en-US" altLang="en-US">
                <a:solidFill>
                  <a:schemeClr val="accent2"/>
                </a:solidFill>
              </a:rPr>
              <a:t>or</a:t>
            </a:r>
            <a:r>
              <a:rPr lang="en-US" altLang="en-US" i="1">
                <a:solidFill>
                  <a:schemeClr val="accent2"/>
                </a:solidFill>
              </a:rPr>
              <a:t> False</a:t>
            </a:r>
            <a:r>
              <a:rPr lang="en-US" altLang="en-US">
                <a:solidFill>
                  <a:schemeClr val="accent2"/>
                </a:solidFill>
              </a:rPr>
              <a:t>?</a:t>
            </a:r>
          </a:p>
        </p:txBody>
      </p:sp>
      <p:sp>
        <p:nvSpPr>
          <p:cNvPr id="359428" name="Oval 4"/>
          <p:cNvSpPr>
            <a:spLocks noChangeArrowheads="1"/>
          </p:cNvSpPr>
          <p:nvPr/>
        </p:nvSpPr>
        <p:spPr bwMode="auto">
          <a:xfrm>
            <a:off x="5562600" y="5410200"/>
            <a:ext cx="914400" cy="457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429" name="Oval 5"/>
          <p:cNvSpPr>
            <a:spLocks noChangeArrowheads="1"/>
          </p:cNvSpPr>
          <p:nvPr/>
        </p:nvSpPr>
        <p:spPr bwMode="auto">
          <a:xfrm>
            <a:off x="1066800" y="4419600"/>
            <a:ext cx="914400" cy="457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430" name="Oval 6"/>
          <p:cNvSpPr>
            <a:spLocks noChangeArrowheads="1"/>
          </p:cNvSpPr>
          <p:nvPr/>
        </p:nvSpPr>
        <p:spPr bwMode="auto">
          <a:xfrm>
            <a:off x="4419600" y="2438400"/>
            <a:ext cx="914400" cy="457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431" name="Oval 7"/>
          <p:cNvSpPr>
            <a:spLocks noChangeArrowheads="1"/>
          </p:cNvSpPr>
          <p:nvPr/>
        </p:nvSpPr>
        <p:spPr bwMode="auto">
          <a:xfrm>
            <a:off x="4343400" y="3429000"/>
            <a:ext cx="1066800" cy="4572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nodeType="clickEffect">
                                  <p:stCondLst>
                                    <p:cond delay="0"/>
                                  </p:stCondLst>
                                  <p:childTnLst>
                                    <p:set>
                                      <p:cBhvr>
                                        <p:cTn id="6" dur="1" fill="hold">
                                          <p:stCondLst>
                                            <p:cond delay="0"/>
                                          </p:stCondLst>
                                        </p:cTn>
                                        <p:tgtEl>
                                          <p:spTgt spid="359430"/>
                                        </p:tgtEl>
                                        <p:attrNameLst>
                                          <p:attrName>style.visibility</p:attrName>
                                        </p:attrNameLst>
                                      </p:cBhvr>
                                      <p:to>
                                        <p:strVal val="visible"/>
                                      </p:to>
                                    </p:set>
                                    <p:anim calcmode="lin" valueType="num">
                                      <p:cBhvr>
                                        <p:cTn id="7" dur="500" fill="hold"/>
                                        <p:tgtEl>
                                          <p:spTgt spid="359430"/>
                                        </p:tgtEl>
                                        <p:attrNameLst>
                                          <p:attrName>ppt_w</p:attrName>
                                        </p:attrNameLst>
                                      </p:cBhvr>
                                      <p:tavLst>
                                        <p:tav tm="0">
                                          <p:val>
                                            <p:strVal val="(6*min(max(#ppt_w*#ppt_h,.3),1)-7.4)/-.7*#ppt_w"/>
                                          </p:val>
                                        </p:tav>
                                        <p:tav tm="100000">
                                          <p:val>
                                            <p:strVal val="#ppt_w"/>
                                          </p:val>
                                        </p:tav>
                                      </p:tavLst>
                                    </p:anim>
                                    <p:anim calcmode="lin" valueType="num">
                                      <p:cBhvr>
                                        <p:cTn id="8" dur="500" fill="hold"/>
                                        <p:tgtEl>
                                          <p:spTgt spid="359430"/>
                                        </p:tgtEl>
                                        <p:attrNameLst>
                                          <p:attrName>ppt_h</p:attrName>
                                        </p:attrNameLst>
                                      </p:cBhvr>
                                      <p:tavLst>
                                        <p:tav tm="0">
                                          <p:val>
                                            <p:strVal val="(6*min(max(#ppt_w*#ppt_h,.3),1)-7.4)/-.7*#ppt_h"/>
                                          </p:val>
                                        </p:tav>
                                        <p:tav tm="100000">
                                          <p:val>
                                            <p:strVal val="#ppt_h"/>
                                          </p:val>
                                        </p:tav>
                                      </p:tavLst>
                                    </p:anim>
                                    <p:anim calcmode="lin" valueType="num">
                                      <p:cBhvr>
                                        <p:cTn id="9" dur="500" fill="hold"/>
                                        <p:tgtEl>
                                          <p:spTgt spid="359430"/>
                                        </p:tgtEl>
                                        <p:attrNameLst>
                                          <p:attrName>ppt_x</p:attrName>
                                        </p:attrNameLst>
                                      </p:cBhvr>
                                      <p:tavLst>
                                        <p:tav tm="0">
                                          <p:val>
                                            <p:fltVal val="0.5"/>
                                          </p:val>
                                        </p:tav>
                                        <p:tav tm="100000">
                                          <p:val>
                                            <p:strVal val="#ppt_x"/>
                                          </p:val>
                                        </p:tav>
                                      </p:tavLst>
                                    </p:anim>
                                    <p:anim calcmode="lin" valueType="num">
                                      <p:cBhvr>
                                        <p:cTn id="10" dur="500" fill="hold"/>
                                        <p:tgtEl>
                                          <p:spTgt spid="359430"/>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36" fill="hold" nodeType="clickEffect">
                                  <p:stCondLst>
                                    <p:cond delay="0"/>
                                  </p:stCondLst>
                                  <p:childTnLst>
                                    <p:set>
                                      <p:cBhvr>
                                        <p:cTn id="14" dur="1" fill="hold">
                                          <p:stCondLst>
                                            <p:cond delay="0"/>
                                          </p:stCondLst>
                                        </p:cTn>
                                        <p:tgtEl>
                                          <p:spTgt spid="359431"/>
                                        </p:tgtEl>
                                        <p:attrNameLst>
                                          <p:attrName>style.visibility</p:attrName>
                                        </p:attrNameLst>
                                      </p:cBhvr>
                                      <p:to>
                                        <p:strVal val="visible"/>
                                      </p:to>
                                    </p:set>
                                    <p:anim calcmode="lin" valueType="num">
                                      <p:cBhvr>
                                        <p:cTn id="15" dur="500" fill="hold"/>
                                        <p:tgtEl>
                                          <p:spTgt spid="359431"/>
                                        </p:tgtEl>
                                        <p:attrNameLst>
                                          <p:attrName>ppt_w</p:attrName>
                                        </p:attrNameLst>
                                      </p:cBhvr>
                                      <p:tavLst>
                                        <p:tav tm="0">
                                          <p:val>
                                            <p:strVal val="(6*min(max(#ppt_w*#ppt_h,.3),1)-7.4)/-.7*#ppt_w"/>
                                          </p:val>
                                        </p:tav>
                                        <p:tav tm="100000">
                                          <p:val>
                                            <p:strVal val="#ppt_w"/>
                                          </p:val>
                                        </p:tav>
                                      </p:tavLst>
                                    </p:anim>
                                    <p:anim calcmode="lin" valueType="num">
                                      <p:cBhvr>
                                        <p:cTn id="16" dur="500" fill="hold"/>
                                        <p:tgtEl>
                                          <p:spTgt spid="359431"/>
                                        </p:tgtEl>
                                        <p:attrNameLst>
                                          <p:attrName>ppt_h</p:attrName>
                                        </p:attrNameLst>
                                      </p:cBhvr>
                                      <p:tavLst>
                                        <p:tav tm="0">
                                          <p:val>
                                            <p:strVal val="(6*min(max(#ppt_w*#ppt_h,.3),1)-7.4)/-.7*#ppt_h"/>
                                          </p:val>
                                        </p:tav>
                                        <p:tav tm="100000">
                                          <p:val>
                                            <p:strVal val="#ppt_h"/>
                                          </p:val>
                                        </p:tav>
                                      </p:tavLst>
                                    </p:anim>
                                    <p:anim calcmode="lin" valueType="num">
                                      <p:cBhvr>
                                        <p:cTn id="17" dur="500" fill="hold"/>
                                        <p:tgtEl>
                                          <p:spTgt spid="359431"/>
                                        </p:tgtEl>
                                        <p:attrNameLst>
                                          <p:attrName>ppt_x</p:attrName>
                                        </p:attrNameLst>
                                      </p:cBhvr>
                                      <p:tavLst>
                                        <p:tav tm="0">
                                          <p:val>
                                            <p:fltVal val="0.5"/>
                                          </p:val>
                                        </p:tav>
                                        <p:tav tm="100000">
                                          <p:val>
                                            <p:strVal val="#ppt_x"/>
                                          </p:val>
                                        </p:tav>
                                      </p:tavLst>
                                    </p:anim>
                                    <p:anim calcmode="lin" valueType="num">
                                      <p:cBhvr>
                                        <p:cTn id="18" dur="500" fill="hold"/>
                                        <p:tgtEl>
                                          <p:spTgt spid="359431"/>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CASHREG.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6" fill="hold" nodeType="clickEffect">
                                  <p:stCondLst>
                                    <p:cond delay="0"/>
                                  </p:stCondLst>
                                  <p:childTnLst>
                                    <p:set>
                                      <p:cBhvr>
                                        <p:cTn id="22" dur="1" fill="hold">
                                          <p:stCondLst>
                                            <p:cond delay="0"/>
                                          </p:stCondLst>
                                        </p:cTn>
                                        <p:tgtEl>
                                          <p:spTgt spid="359429"/>
                                        </p:tgtEl>
                                        <p:attrNameLst>
                                          <p:attrName>style.visibility</p:attrName>
                                        </p:attrNameLst>
                                      </p:cBhvr>
                                      <p:to>
                                        <p:strVal val="visible"/>
                                      </p:to>
                                    </p:set>
                                    <p:anim calcmode="lin" valueType="num">
                                      <p:cBhvr>
                                        <p:cTn id="23" dur="500" fill="hold"/>
                                        <p:tgtEl>
                                          <p:spTgt spid="359429"/>
                                        </p:tgtEl>
                                        <p:attrNameLst>
                                          <p:attrName>ppt_w</p:attrName>
                                        </p:attrNameLst>
                                      </p:cBhvr>
                                      <p:tavLst>
                                        <p:tav tm="0">
                                          <p:val>
                                            <p:strVal val="(6*min(max(#ppt_w*#ppt_h,.3),1)-7.4)/-.7*#ppt_w"/>
                                          </p:val>
                                        </p:tav>
                                        <p:tav tm="100000">
                                          <p:val>
                                            <p:strVal val="#ppt_w"/>
                                          </p:val>
                                        </p:tav>
                                      </p:tavLst>
                                    </p:anim>
                                    <p:anim calcmode="lin" valueType="num">
                                      <p:cBhvr>
                                        <p:cTn id="24" dur="500" fill="hold"/>
                                        <p:tgtEl>
                                          <p:spTgt spid="359429"/>
                                        </p:tgtEl>
                                        <p:attrNameLst>
                                          <p:attrName>ppt_h</p:attrName>
                                        </p:attrNameLst>
                                      </p:cBhvr>
                                      <p:tavLst>
                                        <p:tav tm="0">
                                          <p:val>
                                            <p:strVal val="(6*min(max(#ppt_w*#ppt_h,.3),1)-7.4)/-.7*#ppt_h"/>
                                          </p:val>
                                        </p:tav>
                                        <p:tav tm="100000">
                                          <p:val>
                                            <p:strVal val="#ppt_h"/>
                                          </p:val>
                                        </p:tav>
                                      </p:tavLst>
                                    </p:anim>
                                    <p:anim calcmode="lin" valueType="num">
                                      <p:cBhvr>
                                        <p:cTn id="25" dur="500" fill="hold"/>
                                        <p:tgtEl>
                                          <p:spTgt spid="359429"/>
                                        </p:tgtEl>
                                        <p:attrNameLst>
                                          <p:attrName>ppt_x</p:attrName>
                                        </p:attrNameLst>
                                      </p:cBhvr>
                                      <p:tavLst>
                                        <p:tav tm="0">
                                          <p:val>
                                            <p:fltVal val="0.5"/>
                                          </p:val>
                                        </p:tav>
                                        <p:tav tm="100000">
                                          <p:val>
                                            <p:strVal val="#ppt_x"/>
                                          </p:val>
                                        </p:tav>
                                      </p:tavLst>
                                    </p:anim>
                                    <p:anim calcmode="lin" valueType="num">
                                      <p:cBhvr>
                                        <p:cTn id="26" dur="500" fill="hold"/>
                                        <p:tgtEl>
                                          <p:spTgt spid="359429"/>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voltag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6" fill="hold" nodeType="clickEffect">
                                  <p:stCondLst>
                                    <p:cond delay="0"/>
                                  </p:stCondLst>
                                  <p:childTnLst>
                                    <p:set>
                                      <p:cBhvr>
                                        <p:cTn id="30" dur="1" fill="hold">
                                          <p:stCondLst>
                                            <p:cond delay="0"/>
                                          </p:stCondLst>
                                        </p:cTn>
                                        <p:tgtEl>
                                          <p:spTgt spid="359428"/>
                                        </p:tgtEl>
                                        <p:attrNameLst>
                                          <p:attrName>style.visibility</p:attrName>
                                        </p:attrNameLst>
                                      </p:cBhvr>
                                      <p:to>
                                        <p:strVal val="visible"/>
                                      </p:to>
                                    </p:set>
                                    <p:anim calcmode="lin" valueType="num">
                                      <p:cBhvr>
                                        <p:cTn id="31" dur="500" fill="hold"/>
                                        <p:tgtEl>
                                          <p:spTgt spid="359428"/>
                                        </p:tgtEl>
                                        <p:attrNameLst>
                                          <p:attrName>ppt_w</p:attrName>
                                        </p:attrNameLst>
                                      </p:cBhvr>
                                      <p:tavLst>
                                        <p:tav tm="0">
                                          <p:val>
                                            <p:strVal val="(6*min(max(#ppt_w*#ppt_h,.3),1)-7.4)/-.7*#ppt_w"/>
                                          </p:val>
                                        </p:tav>
                                        <p:tav tm="100000">
                                          <p:val>
                                            <p:strVal val="#ppt_w"/>
                                          </p:val>
                                        </p:tav>
                                      </p:tavLst>
                                    </p:anim>
                                    <p:anim calcmode="lin" valueType="num">
                                      <p:cBhvr>
                                        <p:cTn id="32" dur="500" fill="hold"/>
                                        <p:tgtEl>
                                          <p:spTgt spid="359428"/>
                                        </p:tgtEl>
                                        <p:attrNameLst>
                                          <p:attrName>ppt_h</p:attrName>
                                        </p:attrNameLst>
                                      </p:cBhvr>
                                      <p:tavLst>
                                        <p:tav tm="0">
                                          <p:val>
                                            <p:strVal val="(6*min(max(#ppt_w*#ppt_h,.3),1)-7.4)/-.7*#ppt_h"/>
                                          </p:val>
                                        </p:tav>
                                        <p:tav tm="100000">
                                          <p:val>
                                            <p:strVal val="#ppt_h"/>
                                          </p:val>
                                        </p:tav>
                                      </p:tavLst>
                                    </p:anim>
                                    <p:anim calcmode="lin" valueType="num">
                                      <p:cBhvr>
                                        <p:cTn id="33" dur="500" fill="hold"/>
                                        <p:tgtEl>
                                          <p:spTgt spid="359428"/>
                                        </p:tgtEl>
                                        <p:attrNameLst>
                                          <p:attrName>ppt_x</p:attrName>
                                        </p:attrNameLst>
                                      </p:cBhvr>
                                      <p:tavLst>
                                        <p:tav tm="0">
                                          <p:val>
                                            <p:fltVal val="0.5"/>
                                          </p:val>
                                        </p:tav>
                                        <p:tav tm="100000">
                                          <p:val>
                                            <p:strVal val="#ppt_x"/>
                                          </p:val>
                                        </p:tav>
                                      </p:tavLst>
                                    </p:anim>
                                    <p:anim calcmode="lin" valueType="num">
                                      <p:cBhvr>
                                        <p:cTn id="34" dur="500" fill="hold"/>
                                        <p:tgtEl>
                                          <p:spTgt spid="359428"/>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81FC0627-8063-48D9-9067-7A9FE217DC71}" type="slidenum">
              <a:rPr lang="en-US" altLang="en-US"/>
              <a:pPr/>
              <a:t>2</a:t>
            </a:fld>
            <a:endParaRPr lang="en-US" altLang="en-US"/>
          </a:p>
        </p:txBody>
      </p:sp>
      <p:sp>
        <p:nvSpPr>
          <p:cNvPr id="387074" name="Rectangle 2"/>
          <p:cNvSpPr>
            <a:spLocks noGrp="1" noChangeArrowheads="1"/>
          </p:cNvSpPr>
          <p:nvPr>
            <p:ph type="title"/>
          </p:nvPr>
        </p:nvSpPr>
        <p:spPr>
          <a:xfrm>
            <a:off x="762000" y="381000"/>
            <a:ext cx="7620000" cy="457200"/>
          </a:xfrm>
        </p:spPr>
        <p:txBody>
          <a:bodyPr/>
          <a:lstStyle/>
          <a:p>
            <a:r>
              <a:rPr lang="en-GB" altLang="en-US" sz="3200" b="1">
                <a:solidFill>
                  <a:srgbClr val="FD1B03"/>
                </a:solidFill>
                <a:latin typeface="Tahoma" panose="020B0604030504040204" pitchFamily="34" charset="0"/>
              </a:rPr>
              <a:t>What is logic?</a:t>
            </a:r>
          </a:p>
        </p:txBody>
      </p:sp>
      <p:sp>
        <p:nvSpPr>
          <p:cNvPr id="387077" name="Text Box 5"/>
          <p:cNvSpPr txBox="1">
            <a:spLocks noChangeArrowheads="1"/>
          </p:cNvSpPr>
          <p:nvPr/>
        </p:nvSpPr>
        <p:spPr bwMode="auto">
          <a:xfrm>
            <a:off x="609600" y="1538288"/>
            <a:ext cx="8001000" cy="341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i="1"/>
              <a:t>“Logic is the beginning of wisdom, not the end”</a:t>
            </a:r>
          </a:p>
          <a:p>
            <a:pPr>
              <a:spcBef>
                <a:spcPct val="20000"/>
              </a:spcBef>
            </a:pPr>
            <a:endParaRPr lang="en-GB" altLang="en-US"/>
          </a:p>
          <a:p>
            <a:pPr>
              <a:spcBef>
                <a:spcPct val="20000"/>
              </a:spcBef>
            </a:pPr>
            <a:r>
              <a:rPr lang="en-GB" altLang="en-US"/>
              <a:t>The branch of philosophy concerned with analysing the patterns of reasoning by which a conclusion is drawn from a set of premises, without reference to meaning or context is known as logic.</a:t>
            </a:r>
          </a:p>
          <a:p>
            <a:pPr>
              <a:spcBef>
                <a:spcPct val="20000"/>
              </a:spcBef>
            </a:pPr>
            <a:r>
              <a:rPr lang="en-GB" altLang="en-US" b="1"/>
              <a:t>	(</a:t>
            </a:r>
            <a:r>
              <a:rPr lang="en-GB" altLang="en-US" b="1" i="1"/>
              <a:t>Collins English Dictionary</a:t>
            </a:r>
            <a:r>
              <a:rPr lang="en-GB" altLang="en-US" b="1"/>
              <a:t>)</a:t>
            </a:r>
          </a:p>
          <a:p>
            <a:pPr algn="ctr">
              <a:spcBef>
                <a:spcPct val="50000"/>
              </a:spcBef>
            </a:pPr>
            <a:endParaRPr lang="en-GB" altLang="en-US" i="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387F5B8C-D429-48E7-BA46-F47B682C6F0D}" type="slidenum">
              <a:rPr lang="en-US" altLang="en-US"/>
              <a:pPr/>
              <a:t>20</a:t>
            </a:fld>
            <a:endParaRPr lang="en-US" altLang="en-US"/>
          </a:p>
        </p:txBody>
      </p:sp>
      <p:sp>
        <p:nvSpPr>
          <p:cNvPr id="361474" name="Rectangle 2"/>
          <p:cNvSpPr>
            <a:spLocks noGrp="1" noChangeArrowheads="1"/>
          </p:cNvSpPr>
          <p:nvPr>
            <p:ph type="title"/>
          </p:nvPr>
        </p:nvSpPr>
        <p:spPr>
          <a:xfrm>
            <a:off x="533400" y="381000"/>
            <a:ext cx="8153400" cy="381000"/>
          </a:xfrm>
        </p:spPr>
        <p:txBody>
          <a:bodyPr/>
          <a:lstStyle/>
          <a:p>
            <a:r>
              <a:rPr lang="en-US" altLang="en-US" sz="3200" b="1">
                <a:solidFill>
                  <a:srgbClr val="FD1B03"/>
                </a:solidFill>
                <a:latin typeface="Tahoma" panose="020B0604030504040204" pitchFamily="34" charset="0"/>
              </a:rPr>
              <a:t>Biconditional Truth Table</a:t>
            </a:r>
          </a:p>
        </p:txBody>
      </p:sp>
      <p:sp>
        <p:nvSpPr>
          <p:cNvPr id="361475" name="Rectangle 3"/>
          <p:cNvSpPr>
            <a:spLocks noGrp="1" noChangeArrowheads="1"/>
          </p:cNvSpPr>
          <p:nvPr>
            <p:ph type="body" idx="1"/>
          </p:nvPr>
        </p:nvSpPr>
        <p:spPr>
          <a:xfrm>
            <a:off x="533400" y="1524000"/>
            <a:ext cx="4572000" cy="3200400"/>
          </a:xfrm>
        </p:spPr>
        <p:txBody>
          <a:bodyPr/>
          <a:lstStyle/>
          <a:p>
            <a:r>
              <a:rPr lang="en-US" altLang="en-US" sz="1800" i="1">
                <a:latin typeface="Tahoma" panose="020B0604030504040204" pitchFamily="34" charset="0"/>
              </a:rPr>
              <a:t>p </a:t>
            </a:r>
            <a:r>
              <a:rPr lang="en-US" altLang="en-US" sz="1800">
                <a:latin typeface="Tahoma" panose="020B0604030504040204" pitchFamily="34" charset="0"/>
                <a:sym typeface="Symbol" panose="05050102010706020507" pitchFamily="18" charset="2"/>
              </a:rPr>
              <a:t></a:t>
            </a:r>
            <a:r>
              <a:rPr lang="en-US" altLang="en-US" sz="1800" i="1">
                <a:latin typeface="Tahoma" panose="020B0604030504040204" pitchFamily="34" charset="0"/>
              </a:rPr>
              <a:t> q </a:t>
            </a:r>
            <a:r>
              <a:rPr lang="en-US" altLang="en-US" sz="1800">
                <a:latin typeface="Tahoma" panose="020B0604030504040204" pitchFamily="34" charset="0"/>
              </a:rPr>
              <a:t>means that </a:t>
            </a:r>
            <a:r>
              <a:rPr lang="en-US" altLang="en-US" sz="1800" i="1">
                <a:latin typeface="Tahoma" panose="020B0604030504040204" pitchFamily="34" charset="0"/>
              </a:rPr>
              <a:t>p</a:t>
            </a:r>
            <a:r>
              <a:rPr lang="en-US" altLang="en-US" sz="1800">
                <a:latin typeface="Tahoma" panose="020B0604030504040204" pitchFamily="34" charset="0"/>
              </a:rPr>
              <a:t> and </a:t>
            </a:r>
            <a:r>
              <a:rPr lang="en-US" altLang="en-US" sz="1800" i="1">
                <a:latin typeface="Tahoma" panose="020B0604030504040204" pitchFamily="34" charset="0"/>
              </a:rPr>
              <a:t>q</a:t>
            </a:r>
            <a:br>
              <a:rPr lang="en-US" altLang="en-US" sz="1800" i="1">
                <a:latin typeface="Tahoma" panose="020B0604030504040204" pitchFamily="34" charset="0"/>
              </a:rPr>
            </a:br>
            <a:r>
              <a:rPr lang="en-US" altLang="en-US" sz="1800">
                <a:latin typeface="Tahoma" panose="020B0604030504040204" pitchFamily="34" charset="0"/>
              </a:rPr>
              <a:t>have the </a:t>
            </a:r>
            <a:r>
              <a:rPr lang="en-US" altLang="en-US" sz="1800" b="1">
                <a:latin typeface="Tahoma" panose="020B0604030504040204" pitchFamily="34" charset="0"/>
              </a:rPr>
              <a:t>same</a:t>
            </a:r>
            <a:r>
              <a:rPr lang="en-US" altLang="en-US" sz="1800">
                <a:latin typeface="Tahoma" panose="020B0604030504040204" pitchFamily="34" charset="0"/>
              </a:rPr>
              <a:t> truth value.</a:t>
            </a:r>
          </a:p>
          <a:p>
            <a:endParaRPr lang="en-US" altLang="en-US" sz="1800">
              <a:latin typeface="Tahoma" panose="020B0604030504040204" pitchFamily="34" charset="0"/>
            </a:endParaRPr>
          </a:p>
          <a:p>
            <a:r>
              <a:rPr lang="en-US" altLang="en-US" sz="1800">
                <a:latin typeface="Tahoma" panose="020B0604030504040204" pitchFamily="34" charset="0"/>
              </a:rPr>
              <a:t>Note this truth table is the</a:t>
            </a:r>
            <a:br>
              <a:rPr lang="en-US" altLang="en-US" sz="1800">
                <a:latin typeface="Tahoma" panose="020B0604030504040204" pitchFamily="34" charset="0"/>
              </a:rPr>
            </a:br>
            <a:r>
              <a:rPr lang="en-US" altLang="en-US" sz="1800">
                <a:latin typeface="Tahoma" panose="020B0604030504040204" pitchFamily="34" charset="0"/>
              </a:rPr>
              <a:t>exact </a:t>
            </a:r>
            <a:r>
              <a:rPr lang="en-US" altLang="en-US" sz="1800" b="1">
                <a:latin typeface="Tahoma" panose="020B0604030504040204" pitchFamily="34" charset="0"/>
              </a:rPr>
              <a:t>opposite</a:t>
            </a:r>
            <a:r>
              <a:rPr lang="en-US" altLang="en-US" sz="1800">
                <a:latin typeface="Tahoma" panose="020B0604030504040204" pitchFamily="34" charset="0"/>
              </a:rPr>
              <a:t> of </a:t>
            </a:r>
            <a:r>
              <a:rPr lang="en-US" altLang="en-US" sz="1800">
                <a:latin typeface="Tahoma" panose="020B0604030504040204" pitchFamily="34" charset="0"/>
                <a:sym typeface="Symbol" panose="05050102010706020507" pitchFamily="18" charset="2"/>
              </a:rPr>
              <a:t>’s!</a:t>
            </a:r>
          </a:p>
          <a:p>
            <a:pPr lvl="1">
              <a:buFontTx/>
              <a:buNone/>
            </a:pPr>
            <a:r>
              <a:rPr lang="en-US" altLang="en-US" sz="1800">
                <a:latin typeface="Tahoma" panose="020B0604030504040204" pitchFamily="34" charset="0"/>
              </a:rPr>
              <a:t>Thus, </a:t>
            </a:r>
            <a:r>
              <a:rPr lang="en-US" altLang="en-US" sz="1800" i="1">
                <a:latin typeface="Tahoma" panose="020B0604030504040204" pitchFamily="34" charset="0"/>
              </a:rPr>
              <a:t>p </a:t>
            </a:r>
            <a:r>
              <a:rPr lang="en-US" altLang="en-US" sz="1800">
                <a:latin typeface="Tahoma" panose="020B0604030504040204" pitchFamily="34" charset="0"/>
                <a:sym typeface="Symbol" panose="05050102010706020507" pitchFamily="18" charset="2"/>
              </a:rPr>
              <a:t></a:t>
            </a:r>
            <a:r>
              <a:rPr lang="en-US" altLang="en-US" sz="1800" i="1">
                <a:latin typeface="Tahoma" panose="020B0604030504040204" pitchFamily="34" charset="0"/>
              </a:rPr>
              <a:t> q  </a:t>
            </a:r>
            <a:r>
              <a:rPr lang="en-US" altLang="en-US" sz="1800">
                <a:latin typeface="Tahoma" panose="020B0604030504040204" pitchFamily="34" charset="0"/>
              </a:rPr>
              <a:t>means ¬(</a:t>
            </a:r>
            <a:r>
              <a:rPr lang="en-US" altLang="en-US" sz="1800" i="1">
                <a:latin typeface="Tahoma" panose="020B0604030504040204" pitchFamily="34" charset="0"/>
              </a:rPr>
              <a:t>p </a:t>
            </a:r>
            <a:r>
              <a:rPr lang="en-US" altLang="en-US" sz="1800">
                <a:latin typeface="Tahoma" panose="020B0604030504040204" pitchFamily="34" charset="0"/>
                <a:sym typeface="Symbol" panose="05050102010706020507" pitchFamily="18" charset="2"/>
              </a:rPr>
              <a:t> </a:t>
            </a:r>
            <a:r>
              <a:rPr lang="en-US" altLang="en-US" sz="1800" i="1">
                <a:latin typeface="Tahoma" panose="020B0604030504040204" pitchFamily="34" charset="0"/>
                <a:sym typeface="Symbol" panose="05050102010706020507" pitchFamily="18" charset="2"/>
              </a:rPr>
              <a:t>q</a:t>
            </a:r>
            <a:r>
              <a:rPr lang="en-US" altLang="en-US" sz="1800">
                <a:latin typeface="Tahoma" panose="020B0604030504040204" pitchFamily="34" charset="0"/>
                <a:sym typeface="Symbol" panose="05050102010706020507" pitchFamily="18" charset="2"/>
              </a:rPr>
              <a:t>)</a:t>
            </a:r>
          </a:p>
          <a:p>
            <a:pPr lvl="1">
              <a:buFontTx/>
              <a:buNone/>
            </a:pPr>
            <a:endParaRPr lang="en-US" altLang="en-US" sz="1800">
              <a:latin typeface="Tahoma" panose="020B0604030504040204" pitchFamily="34" charset="0"/>
            </a:endParaRPr>
          </a:p>
          <a:p>
            <a:r>
              <a:rPr lang="en-US" altLang="en-US" sz="1800" i="1">
                <a:latin typeface="Tahoma" panose="020B0604030504040204" pitchFamily="34" charset="0"/>
              </a:rPr>
              <a:t>p </a:t>
            </a:r>
            <a:r>
              <a:rPr lang="en-US" altLang="en-US" sz="1800">
                <a:latin typeface="Tahoma" panose="020B0604030504040204" pitchFamily="34" charset="0"/>
                <a:sym typeface="Symbol" panose="05050102010706020507" pitchFamily="18" charset="2"/>
              </a:rPr>
              <a:t></a:t>
            </a:r>
            <a:r>
              <a:rPr lang="en-US" altLang="en-US" sz="1800" i="1">
                <a:latin typeface="Tahoma" panose="020B0604030504040204" pitchFamily="34" charset="0"/>
              </a:rPr>
              <a:t> q </a:t>
            </a:r>
            <a:r>
              <a:rPr lang="en-US" altLang="en-US" sz="1800">
                <a:latin typeface="Tahoma" panose="020B0604030504040204" pitchFamily="34" charset="0"/>
              </a:rPr>
              <a:t>does </a:t>
            </a:r>
            <a:r>
              <a:rPr lang="en-US" altLang="en-US" sz="1800" b="1">
                <a:latin typeface="Tahoma" panose="020B0604030504040204" pitchFamily="34" charset="0"/>
              </a:rPr>
              <a:t>not </a:t>
            </a:r>
            <a:r>
              <a:rPr lang="en-US" altLang="en-US" sz="1800">
                <a:latin typeface="Tahoma" panose="020B0604030504040204" pitchFamily="34" charset="0"/>
              </a:rPr>
              <a:t>imply</a:t>
            </a:r>
            <a:br>
              <a:rPr lang="en-US" altLang="en-US" sz="1800">
                <a:latin typeface="Tahoma" panose="020B0604030504040204" pitchFamily="34" charset="0"/>
              </a:rPr>
            </a:br>
            <a:r>
              <a:rPr lang="en-US" altLang="en-US" sz="1800">
                <a:latin typeface="Tahoma" panose="020B0604030504040204" pitchFamily="34" charset="0"/>
              </a:rPr>
              <a:t>that </a:t>
            </a:r>
            <a:r>
              <a:rPr lang="en-US" altLang="en-US" sz="1800" i="1">
                <a:latin typeface="Tahoma" panose="020B0604030504040204" pitchFamily="34" charset="0"/>
              </a:rPr>
              <a:t>p</a:t>
            </a:r>
            <a:r>
              <a:rPr lang="en-US" altLang="en-US" sz="1800">
                <a:latin typeface="Tahoma" panose="020B0604030504040204" pitchFamily="34" charset="0"/>
              </a:rPr>
              <a:t> and </a:t>
            </a:r>
            <a:r>
              <a:rPr lang="en-US" altLang="en-US" sz="1800" i="1">
                <a:latin typeface="Tahoma" panose="020B0604030504040204" pitchFamily="34" charset="0"/>
              </a:rPr>
              <a:t>q</a:t>
            </a:r>
            <a:r>
              <a:rPr lang="en-US" altLang="en-US" sz="1800">
                <a:latin typeface="Tahoma" panose="020B0604030504040204" pitchFamily="34" charset="0"/>
              </a:rPr>
              <a:t> are true, </a:t>
            </a:r>
            <a:br>
              <a:rPr lang="en-US" altLang="en-US" sz="1800">
                <a:latin typeface="Tahoma" panose="020B0604030504040204" pitchFamily="34" charset="0"/>
              </a:rPr>
            </a:br>
            <a:r>
              <a:rPr lang="en-US" altLang="en-US" sz="1800">
                <a:latin typeface="Tahoma" panose="020B0604030504040204" pitchFamily="34" charset="0"/>
              </a:rPr>
              <a:t>or that either of them causes the other.</a:t>
            </a:r>
            <a:endParaRPr lang="en-US" altLang="en-US" sz="1800">
              <a:latin typeface="Tahoma" panose="020B0604030504040204" pitchFamily="34" charset="0"/>
              <a:sym typeface="Symbol" panose="05050102010706020507" pitchFamily="18" charset="2"/>
            </a:endParaRPr>
          </a:p>
        </p:txBody>
      </p:sp>
      <p:graphicFrame>
        <p:nvGraphicFramePr>
          <p:cNvPr id="361476" name="Object 4"/>
          <p:cNvGraphicFramePr>
            <a:graphicFrameLocks noChangeAspect="1"/>
          </p:cNvGraphicFramePr>
          <p:nvPr/>
        </p:nvGraphicFramePr>
        <p:xfrm>
          <a:off x="5562600" y="1676400"/>
          <a:ext cx="2681288" cy="3124200"/>
        </p:xfrm>
        <a:graphic>
          <a:graphicData uri="http://schemas.openxmlformats.org/presentationml/2006/ole">
            <mc:AlternateContent xmlns:mc="http://schemas.openxmlformats.org/markup-compatibility/2006">
              <mc:Choice xmlns:v="urn:schemas-microsoft-com:vml" Requires="v">
                <p:oleObj spid="_x0000_s361479" name="Document" r:id="rId4" imgW="2891160" imgH="2843280" progId="Word.Document.8">
                  <p:embed/>
                </p:oleObj>
              </mc:Choice>
              <mc:Fallback>
                <p:oleObj name="Document" r:id="rId4" imgW="2891160" imgH="284328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676400"/>
                        <a:ext cx="2681288" cy="3124200"/>
                      </a:xfrm>
                      <a:prstGeom prst="rect">
                        <a:avLst/>
                      </a:prstGeom>
                      <a:solidFill>
                        <a:srgbClr val="FFFFCC"/>
                      </a:solidFill>
                      <a:ln w="571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4A77199A-17E0-453F-8713-D384952A672A}" type="slidenum">
              <a:rPr lang="en-US" altLang="en-US"/>
              <a:pPr/>
              <a:t>21</a:t>
            </a:fld>
            <a:endParaRPr lang="en-US" altLang="en-US"/>
          </a:p>
        </p:txBody>
      </p:sp>
      <p:sp>
        <p:nvSpPr>
          <p:cNvPr id="364546" name="Rectangle 2"/>
          <p:cNvSpPr>
            <a:spLocks noGrp="1" noChangeArrowheads="1"/>
          </p:cNvSpPr>
          <p:nvPr>
            <p:ph type="title"/>
          </p:nvPr>
        </p:nvSpPr>
        <p:spPr>
          <a:xfrm>
            <a:off x="457200" y="381000"/>
            <a:ext cx="8229600" cy="381000"/>
          </a:xfrm>
        </p:spPr>
        <p:txBody>
          <a:bodyPr/>
          <a:lstStyle/>
          <a:p>
            <a:r>
              <a:rPr lang="en-US" altLang="en-US" sz="3200" b="1">
                <a:solidFill>
                  <a:srgbClr val="FD1B03"/>
                </a:solidFill>
                <a:latin typeface="Tahoma" panose="020B0604030504040204" pitchFamily="34" charset="0"/>
              </a:rPr>
              <a:t>Converse/Contrapositive</a:t>
            </a:r>
          </a:p>
        </p:txBody>
      </p:sp>
      <p:sp>
        <p:nvSpPr>
          <p:cNvPr id="364547" name="Rectangle 3"/>
          <p:cNvSpPr>
            <a:spLocks noGrp="1" noChangeArrowheads="1"/>
          </p:cNvSpPr>
          <p:nvPr>
            <p:ph type="body" idx="1"/>
          </p:nvPr>
        </p:nvSpPr>
        <p:spPr/>
        <p:txBody>
          <a:bodyPr/>
          <a:lstStyle/>
          <a:p>
            <a:pPr>
              <a:buFontTx/>
              <a:buNone/>
            </a:pPr>
            <a:r>
              <a:rPr lang="en-US" altLang="en-US"/>
              <a:t>Some terminology, for an implication </a:t>
            </a:r>
            <a:r>
              <a:rPr lang="en-US" altLang="en-US" i="1"/>
              <a:t>p </a:t>
            </a:r>
            <a:r>
              <a:rPr lang="en-US" altLang="en-US">
                <a:sym typeface="Symbol" panose="05050102010706020507" pitchFamily="18" charset="2"/>
              </a:rPr>
              <a:t> </a:t>
            </a:r>
            <a:r>
              <a:rPr lang="en-US" altLang="en-US" i="1">
                <a:sym typeface="Symbol" panose="05050102010706020507" pitchFamily="18" charset="2"/>
              </a:rPr>
              <a:t>q</a:t>
            </a:r>
            <a:r>
              <a:rPr lang="en-US" altLang="en-US">
                <a:sym typeface="Symbol" panose="05050102010706020507" pitchFamily="18" charset="2"/>
              </a:rPr>
              <a:t>:</a:t>
            </a:r>
            <a:endParaRPr lang="en-US" altLang="en-US"/>
          </a:p>
          <a:p>
            <a:r>
              <a:rPr lang="en-US" altLang="en-US">
                <a:solidFill>
                  <a:schemeClr val="accent2"/>
                </a:solidFill>
              </a:rPr>
              <a:t>Its </a:t>
            </a:r>
            <a:r>
              <a:rPr lang="en-US" altLang="en-US" i="1">
                <a:solidFill>
                  <a:schemeClr val="accent2"/>
                </a:solidFill>
              </a:rPr>
              <a:t>converse</a:t>
            </a:r>
            <a:r>
              <a:rPr lang="en-US" altLang="en-US">
                <a:solidFill>
                  <a:schemeClr val="accent2"/>
                </a:solidFill>
              </a:rPr>
              <a:t> </a:t>
            </a:r>
            <a:r>
              <a:rPr lang="en-US" altLang="en-US">
                <a:solidFill>
                  <a:schemeClr val="accent2"/>
                </a:solidFill>
                <a:sym typeface="Symbol" panose="05050102010706020507" pitchFamily="18" charset="2"/>
              </a:rPr>
              <a:t>is:</a:t>
            </a:r>
            <a:r>
              <a:rPr lang="en-US" altLang="en-US">
                <a:sym typeface="Symbol" panose="05050102010706020507" pitchFamily="18" charset="2"/>
              </a:rPr>
              <a:t> 	</a:t>
            </a:r>
            <a:r>
              <a:rPr lang="en-US" altLang="en-US" i="1">
                <a:solidFill>
                  <a:srgbClr val="006600"/>
                </a:solidFill>
              </a:rPr>
              <a:t>q </a:t>
            </a:r>
            <a:r>
              <a:rPr lang="en-US" altLang="en-US">
                <a:solidFill>
                  <a:srgbClr val="006600"/>
                </a:solidFill>
                <a:sym typeface="Symbol" panose="05050102010706020507" pitchFamily="18" charset="2"/>
              </a:rPr>
              <a:t> </a:t>
            </a:r>
            <a:r>
              <a:rPr lang="en-US" altLang="en-US" i="1">
                <a:solidFill>
                  <a:srgbClr val="006600"/>
                </a:solidFill>
                <a:sym typeface="Symbol" panose="05050102010706020507" pitchFamily="18" charset="2"/>
              </a:rPr>
              <a:t>p</a:t>
            </a:r>
            <a:r>
              <a:rPr lang="en-US" altLang="en-US">
                <a:solidFill>
                  <a:srgbClr val="006600"/>
                </a:solidFill>
                <a:sym typeface="Symbol" panose="05050102010706020507" pitchFamily="18" charset="2"/>
              </a:rPr>
              <a:t>.</a:t>
            </a:r>
            <a:endParaRPr lang="en-US" altLang="en-US">
              <a:solidFill>
                <a:srgbClr val="006600"/>
              </a:solidFill>
              <a:cs typeface="Times New Roman" panose="02020603050405020304" pitchFamily="18" charset="0"/>
              <a:sym typeface="Symbol" panose="05050102010706020507" pitchFamily="18" charset="2"/>
            </a:endParaRPr>
          </a:p>
          <a:p>
            <a:r>
              <a:rPr lang="en-US" altLang="en-US">
                <a:solidFill>
                  <a:schemeClr val="accent2"/>
                </a:solidFill>
                <a:sym typeface="Symbol" panose="05050102010706020507" pitchFamily="18" charset="2"/>
              </a:rPr>
              <a:t>Its </a:t>
            </a:r>
            <a:r>
              <a:rPr lang="en-US" altLang="en-US" i="1">
                <a:solidFill>
                  <a:schemeClr val="accent2"/>
                </a:solidFill>
                <a:sym typeface="Symbol" panose="05050102010706020507" pitchFamily="18" charset="2"/>
              </a:rPr>
              <a:t>contrapositive</a:t>
            </a:r>
            <a:r>
              <a:rPr lang="en-US" altLang="en-US">
                <a:solidFill>
                  <a:schemeClr val="accent2"/>
                </a:solidFill>
                <a:sym typeface="Symbol" panose="05050102010706020507" pitchFamily="18" charset="2"/>
              </a:rPr>
              <a:t>:</a:t>
            </a:r>
            <a:r>
              <a:rPr lang="en-US" altLang="en-US">
                <a:sym typeface="Symbol" panose="05050102010706020507" pitchFamily="18" charset="2"/>
              </a:rPr>
              <a:t>	</a:t>
            </a:r>
            <a:r>
              <a:rPr lang="en-US" altLang="en-US">
                <a:solidFill>
                  <a:srgbClr val="006600"/>
                </a:solidFill>
              </a:rPr>
              <a:t>¬</a:t>
            </a:r>
            <a:r>
              <a:rPr lang="en-US" altLang="en-US" i="1">
                <a:solidFill>
                  <a:srgbClr val="006600"/>
                </a:solidFill>
              </a:rPr>
              <a:t>q </a:t>
            </a:r>
            <a:r>
              <a:rPr lang="en-US" altLang="en-US">
                <a:solidFill>
                  <a:srgbClr val="006600"/>
                </a:solidFill>
                <a:sym typeface="Symbol" panose="05050102010706020507" pitchFamily="18" charset="2"/>
              </a:rPr>
              <a:t> </a:t>
            </a:r>
            <a:r>
              <a:rPr lang="en-US" altLang="en-US">
                <a:solidFill>
                  <a:srgbClr val="006600"/>
                </a:solidFill>
              </a:rPr>
              <a:t>¬</a:t>
            </a:r>
            <a:r>
              <a:rPr lang="en-US" altLang="en-US">
                <a:solidFill>
                  <a:srgbClr val="006600"/>
                </a:solidFill>
                <a:sym typeface="Symbol" panose="05050102010706020507" pitchFamily="18" charset="2"/>
              </a:rPr>
              <a:t> </a:t>
            </a:r>
            <a:r>
              <a:rPr lang="en-US" altLang="en-US" i="1">
                <a:solidFill>
                  <a:srgbClr val="006600"/>
                </a:solidFill>
              </a:rPr>
              <a:t>p.</a:t>
            </a:r>
          </a:p>
          <a:p>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72239D75-0BB3-4C4A-8E6C-56240BE9E110}" type="slidenum">
              <a:rPr lang="en-US" altLang="en-US"/>
              <a:pPr/>
              <a:t>22</a:t>
            </a:fld>
            <a:endParaRPr lang="en-US" altLang="en-US"/>
          </a:p>
        </p:txBody>
      </p:sp>
      <p:sp>
        <p:nvSpPr>
          <p:cNvPr id="366594" name="Rectangle 2"/>
          <p:cNvSpPr>
            <a:spLocks noGrp="1" noChangeArrowheads="1"/>
          </p:cNvSpPr>
          <p:nvPr>
            <p:ph type="title"/>
          </p:nvPr>
        </p:nvSpPr>
        <p:spPr>
          <a:xfrm>
            <a:off x="1066800" y="381000"/>
            <a:ext cx="7620000" cy="381000"/>
          </a:xfrm>
        </p:spPr>
        <p:txBody>
          <a:bodyPr/>
          <a:lstStyle/>
          <a:p>
            <a:r>
              <a:rPr lang="en-US" altLang="en-US" sz="3200" b="1">
                <a:solidFill>
                  <a:srgbClr val="FD1B03"/>
                </a:solidFill>
                <a:latin typeface="Tahoma" panose="020B0604030504040204" pitchFamily="34" charset="0"/>
              </a:rPr>
              <a:t>Logical Equivalences </a:t>
            </a:r>
          </a:p>
        </p:txBody>
      </p:sp>
      <p:sp>
        <p:nvSpPr>
          <p:cNvPr id="366595" name="Rectangle 3"/>
          <p:cNvSpPr>
            <a:spLocks noGrp="1" noChangeArrowheads="1"/>
          </p:cNvSpPr>
          <p:nvPr>
            <p:ph type="body" idx="1"/>
          </p:nvPr>
        </p:nvSpPr>
        <p:spPr/>
        <p:txBody>
          <a:bodyPr/>
          <a:lstStyle/>
          <a:p>
            <a:r>
              <a:rPr lang="en-US" altLang="en-US" i="1">
                <a:sym typeface="Symbol" panose="05050102010706020507" pitchFamily="18" charset="2"/>
              </a:rPr>
              <a:t>Identity</a:t>
            </a:r>
            <a:r>
              <a:rPr lang="en-US" altLang="en-US">
                <a:sym typeface="Symbol" panose="05050102010706020507" pitchFamily="18" charset="2"/>
              </a:rPr>
              <a:t>:             </a:t>
            </a:r>
            <a:r>
              <a:rPr lang="en-US" altLang="en-US" i="1">
                <a:solidFill>
                  <a:schemeClr val="accent2"/>
                </a:solidFill>
                <a:sym typeface="Symbol" panose="05050102010706020507" pitchFamily="18" charset="2"/>
              </a:rPr>
              <a:t>p</a:t>
            </a:r>
            <a:r>
              <a:rPr lang="en-US" altLang="en-US">
                <a:solidFill>
                  <a:schemeClr val="accent2"/>
                </a:solidFill>
                <a:sym typeface="Symbol" panose="05050102010706020507" pitchFamily="18" charset="2"/>
              </a:rPr>
              <a:t></a:t>
            </a:r>
            <a:r>
              <a:rPr lang="en-US" altLang="en-US" b="1">
                <a:solidFill>
                  <a:schemeClr val="accent2"/>
                </a:solidFill>
                <a:sym typeface="Symbol" panose="05050102010706020507" pitchFamily="18" charset="2"/>
              </a:rPr>
              <a:t>T </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p      p</a:t>
            </a:r>
            <a:r>
              <a:rPr lang="en-US" altLang="en-US">
                <a:solidFill>
                  <a:schemeClr val="accent2"/>
                </a:solidFill>
                <a:sym typeface="Symbol" panose="05050102010706020507" pitchFamily="18" charset="2"/>
              </a:rPr>
              <a:t></a:t>
            </a:r>
            <a:r>
              <a:rPr lang="en-US" altLang="en-US" b="1">
                <a:solidFill>
                  <a:schemeClr val="accent2"/>
                </a:solidFill>
                <a:sym typeface="Symbol" panose="05050102010706020507" pitchFamily="18" charset="2"/>
              </a:rPr>
              <a:t>F </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p</a:t>
            </a:r>
            <a:endParaRPr lang="en-US" altLang="en-US" b="1">
              <a:solidFill>
                <a:schemeClr val="accent2"/>
              </a:solidFill>
              <a:sym typeface="Symbol" panose="05050102010706020507" pitchFamily="18" charset="2"/>
            </a:endParaRPr>
          </a:p>
          <a:p>
            <a:r>
              <a:rPr lang="en-US" altLang="en-US" i="1">
                <a:sym typeface="Symbol" panose="05050102010706020507" pitchFamily="18" charset="2"/>
              </a:rPr>
              <a:t>Domination</a:t>
            </a:r>
            <a:r>
              <a:rPr lang="en-US" altLang="en-US">
                <a:sym typeface="Symbol" panose="05050102010706020507" pitchFamily="18" charset="2"/>
              </a:rPr>
              <a:t>:      </a:t>
            </a:r>
            <a:r>
              <a:rPr lang="en-US" altLang="en-US" i="1">
                <a:solidFill>
                  <a:schemeClr val="accent2"/>
                </a:solidFill>
                <a:sym typeface="Symbol" panose="05050102010706020507" pitchFamily="18" charset="2"/>
              </a:rPr>
              <a:t>p</a:t>
            </a:r>
            <a:r>
              <a:rPr lang="en-US" altLang="en-US">
                <a:solidFill>
                  <a:schemeClr val="accent2"/>
                </a:solidFill>
                <a:sym typeface="Symbol" panose="05050102010706020507" pitchFamily="18" charset="2"/>
              </a:rPr>
              <a:t></a:t>
            </a:r>
            <a:r>
              <a:rPr lang="en-US" altLang="en-US" b="1">
                <a:solidFill>
                  <a:schemeClr val="accent2"/>
                </a:solidFill>
                <a:sym typeface="Symbol" panose="05050102010706020507" pitchFamily="18" charset="2"/>
              </a:rPr>
              <a:t>T </a:t>
            </a:r>
            <a:r>
              <a:rPr lang="en-US" altLang="en-US">
                <a:solidFill>
                  <a:schemeClr val="accent2"/>
                </a:solidFill>
                <a:sym typeface="Symbol" panose="05050102010706020507" pitchFamily="18" charset="2"/>
              </a:rPr>
              <a:t> </a:t>
            </a:r>
            <a:r>
              <a:rPr lang="en-US" altLang="en-US" b="1">
                <a:solidFill>
                  <a:schemeClr val="accent2"/>
                </a:solidFill>
                <a:sym typeface="Symbol" panose="05050102010706020507" pitchFamily="18" charset="2"/>
              </a:rPr>
              <a:t>T      </a:t>
            </a:r>
            <a:r>
              <a:rPr lang="en-US" altLang="en-US" i="1">
                <a:solidFill>
                  <a:schemeClr val="accent2"/>
                </a:solidFill>
                <a:sym typeface="Symbol" panose="05050102010706020507" pitchFamily="18" charset="2"/>
              </a:rPr>
              <a:t>p</a:t>
            </a:r>
            <a:r>
              <a:rPr lang="en-US" altLang="en-US">
                <a:solidFill>
                  <a:schemeClr val="accent2"/>
                </a:solidFill>
                <a:sym typeface="Symbol" panose="05050102010706020507" pitchFamily="18" charset="2"/>
              </a:rPr>
              <a:t></a:t>
            </a:r>
            <a:r>
              <a:rPr lang="en-US" altLang="en-US" b="1">
                <a:solidFill>
                  <a:schemeClr val="accent2"/>
                </a:solidFill>
                <a:sym typeface="Symbol" panose="05050102010706020507" pitchFamily="18" charset="2"/>
              </a:rPr>
              <a:t>F </a:t>
            </a:r>
            <a:r>
              <a:rPr lang="en-US" altLang="en-US">
                <a:solidFill>
                  <a:schemeClr val="accent2"/>
                </a:solidFill>
                <a:sym typeface="Symbol" panose="05050102010706020507" pitchFamily="18" charset="2"/>
              </a:rPr>
              <a:t> </a:t>
            </a:r>
            <a:r>
              <a:rPr lang="en-US" altLang="en-US" b="1">
                <a:solidFill>
                  <a:schemeClr val="accent2"/>
                </a:solidFill>
                <a:sym typeface="Symbol" panose="05050102010706020507" pitchFamily="18" charset="2"/>
              </a:rPr>
              <a:t>F</a:t>
            </a:r>
          </a:p>
          <a:p>
            <a:r>
              <a:rPr lang="en-US" altLang="en-US" i="1">
                <a:sym typeface="Symbol" panose="05050102010706020507" pitchFamily="18" charset="2"/>
              </a:rPr>
              <a:t>Idempotence</a:t>
            </a:r>
            <a:r>
              <a:rPr lang="en-US" altLang="en-US">
                <a:sym typeface="Symbol" panose="05050102010706020507" pitchFamily="18" charset="2"/>
              </a:rPr>
              <a:t>:       </a:t>
            </a:r>
            <a:r>
              <a:rPr lang="en-US" altLang="en-US" i="1">
                <a:solidFill>
                  <a:schemeClr val="accent2"/>
                </a:solidFill>
                <a:sym typeface="Symbol" panose="05050102010706020507" pitchFamily="18" charset="2"/>
              </a:rPr>
              <a:t>p</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p </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p       p</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p </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p</a:t>
            </a:r>
          </a:p>
          <a:p>
            <a:r>
              <a:rPr lang="en-US" altLang="en-US" i="1">
                <a:sym typeface="Symbol" panose="05050102010706020507" pitchFamily="18" charset="2"/>
              </a:rPr>
              <a:t>Double negation:       </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p </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p</a:t>
            </a:r>
          </a:p>
          <a:p>
            <a:r>
              <a:rPr lang="en-US" altLang="en-US" i="1">
                <a:sym typeface="Symbol" panose="05050102010706020507" pitchFamily="18" charset="2"/>
              </a:rPr>
              <a:t>Commutativity:  </a:t>
            </a:r>
            <a:r>
              <a:rPr lang="en-US" altLang="en-US" i="1">
                <a:solidFill>
                  <a:schemeClr val="accent2"/>
                </a:solidFill>
                <a:sym typeface="Symbol" panose="05050102010706020507" pitchFamily="18" charset="2"/>
              </a:rPr>
              <a:t>p</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q </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q</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p    p</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q </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q</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p</a:t>
            </a:r>
          </a:p>
          <a:p>
            <a:r>
              <a:rPr lang="en-US" altLang="en-US" i="1">
                <a:sym typeface="Symbol" panose="05050102010706020507" pitchFamily="18" charset="2"/>
              </a:rPr>
              <a:t>Associativity:          </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p</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q</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r</a:t>
            </a:r>
            <a:r>
              <a:rPr lang="en-US" altLang="en-US">
                <a:solidFill>
                  <a:schemeClr val="accent2"/>
                </a:solidFill>
                <a:sym typeface="Symbol" panose="05050102010706020507" pitchFamily="18" charset="2"/>
              </a:rPr>
              <a:t>  </a:t>
            </a:r>
            <a:r>
              <a:rPr lang="en-US" altLang="en-US" i="1">
                <a:solidFill>
                  <a:schemeClr val="accent2"/>
                </a:solidFill>
                <a:sym typeface="Symbol" panose="05050102010706020507" pitchFamily="18" charset="2"/>
              </a:rPr>
              <a:t>p</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q</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r</a:t>
            </a:r>
            <a:r>
              <a:rPr lang="en-US" altLang="en-US">
                <a:solidFill>
                  <a:schemeClr val="accent2"/>
                </a:solidFill>
                <a:sym typeface="Symbol" panose="05050102010706020507" pitchFamily="18" charset="2"/>
              </a:rPr>
              <a:t>)</a:t>
            </a:r>
            <a:br>
              <a:rPr lang="en-US" altLang="en-US">
                <a:solidFill>
                  <a:schemeClr val="accent2"/>
                </a:solidFill>
                <a:sym typeface="Symbol" panose="05050102010706020507" pitchFamily="18" charset="2"/>
              </a:rPr>
            </a:b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p</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q</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r</a:t>
            </a:r>
            <a:r>
              <a:rPr lang="en-US" altLang="en-US">
                <a:solidFill>
                  <a:schemeClr val="accent2"/>
                </a:solidFill>
                <a:sym typeface="Symbol" panose="05050102010706020507" pitchFamily="18" charset="2"/>
              </a:rPr>
              <a:t>  </a:t>
            </a:r>
            <a:r>
              <a:rPr lang="en-US" altLang="en-US" i="1">
                <a:solidFill>
                  <a:schemeClr val="accent2"/>
                </a:solidFill>
                <a:sym typeface="Symbol" panose="05050102010706020507" pitchFamily="18" charset="2"/>
              </a:rPr>
              <a:t>p</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q</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r</a:t>
            </a:r>
            <a:r>
              <a:rPr lang="en-US" altLang="en-US">
                <a:solidFill>
                  <a:schemeClr val="accent2"/>
                </a:solidFill>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additive="base">
                                        <p:cTn id="7" dur="500" fill="hold"/>
                                        <p:tgtEl>
                                          <p:spTgt spid="366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6595">
                                            <p:txEl>
                                              <p:pRg st="1" end="1"/>
                                            </p:txEl>
                                          </p:spTgt>
                                        </p:tgtEl>
                                        <p:attrNameLst>
                                          <p:attrName>style.visibility</p:attrName>
                                        </p:attrNameLst>
                                      </p:cBhvr>
                                      <p:to>
                                        <p:strVal val="visible"/>
                                      </p:to>
                                    </p:set>
                                    <p:anim calcmode="lin" valueType="num">
                                      <p:cBhvr additive="base">
                                        <p:cTn id="13" dur="500" fill="hold"/>
                                        <p:tgtEl>
                                          <p:spTgt spid="3665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6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6595">
                                            <p:txEl>
                                              <p:pRg st="2" end="2"/>
                                            </p:txEl>
                                          </p:spTgt>
                                        </p:tgtEl>
                                        <p:attrNameLst>
                                          <p:attrName>style.visibility</p:attrName>
                                        </p:attrNameLst>
                                      </p:cBhvr>
                                      <p:to>
                                        <p:strVal val="visible"/>
                                      </p:to>
                                    </p:set>
                                    <p:anim calcmode="lin" valueType="num">
                                      <p:cBhvr additive="base">
                                        <p:cTn id="19" dur="500" fill="hold"/>
                                        <p:tgtEl>
                                          <p:spTgt spid="3665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6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6595">
                                            <p:txEl>
                                              <p:pRg st="3" end="3"/>
                                            </p:txEl>
                                          </p:spTgt>
                                        </p:tgtEl>
                                        <p:attrNameLst>
                                          <p:attrName>style.visibility</p:attrName>
                                        </p:attrNameLst>
                                      </p:cBhvr>
                                      <p:to>
                                        <p:strVal val="visible"/>
                                      </p:to>
                                    </p:set>
                                    <p:anim calcmode="lin" valueType="num">
                                      <p:cBhvr additive="base">
                                        <p:cTn id="25" dur="500" fill="hold"/>
                                        <p:tgtEl>
                                          <p:spTgt spid="366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6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6595">
                                            <p:txEl>
                                              <p:pRg st="4" end="4"/>
                                            </p:txEl>
                                          </p:spTgt>
                                        </p:tgtEl>
                                        <p:attrNameLst>
                                          <p:attrName>style.visibility</p:attrName>
                                        </p:attrNameLst>
                                      </p:cBhvr>
                                      <p:to>
                                        <p:strVal val="visible"/>
                                      </p:to>
                                    </p:set>
                                    <p:anim calcmode="lin" valueType="num">
                                      <p:cBhvr additive="base">
                                        <p:cTn id="31" dur="500" fill="hold"/>
                                        <p:tgtEl>
                                          <p:spTgt spid="3665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6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6595">
                                            <p:txEl>
                                              <p:pRg st="5" end="5"/>
                                            </p:txEl>
                                          </p:spTgt>
                                        </p:tgtEl>
                                        <p:attrNameLst>
                                          <p:attrName>style.visibility</p:attrName>
                                        </p:attrNameLst>
                                      </p:cBhvr>
                                      <p:to>
                                        <p:strVal val="visible"/>
                                      </p:to>
                                    </p:set>
                                    <p:anim calcmode="lin" valueType="num">
                                      <p:cBhvr additive="base">
                                        <p:cTn id="37" dur="500" fill="hold"/>
                                        <p:tgtEl>
                                          <p:spTgt spid="3665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65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Dr. M. S. Uddin, CSE Dept, JU</a:t>
            </a:r>
          </a:p>
        </p:txBody>
      </p:sp>
      <p:sp>
        <p:nvSpPr>
          <p:cNvPr id="7" name="Slide Number Placeholder 6"/>
          <p:cNvSpPr>
            <a:spLocks noGrp="1"/>
          </p:cNvSpPr>
          <p:nvPr>
            <p:ph type="sldNum" sz="quarter" idx="12"/>
          </p:nvPr>
        </p:nvSpPr>
        <p:spPr/>
        <p:txBody>
          <a:bodyPr/>
          <a:lstStyle/>
          <a:p>
            <a:fld id="{F0E60D0F-000D-4BBF-BB71-2CD6F0AB3E39}" type="slidenum">
              <a:rPr lang="en-US" altLang="en-US"/>
              <a:pPr/>
              <a:t>23</a:t>
            </a:fld>
            <a:endParaRPr lang="en-US" altLang="en-US"/>
          </a:p>
        </p:txBody>
      </p:sp>
      <p:sp>
        <p:nvSpPr>
          <p:cNvPr id="368642" name="Rectangle 2"/>
          <p:cNvSpPr>
            <a:spLocks noGrp="1" noChangeArrowheads="1"/>
          </p:cNvSpPr>
          <p:nvPr>
            <p:ph type="title"/>
          </p:nvPr>
        </p:nvSpPr>
        <p:spPr>
          <a:xfrm>
            <a:off x="1066800" y="381000"/>
            <a:ext cx="7620000" cy="381000"/>
          </a:xfrm>
        </p:spPr>
        <p:txBody>
          <a:bodyPr/>
          <a:lstStyle/>
          <a:p>
            <a:r>
              <a:rPr lang="en-US" altLang="en-US" sz="3200" b="1">
                <a:solidFill>
                  <a:srgbClr val="FD1B03"/>
                </a:solidFill>
                <a:latin typeface="Tahoma" panose="020B0604030504040204" pitchFamily="34" charset="0"/>
              </a:rPr>
              <a:t>More Equivalence Laws</a:t>
            </a:r>
          </a:p>
        </p:txBody>
      </p:sp>
      <p:sp>
        <p:nvSpPr>
          <p:cNvPr id="368643" name="Rectangle 3"/>
          <p:cNvSpPr>
            <a:spLocks noGrp="1" noChangeArrowheads="1"/>
          </p:cNvSpPr>
          <p:nvPr>
            <p:ph type="body" sz="half" idx="1"/>
          </p:nvPr>
        </p:nvSpPr>
        <p:spPr>
          <a:xfrm>
            <a:off x="1066800" y="1752600"/>
            <a:ext cx="7620000" cy="4114800"/>
          </a:xfrm>
        </p:spPr>
        <p:txBody>
          <a:bodyPr/>
          <a:lstStyle/>
          <a:p>
            <a:r>
              <a:rPr lang="en-US" altLang="en-US" sz="2800" i="1"/>
              <a:t>Distributive</a:t>
            </a:r>
            <a:r>
              <a:rPr lang="en-US" altLang="en-US" sz="2800"/>
              <a:t>:     </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q</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r</a:t>
            </a:r>
            <a:r>
              <a:rPr lang="en-US" altLang="en-US" sz="2800">
                <a:solidFill>
                  <a:schemeClr val="accent2"/>
                </a:solidFill>
                <a:sym typeface="Symbol" panose="05050102010706020507" pitchFamily="18" charset="2"/>
              </a:rPr>
              <a:t>)  (</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q</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r</a:t>
            </a:r>
            <a:r>
              <a:rPr lang="en-US" altLang="en-US" sz="2800">
                <a:solidFill>
                  <a:schemeClr val="accent2"/>
                </a:solidFill>
                <a:sym typeface="Symbol" panose="05050102010706020507" pitchFamily="18" charset="2"/>
              </a:rPr>
              <a:t>)</a:t>
            </a:r>
            <a:br>
              <a:rPr lang="en-US" altLang="en-US" sz="2800">
                <a:solidFill>
                  <a:schemeClr val="accent2"/>
                </a:solidFill>
                <a:sym typeface="Symbol" panose="05050102010706020507" pitchFamily="18" charset="2"/>
              </a:rPr>
            </a:br>
            <a:r>
              <a:rPr lang="en-US" altLang="en-US" sz="2800">
                <a:solidFill>
                  <a:schemeClr val="accent2"/>
                </a:solidFill>
                <a:sym typeface="Symbol" panose="05050102010706020507" pitchFamily="18" charset="2"/>
              </a:rPr>
              <a:t>                         </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q</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r</a:t>
            </a:r>
            <a:r>
              <a:rPr lang="en-US" altLang="en-US" sz="2800">
                <a:solidFill>
                  <a:schemeClr val="accent2"/>
                </a:solidFill>
                <a:sym typeface="Symbol" panose="05050102010706020507" pitchFamily="18" charset="2"/>
              </a:rPr>
              <a:t>)  (</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q</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r</a:t>
            </a:r>
            <a:r>
              <a:rPr lang="en-US" altLang="en-US" sz="2800">
                <a:solidFill>
                  <a:schemeClr val="accent2"/>
                </a:solidFill>
                <a:sym typeface="Symbol" panose="05050102010706020507" pitchFamily="18" charset="2"/>
              </a:rPr>
              <a:t>)</a:t>
            </a:r>
          </a:p>
          <a:p>
            <a:r>
              <a:rPr lang="en-US" altLang="en-US" sz="2800" i="1">
                <a:sym typeface="Symbol" panose="05050102010706020507" pitchFamily="18" charset="2"/>
              </a:rPr>
              <a:t>De Morgan’s Laws</a:t>
            </a:r>
            <a:r>
              <a:rPr lang="en-US" altLang="en-US" sz="2800">
                <a:sym typeface="Symbol" panose="05050102010706020507" pitchFamily="18" charset="2"/>
              </a:rPr>
              <a:t>:</a:t>
            </a:r>
            <a:br>
              <a:rPr lang="en-US" altLang="en-US" sz="2800">
                <a:sym typeface="Symbol" panose="05050102010706020507" pitchFamily="18" charset="2"/>
              </a:rPr>
            </a:br>
            <a:r>
              <a:rPr lang="en-US" altLang="en-US" sz="2800">
                <a:sym typeface="Symbol" panose="05050102010706020507" pitchFamily="18" charset="2"/>
              </a:rPr>
              <a:t>	</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q</a:t>
            </a:r>
            <a:r>
              <a:rPr lang="en-US" altLang="en-US" sz="2800">
                <a:solidFill>
                  <a:schemeClr val="accent2"/>
                </a:solidFill>
                <a:sym typeface="Symbol" panose="05050102010706020507" pitchFamily="18" charset="2"/>
              </a:rPr>
              <a:t>)  </a:t>
            </a:r>
            <a:r>
              <a:rPr lang="en-US" altLang="en-US" sz="2800" i="1">
                <a:solidFill>
                  <a:schemeClr val="accent2"/>
                </a:solidFill>
                <a:sym typeface="Symbol" panose="05050102010706020507" pitchFamily="18" charset="2"/>
              </a:rPr>
              <a:t>p </a:t>
            </a:r>
            <a:r>
              <a:rPr lang="en-US" altLang="en-US" sz="2800">
                <a:solidFill>
                  <a:schemeClr val="accent2"/>
                </a:solidFill>
                <a:sym typeface="Symbol" panose="05050102010706020507" pitchFamily="18" charset="2"/>
              </a:rPr>
              <a:t> </a:t>
            </a:r>
            <a:r>
              <a:rPr lang="en-US" altLang="en-US" sz="2800" i="1">
                <a:solidFill>
                  <a:schemeClr val="accent2"/>
                </a:solidFill>
                <a:sym typeface="Symbol" panose="05050102010706020507" pitchFamily="18" charset="2"/>
              </a:rPr>
              <a:t>q</a:t>
            </a:r>
            <a:br>
              <a:rPr lang="en-US" altLang="en-US" sz="2800" i="1">
                <a:solidFill>
                  <a:schemeClr val="accent2"/>
                </a:solidFill>
                <a:sym typeface="Symbol" panose="05050102010706020507" pitchFamily="18" charset="2"/>
              </a:rPr>
            </a:br>
            <a:r>
              <a:rPr lang="en-US" altLang="en-US" sz="2800">
                <a:solidFill>
                  <a:schemeClr val="accent2"/>
                </a:solidFill>
                <a:sym typeface="Symbol" panose="05050102010706020507" pitchFamily="18" charset="2"/>
              </a:rPr>
              <a:t> 	(</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a:t>
            </a:r>
            <a:r>
              <a:rPr lang="en-US" altLang="en-US" sz="2800" i="1">
                <a:solidFill>
                  <a:schemeClr val="accent2"/>
                </a:solidFill>
                <a:sym typeface="Symbol" panose="05050102010706020507" pitchFamily="18" charset="2"/>
              </a:rPr>
              <a:t>q</a:t>
            </a:r>
            <a:r>
              <a:rPr lang="en-US" altLang="en-US" sz="2800">
                <a:solidFill>
                  <a:schemeClr val="accent2"/>
                </a:solidFill>
                <a:sym typeface="Symbol" panose="05050102010706020507" pitchFamily="18" charset="2"/>
              </a:rPr>
              <a:t>)  </a:t>
            </a:r>
            <a:r>
              <a:rPr lang="en-US" altLang="en-US" sz="2800" i="1">
                <a:solidFill>
                  <a:schemeClr val="accent2"/>
                </a:solidFill>
                <a:sym typeface="Symbol" panose="05050102010706020507" pitchFamily="18" charset="2"/>
              </a:rPr>
              <a:t>p </a:t>
            </a:r>
            <a:r>
              <a:rPr lang="en-US" altLang="en-US" sz="2800">
                <a:solidFill>
                  <a:schemeClr val="accent2"/>
                </a:solidFill>
                <a:sym typeface="Symbol" panose="05050102010706020507" pitchFamily="18" charset="2"/>
              </a:rPr>
              <a:t> </a:t>
            </a:r>
            <a:r>
              <a:rPr lang="en-US" altLang="en-US" sz="2800" i="1">
                <a:solidFill>
                  <a:schemeClr val="accent2"/>
                </a:solidFill>
                <a:sym typeface="Symbol" panose="05050102010706020507" pitchFamily="18" charset="2"/>
              </a:rPr>
              <a:t>q</a:t>
            </a:r>
            <a:r>
              <a:rPr lang="en-US" altLang="en-US" sz="2800">
                <a:sym typeface="Symbol" panose="05050102010706020507" pitchFamily="18" charset="2"/>
              </a:rPr>
              <a:t> </a:t>
            </a:r>
          </a:p>
          <a:p>
            <a:r>
              <a:rPr lang="en-US" altLang="en-US" sz="2800" i="1">
                <a:sym typeface="Symbol" panose="05050102010706020507" pitchFamily="18" charset="2"/>
              </a:rPr>
              <a:t>Trivial tautology/contradiction</a:t>
            </a:r>
            <a:r>
              <a:rPr lang="en-US" altLang="en-US" sz="2800">
                <a:sym typeface="Symbol" panose="05050102010706020507" pitchFamily="18" charset="2"/>
              </a:rPr>
              <a:t>:</a:t>
            </a:r>
            <a:br>
              <a:rPr lang="en-US" altLang="en-US" sz="2800">
                <a:sym typeface="Symbol" panose="05050102010706020507" pitchFamily="18" charset="2"/>
              </a:rPr>
            </a:br>
            <a:r>
              <a:rPr lang="en-US" altLang="en-US" sz="2800">
                <a:sym typeface="Symbol" panose="05050102010706020507" pitchFamily="18" charset="2"/>
              </a:rPr>
              <a:t>      </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  </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  </a:t>
            </a:r>
            <a:r>
              <a:rPr lang="en-US" altLang="en-US" sz="2800" b="1">
                <a:solidFill>
                  <a:schemeClr val="accent2"/>
                </a:solidFill>
                <a:sym typeface="Symbol" panose="05050102010706020507" pitchFamily="18" charset="2"/>
              </a:rPr>
              <a:t>T</a:t>
            </a:r>
            <a:r>
              <a:rPr lang="en-US" altLang="en-US" sz="2800">
                <a:solidFill>
                  <a:schemeClr val="accent2"/>
                </a:solidFill>
                <a:sym typeface="Symbol" panose="05050102010706020507" pitchFamily="18" charset="2"/>
              </a:rPr>
              <a:t>         </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  </a:t>
            </a:r>
            <a:r>
              <a:rPr lang="en-US" altLang="en-US" sz="2800" i="1">
                <a:solidFill>
                  <a:schemeClr val="accent2"/>
                </a:solidFill>
                <a:sym typeface="Symbol" panose="05050102010706020507" pitchFamily="18" charset="2"/>
              </a:rPr>
              <a:t>p</a:t>
            </a:r>
            <a:r>
              <a:rPr lang="en-US" altLang="en-US" sz="2800">
                <a:solidFill>
                  <a:schemeClr val="accent2"/>
                </a:solidFill>
                <a:sym typeface="Symbol" panose="05050102010706020507" pitchFamily="18" charset="2"/>
              </a:rPr>
              <a:t>  </a:t>
            </a:r>
            <a:r>
              <a:rPr lang="en-US" altLang="en-US" sz="2800" b="1">
                <a:solidFill>
                  <a:schemeClr val="accent2"/>
                </a:solidFill>
                <a:sym typeface="Symbol" panose="05050102010706020507" pitchFamily="18" charset="2"/>
              </a:rPr>
              <a:t>F</a:t>
            </a:r>
          </a:p>
        </p:txBody>
      </p:sp>
      <p:pic>
        <p:nvPicPr>
          <p:cNvPr id="368645" name="Picture 5" descr="DeMorgan"/>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467600" y="3048000"/>
            <a:ext cx="1127125" cy="137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46" name="Text Box 6"/>
          <p:cNvSpPr txBox="1">
            <a:spLocks noChangeArrowheads="1"/>
          </p:cNvSpPr>
          <p:nvPr/>
        </p:nvSpPr>
        <p:spPr bwMode="auto">
          <a:xfrm>
            <a:off x="7331075" y="4419600"/>
            <a:ext cx="1327150" cy="9159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a:latin typeface="Times New Roman" panose="02020603050405020304" pitchFamily="18" charset="0"/>
              </a:rPr>
              <a:t>Augustus</a:t>
            </a:r>
            <a:br>
              <a:rPr lang="en-US" altLang="en-US" sz="1800">
                <a:latin typeface="Times New Roman" panose="02020603050405020304" pitchFamily="18" charset="0"/>
              </a:rPr>
            </a:br>
            <a:r>
              <a:rPr lang="en-US" altLang="en-US" sz="1800">
                <a:latin typeface="Times New Roman" panose="02020603050405020304" pitchFamily="18" charset="0"/>
              </a:rPr>
              <a:t>De Morgan</a:t>
            </a:r>
            <a:br>
              <a:rPr lang="en-US" altLang="en-US" sz="1800">
                <a:latin typeface="Times New Roman" panose="02020603050405020304" pitchFamily="18" charset="0"/>
              </a:rPr>
            </a:br>
            <a:r>
              <a:rPr lang="en-US" altLang="en-US" sz="1800">
                <a:latin typeface="Times New Roman" panose="02020603050405020304" pitchFamily="18" charset="0"/>
              </a:rPr>
              <a:t>(1806-1871)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43">
                                            <p:txEl>
                                              <p:pRg st="2" end="2"/>
                                            </p:txEl>
                                          </p:spTgt>
                                        </p:tgtEl>
                                        <p:attrNameLst>
                                          <p:attrName>style.visibility</p:attrName>
                                        </p:attrNameLst>
                                      </p:cBhvr>
                                      <p:to>
                                        <p:strVal val="visible"/>
                                      </p:to>
                                    </p:set>
                                    <p:anim calcmode="lin" valueType="num">
                                      <p:cBhvr additive="base">
                                        <p:cTn id="19" dur="500" fill="hold"/>
                                        <p:tgtEl>
                                          <p:spTgt spid="3686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74F3986D-4FE5-4183-8F1D-1741AA1D1062}" type="slidenum">
              <a:rPr lang="en-US" altLang="en-US"/>
              <a:pPr/>
              <a:t>24</a:t>
            </a:fld>
            <a:endParaRPr lang="en-US" altLang="en-US"/>
          </a:p>
        </p:txBody>
      </p:sp>
      <p:sp>
        <p:nvSpPr>
          <p:cNvPr id="376834" name="Rectangle 2"/>
          <p:cNvSpPr>
            <a:spLocks noGrp="1" noChangeArrowheads="1"/>
          </p:cNvSpPr>
          <p:nvPr>
            <p:ph type="title"/>
          </p:nvPr>
        </p:nvSpPr>
        <p:spPr>
          <a:xfrm>
            <a:off x="1066800" y="381000"/>
            <a:ext cx="7620000" cy="381000"/>
          </a:xfrm>
        </p:spPr>
        <p:txBody>
          <a:bodyPr/>
          <a:lstStyle/>
          <a:p>
            <a:r>
              <a:rPr lang="en-US" altLang="en-US" sz="3200" b="1">
                <a:solidFill>
                  <a:srgbClr val="FD1B03"/>
                </a:solidFill>
                <a:latin typeface="Tahoma" panose="020B0604030504040204" pitchFamily="34" charset="0"/>
              </a:rPr>
              <a:t>Predicate Logic</a:t>
            </a:r>
          </a:p>
        </p:txBody>
      </p:sp>
      <p:sp>
        <p:nvSpPr>
          <p:cNvPr id="376835" name="Rectangle 3"/>
          <p:cNvSpPr>
            <a:spLocks noGrp="1" noChangeArrowheads="1"/>
          </p:cNvSpPr>
          <p:nvPr>
            <p:ph type="body" idx="1"/>
          </p:nvPr>
        </p:nvSpPr>
        <p:spPr>
          <a:xfrm>
            <a:off x="609600" y="1371600"/>
            <a:ext cx="8077200" cy="4724400"/>
          </a:xfrm>
        </p:spPr>
        <p:txBody>
          <a:bodyPr/>
          <a:lstStyle/>
          <a:p>
            <a:pPr algn="just">
              <a:lnSpc>
                <a:spcPct val="90000"/>
              </a:lnSpc>
            </a:pPr>
            <a:r>
              <a:rPr lang="en-US" altLang="en-US" sz="2400" i="1">
                <a:latin typeface="Tahoma" panose="020B0604030504040204" pitchFamily="34" charset="0"/>
              </a:rPr>
              <a:t>Predicate logic</a:t>
            </a:r>
            <a:r>
              <a:rPr lang="en-US" altLang="en-US" sz="2400">
                <a:latin typeface="Tahoma" panose="020B0604030504040204" pitchFamily="34" charset="0"/>
              </a:rPr>
              <a:t> is an extension of propositional logic that permits quantification over classes of entities.</a:t>
            </a:r>
          </a:p>
          <a:p>
            <a:pPr algn="just">
              <a:lnSpc>
                <a:spcPct val="90000"/>
              </a:lnSpc>
            </a:pPr>
            <a:r>
              <a:rPr lang="en-US" altLang="en-US" sz="2400">
                <a:latin typeface="Tahoma" panose="020B0604030504040204" pitchFamily="34" charset="0"/>
              </a:rPr>
              <a:t>Propositional logic (recall) treats </a:t>
            </a:r>
            <a:r>
              <a:rPr lang="en-US" altLang="en-US" sz="2400" i="1">
                <a:latin typeface="Tahoma" panose="020B0604030504040204" pitchFamily="34" charset="0"/>
              </a:rPr>
              <a:t>simple propositions</a:t>
            </a:r>
            <a:r>
              <a:rPr lang="en-US" altLang="en-US" sz="2400">
                <a:latin typeface="Tahoma" panose="020B0604030504040204" pitchFamily="34" charset="0"/>
              </a:rPr>
              <a:t> (sentences) as atomic entities.</a:t>
            </a:r>
          </a:p>
          <a:p>
            <a:pPr>
              <a:lnSpc>
                <a:spcPct val="90000"/>
              </a:lnSpc>
            </a:pPr>
            <a:r>
              <a:rPr lang="en-GB" altLang="en-US" sz="2400">
                <a:latin typeface="Tahoma" panose="020B0604030504040204" pitchFamily="34" charset="0"/>
                <a:cs typeface="Times New Roman" panose="02020603050405020304" pitchFamily="18" charset="0"/>
              </a:rPr>
              <a:t>A ‘predicate’ is just a property</a:t>
            </a:r>
          </a:p>
          <a:p>
            <a:pPr>
              <a:lnSpc>
                <a:spcPct val="90000"/>
              </a:lnSpc>
            </a:pPr>
            <a:r>
              <a:rPr lang="en-GB" altLang="en-US" sz="2400">
                <a:latin typeface="Tahoma" panose="020B0604030504040204" pitchFamily="34" charset="0"/>
                <a:cs typeface="Times New Roman" panose="02020603050405020304" pitchFamily="18" charset="0"/>
              </a:rPr>
              <a:t>Predicates define relationships between any number of entities</a:t>
            </a:r>
            <a:r>
              <a:rPr lang="en-GB" altLang="en-US" sz="2400">
                <a:latin typeface="Tahoma" panose="020B0604030504040204" pitchFamily="34" charset="0"/>
              </a:rPr>
              <a:t> using qualifiers:</a:t>
            </a:r>
          </a:p>
          <a:p>
            <a:pPr lvl="1">
              <a:lnSpc>
                <a:spcPct val="90000"/>
              </a:lnSpc>
              <a:buFontTx/>
              <a:buNone/>
            </a:pPr>
            <a:r>
              <a:rPr lang="en-GB" altLang="en-US" sz="2400">
                <a:latin typeface="Tahoma" panose="020B0604030504040204" pitchFamily="34" charset="0"/>
                <a:cs typeface="Times New Roman" panose="02020603050405020304" pitchFamily="18" charset="0"/>
                <a:sym typeface="Symbol" panose="05050102010706020507" pitchFamily="18" charset="2"/>
              </a:rPr>
              <a:t> “for all”, “for every”</a:t>
            </a:r>
          </a:p>
          <a:p>
            <a:pPr lvl="1">
              <a:lnSpc>
                <a:spcPct val="90000"/>
              </a:lnSpc>
              <a:buFontTx/>
              <a:buNone/>
            </a:pPr>
            <a:r>
              <a:rPr lang="en-GB" altLang="en-US" sz="2400">
                <a:latin typeface="Tahoma" panose="020B0604030504040204" pitchFamily="34" charset="0"/>
                <a:cs typeface="Times New Roman" panose="02020603050405020304" pitchFamily="18" charset="0"/>
                <a:sym typeface="Symbol" panose="05050102010706020507" pitchFamily="18" charset="2"/>
              </a:rPr>
              <a:t> “there exists” </a:t>
            </a:r>
          </a:p>
          <a:p>
            <a:pPr lvl="1">
              <a:lnSpc>
                <a:spcPct val="90000"/>
              </a:lnSpc>
              <a:buFontTx/>
              <a:buNone/>
            </a:pPr>
            <a:r>
              <a:rPr lang="en-GB" altLang="en-US" sz="2400" b="1">
                <a:latin typeface="Tahoma" panose="020B0604030504040204" pitchFamily="34" charset="0"/>
                <a:cs typeface="Times New Roman" panose="02020603050405020304" pitchFamily="18" charset="0"/>
              </a:rPr>
              <a:t>Remember:</a:t>
            </a:r>
          </a:p>
          <a:p>
            <a:pPr lvl="1">
              <a:lnSpc>
                <a:spcPct val="90000"/>
              </a:lnSpc>
              <a:buFontTx/>
              <a:buNone/>
            </a:pPr>
            <a:r>
              <a:rPr lang="en-GB" altLang="en-US" sz="2400" b="1">
                <a:latin typeface="Tahoma" panose="020B0604030504040204" pitchFamily="34" charset="0"/>
                <a:cs typeface="Times New Roman" panose="02020603050405020304" pitchFamily="18" charset="0"/>
                <a:sym typeface="Symbol" panose="05050102010706020507" pitchFamily="18" charset="2"/>
              </a:rPr>
              <a:t></a:t>
            </a:r>
            <a:r>
              <a:rPr lang="en-GB" altLang="en-US" sz="2400" b="1">
                <a:latin typeface="Tahoma" panose="020B0604030504040204" pitchFamily="34" charset="0"/>
                <a:cs typeface="Times New Roman" panose="02020603050405020304" pitchFamily="18" charset="0"/>
              </a:rPr>
              <a:t> </a:t>
            </a:r>
            <a:r>
              <a:rPr lang="en-GB" altLang="en-US" sz="2400" b="1" i="1">
                <a:latin typeface="Tahoma" panose="020B0604030504040204" pitchFamily="34" charset="0"/>
                <a:cs typeface="Times New Roman" panose="02020603050405020304" pitchFamily="18" charset="0"/>
              </a:rPr>
              <a:t>x </a:t>
            </a:r>
            <a:r>
              <a:rPr lang="en-GB" altLang="en-US" sz="2400" b="1">
                <a:latin typeface="Tahoma" panose="020B0604030504040204" pitchFamily="34" charset="0"/>
                <a:cs typeface="Times New Roman" panose="02020603050405020304" pitchFamily="18" charset="0"/>
              </a:rPr>
              <a:t> ‘for every </a:t>
            </a:r>
            <a:r>
              <a:rPr lang="en-GB" altLang="en-US" sz="2400" b="1" i="1">
                <a:latin typeface="Tahoma" panose="020B0604030504040204" pitchFamily="34" charset="0"/>
                <a:cs typeface="Times New Roman" panose="02020603050405020304" pitchFamily="18" charset="0"/>
              </a:rPr>
              <a:t>x</a:t>
            </a:r>
            <a:r>
              <a:rPr lang="en-GB" altLang="en-US" sz="2400" b="1">
                <a:latin typeface="Tahoma" panose="020B0604030504040204" pitchFamily="34" charset="0"/>
                <a:cs typeface="Times New Roman" panose="02020603050405020304" pitchFamily="18" charset="0"/>
              </a:rPr>
              <a:t>’, or ‘for </a:t>
            </a:r>
            <a:r>
              <a:rPr lang="en-GB" altLang="en-US" sz="2400" b="1" u="sng">
                <a:latin typeface="Tahoma" panose="020B0604030504040204" pitchFamily="34" charset="0"/>
                <a:cs typeface="Times New Roman" panose="02020603050405020304" pitchFamily="18" charset="0"/>
              </a:rPr>
              <a:t>A</a:t>
            </a:r>
            <a:r>
              <a:rPr lang="en-GB" altLang="en-US" sz="2400" b="1">
                <a:latin typeface="Tahoma" panose="020B0604030504040204" pitchFamily="34" charset="0"/>
                <a:cs typeface="Times New Roman" panose="02020603050405020304" pitchFamily="18" charset="0"/>
              </a:rPr>
              <a:t>ll </a:t>
            </a:r>
            <a:r>
              <a:rPr lang="en-GB" altLang="en-US" sz="2400" b="1" i="1">
                <a:latin typeface="Tahoma" panose="020B0604030504040204" pitchFamily="34" charset="0"/>
                <a:cs typeface="Times New Roman" panose="02020603050405020304" pitchFamily="18" charset="0"/>
              </a:rPr>
              <a:t>x</a:t>
            </a:r>
            <a:r>
              <a:rPr lang="en-GB" altLang="en-US" sz="2400" b="1">
                <a:latin typeface="Tahoma" panose="020B0604030504040204" pitchFamily="34" charset="0"/>
                <a:cs typeface="Times New Roman" panose="02020603050405020304" pitchFamily="18" charset="0"/>
              </a:rPr>
              <a:t>’</a:t>
            </a:r>
          </a:p>
          <a:p>
            <a:pPr lvl="1">
              <a:lnSpc>
                <a:spcPct val="90000"/>
              </a:lnSpc>
              <a:buFontTx/>
              <a:buNone/>
            </a:pPr>
            <a:r>
              <a:rPr lang="en-GB" altLang="en-US" sz="2400" b="1">
                <a:latin typeface="Tahoma" panose="020B0604030504040204" pitchFamily="34" charset="0"/>
                <a:cs typeface="Times New Roman" panose="02020603050405020304" pitchFamily="18" charset="0"/>
                <a:sym typeface="Symbol" panose="05050102010706020507" pitchFamily="18" charset="2"/>
              </a:rPr>
              <a:t></a:t>
            </a:r>
            <a:r>
              <a:rPr lang="en-GB" altLang="en-US" sz="2400" b="1">
                <a:latin typeface="Tahoma" panose="020B0604030504040204" pitchFamily="34" charset="0"/>
                <a:cs typeface="Times New Roman" panose="02020603050405020304" pitchFamily="18" charset="0"/>
              </a:rPr>
              <a:t>  </a:t>
            </a:r>
            <a:r>
              <a:rPr lang="en-GB" altLang="en-US" sz="2400" b="1" i="1">
                <a:latin typeface="Tahoma" panose="020B0604030504040204" pitchFamily="34" charset="0"/>
                <a:cs typeface="Times New Roman" panose="02020603050405020304" pitchFamily="18" charset="0"/>
              </a:rPr>
              <a:t>x</a:t>
            </a:r>
            <a:r>
              <a:rPr lang="en-GB" altLang="en-US" sz="2400" b="1">
                <a:latin typeface="Tahoma" panose="020B0604030504040204" pitchFamily="34" charset="0"/>
                <a:cs typeface="Times New Roman" panose="02020603050405020304" pitchFamily="18" charset="0"/>
              </a:rPr>
              <a:t> ‘there is an </a:t>
            </a:r>
            <a:r>
              <a:rPr lang="en-GB" altLang="en-US" sz="2400" b="1" i="1">
                <a:latin typeface="Tahoma" panose="020B0604030504040204" pitchFamily="34" charset="0"/>
                <a:cs typeface="Times New Roman" panose="02020603050405020304" pitchFamily="18" charset="0"/>
              </a:rPr>
              <a:t>x</a:t>
            </a:r>
            <a:r>
              <a:rPr lang="en-GB" altLang="en-US" sz="2400" b="1">
                <a:latin typeface="Tahoma" panose="020B0604030504040204" pitchFamily="34" charset="0"/>
                <a:cs typeface="Times New Roman" panose="02020603050405020304" pitchFamily="18" charset="0"/>
              </a:rPr>
              <a:t>’ or ‘there </a:t>
            </a:r>
            <a:r>
              <a:rPr lang="en-GB" altLang="en-US" sz="2400" b="1" u="sng">
                <a:latin typeface="Tahoma" panose="020B0604030504040204" pitchFamily="34" charset="0"/>
                <a:cs typeface="Times New Roman" panose="02020603050405020304" pitchFamily="18" charset="0"/>
              </a:rPr>
              <a:t>E</a:t>
            </a:r>
            <a:r>
              <a:rPr lang="en-GB" altLang="en-US" sz="2400" b="1">
                <a:latin typeface="Tahoma" panose="020B0604030504040204" pitchFamily="34" charset="0"/>
                <a:cs typeface="Times New Roman" panose="02020603050405020304" pitchFamily="18" charset="0"/>
              </a:rPr>
              <a:t>xists an </a:t>
            </a:r>
            <a:r>
              <a:rPr lang="en-GB" altLang="en-US" sz="2400" b="1" i="1">
                <a:latin typeface="Tahoma" panose="020B0604030504040204" pitchFamily="34" charset="0"/>
                <a:cs typeface="Times New Roman" panose="02020603050405020304" pitchFamily="18" charset="0"/>
              </a:rPr>
              <a:t>x</a:t>
            </a:r>
            <a:r>
              <a:rPr lang="en-GB" altLang="en-US" sz="2400" b="1">
                <a:latin typeface="Tahoma" panose="020B0604030504040204" pitchFamily="34" charset="0"/>
                <a:cs typeface="Times New Roman" panose="02020603050405020304" pitchFamily="18" charset="0"/>
              </a:rPr>
              <a:t>’</a:t>
            </a:r>
          </a:p>
          <a:p>
            <a:pPr lvl="1">
              <a:lnSpc>
                <a:spcPct val="90000"/>
              </a:lnSpc>
              <a:buFontTx/>
              <a:buNone/>
            </a:pPr>
            <a:endParaRPr lang="en-US" altLang="en-US" sz="2400" b="1">
              <a:latin typeface="Tahoma" panose="020B060403050404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E7135EF4-3BB6-4AA6-8B8B-BDCD5B2C54A6}" type="slidenum">
              <a:rPr lang="en-US" altLang="en-US"/>
              <a:pPr/>
              <a:t>25</a:t>
            </a:fld>
            <a:endParaRPr lang="en-US" altLang="en-US"/>
          </a:p>
        </p:txBody>
      </p:sp>
      <p:sp>
        <p:nvSpPr>
          <p:cNvPr id="378882" name="Rectangle 2"/>
          <p:cNvSpPr>
            <a:spLocks noGrp="1" noChangeArrowheads="1"/>
          </p:cNvSpPr>
          <p:nvPr>
            <p:ph type="title"/>
          </p:nvPr>
        </p:nvSpPr>
        <p:spPr>
          <a:xfrm>
            <a:off x="1066800" y="381000"/>
            <a:ext cx="7620000" cy="304800"/>
          </a:xfrm>
        </p:spPr>
        <p:txBody>
          <a:bodyPr/>
          <a:lstStyle/>
          <a:p>
            <a:r>
              <a:rPr lang="en-US" altLang="en-US" sz="3200" b="1">
                <a:solidFill>
                  <a:srgbClr val="FD1B03"/>
                </a:solidFill>
                <a:latin typeface="Tahoma" panose="020B0604030504040204" pitchFamily="34" charset="0"/>
              </a:rPr>
              <a:t>Applications of Predicate Logic</a:t>
            </a:r>
          </a:p>
        </p:txBody>
      </p:sp>
      <p:sp>
        <p:nvSpPr>
          <p:cNvPr id="378883" name="Rectangle 3"/>
          <p:cNvSpPr>
            <a:spLocks noGrp="1" noChangeArrowheads="1"/>
          </p:cNvSpPr>
          <p:nvPr>
            <p:ph type="body" idx="1"/>
          </p:nvPr>
        </p:nvSpPr>
        <p:spPr>
          <a:xfrm>
            <a:off x="762000" y="1447800"/>
            <a:ext cx="7620000" cy="2819400"/>
          </a:xfrm>
        </p:spPr>
        <p:txBody>
          <a:bodyPr/>
          <a:lstStyle/>
          <a:p>
            <a:pPr marL="609600" indent="-609600" algn="just"/>
            <a:r>
              <a:rPr lang="en-US" altLang="en-US" sz="2000">
                <a:latin typeface="Tahoma" panose="020B0604030504040204" pitchFamily="34" charset="0"/>
              </a:rPr>
              <a:t>It is one of  the most-used formal notations for writing mathematical </a:t>
            </a:r>
            <a:r>
              <a:rPr lang="en-US" altLang="en-US" sz="2000" i="1">
                <a:latin typeface="Tahoma" panose="020B0604030504040204" pitchFamily="34" charset="0"/>
              </a:rPr>
              <a:t>definitions</a:t>
            </a:r>
            <a:r>
              <a:rPr lang="en-US" altLang="en-US" sz="2000">
                <a:latin typeface="Tahoma" panose="020B0604030504040204" pitchFamily="34" charset="0"/>
              </a:rPr>
              <a:t>, </a:t>
            </a:r>
            <a:r>
              <a:rPr lang="en-US" altLang="en-US" sz="2000" i="1">
                <a:latin typeface="Tahoma" panose="020B0604030504040204" pitchFamily="34" charset="0"/>
              </a:rPr>
              <a:t>axioms</a:t>
            </a:r>
            <a:r>
              <a:rPr lang="en-US" altLang="en-US" sz="2000">
                <a:latin typeface="Tahoma" panose="020B0604030504040204" pitchFamily="34" charset="0"/>
              </a:rPr>
              <a:t>, and </a:t>
            </a:r>
            <a:r>
              <a:rPr lang="en-US" altLang="en-US" sz="2000" i="1">
                <a:latin typeface="Tahoma" panose="020B0604030504040204" pitchFamily="34" charset="0"/>
              </a:rPr>
              <a:t>theorems</a:t>
            </a:r>
            <a:r>
              <a:rPr lang="en-US" altLang="en-US" sz="2000">
                <a:latin typeface="Tahoma" panose="020B0604030504040204" pitchFamily="34" charset="0"/>
              </a:rPr>
              <a:t>. </a:t>
            </a:r>
          </a:p>
          <a:p>
            <a:pPr marL="609600" indent="-609600" algn="just"/>
            <a:r>
              <a:rPr lang="en-GB" altLang="en-US" sz="2000">
                <a:latin typeface="Tahoma" panose="020B0604030504040204" pitchFamily="34" charset="0"/>
              </a:rPr>
              <a:t>For example, in </a:t>
            </a:r>
            <a:r>
              <a:rPr lang="en-GB" altLang="en-US" sz="2000" i="1">
                <a:latin typeface="Tahoma" panose="020B0604030504040204" pitchFamily="34" charset="0"/>
              </a:rPr>
              <a:t>linear algebra</a:t>
            </a:r>
            <a:r>
              <a:rPr lang="en-GB" altLang="en-US" sz="2000">
                <a:latin typeface="Tahoma" panose="020B0604030504040204" pitchFamily="34" charset="0"/>
              </a:rPr>
              <a:t>, a </a:t>
            </a:r>
            <a:r>
              <a:rPr lang="en-GB" altLang="en-US" sz="2000" i="1">
                <a:latin typeface="Tahoma" panose="020B0604030504040204" pitchFamily="34" charset="0"/>
              </a:rPr>
              <a:t>partial order</a:t>
            </a:r>
            <a:r>
              <a:rPr lang="en-GB" altLang="en-US" sz="2000">
                <a:latin typeface="Tahoma" panose="020B0604030504040204" pitchFamily="34" charset="0"/>
              </a:rPr>
              <a:t> is introduced saying that a relation R is </a:t>
            </a:r>
            <a:r>
              <a:rPr lang="en-GB" altLang="en-US" sz="2000" i="1">
                <a:latin typeface="Tahoma" panose="020B0604030504040204" pitchFamily="34" charset="0"/>
              </a:rPr>
              <a:t>reflexive</a:t>
            </a:r>
            <a:r>
              <a:rPr lang="en-GB" altLang="en-US" sz="2000">
                <a:latin typeface="Tahoma" panose="020B0604030504040204" pitchFamily="34" charset="0"/>
              </a:rPr>
              <a:t> and </a:t>
            </a:r>
            <a:r>
              <a:rPr lang="en-GB" altLang="en-US" sz="2000" i="1">
                <a:latin typeface="Tahoma" panose="020B0604030504040204" pitchFamily="34" charset="0"/>
              </a:rPr>
              <a:t>transitive</a:t>
            </a:r>
            <a:r>
              <a:rPr lang="en-GB" altLang="en-US" sz="2000">
                <a:latin typeface="Tahoma" panose="020B0604030504040204" pitchFamily="34" charset="0"/>
              </a:rPr>
              <a:t> – and these notions are defined using predicate logic.</a:t>
            </a:r>
          </a:p>
          <a:p>
            <a:pPr marL="609600" indent="-609600" algn="just"/>
            <a:r>
              <a:rPr lang="en-US" altLang="en-US" sz="2000">
                <a:latin typeface="Tahoma" panose="020B0604030504040204" pitchFamily="34" charset="0"/>
              </a:rPr>
              <a:t>Basis for many Artificial Intelligence systems.</a:t>
            </a:r>
          </a:p>
          <a:p>
            <a:pPr marL="609600" indent="-609600" algn="just"/>
            <a:r>
              <a:rPr lang="en-US" altLang="en-US" sz="2000">
                <a:latin typeface="Tahoma" panose="020B0604030504040204" pitchFamily="34" charset="0"/>
              </a:rPr>
              <a:t>Predicate-logic like statements are supported by some of the more sophisticated </a:t>
            </a:r>
            <a:r>
              <a:rPr lang="en-US" altLang="en-US" sz="2000" i="1">
                <a:latin typeface="Tahoma" panose="020B0604030504040204" pitchFamily="34" charset="0"/>
              </a:rPr>
              <a:t>database query engines.</a:t>
            </a:r>
          </a:p>
          <a:p>
            <a:pPr marL="609600" indent="-609600" algn="just">
              <a:buFontTx/>
              <a:buNone/>
            </a:pPr>
            <a:endParaRPr lang="en-US" altLang="en-US" sz="20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BD763F3A-4E98-4781-AE50-0181F1C5DEE3}" type="slidenum">
              <a:rPr lang="en-US" altLang="en-US"/>
              <a:pPr/>
              <a:t>26</a:t>
            </a:fld>
            <a:endParaRPr lang="en-US" altLang="en-US"/>
          </a:p>
        </p:txBody>
      </p:sp>
      <p:sp>
        <p:nvSpPr>
          <p:cNvPr id="382978" name="Rectangle 2"/>
          <p:cNvSpPr>
            <a:spLocks noGrp="1" noChangeArrowheads="1"/>
          </p:cNvSpPr>
          <p:nvPr>
            <p:ph type="title"/>
          </p:nvPr>
        </p:nvSpPr>
        <p:spPr>
          <a:xfrm>
            <a:off x="457200" y="381000"/>
            <a:ext cx="8229600" cy="457200"/>
          </a:xfrm>
        </p:spPr>
        <p:txBody>
          <a:bodyPr/>
          <a:lstStyle/>
          <a:p>
            <a:r>
              <a:rPr lang="en-GB" altLang="en-US" sz="3200" b="1">
                <a:solidFill>
                  <a:srgbClr val="FD1B03"/>
                </a:solidFill>
                <a:latin typeface="Tahoma" panose="020B0604030504040204" pitchFamily="34" charset="0"/>
              </a:rPr>
              <a:t>Propositional/Predicate logic</a:t>
            </a:r>
            <a:endParaRPr lang="en-US" altLang="en-US" sz="3200" b="1">
              <a:solidFill>
                <a:srgbClr val="FD1B03"/>
              </a:solidFill>
              <a:latin typeface="Tahoma" panose="020B0604030504040204" pitchFamily="34" charset="0"/>
            </a:endParaRPr>
          </a:p>
        </p:txBody>
      </p:sp>
      <p:sp>
        <p:nvSpPr>
          <p:cNvPr id="382979" name="Rectangle 3"/>
          <p:cNvSpPr>
            <a:spLocks noGrp="1" noChangeArrowheads="1"/>
          </p:cNvSpPr>
          <p:nvPr>
            <p:ph type="body" idx="1"/>
          </p:nvPr>
        </p:nvSpPr>
        <p:spPr>
          <a:xfrm>
            <a:off x="609600" y="1219200"/>
            <a:ext cx="7620000" cy="4114800"/>
          </a:xfrm>
        </p:spPr>
        <p:txBody>
          <a:bodyPr/>
          <a:lstStyle/>
          <a:p>
            <a:pPr algn="just"/>
            <a:r>
              <a:rPr lang="en-GB" altLang="en-US" sz="2000">
                <a:latin typeface="Tahoma" panose="020B0604030504040204" pitchFamily="34" charset="0"/>
              </a:rPr>
              <a:t>In propositional logic, we could not simply say whether a formula is TRUE; what we could say is whether it is TRUE with respect to a given assignment of TRUE/FALSE to the Atoms in the formula</a:t>
            </a:r>
          </a:p>
          <a:p>
            <a:pPr algn="just"/>
            <a:r>
              <a:rPr lang="en-GB" altLang="en-US" sz="2000">
                <a:latin typeface="Tahoma" panose="020B0604030504040204" pitchFamily="34" charset="0"/>
              </a:rPr>
              <a:t>e.g., </a:t>
            </a:r>
            <a:r>
              <a:rPr lang="en-US" altLang="en-US" sz="2000" i="1">
                <a:solidFill>
                  <a:schemeClr val="accent2"/>
                </a:solidFill>
                <a:latin typeface="Tahoma" panose="020B0604030504040204" pitchFamily="34" charset="0"/>
              </a:rPr>
              <a:t>p </a:t>
            </a:r>
            <a:r>
              <a:rPr lang="en-US" altLang="en-US" sz="2000">
                <a:solidFill>
                  <a:schemeClr val="accent2"/>
                </a:solidFill>
                <a:latin typeface="Tahoma" panose="020B0604030504040204" pitchFamily="34" charset="0"/>
                <a:sym typeface="Symbol" panose="05050102010706020507" pitchFamily="18" charset="2"/>
              </a:rPr>
              <a:t> </a:t>
            </a:r>
            <a:r>
              <a:rPr lang="en-US" altLang="en-US" sz="2000" i="1">
                <a:solidFill>
                  <a:schemeClr val="accent2"/>
                </a:solidFill>
                <a:latin typeface="Tahoma" panose="020B0604030504040204" pitchFamily="34" charset="0"/>
                <a:sym typeface="Symbol" panose="05050102010706020507" pitchFamily="18" charset="2"/>
              </a:rPr>
              <a:t>q  </a:t>
            </a:r>
            <a:r>
              <a:rPr lang="en-US" altLang="en-US" sz="2000">
                <a:latin typeface="Tahoma" panose="020B0604030504040204" pitchFamily="34" charset="0"/>
                <a:sym typeface="Symbol" panose="05050102010706020507" pitchFamily="18" charset="2"/>
              </a:rPr>
              <a:t>is TRUE with respect to the assignment </a:t>
            </a:r>
            <a:r>
              <a:rPr lang="en-US" altLang="en-US" sz="2000" i="1">
                <a:solidFill>
                  <a:schemeClr val="accent2"/>
                </a:solidFill>
                <a:latin typeface="Tahoma" panose="020B0604030504040204" pitchFamily="34" charset="0"/>
                <a:sym typeface="Symbol" panose="05050102010706020507" pitchFamily="18" charset="2"/>
              </a:rPr>
              <a:t>p </a:t>
            </a:r>
            <a:r>
              <a:rPr lang="en-US" altLang="en-US" sz="2000">
                <a:latin typeface="Tahoma" panose="020B0604030504040204" pitchFamily="34" charset="0"/>
                <a:sym typeface="Symbol" panose="05050102010706020507" pitchFamily="18" charset="2"/>
              </a:rPr>
              <a:t>=TRUE, </a:t>
            </a:r>
            <a:r>
              <a:rPr lang="en-US" altLang="en-US" sz="2000" i="1">
                <a:solidFill>
                  <a:schemeClr val="accent2"/>
                </a:solidFill>
                <a:latin typeface="Tahoma" panose="020B0604030504040204" pitchFamily="34" charset="0"/>
                <a:sym typeface="Symbol" panose="05050102010706020507" pitchFamily="18" charset="2"/>
              </a:rPr>
              <a:t>q </a:t>
            </a:r>
            <a:r>
              <a:rPr lang="en-US" altLang="en-US" sz="2000">
                <a:latin typeface="Tahoma" panose="020B0604030504040204" pitchFamily="34" charset="0"/>
                <a:sym typeface="Symbol" panose="05050102010706020507" pitchFamily="18" charset="2"/>
              </a:rPr>
              <a:t>= TRUE</a:t>
            </a:r>
          </a:p>
          <a:p>
            <a:pPr algn="just"/>
            <a:r>
              <a:rPr lang="en-GB" altLang="en-US" sz="2000">
                <a:latin typeface="Tahoma" panose="020B0604030504040204" pitchFamily="34" charset="0"/>
              </a:rPr>
              <a:t>In predicate logic, we say that a formula is TRUE (FALSE) with respect to a </a:t>
            </a:r>
            <a:r>
              <a:rPr lang="en-GB" altLang="en-US" sz="2000" b="1">
                <a:latin typeface="Tahoma" panose="020B0604030504040204" pitchFamily="34" charset="0"/>
              </a:rPr>
              <a:t>model.</a:t>
            </a:r>
            <a:endParaRPr lang="en-US" altLang="en-US" sz="2000" b="1">
              <a:latin typeface="Tahom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8BD18D65-9078-49DC-B7A1-4F89D9295708}" type="slidenum">
              <a:rPr lang="en-US" altLang="en-US"/>
              <a:pPr/>
              <a:t>3</a:t>
            </a:fld>
            <a:endParaRPr lang="en-US" altLang="en-US"/>
          </a:p>
        </p:txBody>
      </p:sp>
      <p:sp>
        <p:nvSpPr>
          <p:cNvPr id="390146" name="Rectangle 2050"/>
          <p:cNvSpPr>
            <a:spLocks noGrp="1" noChangeArrowheads="1"/>
          </p:cNvSpPr>
          <p:nvPr>
            <p:ph type="title"/>
          </p:nvPr>
        </p:nvSpPr>
        <p:spPr>
          <a:xfrm>
            <a:off x="1066800" y="381000"/>
            <a:ext cx="7620000" cy="381000"/>
          </a:xfrm>
        </p:spPr>
        <p:txBody>
          <a:bodyPr/>
          <a:lstStyle/>
          <a:p>
            <a:r>
              <a:rPr lang="en-GB" altLang="en-US" sz="3200" b="1">
                <a:solidFill>
                  <a:srgbClr val="FD1B03"/>
                </a:solidFill>
                <a:latin typeface="Tahoma" panose="020B0604030504040204" pitchFamily="34" charset="0"/>
              </a:rPr>
              <a:t>Why is logic important?</a:t>
            </a:r>
          </a:p>
        </p:txBody>
      </p:sp>
      <p:sp>
        <p:nvSpPr>
          <p:cNvPr id="390147" name="Rectangle 2051"/>
          <p:cNvSpPr>
            <a:spLocks noGrp="1" noChangeArrowheads="1"/>
          </p:cNvSpPr>
          <p:nvPr>
            <p:ph type="body" idx="1"/>
          </p:nvPr>
        </p:nvSpPr>
        <p:spPr>
          <a:xfrm>
            <a:off x="1066800" y="1752600"/>
            <a:ext cx="7620000" cy="3352800"/>
          </a:xfrm>
        </p:spPr>
        <p:txBody>
          <a:bodyPr/>
          <a:lstStyle/>
          <a:p>
            <a:pPr algn="just"/>
            <a:r>
              <a:rPr lang="en-GB" altLang="en-US" sz="2400">
                <a:latin typeface="Tahoma" panose="020B0604030504040204" pitchFamily="34" charset="0"/>
                <a:cs typeface="Times New Roman" panose="02020603050405020304" pitchFamily="18" charset="0"/>
              </a:rPr>
              <a:t>Logic is a </a:t>
            </a:r>
            <a:r>
              <a:rPr lang="en-GB" altLang="en-US" sz="2400" b="1">
                <a:latin typeface="Tahoma" panose="020B0604030504040204" pitchFamily="34" charset="0"/>
                <a:cs typeface="Times New Roman" panose="02020603050405020304" pitchFamily="18" charset="0"/>
              </a:rPr>
              <a:t>formal method for reasoning</a:t>
            </a:r>
            <a:r>
              <a:rPr lang="en-GB" altLang="en-US" sz="2400">
                <a:latin typeface="Tahoma" panose="020B0604030504040204" pitchFamily="34" charset="0"/>
                <a:cs typeface="Times New Roman" panose="02020603050405020304" pitchFamily="18" charset="0"/>
              </a:rPr>
              <a:t>.  </a:t>
            </a:r>
          </a:p>
          <a:p>
            <a:pPr algn="just"/>
            <a:r>
              <a:rPr lang="en-GB" altLang="en-US" sz="2400">
                <a:latin typeface="Tahoma" panose="020B0604030504040204" pitchFamily="34" charset="0"/>
                <a:cs typeface="Times New Roman" panose="02020603050405020304" pitchFamily="18" charset="0"/>
              </a:rPr>
              <a:t>Logic is a formal language for </a:t>
            </a:r>
            <a:r>
              <a:rPr lang="en-GB" altLang="en-US" sz="2400" b="1">
                <a:latin typeface="Tahoma" panose="020B0604030504040204" pitchFamily="34" charset="0"/>
                <a:cs typeface="Times New Roman" panose="02020603050405020304" pitchFamily="18" charset="0"/>
              </a:rPr>
              <a:t>deducing</a:t>
            </a:r>
            <a:r>
              <a:rPr lang="en-GB" altLang="en-US" sz="2400">
                <a:latin typeface="Tahoma" panose="020B0604030504040204" pitchFamily="34" charset="0"/>
                <a:cs typeface="Times New Roman" panose="02020603050405020304" pitchFamily="18" charset="0"/>
              </a:rPr>
              <a:t> knowledge from a small number of explicitly stated </a:t>
            </a:r>
            <a:r>
              <a:rPr lang="en-GB" altLang="en-US" sz="2400" b="1">
                <a:latin typeface="Tahoma" panose="020B0604030504040204" pitchFamily="34" charset="0"/>
                <a:cs typeface="Times New Roman" panose="02020603050405020304" pitchFamily="18" charset="0"/>
              </a:rPr>
              <a:t>premises</a:t>
            </a:r>
            <a:r>
              <a:rPr lang="en-GB" altLang="en-US" sz="2400">
                <a:latin typeface="Tahoma" panose="020B0604030504040204" pitchFamily="34" charset="0"/>
                <a:cs typeface="Times New Roman" panose="02020603050405020304" pitchFamily="18" charset="0"/>
              </a:rPr>
              <a:t> (or hypotheses, axioms, facts).</a:t>
            </a:r>
            <a:r>
              <a:rPr lang="en-GB" altLang="en-US" sz="2400">
                <a:latin typeface="Tahoma" panose="020B0604030504040204" pitchFamily="34" charset="0"/>
              </a:rPr>
              <a:t> </a:t>
            </a:r>
          </a:p>
          <a:p>
            <a:pPr algn="just"/>
            <a:r>
              <a:rPr lang="en-GB" altLang="en-US" sz="2400">
                <a:latin typeface="Tahoma" panose="020B0604030504040204" pitchFamily="34" charset="0"/>
                <a:cs typeface="Times New Roman" panose="02020603050405020304" pitchFamily="18" charset="0"/>
              </a:rPr>
              <a:t>Logic provides a formal framework for</a:t>
            </a:r>
            <a:r>
              <a:rPr lang="en-GB" altLang="en-US" sz="2400" b="1">
                <a:latin typeface="Tahoma" panose="020B0604030504040204" pitchFamily="34" charset="0"/>
                <a:cs typeface="Times New Roman" panose="02020603050405020304" pitchFamily="18" charset="0"/>
              </a:rPr>
              <a:t> representing knowledge.</a:t>
            </a:r>
          </a:p>
          <a:p>
            <a:pPr algn="just"/>
            <a:r>
              <a:rPr lang="en-GB" altLang="en-US" sz="2400">
                <a:latin typeface="Tahoma" panose="020B0604030504040204" pitchFamily="34" charset="0"/>
                <a:cs typeface="Times New Roman" panose="02020603050405020304" pitchFamily="18" charset="0"/>
              </a:rPr>
              <a:t>Logic differentiates between the </a:t>
            </a:r>
            <a:r>
              <a:rPr lang="en-GB" altLang="en-US" sz="2400" b="1">
                <a:latin typeface="Tahoma" panose="020B0604030504040204" pitchFamily="34" charset="0"/>
                <a:cs typeface="Times New Roman" panose="02020603050405020304" pitchFamily="18" charset="0"/>
              </a:rPr>
              <a:t>structure</a:t>
            </a:r>
            <a:r>
              <a:rPr lang="en-GB" altLang="en-US" sz="2400">
                <a:latin typeface="Tahoma" panose="020B0604030504040204" pitchFamily="34" charset="0"/>
                <a:cs typeface="Times New Roman" panose="02020603050405020304" pitchFamily="18" charset="0"/>
              </a:rPr>
              <a:t> and </a:t>
            </a:r>
            <a:r>
              <a:rPr lang="en-GB" altLang="en-US" sz="2400" b="1">
                <a:latin typeface="Tahoma" panose="020B0604030504040204" pitchFamily="34" charset="0"/>
                <a:cs typeface="Times New Roman" panose="02020603050405020304" pitchFamily="18" charset="0"/>
              </a:rPr>
              <a:t>content</a:t>
            </a:r>
            <a:r>
              <a:rPr lang="en-GB" altLang="en-US" sz="2400">
                <a:latin typeface="Tahoma" panose="020B0604030504040204" pitchFamily="34" charset="0"/>
                <a:cs typeface="Times New Roman" panose="02020603050405020304" pitchFamily="18" charset="0"/>
              </a:rPr>
              <a:t> of an argument.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78451865-8DAC-4A25-9146-0312FF3E54F5}" type="slidenum">
              <a:rPr lang="en-US" altLang="en-US"/>
              <a:pPr/>
              <a:t>4</a:t>
            </a:fld>
            <a:endParaRPr lang="en-US" altLang="en-US"/>
          </a:p>
        </p:txBody>
      </p:sp>
      <p:sp>
        <p:nvSpPr>
          <p:cNvPr id="392194" name="Rectangle 2"/>
          <p:cNvSpPr>
            <a:spLocks noGrp="1" noChangeArrowheads="1"/>
          </p:cNvSpPr>
          <p:nvPr>
            <p:ph type="title"/>
          </p:nvPr>
        </p:nvSpPr>
        <p:spPr>
          <a:xfrm>
            <a:off x="1066800" y="381000"/>
            <a:ext cx="7620000" cy="457200"/>
          </a:xfrm>
        </p:spPr>
        <p:txBody>
          <a:bodyPr/>
          <a:lstStyle/>
          <a:p>
            <a:r>
              <a:rPr lang="en-GB" altLang="en-US" sz="3200" b="1">
                <a:solidFill>
                  <a:srgbClr val="FD1B03"/>
                </a:solidFill>
                <a:latin typeface="Tahoma" panose="020B0604030504040204" pitchFamily="34" charset="0"/>
                <a:cs typeface="Times New Roman" panose="02020603050405020304" pitchFamily="18" charset="0"/>
              </a:rPr>
              <a:t>What is an argument?</a:t>
            </a:r>
            <a:endParaRPr lang="en-GB" altLang="en-US" sz="3200" b="1">
              <a:solidFill>
                <a:srgbClr val="FD1B03"/>
              </a:solidFill>
              <a:latin typeface="Tahoma" panose="020B0604030504040204" pitchFamily="34" charset="0"/>
            </a:endParaRPr>
          </a:p>
        </p:txBody>
      </p:sp>
      <p:sp>
        <p:nvSpPr>
          <p:cNvPr id="392195" name="Rectangle 3"/>
          <p:cNvSpPr>
            <a:spLocks noGrp="1" noChangeArrowheads="1"/>
          </p:cNvSpPr>
          <p:nvPr>
            <p:ph type="body" idx="1"/>
          </p:nvPr>
        </p:nvSpPr>
        <p:spPr>
          <a:xfrm>
            <a:off x="711200" y="2089150"/>
            <a:ext cx="7772400" cy="4114800"/>
          </a:xfrm>
        </p:spPr>
        <p:txBody>
          <a:bodyPr/>
          <a:lstStyle/>
          <a:p>
            <a:pPr algn="just"/>
            <a:r>
              <a:rPr lang="en-GB" altLang="en-US" sz="2400">
                <a:latin typeface="Tahoma" panose="020B0604030504040204" pitchFamily="34" charset="0"/>
                <a:cs typeface="Times New Roman" panose="02020603050405020304" pitchFamily="18" charset="0"/>
              </a:rPr>
              <a:t>An argument is just a </a:t>
            </a:r>
            <a:r>
              <a:rPr lang="en-GB" altLang="en-US" sz="2400" b="1">
                <a:latin typeface="Tahoma" panose="020B0604030504040204" pitchFamily="34" charset="0"/>
                <a:cs typeface="Times New Roman" panose="02020603050405020304" pitchFamily="18" charset="0"/>
              </a:rPr>
              <a:t>sequence of statements.  </a:t>
            </a:r>
          </a:p>
          <a:p>
            <a:pPr algn="just"/>
            <a:r>
              <a:rPr lang="en-GB" altLang="en-US" sz="2400">
                <a:latin typeface="Tahoma" panose="020B0604030504040204" pitchFamily="34" charset="0"/>
                <a:cs typeface="Times New Roman" panose="02020603050405020304" pitchFamily="18" charset="0"/>
              </a:rPr>
              <a:t>Some of these statements, the </a:t>
            </a:r>
            <a:r>
              <a:rPr lang="en-GB" altLang="en-US" sz="2400" b="1">
                <a:latin typeface="Tahoma" panose="020B0604030504040204" pitchFamily="34" charset="0"/>
                <a:cs typeface="Times New Roman" panose="02020603050405020304" pitchFamily="18" charset="0"/>
              </a:rPr>
              <a:t>premises</a:t>
            </a:r>
            <a:r>
              <a:rPr lang="en-GB" altLang="en-US" sz="2400">
                <a:latin typeface="Tahoma" panose="020B0604030504040204" pitchFamily="34" charset="0"/>
                <a:cs typeface="Times New Roman" panose="02020603050405020304" pitchFamily="18" charset="0"/>
              </a:rPr>
              <a:t>, are assumed to be true and serve as a basis for accepting another statement of the argument, called the </a:t>
            </a:r>
            <a:r>
              <a:rPr lang="en-GB" altLang="en-US" sz="2400" b="1">
                <a:latin typeface="Tahoma" panose="020B0604030504040204" pitchFamily="34" charset="0"/>
                <a:cs typeface="Times New Roman" panose="02020603050405020304" pitchFamily="18" charset="0"/>
              </a:rPr>
              <a:t>conclusion.</a:t>
            </a:r>
            <a:r>
              <a:rPr lang="en-GB" altLang="en-US" sz="2400">
                <a:latin typeface="Tahoma" panose="020B060403050404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41E1D4EC-55B8-49E6-8CF5-D5B419AF57C6}" type="slidenum">
              <a:rPr lang="en-US" altLang="en-US"/>
              <a:pPr/>
              <a:t>5</a:t>
            </a:fld>
            <a:endParaRPr lang="en-US" altLang="en-US"/>
          </a:p>
        </p:txBody>
      </p:sp>
      <p:sp>
        <p:nvSpPr>
          <p:cNvPr id="393218" name="Rectangle 2"/>
          <p:cNvSpPr>
            <a:spLocks noGrp="1" noChangeArrowheads="1"/>
          </p:cNvSpPr>
          <p:nvPr>
            <p:ph type="title"/>
          </p:nvPr>
        </p:nvSpPr>
        <p:spPr>
          <a:xfrm>
            <a:off x="1066800" y="381000"/>
            <a:ext cx="7620000" cy="381000"/>
          </a:xfrm>
        </p:spPr>
        <p:txBody>
          <a:bodyPr/>
          <a:lstStyle/>
          <a:p>
            <a:r>
              <a:rPr lang="en-GB" altLang="en-US" sz="3200" b="1">
                <a:solidFill>
                  <a:srgbClr val="FD1B03"/>
                </a:solidFill>
                <a:latin typeface="Tahoma" panose="020B0604030504040204" pitchFamily="34" charset="0"/>
                <a:cs typeface="Times New Roman" panose="02020603050405020304" pitchFamily="18" charset="0"/>
              </a:rPr>
              <a:t>Deduction and Inference</a:t>
            </a:r>
          </a:p>
        </p:txBody>
      </p:sp>
      <p:sp>
        <p:nvSpPr>
          <p:cNvPr id="393219" name="Rectangle 3"/>
          <p:cNvSpPr>
            <a:spLocks noGrp="1" noChangeArrowheads="1"/>
          </p:cNvSpPr>
          <p:nvPr>
            <p:ph type="body" idx="1"/>
          </p:nvPr>
        </p:nvSpPr>
        <p:spPr>
          <a:xfrm>
            <a:off x="533400" y="1295400"/>
            <a:ext cx="7772400" cy="3657600"/>
          </a:xfrm>
        </p:spPr>
        <p:txBody>
          <a:bodyPr/>
          <a:lstStyle/>
          <a:p>
            <a:pPr algn="just"/>
            <a:r>
              <a:rPr lang="en-GB" altLang="en-US" sz="2800">
                <a:latin typeface="Tahoma" panose="020B0604030504040204" pitchFamily="34" charset="0"/>
                <a:cs typeface="Times New Roman" panose="02020603050405020304" pitchFamily="18" charset="0"/>
              </a:rPr>
              <a:t>If the conclusion is justified, based solely on the premises, the process of reasoning is called </a:t>
            </a:r>
            <a:r>
              <a:rPr lang="en-GB" altLang="en-US" sz="2800" b="1">
                <a:latin typeface="Tahoma" panose="020B0604030504040204" pitchFamily="34" charset="0"/>
                <a:cs typeface="Times New Roman" panose="02020603050405020304" pitchFamily="18" charset="0"/>
              </a:rPr>
              <a:t>deduction.</a:t>
            </a:r>
          </a:p>
          <a:p>
            <a:pPr algn="just"/>
            <a:r>
              <a:rPr lang="en-GB" altLang="en-US" sz="2800">
                <a:latin typeface="Tahoma" panose="020B0604030504040204" pitchFamily="34" charset="0"/>
                <a:cs typeface="Times New Roman" panose="02020603050405020304" pitchFamily="18" charset="0"/>
              </a:rPr>
              <a:t>If the validity of the conclusion is based on </a:t>
            </a:r>
            <a:r>
              <a:rPr lang="en-GB" altLang="en-US" sz="2800" i="1">
                <a:latin typeface="Tahoma" panose="020B0604030504040204" pitchFamily="34" charset="0"/>
                <a:cs typeface="Times New Roman" panose="02020603050405020304" pitchFamily="18" charset="0"/>
              </a:rPr>
              <a:t>generalisation</a:t>
            </a:r>
            <a:r>
              <a:rPr lang="en-GB" altLang="en-US" sz="2800">
                <a:latin typeface="Tahoma" panose="020B0604030504040204" pitchFamily="34" charset="0"/>
                <a:cs typeface="Times New Roman" panose="02020603050405020304" pitchFamily="18" charset="0"/>
              </a:rPr>
              <a:t> from the premises, based on strong but inconclusive evidence, the process is called</a:t>
            </a:r>
            <a:r>
              <a:rPr lang="en-GB" altLang="en-US" sz="2800" b="1">
                <a:latin typeface="Tahoma" panose="020B0604030504040204" pitchFamily="34" charset="0"/>
                <a:cs typeface="Times New Roman" panose="02020603050405020304" pitchFamily="18" charset="0"/>
              </a:rPr>
              <a:t> inference </a:t>
            </a:r>
            <a:r>
              <a:rPr lang="en-GB" altLang="en-US" sz="2800">
                <a:latin typeface="Tahoma" panose="020B0604030504040204" pitchFamily="34" charset="0"/>
                <a:cs typeface="Times New Roman" panose="02020603050405020304" pitchFamily="18" charset="0"/>
              </a:rPr>
              <a:t>(sometimes called</a:t>
            </a:r>
            <a:r>
              <a:rPr lang="en-GB" altLang="en-US" sz="2800" b="1">
                <a:latin typeface="Tahoma" panose="020B0604030504040204" pitchFamily="34" charset="0"/>
                <a:cs typeface="Times New Roman" panose="02020603050405020304" pitchFamily="18" charset="0"/>
              </a:rPr>
              <a:t> induction</a:t>
            </a:r>
            <a:r>
              <a:rPr lang="en-GB" altLang="en-US" sz="2800">
                <a:latin typeface="Tahoma" panose="020B0604030504040204" pitchFamily="34" charset="0"/>
                <a:cs typeface="Times New Roman" panose="02020603050405020304" pitchFamily="18" charset="0"/>
              </a:rPr>
              <a:t>).</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534EED9A-303A-4444-8E6D-F3B704F0D84B}" type="slidenum">
              <a:rPr lang="en-US" altLang="en-US"/>
              <a:pPr/>
              <a:t>6</a:t>
            </a:fld>
            <a:endParaRPr lang="en-US" altLang="en-US"/>
          </a:p>
        </p:txBody>
      </p:sp>
      <p:sp>
        <p:nvSpPr>
          <p:cNvPr id="394242" name="Rectangle 2"/>
          <p:cNvSpPr>
            <a:spLocks noGrp="1" noChangeArrowheads="1"/>
          </p:cNvSpPr>
          <p:nvPr>
            <p:ph type="title"/>
          </p:nvPr>
        </p:nvSpPr>
        <p:spPr>
          <a:xfrm>
            <a:off x="1066800" y="381000"/>
            <a:ext cx="7620000" cy="381000"/>
          </a:xfrm>
        </p:spPr>
        <p:txBody>
          <a:bodyPr/>
          <a:lstStyle/>
          <a:p>
            <a:r>
              <a:rPr lang="en-GB" altLang="en-US" sz="3200" b="1">
                <a:solidFill>
                  <a:srgbClr val="FD1B03"/>
                </a:solidFill>
                <a:latin typeface="Tahoma" panose="020B0604030504040204" pitchFamily="34" charset="0"/>
              </a:rPr>
              <a:t>Two  examples</a:t>
            </a:r>
          </a:p>
        </p:txBody>
      </p:sp>
      <p:sp>
        <p:nvSpPr>
          <p:cNvPr id="394243" name="Rectangle 3"/>
          <p:cNvSpPr>
            <a:spLocks noGrp="1" noChangeArrowheads="1"/>
          </p:cNvSpPr>
          <p:nvPr>
            <p:ph type="body" idx="1"/>
          </p:nvPr>
        </p:nvSpPr>
        <p:spPr>
          <a:xfrm>
            <a:off x="725488" y="2089150"/>
            <a:ext cx="7772400" cy="3244850"/>
          </a:xfrm>
        </p:spPr>
        <p:txBody>
          <a:bodyPr/>
          <a:lstStyle/>
          <a:p>
            <a:r>
              <a:rPr lang="en-GB" altLang="en-US" sz="2400" b="1">
                <a:latin typeface="Tahoma" panose="020B0604030504040204" pitchFamily="34" charset="0"/>
              </a:rPr>
              <a:t>Deductive</a:t>
            </a:r>
            <a:r>
              <a:rPr lang="en-GB" altLang="en-US" sz="2400">
                <a:latin typeface="Tahoma" panose="020B0604030504040204" pitchFamily="34" charset="0"/>
              </a:rPr>
              <a:t> argument:</a:t>
            </a:r>
          </a:p>
          <a:p>
            <a:pPr lvl="1">
              <a:buFontTx/>
              <a:buNone/>
            </a:pPr>
            <a:r>
              <a:rPr lang="en-GB" altLang="en-US" sz="2400" i="1">
                <a:latin typeface="Tahoma" panose="020B0604030504040204" pitchFamily="34" charset="0"/>
                <a:cs typeface="Times New Roman" panose="02020603050405020304" pitchFamily="18" charset="0"/>
              </a:rPr>
              <a:t>“Alexandria is a port or a holiday resort.  Alexandria is not a port.  Therefore, Alexandria is a holiday resort.”</a:t>
            </a:r>
          </a:p>
          <a:p>
            <a:r>
              <a:rPr lang="en-GB" altLang="en-US" sz="2400" b="1">
                <a:latin typeface="Tahoma" panose="020B0604030504040204" pitchFamily="34" charset="0"/>
              </a:rPr>
              <a:t>Inductive</a:t>
            </a:r>
            <a:r>
              <a:rPr lang="en-GB" altLang="en-US" sz="2400">
                <a:latin typeface="Tahoma" panose="020B0604030504040204" pitchFamily="34" charset="0"/>
              </a:rPr>
              <a:t> argument</a:t>
            </a:r>
          </a:p>
          <a:p>
            <a:pPr lvl="1">
              <a:buFontTx/>
              <a:buNone/>
            </a:pPr>
            <a:r>
              <a:rPr lang="en-GB" altLang="en-US" sz="2400" i="1">
                <a:latin typeface="Tahoma" panose="020B0604030504040204" pitchFamily="34" charset="0"/>
                <a:cs typeface="Times New Roman" panose="02020603050405020304" pitchFamily="18" charset="0"/>
              </a:rPr>
              <a:t>“Most students who did not do the tutorial questions will fail the exam.  John did not do the tutorial questions.  Therefore John will fail the exam.”</a:t>
            </a:r>
            <a:r>
              <a:rPr lang="en-GB" altLang="en-US" sz="2400">
                <a:latin typeface="Tahoma" panose="020B060403050404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Dr. M. S. Uddin, CSE Dept, JU</a:t>
            </a:r>
          </a:p>
        </p:txBody>
      </p:sp>
      <p:sp>
        <p:nvSpPr>
          <p:cNvPr id="6" name="Slide Number Placeholder 5"/>
          <p:cNvSpPr>
            <a:spLocks noGrp="1"/>
          </p:cNvSpPr>
          <p:nvPr>
            <p:ph type="sldNum" sz="quarter" idx="12"/>
          </p:nvPr>
        </p:nvSpPr>
        <p:spPr/>
        <p:txBody>
          <a:bodyPr/>
          <a:lstStyle/>
          <a:p>
            <a:fld id="{5F0268DF-971E-4E93-90E7-A4BFAA88478D}" type="slidenum">
              <a:rPr lang="en-US" altLang="en-US"/>
              <a:pPr/>
              <a:t>7</a:t>
            </a:fld>
            <a:endParaRPr lang="en-US" altLang="en-US"/>
          </a:p>
        </p:txBody>
      </p:sp>
      <p:sp>
        <p:nvSpPr>
          <p:cNvPr id="306178" name="Rectangle 2"/>
          <p:cNvSpPr>
            <a:spLocks noGrp="1" noChangeArrowheads="1"/>
          </p:cNvSpPr>
          <p:nvPr>
            <p:ph type="title"/>
          </p:nvPr>
        </p:nvSpPr>
        <p:spPr>
          <a:xfrm>
            <a:off x="1066800" y="381000"/>
            <a:ext cx="7620000" cy="304800"/>
          </a:xfrm>
        </p:spPr>
        <p:txBody>
          <a:bodyPr/>
          <a:lstStyle/>
          <a:p>
            <a:r>
              <a:rPr lang="en-US" altLang="en-US" sz="3600" b="1">
                <a:solidFill>
                  <a:srgbClr val="FD1B03"/>
                </a:solidFill>
                <a:latin typeface="Tahoma" panose="020B0604030504040204" pitchFamily="34" charset="0"/>
              </a:rPr>
              <a:t>Foundation of Logic</a:t>
            </a:r>
            <a:endParaRPr lang="en-US" altLang="en-US" b="1">
              <a:solidFill>
                <a:srgbClr val="FD1B03"/>
              </a:solidFill>
              <a:latin typeface="Tahoma" panose="020B0604030504040204" pitchFamily="34" charset="0"/>
            </a:endParaRPr>
          </a:p>
        </p:txBody>
      </p:sp>
      <p:sp>
        <p:nvSpPr>
          <p:cNvPr id="306179" name="Rectangle 3"/>
          <p:cNvSpPr>
            <a:spLocks noGrp="1" noChangeArrowheads="1"/>
          </p:cNvSpPr>
          <p:nvPr>
            <p:ph type="body" idx="1"/>
          </p:nvPr>
        </p:nvSpPr>
        <p:spPr>
          <a:xfrm>
            <a:off x="762000" y="1219200"/>
            <a:ext cx="7620000" cy="2971800"/>
          </a:xfrm>
        </p:spPr>
        <p:txBody>
          <a:bodyPr/>
          <a:lstStyle/>
          <a:p>
            <a:pPr algn="just">
              <a:buFontTx/>
              <a:buNone/>
            </a:pPr>
            <a:r>
              <a:rPr lang="en-US" altLang="en-US" sz="2400">
                <a:latin typeface="Tahoma" panose="020B0604030504040204" pitchFamily="34" charset="0"/>
              </a:rPr>
              <a:t>Mathematical Logic is a tool for working with compound statements.  It includes:</a:t>
            </a:r>
          </a:p>
          <a:p>
            <a:pPr algn="just"/>
            <a:r>
              <a:rPr lang="en-US" altLang="en-US" sz="2400">
                <a:solidFill>
                  <a:schemeClr val="accent2"/>
                </a:solidFill>
                <a:latin typeface="Tahoma" panose="020B0604030504040204" pitchFamily="34" charset="0"/>
              </a:rPr>
              <a:t>A formal language for expressing them.</a:t>
            </a:r>
          </a:p>
          <a:p>
            <a:pPr algn="just"/>
            <a:r>
              <a:rPr lang="en-US" altLang="en-US" sz="2400">
                <a:solidFill>
                  <a:schemeClr val="accent2"/>
                </a:solidFill>
                <a:latin typeface="Tahoma" panose="020B0604030504040204" pitchFamily="34" charset="0"/>
              </a:rPr>
              <a:t>A methodology for objectively reasoning about their truth or falsity.</a:t>
            </a:r>
          </a:p>
          <a:p>
            <a:pPr algn="just"/>
            <a:r>
              <a:rPr lang="en-US" altLang="en-US" sz="2400">
                <a:solidFill>
                  <a:schemeClr val="accent2"/>
                </a:solidFill>
                <a:latin typeface="Tahoma" panose="020B0604030504040204" pitchFamily="34" charset="0"/>
              </a:rPr>
              <a:t>It is the foundation for expressing formal proofs in all branches of mathematics.</a:t>
            </a:r>
            <a:endParaRPr lang="en-US" altLang="en-US" sz="2400" i="1">
              <a:solidFill>
                <a:schemeClr val="accent2"/>
              </a:solidFill>
              <a:latin typeface="Tahoma" panose="020B0604030504040204" pitchFamily="34" charset="0"/>
            </a:endParaRPr>
          </a:p>
        </p:txBody>
      </p:sp>
      <p:sp>
        <p:nvSpPr>
          <p:cNvPr id="306180" name="Text Box 4"/>
          <p:cNvSpPr txBox="1">
            <a:spLocks noChangeArrowheads="1"/>
          </p:cNvSpPr>
          <p:nvPr/>
        </p:nvSpPr>
        <p:spPr bwMode="auto">
          <a:xfrm>
            <a:off x="838200" y="4419600"/>
            <a:ext cx="76962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a:latin typeface="Tahoma" panose="020B0604030504040204" pitchFamily="34" charset="0"/>
              </a:rPr>
              <a:t>We will talk about two logical systems:</a:t>
            </a:r>
          </a:p>
          <a:p>
            <a:pPr>
              <a:spcBef>
                <a:spcPct val="20000"/>
              </a:spcBef>
              <a:buFontTx/>
              <a:buChar char="•"/>
            </a:pPr>
            <a:r>
              <a:rPr lang="en-US" altLang="en-US">
                <a:latin typeface="Tahoma" panose="020B0604030504040204" pitchFamily="34" charset="0"/>
              </a:rPr>
              <a:t>Propositional logic</a:t>
            </a:r>
          </a:p>
          <a:p>
            <a:pPr>
              <a:spcBef>
                <a:spcPct val="20000"/>
              </a:spcBef>
              <a:buFontTx/>
              <a:buChar char="•"/>
            </a:pPr>
            <a:r>
              <a:rPr lang="en-US" altLang="en-US">
                <a:latin typeface="Tahoma" panose="020B0604030504040204" pitchFamily="34" charset="0"/>
              </a:rPr>
              <a:t>Predicate logic </a:t>
            </a:r>
          </a:p>
          <a:p>
            <a:endParaRPr lang="en-US" altLang="en-US">
              <a:latin typeface="Tahoma" panose="020B060403050404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6"/>
          <p:cNvSpPr>
            <a:spLocks noGrp="1"/>
          </p:cNvSpPr>
          <p:nvPr>
            <p:ph type="ftr" sz="quarter" idx="11"/>
          </p:nvPr>
        </p:nvSpPr>
        <p:spPr/>
        <p:txBody>
          <a:bodyPr/>
          <a:lstStyle/>
          <a:p>
            <a:r>
              <a:rPr lang="en-US" altLang="en-US"/>
              <a:t>Dr. M. S. Uddin, CSE Dept, JU</a:t>
            </a:r>
          </a:p>
        </p:txBody>
      </p:sp>
      <p:sp>
        <p:nvSpPr>
          <p:cNvPr id="6" name="Slide Number Placeholder 7"/>
          <p:cNvSpPr>
            <a:spLocks noGrp="1"/>
          </p:cNvSpPr>
          <p:nvPr>
            <p:ph type="sldNum" sz="quarter" idx="12"/>
          </p:nvPr>
        </p:nvSpPr>
        <p:spPr/>
        <p:txBody>
          <a:bodyPr/>
          <a:lstStyle/>
          <a:p>
            <a:fld id="{1EDFF955-BFDE-4AE7-8A66-B12C992AB4B4}" type="slidenum">
              <a:rPr lang="en-US" altLang="en-US"/>
              <a:pPr/>
              <a:t>8</a:t>
            </a:fld>
            <a:endParaRPr lang="en-US" altLang="en-US"/>
          </a:p>
        </p:txBody>
      </p:sp>
      <p:sp>
        <p:nvSpPr>
          <p:cNvPr id="310274" name="Rectangle 2"/>
          <p:cNvSpPr>
            <a:spLocks noGrp="1" noChangeArrowheads="1"/>
          </p:cNvSpPr>
          <p:nvPr>
            <p:ph type="title"/>
          </p:nvPr>
        </p:nvSpPr>
        <p:spPr>
          <a:xfrm>
            <a:off x="381000" y="381000"/>
            <a:ext cx="8305800" cy="381000"/>
          </a:xfrm>
        </p:spPr>
        <p:txBody>
          <a:bodyPr/>
          <a:lstStyle/>
          <a:p>
            <a:r>
              <a:rPr lang="en-US" altLang="en-US" sz="3200" b="1">
                <a:solidFill>
                  <a:srgbClr val="FD1B03"/>
                </a:solidFill>
                <a:latin typeface="Tahoma" panose="020B0604030504040204" pitchFamily="34" charset="0"/>
              </a:rPr>
              <a:t>Propositional Logic</a:t>
            </a:r>
            <a:endParaRPr lang="en-US" altLang="en-US">
              <a:solidFill>
                <a:srgbClr val="FD1B03"/>
              </a:solidFill>
            </a:endParaRPr>
          </a:p>
        </p:txBody>
      </p:sp>
      <p:sp>
        <p:nvSpPr>
          <p:cNvPr id="310275" name="Rectangle 3"/>
          <p:cNvSpPr>
            <a:spLocks noGrp="1" noChangeArrowheads="1"/>
          </p:cNvSpPr>
          <p:nvPr>
            <p:ph type="body" sz="half" idx="1"/>
          </p:nvPr>
        </p:nvSpPr>
        <p:spPr>
          <a:xfrm>
            <a:off x="533400" y="1143000"/>
            <a:ext cx="8229600" cy="2209800"/>
          </a:xfrm>
        </p:spPr>
        <p:txBody>
          <a:bodyPr/>
          <a:lstStyle/>
          <a:p>
            <a:pPr algn="just">
              <a:lnSpc>
                <a:spcPct val="90000"/>
              </a:lnSpc>
              <a:buFontTx/>
              <a:buNone/>
            </a:pPr>
            <a:r>
              <a:rPr lang="en-US" altLang="en-US" sz="1800" b="1" i="1">
                <a:latin typeface="Tahoma" panose="020B0604030504040204" pitchFamily="34" charset="0"/>
              </a:rPr>
              <a:t>Propositional Logic</a:t>
            </a:r>
            <a:r>
              <a:rPr lang="en-US" altLang="en-US" sz="1800" b="1">
                <a:latin typeface="Tahoma" panose="020B0604030504040204" pitchFamily="34" charset="0"/>
              </a:rPr>
              <a:t> is the logic of compound statements built from simpler statements using so-called </a:t>
            </a:r>
            <a:r>
              <a:rPr lang="en-US" altLang="en-US" sz="1800" b="1" i="1">
                <a:latin typeface="Tahoma" panose="020B0604030504040204" pitchFamily="34" charset="0"/>
              </a:rPr>
              <a:t>Boolean</a:t>
            </a:r>
            <a:r>
              <a:rPr lang="en-US" altLang="en-US" sz="1800" b="1">
                <a:latin typeface="Tahoma" panose="020B0604030504040204" pitchFamily="34" charset="0"/>
              </a:rPr>
              <a:t> </a:t>
            </a:r>
            <a:r>
              <a:rPr lang="en-US" altLang="en-US" sz="1800" b="1" i="1">
                <a:latin typeface="Tahoma" panose="020B0604030504040204" pitchFamily="34" charset="0"/>
              </a:rPr>
              <a:t>connectives.</a:t>
            </a:r>
          </a:p>
          <a:p>
            <a:pPr algn="just">
              <a:lnSpc>
                <a:spcPct val="90000"/>
              </a:lnSpc>
              <a:buFontTx/>
              <a:buNone/>
            </a:pPr>
            <a:endParaRPr lang="en-US" altLang="en-US" sz="1800" b="1" i="1">
              <a:latin typeface="Tahoma" panose="020B0604030504040204" pitchFamily="34" charset="0"/>
            </a:endParaRPr>
          </a:p>
          <a:p>
            <a:pPr algn="just">
              <a:lnSpc>
                <a:spcPct val="90000"/>
              </a:lnSpc>
              <a:buFontTx/>
              <a:buNone/>
            </a:pPr>
            <a:r>
              <a:rPr lang="en-US" altLang="en-US" sz="1800" b="1">
                <a:latin typeface="Tahoma" panose="020B0604030504040204" pitchFamily="34" charset="0"/>
              </a:rPr>
              <a:t>Some applications in computer science:</a:t>
            </a:r>
          </a:p>
          <a:p>
            <a:pPr algn="just">
              <a:lnSpc>
                <a:spcPct val="90000"/>
              </a:lnSpc>
            </a:pPr>
            <a:r>
              <a:rPr lang="en-US" altLang="en-US" sz="1800" b="1">
                <a:solidFill>
                  <a:schemeClr val="accent2"/>
                </a:solidFill>
                <a:latin typeface="Tahoma" panose="020B0604030504040204" pitchFamily="34" charset="0"/>
              </a:rPr>
              <a:t>Design of digital electronic circuits.</a:t>
            </a:r>
          </a:p>
          <a:p>
            <a:pPr algn="just">
              <a:lnSpc>
                <a:spcPct val="90000"/>
              </a:lnSpc>
            </a:pPr>
            <a:r>
              <a:rPr lang="en-US" altLang="en-US" sz="1800" b="1">
                <a:solidFill>
                  <a:schemeClr val="accent2"/>
                </a:solidFill>
                <a:latin typeface="Tahoma" panose="020B0604030504040204" pitchFamily="34" charset="0"/>
              </a:rPr>
              <a:t>Expressing conditions in programs.</a:t>
            </a:r>
          </a:p>
          <a:p>
            <a:pPr algn="just">
              <a:lnSpc>
                <a:spcPct val="90000"/>
              </a:lnSpc>
            </a:pPr>
            <a:r>
              <a:rPr lang="en-US" altLang="en-US" sz="1800" b="1">
                <a:solidFill>
                  <a:schemeClr val="accent2"/>
                </a:solidFill>
                <a:latin typeface="Tahoma" panose="020B0604030504040204" pitchFamily="34" charset="0"/>
              </a:rPr>
              <a:t>Queries to databases &amp; search engines.</a:t>
            </a:r>
          </a:p>
        </p:txBody>
      </p:sp>
      <p:sp>
        <p:nvSpPr>
          <p:cNvPr id="310283" name="Rectangle 11"/>
          <p:cNvSpPr>
            <a:spLocks noChangeArrowheads="1"/>
          </p:cNvSpPr>
          <p:nvPr/>
        </p:nvSpPr>
        <p:spPr bwMode="auto">
          <a:xfrm>
            <a:off x="609600" y="3429000"/>
            <a:ext cx="7772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000" b="1">
                <a:latin typeface="Tahoma" panose="020B0604030504040204" pitchFamily="34" charset="0"/>
              </a:rPr>
              <a:t>Definition:  A </a:t>
            </a:r>
            <a:r>
              <a:rPr lang="en-US" altLang="en-US" sz="2000" b="1" i="1">
                <a:latin typeface="Tahoma" panose="020B0604030504040204" pitchFamily="34" charset="0"/>
              </a:rPr>
              <a:t>proposition</a:t>
            </a:r>
            <a:r>
              <a:rPr lang="en-US" altLang="en-US" sz="2000" b="1">
                <a:latin typeface="Tahoma" panose="020B0604030504040204" pitchFamily="34" charset="0"/>
              </a:rPr>
              <a:t> is simply:</a:t>
            </a:r>
          </a:p>
          <a:p>
            <a:pPr>
              <a:spcBef>
                <a:spcPct val="20000"/>
              </a:spcBef>
              <a:buFontTx/>
              <a:buChar char="•"/>
            </a:pPr>
            <a:r>
              <a:rPr lang="en-US" altLang="en-US" sz="2000" b="1">
                <a:latin typeface="Tahoma" panose="020B0604030504040204" pitchFamily="34" charset="0"/>
              </a:rPr>
              <a:t>a </a:t>
            </a:r>
            <a:r>
              <a:rPr lang="en-US" altLang="en-US" sz="2000" b="1" i="1">
                <a:latin typeface="Tahoma" panose="020B0604030504040204" pitchFamily="34" charset="0"/>
              </a:rPr>
              <a:t>statement </a:t>
            </a:r>
            <a:r>
              <a:rPr lang="en-US" altLang="en-US" sz="2000" b="1">
                <a:latin typeface="Tahoma" panose="020B0604030504040204" pitchFamily="34" charset="0"/>
              </a:rPr>
              <a:t>(</a:t>
            </a:r>
            <a:r>
              <a:rPr lang="en-US" altLang="en-US" sz="2000" b="1" i="1">
                <a:latin typeface="Tahoma" panose="020B0604030504040204" pitchFamily="34" charset="0"/>
              </a:rPr>
              <a:t>i.e.</a:t>
            </a:r>
            <a:r>
              <a:rPr lang="en-US" altLang="en-US" sz="2000" b="1">
                <a:latin typeface="Tahoma" panose="020B0604030504040204" pitchFamily="34" charset="0"/>
              </a:rPr>
              <a:t>, a declarative sentence)</a:t>
            </a:r>
            <a:r>
              <a:rPr lang="en-US" altLang="en-US" sz="2000" b="1" i="1">
                <a:latin typeface="Tahoma" panose="020B0604030504040204" pitchFamily="34" charset="0"/>
              </a:rPr>
              <a:t> </a:t>
            </a:r>
          </a:p>
          <a:p>
            <a:pPr lvl="1">
              <a:spcBef>
                <a:spcPct val="20000"/>
              </a:spcBef>
              <a:buFontTx/>
              <a:buChar char="–"/>
            </a:pPr>
            <a:r>
              <a:rPr lang="en-US" altLang="en-US" sz="2000" b="1" i="1">
                <a:latin typeface="Tahoma" panose="020B0604030504040204" pitchFamily="34" charset="0"/>
              </a:rPr>
              <a:t>with some definite meaning</a:t>
            </a:r>
            <a:endParaRPr lang="en-US" altLang="en-US" sz="2000" b="1">
              <a:latin typeface="Tahoma" panose="020B0604030504040204" pitchFamily="34" charset="0"/>
            </a:endParaRPr>
          </a:p>
          <a:p>
            <a:pPr>
              <a:spcBef>
                <a:spcPct val="20000"/>
              </a:spcBef>
              <a:buFontTx/>
              <a:buChar char="•"/>
            </a:pPr>
            <a:r>
              <a:rPr lang="en-US" altLang="en-US" sz="2000" b="1">
                <a:latin typeface="Tahoma" panose="020B0604030504040204" pitchFamily="34" charset="0"/>
              </a:rPr>
              <a:t>having a </a:t>
            </a:r>
            <a:r>
              <a:rPr lang="en-US" altLang="en-US" sz="2000" b="1" i="1">
                <a:latin typeface="Tahoma" panose="020B0604030504040204" pitchFamily="34" charset="0"/>
              </a:rPr>
              <a:t>truth value</a:t>
            </a:r>
            <a:r>
              <a:rPr lang="en-US" altLang="en-US" sz="2000" b="1">
                <a:latin typeface="Tahoma" panose="020B0604030504040204" pitchFamily="34" charset="0"/>
              </a:rPr>
              <a:t> that’s either </a:t>
            </a:r>
            <a:r>
              <a:rPr lang="en-US" altLang="en-US" sz="2000" b="1" i="1">
                <a:latin typeface="Tahoma" panose="020B0604030504040204" pitchFamily="34" charset="0"/>
              </a:rPr>
              <a:t>true</a:t>
            </a:r>
            <a:r>
              <a:rPr lang="en-US" altLang="en-US" sz="2000" b="1">
                <a:latin typeface="Tahoma" panose="020B0604030504040204" pitchFamily="34" charset="0"/>
              </a:rPr>
              <a:t> (T) or </a:t>
            </a:r>
            <a:r>
              <a:rPr lang="en-US" altLang="en-US" sz="2000" b="1" i="1">
                <a:latin typeface="Tahoma" panose="020B0604030504040204" pitchFamily="34" charset="0"/>
              </a:rPr>
              <a:t>false</a:t>
            </a:r>
            <a:r>
              <a:rPr lang="en-US" altLang="en-US" sz="2000" b="1">
                <a:latin typeface="Tahoma" panose="020B0604030504040204" pitchFamily="34" charset="0"/>
              </a:rPr>
              <a:t> (F) </a:t>
            </a:r>
          </a:p>
          <a:p>
            <a:pPr lvl="1">
              <a:spcBef>
                <a:spcPct val="20000"/>
              </a:spcBef>
              <a:buFontTx/>
              <a:buChar char="–"/>
            </a:pPr>
            <a:r>
              <a:rPr lang="en-US" altLang="en-US" sz="2000" b="1">
                <a:latin typeface="Tahoma" panose="020B0604030504040204" pitchFamily="34" charset="0"/>
              </a:rPr>
              <a:t>it is never both, neither, or somewhere “in between!”</a:t>
            </a:r>
          </a:p>
          <a:p>
            <a:pPr lvl="1">
              <a:spcBef>
                <a:spcPct val="20000"/>
              </a:spcBef>
              <a:buFontTx/>
              <a:buChar char="–"/>
            </a:pPr>
            <a:r>
              <a:rPr lang="en-US" altLang="en-US" sz="2000" b="1">
                <a:latin typeface="Tahoma" panose="020B0604030504040204" pitchFamily="34" charset="0"/>
              </a:rPr>
              <a:t>however, you might not </a:t>
            </a:r>
            <a:r>
              <a:rPr lang="en-US" altLang="en-US" sz="2000" b="1" i="1">
                <a:latin typeface="Tahoma" panose="020B0604030504040204" pitchFamily="34" charset="0"/>
              </a:rPr>
              <a:t>know</a:t>
            </a:r>
            <a:r>
              <a:rPr lang="en-US" altLang="en-US" sz="2000" b="1">
                <a:latin typeface="Tahoma" panose="020B0604030504040204" pitchFamily="34" charset="0"/>
              </a:rPr>
              <a:t> the actual truth value.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Dr. M. S. Uddin, CSE Dept, JU</a:t>
            </a:r>
          </a:p>
        </p:txBody>
      </p:sp>
      <p:sp>
        <p:nvSpPr>
          <p:cNvPr id="5" name="Slide Number Placeholder 5"/>
          <p:cNvSpPr>
            <a:spLocks noGrp="1"/>
          </p:cNvSpPr>
          <p:nvPr>
            <p:ph type="sldNum" sz="quarter" idx="12"/>
          </p:nvPr>
        </p:nvSpPr>
        <p:spPr/>
        <p:txBody>
          <a:bodyPr/>
          <a:lstStyle/>
          <a:p>
            <a:fld id="{220F2285-949D-4DB6-82CF-CFD5CD1D6DF8}" type="slidenum">
              <a:rPr lang="en-US" altLang="en-US"/>
              <a:pPr/>
              <a:t>9</a:t>
            </a:fld>
            <a:endParaRPr lang="en-US" altLang="en-US"/>
          </a:p>
        </p:txBody>
      </p:sp>
      <p:sp>
        <p:nvSpPr>
          <p:cNvPr id="314370" name="Rectangle 2"/>
          <p:cNvSpPr>
            <a:spLocks noGrp="1" noChangeArrowheads="1"/>
          </p:cNvSpPr>
          <p:nvPr>
            <p:ph type="title"/>
          </p:nvPr>
        </p:nvSpPr>
        <p:spPr>
          <a:xfrm>
            <a:off x="1066800" y="381000"/>
            <a:ext cx="7620000" cy="457200"/>
          </a:xfrm>
        </p:spPr>
        <p:txBody>
          <a:bodyPr/>
          <a:lstStyle/>
          <a:p>
            <a:r>
              <a:rPr lang="en-GB" altLang="en-US" sz="3200" b="1">
                <a:solidFill>
                  <a:srgbClr val="FD1B03"/>
                </a:solidFill>
                <a:latin typeface="Tahoma" panose="020B0604030504040204" pitchFamily="34" charset="0"/>
              </a:rPr>
              <a:t>Propositions in Propositional Logic</a:t>
            </a:r>
            <a:endParaRPr lang="en-US" altLang="en-US" sz="3200" b="1">
              <a:solidFill>
                <a:srgbClr val="FD1B03"/>
              </a:solidFill>
              <a:latin typeface="Tahoma" panose="020B0604030504040204" pitchFamily="34" charset="0"/>
            </a:endParaRPr>
          </a:p>
        </p:txBody>
      </p:sp>
      <p:sp>
        <p:nvSpPr>
          <p:cNvPr id="314371" name="Rectangle 3"/>
          <p:cNvSpPr>
            <a:spLocks noGrp="1" noChangeArrowheads="1"/>
          </p:cNvSpPr>
          <p:nvPr>
            <p:ph type="body" idx="1"/>
          </p:nvPr>
        </p:nvSpPr>
        <p:spPr>
          <a:xfrm>
            <a:off x="609600" y="1447800"/>
            <a:ext cx="8153400" cy="4114800"/>
          </a:xfrm>
        </p:spPr>
        <p:txBody>
          <a:bodyPr/>
          <a:lstStyle/>
          <a:p>
            <a:pPr marL="533400" indent="-533400" algn="just" eaLnBrk="0" hangingPunct="0">
              <a:spcBef>
                <a:spcPct val="0"/>
              </a:spcBef>
            </a:pPr>
            <a:r>
              <a:rPr lang="en-GB" altLang="en-US" sz="2000" b="1">
                <a:latin typeface="Tahoma" panose="020B0604030504040204" pitchFamily="34" charset="0"/>
                <a:cs typeface="Times New Roman" panose="02020603050405020304" pitchFamily="18" charset="0"/>
              </a:rPr>
              <a:t>Simple types of statements, called propositions, are treated as atomic building blocks for more complex statements.</a:t>
            </a:r>
            <a:endParaRPr lang="en-US" altLang="en-US" sz="2000" b="1" i="1">
              <a:latin typeface="Tahoma" panose="020B0604030504040204" pitchFamily="34" charset="0"/>
            </a:endParaRPr>
          </a:p>
          <a:p>
            <a:pPr marL="533400" indent="-533400">
              <a:buFontTx/>
              <a:buNone/>
            </a:pPr>
            <a:endParaRPr lang="en-US" altLang="en-US" sz="2000" b="1">
              <a:latin typeface="Tahoma" panose="020B0604030504040204" pitchFamily="34" charset="0"/>
            </a:endParaRPr>
          </a:p>
          <a:p>
            <a:pPr marL="533400" indent="-533400"/>
            <a:r>
              <a:rPr lang="en-US" altLang="en-US" sz="2000" b="1">
                <a:latin typeface="Tahoma" panose="020B0604030504040204" pitchFamily="34" charset="0"/>
              </a:rPr>
              <a:t>Atoms: </a:t>
            </a:r>
            <a:r>
              <a:rPr lang="en-US" altLang="en-US" sz="2000" b="1" i="1">
                <a:latin typeface="Tahoma" panose="020B0604030504040204" pitchFamily="34" charset="0"/>
              </a:rPr>
              <a:t>p</a:t>
            </a:r>
            <a:r>
              <a:rPr lang="en-US" altLang="en-US" sz="2000" b="1">
                <a:latin typeface="Tahoma" panose="020B0604030504040204" pitchFamily="34" charset="0"/>
              </a:rPr>
              <a:t>, </a:t>
            </a:r>
            <a:r>
              <a:rPr lang="en-US" altLang="en-US" sz="2000" b="1" i="1">
                <a:latin typeface="Tahoma" panose="020B0604030504040204" pitchFamily="34" charset="0"/>
              </a:rPr>
              <a:t>q</a:t>
            </a:r>
            <a:r>
              <a:rPr lang="en-US" altLang="en-US" sz="2000" b="1">
                <a:latin typeface="Tahoma" panose="020B0604030504040204" pitchFamily="34" charset="0"/>
              </a:rPr>
              <a:t>, </a:t>
            </a:r>
            <a:r>
              <a:rPr lang="en-US" altLang="en-US" sz="2000" b="1" i="1">
                <a:latin typeface="Tahoma" panose="020B0604030504040204" pitchFamily="34" charset="0"/>
              </a:rPr>
              <a:t>r</a:t>
            </a:r>
            <a:r>
              <a:rPr lang="en-US" altLang="en-US" sz="2000" b="1">
                <a:latin typeface="Tahoma" panose="020B0604030504040204" pitchFamily="34" charset="0"/>
              </a:rPr>
              <a:t>, …</a:t>
            </a:r>
            <a:br>
              <a:rPr lang="en-US" altLang="en-US" sz="2000" b="1">
                <a:latin typeface="Tahoma" panose="020B0604030504040204" pitchFamily="34" charset="0"/>
              </a:rPr>
            </a:br>
            <a:r>
              <a:rPr lang="en-US" altLang="en-US" sz="2000" b="1">
                <a:latin typeface="Tahoma" panose="020B0604030504040204" pitchFamily="34" charset="0"/>
              </a:rPr>
              <a:t>(Corresponds with simple English sentences, e.g.</a:t>
            </a:r>
            <a:br>
              <a:rPr lang="en-US" altLang="en-US" sz="2000" b="1">
                <a:latin typeface="Tahoma" panose="020B0604030504040204" pitchFamily="34" charset="0"/>
              </a:rPr>
            </a:br>
            <a:r>
              <a:rPr lang="en-US" altLang="en-US" sz="2000" b="1">
                <a:solidFill>
                  <a:schemeClr val="accent2"/>
                </a:solidFill>
                <a:latin typeface="Tahoma" panose="020B0604030504040204" pitchFamily="34" charset="0"/>
              </a:rPr>
              <a:t>`I had salad for lunch’)</a:t>
            </a:r>
            <a:r>
              <a:rPr lang="en-US" altLang="en-US" sz="2000" b="1">
                <a:latin typeface="Tahoma" panose="020B0604030504040204" pitchFamily="34" charset="0"/>
              </a:rPr>
              <a:t/>
            </a:r>
            <a:br>
              <a:rPr lang="en-US" altLang="en-US" sz="2000" b="1">
                <a:latin typeface="Tahoma" panose="020B0604030504040204" pitchFamily="34" charset="0"/>
              </a:rPr>
            </a:br>
            <a:endParaRPr lang="en-US" altLang="en-US" sz="2000" b="1">
              <a:latin typeface="Tahoma" panose="020B0604030504040204" pitchFamily="34" charset="0"/>
            </a:endParaRPr>
          </a:p>
          <a:p>
            <a:pPr marL="533400" indent="-533400"/>
            <a:r>
              <a:rPr lang="en-GB" altLang="en-US" sz="2000" b="1">
                <a:latin typeface="Tahoma" panose="020B0604030504040204" pitchFamily="34" charset="0"/>
              </a:rPr>
              <a:t>Complex propositions : built up from atoms using operators: </a:t>
            </a:r>
            <a:r>
              <a:rPr lang="en-US" altLang="en-US" sz="2000" b="1" i="1">
                <a:latin typeface="Tahoma" panose="020B0604030504040204" pitchFamily="34" charset="0"/>
                <a:sym typeface="Symbol" panose="05050102010706020507" pitchFamily="18" charset="2"/>
              </a:rPr>
              <a:t>p </a:t>
            </a:r>
            <a:r>
              <a:rPr lang="en-US" altLang="en-US" sz="2000" b="1">
                <a:latin typeface="Tahoma" panose="020B0604030504040204" pitchFamily="34" charset="0"/>
                <a:sym typeface="Symbol" panose="05050102010706020507" pitchFamily="18" charset="2"/>
              </a:rPr>
              <a:t></a:t>
            </a:r>
            <a:r>
              <a:rPr lang="en-US" altLang="en-US" sz="2000" b="1" i="1">
                <a:latin typeface="Tahoma" panose="020B0604030504040204" pitchFamily="34" charset="0"/>
                <a:sym typeface="Symbol" panose="05050102010706020507" pitchFamily="18" charset="2"/>
              </a:rPr>
              <a:t>q</a:t>
            </a:r>
            <a:r>
              <a:rPr lang="en-US" altLang="en-US" sz="2000" b="1">
                <a:latin typeface="Tahoma" panose="020B0604030504040204" pitchFamily="34" charset="0"/>
              </a:rPr>
              <a:t> </a:t>
            </a:r>
            <a:br>
              <a:rPr lang="en-US" altLang="en-US" sz="2000" b="1">
                <a:latin typeface="Tahoma" panose="020B0604030504040204" pitchFamily="34" charset="0"/>
              </a:rPr>
            </a:br>
            <a:r>
              <a:rPr lang="en-US" altLang="en-US" sz="2000" b="1">
                <a:latin typeface="Tahoma" panose="020B0604030504040204" pitchFamily="34" charset="0"/>
              </a:rPr>
              <a:t>(Corresponds with compound English sentences, e.g.,  </a:t>
            </a:r>
            <a:r>
              <a:rPr lang="en-GB" altLang="en-US" sz="2000" b="1">
                <a:solidFill>
                  <a:schemeClr val="accent2"/>
                </a:solidFill>
                <a:latin typeface="Tahoma" panose="020B0604030504040204" pitchFamily="34" charset="0"/>
              </a:rPr>
              <a:t>“</a:t>
            </a:r>
            <a:r>
              <a:rPr lang="en-US" altLang="en-US" sz="2000" b="1">
                <a:solidFill>
                  <a:schemeClr val="accent2"/>
                </a:solidFill>
                <a:latin typeface="Tahoma" panose="020B0604030504040204" pitchFamily="34" charset="0"/>
                <a:sym typeface="Symbol" panose="05050102010706020507" pitchFamily="18" charset="2"/>
              </a:rPr>
              <a:t>I had salad for lunch and</a:t>
            </a:r>
            <a:r>
              <a:rPr lang="en-US" altLang="en-US" sz="2000" b="1" i="1">
                <a:solidFill>
                  <a:schemeClr val="accent2"/>
                </a:solidFill>
                <a:latin typeface="Tahoma" panose="020B0604030504040204" pitchFamily="34" charset="0"/>
                <a:sym typeface="Symbol" panose="05050102010706020507" pitchFamily="18" charset="2"/>
              </a:rPr>
              <a:t> </a:t>
            </a:r>
            <a:r>
              <a:rPr lang="en-US" altLang="en-US" sz="2000" b="1">
                <a:solidFill>
                  <a:schemeClr val="accent2"/>
                </a:solidFill>
                <a:latin typeface="Tahoma" panose="020B0604030504040204" pitchFamily="34" charset="0"/>
                <a:sym typeface="Symbol" panose="05050102010706020507" pitchFamily="18" charset="2"/>
              </a:rPr>
              <a:t>I had steak for dinner.”)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1301</TotalTime>
  <Words>2232</Words>
  <Application>Microsoft Office PowerPoint</Application>
  <PresentationFormat>On-screen Show (4:3)</PresentationFormat>
  <Paragraphs>282</Paragraphs>
  <Slides>26</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Times New Roman</vt:lpstr>
      <vt:lpstr>Tahoma</vt:lpstr>
      <vt:lpstr>Symbol</vt:lpstr>
      <vt:lpstr>Wingdings</vt:lpstr>
      <vt:lpstr>Notebook</vt:lpstr>
      <vt:lpstr>Microsoft Word Document</vt:lpstr>
      <vt:lpstr>Foundation of Logic</vt:lpstr>
      <vt:lpstr>What is logic?</vt:lpstr>
      <vt:lpstr>Why is logic important?</vt:lpstr>
      <vt:lpstr>What is an argument?</vt:lpstr>
      <vt:lpstr>Deduction and Inference</vt:lpstr>
      <vt:lpstr>Two  examples</vt:lpstr>
      <vt:lpstr>Foundation of Logic</vt:lpstr>
      <vt:lpstr>Propositional Logic</vt:lpstr>
      <vt:lpstr>Propositions in Propositional Logic</vt:lpstr>
      <vt:lpstr>Some Popular Boolean Operators</vt:lpstr>
      <vt:lpstr>The Negation Operator</vt:lpstr>
      <vt:lpstr>The Conjunction Operator</vt:lpstr>
      <vt:lpstr>PowerPoint Presentation</vt:lpstr>
      <vt:lpstr>Nested Propositional Expressions</vt:lpstr>
      <vt:lpstr>Tautologies/Contradictions/Contigencies</vt:lpstr>
      <vt:lpstr>Logical Equivalence</vt:lpstr>
      <vt:lpstr>The Exclusive Or Operator</vt:lpstr>
      <vt:lpstr>The Implication Operator</vt:lpstr>
      <vt:lpstr>Implications between real sentences</vt:lpstr>
      <vt:lpstr>Biconditional Truth Table</vt:lpstr>
      <vt:lpstr>Converse/Contrapositive</vt:lpstr>
      <vt:lpstr>Logical Equivalences </vt:lpstr>
      <vt:lpstr>More Equivalence Laws</vt:lpstr>
      <vt:lpstr>Predicate Logic</vt:lpstr>
      <vt:lpstr>Applications of Predicate Logic</vt:lpstr>
      <vt:lpstr>Propositional/Predicate logic</vt:lpstr>
    </vt:vector>
  </TitlesOfParts>
  <Company>fsoft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fozlul</dc:creator>
  <cp:lastModifiedBy>User</cp:lastModifiedBy>
  <cp:revision>340</cp:revision>
  <dcterms:created xsi:type="dcterms:W3CDTF">2003-05-18T06:34:08Z</dcterms:created>
  <dcterms:modified xsi:type="dcterms:W3CDTF">2022-06-30T08:52:10Z</dcterms:modified>
</cp:coreProperties>
</file>