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"/>
  </p:notesMasterIdLst>
  <p:sldIdLst>
    <p:sldId id="417" r:id="rId2"/>
    <p:sldId id="418" r:id="rId3"/>
    <p:sldId id="419" r:id="rId4"/>
    <p:sldId id="421" r:id="rId5"/>
    <p:sldId id="420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D1B0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 autoAdjust="0"/>
    <p:restoredTop sz="94660"/>
  </p:normalViewPr>
  <p:slideViewPr>
    <p:cSldViewPr>
      <p:cViewPr varScale="1">
        <p:scale>
          <a:sx n="75" d="100"/>
          <a:sy n="75" d="100"/>
        </p:scale>
        <p:origin x="168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5" Type="http://schemas.openxmlformats.org/officeDocument/2006/relationships/slide" Target="slides/slide5.xml"/><Relationship Id="rId4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891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196368B-B5E6-4E0C-81D6-F546E6528C9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F05465-CBE0-4E60-A7BC-8423FF4ECA8E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615426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04900" y="652463"/>
            <a:ext cx="4646613" cy="34845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542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28688" y="4354513"/>
            <a:ext cx="5000625" cy="4137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6493" tIns="43247" rIns="86493" bIns="43247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B46941-1422-4456-8928-30FEA4583929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617474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04900" y="652463"/>
            <a:ext cx="4646613" cy="34845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747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28688" y="4354513"/>
            <a:ext cx="5000625" cy="4137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6493" tIns="43247" rIns="86493" bIns="43247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0CF96A-89AC-4797-A4F4-CD5879F15B0F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619522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04900" y="652463"/>
            <a:ext cx="4646613" cy="34845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952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28688" y="4354513"/>
            <a:ext cx="5000625" cy="4137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6493" tIns="43247" rIns="86493" bIns="43247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DC0901-2AE7-434C-86D3-DEF35706EBFF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623618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04900" y="652463"/>
            <a:ext cx="4646613" cy="34845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361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28688" y="4354513"/>
            <a:ext cx="5000625" cy="4137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6493" tIns="43247" rIns="86493" bIns="43247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699401-B86E-477F-A8BB-944CC2920F6A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621570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04900" y="652463"/>
            <a:ext cx="4646613" cy="34845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157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28688" y="4354513"/>
            <a:ext cx="5000625" cy="4137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6493" tIns="43247" rIns="86493" bIns="43247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 descr="Canvas"/>
          <p:cNvSpPr>
            <a:spLocks noChangeArrowheads="1"/>
          </p:cNvSpPr>
          <p:nvPr/>
        </p:nvSpPr>
        <p:spPr bwMode="white">
          <a:xfrm>
            <a:off x="528638" y="201613"/>
            <a:ext cx="8397875" cy="64674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altLang="en-US"/>
          </a:p>
        </p:txBody>
      </p:sp>
      <p:pic>
        <p:nvPicPr>
          <p:cNvPr id="19459" name="Picture 3" descr="A:\minispi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50800"/>
            <a:ext cx="11811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60" name="Rectangle 4" descr="Canvas"/>
          <p:cNvSpPr>
            <a:spLocks noChangeArrowheads="1"/>
          </p:cNvSpPr>
          <p:nvPr/>
        </p:nvSpPr>
        <p:spPr bwMode="white">
          <a:xfrm>
            <a:off x="596900" y="4130675"/>
            <a:ext cx="1041400" cy="457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en-US"/>
          </a:p>
        </p:txBody>
      </p:sp>
      <p:pic>
        <p:nvPicPr>
          <p:cNvPr id="19461" name="Picture 5" descr="A:\minispi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9"/>
          <a:stretch>
            <a:fillRect/>
          </a:stretch>
        </p:blipFill>
        <p:spPr bwMode="ltGray">
          <a:xfrm>
            <a:off x="0" y="4222750"/>
            <a:ext cx="11811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14400" y="20574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25600" y="3886200"/>
            <a:ext cx="64008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19464" name="Rectangle 8"/>
          <p:cNvSpPr>
            <a:spLocks noGrp="1" noChangeArrowheads="1"/>
          </p:cNvSpPr>
          <p:nvPr>
            <p:ph type="dt" sz="quarter" idx="2"/>
          </p:nvPr>
        </p:nvSpPr>
        <p:spPr>
          <a:xfrm>
            <a:off x="10842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9465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3522663" y="6096000"/>
            <a:ext cx="2895600" cy="457200"/>
          </a:xfrm>
        </p:spPr>
        <p:txBody>
          <a:bodyPr/>
          <a:lstStyle>
            <a:lvl1pPr>
              <a:defRPr b="0">
                <a:latin typeface="+mn-lt"/>
              </a:defRPr>
            </a:lvl1pPr>
          </a:lstStyle>
          <a:p>
            <a:r>
              <a:rPr lang="en-US" altLang="en-US"/>
              <a:t>Dr. M. S. Uddin, CSE Dept, JU</a:t>
            </a:r>
          </a:p>
        </p:txBody>
      </p:sp>
      <p:sp>
        <p:nvSpPr>
          <p:cNvPr id="19466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51663" y="6096000"/>
            <a:ext cx="1905000" cy="457200"/>
          </a:xfrm>
        </p:spPr>
        <p:txBody>
          <a:bodyPr/>
          <a:lstStyle>
            <a:lvl1pPr>
              <a:defRPr b="0"/>
            </a:lvl1pPr>
          </a:lstStyle>
          <a:p>
            <a:fld id="{4BD13578-E5D6-4546-971A-F313666A343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Dr. M. S. Uddin, CSE Dept, JU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3194E9-12D3-492A-814C-F1EA8BA353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8338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81000"/>
            <a:ext cx="5562600" cy="5486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Dr. M. S. Uddin, CSE Dept, JU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CB27F3-EB4A-47B0-9F8B-0FF71F25B9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692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Dr. M. S. Uddin, CSE Dept, JU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62068E-8861-4ACA-9DCA-0E5189D6FA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8524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Dr. M. S. Uddin, CSE Dept, JU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E3144E-3836-45B2-B6F3-1B8E2B0674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2798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752600"/>
            <a:ext cx="37338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Dr. M. S. Uddin, CSE Dept, JU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47148A-58B2-449A-869E-F8AD17D719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6130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Dr. M. S. Uddin, CSE Dept, JU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31CF2A-C6D3-4BBB-86DA-5CFC22F4F5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9375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Dr. M. S. Uddin, CSE Dept, JU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611EEA-DA4D-436D-B761-03699740C7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9693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Dr. M. S. Uddin, CSE Dept, JU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53633-88E1-4A49-90FE-411949280D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5876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Dr. M. S. Uddin, CSE Dept, JU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46D4B2-C6E9-4D7A-A405-ED1655C078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2140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Dr. M. S. Uddin, CSE Dept, JU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094C31-F61A-4814-8466-6B21296094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4672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ltGray">
          <a:xfrm>
            <a:off x="228600" y="228600"/>
            <a:ext cx="8686800" cy="6391275"/>
          </a:xfrm>
          <a:prstGeom prst="rect">
            <a:avLst/>
          </a:prstGeom>
          <a:solidFill>
            <a:srgbClr val="EDE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altLang="en-US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81000"/>
            <a:ext cx="762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752600"/>
            <a:ext cx="762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844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4413" y="61071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618288"/>
            <a:ext cx="2895600" cy="23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latin typeface="Tahoma" panose="020B0604030504040204" pitchFamily="34" charset="0"/>
              </a:defRPr>
            </a:lvl1pPr>
          </a:lstStyle>
          <a:p>
            <a:r>
              <a:rPr lang="en-US" altLang="en-US"/>
              <a:t>Dr. M. S. Uddin, CSE Dept, JU</a:t>
            </a:r>
          </a:p>
        </p:txBody>
      </p:sp>
      <p:sp>
        <p:nvSpPr>
          <p:cNvPr id="1844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73900" y="6616700"/>
            <a:ext cx="1905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fld id="{18AFAE0D-B16E-4FAD-A152-E99ABC169F2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CSE Dept, JU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856F-F5FD-47B5-994C-13947F2ABB45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153400" cy="914400"/>
          </a:xfrm>
        </p:spPr>
        <p:txBody>
          <a:bodyPr/>
          <a:lstStyle/>
          <a:p>
            <a:r>
              <a:rPr lang="en-US" altLang="en-US" sz="3200" b="1">
                <a:solidFill>
                  <a:srgbClr val="FD1B03"/>
                </a:solidFill>
                <a:latin typeface="Tahoma" panose="020B0604030504040204" pitchFamily="34" charset="0"/>
              </a:rPr>
              <a:t>Prolog (Programming in Logic)</a:t>
            </a:r>
          </a:p>
        </p:txBody>
      </p:sp>
      <p:sp>
        <p:nvSpPr>
          <p:cNvPr id="614403" name="Rectangle 3"/>
          <p:cNvSpPr>
            <a:spLocks noChangeArrowheads="1"/>
          </p:cNvSpPr>
          <p:nvPr/>
        </p:nvSpPr>
        <p:spPr bwMode="auto">
          <a:xfrm>
            <a:off x="609600" y="1371600"/>
            <a:ext cx="80772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20000"/>
              </a:spcBef>
              <a:buFontTx/>
              <a:buChar char="•"/>
            </a:pPr>
            <a:r>
              <a:rPr lang="en-US" altLang="en-US" sz="2000">
                <a:latin typeface="Tahoma" panose="020B0604030504040204" pitchFamily="34" charset="0"/>
                <a:sym typeface="Symbol" panose="05050102010706020507" pitchFamily="18" charset="2"/>
              </a:rPr>
              <a:t>Prolog is a programming language (developed in 1970 by Alain Colmerauer) based on the resolution principle	.</a:t>
            </a:r>
          </a:p>
          <a:p>
            <a:pPr algn="just">
              <a:spcBef>
                <a:spcPct val="20000"/>
              </a:spcBef>
              <a:buFontTx/>
              <a:buChar char="•"/>
            </a:pPr>
            <a:r>
              <a:rPr lang="en-US" altLang="en-US" sz="2000">
                <a:latin typeface="Tahoma" panose="020B0604030504040204" pitchFamily="34" charset="0"/>
                <a:sym typeface="Symbol" panose="05050102010706020507" pitchFamily="18" charset="2"/>
              </a:rPr>
              <a:t>It uses the syntax of predicate logic to perform symbolic and logical computations.	</a:t>
            </a:r>
          </a:p>
          <a:p>
            <a:pPr algn="just">
              <a:spcBef>
                <a:spcPct val="20000"/>
              </a:spcBef>
              <a:buFontTx/>
              <a:buChar char="•"/>
            </a:pPr>
            <a:r>
              <a:rPr lang="en-US" altLang="en-US" sz="2000">
                <a:latin typeface="Tahoma" panose="020B0604030504040204" pitchFamily="34" charset="0"/>
                <a:sym typeface="Symbol" panose="05050102010706020507" pitchFamily="18" charset="2"/>
              </a:rPr>
              <a:t>Programming is accomplished by creating a database of facts and rules about objects, their properties, and their relationships to other objects.</a:t>
            </a:r>
          </a:p>
          <a:p>
            <a:pPr algn="just">
              <a:spcBef>
                <a:spcPct val="20000"/>
              </a:spcBef>
              <a:buFontTx/>
              <a:buChar char="•"/>
            </a:pPr>
            <a:r>
              <a:rPr lang="en-US" altLang="en-US" sz="2000">
                <a:latin typeface="Tahoma" panose="020B0604030504040204" pitchFamily="34" charset="0"/>
                <a:sym typeface="Symbol" panose="05050102010706020507" pitchFamily="18" charset="2"/>
              </a:rPr>
              <a:t>Queries can be posed about objects and valid conclusions will be determined and returned by the program.</a:t>
            </a:r>
          </a:p>
          <a:p>
            <a:pPr algn="just">
              <a:spcBef>
                <a:spcPct val="20000"/>
              </a:spcBef>
              <a:buFontTx/>
              <a:buChar char="•"/>
            </a:pPr>
            <a:r>
              <a:rPr lang="en-US" altLang="en-US" sz="2000">
                <a:latin typeface="Tahoma" panose="020B0604030504040204" pitchFamily="34" charset="0"/>
                <a:sym typeface="Symbol" panose="05050102010706020507" pitchFamily="18" charset="2"/>
              </a:rPr>
              <a:t>Responses to user queries are determined through a form of inferencing control known as resolution.      </a:t>
            </a:r>
            <a:endParaRPr lang="en-US" altLang="en-US" sz="2000" i="1">
              <a:latin typeface="Tahoma" panose="020B0604030504040204" pitchFamily="34" charset="0"/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lang="en-US" altLang="en-US" sz="2000" i="1">
                <a:latin typeface="Tahoma" panose="020B0604030504040204" pitchFamily="34" charset="0"/>
                <a:sym typeface="Symbol" panose="05050102010706020507" pitchFamily="18" charset="2"/>
              </a:rPr>
              <a:t>		</a:t>
            </a:r>
            <a:endParaRPr lang="en-US" altLang="en-US" sz="2000">
              <a:latin typeface="Tahoma" panose="020B060403050404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CSE Dept, JU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3934-DB09-4ABC-9527-39AC4E6532EA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153400" cy="914400"/>
          </a:xfrm>
        </p:spPr>
        <p:txBody>
          <a:bodyPr/>
          <a:lstStyle/>
          <a:p>
            <a:r>
              <a:rPr lang="en-US" altLang="en-US" sz="3200" b="1">
                <a:solidFill>
                  <a:srgbClr val="FD1B03"/>
                </a:solidFill>
                <a:latin typeface="Tahoma" panose="020B0604030504040204" pitchFamily="34" charset="0"/>
              </a:rPr>
              <a:t>Prolog (Programming in Logic) Cont.</a:t>
            </a:r>
          </a:p>
        </p:txBody>
      </p:sp>
      <p:sp>
        <p:nvSpPr>
          <p:cNvPr id="616451" name="Rectangle 3"/>
          <p:cNvSpPr>
            <a:spLocks noChangeArrowheads="1"/>
          </p:cNvSpPr>
          <p:nvPr/>
        </p:nvSpPr>
        <p:spPr bwMode="auto">
          <a:xfrm>
            <a:off x="609600" y="1219200"/>
            <a:ext cx="80772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20000"/>
              </a:spcBef>
              <a:buFontTx/>
              <a:buChar char="•"/>
            </a:pPr>
            <a:r>
              <a:rPr lang="en-US" altLang="en-US" sz="2000">
                <a:latin typeface="Tahoma" panose="020B0604030504040204" pitchFamily="34" charset="0"/>
                <a:sym typeface="Symbol" panose="05050102010706020507" pitchFamily="18" charset="2"/>
              </a:rPr>
              <a:t>Facts in Prolog are declared with predicates and constants written in lowercase letters.</a:t>
            </a:r>
          </a:p>
          <a:p>
            <a:pPr algn="just">
              <a:spcBef>
                <a:spcPct val="20000"/>
              </a:spcBef>
              <a:buFontTx/>
              <a:buChar char="•"/>
            </a:pPr>
            <a:r>
              <a:rPr lang="en-US" altLang="en-US" sz="2000">
                <a:latin typeface="Tahoma" panose="020B0604030504040204" pitchFamily="34" charset="0"/>
                <a:sym typeface="Symbol" panose="05050102010706020507" pitchFamily="18" charset="2"/>
              </a:rPr>
              <a:t>The arguments of predicates are enclosed in parentheses and separated with commas. For example,</a:t>
            </a:r>
          </a:p>
          <a:p>
            <a:pPr algn="just">
              <a:spcBef>
                <a:spcPct val="20000"/>
              </a:spcBef>
            </a:pPr>
            <a:r>
              <a:rPr lang="en-US" altLang="en-US" sz="2000">
                <a:latin typeface="Tahoma" panose="020B0604030504040204" pitchFamily="34" charset="0"/>
                <a:sym typeface="Symbol" panose="05050102010706020507" pitchFamily="18" charset="2"/>
              </a:rPr>
              <a:t>            sister(sue, bill).</a:t>
            </a:r>
          </a:p>
          <a:p>
            <a:pPr algn="just">
              <a:spcBef>
                <a:spcPct val="20000"/>
              </a:spcBef>
            </a:pPr>
            <a:r>
              <a:rPr lang="en-US" altLang="en-US" sz="2000">
                <a:latin typeface="Tahoma" panose="020B0604030504040204" pitchFamily="34" charset="0"/>
                <a:sym typeface="Symbol" panose="05050102010706020507" pitchFamily="18" charset="2"/>
              </a:rPr>
              <a:t>            parent(ann,sam). </a:t>
            </a:r>
          </a:p>
          <a:p>
            <a:pPr algn="just">
              <a:spcBef>
                <a:spcPct val="20000"/>
              </a:spcBef>
            </a:pPr>
            <a:r>
              <a:rPr lang="en-US" altLang="en-US" sz="2000">
                <a:latin typeface="Tahoma" panose="020B0604030504040204" pitchFamily="34" charset="0"/>
                <a:sym typeface="Symbol" panose="05050102010706020507" pitchFamily="18" charset="2"/>
              </a:rPr>
              <a:t>            parent(joe,ann).</a:t>
            </a:r>
          </a:p>
          <a:p>
            <a:pPr algn="just">
              <a:spcBef>
                <a:spcPct val="20000"/>
              </a:spcBef>
            </a:pPr>
            <a:r>
              <a:rPr lang="en-US" altLang="en-US" sz="2000">
                <a:latin typeface="Tahoma" panose="020B0604030504040204" pitchFamily="34" charset="0"/>
                <a:sym typeface="Symbol" panose="05050102010706020507" pitchFamily="18" charset="2"/>
              </a:rPr>
              <a:t>            male(joe).</a:t>
            </a:r>
          </a:p>
          <a:p>
            <a:pPr algn="just">
              <a:spcBef>
                <a:spcPct val="20000"/>
              </a:spcBef>
            </a:pPr>
            <a:r>
              <a:rPr lang="en-US" altLang="en-US" sz="2000">
                <a:latin typeface="Tahoma" panose="020B0604030504040204" pitchFamily="34" charset="0"/>
                <a:sym typeface="Symbol" panose="05050102010706020507" pitchFamily="18" charset="2"/>
              </a:rPr>
              <a:t>            female(ann).</a:t>
            </a:r>
          </a:p>
          <a:p>
            <a:pPr algn="just">
              <a:spcBef>
                <a:spcPct val="20000"/>
              </a:spcBef>
              <a:buFontTx/>
              <a:buChar char="•"/>
            </a:pPr>
            <a:r>
              <a:rPr lang="en-US" altLang="en-US" sz="2000">
                <a:latin typeface="Tahoma" panose="020B0604030504040204" pitchFamily="34" charset="0"/>
                <a:sym typeface="Symbol" panose="05050102010706020507" pitchFamily="18" charset="2"/>
              </a:rPr>
              <a:t>Rules in Prolog are composed of a condition “if” part and a conclusion “then” part separated by the symbol “:-”</a:t>
            </a:r>
          </a:p>
          <a:p>
            <a:pPr algn="just">
              <a:spcBef>
                <a:spcPct val="20000"/>
              </a:spcBef>
              <a:buFontTx/>
              <a:buChar char="•"/>
            </a:pPr>
            <a:r>
              <a:rPr lang="en-US" altLang="en-US" sz="2000">
                <a:latin typeface="Tahoma" panose="020B0604030504040204" pitchFamily="34" charset="0"/>
                <a:sym typeface="Symbol" panose="05050102010706020507" pitchFamily="18" charset="2"/>
              </a:rPr>
              <a:t>Rules are used to represent general relations which hold when all of the conditions in the “if” part are satisfied.</a:t>
            </a:r>
          </a:p>
          <a:p>
            <a:pPr algn="just">
              <a:spcBef>
                <a:spcPct val="20000"/>
              </a:spcBef>
              <a:buFontTx/>
              <a:buChar char="•"/>
            </a:pPr>
            <a:r>
              <a:rPr lang="en-US" altLang="en-US" sz="2000">
                <a:latin typeface="Tahoma" panose="020B0604030504040204" pitchFamily="34" charset="0"/>
                <a:sym typeface="Symbol" panose="05050102010706020507" pitchFamily="18" charset="2"/>
              </a:rPr>
              <a:t>Rules may contain variables, which must begin with uppercase letters.</a:t>
            </a:r>
          </a:p>
          <a:p>
            <a:pPr>
              <a:spcBef>
                <a:spcPct val="20000"/>
              </a:spcBef>
            </a:pPr>
            <a:r>
              <a:rPr lang="en-US" altLang="en-US" sz="2000">
                <a:latin typeface="Tahoma" panose="020B0604030504040204" pitchFamily="34" charset="0"/>
                <a:sym typeface="Symbol" panose="05050102010706020507" pitchFamily="18" charset="2"/>
              </a:rPr>
              <a:t>	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CSE Dept, JU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0DF0-3D41-464B-ACFB-5A01F29E7B35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153400" cy="914400"/>
          </a:xfrm>
        </p:spPr>
        <p:txBody>
          <a:bodyPr/>
          <a:lstStyle/>
          <a:p>
            <a:r>
              <a:rPr lang="en-US" altLang="en-US" sz="3200" b="1">
                <a:solidFill>
                  <a:srgbClr val="FD1B03"/>
                </a:solidFill>
                <a:latin typeface="Tahoma" panose="020B0604030504040204" pitchFamily="34" charset="0"/>
              </a:rPr>
              <a:t>Prolog (Programming in Logic) Cont.</a:t>
            </a:r>
          </a:p>
        </p:txBody>
      </p:sp>
      <p:sp>
        <p:nvSpPr>
          <p:cNvPr id="618499" name="Rectangle 3"/>
          <p:cNvSpPr>
            <a:spLocks noChangeArrowheads="1"/>
          </p:cNvSpPr>
          <p:nvPr/>
        </p:nvSpPr>
        <p:spPr bwMode="auto">
          <a:xfrm>
            <a:off x="609600" y="1219200"/>
            <a:ext cx="80772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000">
                <a:latin typeface="Tahoma" panose="020B0604030504040204" pitchFamily="34" charset="0"/>
                <a:sym typeface="Symbol" panose="05050102010706020507" pitchFamily="18" charset="2"/>
              </a:rPr>
              <a:t>Example of  a Rule in Prolog:</a:t>
            </a:r>
          </a:p>
          <a:p>
            <a:pPr>
              <a:spcBef>
                <a:spcPct val="20000"/>
              </a:spcBef>
            </a:pPr>
            <a:r>
              <a:rPr lang="en-US" altLang="en-US" sz="2000">
                <a:latin typeface="Tahoma" panose="020B0604030504040204" pitchFamily="34" charset="0"/>
                <a:sym typeface="Symbol" panose="05050102010706020507" pitchFamily="18" charset="2"/>
              </a:rPr>
              <a:t>grandfather(X,Z):- parent(X,Y), parent(Y,Z), male(X).		</a:t>
            </a:r>
          </a:p>
        </p:txBody>
      </p:sp>
      <p:sp>
        <p:nvSpPr>
          <p:cNvPr id="618500" name="AutoShape 4"/>
          <p:cNvSpPr>
            <a:spLocks/>
          </p:cNvSpPr>
          <p:nvPr/>
        </p:nvSpPr>
        <p:spPr bwMode="auto">
          <a:xfrm rot="16200000">
            <a:off x="4381500" y="571500"/>
            <a:ext cx="533400" cy="3352800"/>
          </a:xfrm>
          <a:prstGeom prst="leftBrace">
            <a:avLst>
              <a:gd name="adj1" fmla="val 5238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501" name="AutoShape 5"/>
          <p:cNvSpPr>
            <a:spLocks/>
          </p:cNvSpPr>
          <p:nvPr/>
        </p:nvSpPr>
        <p:spPr bwMode="auto">
          <a:xfrm rot="16200000">
            <a:off x="1447800" y="1447800"/>
            <a:ext cx="381000" cy="1600200"/>
          </a:xfrm>
          <a:prstGeom prst="leftBrace">
            <a:avLst>
              <a:gd name="adj1" fmla="val 3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502" name="Text Box 6"/>
          <p:cNvSpPr txBox="1">
            <a:spLocks noChangeArrowheads="1"/>
          </p:cNvSpPr>
          <p:nvPr/>
        </p:nvSpPr>
        <p:spPr bwMode="auto">
          <a:xfrm>
            <a:off x="914400" y="2362200"/>
            <a:ext cx="1571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Conclusion</a:t>
            </a:r>
          </a:p>
        </p:txBody>
      </p:sp>
      <p:sp>
        <p:nvSpPr>
          <p:cNvPr id="618503" name="Text Box 7"/>
          <p:cNvSpPr txBox="1">
            <a:spLocks noChangeArrowheads="1"/>
          </p:cNvSpPr>
          <p:nvPr/>
        </p:nvSpPr>
        <p:spPr bwMode="auto">
          <a:xfrm>
            <a:off x="3429000" y="25908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618504" name="Text Box 8"/>
          <p:cNvSpPr txBox="1">
            <a:spLocks noChangeArrowheads="1"/>
          </p:cNvSpPr>
          <p:nvPr/>
        </p:nvSpPr>
        <p:spPr bwMode="auto">
          <a:xfrm>
            <a:off x="3962400" y="2438400"/>
            <a:ext cx="1401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Condition</a:t>
            </a:r>
          </a:p>
        </p:txBody>
      </p:sp>
      <p:sp>
        <p:nvSpPr>
          <p:cNvPr id="618505" name="Text Box 9"/>
          <p:cNvSpPr txBox="1">
            <a:spLocks noChangeArrowheads="1"/>
          </p:cNvSpPr>
          <p:nvPr/>
        </p:nvSpPr>
        <p:spPr bwMode="auto">
          <a:xfrm>
            <a:off x="762000" y="3352800"/>
            <a:ext cx="7772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Queries: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?-grandfather(X,Y)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X=joe, Y=sam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CSE Dept, JU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ED3A-3340-4930-B6C2-54DE82B32760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153400" cy="457200"/>
          </a:xfrm>
        </p:spPr>
        <p:txBody>
          <a:bodyPr/>
          <a:lstStyle/>
          <a:p>
            <a:r>
              <a:rPr lang="en-US" altLang="en-US" sz="3200" b="1">
                <a:solidFill>
                  <a:srgbClr val="FD1B03"/>
                </a:solidFill>
                <a:latin typeface="Tahoma" panose="020B0604030504040204" pitchFamily="34" charset="0"/>
              </a:rPr>
              <a:t>Monkey-Banana problem</a:t>
            </a:r>
          </a:p>
        </p:txBody>
      </p:sp>
      <p:sp>
        <p:nvSpPr>
          <p:cNvPr id="622596" name="Rectangle 4"/>
          <p:cNvSpPr>
            <a:spLocks noChangeArrowheads="1"/>
          </p:cNvSpPr>
          <p:nvPr/>
        </p:nvSpPr>
        <p:spPr bwMode="auto">
          <a:xfrm>
            <a:off x="381000" y="990600"/>
            <a:ext cx="3962400" cy="5091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b="1"/>
              <a:t>% Author: M. S. Uddin   % Date: 7/13/2006</a:t>
            </a:r>
          </a:p>
          <a:p>
            <a:pPr>
              <a:spcBef>
                <a:spcPct val="50000"/>
              </a:spcBef>
            </a:pPr>
            <a:r>
              <a:rPr lang="en-US" altLang="en-US" sz="1400" b="1"/>
              <a:t>% Monkey and bananas problem</a:t>
            </a:r>
          </a:p>
          <a:p>
            <a:pPr>
              <a:spcBef>
                <a:spcPct val="50000"/>
              </a:spcBef>
            </a:pPr>
            <a:r>
              <a:rPr lang="en-US" altLang="en-US" sz="1400" b="1"/>
              <a:t>% Constants</a:t>
            </a:r>
          </a:p>
          <a:p>
            <a:pPr>
              <a:spcBef>
                <a:spcPct val="50000"/>
              </a:spcBef>
            </a:pPr>
            <a:r>
              <a:rPr lang="en-US" altLang="en-US" sz="1400" b="1"/>
              <a:t>% {floor, chair, monkey, bananas}</a:t>
            </a:r>
          </a:p>
          <a:p>
            <a:pPr>
              <a:spcBef>
                <a:spcPct val="50000"/>
              </a:spcBef>
            </a:pPr>
            <a:r>
              <a:rPr lang="en-US" altLang="en-US" sz="1400" b="1"/>
              <a:t>% Variables</a:t>
            </a:r>
          </a:p>
          <a:p>
            <a:pPr>
              <a:spcBef>
                <a:spcPct val="50000"/>
              </a:spcBef>
            </a:pPr>
            <a:r>
              <a:rPr lang="en-US" altLang="en-US" sz="1400" b="1"/>
              <a:t>% {X, Y, Z}</a:t>
            </a:r>
          </a:p>
          <a:p>
            <a:pPr>
              <a:spcBef>
                <a:spcPct val="50000"/>
              </a:spcBef>
            </a:pPr>
            <a:r>
              <a:rPr lang="en-US" altLang="en-US" sz="1400" b="1"/>
              <a:t>% Predicates</a:t>
            </a:r>
          </a:p>
          <a:p>
            <a:pPr>
              <a:spcBef>
                <a:spcPct val="50000"/>
              </a:spcBef>
            </a:pPr>
            <a:r>
              <a:rPr lang="en-US" altLang="en-US" sz="1400" b="1"/>
              <a:t>% {canreach(X,Y)     ; X can reach Y</a:t>
            </a:r>
          </a:p>
          <a:p>
            <a:pPr>
              <a:spcBef>
                <a:spcPct val="50000"/>
              </a:spcBef>
            </a:pPr>
            <a:r>
              <a:rPr lang="en-US" altLang="en-US" sz="1400" b="1"/>
              <a:t>% dexterous(X)       ; X is a dexterous animal</a:t>
            </a:r>
          </a:p>
          <a:p>
            <a:pPr>
              <a:spcBef>
                <a:spcPct val="50000"/>
              </a:spcBef>
            </a:pPr>
            <a:r>
              <a:rPr lang="en-US" altLang="en-US" sz="1400" b="1"/>
              <a:t>% near(X,Y)          ; X is near to Y</a:t>
            </a:r>
          </a:p>
          <a:p>
            <a:pPr>
              <a:spcBef>
                <a:spcPct val="50000"/>
              </a:spcBef>
            </a:pPr>
            <a:r>
              <a:rPr lang="en-US" altLang="en-US" sz="1400" b="1"/>
              <a:t>% geton(X,Y)         ; X can get on Y</a:t>
            </a:r>
          </a:p>
          <a:p>
            <a:pPr>
              <a:spcBef>
                <a:spcPct val="50000"/>
              </a:spcBef>
            </a:pPr>
            <a:r>
              <a:rPr lang="en-US" altLang="en-US" sz="1400" b="1"/>
              <a:t>% under(X,Y)         ; X is under Y</a:t>
            </a:r>
          </a:p>
          <a:p>
            <a:pPr>
              <a:spcBef>
                <a:spcPct val="50000"/>
              </a:spcBef>
            </a:pPr>
            <a:r>
              <a:rPr lang="en-US" altLang="en-US" sz="1400" b="1"/>
              <a:t>% tall(X)            ; X is tall</a:t>
            </a:r>
          </a:p>
          <a:p>
            <a:pPr>
              <a:spcBef>
                <a:spcPct val="50000"/>
              </a:spcBef>
            </a:pPr>
            <a:r>
              <a:rPr lang="en-US" altLang="en-US" sz="1400" b="1"/>
              <a:t>% inroom(X)          ; X is in the room</a:t>
            </a:r>
          </a:p>
          <a:p>
            <a:pPr>
              <a:spcBef>
                <a:spcPct val="50000"/>
              </a:spcBef>
            </a:pPr>
            <a:r>
              <a:rPr lang="en-US" altLang="en-US" sz="1400" b="1"/>
              <a:t>% canmove(X,Y,Z)     ; X can move Y near Z</a:t>
            </a:r>
          </a:p>
          <a:p>
            <a:pPr>
              <a:spcBef>
                <a:spcPct val="50000"/>
              </a:spcBef>
            </a:pPr>
            <a:r>
              <a:rPr lang="en-US" altLang="en-US" sz="1400" b="1"/>
              <a:t>% canclimb(X,Y)      ; X can climb onto Y</a:t>
            </a:r>
          </a:p>
        </p:txBody>
      </p:sp>
      <p:sp>
        <p:nvSpPr>
          <p:cNvPr id="622597" name="Rectangle 5"/>
          <p:cNvSpPr>
            <a:spLocks noChangeArrowheads="1"/>
          </p:cNvSpPr>
          <p:nvPr/>
        </p:nvSpPr>
        <p:spPr bwMode="auto">
          <a:xfrm>
            <a:off x="4648200" y="990600"/>
            <a:ext cx="4191000" cy="5091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b="1"/>
              <a:t>% Axioms:</a:t>
            </a:r>
          </a:p>
          <a:p>
            <a:pPr>
              <a:spcBef>
                <a:spcPct val="50000"/>
              </a:spcBef>
            </a:pPr>
            <a:r>
              <a:rPr lang="en-US" altLang="en-US" sz="1400" b="1"/>
              <a:t>inroom(bananas).</a:t>
            </a:r>
          </a:p>
          <a:p>
            <a:pPr>
              <a:spcBef>
                <a:spcPct val="50000"/>
              </a:spcBef>
            </a:pPr>
            <a:r>
              <a:rPr lang="en-US" altLang="en-US" sz="1400" b="1"/>
              <a:t>inroom(chair).</a:t>
            </a:r>
          </a:p>
          <a:p>
            <a:pPr>
              <a:spcBef>
                <a:spcPct val="50000"/>
              </a:spcBef>
            </a:pPr>
            <a:r>
              <a:rPr lang="en-US" altLang="en-US" sz="1400" b="1"/>
              <a:t>inroom(monkey).</a:t>
            </a:r>
          </a:p>
          <a:p>
            <a:pPr>
              <a:spcBef>
                <a:spcPct val="50000"/>
              </a:spcBef>
            </a:pPr>
            <a:r>
              <a:rPr lang="en-US" altLang="en-US" sz="1400" b="1"/>
              <a:t>dexterous(monkey).</a:t>
            </a:r>
          </a:p>
          <a:p>
            <a:pPr>
              <a:spcBef>
                <a:spcPct val="50000"/>
              </a:spcBef>
            </a:pPr>
            <a:r>
              <a:rPr lang="en-US" altLang="en-US" sz="1400" b="1"/>
              <a:t>tall(chair).</a:t>
            </a:r>
          </a:p>
          <a:p>
            <a:pPr>
              <a:spcBef>
                <a:spcPct val="50000"/>
              </a:spcBef>
            </a:pPr>
            <a:r>
              <a:rPr lang="en-US" altLang="en-US" sz="1400" b="1"/>
              <a:t>canmove(monkey,chair,bananas).</a:t>
            </a:r>
          </a:p>
          <a:p>
            <a:pPr>
              <a:spcBef>
                <a:spcPct val="50000"/>
              </a:spcBef>
            </a:pPr>
            <a:r>
              <a:rPr lang="en-US" altLang="en-US" sz="1400" b="1"/>
              <a:t>canclimb(monkey,chair).</a:t>
            </a:r>
          </a:p>
          <a:p>
            <a:pPr>
              <a:spcBef>
                <a:spcPct val="50000"/>
              </a:spcBef>
            </a:pPr>
            <a:r>
              <a:rPr lang="en-US" altLang="en-US" sz="1400" b="1"/>
              <a:t>canreach(X,Y):-</a:t>
            </a:r>
          </a:p>
          <a:p>
            <a:pPr>
              <a:spcBef>
                <a:spcPct val="50000"/>
              </a:spcBef>
            </a:pPr>
            <a:r>
              <a:rPr lang="en-US" altLang="en-US" sz="1400" b="1"/>
              <a:t>      dexterous(X), near(X,Y).      </a:t>
            </a:r>
          </a:p>
          <a:p>
            <a:pPr>
              <a:spcBef>
                <a:spcPct val="50000"/>
              </a:spcBef>
            </a:pPr>
            <a:r>
              <a:rPr lang="en-US" altLang="en-US" sz="1400" b="1"/>
              <a:t>near(X,Z):-</a:t>
            </a:r>
          </a:p>
          <a:p>
            <a:pPr>
              <a:spcBef>
                <a:spcPct val="50000"/>
              </a:spcBef>
            </a:pPr>
            <a:r>
              <a:rPr lang="en-US" altLang="en-US" sz="1400" b="1"/>
              <a:t>      geton(X,Y), under(Y,Z), tall(Y). </a:t>
            </a:r>
          </a:p>
          <a:p>
            <a:pPr>
              <a:spcBef>
                <a:spcPct val="50000"/>
              </a:spcBef>
            </a:pPr>
            <a:r>
              <a:rPr lang="en-US" altLang="en-US" sz="1400" b="1"/>
              <a:t>geton(X,Y):-</a:t>
            </a:r>
          </a:p>
          <a:p>
            <a:pPr>
              <a:spcBef>
                <a:spcPct val="50000"/>
              </a:spcBef>
            </a:pPr>
            <a:r>
              <a:rPr lang="en-US" altLang="en-US" sz="1400" b="1"/>
              <a:t>      canclimb(X,Y).</a:t>
            </a:r>
          </a:p>
          <a:p>
            <a:pPr>
              <a:spcBef>
                <a:spcPct val="50000"/>
              </a:spcBef>
            </a:pPr>
            <a:r>
              <a:rPr lang="en-US" altLang="en-US" sz="1400" b="1"/>
              <a:t>under(Y,Z):-</a:t>
            </a:r>
          </a:p>
          <a:p>
            <a:pPr>
              <a:spcBef>
                <a:spcPct val="50000"/>
              </a:spcBef>
            </a:pPr>
            <a:r>
              <a:rPr lang="en-US" altLang="en-US" sz="1400" b="1"/>
              <a:t>inroom(X), inroom(Y), inroom(Z), canmove(X,Y,Z).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CSE Dept, JU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87A3F-68F2-4A60-8A78-0D3DBE99D0E7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153400" cy="914400"/>
          </a:xfrm>
        </p:spPr>
        <p:txBody>
          <a:bodyPr/>
          <a:lstStyle/>
          <a:p>
            <a:r>
              <a:rPr lang="en-US" altLang="en-US" sz="3200" b="1">
                <a:solidFill>
                  <a:srgbClr val="FD1B03"/>
                </a:solidFill>
                <a:latin typeface="Tahoma" panose="020B0604030504040204" pitchFamily="34" charset="0"/>
              </a:rPr>
              <a:t>Creation of knowledge base for solving a problem</a:t>
            </a:r>
          </a:p>
        </p:txBody>
      </p:sp>
      <p:sp>
        <p:nvSpPr>
          <p:cNvPr id="620547" name="Rectangle 3"/>
          <p:cNvSpPr>
            <a:spLocks noChangeArrowheads="1"/>
          </p:cNvSpPr>
          <p:nvPr/>
        </p:nvSpPr>
        <p:spPr bwMode="auto">
          <a:xfrm>
            <a:off x="457200" y="1600200"/>
            <a:ext cx="80772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en-US" altLang="en-US" sz="2000">
                <a:latin typeface="Tahoma" panose="020B0604030504040204" pitchFamily="34" charset="0"/>
                <a:sym typeface="Symbol" panose="05050102010706020507" pitchFamily="18" charset="2"/>
              </a:rPr>
              <a:t>In creating a knowledge base, it is needed the following steps:</a:t>
            </a:r>
          </a:p>
          <a:p>
            <a:pPr algn="just">
              <a:spcBef>
                <a:spcPct val="20000"/>
              </a:spcBef>
              <a:buFontTx/>
              <a:buChar char="•"/>
            </a:pPr>
            <a:r>
              <a:rPr lang="en-US" altLang="en-US" sz="2000">
                <a:latin typeface="Tahoma" panose="020B0604030504040204" pitchFamily="34" charset="0"/>
                <a:sym typeface="Symbol" panose="05050102010706020507" pitchFamily="18" charset="2"/>
              </a:rPr>
              <a:t>Identify all relevant objects, which will play some role in the anticipated inferences.</a:t>
            </a:r>
          </a:p>
          <a:p>
            <a:pPr algn="just">
              <a:spcBef>
                <a:spcPct val="20000"/>
              </a:spcBef>
              <a:buFontTx/>
              <a:buChar char="•"/>
            </a:pPr>
            <a:r>
              <a:rPr lang="en-US" altLang="en-US" sz="2000">
                <a:latin typeface="Tahoma" panose="020B0604030504040204" pitchFamily="34" charset="0"/>
                <a:sym typeface="Symbol" panose="05050102010706020507" pitchFamily="18" charset="2"/>
              </a:rPr>
              <a:t>Irrelevant objects should be omitted, but never at the risk of incompleteness.</a:t>
            </a:r>
          </a:p>
          <a:p>
            <a:pPr algn="just">
              <a:spcBef>
                <a:spcPct val="20000"/>
              </a:spcBef>
              <a:buFontTx/>
              <a:buChar char="•"/>
            </a:pPr>
            <a:r>
              <a:rPr lang="en-US" altLang="en-US" sz="2000">
                <a:latin typeface="Tahoma" panose="020B0604030504040204" pitchFamily="34" charset="0"/>
                <a:sym typeface="Symbol" panose="05050102010706020507" pitchFamily="18" charset="2"/>
              </a:rPr>
              <a:t>Establish important properties of objects, relations and assertions that means facts and rules.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Designs\Notebook.pot</Template>
  <TotalTime>825</TotalTime>
  <Words>476</Words>
  <Application>Microsoft Office PowerPoint</Application>
  <PresentationFormat>On-screen Show (4:3)</PresentationFormat>
  <Paragraphs>80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Times New Roman</vt:lpstr>
      <vt:lpstr>Tahoma</vt:lpstr>
      <vt:lpstr>Symbol</vt:lpstr>
      <vt:lpstr>Notebook</vt:lpstr>
      <vt:lpstr>Prolog (Programming in Logic)</vt:lpstr>
      <vt:lpstr>Prolog (Programming in Logic) Cont.</vt:lpstr>
      <vt:lpstr>Prolog (Programming in Logic) Cont.</vt:lpstr>
      <vt:lpstr>Monkey-Banana problem</vt:lpstr>
      <vt:lpstr>Creation of knowledge base for solving a problem</vt:lpstr>
    </vt:vector>
  </TitlesOfParts>
  <Company>fsoft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fozlul</dc:creator>
  <cp:lastModifiedBy>User</cp:lastModifiedBy>
  <cp:revision>233</cp:revision>
  <dcterms:created xsi:type="dcterms:W3CDTF">2003-05-18T06:34:08Z</dcterms:created>
  <dcterms:modified xsi:type="dcterms:W3CDTF">2022-06-30T08:49:30Z</dcterms:modified>
</cp:coreProperties>
</file>