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3"/>
  </p:notesMasterIdLst>
  <p:sldIdLst>
    <p:sldId id="257" r:id="rId2"/>
    <p:sldId id="258" r:id="rId3"/>
    <p:sldId id="259" r:id="rId4"/>
    <p:sldId id="332" r:id="rId5"/>
    <p:sldId id="331" r:id="rId6"/>
    <p:sldId id="260" r:id="rId7"/>
    <p:sldId id="261" r:id="rId8"/>
    <p:sldId id="262" r:id="rId9"/>
    <p:sldId id="267" r:id="rId10"/>
    <p:sldId id="268" r:id="rId11"/>
    <p:sldId id="269" r:id="rId12"/>
    <p:sldId id="313" r:id="rId13"/>
    <p:sldId id="314" r:id="rId14"/>
    <p:sldId id="271" r:id="rId15"/>
    <p:sldId id="274" r:id="rId16"/>
    <p:sldId id="275" r:id="rId17"/>
    <p:sldId id="315" r:id="rId18"/>
    <p:sldId id="316" r:id="rId19"/>
    <p:sldId id="276" r:id="rId20"/>
    <p:sldId id="277" r:id="rId21"/>
    <p:sldId id="340" r:id="rId22"/>
    <p:sldId id="278" r:id="rId23"/>
    <p:sldId id="279" r:id="rId24"/>
    <p:sldId id="280" r:id="rId25"/>
    <p:sldId id="319" r:id="rId26"/>
    <p:sldId id="317" r:id="rId27"/>
    <p:sldId id="318" r:id="rId28"/>
    <p:sldId id="284" r:id="rId29"/>
    <p:sldId id="285" r:id="rId30"/>
    <p:sldId id="286" r:id="rId31"/>
    <p:sldId id="320" r:id="rId32"/>
    <p:sldId id="321" r:id="rId33"/>
    <p:sldId id="326" r:id="rId34"/>
    <p:sldId id="322" r:id="rId35"/>
    <p:sldId id="323" r:id="rId36"/>
    <p:sldId id="324" r:id="rId37"/>
    <p:sldId id="325" r:id="rId38"/>
    <p:sldId id="327" r:id="rId39"/>
    <p:sldId id="328" r:id="rId40"/>
    <p:sldId id="329" r:id="rId41"/>
    <p:sldId id="330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33" r:id="rId56"/>
    <p:sldId id="334" r:id="rId57"/>
    <p:sldId id="335" r:id="rId58"/>
    <p:sldId id="336" r:id="rId59"/>
    <p:sldId id="337" r:id="rId60"/>
    <p:sldId id="338" r:id="rId61"/>
    <p:sldId id="339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9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2" name="Rectangle 1028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9A2E641-56E3-4F66-8C95-AE65A313B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E6108-571A-4089-898A-F1BE59E4C8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0594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290513" y="2012950"/>
            <a:ext cx="711200" cy="474663"/>
            <a:chOff x="720" y="336"/>
            <a:chExt cx="624" cy="432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414338" y="2435225"/>
            <a:ext cx="738187" cy="474663"/>
            <a:chOff x="912" y="2640"/>
            <a:chExt cx="672" cy="432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2362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635000" y="1905000"/>
            <a:ext cx="3175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 flipV="1">
            <a:off x="315913" y="2727325"/>
            <a:ext cx="8693150" cy="5556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85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85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1085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fld id="{D9769DF4-D837-4120-BC35-43C9002470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B5A19-B770-4355-AAD3-E37E13563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8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76200"/>
            <a:ext cx="2162175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35713" cy="60563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BC070-4D99-4CD7-854A-C760F19B2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57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93038" cy="8524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389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464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FD71D9-D2F7-478B-B7D3-750DCFF4D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2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93038" cy="8524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50288" cy="46085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389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464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01F1155-CBC0-4B13-A54A-93786484B9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03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B5D89-8BA1-468D-B912-29F3A7746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4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8319D-A01D-4A95-8B59-9F3CB6A68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2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CCC9-6062-4300-B1A9-C4068A822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2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FD0A7-3756-4200-BEAB-291765C5E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F6B43-2EA4-40E5-A0DB-A7E2E4AAA0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63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8EAF0-79D3-4569-9C9A-96D5BFC19D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21FC3-DF28-4B08-A818-2F110C04A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1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E8FCC-CD6B-44A0-B25B-D138903F5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2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Rectangle 8"/>
          <p:cNvSpPr>
            <a:spLocks noChangeArrowheads="1"/>
          </p:cNvSpPr>
          <p:nvPr/>
        </p:nvSpPr>
        <p:spPr bwMode="gray">
          <a:xfrm>
            <a:off x="442913" y="914400"/>
            <a:ext cx="8226425" cy="31750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1075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93038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75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389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107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643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0000"/>
                </a:solidFill>
              </a:defRPr>
            </a:lvl1pPr>
          </a:lstStyle>
          <a:p>
            <a:fld id="{0E481EB0-7AD2-486A-9A83-D7AEDD9E87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Solving problems by searching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8600" y="3284538"/>
            <a:ext cx="868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rgbClr val="FF0000"/>
                </a:solidFill>
              </a:rPr>
              <a:t>Uninformed or Blind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91E-D6F9-46D1-8FD0-DA4F899D32B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a state space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Real world is absurdly complex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state space must be </a:t>
            </a:r>
            <a:r>
              <a:rPr lang="en-US" altLang="en-US" sz="2000">
                <a:solidFill>
                  <a:srgbClr val="FF0000"/>
                </a:solidFill>
              </a:rPr>
              <a:t>abstracted</a:t>
            </a:r>
            <a:r>
              <a:rPr lang="en-US" altLang="en-US" sz="2000"/>
              <a:t> for problem solving
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(Abstract) state = set of real states
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(Abstract) action = complex combination of real 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e.g., "Arad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Zerind" represents a complex set of possible routes, detours, rest stops, etc.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guaranteed realizability, </a:t>
            </a:r>
            <a:r>
              <a:rPr lang="en-US" altLang="en-US" sz="2400">
                <a:solidFill>
                  <a:schemeClr val="accent2"/>
                </a:solidFill>
              </a:rPr>
              <a:t>any</a:t>
            </a:r>
            <a:r>
              <a:rPr lang="en-US" altLang="en-US" sz="2400"/>
              <a:t> real state "in Arad“ must get to </a:t>
            </a:r>
            <a:r>
              <a:rPr lang="en-US" altLang="en-US" sz="2400">
                <a:solidFill>
                  <a:srgbClr val="FF0000"/>
                </a:solidFill>
              </a:rPr>
              <a:t>some</a:t>
            </a:r>
            <a:r>
              <a:rPr lang="en-US" altLang="en-US" sz="2400"/>
              <a:t> real state "in Zerind"
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(Abstract) solution =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set of real paths that are solutions in the real world
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abstract action should be "easier" than the original problem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F5F7-AC43-4012-81A2-A4C9BA05D4B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Vacuum world state space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3600"/>
          </a:p>
          <a:p>
            <a:pPr>
              <a:lnSpc>
                <a:spcPct val="80000"/>
              </a:lnSpc>
            </a:pPr>
            <a:endParaRPr lang="en-US" altLang="en-US" sz="3600"/>
          </a:p>
          <a:p>
            <a:pPr lvl="1">
              <a:lnSpc>
                <a:spcPct val="80000"/>
              </a:lnSpc>
            </a:pPr>
            <a:endParaRPr lang="en-US" altLang="en-US" sz="3200"/>
          </a:p>
          <a:p>
            <a:pPr lvl="1">
              <a:lnSpc>
                <a:spcPct val="80000"/>
              </a:lnSpc>
            </a:pPr>
            <a:endParaRPr lang="en-US" altLang="en-US" sz="3200"/>
          </a:p>
          <a:p>
            <a:pPr>
              <a:lnSpc>
                <a:spcPct val="80000"/>
              </a:lnSpc>
            </a:pPr>
            <a:endParaRPr lang="en-US" altLang="en-US" sz="3600"/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states?</a:t>
            </a:r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path cost?
</a:t>
            </a:r>
          </a:p>
        </p:txBody>
      </p:sp>
      <p:pic>
        <p:nvPicPr>
          <p:cNvPr id="15364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600200"/>
            <a:ext cx="5705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B09F-9C3F-4A2D-AEFD-E512381D3F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Vacuum world state space graph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states?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r>
              <a:rPr lang="en-US" altLang="en-US" sz="2400"/>
              <a:t>integer dirt and robot location</a:t>
            </a:r>
            <a:r>
              <a:rPr lang="en-US" altLang="en-US"/>
              <a:t> </a:t>
            </a:r>
            <a:endParaRPr lang="en-US" altLang="en-US" sz="2400" u="sng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actions?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r>
              <a:rPr lang="en-US" altLang="en-US" sz="2400" i="1"/>
              <a:t>Left</a:t>
            </a:r>
            <a:r>
              <a:rPr lang="en-US" altLang="en-US" sz="2400"/>
              <a:t>, </a:t>
            </a:r>
            <a:r>
              <a:rPr lang="en-US" altLang="en-US" sz="2400" i="1"/>
              <a:t>Right</a:t>
            </a:r>
            <a:r>
              <a:rPr lang="en-US" altLang="en-US" sz="2400"/>
              <a:t>, </a:t>
            </a:r>
            <a:r>
              <a:rPr lang="en-US" altLang="en-US" sz="2400" i="1"/>
              <a:t>Suck</a:t>
            </a:r>
            <a:endParaRPr lang="en-US" altLang="en-US" sz="1800" u="sng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goal test?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r>
              <a:rPr lang="en-US" altLang="en-US" sz="2400"/>
              <a:t>no dirt at all locations</a:t>
            </a:r>
            <a:endParaRPr lang="en-US" altLang="en-US" sz="1800" u="sng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path cost?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r>
              <a:rPr lang="en-US" altLang="en-US" sz="2400"/>
              <a:t>1 per action</a:t>
            </a:r>
          </a:p>
        </p:txBody>
      </p:sp>
      <p:pic>
        <p:nvPicPr>
          <p:cNvPr id="70660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7054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0474-9367-4137-89EE-D016A4FA2C2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27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Example: The 8-puzzle</a:t>
            </a:r>
          </a:p>
        </p:txBody>
      </p:sp>
      <p:sp>
        <p:nvSpPr>
          <p:cNvPr id="7270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z="2800"/>
          </a:p>
          <a:p>
            <a:endParaRPr lang="en-US" altLang="en-US" sz="2800"/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endParaRPr lang="en-US" altLang="en-US" sz="2800">
              <a:solidFill>
                <a:srgbClr val="CC0099"/>
              </a:solidFill>
            </a:endParaRPr>
          </a:p>
          <a:p>
            <a:r>
              <a:rPr lang="en-US" altLang="en-US" sz="2800" u="sng">
                <a:solidFill>
                  <a:srgbClr val="CC0099"/>
                </a:solidFill>
              </a:rPr>
              <a:t>states?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path cost?</a:t>
            </a:r>
          </a:p>
        </p:txBody>
      </p:sp>
      <p:pic>
        <p:nvPicPr>
          <p:cNvPr id="72708" name="Picture 2052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3027-C269-4223-AE13-226B54EE795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80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states?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locations of tiles </a:t>
            </a:r>
            <a:endParaRPr lang="en-US" altLang="en-US" sz="2800" u="sng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move blank left, right, up, down </a:t>
            </a:r>
            <a:endParaRPr lang="en-US" altLang="en-US" sz="2800" u="sng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= goal state (given)</a:t>
            </a:r>
            <a:endParaRPr lang="en-US" altLang="en-US" sz="2800" u="sng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path cost? </a:t>
            </a:r>
            <a:r>
              <a:rPr lang="en-US" altLang="en-US" sz="2800"/>
              <a:t>1 per move
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[Note: optimal solution of </a:t>
            </a:r>
            <a:r>
              <a:rPr lang="en-US" altLang="en-US" sz="2400" i="1"/>
              <a:t>n</a:t>
            </a:r>
            <a:r>
              <a:rPr lang="en-US" altLang="en-US" sz="2400"/>
              <a:t>-Puzzle family is NP-hard]
</a:t>
            </a:r>
          </a:p>
          <a:p>
            <a:pPr>
              <a:lnSpc>
                <a:spcPct val="80000"/>
              </a:lnSpc>
            </a:pPr>
            <a:endParaRPr lang="en-US" altLang="en-US" sz="2800" u="sng">
              <a:solidFill>
                <a:srgbClr val="CC0099"/>
              </a:solidFill>
            </a:endParaRPr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00B-C8AC-4D60-AAC1-53DED351F9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/>
              <a:t>Searching for solutions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Tree search algorithm</a:t>
            </a:r>
            <a:endParaRPr lang="en-US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37500" r="3125" b="28125"/>
          <a:stretch>
            <a:fillRect/>
          </a:stretch>
        </p:blipFill>
        <p:spPr bwMode="auto">
          <a:xfrm>
            <a:off x="533400" y="2057400"/>
            <a:ext cx="800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71600" y="4648200"/>
            <a:ext cx="6302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An informal description of the general tree-search algorithm.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C77-0CB7-4BDE-84FA-7EF61E3FEB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search example (cont.)</a:t>
            </a:r>
          </a:p>
        </p:txBody>
      </p:sp>
      <p:pic>
        <p:nvPicPr>
          <p:cNvPr id="21508" name="Picture 4" descr="search-map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10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173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initial 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A07-3043-4A43-9426-A68242F0EAA7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75780" name="Picture 1028" descr="search-map2c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81200"/>
            <a:ext cx="8485188" cy="3967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search example (cont.)</a:t>
            </a:r>
          </a:p>
        </p:txBody>
      </p:sp>
      <p:sp>
        <p:nvSpPr>
          <p:cNvPr id="75783" name="Text Box 1031"/>
          <p:cNvSpPr txBox="1">
            <a:spLocks noChangeArrowheads="1"/>
          </p:cNvSpPr>
          <p:nvPr/>
        </p:nvSpPr>
        <p:spPr bwMode="auto">
          <a:xfrm>
            <a:off x="533400" y="1371600"/>
            <a:ext cx="232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After expanding Arad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1099-B512-42F0-91D5-DC8FA51C3459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76804" name="Picture 4" descr="search-map3c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13" y="1671638"/>
            <a:ext cx="8485187" cy="3509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search example (cont.)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09600" y="12954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After expanding Sibiu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0DC-DE59-4CC5-84BF-77A77C094D1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Implementation: general tree search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9375"/>
          <a:stretch>
            <a:fillRect/>
          </a:stretch>
        </p:blipFill>
        <p:spPr bwMode="auto">
          <a:xfrm>
            <a:off x="990600" y="1600200"/>
            <a:ext cx="731520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98525" y="1098550"/>
            <a:ext cx="3186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General tree search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D604-0164-44CB-842C-9AC64FEB7D8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Problem-solving agents</a:t>
            </a:r>
          </a:p>
          <a:p>
            <a:r>
              <a:rPr lang="en-US" altLang="en-US"/>
              <a:t>Problem types</a:t>
            </a:r>
          </a:p>
          <a:p>
            <a:r>
              <a:rPr lang="en-US" altLang="en-US"/>
              <a:t>Problem formulation</a:t>
            </a:r>
          </a:p>
          <a:p>
            <a:r>
              <a:rPr lang="en-US" altLang="en-US"/>
              <a:t>Example problems</a:t>
            </a:r>
          </a:p>
          <a:p>
            <a:r>
              <a:rPr lang="en-US" altLang="en-US"/>
              <a:t>Basic search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DD1F-E333-4763-AA6E-9C44CDF291C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685800"/>
          </a:xfrm>
        </p:spPr>
        <p:txBody>
          <a:bodyPr/>
          <a:lstStyle/>
          <a:p>
            <a:pPr algn="ctr"/>
            <a:r>
              <a:rPr lang="en-US" altLang="en-US" sz="3600"/>
              <a:t>Implementation: states vs. nodes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50288" cy="4267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rgbClr val="FF0000"/>
                </a:solidFill>
              </a:rPr>
              <a:t>state</a:t>
            </a:r>
            <a:r>
              <a:rPr lang="en-US" altLang="en-US" sz="2400"/>
              <a:t> is a (representation of) a physical configuration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algn="just">
              <a:lnSpc>
                <a:spcPct val="80000"/>
              </a:lnSpc>
            </a:pPr>
            <a:r>
              <a:rPr lang="en-US" altLang="en-US" sz="2400"/>
              <a:t>Nodes are the data structures from which the search tree is constructed. Each node has a parent, a state, and various bookkeeping fields, such as </a:t>
            </a:r>
            <a:r>
              <a:rPr lang="en-US" altLang="en-US" sz="2400">
                <a:solidFill>
                  <a:srgbClr val="FF0000"/>
                </a:solidFill>
              </a:rPr>
              <a:t>action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F0000"/>
                </a:solidFill>
              </a:rPr>
              <a:t>path cost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F0000"/>
                </a:solidFill>
              </a:rPr>
              <a:t>depth</a:t>
            </a:r>
            <a:r>
              <a:rPr lang="en-US" altLang="en-US" sz="2400"/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algn="just">
              <a:lnSpc>
                <a:spcPct val="80000"/>
              </a:lnSpc>
            </a:pPr>
            <a:r>
              <a:rPr lang="en-US" altLang="en-US" sz="2400"/>
              <a:t>Depth represents the number of steps along the path from the initial state.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algn="just"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Expand</a:t>
            </a:r>
            <a:r>
              <a:rPr lang="en-US" altLang="en-US" sz="2400"/>
              <a:t> function creates new nodes, filling in the various fields and using the </a:t>
            </a:r>
            <a:r>
              <a:rPr lang="en-US" altLang="en-US" sz="2400">
                <a:latin typeface="Courier New" panose="02070309020205020404" pitchFamily="49" charset="0"/>
              </a:rPr>
              <a:t>SuccessorFn</a:t>
            </a:r>
            <a:r>
              <a:rPr lang="en-US" altLang="en-US" sz="2400"/>
              <a:t> of the problem to create the corresponding states.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546-5ABB-43BB-B8CC-7A05A539A01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685800"/>
          </a:xfrm>
        </p:spPr>
        <p:txBody>
          <a:bodyPr/>
          <a:lstStyle/>
          <a:p>
            <a:pPr algn="ctr"/>
            <a:r>
              <a:rPr lang="en-US" altLang="en-US" sz="3600"/>
              <a:t>Implementation: states vs. nodes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5486400"/>
            <a:ext cx="9144000" cy="1447800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</a:t>
            </a:r>
            <a:r>
              <a:rPr lang="en-US" altLang="en-US" sz="2000"/>
              <a:t>Nodes are the data structures from which the search tree is constructed. Each node has a parent, a state, and various bookkeeping fields, such as </a:t>
            </a:r>
            <a:r>
              <a:rPr lang="en-US" altLang="en-US" sz="2000">
                <a:solidFill>
                  <a:srgbClr val="FF0000"/>
                </a:solidFill>
              </a:rPr>
              <a:t>action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path cost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depth</a:t>
            </a:r>
            <a:r>
              <a:rPr lang="en-US" altLang="en-US" sz="2000"/>
              <a:t>. Arrows point from child to parent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pic>
        <p:nvPicPr>
          <p:cNvPr id="130052" name="Picture 4" descr="DSC009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43000"/>
            <a:ext cx="79438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776A-31F9-4FFC-9918-C1A60D75086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533400"/>
          </a:xfrm>
        </p:spPr>
        <p:txBody>
          <a:bodyPr/>
          <a:lstStyle/>
          <a:p>
            <a:pPr algn="ctr"/>
            <a:r>
              <a:rPr lang="en-US" altLang="en-US" sz="2800"/>
              <a:t>Search strategies and their performance evaluation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50288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search strategy is defined by picking the </a:t>
            </a:r>
            <a:r>
              <a:rPr lang="en-US" altLang="en-US" sz="2000">
                <a:solidFill>
                  <a:srgbClr val="FF0000"/>
                </a:solidFill>
              </a:rPr>
              <a:t>order of node expansion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Search algorithm’s performances are evaluated in the following four ways: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completeness</a:t>
            </a:r>
            <a:r>
              <a:rPr lang="en-US" altLang="en-US" sz="2000"/>
              <a:t>: 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time complexity</a:t>
            </a:r>
            <a:r>
              <a:rPr lang="en-US" altLang="en-US" sz="2000"/>
              <a:t>: How long does it take to find a solution?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space complexity</a:t>
            </a:r>
            <a:r>
              <a:rPr lang="en-US" altLang="en-US" sz="2000"/>
              <a:t>: How much memory is needed to perform the search?  That means the maximum number of nodes in memory to perform the search.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optimality</a:t>
            </a:r>
            <a:r>
              <a:rPr lang="en-US" altLang="en-US" sz="2000"/>
              <a:t>: Does it always find a least-cost solution?
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Time 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b</a:t>
            </a:r>
            <a:r>
              <a:rPr lang="en-US" altLang="en-US" sz="2000"/>
              <a:t>: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d</a:t>
            </a:r>
            <a:r>
              <a:rPr lang="en-US" altLang="en-US" sz="2000"/>
              <a:t>: 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m</a:t>
            </a:r>
            <a:r>
              <a:rPr lang="en-US" altLang="en-US" sz="2000"/>
              <a:t>: maximum depth of the state space (may be </a:t>
            </a:r>
            <a:r>
              <a:rPr lang="en-US" altLang="en-US" sz="2000">
                <a:cs typeface="Arial" panose="020B0604020202020204" pitchFamily="34" charset="0"/>
              </a:rPr>
              <a:t>∞</a:t>
            </a:r>
            <a:r>
              <a:rPr lang="en-US" altLang="en-US" sz="2000"/>
              <a:t>)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3DF3-0C00-4B13-8115-8A27965C937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/>
              <a:t>Uninformed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000"/>
              <a:t>Uninformed (blind) search strategies use only the information available in the problem definition. All they can do is generate successor and distinguish a goal state from a non-goal state.</a:t>
            </a:r>
          </a:p>
          <a:p>
            <a:pPr algn="just"/>
            <a:r>
              <a:rPr lang="en-US" altLang="en-US" sz="2000"/>
              <a:t>Strategies that know whether one non-goal state is ‘more promising’ than another are called informed or heuristic search strategies.</a:t>
            </a:r>
          </a:p>
          <a:p>
            <a:pPr algn="just"/>
            <a:endParaRPr lang="en-US" altLang="en-US" sz="20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/>
              <a:t>Uninformed (blind) search strategies are of following:</a:t>
            </a:r>
          </a:p>
          <a:p>
            <a:pPr algn="just">
              <a:spcBef>
                <a:spcPct val="0"/>
              </a:spcBef>
            </a:pPr>
            <a:r>
              <a:rPr lang="en-US" altLang="en-US" sz="2000"/>
              <a:t>Breadth-first search
</a:t>
            </a:r>
          </a:p>
          <a:p>
            <a:pPr algn="just">
              <a:spcBef>
                <a:spcPct val="0"/>
              </a:spcBef>
            </a:pPr>
            <a:r>
              <a:rPr lang="en-US" altLang="en-US" sz="2000"/>
              <a:t>Uniform-cost search
</a:t>
            </a:r>
          </a:p>
          <a:p>
            <a:pPr algn="just">
              <a:spcBef>
                <a:spcPct val="0"/>
              </a:spcBef>
            </a:pPr>
            <a:r>
              <a:rPr lang="en-US" altLang="en-US" sz="2000"/>
              <a:t>Depth-first search
</a:t>
            </a:r>
          </a:p>
          <a:p>
            <a:pPr algn="just">
              <a:spcBef>
                <a:spcPct val="0"/>
              </a:spcBef>
            </a:pPr>
            <a:r>
              <a:rPr lang="en-US" altLang="en-US" sz="2000"/>
              <a:t>Depth-limited search
</a:t>
            </a:r>
          </a:p>
          <a:p>
            <a:pPr algn="just">
              <a:spcBef>
                <a:spcPct val="0"/>
              </a:spcBef>
            </a:pPr>
            <a:r>
              <a:rPr lang="en-US" altLang="en-US" sz="2000"/>
              <a:t>Iterative deepening depth-first search
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3714-7207-4720-9582-9DE71DDD9D2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143000"/>
            <a:ext cx="8650287" cy="2819400"/>
          </a:xfrm>
        </p:spPr>
        <p:txBody>
          <a:bodyPr/>
          <a:lstStyle/>
          <a:p>
            <a:r>
              <a:rPr lang="en-US" altLang="en-US" sz="2000"/>
              <a:t>Expand shallowest unexpanded node
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Implementation</a:t>
            </a:r>
            <a:r>
              <a:rPr lang="en-US" altLang="en-US" sz="2000"/>
              <a:t>:</a:t>
            </a:r>
          </a:p>
          <a:p>
            <a:pPr lvl="1"/>
            <a:r>
              <a:rPr lang="en-US" altLang="en-US" sz="2000"/>
              <a:t>Root node is expanded first, then all the successors of the root node are expanded next, then their successors, and so on.</a:t>
            </a:r>
          </a:p>
          <a:p>
            <a:pPr lvl="1"/>
            <a:r>
              <a:rPr lang="en-US" altLang="en-US" sz="2000"/>
              <a:t>In general all the nodes are expanded at a given depth in the search tree before any nodes at the next level are expanded.</a:t>
            </a:r>
          </a:p>
          <a:p>
            <a:pPr lvl="1"/>
            <a:r>
              <a:rPr lang="en-US" altLang="en-US" sz="2000"/>
              <a:t>fringe is a FIFO (first-in-first-out) queue, i.e., new successors go at end
</a:t>
            </a:r>
          </a:p>
        </p:txBody>
      </p:sp>
      <p:pic>
        <p:nvPicPr>
          <p:cNvPr id="26628" name="Picture 4" descr="bf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28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2CDC-F8F0-4719-B0AA-91F2CD0C710B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83973" name="Picture 5" descr="bfs-progress2c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328025" cy="4608513"/>
          </a:xfrm>
        </p:spPr>
        <p:txBody>
          <a:bodyPr/>
          <a:lstStyle/>
          <a:p>
            <a:r>
              <a:rPr lang="en-US" altLang="en-US"/>
              <a:t>Expand shallowest unexpanded node
</a:t>
            </a:r>
          </a:p>
          <a:p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/>
            <a:r>
              <a:rPr lang="en-US" altLang="en-US" i="1"/>
              <a:t>fringe</a:t>
            </a:r>
            <a:r>
              <a:rPr lang="en-US" altLang="en-US"/>
              <a:t> is a FIFO queue, i.e., new successors go at end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19C6-4538-4BC7-9E51-9C4637CD5B2C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81925" name="Picture 1029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Expand shallowest unexpanded node
</a:t>
            </a:r>
          </a:p>
          <a:p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/>
            <a:r>
              <a:rPr lang="en-US" altLang="en-US" i="1"/>
              <a:t>fringe</a:t>
            </a:r>
            <a:r>
              <a:rPr lang="en-US" altLang="en-US"/>
              <a:t> is a FIFO queue, i.e., new successors go at end
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490C-E77B-4DCB-8554-22C68FB99D0A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82949" name="Picture 1029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Expand shallowest unexpanded node
</a:t>
            </a:r>
          </a:p>
          <a:p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/>
            <a:r>
              <a:rPr lang="en-US" altLang="en-US" i="1"/>
              <a:t>fringe</a:t>
            </a:r>
            <a:r>
              <a:rPr lang="en-US" altLang="en-US"/>
              <a:t> is a FIFO queue, i.e., new successors go at end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6E12-D35B-46E4-9657-1448BA8C0C2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breadth-first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Complete?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Yes (if </a:t>
            </a:r>
            <a:r>
              <a:rPr lang="en-US" altLang="en-US" sz="2800" i="1"/>
              <a:t>b</a:t>
            </a:r>
            <a:r>
              <a:rPr lang="en-US" altLang="en-US" sz="2800"/>
              <a:t> is finite)
</a:t>
            </a:r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Time?</a:t>
            </a:r>
            <a:r>
              <a:rPr lang="en-US" altLang="en-US" sz="2800"/>
              <a:t> </a:t>
            </a:r>
            <a:r>
              <a:rPr lang="en-US" altLang="en-US" sz="2800" i="1"/>
              <a:t>1+b+b</a:t>
            </a:r>
            <a:r>
              <a:rPr lang="en-US" altLang="en-US" sz="2800" i="1" baseline="30000"/>
              <a:t>2</a:t>
            </a:r>
            <a:r>
              <a:rPr lang="en-US" altLang="en-US" sz="2800" i="1"/>
              <a:t>+b</a:t>
            </a:r>
            <a:r>
              <a:rPr lang="en-US" altLang="en-US" sz="2800" i="1" baseline="30000"/>
              <a:t>3</a:t>
            </a:r>
            <a:r>
              <a:rPr lang="en-US" altLang="en-US" sz="2800"/>
              <a:t>+… +</a:t>
            </a:r>
            <a:r>
              <a:rPr lang="en-US" altLang="en-US" sz="2800" i="1"/>
              <a:t>b</a:t>
            </a:r>
            <a:r>
              <a:rPr lang="en-US" altLang="en-US" sz="2800" i="1" baseline="30000"/>
              <a:t>d</a:t>
            </a:r>
            <a:r>
              <a:rPr lang="en-US" altLang="en-US" sz="2800"/>
              <a:t> + </a:t>
            </a:r>
            <a:r>
              <a:rPr lang="en-US" altLang="en-US" sz="2800" i="1"/>
              <a:t>b(b</a:t>
            </a:r>
            <a:r>
              <a:rPr lang="en-US" altLang="en-US" sz="2800" i="1" baseline="30000"/>
              <a:t>d</a:t>
            </a:r>
            <a:r>
              <a:rPr lang="en-US" altLang="en-US" sz="2800" i="1"/>
              <a:t>-1</a:t>
            </a:r>
            <a:r>
              <a:rPr lang="en-US" altLang="en-US" sz="2800"/>
              <a:t>) = O(b</a:t>
            </a:r>
            <a:r>
              <a:rPr lang="en-US" altLang="en-US" sz="2800" baseline="30000"/>
              <a:t>d+1</a:t>
            </a:r>
            <a:r>
              <a:rPr lang="en-US" altLang="en-US" sz="2800"/>
              <a:t>)
</a:t>
            </a:r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Space?</a:t>
            </a:r>
            <a:r>
              <a:rPr lang="en-US" altLang="en-US" sz="2800"/>
              <a:t> </a:t>
            </a:r>
            <a:r>
              <a:rPr lang="en-US" altLang="en-US" sz="2800" i="1"/>
              <a:t>O(b</a:t>
            </a:r>
            <a:r>
              <a:rPr lang="en-US" altLang="en-US" sz="2800" i="1" baseline="30000"/>
              <a:t>d+1</a:t>
            </a:r>
            <a:r>
              <a:rPr lang="en-US" altLang="en-US" sz="2800" i="1"/>
              <a:t>)</a:t>
            </a:r>
            <a:r>
              <a:rPr lang="en-US" altLang="en-US" sz="2800"/>
              <a:t> (keeps every node in memory)
</a:t>
            </a:r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Optimal?</a:t>
            </a:r>
            <a:r>
              <a:rPr lang="en-US" altLang="en-US" sz="2800"/>
              <a:t> Yes (if cost = 1 per step)
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Space</a:t>
            </a:r>
            <a:r>
              <a:rPr lang="en-US" altLang="en-US" sz="2800"/>
              <a:t> is the bigger problem (more than time)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AE24-0468-4FEB-864C-2AFEA092778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Uniform-cost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Expand least-cost unexpanded node</a:t>
            </a:r>
            <a:r>
              <a:rPr lang="en-US" altLang="en-US" sz="240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fringe</a:t>
            </a:r>
            <a:r>
              <a:rPr lang="en-US" altLang="en-US" sz="2000"/>
              <a:t> = queue ordered by path cost
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Equivalent to breadth-first if step costs all equal
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Complete?</a:t>
            </a:r>
            <a:r>
              <a:rPr lang="en-US" altLang="en-US" sz="2400"/>
              <a:t> Yes, if step cost </a:t>
            </a:r>
            <a:r>
              <a:rPr lang="en-US" altLang="en-US" sz="2400">
                <a:cs typeface="Arial" panose="020B0604020202020204" pitchFamily="34" charset="0"/>
              </a:rPr>
              <a:t>≥ </a:t>
            </a:r>
            <a:r>
              <a:rPr lang="el-GR" altLang="en-US" sz="2400">
                <a:cs typeface="Arial" panose="020B0604020202020204" pitchFamily="34" charset="0"/>
              </a:rPr>
              <a:t>ε</a:t>
            </a:r>
            <a:r>
              <a:rPr lang="en-US" altLang="en-US" sz="240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Time?</a:t>
            </a:r>
            <a:r>
              <a:rPr lang="en-US" altLang="en-US" sz="2400"/>
              <a:t> # of nodes with </a:t>
            </a:r>
            <a:r>
              <a:rPr lang="en-US" altLang="en-US" sz="2400" i="1"/>
              <a:t>g </a:t>
            </a:r>
            <a:r>
              <a:rPr lang="en-US" altLang="en-US" sz="2400">
                <a:cs typeface="Arial" panose="020B0604020202020204" pitchFamily="34" charset="0"/>
              </a:rPr>
              <a:t>≤</a:t>
            </a:r>
            <a:r>
              <a:rPr lang="en-US" altLang="en-US" sz="2400"/>
              <a:t> cost of optimal solution, </a:t>
            </a:r>
            <a:r>
              <a:rPr lang="en-US" altLang="en-US" sz="2400" i="1"/>
              <a:t>O(b</a:t>
            </a:r>
            <a:r>
              <a:rPr lang="en-US" altLang="en-US" sz="2400" i="1" baseline="30000"/>
              <a:t>ceiling(C*/ </a:t>
            </a:r>
            <a:r>
              <a:rPr lang="el-GR" altLang="en-US" sz="2400" i="1" baseline="30000">
                <a:cs typeface="Arial" panose="020B0604020202020204" pitchFamily="34" charset="0"/>
              </a:rPr>
              <a:t>ε</a:t>
            </a:r>
            <a:r>
              <a:rPr lang="en-US" altLang="en-US" sz="2400" i="1" baseline="30000">
                <a:cs typeface="Arial" panose="020B0604020202020204" pitchFamily="34" charset="0"/>
              </a:rPr>
              <a:t>)</a:t>
            </a:r>
            <a:r>
              <a:rPr lang="en-US" altLang="en-US" sz="2400" i="1"/>
              <a:t>)</a:t>
            </a:r>
            <a:r>
              <a:rPr lang="en-US" altLang="en-US" sz="2400"/>
              <a:t> where </a:t>
            </a:r>
            <a:r>
              <a:rPr lang="en-US" altLang="en-US" sz="2400" i="1"/>
              <a:t>C</a:t>
            </a:r>
            <a:r>
              <a:rPr lang="en-US" altLang="en-US" sz="2400" baseline="30000"/>
              <a:t>*</a:t>
            </a:r>
            <a:r>
              <a:rPr lang="en-US" altLang="en-US" sz="2400"/>
              <a:t> is the cost of the optimal solution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Space?</a:t>
            </a:r>
            <a:r>
              <a:rPr lang="en-US" altLang="en-US" sz="2400"/>
              <a:t> # of nodes with </a:t>
            </a:r>
            <a:r>
              <a:rPr lang="en-US" altLang="en-US" sz="2400" i="1"/>
              <a:t>g</a:t>
            </a:r>
            <a:r>
              <a:rPr lang="en-US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≤ </a:t>
            </a:r>
            <a:r>
              <a:rPr lang="en-US" altLang="en-US" sz="2400"/>
              <a:t>cost of optimal solution, </a:t>
            </a:r>
            <a:r>
              <a:rPr lang="en-US" altLang="en-US" sz="2400" i="1"/>
              <a:t>O(b</a:t>
            </a:r>
            <a:r>
              <a:rPr lang="en-US" altLang="en-US" sz="2400" i="1" baseline="30000"/>
              <a:t>ceiling(C*/ </a:t>
            </a:r>
            <a:r>
              <a:rPr lang="el-GR" altLang="en-US" sz="2400" i="1" baseline="30000">
                <a:cs typeface="Arial" panose="020B0604020202020204" pitchFamily="34" charset="0"/>
              </a:rPr>
              <a:t>ε</a:t>
            </a:r>
            <a:r>
              <a:rPr lang="en-US" altLang="en-US" sz="2400" i="1" baseline="30000">
                <a:cs typeface="Arial" panose="020B0604020202020204" pitchFamily="34" charset="0"/>
              </a:rPr>
              <a:t>)</a:t>
            </a:r>
            <a:r>
              <a:rPr lang="en-US" altLang="en-US" sz="2400" i="1"/>
              <a:t>)</a:t>
            </a:r>
            <a:r>
              <a:rPr lang="en-US" altLang="en-US" sz="240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Optimal?</a:t>
            </a:r>
            <a:r>
              <a:rPr lang="en-US" altLang="en-US" sz="2400"/>
              <a:t> Yes – nodes expanded in increasing order of </a:t>
            </a:r>
            <a:r>
              <a:rPr lang="en-US" altLang="en-US" sz="2400" i="1"/>
              <a:t>g(n)</a:t>
            </a:r>
            <a:r>
              <a:rPr lang="en-US" altLang="en-US" sz="2400"/>
              <a:t>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19CA-EC92-4729-9FC1-2FEF498502B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86775" cy="852488"/>
          </a:xfrm>
        </p:spPr>
        <p:txBody>
          <a:bodyPr/>
          <a:lstStyle/>
          <a:p>
            <a:pPr algn="ctr"/>
            <a:r>
              <a:rPr lang="en-US" altLang="en-US" sz="3600"/>
              <a:t>Problem-solving agent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1000" y="1447800"/>
            <a:ext cx="86106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/>
              <a:t>A simple Problem-solving agent is a goal-based agent. It decides what to do by finding different possible sequences of actions that lead to desirable states, and then choosing the best sequence. </a:t>
            </a:r>
          </a:p>
          <a:p>
            <a:pPr algn="just">
              <a:spcBef>
                <a:spcPct val="50000"/>
              </a:spcBef>
            </a:pPr>
            <a:endParaRPr lang="en-US" altLang="en-US" sz="2000"/>
          </a:p>
          <a:p>
            <a:pPr algn="just">
              <a:spcBef>
                <a:spcPct val="50000"/>
              </a:spcBef>
            </a:pPr>
            <a:r>
              <a:rPr lang="en-US" altLang="en-US" sz="2000"/>
              <a:t>This process of looking for such a sequence is called search. A search algorithm takes a problem as input and returns a solution in the form of an action sequence. Once a solution is found, the actions it recommends can be carried out. This is called the execution phase. 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/>
              <a:t>Thus “formulate, search, execute” is the main parts in designing an agent.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FDE-DD6F-4583-B1C0-1EA1B0148810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32772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9FB-AE44-46D6-95B0-E1C6F02B60A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87045" name="Picture 5" descr="dfs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429F-2692-40FE-B7A1-B264F99F74E2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88069" name="Picture 5" descr="dfs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549-D4C3-49C7-AB3E-3CFB359A7D12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93189" name="Picture 5" descr="dfs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A1C8-067B-4902-A088-A280A459D7FA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89093" name="Picture 5" descr="dfs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9A2-942A-44A1-98EA-F072147336E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0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90118" name="Picture 1030" descr="dfs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DD-CDC7-464C-AC78-BF4E761F8DE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91140" name="Picture 1028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2" name="Picture 1030" descr="dfs-progress0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05E-8193-493C-B62E-993CDCFDE36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92164" name="Picture 1028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1030" descr="dfs-progress0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3E-0BC4-4AA9-B2D9-95000299345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94212" name="Picture 1028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1030" descr="dfs-progress0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75AC-41C9-40CF-BFC8-C1D571156F5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95236" name="Picture 1028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8" name="Picture 1030" descr="dfs-progress1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A04-85A7-4A39-9702-03D37362F9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86775" cy="852488"/>
          </a:xfrm>
        </p:spPr>
        <p:txBody>
          <a:bodyPr/>
          <a:lstStyle/>
          <a:p>
            <a:pPr algn="ctr"/>
            <a:r>
              <a:rPr lang="en-US" altLang="en-US" sz="3600"/>
              <a:t>Problem-solving agent</a:t>
            </a:r>
          </a:p>
        </p:txBody>
      </p:sp>
      <p:sp>
        <p:nvSpPr>
          <p:cNvPr id="112644" name="Rectangle 1028"/>
          <p:cNvSpPr>
            <a:spLocks noChangeArrowheads="1"/>
          </p:cNvSpPr>
          <p:nvPr/>
        </p:nvSpPr>
        <p:spPr bwMode="auto">
          <a:xfrm>
            <a:off x="304800" y="1295400"/>
            <a:ext cx="8610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 problem can be defined formally by four components: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 Initial state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 A description of the possible actions available to the agent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 Goal test: determines whether a given state is a goal state.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 Path cost: It assigns a numeric cost of each path.</a:t>
            </a: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288925" y="3946525"/>
            <a:ext cx="8626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000"/>
              <a:t>Problem solving algorithm: </a:t>
            </a:r>
          </a:p>
          <a:p>
            <a:pPr algn="just">
              <a:buFontTx/>
              <a:buChar char="•"/>
            </a:pPr>
            <a:endParaRPr lang="en-US" altLang="en-US" sz="2000"/>
          </a:p>
          <a:p>
            <a:pPr algn="just">
              <a:buFontTx/>
              <a:buChar char="•"/>
            </a:pPr>
            <a:r>
              <a:rPr lang="en-US" altLang="en-US" sz="2000"/>
              <a:t>  A solution to a problem is a path from initial state to a goal state. </a:t>
            </a:r>
          </a:p>
          <a:p>
            <a:pPr algn="just"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FF0000"/>
                </a:solidFill>
              </a:rPr>
              <a:t>Solution quality</a:t>
            </a:r>
            <a:r>
              <a:rPr lang="en-US" altLang="en-US" sz="2000"/>
              <a:t> is measured by the </a:t>
            </a:r>
            <a:r>
              <a:rPr lang="en-US" altLang="en-US" sz="2000">
                <a:solidFill>
                  <a:srgbClr val="FF0000"/>
                </a:solidFill>
              </a:rPr>
              <a:t>path cost</a:t>
            </a:r>
            <a:r>
              <a:rPr lang="en-US" altLang="en-US" sz="2000"/>
              <a:t> function, and an </a:t>
            </a:r>
            <a:r>
              <a:rPr lang="en-US" altLang="en-US" sz="2000">
                <a:solidFill>
                  <a:srgbClr val="FF0000"/>
                </a:solidFill>
              </a:rPr>
              <a:t>optimal     </a:t>
            </a:r>
          </a:p>
          <a:p>
            <a:pPr algn="just"/>
            <a:r>
              <a:rPr lang="en-US" altLang="en-US" sz="2000">
                <a:solidFill>
                  <a:srgbClr val="FF0000"/>
                </a:solidFill>
              </a:rPr>
              <a:t>   solution</a:t>
            </a:r>
            <a:r>
              <a:rPr lang="en-US" altLang="en-US" sz="2000"/>
              <a:t> has the lowest path cost among all solutions.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8BF-8BF5-44FA-9074-809B05A165C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96260" name="Picture 1028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1030" descr="dfs-progress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D991-DCEC-4FE9-B763-ED9162DAFBB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Expand deepest unexpanded node
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97284" name="Picture 1028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1030" descr="dfs-progress1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3B22-DCFF-4CF1-8F1F-938D6A074A2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depth-first search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50288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Complete?</a:t>
            </a:r>
            <a:r>
              <a:rPr lang="en-US" altLang="en-US" sz="2400"/>
              <a:t> No: fails in infinite-depth spaces, spaces with loops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Modify to avoid repeated states along path
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complete in finite spaces
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Time?</a:t>
            </a:r>
            <a:r>
              <a:rPr lang="en-US" altLang="en-US" sz="2400"/>
              <a:t> </a:t>
            </a:r>
            <a:r>
              <a:rPr lang="en-US" altLang="en-US" sz="2400" i="1"/>
              <a:t>O(b</a:t>
            </a:r>
            <a:r>
              <a:rPr lang="en-US" altLang="en-US" sz="2400" i="1" baseline="30000"/>
              <a:t>m</a:t>
            </a:r>
            <a:r>
              <a:rPr lang="en-US" altLang="en-US" sz="2400" i="1"/>
              <a:t>)</a:t>
            </a:r>
            <a:r>
              <a:rPr lang="en-US" altLang="en-US" sz="2400"/>
              <a:t>: terrible if </a:t>
            </a:r>
            <a:r>
              <a:rPr lang="en-US" altLang="en-US" sz="2400" i="1"/>
              <a:t>m</a:t>
            </a:r>
            <a:r>
              <a:rPr lang="en-US" altLang="en-US" sz="2400"/>
              <a:t> is much larger than </a:t>
            </a:r>
            <a:r>
              <a:rPr lang="en-US" altLang="en-US" sz="2400" i="1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but if solutions are dense, may be much faster than breadth-first
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Space?</a:t>
            </a:r>
            <a:r>
              <a:rPr lang="en-US" altLang="en-US" sz="2400"/>
              <a:t> </a:t>
            </a:r>
            <a:r>
              <a:rPr lang="en-US" altLang="en-US" sz="2400" i="1"/>
              <a:t>O(bm), </a:t>
            </a:r>
            <a:r>
              <a:rPr lang="en-US" altLang="en-US" sz="2400"/>
              <a:t>i.e., linear space!
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Optimal?</a:t>
            </a:r>
            <a:r>
              <a:rPr lang="en-US" altLang="en-US" sz="2400"/>
              <a:t> No
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191000" y="4648200"/>
            <a:ext cx="4572000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i="1"/>
              <a:t>b</a:t>
            </a:r>
            <a:r>
              <a:rPr lang="en-US" altLang="en-US" sz="2000"/>
              <a:t>: maximum branching factor of the search tree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i="1"/>
              <a:t>d</a:t>
            </a:r>
            <a:r>
              <a:rPr lang="en-US" altLang="en-US" sz="2000"/>
              <a:t>: depth of the least-cost solution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i="1"/>
              <a:t>m</a:t>
            </a:r>
            <a:r>
              <a:rPr lang="en-US" altLang="en-US" sz="2000"/>
              <a:t>: maximum depth of the state space (may be </a:t>
            </a:r>
            <a:r>
              <a:rPr lang="en-US" altLang="en-US" sz="2000">
                <a:cs typeface="Arial" panose="020B0604020202020204" pitchFamily="34" charset="0"/>
              </a:rPr>
              <a:t>∞</a:t>
            </a:r>
            <a:r>
              <a:rPr lang="en-US" altLang="en-US" sz="2000"/>
              <a:t>)
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E14F-85EE-47C9-9905-A6D4B79AC6F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Depth-limited search = depth-first search with depth limit </a:t>
            </a:r>
            <a:r>
              <a:rPr lang="en-US" altLang="en-US" sz="2400" i="1"/>
              <a:t>l</a:t>
            </a:r>
            <a:r>
              <a:rPr lang="en-US" altLang="en-US" sz="240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i.e., nodes at depth </a:t>
            </a:r>
            <a:r>
              <a:rPr lang="en-US" altLang="en-US" sz="2400" i="1"/>
              <a:t>l</a:t>
            </a:r>
            <a:r>
              <a:rPr lang="en-US" altLang="en-US" sz="2400"/>
              <a:t> have no successors
</a:t>
            </a:r>
          </a:p>
          <a:p>
            <a:pPr lvl="4"/>
            <a:endParaRPr lang="en-US" altLang="en-US" sz="1600">
              <a:solidFill>
                <a:schemeClr val="accent2"/>
              </a:solidFill>
            </a:endParaRPr>
          </a:p>
          <a:p>
            <a:r>
              <a:rPr lang="en-US" altLang="en-US" sz="2400">
                <a:solidFill>
                  <a:schemeClr val="accent2"/>
                </a:solidFill>
              </a:rPr>
              <a:t>Recursive implementation</a:t>
            </a:r>
            <a:r>
              <a:rPr lang="en-US" altLang="en-US" sz="2400"/>
              <a:t>: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 t="36458" r="7422" b="20833"/>
          <a:stretch>
            <a:fillRect/>
          </a:stretch>
        </p:blipFill>
        <p:spPr bwMode="auto">
          <a:xfrm>
            <a:off x="914400" y="3124200"/>
            <a:ext cx="670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58-9903-4C20-A331-90FC56EAB19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852488"/>
          </a:xfrm>
        </p:spPr>
        <p:txBody>
          <a:bodyPr/>
          <a:lstStyle/>
          <a:p>
            <a:pPr algn="ctr"/>
            <a:r>
              <a:rPr lang="en-US" altLang="en-US" sz="3200"/>
              <a:t>Iterative deepening depth-first search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762000" y="16002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825500" y="4267200"/>
            <a:ext cx="748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Iterative deepening depth-first search find the best depth limit by gradually increasing the limit.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4D2D-3E93-4967-B75D-697E62BE516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=0</a:t>
            </a:r>
          </a:p>
        </p:txBody>
      </p:sp>
      <p:pic>
        <p:nvPicPr>
          <p:cNvPr id="48132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6493-91C3-477C-9B75-C9E98D6A420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=1</a:t>
            </a:r>
          </a:p>
        </p:txBody>
      </p:sp>
      <p:pic>
        <p:nvPicPr>
          <p:cNvPr id="49156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B23-3AD3-4A04-8767-EA545AC2126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=2</a:t>
            </a:r>
          </a:p>
        </p:txBody>
      </p:sp>
      <p:pic>
        <p:nvPicPr>
          <p:cNvPr id="50180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0138-469A-439C-B0C6-D36BB052F2C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=3</a:t>
            </a:r>
          </a:p>
        </p:txBody>
      </p:sp>
      <p:pic>
        <p:nvPicPr>
          <p:cNvPr id="51204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733-2E67-4023-9BEF-EEDD6A2E5CE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deepening search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Number of nodes generated in a depth-limited search to depth </a:t>
            </a:r>
            <a:r>
              <a:rPr lang="en-US" altLang="en-US" sz="2400" i="1"/>
              <a:t>d</a:t>
            </a:r>
            <a:r>
              <a:rPr lang="en-US" altLang="en-US" sz="2400"/>
              <a:t> with branching factor </a:t>
            </a:r>
            <a:r>
              <a:rPr lang="en-US" altLang="en-US" sz="2400" i="1"/>
              <a:t>b</a:t>
            </a:r>
            <a:r>
              <a:rPr lang="en-US" altLang="en-US" sz="2400"/>
              <a:t>: 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	N</a:t>
            </a:r>
            <a:r>
              <a:rPr lang="en-US" altLang="en-US" sz="2400" i="1" baseline="-25000"/>
              <a:t>DLS</a:t>
            </a:r>
            <a:r>
              <a:rPr lang="en-US" altLang="en-US" sz="2400" i="1"/>
              <a:t> = b</a:t>
            </a:r>
            <a:r>
              <a:rPr lang="en-US" altLang="en-US" sz="2400" i="1" baseline="30000">
                <a:latin typeface="r"/>
              </a:rPr>
              <a:t>0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1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2</a:t>
            </a:r>
            <a:r>
              <a:rPr lang="en-US" altLang="en-US" sz="2400" i="1"/>
              <a:t> + … + b</a:t>
            </a:r>
            <a:r>
              <a:rPr lang="en-US" altLang="en-US" sz="2400" i="1" baseline="30000">
                <a:latin typeface="r"/>
              </a:rPr>
              <a:t>d-2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d-1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d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Number of nodes generated in an iterative deepening search to depth </a:t>
            </a:r>
            <a:r>
              <a:rPr lang="en-US" altLang="en-US" sz="2400" i="1"/>
              <a:t>d</a:t>
            </a:r>
            <a:r>
              <a:rPr lang="en-US" altLang="en-US" sz="2400"/>
              <a:t> with branching factor </a:t>
            </a:r>
            <a:r>
              <a:rPr lang="en-US" altLang="en-US" sz="2400" i="1"/>
              <a:t>b</a:t>
            </a:r>
            <a:r>
              <a:rPr lang="en-US" altLang="en-US" sz="2400"/>
              <a:t>: 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IDS</a:t>
            </a:r>
            <a:r>
              <a:rPr lang="en-US" altLang="en-US" sz="2400"/>
              <a:t> = (d+1)b</a:t>
            </a:r>
            <a:r>
              <a:rPr lang="en-US" altLang="en-US" sz="2400" baseline="30000"/>
              <a:t>0</a:t>
            </a:r>
            <a:r>
              <a:rPr lang="en-US" altLang="en-US" sz="2400"/>
              <a:t> + d b^</a:t>
            </a:r>
            <a:r>
              <a:rPr lang="en-US" altLang="en-US" sz="2400" baseline="30000"/>
              <a:t>1</a:t>
            </a:r>
            <a:r>
              <a:rPr lang="en-US" altLang="en-US" sz="2400"/>
              <a:t> + (d-1)b^</a:t>
            </a:r>
            <a:r>
              <a:rPr lang="en-US" altLang="en-US" sz="2400" baseline="30000"/>
              <a:t>2</a:t>
            </a:r>
            <a:r>
              <a:rPr lang="en-US" altLang="en-US" sz="2400"/>
              <a:t> + … + 3b</a:t>
            </a:r>
            <a:r>
              <a:rPr lang="en-US" altLang="en-US" sz="2400" baseline="30000"/>
              <a:t>d-2</a:t>
            </a:r>
            <a:r>
              <a:rPr lang="en-US" altLang="en-US" sz="2400"/>
              <a:t> +2b</a:t>
            </a:r>
            <a:r>
              <a:rPr lang="en-US" altLang="en-US" sz="2400" baseline="30000"/>
              <a:t>d-1</a:t>
            </a:r>
            <a:r>
              <a:rPr lang="en-US" altLang="en-US" sz="2400"/>
              <a:t> + 1b</a:t>
            </a:r>
            <a:r>
              <a:rPr lang="en-US" altLang="en-US" sz="2400" baseline="30000"/>
              <a:t>d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For </a:t>
            </a:r>
            <a:r>
              <a:rPr lang="en-US" altLang="en-US" sz="2400" i="1"/>
              <a:t>b = 10</a:t>
            </a:r>
            <a:r>
              <a:rPr lang="en-US" altLang="en-US" sz="2400"/>
              <a:t>, </a:t>
            </a:r>
            <a:r>
              <a:rPr lang="en-US" altLang="en-US" sz="2400" i="1"/>
              <a:t>d = 5</a:t>
            </a:r>
            <a:r>
              <a:rPr lang="en-US" altLang="en-US" sz="2400"/>
              <a:t>,
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</a:t>
            </a:r>
            <a:r>
              <a:rPr lang="en-US" altLang="en-US" sz="2000" baseline="-25000"/>
              <a:t>DLS </a:t>
            </a:r>
            <a:r>
              <a:rPr lang="en-US" altLang="en-US" sz="2000"/>
              <a:t>= 1 + 10 + 100 + 1,000 + 10,000 + 100,000 = 111,111
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</a:t>
            </a:r>
            <a:r>
              <a:rPr lang="en-US" altLang="en-US" sz="2000" baseline="-25000"/>
              <a:t>IDS</a:t>
            </a:r>
            <a:r>
              <a:rPr lang="en-US" altLang="en-US" sz="2000"/>
              <a:t> = 6 + 50 + 400 + 3,000 + 20,000 + 100,000 = 123,456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Overhead = (123,456 - 111,111)/111,111 = 11%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2646-A022-43C2-89DA-58A1D205AE1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86775" cy="852488"/>
          </a:xfrm>
        </p:spPr>
        <p:txBody>
          <a:bodyPr/>
          <a:lstStyle/>
          <a:p>
            <a:pPr algn="ctr"/>
            <a:r>
              <a:rPr lang="en-US" altLang="en-US" sz="3600"/>
              <a:t>A simple problem-solving agent</a:t>
            </a:r>
          </a:p>
        </p:txBody>
      </p:sp>
      <p:pic>
        <p:nvPicPr>
          <p:cNvPr id="11161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7708" r="3125" b="22917"/>
          <a:stretch>
            <a:fillRect/>
          </a:stretch>
        </p:blipFill>
        <p:spPr bwMode="auto">
          <a:xfrm>
            <a:off x="685800" y="1371600"/>
            <a:ext cx="8001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CF50-2417-47B8-A20A-81A5BAC0532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76200"/>
            <a:ext cx="8839200" cy="852488"/>
          </a:xfrm>
        </p:spPr>
        <p:txBody>
          <a:bodyPr/>
          <a:lstStyle/>
          <a:p>
            <a:pPr algn="ctr"/>
            <a:r>
              <a:rPr lang="en-US" altLang="en-US" sz="3200"/>
              <a:t>Properties of iterative deepening search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solidFill>
                  <a:srgbClr val="CC0099"/>
                </a:solidFill>
              </a:rPr>
              <a:t>Complete?</a:t>
            </a:r>
            <a:r>
              <a:rPr lang="en-US" altLang="en-US"/>
              <a:t> Yes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Time?</a:t>
            </a:r>
            <a:r>
              <a:rPr lang="en-US" altLang="en-US">
                <a:solidFill>
                  <a:srgbClr val="CC0099"/>
                </a:solidFill>
              </a:rPr>
              <a:t> </a:t>
            </a:r>
            <a:r>
              <a:rPr lang="en-US" altLang="en-US" i="1"/>
              <a:t>(d+1)b</a:t>
            </a:r>
            <a:r>
              <a:rPr lang="en-US" altLang="en-US" i="1" baseline="30000"/>
              <a:t>0</a:t>
            </a:r>
            <a:r>
              <a:rPr lang="en-US" altLang="en-US" i="1"/>
              <a:t> + d b</a:t>
            </a:r>
            <a:r>
              <a:rPr lang="en-US" altLang="en-US" i="1" baseline="30000"/>
              <a:t>1</a:t>
            </a:r>
            <a:r>
              <a:rPr lang="en-US" altLang="en-US" i="1"/>
              <a:t> + (d-1)b</a:t>
            </a:r>
            <a:r>
              <a:rPr lang="en-US" altLang="en-US" i="1" baseline="30000"/>
              <a:t>2</a:t>
            </a:r>
            <a:r>
              <a:rPr lang="en-US" altLang="en-US" i="1"/>
              <a:t> + … + b</a:t>
            </a:r>
            <a:r>
              <a:rPr lang="en-US" altLang="en-US" i="1" baseline="30000"/>
              <a:t>d</a:t>
            </a:r>
            <a:r>
              <a:rPr lang="en-US" altLang="en-US" i="1"/>
              <a:t> = O(b</a:t>
            </a:r>
            <a:r>
              <a:rPr lang="en-US" altLang="en-US" i="1" baseline="30000"/>
              <a:t>d</a:t>
            </a:r>
            <a:r>
              <a:rPr lang="en-US" altLang="en-US" i="1"/>
              <a:t>)</a:t>
            </a:r>
            <a:r>
              <a:rPr lang="en-US" altLang="en-US"/>
              <a:t>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Space?</a:t>
            </a:r>
            <a:r>
              <a:rPr lang="en-US" altLang="en-US"/>
              <a:t> </a:t>
            </a:r>
            <a:r>
              <a:rPr lang="en-US" altLang="en-US" i="1"/>
              <a:t>O(bd)</a:t>
            </a:r>
            <a:r>
              <a:rPr lang="en-US" altLang="en-US"/>
              <a:t>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Optimal?</a:t>
            </a:r>
            <a:r>
              <a:rPr lang="en-US" altLang="en-US"/>
              <a:t> Yes, if step cost = 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64C4-3E43-43A0-81B8-9303AC72EA9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algorithms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457200" y="1600200"/>
            <a:ext cx="7924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457200" y="3810000"/>
            <a:ext cx="807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/>
              <a:t>Evaluation of search strategies. </a:t>
            </a:r>
            <a:r>
              <a:rPr lang="en-US" altLang="en-US" sz="2000" b="1" i="1"/>
              <a:t>b</a:t>
            </a:r>
            <a:r>
              <a:rPr lang="en-US" altLang="en-US" sz="2000" b="1"/>
              <a:t> is the branching factor; </a:t>
            </a:r>
            <a:r>
              <a:rPr lang="en-US" altLang="en-US" sz="2000" b="1" i="1"/>
              <a:t>d</a:t>
            </a:r>
            <a:r>
              <a:rPr lang="en-US" altLang="en-US" sz="2000" b="1"/>
              <a:t> is the depth of the shallowest solution; </a:t>
            </a:r>
            <a:r>
              <a:rPr lang="en-US" altLang="en-US" sz="2000" b="1" i="1"/>
              <a:t>m</a:t>
            </a:r>
            <a:r>
              <a:rPr lang="en-US" altLang="en-US" sz="2000" b="1"/>
              <a:t> is the maximum depth of the search tree;</a:t>
            </a:r>
            <a:r>
              <a:rPr lang="en-US" altLang="en-US" sz="2000" b="1" i="1"/>
              <a:t> l</a:t>
            </a:r>
            <a:r>
              <a:rPr lang="en-US" altLang="en-US" sz="2000" b="1"/>
              <a:t> is the depth limit.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AA33-06AC-4D81-9503-37E53B3329B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Repeated states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Failure to detect repeated states can turn a linear problem into an exponential one!
</a:t>
            </a:r>
          </a:p>
        </p:txBody>
      </p:sp>
      <p:pic>
        <p:nvPicPr>
          <p:cNvPr id="55300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229600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3DB9-9BBC-4C37-9647-11705C4CB6C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search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3125" b="35417"/>
          <a:stretch>
            <a:fillRect/>
          </a:stretch>
        </p:blipFill>
        <p:spPr bwMode="auto">
          <a:xfrm>
            <a:off x="609600" y="1676400"/>
            <a:ext cx="807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17DF-1FCB-454F-B8C0-0B3227DBA14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Problem formulation usually requires abstracting away real-world details to define a state space that can feasibly be explored.
</a:t>
            </a:r>
          </a:p>
          <a:p>
            <a:pPr lvl="4"/>
            <a:endParaRPr lang="en-US" altLang="en-US" sz="1600"/>
          </a:p>
          <a:p>
            <a:r>
              <a:rPr lang="en-US" altLang="en-US" sz="2400"/>
              <a:t>Variety of uninformed search strategies.
</a:t>
            </a:r>
          </a:p>
          <a:p>
            <a:pPr lvl="4"/>
            <a:endParaRPr lang="en-US" altLang="en-US" sz="1600"/>
          </a:p>
          <a:p>
            <a:r>
              <a:rPr lang="en-US" altLang="en-US" sz="2400"/>
              <a:t>Iterative deepening search uses only linear space and not much more time than other uninformed algorithms.
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7355-A02C-492C-93BC-8049BE232FA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Big-O definition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50288" cy="1828800"/>
          </a:xfrm>
        </p:spPr>
        <p:txBody>
          <a:bodyPr/>
          <a:lstStyle/>
          <a:p>
            <a:r>
              <a:rPr lang="en-US" altLang="en-US" sz="2000"/>
              <a:t>Let </a:t>
            </a:r>
            <a:r>
              <a:rPr lang="en-US" altLang="en-US" sz="2000" i="1"/>
              <a:t>f</a:t>
            </a:r>
            <a:r>
              <a:rPr lang="en-US" altLang="en-US" sz="2000"/>
              <a:t> and </a:t>
            </a:r>
            <a:r>
              <a:rPr lang="en-US" altLang="en-US" sz="2000" i="1"/>
              <a:t>g</a:t>
            </a:r>
            <a:r>
              <a:rPr lang="en-US" altLang="en-US" sz="2000"/>
              <a:t> be functions.  We say that </a:t>
            </a:r>
            <a:r>
              <a:rPr lang="en-US" altLang="en-US" sz="2000" i="1"/>
              <a:t>f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 is </a:t>
            </a:r>
            <a:r>
              <a:rPr lang="en-US" altLang="en-US" sz="2000" i="1"/>
              <a:t>O</a:t>
            </a:r>
            <a:r>
              <a:rPr lang="en-US" altLang="en-US" sz="2000"/>
              <a:t>(</a:t>
            </a:r>
            <a:r>
              <a:rPr lang="en-US" altLang="en-US" sz="2000" i="1"/>
              <a:t>g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)) if there are constants </a:t>
            </a:r>
            <a:r>
              <a:rPr lang="en-US" altLang="en-US" sz="2000" i="1"/>
              <a:t>c</a:t>
            </a:r>
            <a:r>
              <a:rPr lang="en-US" altLang="en-US" sz="2000"/>
              <a:t> and </a:t>
            </a:r>
            <a:r>
              <a:rPr lang="en-US" altLang="en-US" sz="2000" i="1"/>
              <a:t>k</a:t>
            </a:r>
            <a:r>
              <a:rPr lang="en-US" altLang="en-US" sz="200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|f(x)| ≤ </a:t>
            </a:r>
            <a:r>
              <a:rPr lang="en-US" altLang="en-US" sz="2000" i="1"/>
              <a:t>C </a:t>
            </a:r>
            <a:r>
              <a:rPr lang="en-US" altLang="en-US" sz="2000"/>
              <a:t>|</a:t>
            </a:r>
            <a:r>
              <a:rPr lang="en-US" altLang="en-US" sz="2000" i="1"/>
              <a:t>g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)|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whenever </a:t>
            </a:r>
            <a:r>
              <a:rPr lang="en-US" altLang="en-US" sz="2000" i="1"/>
              <a:t>x</a:t>
            </a:r>
            <a:r>
              <a:rPr lang="en-US" altLang="en-US" sz="2000"/>
              <a:t> &gt; </a:t>
            </a:r>
            <a:r>
              <a:rPr lang="en-US" altLang="en-US" sz="2000" i="1"/>
              <a:t>k</a:t>
            </a:r>
            <a:endParaRPr lang="en-US" altLang="en-US" sz="200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81000" y="2514600"/>
            <a:ext cx="722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Big- O notation expresses the upper bound of growth function.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81000" y="3276600"/>
            <a:ext cx="7772400" cy="2971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Show that 30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>
                <a:latin typeface="Tahoma" panose="020B0604030504040204" pitchFamily="34" charset="0"/>
              </a:rPr>
              <a:t>+8 is O(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>
                <a:latin typeface="Tahoma" panose="020B0604030504040204" pitchFamily="34" charset="0"/>
              </a:rPr>
              <a:t>).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Show </a:t>
            </a:r>
            <a:r>
              <a:rPr lang="en-US" altLang="en-US" sz="2000" b="1">
                <a:latin typeface="Tahom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: 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&gt;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: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30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+8  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cn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.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Let 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c=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31, 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=8.  Assume 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&gt;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=8.  Then</a:t>
            </a:r>
            <a:b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</a:b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cn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= 31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= 30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+ 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&gt; 30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+8, so 30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+8 &lt; 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cn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Show that 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+1 is O(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).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Show </a:t>
            </a:r>
            <a:r>
              <a:rPr lang="en-US" altLang="en-US" sz="2000" b="1">
                <a:latin typeface="Tahom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: 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&gt;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+1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 </a:t>
            </a: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cn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.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Let </a:t>
            </a:r>
            <a:r>
              <a:rPr lang="en-US" altLang="en-US" sz="2000" i="1">
                <a:latin typeface="Tahoma" panose="020B0604030504040204" pitchFamily="34" charset="0"/>
              </a:rPr>
              <a:t>c</a:t>
            </a:r>
            <a:r>
              <a:rPr lang="en-US" altLang="en-US" sz="2000">
                <a:latin typeface="Tahoma" panose="020B0604030504040204" pitchFamily="34" charset="0"/>
              </a:rPr>
              <a:t>=2, </a:t>
            </a:r>
            <a:r>
              <a:rPr lang="en-US" altLang="en-US" sz="2000" i="1">
                <a:latin typeface="Tahoma" panose="020B0604030504040204" pitchFamily="34" charset="0"/>
              </a:rPr>
              <a:t>k</a:t>
            </a:r>
            <a:r>
              <a:rPr lang="en-US" altLang="en-US" sz="2000">
                <a:latin typeface="Tahoma" panose="020B0604030504040204" pitchFamily="34" charset="0"/>
              </a:rPr>
              <a:t>=1.  Assume 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>
                <a:latin typeface="Tahoma" panose="020B0604030504040204" pitchFamily="34" charset="0"/>
              </a:rPr>
              <a:t>&gt;1.  Then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i="1">
                <a:latin typeface="Tahoma" panose="020B0604030504040204" pitchFamily="34" charset="0"/>
              </a:rPr>
              <a:t>cn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 = 2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 = 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+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 &gt; 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+1, or </a:t>
            </a:r>
            <a:r>
              <a:rPr lang="en-US" altLang="en-US" sz="2000" i="1">
                <a:latin typeface="Tahoma" panose="020B0604030504040204" pitchFamily="34" charset="0"/>
              </a:rPr>
              <a:t>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+1&lt; </a:t>
            </a:r>
            <a:r>
              <a:rPr lang="en-US" altLang="en-US" sz="2000" i="1">
                <a:latin typeface="Tahoma" panose="020B0604030504040204" pitchFamily="34" charset="0"/>
              </a:rPr>
              <a:t>cn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.</a:t>
            </a:r>
            <a:endParaRPr lang="en-US" altLang="en-US" sz="2000" baseline="30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692D-9A39-4B8F-9D7A-445AD249E42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Big-Omega definition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Let </a:t>
            </a:r>
            <a:r>
              <a:rPr lang="en-US" altLang="en-US" sz="2400" i="1"/>
              <a:t>f</a:t>
            </a:r>
            <a:r>
              <a:rPr lang="en-US" altLang="en-US" sz="2400"/>
              <a:t> and </a:t>
            </a:r>
            <a:r>
              <a:rPr lang="en-US" altLang="en-US" sz="2400" i="1"/>
              <a:t>g</a:t>
            </a:r>
            <a:r>
              <a:rPr lang="en-US" altLang="en-US" sz="2400"/>
              <a:t> be functions.  We say that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is </a:t>
            </a:r>
            <a:r>
              <a:rPr lang="en-US" altLang="en-US" sz="2400">
                <a:sym typeface="Symbol" panose="05050102010706020507" pitchFamily="18" charset="2"/>
              </a:rPr>
              <a:t>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)) if there are constants </a:t>
            </a:r>
            <a:r>
              <a:rPr lang="en-US" altLang="en-US" sz="2400" i="1"/>
              <a:t>c</a:t>
            </a:r>
            <a:r>
              <a:rPr lang="en-US" altLang="en-US" sz="2400"/>
              <a:t> and </a:t>
            </a:r>
            <a:r>
              <a:rPr lang="en-US" altLang="en-US" sz="2400" i="1"/>
              <a:t>k</a:t>
            </a:r>
            <a:r>
              <a:rPr lang="en-US" altLang="en-US" sz="240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	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04800" y="3582988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Big-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400">
                <a:solidFill>
                  <a:schemeClr val="accent2"/>
                </a:solidFill>
              </a:rPr>
              <a:t> notation expresses the lower bound of growth function.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It is introduced by Donald Knuth in the 1970’s.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143000" y="2474913"/>
          <a:ext cx="24145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6"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4913"/>
                        <a:ext cx="24145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8B3E-BB2F-4770-890D-D6B88920A34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Big-Theta definition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Let </a:t>
            </a:r>
            <a:r>
              <a:rPr lang="en-US" altLang="en-US" sz="2400" i="1"/>
              <a:t>f</a:t>
            </a:r>
            <a:r>
              <a:rPr lang="en-US" altLang="en-US" sz="2400"/>
              <a:t> and </a:t>
            </a:r>
            <a:r>
              <a:rPr lang="en-US" altLang="en-US" sz="2400" i="1"/>
              <a:t>g</a:t>
            </a:r>
            <a:r>
              <a:rPr lang="en-US" altLang="en-US" sz="2400"/>
              <a:t> be functions.  We say that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is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)) if f(x) is </a:t>
            </a:r>
            <a:r>
              <a:rPr lang="en-US" altLang="en-US" sz="2400">
                <a:sym typeface="Symbol" panose="05050102010706020507" pitchFamily="18" charset="2"/>
              </a:rPr>
              <a:t>O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))  and f(x) is </a:t>
            </a:r>
            <a:r>
              <a:rPr lang="en-US" altLang="en-US" sz="2400">
                <a:sym typeface="Symbol" panose="05050102010706020507" pitchFamily="18" charset="2"/>
              </a:rPr>
              <a:t>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)). </a:t>
            </a:r>
          </a:p>
          <a:p>
            <a:endParaRPr lang="en-US" altLang="en-US" sz="2400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762000" y="2514600"/>
            <a:ext cx="792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/>
              <a:t>Big-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400"/>
              <a:t> notation expresses both an upper and a lower bound on the size of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relative to a reference function 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). </a:t>
            </a:r>
          </a:p>
          <a:p>
            <a:pPr algn="just"/>
            <a:endParaRPr lang="en-US" altLang="en-US" sz="2400"/>
          </a:p>
          <a:p>
            <a:pPr algn="just"/>
            <a:r>
              <a:rPr lang="en-US" altLang="en-US" sz="2400"/>
              <a:t>It is introduced by Donald Knuth in the 1970’s.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65B9-2307-4769-832E-9A5DBEDAC832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97838" cy="457200"/>
          </a:xfrm>
        </p:spPr>
        <p:txBody>
          <a:bodyPr/>
          <a:lstStyle/>
          <a:p>
            <a:pPr algn="ctr"/>
            <a:r>
              <a:rPr lang="en-US" altLang="en-US" sz="3200"/>
              <a:t>Names for some orders of growth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(1)</a:t>
            </a:r>
            <a:r>
              <a:rPr lang="en-US" altLang="en-US" sz="2400">
                <a:sym typeface="Symbol" panose="05050102010706020507" pitchFamily="18" charset="2"/>
              </a:rPr>
              <a:t>		Constant</a:t>
            </a:r>
          </a:p>
          <a:p>
            <a:r>
              <a:rPr lang="en-US" altLang="en-US" sz="2400"/>
              <a:t>O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(log</a:t>
            </a:r>
            <a:r>
              <a:rPr lang="en-US" altLang="en-US" sz="2400" i="1" baseline="-2500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	          Logarithmic (same order 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</a:p>
          <a:p>
            <a:r>
              <a:rPr lang="en-US" altLang="en-US" sz="2400"/>
              <a:t>O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(log</a:t>
            </a:r>
            <a:r>
              <a:rPr lang="en-US" altLang="en-US" sz="2400" i="1" baseline="3000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	          Polylogarithmic</a:t>
            </a:r>
          </a:p>
          <a:p>
            <a:r>
              <a:rPr lang="en-US" altLang="en-US" sz="2400"/>
              <a:t>O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		Linear</a:t>
            </a:r>
          </a:p>
          <a:p>
            <a:r>
              <a:rPr lang="en-US" altLang="en-US" sz="2400"/>
              <a:t>O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i="1" baseline="3000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		Polynomial (for any 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</a:p>
          <a:p>
            <a:r>
              <a:rPr lang="en-US" altLang="en-US" sz="2400"/>
              <a:t>O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i="1" baseline="3000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 		Exponential (for </a:t>
            </a:r>
            <a:r>
              <a:rPr lang="en-US" altLang="en-US" sz="2400" i="1"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&gt;1)</a:t>
            </a:r>
          </a:p>
          <a:p>
            <a:r>
              <a:rPr lang="en-US" altLang="en-US" sz="2400"/>
              <a:t>O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!)</a:t>
            </a:r>
            <a:r>
              <a:rPr lang="en-US" altLang="en-US" sz="2400">
                <a:sym typeface="Symbol" panose="05050102010706020507" pitchFamily="18" charset="2"/>
              </a:rPr>
              <a:t>		Factorial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334000" y="2366963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(With </a:t>
            </a: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a constant.)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533400" y="4953000"/>
            <a:ext cx="8458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g(x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)) if there are constants 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1565275" y="5410200"/>
          <a:ext cx="44910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Equation" r:id="rId3" imgW="2031840" imgH="253800" progId="Equation.3">
                  <p:embed/>
                </p:oleObj>
              </mc:Choice>
              <mc:Fallback>
                <p:oleObj name="Equation" r:id="rId3" imgW="20318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410200"/>
                        <a:ext cx="44910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65125" y="5976938"/>
            <a:ext cx="854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Big-O notation expresses the upper bound of growth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C603-715D-4892-88A1-BABA2A7236E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growth rates</a:t>
            </a:r>
          </a:p>
        </p:txBody>
      </p:sp>
      <p:pic>
        <p:nvPicPr>
          <p:cNvPr id="126979" name="Picture 3" descr="rosen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6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2133600" y="1600200"/>
            <a:ext cx="685800" cy="4038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1558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CC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scale!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0A4E-4952-453A-AF56-4420CB66DB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852488"/>
          </a:xfrm>
        </p:spPr>
        <p:txBody>
          <a:bodyPr/>
          <a:lstStyle/>
          <a:p>
            <a:pPr algn="ctr"/>
            <a:r>
              <a:rPr lang="en-US" altLang="en-US" sz="3200"/>
              <a:t>Example Problem:Touring Holiday in Romania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agent on holiday in Romania; currently in Arad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Have a nonrefundable flight ticket to fly out of Bucharest tomorrow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Formulate goal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be in Bucharest and catch the flight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Formulate problem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states</a:t>
            </a:r>
            <a:r>
              <a:rPr lang="en-US" altLang="en-US" sz="2400"/>
              <a:t>: various cities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actions</a:t>
            </a:r>
            <a:r>
              <a:rPr lang="en-US" altLang="en-US" sz="2400"/>
              <a:t>: drive between cities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Find solution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sequence of cities, e.g., Arad, Sibiu, Fagaras, Bucharest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93F4-9F45-4450-A747-EC948870C7A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Tractable </a:t>
            </a:r>
            <a:r>
              <a:rPr lang="en-US" altLang="en-US" i="1"/>
              <a:t>vs.</a:t>
            </a:r>
            <a:r>
              <a:rPr lang="en-US" altLang="en-US"/>
              <a:t> intractable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>
                <a:solidFill>
                  <a:srgbClr val="008000"/>
                </a:solidFill>
              </a:rPr>
              <a:t>A problem or algorithm with at most polynomial time complexity is considered </a:t>
            </a:r>
            <a:r>
              <a:rPr lang="en-US" altLang="en-US" sz="2800" i="1">
                <a:solidFill>
                  <a:srgbClr val="008000"/>
                </a:solidFill>
              </a:rPr>
              <a:t>tractable</a:t>
            </a:r>
            <a:r>
              <a:rPr lang="en-US" altLang="en-US" sz="2800">
                <a:solidFill>
                  <a:srgbClr val="008000"/>
                </a:solidFill>
              </a:rPr>
              <a:t> (or </a:t>
            </a:r>
            <a:r>
              <a:rPr lang="en-US" altLang="en-US" sz="2800" i="1">
                <a:solidFill>
                  <a:srgbClr val="008000"/>
                </a:solidFill>
              </a:rPr>
              <a:t>feasible</a:t>
            </a:r>
            <a:r>
              <a:rPr lang="en-US" altLang="en-US" sz="2800">
                <a:solidFill>
                  <a:srgbClr val="008000"/>
                </a:solidFill>
              </a:rPr>
              <a:t>).</a:t>
            </a:r>
            <a:r>
              <a:rPr lang="en-US" altLang="en-US" sz="2800"/>
              <a:t>  </a:t>
            </a:r>
            <a:r>
              <a:rPr lang="en-US" altLang="en-US" sz="2800" b="1"/>
              <a:t>P</a:t>
            </a:r>
            <a:r>
              <a:rPr lang="en-US" altLang="en-US" sz="2800"/>
              <a:t> is the set of all tractable problems.</a:t>
            </a:r>
          </a:p>
          <a:p>
            <a:pPr algn="just"/>
            <a:r>
              <a:rPr lang="en-US" altLang="en-US" sz="2800">
                <a:solidFill>
                  <a:srgbClr val="FF0000"/>
                </a:solidFill>
              </a:rPr>
              <a:t>A problem or algorithm that has complexity greater than polynomial is considered </a:t>
            </a:r>
            <a:r>
              <a:rPr lang="en-US" altLang="en-US" sz="2800" i="1">
                <a:solidFill>
                  <a:srgbClr val="FF0000"/>
                </a:solidFill>
              </a:rPr>
              <a:t>intractable </a:t>
            </a:r>
            <a:r>
              <a:rPr lang="en-US" altLang="en-US" sz="2800">
                <a:solidFill>
                  <a:srgbClr val="FF0000"/>
                </a:solidFill>
              </a:rPr>
              <a:t>(or </a:t>
            </a:r>
            <a:r>
              <a:rPr lang="en-US" altLang="en-US" sz="2800" i="1">
                <a:solidFill>
                  <a:srgbClr val="FF0000"/>
                </a:solidFill>
              </a:rPr>
              <a:t>infeasible</a:t>
            </a:r>
            <a:r>
              <a:rPr lang="en-US" altLang="en-US" sz="2800">
                <a:solidFill>
                  <a:srgbClr val="FF0000"/>
                </a:solidFill>
              </a:rPr>
              <a:t>)</a:t>
            </a:r>
            <a:r>
              <a:rPr lang="en-US" altLang="en-US" sz="2800" i="1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altLang="en-US" sz="2800"/>
              <a:t>Note that </a:t>
            </a:r>
            <a:r>
              <a:rPr lang="en-US" altLang="en-US" sz="2800" i="1">
                <a:solidFill>
                  <a:schemeClr val="accent2"/>
                </a:solidFill>
              </a:rPr>
              <a:t>n</a:t>
            </a:r>
            <a:r>
              <a:rPr lang="en-US" altLang="en-US" sz="2800" baseline="30000">
                <a:solidFill>
                  <a:schemeClr val="accent2"/>
                </a:solidFill>
              </a:rPr>
              <a:t>1,000,000</a:t>
            </a:r>
            <a:r>
              <a:rPr lang="en-US" altLang="en-US" sz="2800"/>
              <a:t> is </a:t>
            </a:r>
            <a:r>
              <a:rPr lang="en-US" altLang="en-US" sz="2800" i="1">
                <a:solidFill>
                  <a:srgbClr val="008000"/>
                </a:solidFill>
              </a:rPr>
              <a:t>technically</a:t>
            </a:r>
            <a:r>
              <a:rPr lang="en-US" altLang="en-US" sz="2800">
                <a:solidFill>
                  <a:srgbClr val="008000"/>
                </a:solidFill>
              </a:rPr>
              <a:t> tractable</a:t>
            </a:r>
            <a:r>
              <a:rPr lang="en-US" altLang="en-US" sz="2800"/>
              <a:t>, but </a:t>
            </a:r>
            <a:r>
              <a:rPr lang="en-US" altLang="en-US" sz="2800">
                <a:solidFill>
                  <a:srgbClr val="FF0000"/>
                </a:solidFill>
              </a:rPr>
              <a:t>really very hard</a:t>
            </a:r>
            <a:r>
              <a:rPr lang="en-US" altLang="en-US" sz="2800"/>
              <a:t>.  </a:t>
            </a:r>
            <a:r>
              <a:rPr lang="en-US" altLang="en-US" sz="2800" i="1">
                <a:solidFill>
                  <a:schemeClr val="accent2"/>
                </a:solidFill>
              </a:rPr>
              <a:t>n</a:t>
            </a:r>
            <a:r>
              <a:rPr lang="en-US" altLang="en-US" sz="2800" baseline="30000">
                <a:solidFill>
                  <a:schemeClr val="accent2"/>
                </a:solidFill>
              </a:rPr>
              <a:t>log log log </a:t>
            </a:r>
            <a:r>
              <a:rPr lang="en-US" altLang="en-US" sz="2800" i="1" baseline="30000">
                <a:solidFill>
                  <a:schemeClr val="accent2"/>
                </a:solidFill>
              </a:rPr>
              <a:t>n</a:t>
            </a:r>
            <a:r>
              <a:rPr lang="en-US" altLang="en-US" sz="2800"/>
              <a:t> is </a:t>
            </a:r>
            <a:r>
              <a:rPr lang="en-US" altLang="en-US" sz="2800" i="1">
                <a:solidFill>
                  <a:srgbClr val="FF0000"/>
                </a:solidFill>
              </a:rPr>
              <a:t>technically</a:t>
            </a:r>
            <a:r>
              <a:rPr lang="en-US" altLang="en-US" sz="2800">
                <a:solidFill>
                  <a:srgbClr val="FF0000"/>
                </a:solidFill>
              </a:rPr>
              <a:t> intractable</a:t>
            </a:r>
            <a:r>
              <a:rPr lang="en-US" altLang="en-US" sz="2800"/>
              <a:t>, but </a:t>
            </a:r>
            <a:r>
              <a:rPr lang="en-US" altLang="en-US" sz="2800">
                <a:solidFill>
                  <a:srgbClr val="008000"/>
                </a:solidFill>
              </a:rPr>
              <a:t>easy</a:t>
            </a:r>
            <a:r>
              <a:rPr lang="en-US" altLang="en-US" sz="2800"/>
              <a:t>.  </a:t>
            </a:r>
            <a:r>
              <a:rPr lang="en-US" altLang="en-US" sz="2800">
                <a:solidFill>
                  <a:schemeClr val="accent2"/>
                </a:solidFill>
              </a:rPr>
              <a:t>Such cases are rare though.</a:t>
            </a:r>
            <a:endParaRPr lang="en-US" altLang="en-US" sz="28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A066-CBF8-472B-80C1-0FD6EA780E6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93038" cy="852488"/>
          </a:xfrm>
        </p:spPr>
        <p:txBody>
          <a:bodyPr/>
          <a:lstStyle/>
          <a:p>
            <a:pPr algn="ctr"/>
            <a:r>
              <a:rPr lang="en-US" altLang="en-US" b="1"/>
              <a:t>P</a:t>
            </a:r>
            <a:r>
              <a:rPr lang="en-US" altLang="en-US"/>
              <a:t> </a:t>
            </a:r>
            <a:r>
              <a:rPr lang="en-US" altLang="en-US" i="1"/>
              <a:t>vs.</a:t>
            </a:r>
            <a:r>
              <a:rPr lang="en-US" altLang="en-US"/>
              <a:t> </a:t>
            </a:r>
            <a:r>
              <a:rPr lang="en-US" altLang="en-US" b="1"/>
              <a:t>NP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Any term of the form </a:t>
            </a:r>
            <a:r>
              <a:rPr lang="en-US" altLang="en-US" sz="2000" i="1"/>
              <a:t>n</a:t>
            </a:r>
            <a:r>
              <a:rPr lang="en-US" altLang="en-US" sz="2000" i="1" baseline="30000"/>
              <a:t>c</a:t>
            </a:r>
            <a:r>
              <a:rPr lang="en-US" altLang="en-US" sz="2000"/>
              <a:t>, where </a:t>
            </a:r>
            <a:r>
              <a:rPr lang="en-US" altLang="en-US" sz="2000" i="1"/>
              <a:t>c</a:t>
            </a:r>
            <a:r>
              <a:rPr lang="en-US" altLang="en-US" sz="2000"/>
              <a:t> is a constant, is a polynomial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Thus, any function that is O(</a:t>
            </a:r>
            <a:r>
              <a:rPr lang="en-US" altLang="en-US" sz="2000" i="1"/>
              <a:t>n</a:t>
            </a:r>
            <a:r>
              <a:rPr lang="en-US" altLang="en-US" sz="2000" i="1" baseline="30000"/>
              <a:t>c</a:t>
            </a:r>
            <a:r>
              <a:rPr lang="en-US" altLang="en-US" sz="2000"/>
              <a:t>) is a polynomial-time function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2</a:t>
            </a:r>
            <a:r>
              <a:rPr lang="en-US" altLang="en-US" sz="2000" i="1" baseline="30000"/>
              <a:t>n</a:t>
            </a:r>
            <a:r>
              <a:rPr lang="en-US" altLang="en-US" sz="2000"/>
              <a:t>, </a:t>
            </a:r>
            <a:r>
              <a:rPr lang="en-US" altLang="en-US" sz="2000" i="1"/>
              <a:t>n</a:t>
            </a:r>
            <a:r>
              <a:rPr lang="en-US" altLang="en-US" sz="2000"/>
              <a:t>!, </a:t>
            </a:r>
            <a:r>
              <a:rPr lang="en-US" altLang="en-US" sz="2000" i="1"/>
              <a:t>n</a:t>
            </a:r>
            <a:r>
              <a:rPr lang="en-US" altLang="en-US" sz="2000" i="1" baseline="30000"/>
              <a:t>n</a:t>
            </a:r>
            <a:r>
              <a:rPr lang="en-US" altLang="en-US" sz="2000"/>
              <a:t> are not polynomial (NP) functions</a:t>
            </a:r>
          </a:p>
          <a:p>
            <a:pPr lvl="1">
              <a:lnSpc>
                <a:spcPct val="80000"/>
              </a:lnSpc>
            </a:pPr>
            <a:endParaRPr lang="en-US" altLang="en-US" sz="2000" b="1">
              <a:solidFill>
                <a:srgbClr val="FF0000"/>
              </a:solidFill>
            </a:endParaRPr>
          </a:p>
          <a:p>
            <a:pPr algn="just"/>
            <a:r>
              <a:rPr lang="en-US" altLang="en-US" sz="2000" b="1">
                <a:solidFill>
                  <a:srgbClr val="FF0000"/>
                </a:solidFill>
              </a:rPr>
              <a:t>NP</a:t>
            </a:r>
            <a:r>
              <a:rPr lang="en-US" altLang="en-US" sz="2000"/>
              <a:t> is the set of problems for which there exists a tractable algorithm for </a:t>
            </a:r>
            <a:r>
              <a:rPr lang="en-US" altLang="en-US" sz="2000" i="1"/>
              <a:t>checking a proposed solution</a:t>
            </a:r>
            <a:r>
              <a:rPr lang="en-US" altLang="en-US" sz="2000"/>
              <a:t> to tell if it is correct.</a:t>
            </a:r>
          </a:p>
          <a:p>
            <a:pPr algn="just"/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It is “widely believed” that there is no efficient solution to NP complete problems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If you could solve an NP complete problem in polynomial time, you would be showing that P = NP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/>
            <a:r>
              <a:rPr lang="en-US" altLang="en-US" sz="2000">
                <a:solidFill>
                  <a:schemeClr val="accent2"/>
                </a:solidFill>
              </a:rPr>
              <a:t>We know that 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en-US" sz="2000" b="1">
                <a:solidFill>
                  <a:srgbClr val="FF0000"/>
                </a:solidFill>
              </a:rPr>
              <a:t>NP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, but the most famous unproven conjecture in computer science is that this inclusion is </a:t>
            </a:r>
            <a:r>
              <a:rPr lang="en-US" altLang="en-US" sz="2000" i="1">
                <a:solidFill>
                  <a:schemeClr val="accent2"/>
                </a:solidFill>
                <a:sym typeface="Symbol" panose="05050102010706020507" pitchFamily="18" charset="2"/>
              </a:rPr>
              <a:t>proper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</a:p>
          <a:p>
            <a:pPr lvl="1" algn="just"/>
            <a:r>
              <a:rPr lang="en-US" altLang="en-US" sz="2000" i="1">
                <a:solidFill>
                  <a:srgbClr val="008000"/>
                </a:solidFill>
                <a:sym typeface="Symbol" panose="05050102010706020507" pitchFamily="18" charset="2"/>
              </a:rPr>
              <a:t>i.e.</a:t>
            </a:r>
            <a:r>
              <a:rPr lang="en-US" altLang="en-US" sz="2000">
                <a:solidFill>
                  <a:srgbClr val="008000"/>
                </a:solidFill>
                <a:sym typeface="Symbol" panose="05050102010706020507" pitchFamily="18" charset="2"/>
              </a:rPr>
              <a:t>, that 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NP</a:t>
            </a:r>
            <a:r>
              <a:rPr lang="en-US" altLang="en-US" sz="2000">
                <a:solidFill>
                  <a:srgbClr val="008000"/>
                </a:solidFill>
                <a:sym typeface="Symbol" panose="05050102010706020507" pitchFamily="18" charset="2"/>
              </a:rPr>
              <a:t> rather than 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NP</a:t>
            </a:r>
            <a:r>
              <a:rPr lang="en-US" altLang="en-US" sz="2000">
                <a:solidFill>
                  <a:srgbClr val="008000"/>
                </a:solidFill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1788-EC8B-40C8-B8D0-9F373C9FE36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715375" cy="471487"/>
          </a:xfrm>
        </p:spPr>
        <p:txBody>
          <a:bodyPr/>
          <a:lstStyle/>
          <a:p>
            <a:pPr algn="ctr"/>
            <a:r>
              <a:rPr lang="en-US" altLang="en-US" sz="3200"/>
              <a:t>Road Map of Romania</a:t>
            </a:r>
          </a:p>
        </p:txBody>
      </p:sp>
      <p:pic>
        <p:nvPicPr>
          <p:cNvPr id="7172" name="Picture 4" descr="romania-distance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5037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BBC8-7500-4884-AFE3-F8B46B09E43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50288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Deterministic, fully observable</a:t>
            </a:r>
            <a:r>
              <a:rPr lang="en-US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single-state 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Agent knows exactly which state it will be in; solution is a sequence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Non-observable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>
                <a:solidFill>
                  <a:srgbClr val="FF0000"/>
                </a:solidFill>
              </a:rPr>
              <a:t>sensorless problem (conformant problem)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Agent may have no idea where it is; solution is a sequence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Nondeterministic and/or partially observable</a:t>
            </a:r>
            <a:r>
              <a:rPr lang="en-US" altLang="en-US" sz="2400">
                <a:cs typeface="Arial" panose="020B0604020202020204" pitchFamily="34" charset="0"/>
              </a:rPr>
              <a:t> </a:t>
            </a:r>
            <a:r>
              <a:rPr lang="en-US" altLang="en-US" sz="240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>
                <a:solidFill>
                  <a:srgbClr val="FF0000"/>
                </a:solidFill>
              </a:rPr>
              <a:t>contingency problem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percepts provide </a:t>
            </a:r>
            <a:r>
              <a:rPr lang="en-US" altLang="en-US" sz="2000">
                <a:solidFill>
                  <a:srgbClr val="FF0000"/>
                </a:solidFill>
              </a:rPr>
              <a:t>new</a:t>
            </a:r>
            <a:r>
              <a:rPr lang="en-US" altLang="en-US" sz="2000"/>
              <a:t> information about current state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Unknown state space</a:t>
            </a:r>
            <a:r>
              <a:rPr lang="en-US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>
                <a:solidFill>
                  <a:srgbClr val="FF0000"/>
                </a:solidFill>
              </a:rPr>
              <a:t>exploration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D707-2086-4D75-AE11-C4F32C8C58E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Single-state problem formulation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FF0000"/>
                </a:solidFill>
              </a:rPr>
              <a:t>problem</a:t>
            </a:r>
            <a:r>
              <a:rPr lang="en-US" altLang="en-US" sz="2000"/>
              <a:t> is defined by four items: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initial state </a:t>
            </a:r>
            <a:r>
              <a:rPr lang="en-US" altLang="en-US" sz="2000"/>
              <a:t>e.g., "at Arad"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actions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rgbClr val="FF0000"/>
                </a:solidFill>
              </a:rPr>
              <a:t>successor function</a:t>
            </a:r>
            <a:r>
              <a:rPr lang="en-US" altLang="en-US" sz="2000"/>
              <a:t> </a:t>
            </a:r>
            <a:r>
              <a:rPr lang="en-US" altLang="en-US" sz="2000" i="1"/>
              <a:t>S(x)</a:t>
            </a:r>
            <a:r>
              <a:rPr lang="en-US" altLang="en-US" sz="2000"/>
              <a:t> = set of action–state pairs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/>
              <a:t>e.g., </a:t>
            </a:r>
            <a:r>
              <a:rPr lang="en-US" altLang="en-US" sz="1800" i="1"/>
              <a:t>S(Arad) = </a:t>
            </a:r>
            <a:r>
              <a:rPr lang="en-US" altLang="en-US" sz="1800"/>
              <a:t>{</a:t>
            </a:r>
            <a:r>
              <a:rPr lang="en-US" altLang="en-US" sz="1800" i="1"/>
              <a:t>&lt;Arad </a:t>
            </a:r>
            <a:r>
              <a:rPr lang="en-US" altLang="en-US" sz="1800" i="1">
                <a:sym typeface="Wingdings" panose="05000000000000000000" pitchFamily="2" charset="2"/>
              </a:rPr>
              <a:t> </a:t>
            </a:r>
            <a:r>
              <a:rPr lang="en-US" altLang="en-US" sz="1800" i="1"/>
              <a:t>Zerind, Zerind&gt;, … </a:t>
            </a:r>
            <a:r>
              <a:rPr lang="en-US" altLang="en-US" sz="1800"/>
              <a:t>}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goal test</a:t>
            </a:r>
            <a:r>
              <a:rPr lang="en-US" altLang="en-US" sz="2000"/>
              <a:t>, can be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>
                <a:solidFill>
                  <a:srgbClr val="FF0000"/>
                </a:solidFill>
              </a:rPr>
              <a:t>explicit</a:t>
            </a:r>
            <a:r>
              <a:rPr lang="en-US" altLang="en-US" sz="1800"/>
              <a:t>, e.g., </a:t>
            </a:r>
            <a:r>
              <a:rPr lang="en-US" altLang="en-US" sz="1800" i="1"/>
              <a:t>x </a:t>
            </a:r>
            <a:r>
              <a:rPr lang="en-US" altLang="en-US" sz="1800"/>
              <a:t>= "at Bucharest"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>
                <a:solidFill>
                  <a:srgbClr val="FF0000"/>
                </a:solidFill>
              </a:rPr>
              <a:t>implicit</a:t>
            </a:r>
            <a:r>
              <a:rPr lang="en-US" altLang="en-US" sz="1800"/>
              <a:t>, e.g., </a:t>
            </a:r>
            <a:r>
              <a:rPr lang="en-US" altLang="en-US" sz="1800" i="1"/>
              <a:t>Checkmate(x)</a:t>
            </a:r>
            <a:endParaRPr lang="en-US" altLang="en-US" sz="180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path cost</a:t>
            </a:r>
            <a:r>
              <a:rPr lang="en-US" altLang="en-US" sz="2000"/>
              <a:t> (additive)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/>
              <a:t>e.g., sum of distances, number of actions executed,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1800" i="1"/>
              <a:t>c(x,a,y) </a:t>
            </a:r>
            <a:r>
              <a:rPr lang="en-US" altLang="en-US" sz="1800"/>
              <a:t>is the </a:t>
            </a:r>
            <a:r>
              <a:rPr lang="en-US" altLang="en-US" sz="1800">
                <a:solidFill>
                  <a:schemeClr val="accent2"/>
                </a:solidFill>
              </a:rPr>
              <a:t>step cost of taking action </a:t>
            </a:r>
            <a:r>
              <a:rPr lang="en-US" altLang="en-US" sz="1800" i="1">
                <a:solidFill>
                  <a:schemeClr val="accent2"/>
                </a:solidFill>
              </a:rPr>
              <a:t>a</a:t>
            </a:r>
            <a:r>
              <a:rPr lang="en-US" altLang="en-US" sz="1800">
                <a:solidFill>
                  <a:schemeClr val="accent2"/>
                </a:solidFill>
              </a:rPr>
              <a:t> to go from state </a:t>
            </a:r>
            <a:r>
              <a:rPr lang="en-US" altLang="en-US" sz="1800" i="1">
                <a:solidFill>
                  <a:schemeClr val="accent2"/>
                </a:solidFill>
              </a:rPr>
              <a:t>x</a:t>
            </a:r>
            <a:r>
              <a:rPr lang="en-US" altLang="en-US" sz="1800">
                <a:solidFill>
                  <a:schemeClr val="accent2"/>
                </a:solidFill>
              </a:rPr>
              <a:t> to state </a:t>
            </a:r>
            <a:r>
              <a:rPr lang="en-US" altLang="en-US" sz="1800" i="1">
                <a:solidFill>
                  <a:schemeClr val="accent2"/>
                </a:solidFill>
              </a:rPr>
              <a:t>y</a:t>
            </a:r>
            <a:r>
              <a:rPr lang="en-US" altLang="en-US" sz="1800"/>
              <a:t>, assumed to be </a:t>
            </a:r>
            <a:r>
              <a:rPr lang="en-US" altLang="en-US" sz="1800">
                <a:cs typeface="Arial" panose="020B0604020202020204" pitchFamily="34" charset="0"/>
              </a:rPr>
              <a:t>≥ </a:t>
            </a:r>
            <a:r>
              <a:rPr lang="en-US" altLang="en-US" sz="1800"/>
              <a:t>0</a:t>
            </a:r>
          </a:p>
          <a:p>
            <a:pPr marL="381000" indent="-381000">
              <a:lnSpc>
                <a:spcPct val="80000"/>
              </a:lnSpc>
            </a:pPr>
            <a:endParaRPr lang="en-US" altLang="en-US" sz="2000"/>
          </a:p>
          <a:p>
            <a:pPr marL="381000" indent="-381000">
              <a:lnSpc>
                <a:spcPct val="80000"/>
              </a:lnSpc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FF0000"/>
                </a:solidFill>
              </a:rPr>
              <a:t>solution</a:t>
            </a:r>
            <a:r>
              <a:rPr lang="en-US" altLang="en-US" sz="2000"/>
              <a:t> is a sequence of actions leading from the initial state to a goal state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2330</Words>
  <Application>Microsoft Office PowerPoint</Application>
  <PresentationFormat>On-screen Show (4:3)</PresentationFormat>
  <Paragraphs>461</Paragraphs>
  <Slides>61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Tahoma</vt:lpstr>
      <vt:lpstr>Wingdings</vt:lpstr>
      <vt:lpstr>Courier New</vt:lpstr>
      <vt:lpstr>r</vt:lpstr>
      <vt:lpstr>Symbol</vt:lpstr>
      <vt:lpstr>Times New Roman</vt:lpstr>
      <vt:lpstr>Blends</vt:lpstr>
      <vt:lpstr>Microsoft Equation 3.0</vt:lpstr>
      <vt:lpstr>Solving problems by searching</vt:lpstr>
      <vt:lpstr>Outline</vt:lpstr>
      <vt:lpstr>Problem-solving agent</vt:lpstr>
      <vt:lpstr>Problem-solving agent</vt:lpstr>
      <vt:lpstr>A simple problem-solving agent</vt:lpstr>
      <vt:lpstr>Example Problem:Touring Holiday in Romania</vt:lpstr>
      <vt:lpstr>Road Map of Romania</vt:lpstr>
      <vt:lpstr>Problem types</vt:lpstr>
      <vt:lpstr>Single-state problem formulation</vt:lpstr>
      <vt:lpstr>Selecting a state space</vt:lpstr>
      <vt:lpstr>Vacuum world state space graph</vt:lpstr>
      <vt:lpstr>Vacuum world state space graph</vt:lpstr>
      <vt:lpstr>Example: The 8-puzzle</vt:lpstr>
      <vt:lpstr>Example: The 8-puzzle</vt:lpstr>
      <vt:lpstr>Searching for solutions</vt:lpstr>
      <vt:lpstr>Tree search example (cont.)</vt:lpstr>
      <vt:lpstr>Tree search example (cont.)</vt:lpstr>
      <vt:lpstr>Tree search example (cont.)</vt:lpstr>
      <vt:lpstr>Implementation: general tree search</vt:lpstr>
      <vt:lpstr>Implementation: states vs. nodes</vt:lpstr>
      <vt:lpstr>Implementation: states vs. nodes</vt:lpstr>
      <vt:lpstr>Search strategies and their performance evaluation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depth-first search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Properties of iterative deepening search</vt:lpstr>
      <vt:lpstr>Summary of algorithms</vt:lpstr>
      <vt:lpstr>Repeated states</vt:lpstr>
      <vt:lpstr>Graph search</vt:lpstr>
      <vt:lpstr>Summary</vt:lpstr>
      <vt:lpstr>Formal Big-O definition</vt:lpstr>
      <vt:lpstr>Formal Big-Omega definition</vt:lpstr>
      <vt:lpstr>Formal Big-Theta definition</vt:lpstr>
      <vt:lpstr>Names for some orders of growth</vt:lpstr>
      <vt:lpstr>Function growth rates</vt:lpstr>
      <vt:lpstr>Tractable vs. intractable</vt:lpstr>
      <vt:lpstr>P vs. NP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User</cp:lastModifiedBy>
  <cp:revision>97</cp:revision>
  <dcterms:created xsi:type="dcterms:W3CDTF">2003-12-17T02:58:58Z</dcterms:created>
  <dcterms:modified xsi:type="dcterms:W3CDTF">2022-06-30T08:49:03Z</dcterms:modified>
</cp:coreProperties>
</file>